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272C858-5F21-4CA4-B64D-D0E1138BED2E}" v="8" dt="2026-10-25T20:58:21.3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yg. Piotr Tuzimek" userId="b19015c984612ad0" providerId="LiveId" clId="{E20C33D5-0565-43B4-A44C-FE1B40FCD1F7}"/>
    <pc:docChg chg="custSel modSld">
      <pc:chgData name="bryg. Piotr Tuzimek" userId="b19015c984612ad0" providerId="LiveId" clId="{E20C33D5-0565-43B4-A44C-FE1B40FCD1F7}" dt="2026-10-25T21:00:27.315" v="912" actId="20577"/>
      <pc:docMkLst>
        <pc:docMk/>
      </pc:docMkLst>
      <pc:sldChg chg="modSp mod">
        <pc:chgData name="bryg. Piotr Tuzimek" userId="b19015c984612ad0" providerId="LiveId" clId="{E20C33D5-0565-43B4-A44C-FE1B40FCD1F7}" dt="2026-10-25T20:40:22.169" v="690" actId="20577"/>
        <pc:sldMkLst>
          <pc:docMk/>
          <pc:sldMk cId="0" sldId="256"/>
        </pc:sldMkLst>
        <pc:spChg chg="mod">
          <ac:chgData name="bryg. Piotr Tuzimek" userId="b19015c984612ad0" providerId="LiveId" clId="{E20C33D5-0565-43B4-A44C-FE1B40FCD1F7}" dt="2026-10-25T20:40:22.169" v="690" actId="20577"/>
          <ac:spMkLst>
            <pc:docMk/>
            <pc:sldMk cId="0" sldId="256"/>
            <ac:spMk id="11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26:30.686" v="299" actId="20577"/>
        <pc:sldMkLst>
          <pc:docMk/>
          <pc:sldMk cId="0" sldId="257"/>
        </pc:sldMkLst>
        <pc:spChg chg="mod">
          <ac:chgData name="bryg. Piotr Tuzimek" userId="b19015c984612ad0" providerId="LiveId" clId="{E20C33D5-0565-43B4-A44C-FE1B40FCD1F7}" dt="2026-10-25T20:26:30.686" v="299" actId="20577"/>
          <ac:spMkLst>
            <pc:docMk/>
            <pc:sldMk cId="0" sldId="257"/>
            <ac:spMk id="18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57:28.101" v="841" actId="255"/>
        <pc:sldMkLst>
          <pc:docMk/>
          <pc:sldMk cId="0" sldId="258"/>
        </pc:sldMkLst>
        <pc:spChg chg="mod">
          <ac:chgData name="bryg. Piotr Tuzimek" userId="b19015c984612ad0" providerId="LiveId" clId="{E20C33D5-0565-43B4-A44C-FE1B40FCD1F7}" dt="2026-10-25T20:41:08.780" v="703" actId="20577"/>
          <ac:spMkLst>
            <pc:docMk/>
            <pc:sldMk cId="0" sldId="258"/>
            <ac:spMk id="6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41:49.047" v="725" actId="21"/>
          <ac:spMkLst>
            <pc:docMk/>
            <pc:sldMk cId="0" sldId="258"/>
            <ac:spMk id="14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57:28.101" v="841" actId="255"/>
          <ac:spMkLst>
            <pc:docMk/>
            <pc:sldMk cId="0" sldId="258"/>
            <ac:spMk id="23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57:13.891" v="840" actId="255"/>
        <pc:sldMkLst>
          <pc:docMk/>
          <pc:sldMk cId="0" sldId="259"/>
        </pc:sldMkLst>
        <pc:spChg chg="mod">
          <ac:chgData name="bryg. Piotr Tuzimek" userId="b19015c984612ad0" providerId="LiveId" clId="{E20C33D5-0565-43B4-A44C-FE1B40FCD1F7}" dt="2026-10-25T20:42:46.997" v="764" actId="20577"/>
          <ac:spMkLst>
            <pc:docMk/>
            <pc:sldMk cId="0" sldId="259"/>
            <ac:spMk id="10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43:15.888" v="784" actId="20577"/>
          <ac:spMkLst>
            <pc:docMk/>
            <pc:sldMk cId="0" sldId="259"/>
            <ac:spMk id="14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23:32.874" v="254" actId="20577"/>
          <ac:spMkLst>
            <pc:docMk/>
            <pc:sldMk cId="0" sldId="259"/>
            <ac:spMk id="16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57:13.891" v="840" actId="255"/>
          <ac:spMkLst>
            <pc:docMk/>
            <pc:sldMk cId="0" sldId="259"/>
            <ac:spMk id="17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1:00:27.315" v="912" actId="20577"/>
        <pc:sldMkLst>
          <pc:docMk/>
          <pc:sldMk cId="0" sldId="260"/>
        </pc:sldMkLst>
        <pc:spChg chg="mod">
          <ac:chgData name="bryg. Piotr Tuzimek" userId="b19015c984612ad0" providerId="LiveId" clId="{E20C33D5-0565-43B4-A44C-FE1B40FCD1F7}" dt="2026-10-25T20:28:11.878" v="325" actId="20577"/>
          <ac:spMkLst>
            <pc:docMk/>
            <pc:sldMk cId="0" sldId="260"/>
            <ac:spMk id="9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24:44.587" v="259" actId="20577"/>
          <ac:spMkLst>
            <pc:docMk/>
            <pc:sldMk cId="0" sldId="260"/>
            <ac:spMk id="13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1:00:27.315" v="912" actId="20577"/>
          <ac:spMkLst>
            <pc:docMk/>
            <pc:sldMk cId="0" sldId="260"/>
            <ac:spMk id="16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44:48.987" v="786" actId="20577"/>
        <pc:sldMkLst>
          <pc:docMk/>
          <pc:sldMk cId="0" sldId="261"/>
        </pc:sldMkLst>
        <pc:spChg chg="mod">
          <ac:chgData name="bryg. Piotr Tuzimek" userId="b19015c984612ad0" providerId="LiveId" clId="{E20C33D5-0565-43B4-A44C-FE1B40FCD1F7}" dt="2026-10-25T20:44:48.987" v="786" actId="20577"/>
          <ac:spMkLst>
            <pc:docMk/>
            <pc:sldMk cId="0" sldId="261"/>
            <ac:spMk id="14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45:56.251" v="795" actId="20577"/>
        <pc:sldMkLst>
          <pc:docMk/>
          <pc:sldMk cId="0" sldId="263"/>
        </pc:sldMkLst>
        <pc:spChg chg="mod">
          <ac:chgData name="bryg. Piotr Tuzimek" userId="b19015c984612ad0" providerId="LiveId" clId="{E20C33D5-0565-43B4-A44C-FE1B40FCD1F7}" dt="2026-10-25T20:45:56.251" v="795" actId="20577"/>
          <ac:spMkLst>
            <pc:docMk/>
            <pc:sldMk cId="0" sldId="263"/>
            <ac:spMk id="21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47:50.940" v="811" actId="20577"/>
        <pc:sldMkLst>
          <pc:docMk/>
          <pc:sldMk cId="0" sldId="266"/>
        </pc:sldMkLst>
        <pc:spChg chg="mod">
          <ac:chgData name="bryg. Piotr Tuzimek" userId="b19015c984612ad0" providerId="LiveId" clId="{E20C33D5-0565-43B4-A44C-FE1B40FCD1F7}" dt="2026-10-25T20:47:50.940" v="811" actId="20577"/>
          <ac:spMkLst>
            <pc:docMk/>
            <pc:sldMk cId="0" sldId="266"/>
            <ac:spMk id="15" creationId="{00000000-0000-0000-0000-000000000000}"/>
          </ac:spMkLst>
        </pc:spChg>
      </pc:sldChg>
      <pc:sldChg chg="modSp mod">
        <pc:chgData name="bryg. Piotr Tuzimek" userId="b19015c984612ad0" providerId="LiveId" clId="{E20C33D5-0565-43B4-A44C-FE1B40FCD1F7}" dt="2026-10-25T20:55:14.256" v="834" actId="20577"/>
        <pc:sldMkLst>
          <pc:docMk/>
          <pc:sldMk cId="0" sldId="267"/>
        </pc:sldMkLst>
        <pc:spChg chg="mod">
          <ac:chgData name="bryg. Piotr Tuzimek" userId="b19015c984612ad0" providerId="LiveId" clId="{E20C33D5-0565-43B4-A44C-FE1B40FCD1F7}" dt="2026-10-25T20:37:41.272" v="622" actId="20577"/>
          <ac:spMkLst>
            <pc:docMk/>
            <pc:sldMk cId="0" sldId="267"/>
            <ac:spMk id="9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38:39.930" v="679" actId="20577"/>
          <ac:spMkLst>
            <pc:docMk/>
            <pc:sldMk cId="0" sldId="267"/>
            <ac:spMk id="13" creationId="{00000000-0000-0000-0000-000000000000}"/>
          </ac:spMkLst>
        </pc:spChg>
        <pc:spChg chg="mod">
          <ac:chgData name="bryg. Piotr Tuzimek" userId="b19015c984612ad0" providerId="LiveId" clId="{E20C33D5-0565-43B4-A44C-FE1B40FCD1F7}" dt="2026-10-25T20:55:14.256" v="834" actId="20577"/>
          <ac:spMkLst>
            <pc:docMk/>
            <pc:sldMk cId="0" sldId="267"/>
            <ac:spMk id="18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Parallelogram 2"/>
          <p:cNvSpPr/>
          <p:nvPr/>
        </p:nvSpPr>
        <p:spPr>
          <a:xfrm>
            <a:off x="7452360" y="-182880"/>
            <a:ext cx="5029200" cy="7223760"/>
          </a:xfrm>
          <a:prstGeom prst="parallelogram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Parallelogram 3"/>
          <p:cNvSpPr/>
          <p:nvPr/>
        </p:nvSpPr>
        <p:spPr>
          <a:xfrm>
            <a:off x="8412480" y="-182880"/>
            <a:ext cx="384048" cy="7223760"/>
          </a:xfrm>
          <a:prstGeom prst="parallelogram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85800" y="960120"/>
            <a:ext cx="65836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PRAKTYCZNE SPRAWDZENIE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1572768"/>
            <a:ext cx="67665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Aptos"/>
              </a:rPr>
              <a:t>WARUNKÓW I ORGANIZACJI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2185416"/>
            <a:ext cx="6400800" cy="5943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3800" b="1">
                <a:solidFill>
                  <a:srgbClr val="FFFFFF"/>
                </a:solidFill>
                <a:latin typeface="Aptos"/>
              </a:rPr>
              <a:t>EWAKUACJI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2852928"/>
            <a:ext cx="676656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W PLACÓWKACH OŚWIATOWYCH</a:t>
            </a:r>
          </a:p>
        </p:txBody>
      </p:sp>
      <p:sp>
        <p:nvSpPr>
          <p:cNvPr id="9" name="Rectangle 8"/>
          <p:cNvSpPr/>
          <p:nvPr/>
        </p:nvSpPr>
        <p:spPr>
          <a:xfrm>
            <a:off x="713232" y="3566160"/>
            <a:ext cx="1143000" cy="6400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85800" y="3886200"/>
            <a:ext cx="6126480" cy="8229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000" b="0">
                <a:solidFill>
                  <a:srgbClr val="E0EBF4"/>
                </a:solidFill>
                <a:latin typeface="Aptos"/>
              </a:rPr>
              <a:t>Praktyczny przewodnik dla dyrektorów
i kierowników placówek dydaktycznych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13232" y="5257800"/>
            <a:ext cx="6217920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 dirty="0">
                <a:solidFill>
                  <a:srgbClr val="C3D3E1"/>
                </a:solidFill>
                <a:latin typeface="Aptos"/>
              </a:rPr>
              <a:t>Na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podstawie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materiału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 </a:t>
            </a:r>
            <a:r>
              <a:rPr lang="pl-PL" sz="1300" b="0" dirty="0">
                <a:solidFill>
                  <a:srgbClr val="C3D3E1"/>
                </a:solidFill>
                <a:latin typeface="Aptos"/>
              </a:rPr>
              <a:t>badawczego 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bryg. mgr.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inż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.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Piotra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Tuzimka</a:t>
            </a:r>
            <a:r>
              <a:rPr sz="1300" b="0" dirty="0">
                <a:solidFill>
                  <a:srgbClr val="C3D3E1"/>
                </a:solidFill>
                <a:latin typeface="Aptos"/>
              </a:rPr>
              <a:t>
KP PSP w </a:t>
            </a:r>
            <a:r>
              <a:rPr sz="1300" b="0" dirty="0" err="1">
                <a:solidFill>
                  <a:srgbClr val="C3D3E1"/>
                </a:solidFill>
                <a:latin typeface="Aptos"/>
              </a:rPr>
              <a:t>Goleniowie</a:t>
            </a:r>
            <a:endParaRPr sz="1300" b="0" dirty="0">
              <a:solidFill>
                <a:srgbClr val="C3D3E1"/>
              </a:solidFill>
              <a:latin typeface="Aptos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9235440" y="1234440"/>
            <a:ext cx="1234440" cy="1234440"/>
          </a:xfrm>
          <a:prstGeom prst="ellipse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235440" y="1243584"/>
            <a:ext cx="1234440" cy="12161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3400" b="1">
                <a:solidFill>
                  <a:srgbClr val="FFFFFF"/>
                </a:solidFill>
                <a:latin typeface="Aptos"/>
              </a:rPr>
              <a:t>↗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321040" y="2743200"/>
            <a:ext cx="29260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Aptos"/>
              </a:rPr>
              <a:t>EWAKUACJA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092440" y="3310128"/>
            <a:ext cx="33832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200" b="1">
                <a:solidFill>
                  <a:srgbClr val="DCE8F1"/>
                </a:solidFill>
                <a:latin typeface="Aptos"/>
              </a:rPr>
              <a:t>PLAN • ĆWICZENIA • WNIOSKI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13232" y="6263640"/>
            <a:ext cx="7315200" cy="2286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000" b="1">
                <a:solidFill>
                  <a:srgbClr val="C3D3E1"/>
                </a:solidFill>
                <a:latin typeface="Aptos"/>
              </a:rPr>
              <a:t>WIEDZA  |  ORGANIZACJA  |  WSPÓŁPRACA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Dlaczego praktyczne sprawdzenie ma znaczenie?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87552"/>
            <a:ext cx="10881360" cy="824841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2200" b="1" dirty="0" err="1">
                <a:solidFill>
                  <a:srgbClr val="0C2B4B"/>
                </a:solidFill>
                <a:latin typeface="Aptos"/>
              </a:rPr>
              <a:t>Ewakuacja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to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nie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tylko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wyjście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z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budynku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. To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sprawdzian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ludzi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,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procedur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</a:t>
            </a:r>
            <a:br>
              <a:rPr lang="pl-PL" sz="2200" b="1" dirty="0">
                <a:solidFill>
                  <a:srgbClr val="0C2B4B"/>
                </a:solidFill>
                <a:latin typeface="Aptos"/>
              </a:rPr>
            </a:br>
            <a:r>
              <a:rPr sz="2200" b="1" dirty="0" err="1">
                <a:solidFill>
                  <a:srgbClr val="0C2B4B"/>
                </a:solidFill>
                <a:latin typeface="Aptos"/>
              </a:rPr>
              <a:t>i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200" b="1" dirty="0" err="1">
                <a:solidFill>
                  <a:srgbClr val="0C2B4B"/>
                </a:solidFill>
                <a:latin typeface="Aptos"/>
              </a:rPr>
              <a:t>infrastruktury</a:t>
            </a:r>
            <a:r>
              <a:rPr sz="2200" b="1" dirty="0">
                <a:solidFill>
                  <a:srgbClr val="0C2B4B"/>
                </a:solidFill>
                <a:latin typeface="Aptos"/>
              </a:rPr>
              <a:t>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87451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40080" y="1874519"/>
            <a:ext cx="91440" cy="196596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68680" y="2039112"/>
            <a:ext cx="3063239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LUDZIE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68680" y="2514600"/>
            <a:ext cx="3063239" cy="12161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Czy każdy wie, jak rozpoznać alarm, gdzie się udać i komu podlegać?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43400" y="187451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4343400" y="1874519"/>
            <a:ext cx="91440" cy="196596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4572000" y="2039112"/>
            <a:ext cx="3063239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PROCEDURY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0" y="2514600"/>
            <a:ext cx="3063239" cy="121615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Czy instrukcje są znane, zrozumiałe i możliwe do zastosowania pod presją?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46720" y="1874519"/>
            <a:ext cx="3474720" cy="196596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8046720" y="1874519"/>
            <a:ext cx="91440" cy="1965960"/>
          </a:xfrm>
          <a:prstGeom prst="rect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275320" y="2039112"/>
            <a:ext cx="3063239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OBIEKT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75320" y="2514600"/>
            <a:ext cx="3063239" cy="1378839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drogi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ewakuacyjne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alarmowanie</a:t>
            </a:r>
            <a:r>
              <a:rPr lang="pl-PL" sz="1600" b="0" dirty="0">
                <a:solidFill>
                  <a:srgbClr val="263542"/>
                </a:solidFill>
                <a:latin typeface="Aptos"/>
              </a:rPr>
              <a:t>, rozwiązania organizacyjne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zabezpieczenia</a:t>
            </a:r>
            <a:r>
              <a:rPr lang="pl-PL" sz="1600" b="0" dirty="0">
                <a:solidFill>
                  <a:srgbClr val="263542"/>
                </a:solidFill>
                <a:latin typeface="Aptos"/>
              </a:rPr>
              <a:t> techniczne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działają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tak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jak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zakładano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?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914400" y="4343400"/>
            <a:ext cx="10332720" cy="1051560"/>
          </a:xfrm>
          <a:prstGeom prst="round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1234440" y="4590288"/>
            <a:ext cx="9692640" cy="53035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Cel: sprawdzić gotowość placówki i znaleźć słabe punkty, zanim pojawi się realne zagrożenie.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Zagrożenia nie ograniczają się do pożaru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60120"/>
            <a:ext cx="10881360" cy="4247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pl-PL" b="1" dirty="0">
                <a:solidFill>
                  <a:srgbClr val="0C2B4B"/>
                </a:solidFill>
                <a:latin typeface="Aptos"/>
              </a:rPr>
              <a:t>Obszerny m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ateriał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źródłowy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przywołuje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zdarzenia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,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które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wymagały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ewakuacji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800" b="1" dirty="0" err="1">
                <a:solidFill>
                  <a:srgbClr val="0C2B4B"/>
                </a:solidFill>
                <a:latin typeface="Aptos"/>
              </a:rPr>
              <a:t>szkół</a:t>
            </a:r>
            <a:r>
              <a:rPr sz="1800" b="1" dirty="0">
                <a:solidFill>
                  <a:srgbClr val="0C2B4B"/>
                </a:solidFill>
                <a:latin typeface="Aptos"/>
              </a:rPr>
              <a:t>: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691640"/>
            <a:ext cx="52578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691640"/>
            <a:ext cx="91440" cy="157276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185623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GAZ / SUBSTANCJA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331720"/>
            <a:ext cx="4846320" cy="8229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>
                <a:solidFill>
                  <a:srgbClr val="263542"/>
                </a:solidFill>
                <a:latin typeface="Aptos"/>
              </a:rPr>
              <a:t>Objawy zatrucia, trudności z oddychaniem, konieczność ewakuacji.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09360" y="1691640"/>
            <a:ext cx="52578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309360" y="1691640"/>
            <a:ext cx="91440" cy="1572768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537960" y="185623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PODEJRZANY PRZEDMIOT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2331720"/>
            <a:ext cx="4846320" cy="5786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 dirty="0" err="1">
                <a:solidFill>
                  <a:srgbClr val="263542"/>
                </a:solidFill>
                <a:latin typeface="Aptos"/>
              </a:rPr>
              <a:t>Niewybuch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znaleziony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w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pobliżu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szkoły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—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ewakuacja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ponad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tysiąca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osób</a:t>
            </a:r>
            <a:r>
              <a:rPr lang="pl-PL" sz="1400" dirty="0">
                <a:solidFill>
                  <a:srgbClr val="263542"/>
                </a:solidFill>
                <a:latin typeface="Aptos"/>
              </a:rPr>
              <a:t>, </a:t>
            </a:r>
            <a:endParaRPr sz="1400" b="0" dirty="0">
              <a:solidFill>
                <a:srgbClr val="263542"/>
              </a:solidFill>
              <a:latin typeface="Aptos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685800" y="3657600"/>
            <a:ext cx="52578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Rectangle 15"/>
          <p:cNvSpPr/>
          <p:nvPr/>
        </p:nvSpPr>
        <p:spPr>
          <a:xfrm>
            <a:off x="685800" y="3657600"/>
            <a:ext cx="91440" cy="1572768"/>
          </a:xfrm>
          <a:prstGeom prst="rect">
            <a:avLst/>
          </a:prstGeom>
          <a:solidFill>
            <a:srgbClr val="DC8B1B"/>
          </a:solidFill>
          <a:ln>
            <a:solidFill>
              <a:srgbClr val="DC8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914400" y="3822191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FAŁSZYWY ALARM BOMBOWY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297680"/>
            <a:ext cx="4846320" cy="8229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 dirty="0" err="1">
                <a:solidFill>
                  <a:srgbClr val="263542"/>
                </a:solidFill>
                <a:latin typeface="Aptos"/>
              </a:rPr>
              <a:t>Zakłócenie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pracy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placówki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konieczność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uruchomienia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400" b="0" dirty="0" err="1">
                <a:solidFill>
                  <a:srgbClr val="263542"/>
                </a:solidFill>
                <a:latin typeface="Aptos"/>
              </a:rPr>
              <a:t>procedur</a:t>
            </a:r>
            <a:r>
              <a:rPr sz="14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309360" y="3657600"/>
            <a:ext cx="5257800" cy="157276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6309360" y="3657600"/>
            <a:ext cx="91440" cy="1572768"/>
          </a:xfrm>
          <a:prstGeom prst="rect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6537960" y="3822191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POŻAR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37960" y="4297680"/>
            <a:ext cx="4846320" cy="8229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400" b="0">
                <a:solidFill>
                  <a:srgbClr val="263542"/>
                </a:solidFill>
                <a:latin typeface="Aptos"/>
              </a:rPr>
              <a:t>Zadymienie lub ogień wymagają szybkiej, skoordynowanej reakcji.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5806440"/>
            <a:ext cx="10607040" cy="39395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 dirty="0" err="1">
                <a:solidFill>
                  <a:srgbClr val="D2242E"/>
                </a:solidFill>
                <a:latin typeface="Aptos"/>
              </a:rPr>
              <a:t>Wniosek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dla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kadry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: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scenariusz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ćwiczeń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powinien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uwzględniać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realne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zagrożenia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dla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konkretnego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 </a:t>
            </a:r>
            <a:r>
              <a:rPr sz="1600" b="1" dirty="0" err="1">
                <a:solidFill>
                  <a:srgbClr val="D2242E"/>
                </a:solidFill>
                <a:latin typeface="Aptos"/>
              </a:rPr>
              <a:t>obiektu</a:t>
            </a:r>
            <a:r>
              <a:rPr sz="1600" b="1" dirty="0">
                <a:solidFill>
                  <a:srgbClr val="D2242E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Podstawa prawna — co sprawdzić?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960120"/>
            <a:ext cx="10789920" cy="7132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542"/>
                </a:solidFill>
                <a:latin typeface="Aptos"/>
              </a:rPr>
              <a:t>Materiał odwołuje się do rozporządzenia MSWiA z 7 czerwca 2010 r. w sprawie ochrony przeciwpożarowej budynków, obiektów budowlanych i terenów.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85800" y="1965960"/>
            <a:ext cx="52578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85800" y="1965960"/>
            <a:ext cx="91440" cy="182880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914400" y="213055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INSTRUKCJA BEZPIECZEŃSTWA POŻAROWEGO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2606039"/>
            <a:ext cx="4846320" cy="84023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 dirty="0" err="1">
                <a:solidFill>
                  <a:srgbClr val="263542"/>
                </a:solidFill>
                <a:latin typeface="Aptos"/>
              </a:rPr>
              <a:t>Powinna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opisywać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m.in. </a:t>
            </a:r>
            <a:r>
              <a:rPr lang="pl-PL" sz="1500" dirty="0">
                <a:solidFill>
                  <a:srgbClr val="263542"/>
                </a:solidFill>
                <a:latin typeface="Aptos"/>
              </a:rPr>
              <a:t>w</a:t>
            </a:r>
            <a:r>
              <a:rPr lang="pl-PL" sz="1500" b="0" dirty="0">
                <a:solidFill>
                  <a:srgbClr val="263542"/>
                </a:solidFill>
                <a:latin typeface="Aptos"/>
              </a:rPr>
              <a:t>szelkie realne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zagrożenia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,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sposoby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postępowania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lang="pl-PL" sz="1500" b="0" dirty="0">
                <a:solidFill>
                  <a:srgbClr val="263542"/>
                </a:solidFill>
                <a:latin typeface="Aptos"/>
              </a:rPr>
              <a:t>po ich wystąpieniu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oraz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warunki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br>
              <a:rPr lang="pl-PL" sz="1500" b="0" dirty="0">
                <a:solidFill>
                  <a:srgbClr val="263542"/>
                </a:solidFill>
                <a:latin typeface="Aptos"/>
              </a:rPr>
            </a:br>
            <a:r>
              <a:rPr sz="15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organizację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ewakuacji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1965960"/>
            <a:ext cx="525780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6217920" y="1965960"/>
            <a:ext cx="91440" cy="182880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6446520" y="213055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PRAKTYCZNE SPRAWDZENIE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446520" y="2606039"/>
            <a:ext cx="4846320" cy="84023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pl-PL" sz="1500" dirty="0">
                <a:solidFill>
                  <a:srgbClr val="263542"/>
                </a:solidFill>
                <a:latin typeface="Aptos"/>
              </a:rPr>
              <a:t>O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bowiązek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sprawdzania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organizacji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warunków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ewakuacji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, z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uwzględnieniem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rodzaju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sposobu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użytkowania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obiektu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4343400"/>
            <a:ext cx="10744200" cy="960120"/>
          </a:xfrm>
          <a:prstGeom prst="roundRect">
            <a:avLst/>
          </a:prstGeom>
          <a:solidFill>
            <a:srgbClr val="FFF7E5"/>
          </a:solidFill>
          <a:ln>
            <a:solidFill>
              <a:srgbClr val="EECB8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60120" y="4485085"/>
            <a:ext cx="10241280" cy="640175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600" b="1" dirty="0">
                <a:solidFill>
                  <a:srgbClr val="70480E"/>
                </a:solidFill>
                <a:latin typeface="Aptos"/>
              </a:rPr>
              <a:t>WAŻNE: </a:t>
            </a:r>
            <a:r>
              <a:rPr lang="pl-PL" sz="1600" b="1" dirty="0">
                <a:solidFill>
                  <a:srgbClr val="70480E"/>
                </a:solidFill>
                <a:latin typeface="Aptos"/>
              </a:rPr>
              <a:t>Sposoby przeprowadzania praktycznego sprawdzenia warunków i organizacji ewakuacji powinny być wskazane w Instrukcji, a wnioski z przeprowadzonych ćwiczeń muszą być uwzględnione przy jej aktualizacji!</a:t>
            </a:r>
            <a:endParaRPr sz="1600" b="1" dirty="0">
              <a:solidFill>
                <a:srgbClr val="70480E"/>
              </a:solidFill>
              <a:latin typeface="Aptos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22960" y="5715000"/>
            <a:ext cx="10515600" cy="39395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lang="pl-PL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Ważne: opracowanie scenariusza wymusza rzetelne przygotowanie do przeprowadzenia próbnej ewakuacji</a:t>
            </a:r>
            <a:r>
              <a:rPr lang="pl-PL" altLang="pl-PL" sz="1600" dirty="0">
                <a:solidFill>
                  <a:srgbClr val="FF0000"/>
                </a:solidFill>
                <a:latin typeface="Aptos"/>
              </a:rPr>
              <a:t>!</a:t>
            </a:r>
            <a:endParaRPr lang="pl-PL" sz="1600" dirty="0">
              <a:solidFill>
                <a:srgbClr val="FF0000"/>
              </a:solidFill>
              <a:latin typeface="Aptos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Częstotliwość — nie zostawiaj tego na ostatnią chwilę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05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52120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91440" cy="233172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490472"/>
            <a:ext cx="48006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CO NAJMNIEJ RAZ NA 2 LATA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965960"/>
            <a:ext cx="4800600" cy="88639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lang="pl-PL" sz="1600" dirty="0">
                <a:solidFill>
                  <a:srgbClr val="263542"/>
                </a:solidFill>
                <a:latin typeface="Aptos"/>
              </a:rPr>
              <a:t>Główna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zasad</a:t>
            </a:r>
            <a:r>
              <a:rPr lang="pl-PL" sz="1600" b="0" dirty="0">
                <a:solidFill>
                  <a:srgbClr val="263542"/>
                </a:solidFill>
                <a:latin typeface="Aptos"/>
              </a:rPr>
              <a:t>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praktycznego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sprawdzenia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dla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określonych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obiektów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użyteczności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publicznej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</a:t>
            </a:r>
            <a:br>
              <a:rPr lang="pl-PL" sz="1600" b="0" dirty="0">
                <a:solidFill>
                  <a:srgbClr val="263542"/>
                </a:solidFill>
                <a:latin typeface="Aptos"/>
              </a:rPr>
            </a:br>
            <a:r>
              <a:rPr sz="1600" b="0" dirty="0">
                <a:solidFill>
                  <a:srgbClr val="263542"/>
                </a:solidFill>
                <a:latin typeface="Aptos"/>
              </a:rPr>
              <a:t>z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wyjątkami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wskazanymi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w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przepisach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212080" cy="233172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325880"/>
            <a:ext cx="91440" cy="233172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490472"/>
            <a:ext cx="48006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CO NAJMNIEJ RAZ W ROKU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65960"/>
            <a:ext cx="4800600" cy="88639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 dirty="0" err="1">
                <a:solidFill>
                  <a:srgbClr val="263542"/>
                </a:solidFill>
                <a:latin typeface="Aptos"/>
              </a:rPr>
              <a:t>Dla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obiektów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w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których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cyklicznie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zmienia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się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jednocześnie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grupa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ponad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50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użytkowników</a:t>
            </a:r>
            <a:r>
              <a:rPr lang="pl-PL" sz="1600" dirty="0">
                <a:solidFill>
                  <a:srgbClr val="263542"/>
                </a:solidFill>
                <a:latin typeface="Aptos"/>
              </a:rPr>
              <a:t>, 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m.in.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szkoły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przedszkola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4251960"/>
            <a:ext cx="10287000" cy="960120"/>
          </a:xfrm>
          <a:prstGeom prst="round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88720" y="4480560"/>
            <a:ext cx="9738360" cy="475488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Zaplanuj termin z wyprzedzeniem i sprawdź, czy w danym przypadku obowiązują szczególne warunki.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05840" y="5669280"/>
            <a:ext cx="10149840" cy="39395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>
              <a:spcBef>
                <a:spcPct val="0"/>
              </a:spcBef>
            </a:pPr>
            <a:r>
              <a:rPr lang="pl-PL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Pisemne zawiadomienie Komendanta PSP, </a:t>
            </a:r>
            <a:r>
              <a:rPr lang="en-GB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co </a:t>
            </a:r>
            <a:r>
              <a:rPr lang="en-GB" altLang="pl-PL" sz="1600" b="1" dirty="0" err="1">
                <a:solidFill>
                  <a:srgbClr val="FF0000"/>
                </a:solidFill>
                <a:latin typeface="Aptos" panose="020B0004020202020204" pitchFamily="34" charset="0"/>
              </a:rPr>
              <a:t>najmniej</a:t>
            </a:r>
            <a:r>
              <a:rPr lang="en-GB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 7 </a:t>
            </a:r>
            <a:r>
              <a:rPr lang="en-GB" altLang="pl-PL" sz="1600" b="1" dirty="0" err="1">
                <a:solidFill>
                  <a:srgbClr val="FF0000"/>
                </a:solidFill>
                <a:latin typeface="Aptos" panose="020B0004020202020204" pitchFamily="34" charset="0"/>
              </a:rPr>
              <a:t>dni</a:t>
            </a:r>
            <a:r>
              <a:rPr lang="en-GB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GB" altLang="pl-PL" sz="1600" b="1" dirty="0" err="1">
                <a:solidFill>
                  <a:srgbClr val="FF0000"/>
                </a:solidFill>
                <a:latin typeface="Aptos" panose="020B0004020202020204" pitchFamily="34" charset="0"/>
              </a:rPr>
              <a:t>przed</a:t>
            </a:r>
            <a:r>
              <a:rPr lang="en-GB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 </a:t>
            </a:r>
            <a:r>
              <a:rPr lang="en-GB" altLang="pl-PL" sz="1600" b="1" dirty="0" err="1">
                <a:solidFill>
                  <a:srgbClr val="FF0000"/>
                </a:solidFill>
                <a:latin typeface="Aptos" panose="020B0004020202020204" pitchFamily="34" charset="0"/>
              </a:rPr>
              <a:t>przeprowadzeniem</a:t>
            </a:r>
            <a:r>
              <a:rPr lang="pl-PL" altLang="pl-PL" sz="1600" b="1" dirty="0">
                <a:solidFill>
                  <a:srgbClr val="FF0000"/>
                </a:solidFill>
                <a:latin typeface="Aptos" panose="020B0004020202020204" pitchFamily="34" charset="0"/>
              </a:rPr>
              <a:t> wraz ze scenariuszem!</a:t>
            </a:r>
            <a:endParaRPr lang="en-GB" altLang="pl-PL" sz="1600" b="1" dirty="0">
              <a:solidFill>
                <a:srgbClr val="FF0000"/>
              </a:solidFill>
              <a:latin typeface="Aptos" panose="020B00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Co naprawdę sprawdza PSE?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06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1325880"/>
            <a:ext cx="52578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731520" y="1325880"/>
            <a:ext cx="91440" cy="342900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60120" y="149047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WARUNKI TECHNICZNE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60120" y="1965960"/>
            <a:ext cx="4846320" cy="2679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542"/>
                </a:solidFill>
                <a:latin typeface="Aptos"/>
              </a:rPr>
              <a:t>• parametry dróg ewakuacyjnych
• oznakowanie i dostępność wyjść
• systemy alarmowe i urządzenia zabezpieczające
• współdziałanie systemów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217920" y="1325880"/>
            <a:ext cx="5257800" cy="34290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217920" y="1325880"/>
            <a:ext cx="91440" cy="342900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446520" y="1490472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800" b="1">
                <a:solidFill>
                  <a:srgbClr val="0C2B4B"/>
                </a:solidFill>
                <a:latin typeface="Aptos"/>
              </a:rPr>
              <a:t>ORGANIZACJA I LUDZIE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46520" y="1965960"/>
            <a:ext cx="4846320" cy="26791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0">
                <a:solidFill>
                  <a:srgbClr val="263542"/>
                </a:solidFill>
                <a:latin typeface="Aptos"/>
              </a:rPr>
              <a:t>• przygotowanie dyrekcji i personelu
• reakcja od wykrycia zagrożenia do przyjazdu służb
• skuteczność obowiązujących procedur
• komunikacja, dyscyplina i podział ról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4400" y="5349240"/>
            <a:ext cx="10332720" cy="763286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000" b="1" dirty="0">
                <a:solidFill>
                  <a:srgbClr val="0C2B4B"/>
                </a:solidFill>
                <a:latin typeface="Aptos"/>
              </a:rPr>
              <a:t>PSE = test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całego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systemu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bezpieczeństwa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, a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nie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wyłącznie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pomiar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czasu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wyjścia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 </a:t>
            </a:r>
            <a:br>
              <a:rPr lang="pl-PL" sz="2000" b="1" dirty="0">
                <a:solidFill>
                  <a:srgbClr val="0C2B4B"/>
                </a:solidFill>
                <a:latin typeface="Aptos"/>
              </a:rPr>
            </a:br>
            <a:r>
              <a:rPr sz="2000" b="1" dirty="0">
                <a:solidFill>
                  <a:srgbClr val="0C2B4B"/>
                </a:solidFill>
                <a:latin typeface="Aptos"/>
              </a:rPr>
              <a:t>z </a:t>
            </a:r>
            <a:r>
              <a:rPr sz="2000" b="1" dirty="0" err="1">
                <a:solidFill>
                  <a:srgbClr val="0C2B4B"/>
                </a:solidFill>
                <a:latin typeface="Aptos"/>
              </a:rPr>
              <a:t>budynku</a:t>
            </a:r>
            <a:r>
              <a:rPr sz="2000" b="1" dirty="0">
                <a:solidFill>
                  <a:srgbClr val="0C2B4B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Pięć kroków organizacji ćwiczeń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07</a:t>
            </a:r>
          </a:p>
        </p:txBody>
      </p:sp>
      <p:sp>
        <p:nvSpPr>
          <p:cNvPr id="6" name="Oval 5"/>
          <p:cNvSpPr/>
          <p:nvPr/>
        </p:nvSpPr>
        <p:spPr>
          <a:xfrm>
            <a:off x="1097280" y="1508760"/>
            <a:ext cx="640080" cy="640080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097280" y="1517904"/>
            <a:ext cx="640080" cy="6217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Rectangle 7"/>
          <p:cNvSpPr/>
          <p:nvPr/>
        </p:nvSpPr>
        <p:spPr>
          <a:xfrm>
            <a:off x="1764792" y="1792224"/>
            <a:ext cx="1051560" cy="36576"/>
          </a:xfrm>
          <a:prstGeom prst="rect">
            <a:avLst/>
          </a:prstGeom>
          <a:solidFill>
            <a:srgbClr val="D3E0EB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02920" y="2377440"/>
            <a:ext cx="20574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0C2B4B"/>
                </a:solidFill>
                <a:latin typeface="Aptos"/>
              </a:rPr>
              <a:t>ZAŁOŻENIA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1208" y="2880360"/>
            <a:ext cx="2029968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300" b="0">
                <a:solidFill>
                  <a:srgbClr val="263542"/>
                </a:solidFill>
                <a:latin typeface="Aptos"/>
              </a:rPr>
              <a:t>Po co ćwiczymy? Co chcemy sprawdzić?</a:t>
            </a:r>
          </a:p>
        </p:txBody>
      </p:sp>
      <p:sp>
        <p:nvSpPr>
          <p:cNvPr id="11" name="Oval 10"/>
          <p:cNvSpPr/>
          <p:nvPr/>
        </p:nvSpPr>
        <p:spPr>
          <a:xfrm>
            <a:off x="3447288" y="1508760"/>
            <a:ext cx="640080" cy="640080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3447288" y="1517904"/>
            <a:ext cx="640080" cy="6217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114800" y="1792224"/>
            <a:ext cx="1051560" cy="36576"/>
          </a:xfrm>
          <a:prstGeom prst="rect">
            <a:avLst/>
          </a:prstGeom>
          <a:solidFill>
            <a:srgbClr val="D3E0EB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2852928" y="2377440"/>
            <a:ext cx="20574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0C2B4B"/>
                </a:solidFill>
                <a:latin typeface="Aptos"/>
              </a:rPr>
              <a:t>SCENARIUSZ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871216" y="2880360"/>
            <a:ext cx="2029968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300" b="0">
                <a:solidFill>
                  <a:srgbClr val="263542"/>
                </a:solidFill>
                <a:latin typeface="Aptos"/>
              </a:rPr>
              <a:t>Zagrożenie, miejsce, liczba osób, algorytm, zakładany czas.</a:t>
            </a:r>
          </a:p>
        </p:txBody>
      </p:sp>
      <p:sp>
        <p:nvSpPr>
          <p:cNvPr id="16" name="Oval 15"/>
          <p:cNvSpPr/>
          <p:nvPr/>
        </p:nvSpPr>
        <p:spPr>
          <a:xfrm>
            <a:off x="5797296" y="1508760"/>
            <a:ext cx="640080" cy="640080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5797296" y="1517904"/>
            <a:ext cx="640080" cy="6217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64807" y="1792224"/>
            <a:ext cx="1051560" cy="36576"/>
          </a:xfrm>
          <a:prstGeom prst="rect">
            <a:avLst/>
          </a:prstGeom>
          <a:solidFill>
            <a:srgbClr val="D3E0EB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5202936" y="2377440"/>
            <a:ext cx="20574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0C2B4B"/>
                </a:solidFill>
                <a:latin typeface="Aptos"/>
              </a:rPr>
              <a:t>ZAWIADOMIENIE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221223" y="2880360"/>
            <a:ext cx="2029968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300" b="0">
                <a:solidFill>
                  <a:srgbClr val="263542"/>
                </a:solidFill>
                <a:latin typeface="Aptos"/>
              </a:rPr>
              <a:t>Powiadomienie właściwej PSP z wymaganym wyprzedzeniem.</a:t>
            </a:r>
          </a:p>
        </p:txBody>
      </p:sp>
      <p:sp>
        <p:nvSpPr>
          <p:cNvPr id="21" name="Oval 20"/>
          <p:cNvSpPr/>
          <p:nvPr/>
        </p:nvSpPr>
        <p:spPr>
          <a:xfrm>
            <a:off x="8147304" y="1508760"/>
            <a:ext cx="640080" cy="640080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47304" y="1517904"/>
            <a:ext cx="640080" cy="6217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814816" y="1792224"/>
            <a:ext cx="1051560" cy="36576"/>
          </a:xfrm>
          <a:prstGeom prst="rect">
            <a:avLst/>
          </a:prstGeom>
          <a:solidFill>
            <a:srgbClr val="D3E0EB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7552944" y="2377440"/>
            <a:ext cx="20574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0C2B4B"/>
                </a:solidFill>
                <a:latin typeface="Aptos"/>
              </a:rPr>
              <a:t>REALIZACJA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571231" y="2880360"/>
            <a:ext cx="2029968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300" b="0">
                <a:solidFill>
                  <a:srgbClr val="263542"/>
                </a:solidFill>
                <a:latin typeface="Aptos"/>
              </a:rPr>
              <a:t>Ćwiczenie zgodnie z procedurami; obserwacja przebiegu.</a:t>
            </a:r>
          </a:p>
        </p:txBody>
      </p:sp>
      <p:sp>
        <p:nvSpPr>
          <p:cNvPr id="26" name="Oval 25"/>
          <p:cNvSpPr/>
          <p:nvPr/>
        </p:nvSpPr>
        <p:spPr>
          <a:xfrm>
            <a:off x="10497312" y="1508760"/>
            <a:ext cx="640080" cy="640080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10497312" y="1517904"/>
            <a:ext cx="640080" cy="62179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0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02952" y="2377440"/>
            <a:ext cx="205740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0C2B4B"/>
                </a:solidFill>
                <a:latin typeface="Aptos"/>
              </a:rPr>
              <a:t>DOKUMENTOWANIE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921240" y="2880360"/>
            <a:ext cx="2029968" cy="14173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300" b="0">
                <a:solidFill>
                  <a:srgbClr val="263542"/>
                </a:solidFill>
                <a:latin typeface="Aptos"/>
              </a:rPr>
              <a:t>Wnioski, analiza i zadania naprawcze.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4400" y="4800600"/>
            <a:ext cx="10287000" cy="777240"/>
          </a:xfrm>
          <a:prstGeom prst="roundRect">
            <a:avLst/>
          </a:prstGeom>
          <a:solidFill>
            <a:srgbClr val="E6F0F7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1" name="TextBox 30"/>
          <p:cNvSpPr txBox="1"/>
          <p:nvPr/>
        </p:nvSpPr>
        <p:spPr>
          <a:xfrm>
            <a:off x="1188720" y="5001768"/>
            <a:ext cx="9738360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>
                <a:solidFill>
                  <a:srgbClr val="0C2B4B"/>
                </a:solidFill>
                <a:latin typeface="Aptos"/>
              </a:rPr>
              <a:t>Dobry scenariusz jest konkretny, realistyczny i możliwy do oceny.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Scenariusz: pytania, na które musi odpowiadać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08</a:t>
            </a:r>
          </a:p>
        </p:txBody>
      </p:sp>
      <p:sp>
        <p:nvSpPr>
          <p:cNvPr id="6" name="Oval 5"/>
          <p:cNvSpPr/>
          <p:nvPr/>
        </p:nvSpPr>
        <p:spPr>
          <a:xfrm>
            <a:off x="777240" y="1124712"/>
            <a:ext cx="438912" cy="438912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777240" y="1133856"/>
            <a:ext cx="438912" cy="42062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17320" y="1078992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JAKIE ZAGROŻENIE?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840480" y="1060704"/>
            <a:ext cx="74980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Pożar, podejrzany przedmiot, substancja drażniąca lub inne realne ryzyko.</a:t>
            </a:r>
          </a:p>
        </p:txBody>
      </p:sp>
      <p:sp>
        <p:nvSpPr>
          <p:cNvPr id="10" name="Oval 9"/>
          <p:cNvSpPr/>
          <p:nvPr/>
        </p:nvSpPr>
        <p:spPr>
          <a:xfrm>
            <a:off x="777240" y="2093976"/>
            <a:ext cx="438912" cy="438912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77240" y="2103120"/>
            <a:ext cx="438912" cy="42062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17320" y="2048256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GDZIE?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840480" y="2029968"/>
            <a:ext cx="74980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Konkretny obszar budynku i możliwy wpływ na drogi ewakuacyjne.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3063239"/>
            <a:ext cx="438912" cy="438912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777240" y="3072383"/>
            <a:ext cx="438912" cy="42062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17320" y="3017520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KTO I ILU?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840480" y="2999232"/>
            <a:ext cx="74980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Uczniowie, pracownicy, goście; uwzględnienie osób potrzebujących wsparcia.</a:t>
            </a:r>
          </a:p>
        </p:txBody>
      </p:sp>
      <p:sp>
        <p:nvSpPr>
          <p:cNvPr id="18" name="Oval 17"/>
          <p:cNvSpPr/>
          <p:nvPr/>
        </p:nvSpPr>
        <p:spPr>
          <a:xfrm>
            <a:off x="777240" y="4032504"/>
            <a:ext cx="438912" cy="438912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777240" y="4041648"/>
            <a:ext cx="438912" cy="42062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417320" y="3986784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JAK REAGUJEMY?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40480" y="3968496"/>
            <a:ext cx="7498079" cy="60939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r>
              <a:rPr lang="pl-PL" sz="1500" b="0" dirty="0">
                <a:solidFill>
                  <a:srgbClr val="263542"/>
                </a:solidFill>
                <a:latin typeface="Aptos"/>
              </a:rPr>
              <a:t>Podjęte działania po wystąpieniu zagrożenia (możliwa likwidacja źródła lub ograniczenie skutków),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decyzja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o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ewakuacji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, </a:t>
            </a:r>
            <a:r>
              <a:rPr lang="pl-PL" sz="1500" dirty="0">
                <a:solidFill>
                  <a:srgbClr val="263542"/>
                </a:solidFill>
                <a:latin typeface="Aptos"/>
              </a:rPr>
              <a:t>alarmowanie,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podział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zadań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przekazywanie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informacji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22" name="Oval 21"/>
          <p:cNvSpPr/>
          <p:nvPr/>
        </p:nvSpPr>
        <p:spPr>
          <a:xfrm>
            <a:off x="777240" y="5001768"/>
            <a:ext cx="438912" cy="438912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7240" y="5010912"/>
            <a:ext cx="438912" cy="420623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417320" y="4956048"/>
            <a:ext cx="242316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JAK OCENIMY WYNIK?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840480" y="4937760"/>
            <a:ext cx="7498079" cy="56692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Zakładany czas, kompletność ewakuacji, błędy i utrudnienia.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Cztery fazy reakcji — od wykrycia do koordynacji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09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645920"/>
            <a:ext cx="25146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Oval 6"/>
          <p:cNvSpPr/>
          <p:nvPr/>
        </p:nvSpPr>
        <p:spPr>
          <a:xfrm>
            <a:off x="1527048" y="1920240"/>
            <a:ext cx="777240" cy="777240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527048" y="1929384"/>
            <a:ext cx="777240" cy="7589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926080"/>
            <a:ext cx="22402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0C2B4B"/>
                </a:solidFill>
                <a:latin typeface="Aptos"/>
              </a:rPr>
              <a:t>WYKRYCIE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3474720"/>
            <a:ext cx="2057400" cy="7315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263542"/>
                </a:solidFill>
                <a:latin typeface="Aptos"/>
              </a:rPr>
              <a:t>Od powstania zdarzenia do jego rozpoznania.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00400" y="2651760"/>
            <a:ext cx="3657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D2242E"/>
                </a:solidFill>
                <a:latin typeface="Aptos"/>
              </a:rPr>
              <a:t>→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3566160" y="1645920"/>
            <a:ext cx="25146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Oval 12"/>
          <p:cNvSpPr/>
          <p:nvPr/>
        </p:nvSpPr>
        <p:spPr>
          <a:xfrm>
            <a:off x="4407408" y="1920240"/>
            <a:ext cx="777240" cy="777240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407408" y="1929384"/>
            <a:ext cx="777240" cy="7589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II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703320" y="2926080"/>
            <a:ext cx="22402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0C2B4B"/>
                </a:solidFill>
                <a:latin typeface="Aptos"/>
              </a:rPr>
              <a:t>ALARMOWANIE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794760" y="3474720"/>
            <a:ext cx="2057400" cy="7315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263542"/>
                </a:solidFill>
                <a:latin typeface="Aptos"/>
              </a:rPr>
              <a:t>Przekazanie informacji o zagrożeniu.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80760" y="2651760"/>
            <a:ext cx="3657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D2242E"/>
                </a:solidFill>
                <a:latin typeface="Aptos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46520" y="1645920"/>
            <a:ext cx="25146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Oval 18"/>
          <p:cNvSpPr/>
          <p:nvPr/>
        </p:nvSpPr>
        <p:spPr>
          <a:xfrm>
            <a:off x="7287768" y="1920240"/>
            <a:ext cx="777240" cy="777240"/>
          </a:xfrm>
          <a:prstGeom prst="ellipse">
            <a:avLst/>
          </a:prstGeom>
          <a:solidFill>
            <a:srgbClr val="DC8B1B"/>
          </a:solidFill>
          <a:ln>
            <a:solidFill>
              <a:srgbClr val="DC8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7287768" y="1929384"/>
            <a:ext cx="777240" cy="7589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III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83680" y="2926080"/>
            <a:ext cx="22402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0C2B4B"/>
                </a:solidFill>
                <a:latin typeface="Aptos"/>
              </a:rPr>
              <a:t>DECYZJA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675120" y="3474720"/>
            <a:ext cx="2057400" cy="7315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263542"/>
                </a:solidFill>
                <a:latin typeface="Aptos"/>
              </a:rPr>
              <a:t>Ocena sytuacji i decyzja o ewakuacji.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120" y="2651760"/>
            <a:ext cx="3657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D2242E"/>
                </a:solidFill>
                <a:latin typeface="Aptos"/>
              </a:rPr>
              <a:t>→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326880" y="1645920"/>
            <a:ext cx="2514600" cy="28346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Oval 24"/>
          <p:cNvSpPr/>
          <p:nvPr/>
        </p:nvSpPr>
        <p:spPr>
          <a:xfrm>
            <a:off x="10168128" y="1920240"/>
            <a:ext cx="777240" cy="777240"/>
          </a:xfrm>
          <a:prstGeom prst="ellipse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10168128" y="1929384"/>
            <a:ext cx="777240" cy="75895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IV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64040" y="2926080"/>
            <a:ext cx="224028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1">
                <a:solidFill>
                  <a:srgbClr val="0C2B4B"/>
                </a:solidFill>
                <a:latin typeface="Aptos"/>
              </a:rPr>
              <a:t>KIEROWANIE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555480" y="3474720"/>
            <a:ext cx="2057400" cy="7315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263542"/>
                </a:solidFill>
                <a:latin typeface="Aptos"/>
              </a:rPr>
              <a:t>Polecenia porządkujące ewakuację i działania ratownicze.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7280" y="5212080"/>
            <a:ext cx="996696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 dirty="0" err="1">
                <a:solidFill>
                  <a:srgbClr val="0C2B4B"/>
                </a:solidFill>
                <a:latin typeface="Aptos"/>
              </a:rPr>
              <a:t>Jasny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podział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odpowiedzialności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ogranicza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chaos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i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opóźnienia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Najczęstsze nieprawidłowości — sygnały ostrzegawcze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10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051560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051560"/>
            <a:ext cx="91440" cy="129844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216151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Scenariusz nie pasuje do realnych zagrożeń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691639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Ćwiczenie staje się formalnością, nie testem gotowości.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309360" y="1051560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6309360" y="1051560"/>
            <a:ext cx="91440" cy="1298448"/>
          </a:xfrm>
          <a:prstGeom prst="rect">
            <a:avLst/>
          </a:prstGeom>
          <a:solidFill>
            <a:srgbClr val="DC8B1B"/>
          </a:solidFill>
          <a:ln>
            <a:solidFill>
              <a:srgbClr val="DC8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37960" y="1216151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Nieznajomość instrukcji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1691639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Pracownicy nie wiedzą, co robić i kto podejmuje decyzje.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85800" y="2624328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685800" y="2624328"/>
            <a:ext cx="91440" cy="129844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914400" y="2788920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Problemy z komunikacją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14400" y="3264408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Informacje docierają z opóźnieniem lub są sprzeczne.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2624328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6309360" y="2624328"/>
            <a:ext cx="91440" cy="1298448"/>
          </a:xfrm>
          <a:prstGeom prst="rect">
            <a:avLst/>
          </a:prstGeom>
          <a:solidFill>
            <a:srgbClr val="DC8B1B"/>
          </a:solidFill>
          <a:ln>
            <a:solidFill>
              <a:srgbClr val="DC8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537960" y="2788920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Alarmowanie lub urządzenia zawodzą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537960" y="3264408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Sygnał jest nieskuteczny, niezrozumiały albo niesłyszalny.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85800" y="4197096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685800" y="4197096"/>
            <a:ext cx="91440" cy="129844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14400" y="4361688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Brak planu na pogodę i osoby wymagające pomocy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14400" y="4837176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Miejsce zbiórki lub sposób wsparcia okazuje się niepraktyczny.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197096"/>
            <a:ext cx="5257800" cy="1298448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Rectangle 26"/>
          <p:cNvSpPr/>
          <p:nvPr/>
        </p:nvSpPr>
        <p:spPr>
          <a:xfrm>
            <a:off x="6309360" y="4197096"/>
            <a:ext cx="91440" cy="1298448"/>
          </a:xfrm>
          <a:prstGeom prst="rect">
            <a:avLst/>
          </a:prstGeom>
          <a:solidFill>
            <a:srgbClr val="DC8B1B"/>
          </a:solidFill>
          <a:ln>
            <a:solidFill>
              <a:srgbClr val="DC8B1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537960" y="4361688"/>
            <a:ext cx="484632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1">
                <a:solidFill>
                  <a:srgbClr val="0C2B4B"/>
                </a:solidFill>
                <a:latin typeface="Aptos"/>
              </a:rPr>
              <a:t>Brak analizy po ćwiczeniu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37960" y="4837176"/>
            <a:ext cx="4846320" cy="5486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300" b="0">
                <a:solidFill>
                  <a:srgbClr val="263542"/>
                </a:solidFill>
                <a:latin typeface="Aptos"/>
              </a:rPr>
              <a:t>Błędy się powtarzają, bo nikt nie odpowiada za poprawki.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Lista kontrolna dla dyrektora / kierownika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11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987552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1325880" y="978408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Instrukcja bezpieczeństwa pożarowego jest aktualna i znana personelowi.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64208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325880" y="1655064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Role i zastępstwa są jasno określone — również na wypadek nieobecności kluczowej osoby.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7240" y="2340864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325880" y="2331720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Drogi ewakuacyjne i wyjścia są drożne, oznakowane i dostępne.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017520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325880" y="3008376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Procedura uwzględnia osoby z niepełnosprawnościami i wymagające pomocy.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694176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325880" y="3685032"/>
            <a:ext cx="9966960" cy="393954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 dirty="0" err="1">
                <a:solidFill>
                  <a:srgbClr val="263542"/>
                </a:solidFill>
                <a:latin typeface="Aptos"/>
              </a:rPr>
              <a:t>Personel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wie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jak </a:t>
            </a:r>
            <a:r>
              <a:rPr lang="pl-PL" sz="1600" b="0" dirty="0">
                <a:solidFill>
                  <a:srgbClr val="263542"/>
                </a:solidFill>
                <a:latin typeface="Aptos"/>
              </a:rPr>
              <a:t>postępować, jak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alarmować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,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przekazywać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informacje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sprawdzać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 stan </a:t>
            </a:r>
            <a:r>
              <a:rPr sz="1600" b="0" dirty="0" err="1">
                <a:solidFill>
                  <a:srgbClr val="263542"/>
                </a:solidFill>
                <a:latin typeface="Aptos"/>
              </a:rPr>
              <a:t>grupy</a:t>
            </a:r>
            <a:r>
              <a:rPr sz="1600" b="0" dirty="0">
                <a:solidFill>
                  <a:srgbClr val="263542"/>
                </a:solidFill>
                <a:latin typeface="Aptos"/>
              </a:rPr>
              <a:t>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777240" y="4370832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1325880" y="4361688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Wyznaczono bezpieczne miejsce zbiórki i rozwiązanie na niekorzystną pogodę.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047488"/>
            <a:ext cx="347472" cy="347472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1325880" y="5038344"/>
            <a:ext cx="9966960" cy="45720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Po ćwiczeniu powstanie dokumentacja, lista wniosków i plan działań naprawczych.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005840" y="5870448"/>
            <a:ext cx="10149840" cy="438912"/>
          </a:xfrm>
          <a:prstGeom prst="roundRect">
            <a:avLst/>
          </a:prstGeom>
          <a:solidFill>
            <a:srgbClr val="FFF0F0"/>
          </a:solidFill>
          <a:ln>
            <a:solidFill>
              <a:srgbClr val="F5BEB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234440" y="5925312"/>
            <a:ext cx="9692640" cy="29260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1">
                <a:solidFill>
                  <a:srgbClr val="D2242E"/>
                </a:solidFill>
                <a:latin typeface="Aptos"/>
              </a:rPr>
              <a:t>Każdy punkt bez potwierdzenia to zadanie do wyjaśnienia przed ćwiczeniem.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W trakcie ćwiczenia obserwuj nie tylko czas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12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234440"/>
            <a:ext cx="352044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234440"/>
            <a:ext cx="91440" cy="306324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39903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C2B4B"/>
                </a:solidFill>
                <a:latin typeface="Aptos"/>
              </a:rPr>
              <a:t>REAKCJA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1874519"/>
            <a:ext cx="3108960" cy="2456057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 dirty="0">
                <a:solidFill>
                  <a:srgbClr val="263542"/>
                </a:solidFill>
                <a:latin typeface="Aptos"/>
              </a:rPr>
              <a:t>• </a:t>
            </a:r>
            <a:r>
              <a:rPr lang="pl-PL" sz="1500" b="0" dirty="0">
                <a:solidFill>
                  <a:srgbClr val="263542"/>
                </a:solidFill>
                <a:latin typeface="Aptos"/>
              </a:rPr>
              <a:t>Czy użyto gaśnic, hydrantów, innego sprzętu?</a:t>
            </a:r>
          </a:p>
          <a:p>
            <a:pPr algn="l"/>
            <a:endParaRPr lang="pl-PL" sz="1500" dirty="0">
              <a:solidFill>
                <a:srgbClr val="263542"/>
              </a:solidFill>
              <a:latin typeface="Aptos"/>
            </a:endParaRPr>
          </a:p>
          <a:p>
            <a:pPr algn="l"/>
            <a:r>
              <a:rPr lang="pl-PL" sz="1500" b="0" dirty="0" err="1">
                <a:solidFill>
                  <a:srgbClr val="263542"/>
                </a:solidFill>
                <a:latin typeface="Aptos"/>
              </a:rPr>
              <a:t>Cz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y alarm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został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rozpoznany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
•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decyzja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była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szybka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adekwatna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
•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nie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pojawiły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się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sprzeczne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polecenia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34440"/>
            <a:ext cx="352044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234440"/>
            <a:ext cx="91440" cy="306324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39903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C2B4B"/>
                </a:solidFill>
                <a:latin typeface="Aptos"/>
              </a:rPr>
              <a:t>PRZEPŁYW LUDZI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1874519"/>
            <a:ext cx="3108960" cy="2225225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 dirty="0">
                <a:solidFill>
                  <a:srgbClr val="263542"/>
                </a:solidFill>
                <a:latin typeface="Aptos"/>
              </a:rPr>
              <a:t>•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drogi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były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drożne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
•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grupy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nie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blokowały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przejść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
•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Czy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uwzględniono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osoby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potrzebujące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 </a:t>
            </a:r>
            <a:r>
              <a:rPr sz="1500" b="0" dirty="0" err="1">
                <a:solidFill>
                  <a:srgbClr val="263542"/>
                </a:solidFill>
                <a:latin typeface="Aptos"/>
              </a:rPr>
              <a:t>pomocy</a:t>
            </a:r>
            <a:r>
              <a:rPr sz="1500" b="0" dirty="0">
                <a:solidFill>
                  <a:srgbClr val="263542"/>
                </a:solidFill>
                <a:latin typeface="Aptos"/>
              </a:rPr>
              <a:t>?</a:t>
            </a:r>
            <a:endParaRPr lang="pl-PL" sz="1500" b="0" dirty="0">
              <a:solidFill>
                <a:srgbClr val="263542"/>
              </a:solidFill>
              <a:latin typeface="Aptos"/>
            </a:endParaRPr>
          </a:p>
          <a:p>
            <a:pPr algn="l"/>
            <a:endParaRPr lang="pl-PL" sz="1500" b="0" dirty="0">
              <a:solidFill>
                <a:srgbClr val="263542"/>
              </a:solidFill>
              <a:latin typeface="Aptos"/>
            </a:endParaRPr>
          </a:p>
          <a:p>
            <a:r>
              <a:rPr lang="pl-PL" sz="1500" dirty="0">
                <a:solidFill>
                  <a:srgbClr val="263542"/>
                </a:solidFill>
                <a:latin typeface="Aptos"/>
              </a:rPr>
              <a:t>• Czy zabezpieczono wejścia przed powrotem osób ewakuowanych?</a:t>
            </a:r>
            <a:endParaRPr sz="1500" b="0" dirty="0">
              <a:solidFill>
                <a:srgbClr val="263542"/>
              </a:solidFill>
              <a:latin typeface="Aptos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8001000" y="1234440"/>
            <a:ext cx="3520440" cy="306324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234440"/>
            <a:ext cx="91440" cy="3063240"/>
          </a:xfrm>
          <a:prstGeom prst="rect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39903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700" b="1">
                <a:solidFill>
                  <a:srgbClr val="0C2B4B"/>
                </a:solidFill>
                <a:latin typeface="Aptos"/>
              </a:rPr>
              <a:t>INFORMACJA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1874519"/>
            <a:ext cx="3108960" cy="231343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• Czy przekazano meldunki?
• Czy sprawdzono stan grup?
• Czy służby otrzymają użyteczne informacje?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4983480"/>
            <a:ext cx="10332720" cy="4401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 dirty="0" err="1">
                <a:solidFill>
                  <a:srgbClr val="0C2B4B"/>
                </a:solidFill>
                <a:latin typeface="Aptos"/>
              </a:rPr>
              <a:t>Czas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ewakuacji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jest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ważny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, ale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nie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przesądza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o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skuteczności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całej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 </a:t>
            </a:r>
            <a:r>
              <a:rPr sz="1900" b="1" dirty="0" err="1">
                <a:solidFill>
                  <a:srgbClr val="0C2B4B"/>
                </a:solidFill>
                <a:latin typeface="Aptos"/>
              </a:rPr>
              <a:t>procedury</a:t>
            </a:r>
            <a:r>
              <a:rPr sz="1900" b="1" dirty="0">
                <a:solidFill>
                  <a:srgbClr val="0C2B4B"/>
                </a:solidFill>
                <a:latin typeface="Aptos"/>
              </a:rPr>
              <a:t>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Po ćwiczeniu: zamień obserwacje w poprawę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13</a:t>
            </a:r>
          </a:p>
        </p:txBody>
      </p:sp>
      <p:sp>
        <p:nvSpPr>
          <p:cNvPr id="6" name="Oval 5"/>
          <p:cNvSpPr/>
          <p:nvPr/>
        </p:nvSpPr>
        <p:spPr>
          <a:xfrm>
            <a:off x="868680" y="1188720"/>
            <a:ext cx="566928" cy="566928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1197864"/>
            <a:ext cx="566928" cy="5486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1216152"/>
            <a:ext cx="2560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1. ZBIERZ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160520" y="1207008"/>
            <a:ext cx="70408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Notatki obserwatorów, czasy, zdarzenia i uwagi uczestników.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304288"/>
            <a:ext cx="566928" cy="566928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2313432"/>
            <a:ext cx="566928" cy="5486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91640" y="2331720"/>
            <a:ext cx="2560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2. PRZEANALIZUJ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160520" y="2322576"/>
            <a:ext cx="70408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Co zadziałało? Co spowolniło reakcję? Gdzie zabrakło informacji?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3419856"/>
            <a:ext cx="566928" cy="566928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68680" y="3429000"/>
            <a:ext cx="566928" cy="5486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3447288"/>
            <a:ext cx="2560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3. USTAL DZIAŁANIA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60520" y="3438144"/>
            <a:ext cx="70408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Konkretny problem, osoba odpowiedzialna i termin.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" y="4535424"/>
            <a:ext cx="566928" cy="566928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868680" y="4544568"/>
            <a:ext cx="566928" cy="548640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1800" b="1">
                <a:solidFill>
                  <a:srgbClr val="FFFFFF"/>
                </a:solidFill>
                <a:latin typeface="Aptos"/>
              </a:rPr>
              <a:t>4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4562856"/>
            <a:ext cx="256032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4. SPRAWDŹ EFEKT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160520" y="4553712"/>
            <a:ext cx="704088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0">
                <a:solidFill>
                  <a:srgbClr val="263542"/>
                </a:solidFill>
                <a:latin typeface="Aptos"/>
              </a:rPr>
              <a:t>Zaktualizuj procedury, przeszkol personel i wróć do punktów ryzyka.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914400" y="5715000"/>
            <a:ext cx="10241280" cy="502920"/>
          </a:xfrm>
          <a:prstGeom prst="round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1143000" y="5797296"/>
            <a:ext cx="9784080" cy="32004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500" b="1">
                <a:solidFill>
                  <a:srgbClr val="FFFFFF"/>
                </a:solidFill>
                <a:latin typeface="Aptos"/>
              </a:rPr>
              <a:t>Dokumentacja ma służyć uczeniu się organizacji — nie tylko potwierdzać wykonanie obowiązku.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713232"/>
          </a:xfrm>
          <a:prstGeom prst="rect">
            <a:avLst/>
          </a:prstGeom>
          <a:solidFill>
            <a:srgbClr val="0C2B4B"/>
          </a:solidFill>
          <a:ln>
            <a:solidFill>
              <a:srgbClr val="0C2B4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713232"/>
            <a:ext cx="12191695" cy="50292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02920" y="118872"/>
            <a:ext cx="10881360" cy="438912"/>
          </a:xfrm>
          <a:prstGeom prst="rect">
            <a:avLst/>
          </a:prstGeom>
          <a:noFill/>
        </p:spPr>
        <p:txBody>
          <a:bodyPr wrap="square" lIns="73152" tIns="73152" rIns="73152" bIns="73152" anchor="ctr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Bezpieczeństwo wymaga współpracy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58200" y="6537960"/>
            <a:ext cx="3246120" cy="1645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r"/>
            <a:r>
              <a:rPr sz="800" b="0">
                <a:solidFill>
                  <a:srgbClr val="62717E"/>
                </a:solidFill>
                <a:latin typeface="Aptos"/>
              </a:rPr>
              <a:t>PSE • BEZPIECZEŃSTWO PLACÓWKI  |  14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85800" y="1417320"/>
            <a:ext cx="352044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685800" y="1417320"/>
            <a:ext cx="91440" cy="2514600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914400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DYREKTOR / ZARZĄDCA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2057400"/>
            <a:ext cx="3108960" cy="1764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Organizuje proces, wyznacza role, zapewnia zasoby i nadzoruje działania naprawcze.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417320"/>
            <a:ext cx="352044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4343400" y="1417320"/>
            <a:ext cx="91440" cy="2514600"/>
          </a:xfrm>
          <a:prstGeom prst="rect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0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PRACOWNICY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2000" y="2057400"/>
            <a:ext cx="3108960" cy="1764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Znają swoje zadania, reagują zgodnie z procedurami i przekazują informacje.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001000" y="1417320"/>
            <a:ext cx="3520440" cy="2514600"/>
          </a:xfrm>
          <a:prstGeom prst="roundRect">
            <a:avLst/>
          </a:prstGeom>
          <a:solidFill>
            <a:srgbClr val="FFFFFF"/>
          </a:solidFill>
          <a:ln>
            <a:solidFill>
              <a:srgbClr val="D3E0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8001000" y="1417320"/>
            <a:ext cx="91440" cy="2514600"/>
          </a:xfrm>
          <a:prstGeom prst="rect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8229600" y="1581912"/>
            <a:ext cx="3108960" cy="38404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600" b="1">
                <a:solidFill>
                  <a:srgbClr val="0C2B4B"/>
                </a:solidFill>
                <a:latin typeface="Aptos"/>
              </a:rPr>
              <a:t>PSP I SŁUŻBY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229600" y="2057400"/>
            <a:ext cx="3108960" cy="1764792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l"/>
            <a:r>
              <a:rPr sz="1500" b="0">
                <a:solidFill>
                  <a:srgbClr val="263542"/>
                </a:solidFill>
                <a:latin typeface="Aptos"/>
              </a:rPr>
              <a:t>Współpraca i uzgodnienia w zakresie wynikającym z przepisów i specyfiki obiektu.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05840" y="4800600"/>
            <a:ext cx="1005840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100" b="1">
                <a:solidFill>
                  <a:srgbClr val="0C2B4B"/>
                </a:solidFill>
                <a:latin typeface="Aptos"/>
              </a:rPr>
              <a:t>Najlepsza procedura to taka, którą ludzie rozumieją i potrafią zastosować.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97280" y="5486400"/>
            <a:ext cx="9875520" cy="3657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600" b="0">
                <a:solidFill>
                  <a:srgbClr val="62717E"/>
                </a:solidFill>
                <a:latin typeface="Aptos"/>
              </a:rPr>
              <a:t>Ćwiczenia budują nawyki, które w realnym zdarzeniu mogą ograniczyć chaos i ryzyko.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2B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5800" y="640080"/>
            <a:ext cx="10789920" cy="59436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3200" b="1">
                <a:solidFill>
                  <a:srgbClr val="FFFFFF"/>
                </a:solidFill>
                <a:latin typeface="Aptos"/>
              </a:rPr>
              <a:t>BEZPIECZNA PLACÓWKA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85800" y="1325880"/>
            <a:ext cx="1078992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300" b="0">
                <a:solidFill>
                  <a:srgbClr val="DCE8F1"/>
                </a:solidFill>
                <a:latin typeface="Aptos"/>
              </a:rPr>
              <a:t>to nie przypadek — to przygotowanie</a:t>
            </a:r>
          </a:p>
        </p:txBody>
      </p:sp>
      <p:sp>
        <p:nvSpPr>
          <p:cNvPr id="4" name="Oval 3"/>
          <p:cNvSpPr/>
          <p:nvPr/>
        </p:nvSpPr>
        <p:spPr>
          <a:xfrm>
            <a:off x="1920240" y="2423160"/>
            <a:ext cx="914400" cy="914400"/>
          </a:xfrm>
          <a:prstGeom prst="ellipse">
            <a:avLst/>
          </a:prstGeom>
          <a:solidFill>
            <a:srgbClr val="154D78"/>
          </a:solidFill>
          <a:ln>
            <a:solidFill>
              <a:srgbClr val="154D78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20240" y="2432303"/>
            <a:ext cx="914400" cy="8961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05840" y="3566160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WIEDZA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4096512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DCE8F1"/>
                </a:solidFill>
                <a:latin typeface="Aptos"/>
              </a:rPr>
              <a:t>aktualne procedury</a:t>
            </a:r>
          </a:p>
        </p:txBody>
      </p:sp>
      <p:sp>
        <p:nvSpPr>
          <p:cNvPr id="8" name="Oval 7"/>
          <p:cNvSpPr/>
          <p:nvPr/>
        </p:nvSpPr>
        <p:spPr>
          <a:xfrm>
            <a:off x="5623560" y="2423160"/>
            <a:ext cx="914400" cy="914400"/>
          </a:xfrm>
          <a:prstGeom prst="ellipse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5623560" y="2432303"/>
            <a:ext cx="914400" cy="8961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709160" y="3566160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ĆWICZENIA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60" y="4096512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DCE8F1"/>
                </a:solidFill>
                <a:latin typeface="Aptos"/>
              </a:rPr>
              <a:t>praktyczne sprawdzenie</a:t>
            </a:r>
          </a:p>
        </p:txBody>
      </p:sp>
      <p:sp>
        <p:nvSpPr>
          <p:cNvPr id="12" name="Oval 11"/>
          <p:cNvSpPr/>
          <p:nvPr/>
        </p:nvSpPr>
        <p:spPr>
          <a:xfrm>
            <a:off x="9326880" y="2423160"/>
            <a:ext cx="914400" cy="914400"/>
          </a:xfrm>
          <a:prstGeom prst="ellipse">
            <a:avLst/>
          </a:prstGeom>
          <a:solidFill>
            <a:srgbClr val="207A55"/>
          </a:solidFill>
          <a:ln>
            <a:solidFill>
              <a:srgbClr val="207A5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9326880" y="2432303"/>
            <a:ext cx="914400" cy="896112"/>
          </a:xfrm>
          <a:prstGeom prst="rect">
            <a:avLst/>
          </a:prstGeom>
          <a:noFill/>
        </p:spPr>
        <p:txBody>
          <a:bodyPr wrap="square" lIns="18288" tIns="18288" rIns="18288" bIns="18288" anchor="ctr">
            <a:spAutoFit/>
          </a:bodyPr>
          <a:lstStyle/>
          <a:p>
            <a:pPr algn="ctr"/>
            <a:r>
              <a:rPr sz="2400" b="1">
                <a:solidFill>
                  <a:srgbClr val="FFFFFF"/>
                </a:solidFill>
                <a:latin typeface="Aptos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412480" y="3566160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900" b="1">
                <a:solidFill>
                  <a:srgbClr val="FFFFFF"/>
                </a:solidFill>
                <a:latin typeface="Aptos"/>
              </a:rPr>
              <a:t>WSPÓŁPRACA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412480" y="4096512"/>
            <a:ext cx="2743200" cy="41148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1400" b="0">
                <a:solidFill>
                  <a:srgbClr val="DCE8F1"/>
                </a:solidFill>
                <a:latin typeface="Aptos"/>
              </a:rPr>
              <a:t>jasne role i komunikacja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029200" y="5074920"/>
            <a:ext cx="2103120" cy="64008"/>
          </a:xfrm>
          <a:prstGeom prst="rect">
            <a:avLst/>
          </a:prstGeom>
          <a:solidFill>
            <a:srgbClr val="D2242E"/>
          </a:solidFill>
          <a:ln>
            <a:solidFill>
              <a:srgbClr val="D2242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685800" y="5440680"/>
            <a:ext cx="10789920" cy="502920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2500" b="1">
                <a:solidFill>
                  <a:srgbClr val="FFFFFF"/>
                </a:solidFill>
                <a:latin typeface="Aptos"/>
              </a:rPr>
              <a:t>Dziękuję za uwagę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6419088"/>
            <a:ext cx="10698480" cy="201168"/>
          </a:xfrm>
          <a:prstGeom prst="rect">
            <a:avLst/>
          </a:prstGeom>
          <a:noFill/>
        </p:spPr>
        <p:txBody>
          <a:bodyPr wrap="square" lIns="73152" tIns="73152" rIns="73152" bIns="73152" anchor="t">
            <a:spAutoFit/>
          </a:bodyPr>
          <a:lstStyle/>
          <a:p>
            <a:pPr algn="ctr"/>
            <a:r>
              <a:rPr sz="800" b="0">
                <a:solidFill>
                  <a:srgbClr val="B9CCDB"/>
                </a:solidFill>
                <a:latin typeface="Aptos"/>
              </a:rPr>
              <a:t>Materiał bazowy: bryg. mgr inż. Piotr Tuzimek, KP PSP w Goleniowie • prezentacja opracowana na potrzeby kadry zarządzającej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</TotalTime>
  <Words>1289</Words>
  <Application>Microsoft Office PowerPoint</Application>
  <PresentationFormat>Panoramiczny</PresentationFormat>
  <Paragraphs>184</Paragraphs>
  <Slides>15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15</vt:i4>
      </vt:variant>
    </vt:vector>
  </HeadingPairs>
  <TitlesOfParts>
    <vt:vector size="19" baseType="lpstr">
      <vt:lpstr>Aptos</vt:lpstr>
      <vt:lpstr>Arial</vt:lpstr>
      <vt:lpstr>Calibri</vt:lpstr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bryg. Piotr Tuzimek</dc:creator>
  <cp:keywords/>
  <dc:description>generated using python-pptx</dc:description>
  <cp:lastModifiedBy>bryg. Piotr Tuzimek</cp:lastModifiedBy>
  <cp:revision>2</cp:revision>
  <dcterms:created xsi:type="dcterms:W3CDTF">2013-01-27T09:14:16Z</dcterms:created>
  <dcterms:modified xsi:type="dcterms:W3CDTF">2026-10-25T21:00:35Z</dcterms:modified>
  <cp:category/>
</cp:coreProperties>
</file>