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00" d="100"/>
          <a:sy n="100" d="100"/>
        </p:scale>
        <p:origin x="2238" y="90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8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r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8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r" defTabSz="913179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r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3387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3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3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r" defTabSz="879595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170594" y="3126159"/>
            <a:ext cx="2303198" cy="46800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168368" y="2597595"/>
            <a:ext cx="2309877" cy="468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488100" y="2196618"/>
            <a:ext cx="3316753" cy="3915912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56000" y="2204004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14664" y="4602820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17654" y="2472824"/>
            <a:ext cx="936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17463" y="3535952"/>
            <a:ext cx="936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15891" y="4069301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849498" y="4624691"/>
            <a:ext cx="936000" cy="39974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800000" y="4759972"/>
            <a:ext cx="936000" cy="37673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856000" y="3057717"/>
            <a:ext cx="936000" cy="2917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Logistics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BLG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856000" y="4342076"/>
            <a:ext cx="936000" cy="3858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4185713" y="5798992"/>
            <a:ext cx="936000" cy="366312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631302" y="5304897"/>
            <a:ext cx="936000" cy="659353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International Relations </a:t>
            </a:r>
            <a:b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of the National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6631302" y="4263021"/>
            <a:ext cx="936000" cy="378176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856000" y="3879502"/>
            <a:ext cx="936000" cy="40988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DBE</a:t>
            </a: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185713" y="4671684"/>
            <a:ext cx="936000" cy="324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20068" y="3002838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842919" y="4025610"/>
            <a:ext cx="936000" cy="5442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Excise Duty and Other Public Levies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PAD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842919" y="2983554"/>
            <a:ext cx="936000" cy="3593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856000" y="1396081"/>
            <a:ext cx="972000" cy="77605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  <a:b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Ilona</a:t>
            </a:r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Kowalska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4162837" y="2074414"/>
            <a:ext cx="936000" cy="467595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798699" y="3783765"/>
            <a:ext cx="936000" cy="40178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4185713" y="5047992"/>
            <a:ext cx="936000" cy="3603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168546" y="3632277"/>
            <a:ext cx="936000" cy="259361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76975" y="343256"/>
            <a:ext cx="3359309" cy="6924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and Economy </a:t>
            </a:r>
          </a:p>
          <a:p>
            <a:pPr eaLnBrk="1" hangingPunct="1">
              <a:spcBef>
                <a:spcPts val="0"/>
              </a:spcBef>
            </a:pPr>
            <a:r>
              <a:rPr lang="en-GB" altLang="pl-PL" sz="1100" b="1" dirty="0">
                <a:latin typeface="Calibri" panose="020F0502020204030204" pitchFamily="34" charset="0"/>
              </a:rPr>
              <a:t>Andrzej Domański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156845" y="1723636"/>
            <a:ext cx="936000" cy="31707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576531" y="4243555"/>
            <a:ext cx="936000" cy="381136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4185713" y="5449475"/>
            <a:ext cx="936000" cy="29384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571762" y="3644318"/>
            <a:ext cx="936000" cy="558021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856000" y="2639099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39721" y="5064885"/>
            <a:ext cx="936000" cy="4675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of Toll Collection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5569887" y="6036968"/>
            <a:ext cx="936000" cy="386528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Digital Transformation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DTC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6637172" y="4688208"/>
            <a:ext cx="936000" cy="546448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Relationships with Customers Department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845618" y="2467290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International Tax Policy Department</a:t>
            </a:r>
          </a:p>
          <a:p>
            <a:pPr eaLnBrk="1" hangingPunct="1"/>
            <a:r>
              <a:rPr lang="en-GB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DMP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46734" y="4050186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740859" y="5549865"/>
            <a:ext cx="936000" cy="56266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746734" y="3552032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746734" y="4552788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584213" y="4673309"/>
            <a:ext cx="936000" cy="561347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6621812" y="3645704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846103" y="5590807"/>
            <a:ext cx="936000" cy="39458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System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DTS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508627" y="3163245"/>
            <a:ext cx="939851" cy="396472"/>
          </a:xfrm>
          <a:prstGeom prst="rect">
            <a:avLst/>
          </a:prstGeom>
          <a:noFill/>
          <a:ln w="3175">
            <a:solidFill>
              <a:schemeClr val="bg1">
                <a:lumMod val="65000"/>
                <a:alpha val="33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600" b="1" i="1" dirty="0">
              <a:latin typeface="Calibri" panose="020F0502020204030204" pitchFamily="34" charset="0"/>
            </a:endParaRP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746734" y="3053422"/>
            <a:ext cx="936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800000" y="1380883"/>
            <a:ext cx="936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Drop</a:t>
            </a: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1182664" y="1191966"/>
            <a:ext cx="8137300" cy="7675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>
            <a:endCxn id="115" idx="0"/>
          </p:cNvCxnSpPr>
          <p:nvPr/>
        </p:nvCxnSpPr>
        <p:spPr bwMode="auto">
          <a:xfrm>
            <a:off x="1188069" y="1197571"/>
            <a:ext cx="0" cy="18912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>
            <a:stCxn id="67" idx="2"/>
          </p:cNvCxnSpPr>
          <p:nvPr/>
        </p:nvCxnSpPr>
        <p:spPr bwMode="auto">
          <a:xfrm>
            <a:off x="5156630" y="1035755"/>
            <a:ext cx="0" cy="164621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>
            <a:cxnSpLocks/>
            <a:endCxn id="68" idx="0"/>
          </p:cNvCxnSpPr>
          <p:nvPr/>
        </p:nvCxnSpPr>
        <p:spPr bwMode="auto">
          <a:xfrm>
            <a:off x="4624845" y="1199641"/>
            <a:ext cx="0" cy="523995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2" name="Łącznik prosty 101"/>
          <p:cNvCxnSpPr>
            <a:cxnSpLocks/>
            <a:endCxn id="107" idx="0"/>
          </p:cNvCxnSpPr>
          <p:nvPr/>
        </p:nvCxnSpPr>
        <p:spPr bwMode="auto">
          <a:xfrm>
            <a:off x="6579762" y="1198692"/>
            <a:ext cx="0" cy="190855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039762" y="1389547"/>
            <a:ext cx="1080000" cy="1152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 Łoboda</a:t>
            </a:r>
            <a:endParaRPr lang="en-GB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7752820" y="1396081"/>
            <a:ext cx="936000" cy="16015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</a:t>
            </a:r>
            <a:b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720069" y="1386692"/>
            <a:ext cx="936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pPr eaLnBrk="1" hangingPunct="1">
              <a:spcBef>
                <a:spcPts val="0"/>
              </a:spcBef>
            </a:pPr>
            <a:r>
              <a:rPr lang="en-GB" altLang="pl-PL" sz="900" dirty="0">
                <a:latin typeface="Calibri" panose="020F0502020204030204" pitchFamily="34" charset="0"/>
              </a:rPr>
              <a:t>Undersecretary </a:t>
            </a:r>
          </a:p>
          <a:p>
            <a:pPr eaLnBrk="1" hangingPunct="1">
              <a:spcBef>
                <a:spcPts val="0"/>
              </a:spcBef>
            </a:pPr>
            <a:r>
              <a:rPr lang="en-GB" altLang="pl-PL" sz="900" dirty="0">
                <a:latin typeface="Calibri" panose="020F0502020204030204" pitchFamily="34" charset="0"/>
              </a:rPr>
              <a:t>of State</a:t>
            </a:r>
            <a:endParaRPr lang="en-GB" altLang="pl-PL" sz="900" b="1" dirty="0">
              <a:latin typeface="Calibri" panose="020F0502020204030204" pitchFamily="34" charset="0"/>
            </a:endParaRPr>
          </a:p>
          <a:p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</a:t>
            </a:r>
          </a:p>
          <a:p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Majszczyk</a:t>
            </a: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3" name="Łącznik prosty 122"/>
          <p:cNvCxnSpPr>
            <a:endCxn id="87" idx="0"/>
          </p:cNvCxnSpPr>
          <p:nvPr/>
        </p:nvCxnSpPr>
        <p:spPr bwMode="auto">
          <a:xfrm flipH="1">
            <a:off x="2268000" y="1191231"/>
            <a:ext cx="792" cy="189652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637311" y="2700337"/>
            <a:ext cx="730325" cy="283217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</a:t>
            </a:r>
          </a:p>
          <a:p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</a:p>
          <a:p>
            <a:r>
              <a:rPr lang="en-GB" sz="700" b="1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230999" y="2725863"/>
            <a:ext cx="1219940" cy="303869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60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National Revenue 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4201800" y="3163245"/>
            <a:ext cx="1029613" cy="359383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700" b="1" dirty="0"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D8148CC0-D21B-443D-9B19-7F282530D24C}"/>
              </a:ext>
            </a:extLst>
          </p:cNvPr>
          <p:cNvCxnSpPr/>
          <p:nvPr/>
        </p:nvCxnSpPr>
        <p:spPr bwMode="auto">
          <a:xfrm>
            <a:off x="3343300" y="1198692"/>
            <a:ext cx="0" cy="20468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4ABBC569-F987-46E2-BD74-4E64BA9AA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6548" y="1378431"/>
            <a:ext cx="936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b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Neneman</a:t>
            </a:r>
          </a:p>
        </p:txBody>
      </p: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637FA4BB-148E-4B3C-9A14-128A784401A0}"/>
              </a:ext>
            </a:extLst>
          </p:cNvPr>
          <p:cNvCxnSpPr/>
          <p:nvPr/>
        </p:nvCxnSpPr>
        <p:spPr bwMode="auto">
          <a:xfrm>
            <a:off x="9319964" y="1193997"/>
            <a:ext cx="0" cy="191128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1CF8B471-2FD7-41F2-8904-DA5F169B8D92}"/>
              </a:ext>
            </a:extLst>
          </p:cNvPr>
          <p:cNvSpPr txBox="1"/>
          <p:nvPr/>
        </p:nvSpPr>
        <p:spPr>
          <a:xfrm>
            <a:off x="1849647" y="1942046"/>
            <a:ext cx="833708" cy="395526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Discipline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794833" y="2892482"/>
            <a:ext cx="936000" cy="3462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800000" y="4245800"/>
            <a:ext cx="936000" cy="45511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</a:t>
            </a:r>
            <a:br>
              <a:rPr lang="en-GB" altLang="pl-PL" sz="700" dirty="0">
                <a:latin typeface="Calibri" panose="020F0502020204030204" pitchFamily="34" charset="0"/>
              </a:rPr>
            </a:b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801499" y="5205775"/>
            <a:ext cx="936000" cy="3936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794184" y="3277255"/>
            <a:ext cx="936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600" b="1" dirty="0">
                <a:latin typeface="Calibri" panose="020F0502020204030204" pitchFamily="34" charset="0"/>
              </a:rPr>
              <a:t>DWR</a:t>
            </a:r>
            <a:endParaRPr lang="en-GB" altLang="pl-PL" sz="60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8856000" y="4775510"/>
            <a:ext cx="936000" cy="356944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3" name="Rectangle 285">
            <a:extLst>
              <a:ext uri="{FF2B5EF4-FFF2-40B4-BE49-F238E27FC236}">
                <a16:creationId xmlns:a16="http://schemas.microsoft.com/office/drawing/2014/main" id="{044162EE-663E-48BD-82D2-F2B86454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0" y="2467571"/>
            <a:ext cx="936000" cy="379002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96" name="Rectangle 277">
            <a:extLst>
              <a:ext uri="{FF2B5EF4-FFF2-40B4-BE49-F238E27FC236}">
                <a16:creationId xmlns:a16="http://schemas.microsoft.com/office/drawing/2014/main" id="{D956984B-B654-453B-A764-0E1F72D22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0" y="5655573"/>
            <a:ext cx="936000" cy="46800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Polish Agency for Audit Oversight</a:t>
            </a:r>
          </a:p>
        </p:txBody>
      </p:sp>
      <p:sp>
        <p:nvSpPr>
          <p:cNvPr id="97" name="Rectangle 277">
            <a:extLst>
              <a:ext uri="{FF2B5EF4-FFF2-40B4-BE49-F238E27FC236}">
                <a16:creationId xmlns:a16="http://schemas.microsoft.com/office/drawing/2014/main" id="{97657BBF-A0C7-4B01-83EB-4E33F8979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3888" y="6036968"/>
            <a:ext cx="936000" cy="472402"/>
          </a:xfrm>
          <a:prstGeom prst="rect">
            <a:avLst/>
          </a:prstGeom>
          <a:solidFill>
            <a:schemeClr val="bg2">
              <a:lumMod val="20000"/>
              <a:lumOff val="80000"/>
              <a:alpha val="51000"/>
            </a:schemeClr>
          </a:solidFill>
          <a:ln w="12700" cap="rnd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IT </a:t>
            </a:r>
            <a:r>
              <a:rPr lang="en-GB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Center</a:t>
            </a: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of The Ministry of Finance</a:t>
            </a:r>
          </a:p>
        </p:txBody>
      </p:sp>
      <p:cxnSp>
        <p:nvCxnSpPr>
          <p:cNvPr id="101" name="Łącznik prosty 100">
            <a:extLst>
              <a:ext uri="{FF2B5EF4-FFF2-40B4-BE49-F238E27FC236}">
                <a16:creationId xmlns:a16="http://schemas.microsoft.com/office/drawing/2014/main" id="{8EEB10D4-2A91-40E3-AD52-F37B1E5A701C}"/>
              </a:ext>
            </a:extLst>
          </p:cNvPr>
          <p:cNvCxnSpPr/>
          <p:nvPr/>
        </p:nvCxnSpPr>
        <p:spPr bwMode="auto">
          <a:xfrm>
            <a:off x="8311852" y="1198692"/>
            <a:ext cx="0" cy="19739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>
            <a:extLst>
              <a:ext uri="{FF2B5EF4-FFF2-40B4-BE49-F238E27FC236}">
                <a16:creationId xmlns:a16="http://schemas.microsoft.com/office/drawing/2014/main" id="{BCAC4D2A-A6D2-4409-A7FC-4415831EB666}"/>
              </a:ext>
            </a:extLst>
          </p:cNvPr>
          <p:cNvCxnSpPr>
            <a:cxnSpLocks/>
          </p:cNvCxnSpPr>
          <p:nvPr/>
        </p:nvCxnSpPr>
        <p:spPr bwMode="auto">
          <a:xfrm>
            <a:off x="8232522" y="2165389"/>
            <a:ext cx="0" cy="221687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A2D050A3-ED95-4F30-B9D9-9CCEC92B15EF}"/>
              </a:ext>
            </a:extLst>
          </p:cNvPr>
          <p:cNvCxnSpPr>
            <a:cxnSpLocks/>
          </p:cNvCxnSpPr>
          <p:nvPr/>
        </p:nvCxnSpPr>
        <p:spPr bwMode="auto">
          <a:xfrm>
            <a:off x="6871692" y="2165389"/>
            <a:ext cx="1368152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0DD8BAC0-D8D2-4C2A-B86E-433D07B8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1003" y="6443957"/>
            <a:ext cx="1578121" cy="234199"/>
          </a:xfrm>
        </p:spPr>
        <p:txBody>
          <a:bodyPr/>
          <a:lstStyle/>
          <a:p>
            <a:pPr algn="l">
              <a:defRPr/>
            </a:pPr>
            <a:r>
              <a:rPr lang="en-GB" altLang="pl-PL" sz="800" dirty="0"/>
              <a:t>Valid from </a:t>
            </a:r>
            <a:r>
              <a:rPr lang="pl-PL" altLang="pl-PL" sz="800" dirty="0" err="1"/>
              <a:t>February</a:t>
            </a:r>
            <a:r>
              <a:rPr lang="en-GB" altLang="pl-PL" sz="800" dirty="0"/>
              <a:t> </a:t>
            </a:r>
            <a:r>
              <a:rPr lang="pl-PL" altLang="pl-PL" sz="800" dirty="0"/>
              <a:t>26</a:t>
            </a:r>
            <a:r>
              <a:rPr lang="en-GB" altLang="pl-PL" sz="800" dirty="0"/>
              <a:t>, 202</a:t>
            </a:r>
            <a:r>
              <a:rPr lang="pl-PL" altLang="pl-PL" sz="800" dirty="0"/>
              <a:t>6</a:t>
            </a:r>
            <a:r>
              <a:rPr lang="en-GB" altLang="pl-PL" sz="800" dirty="0"/>
              <a:t> </a:t>
            </a:r>
          </a:p>
        </p:txBody>
      </p:sp>
      <p:sp>
        <p:nvSpPr>
          <p:cNvPr id="90" name="Rectangle 269">
            <a:extLst>
              <a:ext uri="{FF2B5EF4-FFF2-40B4-BE49-F238E27FC236}">
                <a16:creationId xmlns:a16="http://schemas.microsoft.com/office/drawing/2014/main" id="{DCACFDA0-3D5E-4C03-A4F2-D9AE2D5B7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000" y="3384872"/>
            <a:ext cx="936000" cy="45805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Procurement and Records Management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BZP</a:t>
            </a:r>
          </a:p>
        </p:txBody>
      </p:sp>
      <p:sp>
        <p:nvSpPr>
          <p:cNvPr id="91" name="Rectangle 279">
            <a:extLst>
              <a:ext uri="{FF2B5EF4-FFF2-40B4-BE49-F238E27FC236}">
                <a16:creationId xmlns:a16="http://schemas.microsoft.com/office/drawing/2014/main" id="{C306E23C-563A-44D2-9CF7-3B97C6971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451" y="3942257"/>
            <a:ext cx="936000" cy="36084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Protection of Classified Information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BIN</a:t>
            </a:r>
          </a:p>
        </p:txBody>
      </p:sp>
      <p:sp>
        <p:nvSpPr>
          <p:cNvPr id="93" name="Rectangle 279">
            <a:extLst>
              <a:ext uri="{FF2B5EF4-FFF2-40B4-BE49-F238E27FC236}">
                <a16:creationId xmlns:a16="http://schemas.microsoft.com/office/drawing/2014/main" id="{10AF357B-E46D-45E6-857B-BF0FF7DC3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5617" y="3389437"/>
            <a:ext cx="936000" cy="5731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Taxes and Fees Constituting  Revenue of Local Government Units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DPL</a:t>
            </a:r>
          </a:p>
        </p:txBody>
      </p:sp>
      <p:sp>
        <p:nvSpPr>
          <p:cNvPr id="106" name="Rectangle 277">
            <a:extLst>
              <a:ext uri="{FF2B5EF4-FFF2-40B4-BE49-F238E27FC236}">
                <a16:creationId xmlns:a16="http://schemas.microsoft.com/office/drawing/2014/main" id="{5D45DC23-9248-4910-875F-5CC79764E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5713" y="6215724"/>
            <a:ext cx="936000" cy="267986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Polish Economic Institute</a:t>
            </a:r>
          </a:p>
        </p:txBody>
      </p:sp>
      <p:sp>
        <p:nvSpPr>
          <p:cNvPr id="109" name="Text Box 293">
            <a:extLst>
              <a:ext uri="{FF2B5EF4-FFF2-40B4-BE49-F238E27FC236}">
                <a16:creationId xmlns:a16="http://schemas.microsoft.com/office/drawing/2014/main" id="{438CBB49-16D3-42D7-81A5-DBED400A1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919" y="5072441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Gambling Market Regulation and Gambling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DRG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F33A86A-D26B-7718-42C4-3E8180D26A31}"/>
              </a:ext>
            </a:extLst>
          </p:cNvPr>
          <p:cNvSpPr txBox="1"/>
          <p:nvPr/>
        </p:nvSpPr>
        <p:spPr>
          <a:xfrm>
            <a:off x="4185713" y="4343450"/>
            <a:ext cx="936000" cy="288147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Inspector of Financial Information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4F992F-09A8-4BCD-8E9F-8D0A2ACBDFD0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21333</TotalTime>
  <Words>377</Words>
  <Application>Microsoft Office PowerPoint</Application>
  <PresentationFormat>Slajdy 35 mm</PresentationFormat>
  <Paragraphs>143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Abażewska Katarzyna</cp:lastModifiedBy>
  <cp:revision>1882</cp:revision>
  <cp:lastPrinted>2024-03-14T12:08:32Z</cp:lastPrinted>
  <dcterms:created xsi:type="dcterms:W3CDTF">2006-06-26T12:00:33Z</dcterms:created>
  <dcterms:modified xsi:type="dcterms:W3CDTF">2026-03-02T08:40:00Z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{5fdfc941-3fcf-4a5b-87be-4848800d39d0}</vt:lpwstr>
  </property>
  <property fmtid="{D5CDD505-2E9C-101B-9397-08002B2CF9AE}" pid="11" name="MFRefresh">
    <vt:lpwstr>False</vt:lpwstr>
  </property>
</Properties>
</file>