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EED9"/>
    <a:srgbClr val="95DFB6"/>
    <a:srgbClr val="00823B"/>
    <a:srgbClr val="CF2240"/>
    <a:srgbClr val="BDEBD2"/>
    <a:srgbClr val="00FF99"/>
    <a:srgbClr val="99FF99"/>
    <a:srgbClr val="FFFFFF"/>
    <a:srgbClr val="009644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859" autoAdjust="0"/>
    <p:restoredTop sz="92792" autoAdjust="0"/>
  </p:normalViewPr>
  <p:slideViewPr>
    <p:cSldViewPr>
      <p:cViewPr varScale="1">
        <p:scale>
          <a:sx n="100" d="100"/>
          <a:sy n="100" d="100"/>
        </p:scale>
        <p:origin x="2238" y="90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t" anchorCtr="0" compatLnSpc="1">
            <a:prstTxWarp prst="textNoShape">
              <a:avLst/>
            </a:prstTxWarp>
          </a:bodyPr>
          <a:lstStyle>
            <a:lvl1pPr algn="l" defTabSz="91324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8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t" anchorCtr="0" compatLnSpc="1">
            <a:prstTxWarp prst="textNoShape">
              <a:avLst/>
            </a:prstTxWarp>
          </a:bodyPr>
          <a:lstStyle>
            <a:lvl1pPr algn="r" defTabSz="91324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" y="9380539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b" anchorCtr="0" compatLnSpc="1">
            <a:prstTxWarp prst="textNoShape">
              <a:avLst/>
            </a:prstTxWarp>
          </a:bodyPr>
          <a:lstStyle>
            <a:lvl1pPr algn="l" defTabSz="91324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8" y="9380539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b" anchorCtr="0" compatLnSpc="1">
            <a:prstTxWarp prst="textNoShape">
              <a:avLst/>
            </a:prstTxWarp>
          </a:bodyPr>
          <a:lstStyle>
            <a:lvl1pPr algn="r" defTabSz="913179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t" anchorCtr="0" compatLnSpc="1">
            <a:prstTxWarp prst="textNoShape">
              <a:avLst/>
            </a:prstTxWarp>
          </a:bodyPr>
          <a:lstStyle>
            <a:lvl1pPr algn="l" defTabSz="881143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t" anchorCtr="0" compatLnSpc="1">
            <a:prstTxWarp prst="textNoShape">
              <a:avLst/>
            </a:prstTxWarp>
          </a:bodyPr>
          <a:lstStyle>
            <a:lvl1pPr algn="r" defTabSz="881143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3387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3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b" anchorCtr="0" compatLnSpc="1">
            <a:prstTxWarp prst="textNoShape">
              <a:avLst/>
            </a:prstTxWarp>
          </a:bodyPr>
          <a:lstStyle>
            <a:lvl1pPr algn="l" defTabSz="881143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3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b" anchorCtr="0" compatLnSpc="1">
            <a:prstTxWarp prst="textNoShape">
              <a:avLst/>
            </a:prstTxWarp>
          </a:bodyPr>
          <a:lstStyle>
            <a:lvl1pPr algn="r" defTabSz="879595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B2269-152C-4AB6-80C3-429635D446E7}" type="slidenum">
              <a:rPr lang="pl-PL" altLang="pl-PL" smtClean="0"/>
              <a:pPr/>
              <a:t>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317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345"/>
          <p:cNvSpPr txBox="1">
            <a:spLocks noChangeArrowheads="1"/>
          </p:cNvSpPr>
          <p:nvPr/>
        </p:nvSpPr>
        <p:spPr bwMode="auto">
          <a:xfrm>
            <a:off x="4170594" y="3126159"/>
            <a:ext cx="2303198" cy="468000"/>
          </a:xfrm>
          <a:prstGeom prst="rect">
            <a:avLst/>
          </a:prstGeom>
          <a:solidFill>
            <a:srgbClr val="FFFFFF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defPPr>
              <a:defRPr lang="pl-PL"/>
            </a:defPPr>
            <a:lvl1pPr>
              <a:spcBef>
                <a:spcPts val="0"/>
              </a:spcBef>
              <a:defRPr sz="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pl-PL" b="1" dirty="0"/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168368" y="2597595"/>
            <a:ext cx="2309877" cy="46800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ts val="2400"/>
              </a:spcAft>
            </a:pPr>
            <a:endParaRPr lang="en-GB" altLang="pl-PL" sz="700" b="1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5488100" y="2196618"/>
            <a:ext cx="3316753" cy="3915912"/>
          </a:xfrm>
          <a:prstGeom prst="rect">
            <a:avLst/>
          </a:prstGeom>
          <a:solidFill>
            <a:schemeClr val="bg1">
              <a:lumMod val="85000"/>
              <a:alpha val="37000"/>
            </a:schemeClr>
          </a:solidFill>
          <a:ln w="38100">
            <a:noFill/>
          </a:ln>
          <a:effectLst>
            <a:softEdge rad="50800"/>
          </a:effectLst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856000" y="2204004"/>
            <a:ext cx="936000" cy="38324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General Director’s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714664" y="4602820"/>
            <a:ext cx="936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Paying Authority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717654" y="2472824"/>
            <a:ext cx="936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State Budget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717463" y="3535952"/>
            <a:ext cx="936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Economy Financing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715891" y="4069301"/>
            <a:ext cx="936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Local Government Finances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2849498" y="4624691"/>
            <a:ext cx="936000" cy="39974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Goods and Services Tax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1800000" y="4759972"/>
            <a:ext cx="936000" cy="37673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Economic Policy Support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8856000" y="3057717"/>
            <a:ext cx="936000" cy="29178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Logistics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BLG</a:t>
            </a: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856000" y="4342076"/>
            <a:ext cx="936000" cy="38588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Finances and Accounting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4185713" y="5798992"/>
            <a:ext cx="936000" cy="366312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International Cooperation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6631302" y="5304897"/>
            <a:ext cx="936000" cy="659353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International Relations </a:t>
            </a:r>
            <a:b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</a:br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of the National Revenue Administration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DWK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6631302" y="4263021"/>
            <a:ext cx="936000" cy="378176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Tax Collection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856000" y="3879502"/>
            <a:ext cx="936000" cy="40988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Security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DBE</a:t>
            </a: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4185713" y="4671684"/>
            <a:ext cx="936000" cy="324000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Department of Financial Information 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720068" y="3002838"/>
            <a:ext cx="936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Budget Zone Financing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2842919" y="4025610"/>
            <a:ext cx="936000" cy="54423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Department of Excise Duty and Other Public Levies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PAD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2842919" y="2983554"/>
            <a:ext cx="936000" cy="35938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Income Taxes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856000" y="1396081"/>
            <a:ext cx="972000" cy="77605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 General</a:t>
            </a:r>
            <a:b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Ilona</a:t>
            </a:r>
            <a:r>
              <a:rPr lang="en-GB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Kowalska</a:t>
            </a:r>
            <a:endParaRPr lang="en-GB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4162837" y="2074414"/>
            <a:ext cx="936000" cy="467595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pl-PL"/>
            </a:defPPr>
            <a:lvl1pPr eaLnBrk="1" hangingPunct="1">
              <a:spcBef>
                <a:spcPts val="600"/>
              </a:spcBef>
              <a:defRPr sz="700" i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pl-PL" dirty="0"/>
              <a:t>Commissioner for Protection of Classified Information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1798699" y="3783765"/>
            <a:ext cx="936000" cy="40178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Guarantee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4185713" y="5047992"/>
            <a:ext cx="936000" cy="36033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Macroeconomic Policy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4168546" y="3632277"/>
            <a:ext cx="936000" cy="259361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en-GB" altLang="pl-PL" sz="700" dirty="0">
                <a:solidFill>
                  <a:schemeClr val="tx1"/>
                </a:solidFill>
              </a:rPr>
              <a:t>Minister' s Office</a:t>
            </a:r>
            <a:br>
              <a:rPr lang="en-GB" altLang="pl-PL" sz="700" dirty="0">
                <a:solidFill>
                  <a:schemeClr val="tx1"/>
                </a:solidFill>
              </a:rPr>
            </a:br>
            <a:r>
              <a:rPr lang="en-GB" altLang="pl-PL" sz="700" b="1" dirty="0">
                <a:solidFill>
                  <a:schemeClr val="tx1"/>
                </a:solidFill>
              </a:rPr>
              <a:t>BMI</a:t>
            </a:r>
            <a:endParaRPr lang="en-GB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476975" y="343256"/>
            <a:ext cx="3359309" cy="69249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GB" altLang="pl-PL" sz="1100" dirty="0">
                <a:latin typeface="Calibri" panose="020F0502020204030204" pitchFamily="34" charset="0"/>
              </a:rPr>
              <a:t>Minister of Finance and Economy </a:t>
            </a:r>
          </a:p>
          <a:p>
            <a:pPr eaLnBrk="1" hangingPunct="1">
              <a:spcBef>
                <a:spcPts val="0"/>
              </a:spcBef>
            </a:pPr>
            <a:r>
              <a:rPr lang="en-GB" altLang="pl-PL" sz="1100" b="1" dirty="0">
                <a:latin typeface="Calibri" panose="020F0502020204030204" pitchFamily="34" charset="0"/>
              </a:rPr>
              <a:t>Andrzej Domański</a:t>
            </a: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156845" y="1723636"/>
            <a:ext cx="936000" cy="317078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altLang="pl-PL" sz="700" dirty="0">
                <a:solidFill>
                  <a:schemeClr val="tx1"/>
                </a:solidFill>
              </a:rPr>
              <a:t>Political Cabinet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5576531" y="4243555"/>
            <a:ext cx="936000" cy="381136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Large Business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DKP</a:t>
            </a:r>
            <a:endParaRPr lang="en-GB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4185713" y="5449475"/>
            <a:ext cx="936000" cy="293847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Strategy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DST</a:t>
            </a: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571762" y="3644318"/>
            <a:ext cx="936000" cy="558021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Budget, Property and Human Resources Revenue Administration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856000" y="2639099"/>
            <a:ext cx="936000" cy="38324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Control and Internal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Audit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BKA</a:t>
            </a:r>
            <a:endParaRPr lang="en-GB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7739721" y="5064885"/>
            <a:ext cx="936000" cy="467594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of Toll Collection 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DPO</a:t>
            </a:r>
            <a:endParaRPr lang="en-GB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5569887" y="6036968"/>
            <a:ext cx="936000" cy="386528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Digital Transformation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DTC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6637172" y="4688208"/>
            <a:ext cx="936000" cy="546448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pl-PL" sz="700" b="1" dirty="0">
              <a:solidFill>
                <a:srgbClr val="CF224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Relationships with Customers Department </a:t>
            </a:r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DRK</a:t>
            </a:r>
            <a:endParaRPr lang="en-GB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en-GB" altLang="pl-PL" sz="700" b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2845618" y="2467290"/>
            <a:ext cx="936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en-GB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International Tax Policy Department</a:t>
            </a:r>
          </a:p>
          <a:p>
            <a:pPr eaLnBrk="1" hangingPunct="1"/>
            <a:r>
              <a:rPr lang="en-GB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DMP</a:t>
            </a: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7746734" y="4050186"/>
            <a:ext cx="93600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Audit</a:t>
            </a:r>
          </a:p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of Public Funds 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DAS</a:t>
            </a:r>
            <a:endParaRPr lang="en-GB" altLang="pl-PL" sz="700" i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7740859" y="5549865"/>
            <a:ext cx="936000" cy="56266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Combating Economic Crime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DZP</a:t>
            </a: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7746734" y="3552032"/>
            <a:ext cx="93600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Data Analytics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DAK</a:t>
            </a: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7746734" y="4552788"/>
            <a:ext cx="93600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Supervision of the Controls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DNK</a:t>
            </a: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5584213" y="4673309"/>
            <a:ext cx="936000" cy="561347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Organization of the National Revenue Administration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DKS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6621812" y="3645704"/>
            <a:ext cx="93600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Tax Certification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DOP</a:t>
            </a:r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2846103" y="5590807"/>
            <a:ext cx="936000" cy="39458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Tax System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DTS</a:t>
            </a:r>
          </a:p>
        </p:txBody>
      </p:sp>
      <p:sp>
        <p:nvSpPr>
          <p:cNvPr id="71" name="Text Box 345"/>
          <p:cNvSpPr txBox="1">
            <a:spLocks noChangeArrowheads="1"/>
          </p:cNvSpPr>
          <p:nvPr/>
        </p:nvSpPr>
        <p:spPr bwMode="auto">
          <a:xfrm>
            <a:off x="5508627" y="3163245"/>
            <a:ext cx="939851" cy="396472"/>
          </a:xfrm>
          <a:prstGeom prst="rect">
            <a:avLst/>
          </a:prstGeom>
          <a:noFill/>
          <a:ln w="3175">
            <a:solidFill>
              <a:schemeClr val="bg1">
                <a:lumMod val="65000"/>
                <a:alpha val="33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rIns="3600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600" i="1" dirty="0">
                <a:latin typeface="Calibri" panose="020F0502020204030204" pitchFamily="34" charset="0"/>
              </a:rPr>
              <a:t>with evaluation of information and promotion activities of the National Revenue Administration</a:t>
            </a:r>
            <a:endParaRPr lang="en-GB" altLang="pl-PL" sz="600" b="1" i="1" dirty="0">
              <a:latin typeface="Calibri" panose="020F0502020204030204" pitchFamily="34" charset="0"/>
            </a:endParaRPr>
          </a:p>
        </p:txBody>
      </p:sp>
      <p:sp>
        <p:nvSpPr>
          <p:cNvPr id="81" name="Rectangle 257"/>
          <p:cNvSpPr>
            <a:spLocks noChangeArrowheads="1"/>
          </p:cNvSpPr>
          <p:nvPr/>
        </p:nvSpPr>
        <p:spPr bwMode="auto">
          <a:xfrm>
            <a:off x="7746734" y="3053422"/>
            <a:ext cx="936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Customs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87" name="Rectangle 342"/>
          <p:cNvSpPr>
            <a:spLocks noChangeArrowheads="1"/>
          </p:cNvSpPr>
          <p:nvPr/>
        </p:nvSpPr>
        <p:spPr bwMode="auto">
          <a:xfrm>
            <a:off x="1800000" y="1380883"/>
            <a:ext cx="936000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en-GB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Jurand Drop</a:t>
            </a: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" name="Łącznik prosty 2"/>
          <p:cNvCxnSpPr/>
          <p:nvPr/>
        </p:nvCxnSpPr>
        <p:spPr bwMode="auto">
          <a:xfrm>
            <a:off x="1182664" y="1191966"/>
            <a:ext cx="8137300" cy="7675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5" name="Łącznik prosty 94"/>
          <p:cNvCxnSpPr>
            <a:endCxn id="115" idx="0"/>
          </p:cNvCxnSpPr>
          <p:nvPr/>
        </p:nvCxnSpPr>
        <p:spPr bwMode="auto">
          <a:xfrm>
            <a:off x="1188069" y="1197571"/>
            <a:ext cx="0" cy="189121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" name="Łącznik prosty 16"/>
          <p:cNvCxnSpPr>
            <a:stCxn id="67" idx="2"/>
          </p:cNvCxnSpPr>
          <p:nvPr/>
        </p:nvCxnSpPr>
        <p:spPr bwMode="auto">
          <a:xfrm>
            <a:off x="5156630" y="1035755"/>
            <a:ext cx="0" cy="164621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1" name="Łącznik prosty 30"/>
          <p:cNvCxnSpPr>
            <a:cxnSpLocks/>
            <a:endCxn id="68" idx="0"/>
          </p:cNvCxnSpPr>
          <p:nvPr/>
        </p:nvCxnSpPr>
        <p:spPr bwMode="auto">
          <a:xfrm>
            <a:off x="4624845" y="1199641"/>
            <a:ext cx="0" cy="523995"/>
          </a:xfrm>
          <a:prstGeom prst="line">
            <a:avLst/>
          </a:prstGeom>
          <a:solidFill>
            <a:srgbClr val="FFFF99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2" name="Łącznik prosty 101"/>
          <p:cNvCxnSpPr>
            <a:cxnSpLocks/>
            <a:endCxn id="107" idx="0"/>
          </p:cNvCxnSpPr>
          <p:nvPr/>
        </p:nvCxnSpPr>
        <p:spPr bwMode="auto">
          <a:xfrm>
            <a:off x="6579762" y="1198692"/>
            <a:ext cx="0" cy="190855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7" name="Prostokąt 106"/>
          <p:cNvSpPr/>
          <p:nvPr/>
        </p:nvSpPr>
        <p:spPr bwMode="auto">
          <a:xfrm>
            <a:off x="6039762" y="1389547"/>
            <a:ext cx="1080000" cy="1152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Secretary of State</a:t>
            </a:r>
          </a:p>
          <a:p>
            <a:r>
              <a:rPr lang="en-GB" sz="900" b="1" dirty="0">
                <a:latin typeface="Calibri" panose="020F0502020204030204" pitchFamily="34" charset="0"/>
                <a:cs typeface="Calibri" panose="020F0502020204030204" pitchFamily="34" charset="0"/>
              </a:rPr>
              <a:t>Marcin</a:t>
            </a:r>
          </a:p>
          <a:p>
            <a:r>
              <a:rPr lang="en-GB" sz="900" b="1" dirty="0">
                <a:latin typeface="Calibri" panose="020F0502020204030204" pitchFamily="34" charset="0"/>
                <a:cs typeface="Calibri" panose="020F0502020204030204" pitchFamily="34" charset="0"/>
              </a:rPr>
              <a:t> Łoboda</a:t>
            </a:r>
            <a:endParaRPr lang="en-GB" sz="8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300"/>
              </a:spcBef>
            </a:pPr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the National Revenue Administration</a:t>
            </a:r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Prostokąt 109"/>
          <p:cNvSpPr/>
          <p:nvPr/>
        </p:nvSpPr>
        <p:spPr bwMode="auto">
          <a:xfrm>
            <a:off x="7752820" y="1396081"/>
            <a:ext cx="936000" cy="160150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en-GB" sz="900" b="1" dirty="0">
                <a:latin typeface="Calibri" panose="020F0502020204030204" pitchFamily="34" charset="0"/>
                <a:cs typeface="Calibri" panose="020F0502020204030204" pitchFamily="34" charset="0"/>
              </a:rPr>
              <a:t>Zbigniew</a:t>
            </a:r>
            <a:br>
              <a:rPr lang="en-GB" sz="9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900" b="1" dirty="0">
                <a:latin typeface="Calibri" panose="020F0502020204030204" pitchFamily="34" charset="0"/>
                <a:cs typeface="Calibri" panose="020F0502020204030204" pitchFamily="34" charset="0"/>
              </a:rPr>
              <a:t>Stawicki</a:t>
            </a: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Rectangle 342"/>
          <p:cNvSpPr>
            <a:spLocks noChangeArrowheads="1"/>
          </p:cNvSpPr>
          <p:nvPr/>
        </p:nvSpPr>
        <p:spPr bwMode="auto">
          <a:xfrm>
            <a:off x="720069" y="1386692"/>
            <a:ext cx="936000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pPr eaLnBrk="1" hangingPunct="1">
              <a:spcBef>
                <a:spcPts val="0"/>
              </a:spcBef>
            </a:pPr>
            <a:r>
              <a:rPr lang="en-GB" altLang="pl-PL" sz="900" dirty="0">
                <a:latin typeface="Calibri" panose="020F0502020204030204" pitchFamily="34" charset="0"/>
              </a:rPr>
              <a:t>Undersecretary </a:t>
            </a:r>
          </a:p>
          <a:p>
            <a:pPr eaLnBrk="1" hangingPunct="1">
              <a:spcBef>
                <a:spcPts val="0"/>
              </a:spcBef>
            </a:pPr>
            <a:r>
              <a:rPr lang="en-GB" altLang="pl-PL" sz="900" dirty="0">
                <a:latin typeface="Calibri" panose="020F0502020204030204" pitchFamily="34" charset="0"/>
              </a:rPr>
              <a:t>of State</a:t>
            </a:r>
            <a:endParaRPr lang="en-GB" altLang="pl-PL" sz="900" b="1" dirty="0">
              <a:latin typeface="Calibri" panose="020F0502020204030204" pitchFamily="34" charset="0"/>
            </a:endParaRPr>
          </a:p>
          <a:p>
            <a:r>
              <a:rPr lang="en-GB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Hanna </a:t>
            </a:r>
          </a:p>
          <a:p>
            <a:r>
              <a:rPr lang="en-GB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Majszczyk</a:t>
            </a: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3" name="Łącznik prosty 122"/>
          <p:cNvCxnSpPr>
            <a:endCxn id="87" idx="0"/>
          </p:cNvCxnSpPr>
          <p:nvPr/>
        </p:nvCxnSpPr>
        <p:spPr bwMode="auto">
          <a:xfrm flipH="1">
            <a:off x="2268000" y="1191231"/>
            <a:ext cx="792" cy="189652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3" name="Prostokąt 12"/>
          <p:cNvSpPr/>
          <p:nvPr/>
        </p:nvSpPr>
        <p:spPr bwMode="auto">
          <a:xfrm>
            <a:off x="5637311" y="2700337"/>
            <a:ext cx="730325" cy="283217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7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Internal Control </a:t>
            </a:r>
          </a:p>
          <a:p>
            <a:r>
              <a:rPr lang="en-GB" sz="7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Bureau</a:t>
            </a:r>
          </a:p>
          <a:p>
            <a:r>
              <a:rPr lang="en-GB" sz="700" b="1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4230999" y="2725863"/>
            <a:ext cx="1219940" cy="303869"/>
          </a:xfrm>
          <a:prstGeom prst="rect">
            <a:avLst/>
          </a:prstGeom>
          <a:solidFill>
            <a:schemeClr val="bg1">
              <a:alpha val="33000"/>
            </a:schemeClr>
          </a:solidFill>
          <a:ln w="3175" cap="rnd"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600" i="1" dirty="0">
                <a:latin typeface="Calibri" panose="020F0502020204030204" pitchFamily="34" charset="0"/>
                <a:cs typeface="Calibri" panose="020F0502020204030204" pitchFamily="34" charset="0"/>
              </a:rPr>
              <a:t>with regulations determined in the Article 12d of the Act of National Revenue Administration</a:t>
            </a:r>
          </a:p>
        </p:txBody>
      </p:sp>
      <p:sp>
        <p:nvSpPr>
          <p:cNvPr id="127" name="Prostokąt 126"/>
          <p:cNvSpPr/>
          <p:nvPr/>
        </p:nvSpPr>
        <p:spPr bwMode="auto">
          <a:xfrm>
            <a:off x="4201800" y="3163245"/>
            <a:ext cx="1029613" cy="359383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</a:p>
          <a:p>
            <a:r>
              <a:rPr lang="en-GB" sz="700" b="1" dirty="0">
                <a:latin typeface="Calibri" panose="020F0502020204030204" pitchFamily="34" charset="0"/>
                <a:cs typeface="Calibri" panose="020F0502020204030204" pitchFamily="34" charset="0"/>
              </a:rPr>
              <a:t>BKP</a:t>
            </a:r>
          </a:p>
        </p:txBody>
      </p:sp>
      <p:cxnSp>
        <p:nvCxnSpPr>
          <p:cNvPr id="92" name="Łącznik prosty 91">
            <a:extLst>
              <a:ext uri="{FF2B5EF4-FFF2-40B4-BE49-F238E27FC236}">
                <a16:creationId xmlns:a16="http://schemas.microsoft.com/office/drawing/2014/main" id="{D8148CC0-D21B-443D-9B19-7F282530D24C}"/>
              </a:ext>
            </a:extLst>
          </p:cNvPr>
          <p:cNvCxnSpPr/>
          <p:nvPr/>
        </p:nvCxnSpPr>
        <p:spPr bwMode="auto">
          <a:xfrm>
            <a:off x="3343300" y="1198692"/>
            <a:ext cx="0" cy="204684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5" name="Rectangle 307">
            <a:extLst>
              <a:ext uri="{FF2B5EF4-FFF2-40B4-BE49-F238E27FC236}">
                <a16:creationId xmlns:a16="http://schemas.microsoft.com/office/drawing/2014/main" id="{4ABBC569-F987-46E2-BD74-4E64BA9AAF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6548" y="1378431"/>
            <a:ext cx="936000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b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Jarosław Neneman</a:t>
            </a:r>
          </a:p>
        </p:txBody>
      </p:sp>
      <p:cxnSp>
        <p:nvCxnSpPr>
          <p:cNvPr id="86" name="Łącznik prosty 85">
            <a:extLst>
              <a:ext uri="{FF2B5EF4-FFF2-40B4-BE49-F238E27FC236}">
                <a16:creationId xmlns:a16="http://schemas.microsoft.com/office/drawing/2014/main" id="{637FA4BB-148E-4B3C-9A14-128A784401A0}"/>
              </a:ext>
            </a:extLst>
          </p:cNvPr>
          <p:cNvCxnSpPr/>
          <p:nvPr/>
        </p:nvCxnSpPr>
        <p:spPr bwMode="auto">
          <a:xfrm>
            <a:off x="9319964" y="1193997"/>
            <a:ext cx="0" cy="191128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8" name="pole tekstowe 87">
            <a:extLst>
              <a:ext uri="{FF2B5EF4-FFF2-40B4-BE49-F238E27FC236}">
                <a16:creationId xmlns:a16="http://schemas.microsoft.com/office/drawing/2014/main" id="{1CF8B471-2FD7-41F2-8904-DA5F169B8D92}"/>
              </a:ext>
            </a:extLst>
          </p:cNvPr>
          <p:cNvSpPr txBox="1"/>
          <p:nvPr/>
        </p:nvSpPr>
        <p:spPr>
          <a:xfrm>
            <a:off x="1849647" y="1942046"/>
            <a:ext cx="833708" cy="395526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</p:spPr>
        <p:txBody>
          <a:bodyPr wrap="square" lIns="0" tIns="36000" rIns="36000" bIns="36000" rtlCol="0">
            <a:spAutoFit/>
          </a:bodyPr>
          <a:lstStyle/>
          <a:p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Chief Spokesman for Public Finance Discipline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1794833" y="2892482"/>
            <a:ext cx="936000" cy="34622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Public Debt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1800000" y="4245800"/>
            <a:ext cx="936000" cy="45511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Financial Market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Development </a:t>
            </a:r>
            <a:br>
              <a:rPr lang="en-GB" altLang="pl-PL" sz="700" dirty="0">
                <a:latin typeface="Calibri" panose="020F0502020204030204" pitchFamily="34" charset="0"/>
              </a:rPr>
            </a:br>
            <a:r>
              <a:rPr lang="en-GB" altLang="pl-PL" sz="700" dirty="0">
                <a:latin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1801499" y="5205775"/>
            <a:ext cx="936000" cy="393600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en-GB" sz="700" i="1" dirty="0">
                <a:solidFill>
                  <a:schemeClr val="tx1"/>
                </a:solidFill>
                <a:latin typeface="Calibri" panose="020F0502020204030204" pitchFamily="34" charset="0"/>
              </a:rPr>
              <a:t>Accounting Standards Committee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1794184" y="3277255"/>
            <a:ext cx="936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Value for Money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and Accounting Department </a:t>
            </a:r>
          </a:p>
          <a:p>
            <a:pPr eaLnBrk="1" hangingPunct="1"/>
            <a:r>
              <a:rPr lang="en-GB" altLang="pl-PL" sz="600" b="1" dirty="0">
                <a:latin typeface="Calibri" panose="020F0502020204030204" pitchFamily="34" charset="0"/>
              </a:rPr>
              <a:t>DWR</a:t>
            </a:r>
            <a:endParaRPr lang="en-GB" altLang="pl-PL" sz="600" b="1" i="1" dirty="0">
              <a:latin typeface="Calibri" panose="020F0502020204030204" pitchFamily="34" charset="0"/>
            </a:endParaRPr>
          </a:p>
        </p:txBody>
      </p:sp>
      <p:sp>
        <p:nvSpPr>
          <p:cNvPr id="6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8856000" y="4775510"/>
            <a:ext cx="936000" cy="356944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altLang="pl-PL" sz="700" dirty="0">
                <a:solidFill>
                  <a:schemeClr val="tx1"/>
                </a:solidFill>
              </a:rPr>
              <a:t>Legal Department</a:t>
            </a:r>
          </a:p>
          <a:p>
            <a:r>
              <a:rPr lang="en-GB" altLang="pl-PL" sz="700" b="1" dirty="0">
                <a:ln w="0"/>
                <a:solidFill>
                  <a:schemeClr val="tx1"/>
                </a:solidFill>
              </a:rPr>
              <a:t>PR</a:t>
            </a:r>
          </a:p>
        </p:txBody>
      </p:sp>
      <p:sp>
        <p:nvSpPr>
          <p:cNvPr id="83" name="Rectangle 285">
            <a:extLst>
              <a:ext uri="{FF2B5EF4-FFF2-40B4-BE49-F238E27FC236}">
                <a16:creationId xmlns:a16="http://schemas.microsoft.com/office/drawing/2014/main" id="{044162EE-663E-48BD-82D2-F2B86454C2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000" y="2467571"/>
            <a:ext cx="936000" cy="379002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Public Finance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Discipline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96" name="Rectangle 277">
            <a:extLst>
              <a:ext uri="{FF2B5EF4-FFF2-40B4-BE49-F238E27FC236}">
                <a16:creationId xmlns:a16="http://schemas.microsoft.com/office/drawing/2014/main" id="{D956984B-B654-453B-A764-0E1F72D22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000" y="5655573"/>
            <a:ext cx="936000" cy="468000"/>
          </a:xfrm>
          <a:prstGeom prst="rect">
            <a:avLst/>
          </a:prstGeom>
          <a:solidFill>
            <a:schemeClr val="bg2">
              <a:lumMod val="20000"/>
              <a:lumOff val="80000"/>
              <a:alpha val="50000"/>
            </a:schemeClr>
          </a:solidFill>
          <a:ln w="12700">
            <a:solidFill>
              <a:schemeClr val="bg2">
                <a:lumMod val="20000"/>
                <a:lumOff val="80000"/>
                <a:alpha val="5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en-GB" sz="700" i="1" dirty="0">
                <a:solidFill>
                  <a:schemeClr val="tx1"/>
                </a:solidFill>
                <a:latin typeface="Calibri" panose="020F0502020204030204" pitchFamily="34" charset="0"/>
              </a:rPr>
              <a:t>Polish Agency for Audit Oversight</a:t>
            </a:r>
          </a:p>
        </p:txBody>
      </p:sp>
      <p:sp>
        <p:nvSpPr>
          <p:cNvPr id="97" name="Rectangle 277">
            <a:extLst>
              <a:ext uri="{FF2B5EF4-FFF2-40B4-BE49-F238E27FC236}">
                <a16:creationId xmlns:a16="http://schemas.microsoft.com/office/drawing/2014/main" id="{97657BBF-A0C7-4B01-83EB-4E33F8979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3888" y="6036968"/>
            <a:ext cx="936000" cy="472402"/>
          </a:xfrm>
          <a:prstGeom prst="rect">
            <a:avLst/>
          </a:prstGeom>
          <a:solidFill>
            <a:schemeClr val="bg2">
              <a:lumMod val="20000"/>
              <a:lumOff val="80000"/>
              <a:alpha val="51000"/>
            </a:schemeClr>
          </a:solidFill>
          <a:ln w="12700" cap="rnd">
            <a:solidFill>
              <a:schemeClr val="bg2">
                <a:lumMod val="20000"/>
                <a:lumOff val="80000"/>
                <a:alpha val="5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en-GB" sz="700" i="1" dirty="0">
                <a:solidFill>
                  <a:schemeClr val="tx1"/>
                </a:solidFill>
                <a:latin typeface="Calibri" panose="020F0502020204030204" pitchFamily="34" charset="0"/>
              </a:rPr>
              <a:t>IT </a:t>
            </a:r>
            <a:r>
              <a:rPr lang="en-GB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Center</a:t>
            </a:r>
            <a:r>
              <a:rPr lang="en-GB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of The Ministry of Finance</a:t>
            </a:r>
          </a:p>
        </p:txBody>
      </p:sp>
      <p:cxnSp>
        <p:nvCxnSpPr>
          <p:cNvPr id="101" name="Łącznik prosty 100">
            <a:extLst>
              <a:ext uri="{FF2B5EF4-FFF2-40B4-BE49-F238E27FC236}">
                <a16:creationId xmlns:a16="http://schemas.microsoft.com/office/drawing/2014/main" id="{8EEB10D4-2A91-40E3-AD52-F37B1E5A701C}"/>
              </a:ext>
            </a:extLst>
          </p:cNvPr>
          <p:cNvCxnSpPr/>
          <p:nvPr/>
        </p:nvCxnSpPr>
        <p:spPr bwMode="auto">
          <a:xfrm>
            <a:off x="8311852" y="1198692"/>
            <a:ext cx="0" cy="19739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5" name="Łącznik prosty 104">
            <a:extLst>
              <a:ext uri="{FF2B5EF4-FFF2-40B4-BE49-F238E27FC236}">
                <a16:creationId xmlns:a16="http://schemas.microsoft.com/office/drawing/2014/main" id="{BCAC4D2A-A6D2-4409-A7FC-4415831EB666}"/>
              </a:ext>
            </a:extLst>
          </p:cNvPr>
          <p:cNvCxnSpPr>
            <a:cxnSpLocks/>
          </p:cNvCxnSpPr>
          <p:nvPr/>
        </p:nvCxnSpPr>
        <p:spPr bwMode="auto">
          <a:xfrm>
            <a:off x="8232522" y="2165389"/>
            <a:ext cx="0" cy="221687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8" name="Łącznik prosty 107">
            <a:extLst>
              <a:ext uri="{FF2B5EF4-FFF2-40B4-BE49-F238E27FC236}">
                <a16:creationId xmlns:a16="http://schemas.microsoft.com/office/drawing/2014/main" id="{A2D050A3-ED95-4F30-B9D9-9CCEC92B15EF}"/>
              </a:ext>
            </a:extLst>
          </p:cNvPr>
          <p:cNvCxnSpPr>
            <a:cxnSpLocks/>
          </p:cNvCxnSpPr>
          <p:nvPr/>
        </p:nvCxnSpPr>
        <p:spPr bwMode="auto">
          <a:xfrm>
            <a:off x="6871692" y="2165389"/>
            <a:ext cx="1368152" cy="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" name="Symbol zastępczy stopki 1">
            <a:extLst>
              <a:ext uri="{FF2B5EF4-FFF2-40B4-BE49-F238E27FC236}">
                <a16:creationId xmlns:a16="http://schemas.microsoft.com/office/drawing/2014/main" id="{0DD8BAC0-D8D2-4C2A-B86E-433D07B8F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003" y="6443957"/>
            <a:ext cx="1578121" cy="234199"/>
          </a:xfrm>
        </p:spPr>
        <p:txBody>
          <a:bodyPr/>
          <a:lstStyle/>
          <a:p>
            <a:pPr algn="l">
              <a:defRPr/>
            </a:pPr>
            <a:r>
              <a:rPr lang="en-GB" altLang="pl-PL" sz="800" dirty="0"/>
              <a:t>Valid from </a:t>
            </a:r>
            <a:r>
              <a:rPr lang="pl-PL" altLang="pl-PL" sz="800" dirty="0" err="1"/>
              <a:t>February</a:t>
            </a:r>
            <a:r>
              <a:rPr lang="en-GB" altLang="pl-PL" sz="800" dirty="0"/>
              <a:t> </a:t>
            </a:r>
            <a:r>
              <a:rPr lang="pl-PL" altLang="pl-PL" sz="800" dirty="0"/>
              <a:t>26</a:t>
            </a:r>
            <a:r>
              <a:rPr lang="en-GB" altLang="pl-PL" sz="800" dirty="0"/>
              <a:t>, 202</a:t>
            </a:r>
            <a:r>
              <a:rPr lang="pl-PL" altLang="pl-PL" sz="800" dirty="0"/>
              <a:t>6</a:t>
            </a:r>
            <a:r>
              <a:rPr lang="en-GB" altLang="pl-PL" sz="800" dirty="0"/>
              <a:t> </a:t>
            </a:r>
          </a:p>
        </p:txBody>
      </p:sp>
      <p:sp>
        <p:nvSpPr>
          <p:cNvPr id="90" name="Rectangle 269">
            <a:extLst>
              <a:ext uri="{FF2B5EF4-FFF2-40B4-BE49-F238E27FC236}">
                <a16:creationId xmlns:a16="http://schemas.microsoft.com/office/drawing/2014/main" id="{DCACFDA0-3D5E-4C03-A4F2-D9AE2D5B7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6000" y="3384872"/>
            <a:ext cx="936000" cy="45805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Public Procurement and Records Management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BZP</a:t>
            </a:r>
          </a:p>
        </p:txBody>
      </p:sp>
      <p:sp>
        <p:nvSpPr>
          <p:cNvPr id="91" name="Rectangle 279">
            <a:extLst>
              <a:ext uri="{FF2B5EF4-FFF2-40B4-BE49-F238E27FC236}">
                <a16:creationId xmlns:a16="http://schemas.microsoft.com/office/drawing/2014/main" id="{C306E23C-563A-44D2-9CF7-3B97C69716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5451" y="3942257"/>
            <a:ext cx="936000" cy="36084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Protection of Classified Information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BIN</a:t>
            </a:r>
          </a:p>
        </p:txBody>
      </p:sp>
      <p:sp>
        <p:nvSpPr>
          <p:cNvPr id="93" name="Rectangle 279">
            <a:extLst>
              <a:ext uri="{FF2B5EF4-FFF2-40B4-BE49-F238E27FC236}">
                <a16:creationId xmlns:a16="http://schemas.microsoft.com/office/drawing/2014/main" id="{10AF357B-E46D-45E6-857B-BF0FF7DC3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5617" y="3389437"/>
            <a:ext cx="936000" cy="57312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Taxes and Fees Constituting  Revenue of Local Government Units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DPL</a:t>
            </a:r>
          </a:p>
        </p:txBody>
      </p:sp>
      <p:sp>
        <p:nvSpPr>
          <p:cNvPr id="106" name="Rectangle 277">
            <a:extLst>
              <a:ext uri="{FF2B5EF4-FFF2-40B4-BE49-F238E27FC236}">
                <a16:creationId xmlns:a16="http://schemas.microsoft.com/office/drawing/2014/main" id="{5D45DC23-9248-4910-875F-5CC79764EF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5713" y="6215724"/>
            <a:ext cx="936000" cy="267986"/>
          </a:xfrm>
          <a:prstGeom prst="rect">
            <a:avLst/>
          </a:prstGeom>
          <a:solidFill>
            <a:schemeClr val="bg2">
              <a:lumMod val="20000"/>
              <a:lumOff val="80000"/>
              <a:alpha val="50000"/>
            </a:schemeClr>
          </a:solidFill>
          <a:ln w="12700">
            <a:solidFill>
              <a:schemeClr val="bg2">
                <a:lumMod val="20000"/>
                <a:lumOff val="80000"/>
                <a:alpha val="5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en-GB" sz="700" i="1" dirty="0">
                <a:solidFill>
                  <a:schemeClr val="tx1"/>
                </a:solidFill>
                <a:latin typeface="Calibri" panose="020F0502020204030204" pitchFamily="34" charset="0"/>
              </a:rPr>
              <a:t>Polish Economic Institute</a:t>
            </a:r>
          </a:p>
        </p:txBody>
      </p:sp>
      <p:sp>
        <p:nvSpPr>
          <p:cNvPr id="109" name="Text Box 293">
            <a:extLst>
              <a:ext uri="{FF2B5EF4-FFF2-40B4-BE49-F238E27FC236}">
                <a16:creationId xmlns:a16="http://schemas.microsoft.com/office/drawing/2014/main" id="{438CBB49-16D3-42D7-81A5-DBED400A19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2919" y="5072441"/>
            <a:ext cx="936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Gambling Market Regulation and Gambling Tax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DRG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4F33A86A-D26B-7718-42C4-3E8180D26A31}"/>
              </a:ext>
            </a:extLst>
          </p:cNvPr>
          <p:cNvSpPr txBox="1"/>
          <p:nvPr/>
        </p:nvSpPr>
        <p:spPr>
          <a:xfrm>
            <a:off x="4185713" y="4343450"/>
            <a:ext cx="936000" cy="288147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</p:spPr>
        <p:txBody>
          <a:bodyPr wrap="square" lIns="0" tIns="36000" rIns="36000" bIns="36000" rtlCol="0">
            <a:spAutoFit/>
          </a:bodyPr>
          <a:lstStyle/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General Inspector of Financial Information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D4F992F-09A8-4BCD-8E9F-8D0A2ACBDFD0}">
  <ds:schemaRefs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terms/"/>
    <ds:schemaRef ds:uri="http://purl.org/dc/elements/1.1/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21333</TotalTime>
  <Words>377</Words>
  <Application>Microsoft Office PowerPoint</Application>
  <PresentationFormat>Slajdy 35 mm</PresentationFormat>
  <Paragraphs>143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 w jęz. polskim</dc:title>
  <dc:creator>Waniek Michał</dc:creator>
  <cp:lastModifiedBy>Abażewska Katarzyna</cp:lastModifiedBy>
  <cp:revision>1882</cp:revision>
  <cp:lastPrinted>2024-03-14T12:08:32Z</cp:lastPrinted>
  <dcterms:created xsi:type="dcterms:W3CDTF">2006-06-26T12:00:33Z</dcterms:created>
  <dcterms:modified xsi:type="dcterms:W3CDTF">2026-03-02T08:40:00Z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UxC4dwLulzfINJ8nQH+xvX5LNGipWa4BRSZhPgxsCvkzJX0eXv1avSGNVkWZXf5R0nLY06PkqUTtMev+7Mk9iA==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UxC4dwLulzfINJ8nQH+xvX5LNGipWa4BRSZhPgxsCvm42mrIC/DSDv0ggS+FjUN/2v1BBotkLlY5aAiEhoi6uYK8tD0NJ7EmZUO6ODVcBQ29uFWLuek7jmiX2uLpl1I3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MFVisualMarkingsSettings">
    <vt:lpwstr>HeaderAlignment=1;FooterAlignment=1</vt:lpwstr>
  </property>
  <property fmtid="{D5CDD505-2E9C-101B-9397-08002B2CF9AE}" pid="10" name="DLPManualFileClassification">
    <vt:lpwstr>{5fdfc941-3fcf-4a5b-87be-4848800d39d0}</vt:lpwstr>
  </property>
  <property fmtid="{D5CDD505-2E9C-101B-9397-08002B2CF9AE}" pid="11" name="MFRefresh">
    <vt:lpwstr>False</vt:lpwstr>
  </property>
</Properties>
</file>