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18"/>
  </p:notesMasterIdLst>
  <p:sldIdLst>
    <p:sldId id="256" r:id="rId3"/>
    <p:sldId id="273" r:id="rId4"/>
    <p:sldId id="258" r:id="rId5"/>
    <p:sldId id="263" r:id="rId6"/>
    <p:sldId id="259" r:id="rId7"/>
    <p:sldId id="260" r:id="rId8"/>
    <p:sldId id="264" r:id="rId9"/>
    <p:sldId id="268" r:id="rId10"/>
    <p:sldId id="271" r:id="rId11"/>
    <p:sldId id="266" r:id="rId12"/>
    <p:sldId id="267" r:id="rId13"/>
    <p:sldId id="269" r:id="rId14"/>
    <p:sldId id="272" r:id="rId15"/>
    <p:sldId id="261" r:id="rId16"/>
    <p:sldId id="262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Arial Black" panose="020B0A04020102020204" pitchFamily="34" charset="0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3048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638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0039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71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4596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664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7096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981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391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7466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169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9987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325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5162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559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65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30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Postępowanie ratownicze w czasie innych akcji komunikacyjnych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Fliciński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Metody dotarcia do osób poszkodowanych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Ewakuacja pasażerów z pojazdów szynowych:</a:t>
            </a:r>
          </a:p>
          <a:p>
            <a:r>
              <a:rPr lang="pl-PL" altLang="pl-PL" dirty="0"/>
              <a:t>Drzwi</a:t>
            </a:r>
          </a:p>
          <a:p>
            <a:r>
              <a:rPr lang="pl-PL" altLang="pl-PL" dirty="0"/>
              <a:t>Okna </a:t>
            </a:r>
          </a:p>
          <a:p>
            <a:r>
              <a:rPr lang="pl-PL" altLang="pl-PL" dirty="0"/>
              <a:t>Podłogi</a:t>
            </a:r>
          </a:p>
          <a:p>
            <a:r>
              <a:rPr lang="pl-PL" altLang="pl-PL" dirty="0"/>
              <a:t>Sufity</a:t>
            </a:r>
          </a:p>
          <a:p>
            <a:r>
              <a:rPr lang="pl-PL" altLang="pl-PL" dirty="0"/>
              <a:t>Cięcie konstrukcji, wykonywanie otworów ratowniczych</a:t>
            </a: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62095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dotarcia do osób poszkodowanych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dirty="0"/>
              <a:t>Przeszukiwanie „wagon po wagonie”</a:t>
            </a:r>
          </a:p>
          <a:p>
            <a:r>
              <a:rPr lang="pl-PL" altLang="pl-PL" dirty="0"/>
              <a:t>Pasażerowie mogą znajdować się w różnych miejscach i bardzo różnych pozycjach</a:t>
            </a:r>
          </a:p>
          <a:p>
            <a:r>
              <a:rPr lang="pl-PL" altLang="pl-PL" dirty="0"/>
              <a:t>Użycie sprzętu ratowniczego</a:t>
            </a:r>
          </a:p>
          <a:p>
            <a:r>
              <a:rPr lang="pl-PL" altLang="pl-PL" dirty="0"/>
              <a:t>Rannym zapewnić </a:t>
            </a:r>
            <a:r>
              <a:rPr lang="pl-PL" altLang="pl-PL" dirty="0" smtClean="0"/>
              <a:t>kwalifikowaną pierwszą pomoc</a:t>
            </a:r>
            <a:endParaRPr lang="pl-PL" altLang="pl-PL" dirty="0"/>
          </a:p>
          <a:p>
            <a:r>
              <a:rPr lang="pl-PL" altLang="pl-PL" dirty="0"/>
              <a:t>Zabezpieczyć poszkodowanych przed wpływem warunków zewnętrznych, zapewnić ochronę (wagony, autobusy, szkoły, inne...)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0926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Specyfika wypadków w komunikacji lotniczej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49436" y="1534419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pl-PL" altLang="pl-PL" sz="2400" b="1" dirty="0" smtClean="0"/>
              <a:t>dojazd </a:t>
            </a:r>
            <a:r>
              <a:rPr lang="pl-PL" altLang="pl-PL" sz="2400" b="1" dirty="0"/>
              <a:t>do miejsca katastrofy musi następować 	w możliwie najkrótszym czasie,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 smtClean="0"/>
              <a:t>podczas </a:t>
            </a:r>
            <a:r>
              <a:rPr lang="pl-PL" altLang="pl-PL" sz="2400" b="1" dirty="0"/>
              <a:t>zbliżania się do miejsca wypadku </a:t>
            </a:r>
            <a:r>
              <a:rPr lang="pl-PL" altLang="pl-PL" sz="2400" b="1" dirty="0" smtClean="0"/>
              <a:t>należy </a:t>
            </a:r>
            <a:r>
              <a:rPr lang="pl-PL" altLang="pl-PL" sz="2400" b="1" dirty="0"/>
              <a:t>utrzymywać należytą obserwację </a:t>
            </a:r>
            <a:r>
              <a:rPr lang="pl-PL" altLang="pl-PL" sz="2400" b="1" dirty="0" smtClean="0"/>
              <a:t>pasażerów </a:t>
            </a:r>
            <a:r>
              <a:rPr lang="pl-PL" altLang="pl-PL" sz="2400" b="1" dirty="0"/>
              <a:t>oddalających się od samolotu,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 smtClean="0"/>
              <a:t>działania </a:t>
            </a:r>
            <a:r>
              <a:rPr lang="pl-PL" altLang="pl-PL" sz="2400" b="1" dirty="0"/>
              <a:t>gaśnicze prowadzić w dużym tempie </a:t>
            </a:r>
            <a:r>
              <a:rPr lang="pl-PL" altLang="pl-PL" sz="2400" b="1" dirty="0" smtClean="0"/>
              <a:t>z </a:t>
            </a:r>
            <a:r>
              <a:rPr lang="pl-PL" altLang="pl-PL" sz="2400" b="1" dirty="0"/>
              <a:t>zapewnieniem wysokiej intensywności </a:t>
            </a:r>
            <a:r>
              <a:rPr lang="pl-PL" altLang="pl-PL" sz="2400" b="1" dirty="0" smtClean="0"/>
              <a:t>podawania środków gaśniczych,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 smtClean="0"/>
              <a:t>działania gaśnicze prowadzić od strony nawietrznej lub prostopadle do kierunku 	wiejącego wiatru,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/>
              <a:t>unieruchomione silniki turbinowe należy </a:t>
            </a:r>
            <a:r>
              <a:rPr lang="pl-PL" altLang="pl-PL" sz="2400" b="1" dirty="0" smtClean="0"/>
              <a:t>chłodzić </a:t>
            </a:r>
            <a:r>
              <a:rPr lang="pl-PL" altLang="pl-PL" sz="2400" b="1" dirty="0"/>
              <a:t>przez ok. 30 min., a silniki tłokowe 	przez ok. 10 min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8396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Specyfika wypadków w komunikacji lotniczej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/>
              <a:t>rozmieszczenie pojazdów powinno zapewniać </a:t>
            </a:r>
            <a:r>
              <a:rPr lang="pl-PL" altLang="pl-PL" sz="2400" b="1" dirty="0" smtClean="0"/>
              <a:t>skuteczne </a:t>
            </a:r>
            <a:r>
              <a:rPr lang="pl-PL" altLang="pl-PL" sz="2400" b="1" dirty="0"/>
              <a:t>manewrowanie nimi,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 smtClean="0"/>
              <a:t>nie </a:t>
            </a:r>
            <a:r>
              <a:rPr lang="pl-PL" altLang="pl-PL" sz="2400" b="1" dirty="0"/>
              <a:t>wolno umieszczać sprzętu w pozycji </a:t>
            </a:r>
            <a:r>
              <a:rPr lang="pl-PL" altLang="pl-PL" sz="2400" b="1" dirty="0" smtClean="0"/>
              <a:t>stwarzającej </a:t>
            </a:r>
            <a:r>
              <a:rPr lang="pl-PL" altLang="pl-PL" sz="2400" b="1" dirty="0"/>
              <a:t>niebezpieczeństwo ze strony </a:t>
            </a:r>
            <a:r>
              <a:rPr lang="pl-PL" altLang="pl-PL" sz="2400" b="1" dirty="0" smtClean="0"/>
              <a:t>rozlanego </a:t>
            </a:r>
            <a:r>
              <a:rPr lang="pl-PL" altLang="pl-PL" sz="2400" b="1" dirty="0"/>
              <a:t>paliwa - pochylenie terenu,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 smtClean="0"/>
              <a:t>w </a:t>
            </a:r>
            <a:r>
              <a:rPr lang="pl-PL" altLang="pl-PL" sz="2400" b="1" dirty="0"/>
              <a:t>pierwszej fazie działania należy </a:t>
            </a:r>
            <a:r>
              <a:rPr lang="pl-PL" altLang="pl-PL" sz="2400" b="1" dirty="0" smtClean="0"/>
              <a:t>skoncentrować </a:t>
            </a:r>
            <a:r>
              <a:rPr lang="pl-PL" altLang="pl-PL" sz="2400" b="1" dirty="0"/>
              <a:t>podawanie piany na kadłub </a:t>
            </a:r>
            <a:r>
              <a:rPr lang="pl-PL" altLang="pl-PL" sz="2400" b="1" dirty="0" smtClean="0"/>
              <a:t>samolotu </a:t>
            </a:r>
            <a:r>
              <a:rPr lang="pl-PL" altLang="pl-PL" sz="2400" b="1" dirty="0"/>
              <a:t>i drogi ewakuacyjne,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 smtClean="0"/>
              <a:t>należy </a:t>
            </a:r>
            <a:r>
              <a:rPr lang="pl-PL" altLang="pl-PL" sz="2400" b="1" dirty="0"/>
              <a:t>zachować bezpieczną odległość od </a:t>
            </a:r>
            <a:r>
              <a:rPr lang="pl-PL" altLang="pl-PL" sz="2400" b="1" dirty="0" smtClean="0"/>
              <a:t>pracujących </a:t>
            </a:r>
            <a:r>
              <a:rPr lang="pl-PL" altLang="pl-PL" sz="2400" b="1" dirty="0"/>
              <a:t>silników (dla silników </a:t>
            </a:r>
            <a:r>
              <a:rPr lang="pl-PL" altLang="pl-PL" sz="2400" b="1" dirty="0" smtClean="0"/>
              <a:t>turbinowych </a:t>
            </a:r>
            <a:r>
              <a:rPr lang="pl-PL" altLang="pl-PL" sz="2400" b="1" dirty="0"/>
              <a:t>od wlotu przynajmniej 7,5 m </a:t>
            </a:r>
            <a:r>
              <a:rPr lang="pl-PL" altLang="pl-PL" sz="2400" b="1" dirty="0" smtClean="0"/>
              <a:t>i </a:t>
            </a:r>
            <a:r>
              <a:rPr lang="pl-PL" altLang="pl-PL" sz="2400" b="1" dirty="0"/>
              <a:t>45 m od tylnej części),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9489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dirty="0"/>
              <a:t>„Taktyka działań ratowniczych - ratownictwo kolejowe”, Krzysztof T. Kociołek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Pobrano </a:t>
            </a: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.04.2016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http://www.transportszynowy.pl/smrozruch.php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Specyfika </a:t>
            </a:r>
            <a:r>
              <a:rPr lang="pl-PL" dirty="0"/>
              <a:t>wypadków w komunikacji kolejowej, lotniczej.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Zagrożenia </a:t>
            </a:r>
            <a:r>
              <a:rPr lang="pl-PL" sz="2800" dirty="0" smtClean="0"/>
              <a:t>występujące</a:t>
            </a:r>
            <a:br>
              <a:rPr lang="pl-PL" sz="2800" dirty="0" smtClean="0"/>
            </a:br>
            <a:r>
              <a:rPr lang="pl-PL" sz="2800" dirty="0" smtClean="0"/>
              <a:t> </a:t>
            </a:r>
            <a:r>
              <a:rPr lang="pl-PL" sz="2800" dirty="0"/>
              <a:t>podczas </a:t>
            </a:r>
            <a:r>
              <a:rPr lang="pl-PL" sz="2800" dirty="0" smtClean="0"/>
              <a:t>wypadków w komunikacji kolejowej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bezpośrednie: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2384206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Wykolejenie się całego lub części pociągu;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Uwięzienie pasażerów i obsługi w wagonach oraz lokomotywie;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Uszkodzenie cystern związane z ich </a:t>
            </a:r>
            <a:r>
              <a:rPr lang="pl-PL" sz="2400" b="1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rozszczelnieniem</a:t>
            </a: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wyciekanie przewożonej substancji;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 smtClean="0">
                <a:solidFill>
                  <a:schemeClr val="dk1"/>
                </a:solidFill>
              </a:rPr>
              <a:t>Wybuchy i pożary;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Uszkodzenie sieci trakcyjnej i torów;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pośrednie: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2384206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Zablokowanie sąsiednich torów;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 smtClean="0">
                <a:solidFill>
                  <a:schemeClr val="dk1"/>
                </a:solidFill>
              </a:rPr>
              <a:t>Możliwość rozprzestrzeniania się pożaru na otoczenie;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Eksplozja nieuszkodzonych cystern;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 smtClean="0">
                <a:solidFill>
                  <a:schemeClr val="dk1"/>
                </a:solidFill>
              </a:rPr>
              <a:t>Skażenie toksyczne ziemi, wody, powietrza;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Dezorganizacja ruchu.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Zagrożenia </a:t>
            </a:r>
            <a:r>
              <a:rPr lang="pl-PL" sz="2800" dirty="0" smtClean="0"/>
              <a:t>występujące</a:t>
            </a:r>
            <a:br>
              <a:rPr lang="pl-PL" sz="2800" dirty="0" smtClean="0"/>
            </a:br>
            <a:r>
              <a:rPr lang="pl-PL" sz="2800" dirty="0" smtClean="0"/>
              <a:t> </a:t>
            </a:r>
            <a:r>
              <a:rPr lang="pl-PL" sz="2800" dirty="0"/>
              <a:t>podczas </a:t>
            </a:r>
            <a:r>
              <a:rPr lang="pl-PL" sz="2800" dirty="0" smtClean="0"/>
              <a:t>wypadków w komunikacji kolejowej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4208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pojazdu trakcyjnego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transportszynowy.pl/smschemrozm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39" y="1531544"/>
            <a:ext cx="7290125" cy="532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7351829" y="6405368"/>
            <a:ext cx="956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Zdjęcie 1</a:t>
            </a:r>
            <a:endParaRPr lang="pl-PL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sieci trakcyjnej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5572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altLang="pl-PL" sz="2400" dirty="0" smtClean="0"/>
              <a:t>Sieć trakcyjna jest </a:t>
            </a:r>
            <a:r>
              <a:rPr lang="pl-PL" altLang="pl-PL" sz="2400" dirty="0"/>
              <a:t>to linia energetyczna przeznaczona do zasilania pojazdów trakcyjnych w energię </a:t>
            </a:r>
            <a:r>
              <a:rPr lang="pl-PL" altLang="pl-PL" sz="2400" dirty="0" smtClean="0"/>
              <a:t>elektryczną</a:t>
            </a:r>
          </a:p>
          <a:p>
            <a:endParaRPr lang="pl-PL" altLang="pl-PL" sz="2400" dirty="0"/>
          </a:p>
          <a:p>
            <a:r>
              <a:rPr lang="pl-PL" altLang="pl-PL" sz="2400" dirty="0" smtClean="0"/>
              <a:t>Składa się z następujących elementów: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Przewody zasilające – prowadzą prąd od podstacji trakcyjnych do punktów zasilających na sieci jezdnej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Sieć jezdna – złożona z przewodów trakcyjnych, które zawieszone są nad torem i doprowadzają prąd do pojazdów trakcyjnych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Sieć szynowa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Przewody powrotne – odprowadzają prąd od punktów powrotnych na sieci szynowej do podstacji trakcyjnej</a:t>
            </a:r>
          </a:p>
          <a:p>
            <a:endParaRPr lang="pl-PL" altLang="pl-PL" sz="2400" dirty="0"/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sieci trakcyjnej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C:\Moje dokumenty\aaakolej.jpg"/>
          <p:cNvPicPr>
            <a:picLocks noChangeAspect="1" noChangeArrowheads="1"/>
          </p:cNvPicPr>
          <p:nvPr/>
        </p:nvPicPr>
        <p:blipFill>
          <a:blip r:embed="rId4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6096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203703" y="1931075"/>
            <a:ext cx="23674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1800" dirty="0"/>
              <a:t>1- Konstrukcja wsporcza</a:t>
            </a:r>
          </a:p>
          <a:p>
            <a:r>
              <a:rPr lang="pl-PL" altLang="pl-PL" sz="1800" dirty="0"/>
              <a:t>2 – Wysięgnik</a:t>
            </a:r>
          </a:p>
          <a:p>
            <a:r>
              <a:rPr lang="pl-PL" altLang="pl-PL" sz="1800" dirty="0"/>
              <a:t>3 – Lina nośna</a:t>
            </a:r>
          </a:p>
          <a:p>
            <a:r>
              <a:rPr lang="pl-PL" altLang="pl-PL" sz="1800" dirty="0"/>
              <a:t>4 – Wieszak</a:t>
            </a:r>
          </a:p>
          <a:p>
            <a:r>
              <a:rPr lang="pl-PL" altLang="pl-PL" sz="1800" dirty="0"/>
              <a:t>5 – Przewód jezdny</a:t>
            </a:r>
          </a:p>
          <a:p>
            <a:r>
              <a:rPr lang="pl-PL" altLang="pl-PL" sz="1800" dirty="0"/>
              <a:t>6 – </a:t>
            </a:r>
            <a:r>
              <a:rPr lang="pl-PL" altLang="pl-PL" sz="1800" dirty="0" err="1"/>
              <a:t>Uszynienie</a:t>
            </a:r>
            <a:endParaRPr lang="pl-PL" altLang="pl-PL" sz="1800" dirty="0"/>
          </a:p>
          <a:p>
            <a:r>
              <a:rPr lang="pl-PL" altLang="pl-PL" sz="1800" dirty="0"/>
              <a:t>7 – Szyny</a:t>
            </a:r>
          </a:p>
          <a:p>
            <a:r>
              <a:rPr lang="pl-PL" altLang="pl-PL" sz="1800" dirty="0"/>
              <a:t>8 – Łącznik szynowy</a:t>
            </a:r>
          </a:p>
          <a:p>
            <a:r>
              <a:rPr lang="pl-PL" altLang="pl-PL" sz="1800" dirty="0"/>
              <a:t>9 – Łącznik </a:t>
            </a:r>
            <a:r>
              <a:rPr lang="pl-PL" altLang="pl-PL" sz="1800" dirty="0" err="1"/>
              <a:t>międzytokowy</a:t>
            </a:r>
            <a:endParaRPr lang="pl-PL" altLang="pl-PL" sz="1800" dirty="0"/>
          </a:p>
        </p:txBody>
      </p:sp>
    </p:spTree>
    <p:extLst>
      <p:ext uri="{BB962C8B-B14F-4D97-AF65-F5344CB8AC3E}">
        <p14:creationId xmlns:p14="http://schemas.microsoft.com/office/powerpoint/2010/main" val="690598247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Techniki prowadzenia działań w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utrudnionych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warunkach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na wiaduktach: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Ryzyko osunięcia konstrukcji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Zagrożenie dla elementów znajdujących się poniżej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Utrudnione dotarcie do poszkodowanych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Dojście z dwóch stron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3498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Techniki prowadzenia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działań w</a:t>
            </a:r>
            <a:b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utrudnionych warunkach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w tunelach: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Bardzo trudne warunki pracy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Często niesprawna wentylacja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Ciemno i brak łączności (oświetlenie, łączność przewodowa)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Konieczność dojścia z obydwu stron tunelu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Używanie aparatów oddechowych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Urządzenia spalinowe sytuować na zewnątrz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Dym, substancje toksyczne utrudniają akcje</a:t>
            </a:r>
            <a:endParaRPr sz="28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3208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561</Words>
  <Application>Microsoft Office PowerPoint</Application>
  <PresentationFormat>Pokaz na ekranie (4:3)</PresentationFormat>
  <Paragraphs>128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Wingdings</vt:lpstr>
      <vt:lpstr>Noto Sans Symbols</vt:lpstr>
      <vt:lpstr>Calibri</vt:lpstr>
      <vt:lpstr>Arial Black</vt:lpstr>
      <vt:lpstr>Moduł</vt:lpstr>
      <vt:lpstr>Moduł</vt:lpstr>
      <vt:lpstr>TEMAT 30:  Postępowanie ratownicze w czasie innych akcji komunikacyjnych</vt:lpstr>
      <vt:lpstr>MATERIAŁ NAUCZANIA</vt:lpstr>
      <vt:lpstr>Zagrożenia występujące  podczas wypadków w komunikacji kolejowej</vt:lpstr>
      <vt:lpstr>Zagrożenia występujące  podczas wypadków w komunikacji kolejowej</vt:lpstr>
      <vt:lpstr>Budowa pojazdu trakcyjnego</vt:lpstr>
      <vt:lpstr>Budowa sieci trakcyjnej</vt:lpstr>
      <vt:lpstr>Budowa sieci trakcyjnej</vt:lpstr>
      <vt:lpstr>Techniki prowadzenia działań w  utrudnionych warunkach</vt:lpstr>
      <vt:lpstr>Techniki prowadzenia działań w   utrudnionych warunkach</vt:lpstr>
      <vt:lpstr>Metody dotarcia do osób poszkodowanych</vt:lpstr>
      <vt:lpstr>Metody dotarcia do osób poszkodowanych</vt:lpstr>
      <vt:lpstr>Specyfika wypadków w komunikacji lotniczej</vt:lpstr>
      <vt:lpstr>Specyfika wypadków w komunikacji lotniczej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11:  Organizacja szkoleń, ćwiczeń  oraz zawodów sportowo-pożarniczych  OSP i MDP</dc:title>
  <dc:creator>Pakman</dc:creator>
  <cp:lastModifiedBy>Marek E</cp:lastModifiedBy>
  <cp:revision>14</cp:revision>
  <dcterms:modified xsi:type="dcterms:W3CDTF">2016-06-17T08:50:18Z</dcterms:modified>
</cp:coreProperties>
</file>