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2" r:id="rId7"/>
    <p:sldId id="261" r:id="rId8"/>
    <p:sldId id="258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154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09.10.2023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09.10.2023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09.10.2023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09.10.2023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1827349" y="2202930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l-PL" sz="4800" b="1" dirty="0">
                <a:solidFill>
                  <a:schemeClr val="bg1"/>
                </a:solidFill>
              </a:rPr>
              <a:t>eHemofilia</a:t>
            </a: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634578" y="1242232"/>
            <a:ext cx="10758351" cy="4795618"/>
          </a:xfrm>
          <a:prstGeom prst="rect">
            <a:avLst/>
          </a:prstGeom>
        </p:spPr>
        <p:txBody>
          <a:bodyPr vert="horz" lIns="91440" tIns="45720" rIns="91440" bIns="45720" numCol="1" rtlCol="0">
            <a:normAutofit fontScale="4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/>
          </a:p>
          <a:p>
            <a:pPr marL="0" indent="0" algn="ctr">
              <a:spcAft>
                <a:spcPts val="1200"/>
              </a:spcAft>
              <a:buNone/>
            </a:pPr>
            <a:r>
              <a:rPr lang="pl-PL" sz="9600" b="1" i="1" dirty="0">
                <a:solidFill>
                  <a:srgbClr val="002060"/>
                </a:solidFill>
                <a:cs typeface="Times New Roman" pitchFamily="18" charset="0"/>
              </a:rPr>
              <a:t>eHemofilia</a:t>
            </a:r>
            <a:endParaRPr lang="pl-PL" sz="49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spcBef>
                <a:spcPts val="800"/>
              </a:spcBef>
              <a:buNone/>
            </a:pPr>
            <a:endParaRPr lang="pl-PL" sz="6600" b="1" i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spcBef>
                <a:spcPts val="800"/>
              </a:spcBef>
              <a:buNone/>
            </a:pPr>
            <a:r>
              <a:rPr lang="pl-PL" sz="5400" dirty="0">
                <a:solidFill>
                  <a:schemeClr val="accent5">
                    <a:lumMod val="75000"/>
                  </a:schemeClr>
                </a:solidFill>
              </a:rPr>
              <a:t>Wnioskodawca: 				</a:t>
            </a:r>
            <a:r>
              <a:rPr lang="pl-PL" sz="5400" b="1" dirty="0">
                <a:solidFill>
                  <a:schemeClr val="accent5">
                    <a:lumMod val="75000"/>
                  </a:schemeClr>
                </a:solidFill>
              </a:rPr>
              <a:t>MINISTER ZDROWIA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pl-PL" sz="5400" dirty="0">
                <a:solidFill>
                  <a:schemeClr val="accent5">
                    <a:lumMod val="75000"/>
                  </a:schemeClr>
                </a:solidFill>
              </a:rPr>
              <a:t>Beneficjent: 					</a:t>
            </a:r>
            <a:r>
              <a:rPr lang="pl-PL" sz="5400" b="1" dirty="0">
                <a:solidFill>
                  <a:schemeClr val="accent5">
                    <a:lumMod val="75000"/>
                  </a:schemeClr>
                </a:solidFill>
              </a:rPr>
              <a:t>Centrum e-Zdrowia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pl-PL" sz="5400" dirty="0">
                <a:solidFill>
                  <a:schemeClr val="accent5">
                    <a:lumMod val="75000"/>
                  </a:schemeClr>
                </a:solidFill>
              </a:rPr>
              <a:t>Partnerzy: 					</a:t>
            </a:r>
            <a:r>
              <a:rPr lang="pl-PL" sz="5400" b="1" dirty="0">
                <a:solidFill>
                  <a:schemeClr val="accent5">
                    <a:lumMod val="75000"/>
                  </a:schemeClr>
                </a:solidFill>
              </a:rPr>
              <a:t>nie dotyczy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pl-PL" sz="5400" dirty="0">
                <a:solidFill>
                  <a:schemeClr val="accent5">
                    <a:lumMod val="75000"/>
                  </a:schemeClr>
                </a:solidFill>
              </a:rPr>
              <a:t>Źródło finansowania:			</a:t>
            </a:r>
            <a:r>
              <a:rPr lang="pl-PL" sz="5400" b="1" dirty="0">
                <a:solidFill>
                  <a:schemeClr val="accent5">
                    <a:lumMod val="75000"/>
                  </a:schemeClr>
                </a:solidFill>
              </a:rPr>
              <a:t>Budżet państwa cz. 46 – Zdrowie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pl-PL" sz="5400" dirty="0">
                <a:solidFill>
                  <a:schemeClr val="accent5">
                    <a:lumMod val="75000"/>
                  </a:schemeClr>
                </a:solidFill>
              </a:rPr>
              <a:t>						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pl-PL" sz="5400" dirty="0">
                <a:solidFill>
                  <a:schemeClr val="accent5">
                    <a:lumMod val="75000"/>
                  </a:schemeClr>
                </a:solidFill>
              </a:rPr>
              <a:t>Całkowity koszt projektu: 			</a:t>
            </a:r>
            <a:r>
              <a:rPr lang="pl-PL" sz="5400" b="1" dirty="0">
                <a:solidFill>
                  <a:schemeClr val="accent5">
                    <a:lumMod val="75000"/>
                  </a:schemeClr>
                </a:solidFill>
              </a:rPr>
              <a:t>30 609 547,94 zł</a:t>
            </a:r>
          </a:p>
          <a:p>
            <a:pPr marL="0" indent="0">
              <a:spcBef>
                <a:spcPts val="800"/>
              </a:spcBef>
              <a:buNone/>
            </a:pPr>
            <a:endParaRPr lang="pl-PL" sz="5400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spcBef>
                <a:spcPts val="800"/>
              </a:spcBef>
              <a:buNone/>
            </a:pPr>
            <a:r>
              <a:rPr lang="pl-PL" sz="5400" dirty="0">
                <a:solidFill>
                  <a:schemeClr val="accent5">
                    <a:lumMod val="75000"/>
                  </a:schemeClr>
                </a:solidFill>
              </a:rPr>
              <a:t>Planowany okres realizacji projektu: 	</a:t>
            </a:r>
            <a:r>
              <a:rPr lang="pl-PL" sz="5400" b="1" dirty="0">
                <a:solidFill>
                  <a:schemeClr val="accent5">
                    <a:lumMod val="75000"/>
                  </a:schemeClr>
                </a:solidFill>
              </a:rPr>
              <a:t>06.2021 – 03.2024</a:t>
            </a:r>
            <a:endParaRPr lang="pl-PL" sz="4000" b="1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612741" y="1145008"/>
            <a:ext cx="10999155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b="1" u="sng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Cele projektu: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l-PL" sz="1600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Poprawa jakości życia osób chorych na hemofilię i pokrewne skazy krwotoczne, zmniejszenie chorobowości poprzez objęcie opieką w specjalistycznych ośrodkach dedykowanych tej grupie chorych.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l-PL" sz="1600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 Zaopatrzenie w leki niezbędne dla chorych na hemofilię i pokrewne skazy krwotoczne, poprawa jakości obsługi tej grupy chorych poprzez zmniejszenie uciążliwości związanych z odbiorem produktów leczniczych, celem prowadzenia profilaktyki i leczenia domowego.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l-PL" sz="1600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Wzmocnienie nadzoru nad stosowaniem produktów leczniczych u ww. grupy chorych, skoordynowanie działań na szczeblu ogólnopolskim oraz podniesienie wiedzy personelu medycznego zaangażowanego w sprawowanie specjalistycznej opieki nad tą grupą chorych oraz monitorowanie leczenia z wykorzystaniem rejestru medycznego chorych na hemofilię i pokrewne skazy krwotoczne.</a:t>
            </a:r>
          </a:p>
          <a:p>
            <a:pPr algn="just"/>
            <a:endParaRPr lang="pl-PL" sz="1600" dirty="0">
              <a:solidFill>
                <a:schemeClr val="accent5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pPr algn="just"/>
            <a:r>
              <a:rPr lang="pl-PL" b="1" u="sng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Cele projektu realizują cele strategiczne: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600" u="sng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Narodowy Program Leczenia Chorych na Hemofilię i Pokrewne Skazy Krwotoczne na lata 2019-2023 </a:t>
            </a:r>
            <a:r>
              <a:rPr lang="pl-PL" sz="1600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- Zapewnienie opieki i poprawa standardu leczenia chorych na hemofilię i pokrewne skazy krwotoczne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600" u="sng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Program Zintegrowanej Informatyzacji Państwa</a:t>
            </a:r>
            <a:r>
              <a:rPr lang="pl-PL" sz="1600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 w zakresie realizacji celów: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4.2.1. Zwiększenie jakości oraz zakresu komunikacji między obywatelami i innymi interesariuszami a państwem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4.2.2. Wzmocnienie dojrzałości organizacyjnej jednostek administracji publicznej oraz usprawnienie zaplecza elektronicznej administracji (</a:t>
            </a:r>
            <a:r>
              <a:rPr lang="pl-PL" sz="1600" dirty="0" err="1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back</a:t>
            </a:r>
            <a:r>
              <a:rPr lang="pl-PL" sz="1600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 </a:t>
            </a:r>
            <a:r>
              <a:rPr lang="pl-PL" sz="1600" dirty="0" err="1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office</a:t>
            </a:r>
            <a:r>
              <a:rPr lang="pl-PL" sz="1600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)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4.2.3. Podniesienie poziomu kompetencji cyfrowych obywateli, specjalistów TIK oraz pracowników administracji publicznej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600" u="sng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Strategia na Rzecz Odpowiedzialnego Rozwoju – do roku 2020 (z perspektywą do 2030 r.).</a:t>
            </a:r>
            <a:r>
              <a:rPr lang="pl-PL" sz="1600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 Zakres projektu wpisuje się w Strategię na rzecz Odpowiedzialnego Rozwoju – cel szczegółowy III – skuteczne państwo i instytucje służące włączeniu społecznemu i gospodarczemu – Obszar E-państwo;</a:t>
            </a:r>
          </a:p>
        </p:txBody>
      </p:sp>
    </p:spTree>
    <p:extLst>
      <p:ext uri="{BB962C8B-B14F-4D97-AF65-F5344CB8AC3E}">
        <p14:creationId xmlns:p14="http://schemas.microsoft.com/office/powerpoint/2010/main" val="2385412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275813" y="490194"/>
            <a:ext cx="11096845" cy="57220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b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  <a:endParaRPr lang="pl-PL" sz="4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29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</a:rPr>
              <a:t>Widok kooperacji aplikacji </a:t>
            </a:r>
            <a:endParaRPr lang="pl-PL" sz="2900" b="1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1800" i="1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9" name="Obraz 8" descr="Obraz zawierający tekst, zrzut ekranu, diagram, Prostokąt&#10;&#10;Opis wygenerowany automatycznie">
            <a:extLst>
              <a:ext uri="{FF2B5EF4-FFF2-40B4-BE49-F238E27FC236}">
                <a16:creationId xmlns:a16="http://schemas.microsoft.com/office/drawing/2014/main" id="{EA4C7BDF-E56F-7F95-2A47-514925CA9B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795" y="2226556"/>
            <a:ext cx="11523406" cy="4631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299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6E28105-763F-4193-B043-C170AA0A0327}">
  <ds:schemaRefs>
    <ds:schemaRef ds:uri="http://schemas.microsoft.com/office/2006/documentManagement/types"/>
    <ds:schemaRef ds:uri="5df3a10b-8748-402e-bef4-aee373db4dbb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9affde3b-50dd-4e74-9e2c-6b9654ae514a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312</TotalTime>
  <Words>317</Words>
  <Application>Microsoft Office PowerPoint</Application>
  <PresentationFormat>Panoramiczny</PresentationFormat>
  <Paragraphs>46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Rafalski Marcin</cp:lastModifiedBy>
  <cp:revision>11</cp:revision>
  <dcterms:created xsi:type="dcterms:W3CDTF">2017-01-27T12:50:17Z</dcterms:created>
  <dcterms:modified xsi:type="dcterms:W3CDTF">2023-10-09T09:29:37Z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