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sldIdLst>
    <p:sldId id="257" r:id="rId4"/>
    <p:sldId id="270" r:id="rId5"/>
    <p:sldId id="271" r:id="rId6"/>
    <p:sldId id="268" r:id="rId7"/>
    <p:sldId id="259" r:id="rId8"/>
    <p:sldId id="260" r:id="rId9"/>
    <p:sldId id="261" r:id="rId10"/>
    <p:sldId id="296" r:id="rId11"/>
    <p:sldId id="256" r:id="rId12"/>
    <p:sldId id="273" r:id="rId13"/>
    <p:sldId id="274" r:id="rId14"/>
    <p:sldId id="320" r:id="rId15"/>
    <p:sldId id="321" r:id="rId16"/>
    <p:sldId id="264" r:id="rId17"/>
    <p:sldId id="258" r:id="rId18"/>
    <p:sldId id="322" r:id="rId19"/>
    <p:sldId id="323" r:id="rId20"/>
    <p:sldId id="263" r:id="rId21"/>
    <p:sldId id="265" r:id="rId22"/>
    <p:sldId id="267" r:id="rId23"/>
    <p:sldId id="325" r:id="rId24"/>
    <p:sldId id="269" r:id="rId25"/>
    <p:sldId id="326" r:id="rId26"/>
    <p:sldId id="272" r:id="rId27"/>
    <p:sldId id="327" r:id="rId28"/>
    <p:sldId id="276" r:id="rId29"/>
    <p:sldId id="278" r:id="rId30"/>
    <p:sldId id="279" r:id="rId31"/>
    <p:sldId id="281" r:id="rId32"/>
    <p:sldId id="282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803" r:id="rId4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AD3EC9-38FE-4DD0-8019-98C1A54E52C8}" type="doc">
      <dgm:prSet loTypeId="urn:microsoft.com/office/officeart/2005/8/layout/vList2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E59A6A-C3B6-420F-970A-F0787E74C0DC}">
      <dgm:prSet/>
      <dgm:spPr/>
      <dgm:t>
        <a:bodyPr/>
        <a:lstStyle/>
        <a:p>
          <a:r>
            <a:rPr lang="pl-PL" dirty="0"/>
            <a:t>Konstytucja Rzeczypospolitej Polskiej</a:t>
          </a:r>
          <a:endParaRPr lang="en-US" dirty="0"/>
        </a:p>
      </dgm:t>
    </dgm:pt>
    <dgm:pt modelId="{188E953D-F0A6-48B0-977B-1C401ADD6D07}" type="parTrans" cxnId="{741FC901-BFCB-410C-A955-8E9E76B07B0E}">
      <dgm:prSet/>
      <dgm:spPr/>
      <dgm:t>
        <a:bodyPr/>
        <a:lstStyle/>
        <a:p>
          <a:endParaRPr lang="en-US"/>
        </a:p>
      </dgm:t>
    </dgm:pt>
    <dgm:pt modelId="{C1B4D502-CF79-4EAA-9E3A-2139940BF7A0}" type="sibTrans" cxnId="{741FC901-BFCB-410C-A955-8E9E76B07B0E}">
      <dgm:prSet/>
      <dgm:spPr/>
      <dgm:t>
        <a:bodyPr/>
        <a:lstStyle/>
        <a:p>
          <a:endParaRPr lang="en-US"/>
        </a:p>
      </dgm:t>
    </dgm:pt>
    <dgm:pt modelId="{185AF7D2-2EA3-4438-9FA6-BAA197FEAAC2}">
      <dgm:prSet/>
      <dgm:spPr/>
      <dgm:t>
        <a:bodyPr/>
        <a:lstStyle/>
        <a:p>
          <a:r>
            <a:rPr lang="pl-PL" dirty="0"/>
            <a:t>Konwencja ONZ o prawach osób z niepełnosprawnościami</a:t>
          </a:r>
          <a:endParaRPr lang="en-US" dirty="0"/>
        </a:p>
      </dgm:t>
    </dgm:pt>
    <dgm:pt modelId="{A714DFF1-46D0-47C1-A70F-A0481E2AF11D}" type="parTrans" cxnId="{D010819D-4D4F-4F59-BDAC-3949CCA29BB1}">
      <dgm:prSet/>
      <dgm:spPr/>
      <dgm:t>
        <a:bodyPr/>
        <a:lstStyle/>
        <a:p>
          <a:endParaRPr lang="en-US"/>
        </a:p>
      </dgm:t>
    </dgm:pt>
    <dgm:pt modelId="{E85955A5-2265-4864-B1AF-EB6890165A3F}" type="sibTrans" cxnId="{D010819D-4D4F-4F59-BDAC-3949CCA29BB1}">
      <dgm:prSet/>
      <dgm:spPr/>
      <dgm:t>
        <a:bodyPr/>
        <a:lstStyle/>
        <a:p>
          <a:endParaRPr lang="en-US"/>
        </a:p>
      </dgm:t>
    </dgm:pt>
    <dgm:pt modelId="{34E71871-ECB6-404C-B36F-CD2232C06319}">
      <dgm:prSet/>
      <dgm:spPr/>
      <dgm:t>
        <a:bodyPr/>
        <a:lstStyle/>
        <a:p>
          <a:r>
            <a:rPr lang="pl-PL"/>
            <a:t>Ustawa Prawo budowlane</a:t>
          </a:r>
          <a:endParaRPr lang="en-US"/>
        </a:p>
      </dgm:t>
    </dgm:pt>
    <dgm:pt modelId="{8076EDD1-AC29-4813-BF3C-EA0E125D5AA7}" type="parTrans" cxnId="{68FC1CDE-8B57-481A-ADD8-E81FC98E6411}">
      <dgm:prSet/>
      <dgm:spPr/>
      <dgm:t>
        <a:bodyPr/>
        <a:lstStyle/>
        <a:p>
          <a:endParaRPr lang="en-US"/>
        </a:p>
      </dgm:t>
    </dgm:pt>
    <dgm:pt modelId="{41D103AD-5C48-42BF-96EF-25420D61B1FA}" type="sibTrans" cxnId="{68FC1CDE-8B57-481A-ADD8-E81FC98E6411}">
      <dgm:prSet/>
      <dgm:spPr/>
      <dgm:t>
        <a:bodyPr/>
        <a:lstStyle/>
        <a:p>
          <a:endParaRPr lang="en-US"/>
        </a:p>
      </dgm:t>
    </dgm:pt>
    <dgm:pt modelId="{11D8D810-0CB4-4089-B582-1C0580FBB686}">
      <dgm:prSet/>
      <dgm:spPr/>
      <dgm:t>
        <a:bodyPr/>
        <a:lstStyle/>
        <a:p>
          <a:r>
            <a:rPr lang="pl-PL"/>
            <a:t>Ustawa o ochronie przeciwpożarowej</a:t>
          </a:r>
          <a:endParaRPr lang="en-US"/>
        </a:p>
      </dgm:t>
    </dgm:pt>
    <dgm:pt modelId="{EE03AFCF-FDAC-4266-9D65-480DE725F012}" type="parTrans" cxnId="{078569C6-A096-4C9B-927E-E8216B8D150A}">
      <dgm:prSet/>
      <dgm:spPr/>
      <dgm:t>
        <a:bodyPr/>
        <a:lstStyle/>
        <a:p>
          <a:endParaRPr lang="en-US"/>
        </a:p>
      </dgm:t>
    </dgm:pt>
    <dgm:pt modelId="{C1DF5BE9-037E-42EC-9D75-98500AC056E2}" type="sibTrans" cxnId="{078569C6-A096-4C9B-927E-E8216B8D150A}">
      <dgm:prSet/>
      <dgm:spPr/>
      <dgm:t>
        <a:bodyPr/>
        <a:lstStyle/>
        <a:p>
          <a:endParaRPr lang="en-US"/>
        </a:p>
      </dgm:t>
    </dgm:pt>
    <dgm:pt modelId="{D33D7A9B-1EEB-4297-A92B-F79792B95F38}">
      <dgm:prSet/>
      <dgm:spPr/>
      <dgm:t>
        <a:bodyPr/>
        <a:lstStyle/>
        <a:p>
          <a:r>
            <a:rPr lang="pl-PL" dirty="0"/>
            <a:t>Ustawa o zapewnianiu dostępności osobom ze szczególnymi potrzebami oraz </a:t>
          </a:r>
          <a:br>
            <a:rPr lang="pl-PL" dirty="0"/>
          </a:br>
          <a:r>
            <a:rPr lang="pl-PL" dirty="0"/>
            <a:t>Ustawa o  dostępności cyfrowej</a:t>
          </a:r>
          <a:endParaRPr lang="en-US" dirty="0"/>
        </a:p>
      </dgm:t>
    </dgm:pt>
    <dgm:pt modelId="{1DD89ABD-1080-4CC2-B8CC-69D82F5C6450}" type="parTrans" cxnId="{39AC299F-BEC8-4385-80CF-869786E085DC}">
      <dgm:prSet/>
      <dgm:spPr/>
      <dgm:t>
        <a:bodyPr/>
        <a:lstStyle/>
        <a:p>
          <a:endParaRPr lang="en-US"/>
        </a:p>
      </dgm:t>
    </dgm:pt>
    <dgm:pt modelId="{DD47CFB9-1AFB-4D96-9F68-8943F52AA525}" type="sibTrans" cxnId="{39AC299F-BEC8-4385-80CF-869786E085DC}">
      <dgm:prSet/>
      <dgm:spPr/>
      <dgm:t>
        <a:bodyPr/>
        <a:lstStyle/>
        <a:p>
          <a:endParaRPr lang="en-US"/>
        </a:p>
      </dgm:t>
    </dgm:pt>
    <dgm:pt modelId="{6474721A-B782-4436-877C-533C8C083A75}" type="pres">
      <dgm:prSet presAssocID="{77AD3EC9-38FE-4DD0-8019-98C1A54E52C8}" presName="linear" presStyleCnt="0">
        <dgm:presLayoutVars>
          <dgm:animLvl val="lvl"/>
          <dgm:resizeHandles val="exact"/>
        </dgm:presLayoutVars>
      </dgm:prSet>
      <dgm:spPr/>
    </dgm:pt>
    <dgm:pt modelId="{7E7C64DA-B0B4-4194-82B4-C6BB48595420}" type="pres">
      <dgm:prSet presAssocID="{A7E59A6A-C3B6-420F-970A-F0787E74C0D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2F2281B-4738-40D4-98A2-64003788FA40}" type="pres">
      <dgm:prSet presAssocID="{C1B4D502-CF79-4EAA-9E3A-2139940BF7A0}" presName="spacer" presStyleCnt="0"/>
      <dgm:spPr/>
    </dgm:pt>
    <dgm:pt modelId="{14157A2E-2968-4798-9A7E-67C78FF574BC}" type="pres">
      <dgm:prSet presAssocID="{185AF7D2-2EA3-4438-9FA6-BAA197FEAAC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99473F8-AAF6-4F61-8A28-75664A038F25}" type="pres">
      <dgm:prSet presAssocID="{E85955A5-2265-4864-B1AF-EB6890165A3F}" presName="spacer" presStyleCnt="0"/>
      <dgm:spPr/>
    </dgm:pt>
    <dgm:pt modelId="{0554CCD2-3E8B-410B-9D2D-A25B48FFE721}" type="pres">
      <dgm:prSet presAssocID="{34E71871-ECB6-404C-B36F-CD2232C0631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80ACA3B-87D1-48E6-BE6E-984993B9E7FE}" type="pres">
      <dgm:prSet presAssocID="{41D103AD-5C48-42BF-96EF-25420D61B1FA}" presName="spacer" presStyleCnt="0"/>
      <dgm:spPr/>
    </dgm:pt>
    <dgm:pt modelId="{CC1FE6E3-95C1-412C-9C37-B12B3D4313C8}" type="pres">
      <dgm:prSet presAssocID="{11D8D810-0CB4-4089-B582-1C0580FBB68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0136F4D-90AC-4A51-8B35-DAC668037D2A}" type="pres">
      <dgm:prSet presAssocID="{C1DF5BE9-037E-42EC-9D75-98500AC056E2}" presName="spacer" presStyleCnt="0"/>
      <dgm:spPr/>
    </dgm:pt>
    <dgm:pt modelId="{7C50F5E0-FD97-4241-9D9C-06DE31B4281C}" type="pres">
      <dgm:prSet presAssocID="{D33D7A9B-1EEB-4297-A92B-F79792B95F3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41FC901-BFCB-410C-A955-8E9E76B07B0E}" srcId="{77AD3EC9-38FE-4DD0-8019-98C1A54E52C8}" destId="{A7E59A6A-C3B6-420F-970A-F0787E74C0DC}" srcOrd="0" destOrd="0" parTransId="{188E953D-F0A6-48B0-977B-1C401ADD6D07}" sibTransId="{C1B4D502-CF79-4EAA-9E3A-2139940BF7A0}"/>
    <dgm:cxn modelId="{3CA39D0C-F8C4-4FD6-BBA4-8AD45BE2678C}" type="presOf" srcId="{77AD3EC9-38FE-4DD0-8019-98C1A54E52C8}" destId="{6474721A-B782-4436-877C-533C8C083A75}" srcOrd="0" destOrd="0" presId="urn:microsoft.com/office/officeart/2005/8/layout/vList2"/>
    <dgm:cxn modelId="{2FE58121-05A4-41D5-B7B9-529F2BAD5AF4}" type="presOf" srcId="{A7E59A6A-C3B6-420F-970A-F0787E74C0DC}" destId="{7E7C64DA-B0B4-4194-82B4-C6BB48595420}" srcOrd="0" destOrd="0" presId="urn:microsoft.com/office/officeart/2005/8/layout/vList2"/>
    <dgm:cxn modelId="{58538242-FBA6-49AB-971F-D3A43DCFFC1D}" type="presOf" srcId="{11D8D810-0CB4-4089-B582-1C0580FBB686}" destId="{CC1FE6E3-95C1-412C-9C37-B12B3D4313C8}" srcOrd="0" destOrd="0" presId="urn:microsoft.com/office/officeart/2005/8/layout/vList2"/>
    <dgm:cxn modelId="{26B7E483-BC8B-480C-B340-FBCE77181567}" type="presOf" srcId="{185AF7D2-2EA3-4438-9FA6-BAA197FEAAC2}" destId="{14157A2E-2968-4798-9A7E-67C78FF574BC}" srcOrd="0" destOrd="0" presId="urn:microsoft.com/office/officeart/2005/8/layout/vList2"/>
    <dgm:cxn modelId="{AF1CBB8A-9976-480E-B420-4F8F5A4332BC}" type="presOf" srcId="{D33D7A9B-1EEB-4297-A92B-F79792B95F38}" destId="{7C50F5E0-FD97-4241-9D9C-06DE31B4281C}" srcOrd="0" destOrd="0" presId="urn:microsoft.com/office/officeart/2005/8/layout/vList2"/>
    <dgm:cxn modelId="{D010819D-4D4F-4F59-BDAC-3949CCA29BB1}" srcId="{77AD3EC9-38FE-4DD0-8019-98C1A54E52C8}" destId="{185AF7D2-2EA3-4438-9FA6-BAA197FEAAC2}" srcOrd="1" destOrd="0" parTransId="{A714DFF1-46D0-47C1-A70F-A0481E2AF11D}" sibTransId="{E85955A5-2265-4864-B1AF-EB6890165A3F}"/>
    <dgm:cxn modelId="{39AC299F-BEC8-4385-80CF-869786E085DC}" srcId="{77AD3EC9-38FE-4DD0-8019-98C1A54E52C8}" destId="{D33D7A9B-1EEB-4297-A92B-F79792B95F38}" srcOrd="4" destOrd="0" parTransId="{1DD89ABD-1080-4CC2-B8CC-69D82F5C6450}" sibTransId="{DD47CFB9-1AFB-4D96-9F68-8943F52AA525}"/>
    <dgm:cxn modelId="{078569C6-A096-4C9B-927E-E8216B8D150A}" srcId="{77AD3EC9-38FE-4DD0-8019-98C1A54E52C8}" destId="{11D8D810-0CB4-4089-B582-1C0580FBB686}" srcOrd="3" destOrd="0" parTransId="{EE03AFCF-FDAC-4266-9D65-480DE725F012}" sibTransId="{C1DF5BE9-037E-42EC-9D75-98500AC056E2}"/>
    <dgm:cxn modelId="{8BB7F4D1-2A9E-43AA-8827-DAAF0BDCF0BD}" type="presOf" srcId="{34E71871-ECB6-404C-B36F-CD2232C06319}" destId="{0554CCD2-3E8B-410B-9D2D-A25B48FFE721}" srcOrd="0" destOrd="0" presId="urn:microsoft.com/office/officeart/2005/8/layout/vList2"/>
    <dgm:cxn modelId="{68FC1CDE-8B57-481A-ADD8-E81FC98E6411}" srcId="{77AD3EC9-38FE-4DD0-8019-98C1A54E52C8}" destId="{34E71871-ECB6-404C-B36F-CD2232C06319}" srcOrd="2" destOrd="0" parTransId="{8076EDD1-AC29-4813-BF3C-EA0E125D5AA7}" sibTransId="{41D103AD-5C48-42BF-96EF-25420D61B1FA}"/>
    <dgm:cxn modelId="{525CA65D-CD11-4340-A655-3AC116FB4E39}" type="presParOf" srcId="{6474721A-B782-4436-877C-533C8C083A75}" destId="{7E7C64DA-B0B4-4194-82B4-C6BB48595420}" srcOrd="0" destOrd="0" presId="urn:microsoft.com/office/officeart/2005/8/layout/vList2"/>
    <dgm:cxn modelId="{9F81475D-7E78-4B2D-BD21-22C95902FF05}" type="presParOf" srcId="{6474721A-B782-4436-877C-533C8C083A75}" destId="{52F2281B-4738-40D4-98A2-64003788FA40}" srcOrd="1" destOrd="0" presId="urn:microsoft.com/office/officeart/2005/8/layout/vList2"/>
    <dgm:cxn modelId="{189D0602-5FC8-427B-BB43-F11F2823822D}" type="presParOf" srcId="{6474721A-B782-4436-877C-533C8C083A75}" destId="{14157A2E-2968-4798-9A7E-67C78FF574BC}" srcOrd="2" destOrd="0" presId="urn:microsoft.com/office/officeart/2005/8/layout/vList2"/>
    <dgm:cxn modelId="{A6DF1944-5E84-433A-9709-E472261A03DF}" type="presParOf" srcId="{6474721A-B782-4436-877C-533C8C083A75}" destId="{E99473F8-AAF6-4F61-8A28-75664A038F25}" srcOrd="3" destOrd="0" presId="urn:microsoft.com/office/officeart/2005/8/layout/vList2"/>
    <dgm:cxn modelId="{9C4B3AE5-6A6A-48D3-9ADF-3C23A94C5FE4}" type="presParOf" srcId="{6474721A-B782-4436-877C-533C8C083A75}" destId="{0554CCD2-3E8B-410B-9D2D-A25B48FFE721}" srcOrd="4" destOrd="0" presId="urn:microsoft.com/office/officeart/2005/8/layout/vList2"/>
    <dgm:cxn modelId="{524A1BFB-1977-44BD-9C22-72687E4BEFFC}" type="presParOf" srcId="{6474721A-B782-4436-877C-533C8C083A75}" destId="{880ACA3B-87D1-48E6-BE6E-984993B9E7FE}" srcOrd="5" destOrd="0" presId="urn:microsoft.com/office/officeart/2005/8/layout/vList2"/>
    <dgm:cxn modelId="{3352EA76-B02B-444E-BCC1-7C0C0FE45E3A}" type="presParOf" srcId="{6474721A-B782-4436-877C-533C8C083A75}" destId="{CC1FE6E3-95C1-412C-9C37-B12B3D4313C8}" srcOrd="6" destOrd="0" presId="urn:microsoft.com/office/officeart/2005/8/layout/vList2"/>
    <dgm:cxn modelId="{FB761591-0267-4236-9BAB-1316112A010D}" type="presParOf" srcId="{6474721A-B782-4436-877C-533C8C083A75}" destId="{70136F4D-90AC-4A51-8B35-DAC668037D2A}" srcOrd="7" destOrd="0" presId="urn:microsoft.com/office/officeart/2005/8/layout/vList2"/>
    <dgm:cxn modelId="{F28EBDA0-61D7-4E16-8478-B7D09DB8D39E}" type="presParOf" srcId="{6474721A-B782-4436-877C-533C8C083A75}" destId="{7C50F5E0-FD97-4241-9D9C-06DE31B4281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C64DA-B0B4-4194-82B4-C6BB48595420}">
      <dsp:nvSpPr>
        <dsp:cNvPr id="0" name=""/>
        <dsp:cNvSpPr/>
      </dsp:nvSpPr>
      <dsp:spPr>
        <a:xfrm>
          <a:off x="0" y="74211"/>
          <a:ext cx="10515600" cy="79450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Konstytucja Rzeczypospolitej Polskiej</a:t>
          </a:r>
          <a:endParaRPr lang="en-US" sz="2000" kern="1200" dirty="0"/>
        </a:p>
      </dsp:txBody>
      <dsp:txXfrm>
        <a:off x="38784" y="112995"/>
        <a:ext cx="10438032" cy="716935"/>
      </dsp:txXfrm>
    </dsp:sp>
    <dsp:sp modelId="{14157A2E-2968-4798-9A7E-67C78FF574BC}">
      <dsp:nvSpPr>
        <dsp:cNvPr id="0" name=""/>
        <dsp:cNvSpPr/>
      </dsp:nvSpPr>
      <dsp:spPr>
        <a:xfrm>
          <a:off x="0" y="926314"/>
          <a:ext cx="10515600" cy="79450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Konwencja ONZ o prawach osób z niepełnosprawnościami</a:t>
          </a:r>
          <a:endParaRPr lang="en-US" sz="2000" kern="1200" dirty="0"/>
        </a:p>
      </dsp:txBody>
      <dsp:txXfrm>
        <a:off x="38784" y="965098"/>
        <a:ext cx="10438032" cy="716935"/>
      </dsp:txXfrm>
    </dsp:sp>
    <dsp:sp modelId="{0554CCD2-3E8B-410B-9D2D-A25B48FFE721}">
      <dsp:nvSpPr>
        <dsp:cNvPr id="0" name=""/>
        <dsp:cNvSpPr/>
      </dsp:nvSpPr>
      <dsp:spPr>
        <a:xfrm>
          <a:off x="0" y="1778417"/>
          <a:ext cx="10515600" cy="79450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Ustawa Prawo budowlane</a:t>
          </a:r>
          <a:endParaRPr lang="en-US" sz="2000" kern="1200"/>
        </a:p>
      </dsp:txBody>
      <dsp:txXfrm>
        <a:off x="38784" y="1817201"/>
        <a:ext cx="10438032" cy="716935"/>
      </dsp:txXfrm>
    </dsp:sp>
    <dsp:sp modelId="{CC1FE6E3-95C1-412C-9C37-B12B3D4313C8}">
      <dsp:nvSpPr>
        <dsp:cNvPr id="0" name=""/>
        <dsp:cNvSpPr/>
      </dsp:nvSpPr>
      <dsp:spPr>
        <a:xfrm>
          <a:off x="0" y="2630520"/>
          <a:ext cx="10515600" cy="794503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/>
            <a:t>Ustawa o ochronie przeciwpożarowej</a:t>
          </a:r>
          <a:endParaRPr lang="en-US" sz="2000" kern="1200"/>
        </a:p>
      </dsp:txBody>
      <dsp:txXfrm>
        <a:off x="38784" y="2669304"/>
        <a:ext cx="10438032" cy="716935"/>
      </dsp:txXfrm>
    </dsp:sp>
    <dsp:sp modelId="{7C50F5E0-FD97-4241-9D9C-06DE31B4281C}">
      <dsp:nvSpPr>
        <dsp:cNvPr id="0" name=""/>
        <dsp:cNvSpPr/>
      </dsp:nvSpPr>
      <dsp:spPr>
        <a:xfrm>
          <a:off x="0" y="3482623"/>
          <a:ext cx="10515600" cy="794503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Ustawa o zapewnianiu dostępności osobom ze szczególnymi potrzebami oraz </a:t>
          </a:r>
          <a:br>
            <a:rPr lang="pl-PL" sz="2000" kern="1200" dirty="0"/>
          </a:br>
          <a:r>
            <a:rPr lang="pl-PL" sz="2000" kern="1200" dirty="0"/>
            <a:t>Ustawa o  dostępności cyfrowej</a:t>
          </a:r>
          <a:endParaRPr lang="en-US" sz="2000" kern="1200" dirty="0"/>
        </a:p>
      </dsp:txBody>
      <dsp:txXfrm>
        <a:off x="38784" y="3521407"/>
        <a:ext cx="10438032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36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6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3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5322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3" y="1604399"/>
            <a:ext cx="10971684" cy="3976819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625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63" y="273423"/>
            <a:ext cx="10971684" cy="114463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5322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563" y="1604399"/>
            <a:ext cx="10971684" cy="397681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l-PL" sz="387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9547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273D90-F520-0E76-A48D-9BB230FC1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4235AE4-6B65-A2DE-1F82-83AA3DEA24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E81626-073E-7E1F-8989-62E47AE1B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7D30BCE-F565-E5C3-9732-1E4E72E5F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3009A1-19F8-FCC7-C195-A05A1572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7854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49D8A2-BA0C-D56E-957A-2650C14E8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4D5917-0603-EBC5-8E52-FFFEBA946F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761F11D-1256-D7BF-297E-19061C23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8A5E76-FFC4-4E2C-788F-424172F95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A0472FE-70FF-49F1-48F6-68ABBBE56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70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F06845-C436-43C4-F3D4-09BA00463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94E3463-E96D-6BC6-66E5-E7570E293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9E0C52-AE7A-675C-340D-1332D65F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1F0A32B-CB25-A30F-5164-2FAF90476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A64FB91-AC33-9269-FA34-DDF3F616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66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049DBB-E785-EF2E-72E8-53901A94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B22448-6B62-EDC8-3EEC-39A58EF4E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354858-F85D-CD3A-BFEC-BCA587C5A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4A76A0-AAA3-993B-4EF3-841EAD08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B7E9BE2-B540-5516-0262-9E6C232C1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D1CF10D-4FCB-230F-453E-62016FF7F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6665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01936-CA64-76C7-AB95-28020564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5C31C81-AD3B-8F86-9C35-E90079385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9CB90DE-7577-FED7-B18F-35D659B4E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536A918-E0BE-C90D-3B91-ABADBA65B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FD816BC-F989-9C05-1991-D077542C7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DA358D6-6B0D-8C55-855C-A5B34BD83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1FC98FF-3947-0909-E6C2-56A126F3D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DEC7CD94-1194-E92F-8403-1811E3CAC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5365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1A807-6071-1A1D-8337-59C96C57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89B4081-E788-8766-287E-5B589E5CC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5147B90-BCF9-6491-D113-200296D17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B012288-3302-2BB3-312B-DB4561B7A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000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576A4BD-D1E0-0A16-B58D-8D940804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6829CAE-36D3-9983-AD77-F198585B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18E48-2F59-63A7-CB9F-57F256EAE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444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DFBD0-2C5C-D1F6-8B09-3F4B258DE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0F94E52-7550-0163-2941-93A4BD0E0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3D09D8-63B1-460C-90FC-4713EAA69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B3CF69-3303-679C-0798-3207F898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1C8E4AE-4DD7-DB3B-9C76-D7193C1A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3670F3F-3E11-358F-3FA3-930A9414B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29436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B1E14F4-06AC-AD93-1115-1BAFC4C4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6BC7E20A-2213-E706-C665-5A942186BB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0E6E845-1FFA-0F8C-A8C9-00BCA3D4C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149FFB6-378D-5532-1B8B-074BF8B0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6146F5A-CB9C-98C2-3F48-E0EE8E290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6D9AB39-4011-73B2-DDDA-05147F82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656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CD6F07-AB57-DEA9-2230-737EA9240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938445-EC7D-420E-C894-AF8378AF1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C8300A-C217-442F-0CE2-A6422CFC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A7D8FF-7E2C-A061-67CA-31296E59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2319C97-34F7-7AE8-2435-72FAFE6A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0176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D4C619B5-89D7-EC46-1EAB-1775EB92E5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AAE78318-5644-DA03-92A4-365F6CD39F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704DFD-1D4C-400F-27A2-D513A68B2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B08B396-E8F5-1FCB-3DA4-A9D1C167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729EC-A039-6A82-419C-DE587865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3917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6F905-7C4E-4CBF-9F61-AA512BEC0230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91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D3097-AFA9-4FCC-99AD-4942AF4B4ADB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232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4348B-D497-4ADA-A1A1-C8C2E3167543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69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11633200" cy="762000"/>
          </a:xfrm>
        </p:spPr>
        <p:txBody>
          <a:bodyPr>
            <a:noAutofit/>
          </a:bodyPr>
          <a:lstStyle>
            <a:lvl1pPr>
              <a:defRPr sz="44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2133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1pPr>
            <a:lvl2pPr>
              <a:defRPr sz="16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2pPr>
            <a:lvl3pPr>
              <a:defRPr sz="1333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3pPr>
            <a:lvl4pPr>
              <a:defRPr sz="12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4pPr>
            <a:lvl5pPr>
              <a:defRPr sz="12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2133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1pPr>
            <a:lvl2pPr>
              <a:defRPr sz="16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2pPr>
            <a:lvl3pPr>
              <a:defRPr sz="1333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3pPr>
            <a:lvl4pPr>
              <a:defRPr sz="12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4pPr>
            <a:lvl5pPr>
              <a:defRPr sz="1200">
                <a:latin typeface="Arimo Bold" panose="020B0604020202020204" charset="0"/>
                <a:ea typeface="Arimo Bold" panose="020B0604020202020204" charset="0"/>
                <a:cs typeface="Arimo Bold" panose="020B060402020202020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1389B-BA29-4CAD-9C53-C0528CE54B09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1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6">
            <a:extLst>
              <a:ext uri="{FF2B5EF4-FFF2-40B4-BE49-F238E27FC236}">
                <a16:creationId xmlns:a16="http://schemas.microsoft.com/office/drawing/2014/main" id="{9FD46D7F-4A6D-41D5-B563-EF22C150896B}"/>
              </a:ext>
            </a:extLst>
          </p:cNvPr>
          <p:cNvGrpSpPr/>
          <p:nvPr userDrawn="1"/>
        </p:nvGrpSpPr>
        <p:grpSpPr>
          <a:xfrm>
            <a:off x="11397899" y="-640857"/>
            <a:ext cx="641701" cy="7727457"/>
            <a:chOff x="0" y="0"/>
            <a:chExt cx="1283403" cy="15454913"/>
          </a:xfrm>
        </p:grpSpPr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3850DA8D-653E-42A4-BD03-641AA492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64853" y="3894792"/>
              <a:ext cx="518550" cy="1888758"/>
            </a:xfrm>
            <a:prstGeom prst="rect">
              <a:avLst/>
            </a:prstGeom>
          </p:spPr>
        </p:pic>
        <p:pic>
          <p:nvPicPr>
            <p:cNvPr id="17" name="Picture 8">
              <a:extLst>
                <a:ext uri="{FF2B5EF4-FFF2-40B4-BE49-F238E27FC236}">
                  <a16:creationId xmlns:a16="http://schemas.microsoft.com/office/drawing/2014/main" id="{2B8A0AC2-E0E2-4D32-8123-A1B2BA58DC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4535889"/>
              <a:ext cx="518550" cy="1888758"/>
            </a:xfrm>
            <a:prstGeom prst="rect">
              <a:avLst/>
            </a:prstGeom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27F968DD-E98F-4384-845F-B4FB8103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4853" y="6149620"/>
              <a:ext cx="518550" cy="1888758"/>
            </a:xfrm>
            <a:prstGeom prst="rect">
              <a:avLst/>
            </a:prstGeom>
          </p:spPr>
        </p:pic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9A145F7A-2EA8-496C-8B58-AFA8B9A86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783824"/>
              <a:ext cx="518550" cy="1888758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7B777724-F51D-499E-B886-DBB599302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64853" y="8407365"/>
              <a:ext cx="518550" cy="1888758"/>
            </a:xfrm>
            <a:prstGeom prst="rect">
              <a:avLst/>
            </a:prstGeom>
          </p:spPr>
        </p:pic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ABE97EC8-281F-449A-A23E-209604103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9048462"/>
              <a:ext cx="518550" cy="1888758"/>
            </a:xfrm>
            <a:prstGeom prst="rect">
              <a:avLst/>
            </a:prstGeom>
          </p:spPr>
        </p:pic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6BC5288-280F-47C2-BC90-0A6389E05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4853" y="10662193"/>
              <a:ext cx="518550" cy="1888758"/>
            </a:xfrm>
            <a:prstGeom prst="rect">
              <a:avLst/>
            </a:prstGeom>
          </p:spPr>
        </p:pic>
        <p:pic>
          <p:nvPicPr>
            <p:cNvPr id="23" name="Picture 14">
              <a:extLst>
                <a:ext uri="{FF2B5EF4-FFF2-40B4-BE49-F238E27FC236}">
                  <a16:creationId xmlns:a16="http://schemas.microsoft.com/office/drawing/2014/main" id="{7E3DC57D-8C0C-4DE8-8FD8-7B37705CEC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296397"/>
              <a:ext cx="518550" cy="1888758"/>
            </a:xfrm>
            <a:prstGeom prst="rect">
              <a:avLst/>
            </a:prstGeom>
          </p:spPr>
        </p:pic>
        <p:pic>
          <p:nvPicPr>
            <p:cNvPr id="24" name="Picture 15">
              <a:extLst>
                <a:ext uri="{FF2B5EF4-FFF2-40B4-BE49-F238E27FC236}">
                  <a16:creationId xmlns:a16="http://schemas.microsoft.com/office/drawing/2014/main" id="{ACB7C6FD-438C-4010-8C92-CE9E4A6EF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4853" y="1635554"/>
              <a:ext cx="518550" cy="1888758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F7C3AC38-4A9E-4A34-961D-8F226A09C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2269758"/>
              <a:ext cx="518550" cy="1888758"/>
            </a:xfrm>
            <a:prstGeom prst="rect">
              <a:avLst/>
            </a:prstGeom>
          </p:spPr>
        </p:pic>
        <p:pic>
          <p:nvPicPr>
            <p:cNvPr id="26" name="Picture 17">
              <a:extLst>
                <a:ext uri="{FF2B5EF4-FFF2-40B4-BE49-F238E27FC236}">
                  <a16:creationId xmlns:a16="http://schemas.microsoft.com/office/drawing/2014/main" id="{8A335B12-562C-401A-A487-08816DF29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764853" y="12931951"/>
              <a:ext cx="518550" cy="1888758"/>
            </a:xfrm>
            <a:prstGeom prst="rect">
              <a:avLst/>
            </a:prstGeom>
          </p:spPr>
        </p:pic>
        <p:pic>
          <p:nvPicPr>
            <p:cNvPr id="27" name="Picture 18">
              <a:extLst>
                <a:ext uri="{FF2B5EF4-FFF2-40B4-BE49-F238E27FC236}">
                  <a16:creationId xmlns:a16="http://schemas.microsoft.com/office/drawing/2014/main" id="{FA2DD136-F8E6-449F-B398-383773355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13566155"/>
              <a:ext cx="518550" cy="1888758"/>
            </a:xfrm>
            <a:prstGeom prst="rect">
              <a:avLst/>
            </a:prstGeom>
          </p:spPr>
        </p:pic>
        <p:pic>
          <p:nvPicPr>
            <p:cNvPr id="28" name="Picture 19">
              <a:extLst>
                <a:ext uri="{FF2B5EF4-FFF2-40B4-BE49-F238E27FC236}">
                  <a16:creationId xmlns:a16="http://schemas.microsoft.com/office/drawing/2014/main" id="{B4914AA7-D6B7-4E47-BA48-6F598FF66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518550" cy="1888758"/>
            </a:xfrm>
            <a:prstGeom prst="rect">
              <a:avLst/>
            </a:prstGeom>
          </p:spPr>
        </p:pic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9E0D-E854-4FFB-BE64-535C999398AB}" type="datetime1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500C230-86A5-492E-BA54-DE6640E62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06" y="3969820"/>
            <a:ext cx="11633200" cy="762000"/>
          </a:xfrm>
        </p:spPr>
        <p:txBody>
          <a:bodyPr>
            <a:noAutofit/>
          </a:bodyPr>
          <a:lstStyle>
            <a:lvl1pPr>
              <a:defRPr sz="40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1" name="Group 2">
            <a:extLst>
              <a:ext uri="{FF2B5EF4-FFF2-40B4-BE49-F238E27FC236}">
                <a16:creationId xmlns:a16="http://schemas.microsoft.com/office/drawing/2014/main" id="{971317D2-7014-496C-AFF0-9F9213A4E260}"/>
              </a:ext>
            </a:extLst>
          </p:cNvPr>
          <p:cNvGrpSpPr/>
          <p:nvPr userDrawn="1"/>
        </p:nvGrpSpPr>
        <p:grpSpPr>
          <a:xfrm>
            <a:off x="-384852" y="5826131"/>
            <a:ext cx="1642773" cy="1634905"/>
            <a:chOff x="0" y="0"/>
            <a:chExt cx="3285547" cy="3269810"/>
          </a:xfrm>
        </p:grpSpPr>
        <p:pic>
          <p:nvPicPr>
            <p:cNvPr id="12" name="Picture 3">
              <a:extLst>
                <a:ext uri="{FF2B5EF4-FFF2-40B4-BE49-F238E27FC236}">
                  <a16:creationId xmlns:a16="http://schemas.microsoft.com/office/drawing/2014/main" id="{C73236DD-63E6-4204-A7A5-1202955E6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588115" y="867974"/>
              <a:ext cx="1697432" cy="1533861"/>
            </a:xfrm>
            <a:prstGeom prst="rect">
              <a:avLst/>
            </a:prstGeom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BEEFF7BC-FEDD-40F8-A57B-F1127FCE8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1603656"/>
              <a:ext cx="1843833" cy="1666154"/>
            </a:xfrm>
            <a:prstGeom prst="rect">
              <a:avLst/>
            </a:prstGeom>
          </p:spPr>
        </p:pic>
        <p:pic>
          <p:nvPicPr>
            <p:cNvPr id="14" name="Picture 5">
              <a:extLst>
                <a:ext uri="{FF2B5EF4-FFF2-40B4-BE49-F238E27FC236}">
                  <a16:creationId xmlns:a16="http://schemas.microsoft.com/office/drawing/2014/main" id="{BAFD79C6-7986-40BF-9670-07FAC5E84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46400" y="0"/>
              <a:ext cx="1697432" cy="1533861"/>
            </a:xfrm>
            <a:prstGeom prst="rect">
              <a:avLst/>
            </a:prstGeom>
          </p:spPr>
        </p:pic>
      </p:grpSp>
      <p:pic>
        <p:nvPicPr>
          <p:cNvPr id="29" name="Picture 22" descr="Logo Ministerstwa Funduszy i Polityki Regionalnej. Po lewej stronie logotypu herb Polski z orłem">
            <a:extLst>
              <a:ext uri="{FF2B5EF4-FFF2-40B4-BE49-F238E27FC236}">
                <a16:creationId xmlns:a16="http://schemas.microsoft.com/office/drawing/2014/main" id="{89E294D4-7417-4E33-B5F0-DAB60D5C95A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4030" y="190135"/>
            <a:ext cx="2345170" cy="737346"/>
          </a:xfrm>
          <a:prstGeom prst="rect">
            <a:avLst/>
          </a:prstGeom>
        </p:spPr>
      </p:pic>
      <p:pic>
        <p:nvPicPr>
          <p:cNvPr id="30" name="Obraz 29" descr="Logotyp &quot;Dostępność Plus&quot;&#10;przedstawia prosty kontur Polski z trzema postaciami, w tym jedną na wózku inwalidzkim.">
            <a:extLst>
              <a:ext uri="{FF2B5EF4-FFF2-40B4-BE49-F238E27FC236}">
                <a16:creationId xmlns:a16="http://schemas.microsoft.com/office/drawing/2014/main" id="{A7C32620-5E62-48D6-87E4-4F2A215087B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334" y="1273513"/>
            <a:ext cx="3733333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0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801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F32D4F05-93AF-4609-B709-D165A1A4C63A}"/>
              </a:ext>
            </a:extLst>
          </p:cNvPr>
          <p:cNvSpPr/>
          <p:nvPr userDrawn="1"/>
        </p:nvSpPr>
        <p:spPr>
          <a:xfrm>
            <a:off x="8094844" y="0"/>
            <a:ext cx="4097157" cy="6858000"/>
          </a:xfrm>
          <a:custGeom>
            <a:avLst/>
            <a:gdLst/>
            <a:ahLst/>
            <a:cxnLst/>
            <a:rect l="l" t="t" r="r" b="b"/>
            <a:pathLst>
              <a:path w="1725058" h="2709333">
                <a:moveTo>
                  <a:pt x="0" y="0"/>
                </a:moveTo>
                <a:lnTo>
                  <a:pt x="1725058" y="0"/>
                </a:lnTo>
                <a:lnTo>
                  <a:pt x="1725058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FFEDAF"/>
          </a:solidFill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3092"/>
            <a:ext cx="7213600" cy="1417108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77-2E93-4AC7-86BE-49DFD749CDD1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 descr="Logotyp &quot;Dostępność Plus&quot;">
            <a:extLst>
              <a:ext uri="{FF2B5EF4-FFF2-40B4-BE49-F238E27FC236}">
                <a16:creationId xmlns:a16="http://schemas.microsoft.com/office/drawing/2014/main" id="{47468FF3-43BB-46B5-A8E9-F43BFB759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1" y="415265"/>
            <a:ext cx="1846043" cy="1080000"/>
          </a:xfrm>
          <a:prstGeom prst="rect">
            <a:avLst/>
          </a:prstGeom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8C6A2CF3-177E-470E-A4AA-A292ADE7F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388" y="436763"/>
            <a:ext cx="207184" cy="754645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51C308E2-97E6-4BA2-821A-546FC1E60C92}"/>
              </a:ext>
            </a:extLst>
          </p:cNvPr>
          <p:cNvGrpSpPr/>
          <p:nvPr userDrawn="1"/>
        </p:nvGrpSpPr>
        <p:grpSpPr>
          <a:xfrm>
            <a:off x="-2702801" y="6391350"/>
            <a:ext cx="6573065" cy="102027"/>
            <a:chOff x="0" y="0"/>
            <a:chExt cx="13146129" cy="204053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06A42EFE-299F-48A4-A154-22580B13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3852863" y="-269594"/>
              <a:ext cx="204053" cy="743240"/>
            </a:xfrm>
            <a:prstGeom prst="rect">
              <a:avLst/>
            </a:prstGeom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6059E77A-8134-4811-80AE-BC5CD435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708628" y="-269594"/>
              <a:ext cx="204053" cy="74324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0E10B6D-BD48-48E2-8D43-6E15562C0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98999" y="-269594"/>
              <a:ext cx="204053" cy="743240"/>
            </a:xfrm>
            <a:prstGeom prst="rect">
              <a:avLst/>
            </a:prstGeom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485B56ED-5F6D-4C04-964F-FD3793A1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413450" y="-269594"/>
              <a:ext cx="204053" cy="743240"/>
            </a:xfrm>
            <a:prstGeom prst="rect">
              <a:avLst/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AF836D50-4AFB-42A3-B55A-1B9094942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5558451" y="-269594"/>
              <a:ext cx="204053" cy="743240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3A5485AF-8AD7-4407-873B-0A009716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69594" y="-269594"/>
              <a:ext cx="204053" cy="743240"/>
            </a:xfrm>
            <a:prstGeom prst="rect">
              <a:avLst/>
            </a:prstGeom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3304EC38-09D6-4245-B6CA-F2333196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859964" y="-269594"/>
              <a:ext cx="204053" cy="743240"/>
            </a:xfrm>
            <a:prstGeom prst="rect">
              <a:avLst/>
            </a:prstGeom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3AFCC368-5B72-4023-8C1F-D731D34D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74415" y="-269594"/>
              <a:ext cx="204053" cy="743240"/>
            </a:xfrm>
            <a:prstGeom prst="rect">
              <a:avLst/>
            </a:prstGeom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1239A571-80D3-4C9A-9C5C-3468EEC2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119416" y="-269594"/>
              <a:ext cx="204053" cy="743240"/>
            </a:xfrm>
            <a:prstGeom prst="rect">
              <a:avLst/>
            </a:prstGeom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53E946B2-A38E-476A-B9D1-94C418FB8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672482" y="-269594"/>
              <a:ext cx="204053" cy="743240"/>
            </a:xfrm>
            <a:prstGeom prst="rect">
              <a:avLst/>
            </a:prstGeom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0B8BEE63-76AD-40C8-A7EF-6EB454BF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233447" y="-269594"/>
              <a:ext cx="204053" cy="743240"/>
            </a:xfrm>
            <a:prstGeom prst="rect">
              <a:avLst/>
            </a:prstGeom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09FF25C8-E395-49C1-BCC2-4B726A552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9089212" y="-269594"/>
              <a:ext cx="204053" cy="743240"/>
            </a:xfrm>
            <a:prstGeom prst="rect">
              <a:avLst/>
            </a:prstGeom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F92EACD2-AD78-4363-8B8F-7F7687F6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1679583" y="-269594"/>
              <a:ext cx="204053" cy="743240"/>
            </a:xfrm>
            <a:prstGeom prst="rect">
              <a:avLst/>
            </a:prstGeom>
          </p:spPr>
        </p:pic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00102908-839F-49A8-9A38-0E7C5689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794034" y="-269594"/>
              <a:ext cx="204053" cy="743240"/>
            </a:xfrm>
            <a:prstGeom prst="rect">
              <a:avLst/>
            </a:prstGeom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83764AAC-7526-4688-8C35-A33C7BC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939035" y="-269594"/>
              <a:ext cx="204053" cy="74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034600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7">
            <a:extLst>
              <a:ext uri="{FF2B5EF4-FFF2-40B4-BE49-F238E27FC236}">
                <a16:creationId xmlns:a16="http://schemas.microsoft.com/office/drawing/2014/main" id="{069290A9-FFB2-44CD-9034-88EFF63AEE84}"/>
              </a:ext>
            </a:extLst>
          </p:cNvPr>
          <p:cNvSpPr/>
          <p:nvPr userDrawn="1"/>
        </p:nvSpPr>
        <p:spPr>
          <a:xfrm>
            <a:off x="8094843" y="-8844"/>
            <a:ext cx="4143893" cy="6875687"/>
          </a:xfrm>
          <a:custGeom>
            <a:avLst/>
            <a:gdLst/>
            <a:ahLst/>
            <a:cxnLst/>
            <a:rect l="l" t="t" r="r" b="b"/>
            <a:pathLst>
              <a:path w="2462857" h="2709333">
                <a:moveTo>
                  <a:pt x="0" y="0"/>
                </a:moveTo>
                <a:lnTo>
                  <a:pt x="2462857" y="0"/>
                </a:lnTo>
                <a:lnTo>
                  <a:pt x="2462857" y="2709333"/>
                </a:lnTo>
                <a:lnTo>
                  <a:pt x="0" y="2709333"/>
                </a:lnTo>
                <a:close/>
              </a:path>
            </a:pathLst>
          </a:custGeom>
          <a:solidFill>
            <a:srgbClr val="D7F0FF"/>
          </a:solidFill>
        </p:spPr>
        <p:txBody>
          <a:bodyPr/>
          <a:lstStyle/>
          <a:p>
            <a:endParaRPr lang="pl-PL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3092"/>
            <a:ext cx="7213600" cy="1417108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D7D77-2E93-4AC7-86BE-49DFD749CDD1}" type="datetime1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Obraz 6" descr="Logotyp &quot;Dostępność Plus&quot;">
            <a:extLst>
              <a:ext uri="{FF2B5EF4-FFF2-40B4-BE49-F238E27FC236}">
                <a16:creationId xmlns:a16="http://schemas.microsoft.com/office/drawing/2014/main" id="{47468FF3-43BB-46B5-A8E9-F43BFB7597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1" y="415265"/>
            <a:ext cx="1846043" cy="1080000"/>
          </a:xfrm>
          <a:prstGeom prst="rect">
            <a:avLst/>
          </a:prstGeom>
        </p:spPr>
      </p:pic>
      <p:pic>
        <p:nvPicPr>
          <p:cNvPr id="8" name="Picture 25">
            <a:extLst>
              <a:ext uri="{FF2B5EF4-FFF2-40B4-BE49-F238E27FC236}">
                <a16:creationId xmlns:a16="http://schemas.microsoft.com/office/drawing/2014/main" id="{8C6A2CF3-177E-470E-A4AA-A292ADE7FC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7388" y="436763"/>
            <a:ext cx="207184" cy="754645"/>
          </a:xfrm>
          <a:prstGeom prst="rect">
            <a:avLst/>
          </a:prstGeom>
        </p:spPr>
      </p:pic>
      <p:grpSp>
        <p:nvGrpSpPr>
          <p:cNvPr id="9" name="Group 7">
            <a:extLst>
              <a:ext uri="{FF2B5EF4-FFF2-40B4-BE49-F238E27FC236}">
                <a16:creationId xmlns:a16="http://schemas.microsoft.com/office/drawing/2014/main" id="{51C308E2-97E6-4BA2-821A-546FC1E60C92}"/>
              </a:ext>
            </a:extLst>
          </p:cNvPr>
          <p:cNvGrpSpPr/>
          <p:nvPr userDrawn="1"/>
        </p:nvGrpSpPr>
        <p:grpSpPr>
          <a:xfrm>
            <a:off x="-2702801" y="6391350"/>
            <a:ext cx="6573065" cy="102027"/>
            <a:chOff x="0" y="0"/>
            <a:chExt cx="13146129" cy="204053"/>
          </a:xfrm>
        </p:grpSpPr>
        <p:pic>
          <p:nvPicPr>
            <p:cNvPr id="10" name="Picture 8">
              <a:extLst>
                <a:ext uri="{FF2B5EF4-FFF2-40B4-BE49-F238E27FC236}">
                  <a16:creationId xmlns:a16="http://schemas.microsoft.com/office/drawing/2014/main" id="{06A42EFE-299F-48A4-A154-22580B13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3852863" y="-269594"/>
              <a:ext cx="204053" cy="743240"/>
            </a:xfrm>
            <a:prstGeom prst="rect">
              <a:avLst/>
            </a:prstGeom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6059E77A-8134-4811-80AE-BC5CD435A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708628" y="-269594"/>
              <a:ext cx="204053" cy="743240"/>
            </a:xfrm>
            <a:prstGeom prst="rect">
              <a:avLst/>
            </a:prstGeom>
          </p:spPr>
        </p:pic>
        <p:pic>
          <p:nvPicPr>
            <p:cNvPr id="12" name="Picture 10">
              <a:extLst>
                <a:ext uri="{FF2B5EF4-FFF2-40B4-BE49-F238E27FC236}">
                  <a16:creationId xmlns:a16="http://schemas.microsoft.com/office/drawing/2014/main" id="{10E10B6D-BD48-48E2-8D43-6E15562C0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7298999" y="-269594"/>
              <a:ext cx="204053" cy="743240"/>
            </a:xfrm>
            <a:prstGeom prst="rect">
              <a:avLst/>
            </a:prstGeom>
          </p:spPr>
        </p:pic>
        <p:pic>
          <p:nvPicPr>
            <p:cNvPr id="13" name="Picture 11">
              <a:extLst>
                <a:ext uri="{FF2B5EF4-FFF2-40B4-BE49-F238E27FC236}">
                  <a16:creationId xmlns:a16="http://schemas.microsoft.com/office/drawing/2014/main" id="{485B56ED-5F6D-4C04-964F-FD3793A1B3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6413450" y="-269594"/>
              <a:ext cx="204053" cy="743240"/>
            </a:xfrm>
            <a:prstGeom prst="rect">
              <a:avLst/>
            </a:prstGeom>
          </p:spPr>
        </p:pic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AF836D50-4AFB-42A3-B55A-1B9094942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5558451" y="-269594"/>
              <a:ext cx="204053" cy="743240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3A5485AF-8AD7-4407-873B-0A0097164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269594" y="-269594"/>
              <a:ext cx="204053" cy="743240"/>
            </a:xfrm>
            <a:prstGeom prst="rect">
              <a:avLst/>
            </a:prstGeom>
          </p:spPr>
        </p:pic>
        <p:pic>
          <p:nvPicPr>
            <p:cNvPr id="16" name="Picture 14">
              <a:extLst>
                <a:ext uri="{FF2B5EF4-FFF2-40B4-BE49-F238E27FC236}">
                  <a16:creationId xmlns:a16="http://schemas.microsoft.com/office/drawing/2014/main" id="{3304EC38-09D6-4245-B6CA-F23331960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2859964" y="-269594"/>
              <a:ext cx="204053" cy="743240"/>
            </a:xfrm>
            <a:prstGeom prst="rect">
              <a:avLst/>
            </a:prstGeom>
          </p:spPr>
        </p:pic>
        <p:pic>
          <p:nvPicPr>
            <p:cNvPr id="17" name="Picture 15">
              <a:extLst>
                <a:ext uri="{FF2B5EF4-FFF2-40B4-BE49-F238E27FC236}">
                  <a16:creationId xmlns:a16="http://schemas.microsoft.com/office/drawing/2014/main" id="{3AFCC368-5B72-4023-8C1F-D731D34D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974415" y="-269594"/>
              <a:ext cx="204053" cy="743240"/>
            </a:xfrm>
            <a:prstGeom prst="rect">
              <a:avLst/>
            </a:prstGeom>
          </p:spPr>
        </p:pic>
        <p:pic>
          <p:nvPicPr>
            <p:cNvPr id="18" name="Picture 16">
              <a:extLst>
                <a:ext uri="{FF2B5EF4-FFF2-40B4-BE49-F238E27FC236}">
                  <a16:creationId xmlns:a16="http://schemas.microsoft.com/office/drawing/2014/main" id="{1239A571-80D3-4C9A-9C5C-3468EEC29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119416" y="-269594"/>
              <a:ext cx="204053" cy="743240"/>
            </a:xfrm>
            <a:prstGeom prst="rect">
              <a:avLst/>
            </a:prstGeom>
          </p:spPr>
        </p:pic>
        <p:pic>
          <p:nvPicPr>
            <p:cNvPr id="19" name="Picture 17">
              <a:extLst>
                <a:ext uri="{FF2B5EF4-FFF2-40B4-BE49-F238E27FC236}">
                  <a16:creationId xmlns:a16="http://schemas.microsoft.com/office/drawing/2014/main" id="{53E946B2-A38E-476A-B9D1-94C418FB81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12672482" y="-269594"/>
              <a:ext cx="204053" cy="743240"/>
            </a:xfrm>
            <a:prstGeom prst="rect">
              <a:avLst/>
            </a:prstGeom>
          </p:spPr>
        </p:pic>
        <p:pic>
          <p:nvPicPr>
            <p:cNvPr id="20" name="Picture 18">
              <a:extLst>
                <a:ext uri="{FF2B5EF4-FFF2-40B4-BE49-F238E27FC236}">
                  <a16:creationId xmlns:a16="http://schemas.microsoft.com/office/drawing/2014/main" id="{0B8BEE63-76AD-40C8-A7EF-6EB454BFE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8233447" y="-269594"/>
              <a:ext cx="204053" cy="743240"/>
            </a:xfrm>
            <a:prstGeom prst="rect">
              <a:avLst/>
            </a:prstGeom>
          </p:spPr>
        </p:pic>
        <p:pic>
          <p:nvPicPr>
            <p:cNvPr id="21" name="Picture 19">
              <a:extLst>
                <a:ext uri="{FF2B5EF4-FFF2-40B4-BE49-F238E27FC236}">
                  <a16:creationId xmlns:a16="http://schemas.microsoft.com/office/drawing/2014/main" id="{09FF25C8-E395-49C1-BCC2-4B726A552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9089212" y="-269594"/>
              <a:ext cx="204053" cy="743240"/>
            </a:xfrm>
            <a:prstGeom prst="rect">
              <a:avLst/>
            </a:prstGeom>
          </p:spPr>
        </p:pic>
        <p:pic>
          <p:nvPicPr>
            <p:cNvPr id="22" name="Picture 20">
              <a:extLst>
                <a:ext uri="{FF2B5EF4-FFF2-40B4-BE49-F238E27FC236}">
                  <a16:creationId xmlns:a16="http://schemas.microsoft.com/office/drawing/2014/main" id="{F92EACD2-AD78-4363-8B8F-7F7687F60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1679583" y="-269594"/>
              <a:ext cx="204053" cy="743240"/>
            </a:xfrm>
            <a:prstGeom prst="rect">
              <a:avLst/>
            </a:prstGeom>
          </p:spPr>
        </p:pic>
        <p:pic>
          <p:nvPicPr>
            <p:cNvPr id="23" name="Picture 21">
              <a:extLst>
                <a:ext uri="{FF2B5EF4-FFF2-40B4-BE49-F238E27FC236}">
                  <a16:creationId xmlns:a16="http://schemas.microsoft.com/office/drawing/2014/main" id="{00102908-839F-49A8-9A38-0E7C5689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0794034" y="-269594"/>
              <a:ext cx="204053" cy="743240"/>
            </a:xfrm>
            <a:prstGeom prst="rect">
              <a:avLst/>
            </a:prstGeom>
          </p:spPr>
        </p:pic>
        <p:pic>
          <p:nvPicPr>
            <p:cNvPr id="24" name="Picture 22">
              <a:extLst>
                <a:ext uri="{FF2B5EF4-FFF2-40B4-BE49-F238E27FC236}">
                  <a16:creationId xmlns:a16="http://schemas.microsoft.com/office/drawing/2014/main" id="{83764AAC-7526-4688-8C35-A33C7BCE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9939035" y="-269594"/>
              <a:ext cx="204053" cy="7432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2189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D319-27BF-4C33-B0D3-4541CFEDDF7B}" type="datetime1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66400" y="6477000"/>
            <a:ext cx="1422400" cy="243417"/>
          </a:xfrm>
        </p:spPr>
        <p:txBody>
          <a:bodyPr/>
          <a:lstStyle>
            <a:lvl1pPr algn="r">
              <a:defRPr sz="12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CE2649-FB85-4858-8891-94C824FC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092"/>
            <a:ext cx="7213600" cy="1417108"/>
          </a:xfrm>
        </p:spPr>
        <p:txBody>
          <a:bodyPr/>
          <a:lstStyle>
            <a:lvl1pPr algn="l"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25">
            <a:extLst>
              <a:ext uri="{FF2B5EF4-FFF2-40B4-BE49-F238E27FC236}">
                <a16:creationId xmlns:a16="http://schemas.microsoft.com/office/drawing/2014/main" id="{9B50FE49-EAC1-4520-AA69-481C87E36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07388" y="436763"/>
            <a:ext cx="207184" cy="754645"/>
          </a:xfrm>
          <a:prstGeom prst="rect">
            <a:avLst/>
          </a:prstGeom>
        </p:spPr>
      </p:pic>
      <p:pic>
        <p:nvPicPr>
          <p:cNvPr id="8" name="Obraz 7" descr="Logotyp &quot;Dostępność Plus&quot;">
            <a:extLst>
              <a:ext uri="{FF2B5EF4-FFF2-40B4-BE49-F238E27FC236}">
                <a16:creationId xmlns:a16="http://schemas.microsoft.com/office/drawing/2014/main" id="{B5B22FD4-CC5E-4BAB-9C42-2B002D798C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6801" y="415265"/>
            <a:ext cx="184604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700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D0885-F7D0-47AA-B81F-A5551EAFC29F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2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887EC-5CB5-457E-94C0-0FA4BB90AE57}" type="datetime1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312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C090D-F2F8-49C8-B598-BA9E63EB39B9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1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C708-E75F-42C9-A373-F5E527B22A42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3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3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1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67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0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523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6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9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5E15411-774F-9721-B976-9C1DB7CC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EB52788-3774-6A94-7F3A-CC9756FA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75E9F5B-7681-FC8E-0D84-A5435A686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F21E4-6DE5-47BE-9AB0-3B7728FD3CB0}" type="datetimeFigureOut">
              <a:rPr lang="pl-PL" smtClean="0"/>
              <a:t>14.10.2024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98CB4D-356F-99DC-AEFB-3EFF267FF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711A4F-B4AB-1461-E876-1BE937E656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66E07-EA55-4807-A15C-8DD9B63EF91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842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1010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1"/>
            <a:ext cx="11734800" cy="53646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6431492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072EB-6E80-4E23-909E-1BF259ADE0BB}" type="datetime1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26000" y="6518856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17200" y="652780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93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ctr" defTabSz="60963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mo Bold" panose="020B0604020202020204" charset="0"/>
          <a:ea typeface="Arimo Bold" panose="020B0604020202020204" charset="0"/>
          <a:cs typeface="Arimo Bold" panose="020B0604020202020204" charset="0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sv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mazur@mz.gov.pl" TargetMode="External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09746" y="0"/>
            <a:ext cx="5582254" cy="6858000"/>
            <a:chOff x="0" y="0"/>
            <a:chExt cx="6705600" cy="82380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705600" cy="8238109"/>
            </a:xfrm>
            <a:custGeom>
              <a:avLst/>
              <a:gdLst/>
              <a:ahLst/>
              <a:cxnLst/>
              <a:rect l="l" t="t" r="r" b="b"/>
              <a:pathLst>
                <a:path w="6705600" h="8238109">
                  <a:moveTo>
                    <a:pt x="0" y="0"/>
                  </a:moveTo>
                  <a:lnTo>
                    <a:pt x="1820291" y="3445891"/>
                  </a:lnTo>
                  <a:lnTo>
                    <a:pt x="1337691" y="4343400"/>
                  </a:lnTo>
                  <a:lnTo>
                    <a:pt x="1871091" y="5291709"/>
                  </a:lnTo>
                  <a:lnTo>
                    <a:pt x="355600" y="8238109"/>
                  </a:lnTo>
                  <a:lnTo>
                    <a:pt x="6705600" y="8238109"/>
                  </a:lnTo>
                  <a:lnTo>
                    <a:pt x="6705600" y="0"/>
                  </a:lnTo>
                  <a:close/>
                </a:path>
              </a:pathLst>
            </a:custGeom>
            <a:blipFill>
              <a:blip r:embed="rId2"/>
              <a:stretch>
                <a:fillRect l="-90126" t="-27068" r="-43964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 rot="3725405">
            <a:off x="3449599" y="1770129"/>
            <a:ext cx="6398759" cy="529877"/>
            <a:chOff x="0" y="0"/>
            <a:chExt cx="3618333" cy="29963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618333" cy="299632"/>
            </a:xfrm>
            <a:custGeom>
              <a:avLst/>
              <a:gdLst/>
              <a:ahLst/>
              <a:cxnLst/>
              <a:rect l="l" t="t" r="r" b="b"/>
              <a:pathLst>
                <a:path w="3618333" h="299632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solidFill>
              <a:srgbClr val="2695D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 rot="3725405">
            <a:off x="3647826" y="-264939"/>
            <a:ext cx="6398759" cy="529877"/>
            <a:chOff x="0" y="0"/>
            <a:chExt cx="3618333" cy="29963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18333" cy="299632"/>
            </a:xfrm>
            <a:custGeom>
              <a:avLst/>
              <a:gdLst/>
              <a:ahLst/>
              <a:cxnLst/>
              <a:rect l="l" t="t" r="r" b="b"/>
              <a:pathLst>
                <a:path w="3618333" h="299632">
                  <a:moveTo>
                    <a:pt x="3415133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3618333" y="299632"/>
                  </a:lnTo>
                  <a:lnTo>
                    <a:pt x="3415133" y="0"/>
                  </a:lnTo>
                  <a:close/>
                </a:path>
              </a:pathLst>
            </a:custGeom>
            <a:solidFill>
              <a:srgbClr val="2695D1">
                <a:alpha val="60000"/>
              </a:srgbClr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3415133" cy="3377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3725405">
            <a:off x="4585038" y="1000772"/>
            <a:ext cx="4754720" cy="691369"/>
            <a:chOff x="0" y="0"/>
            <a:chExt cx="2060647" cy="29963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60647" cy="299632"/>
            </a:xfrm>
            <a:custGeom>
              <a:avLst/>
              <a:gdLst/>
              <a:ahLst/>
              <a:cxnLst/>
              <a:rect l="l" t="t" r="r" b="b"/>
              <a:pathLst>
                <a:path w="2060647" h="299632">
                  <a:moveTo>
                    <a:pt x="1857447" y="0"/>
                  </a:moveTo>
                  <a:lnTo>
                    <a:pt x="0" y="0"/>
                  </a:lnTo>
                  <a:lnTo>
                    <a:pt x="203200" y="299632"/>
                  </a:lnTo>
                  <a:lnTo>
                    <a:pt x="2060647" y="299632"/>
                  </a:lnTo>
                  <a:lnTo>
                    <a:pt x="1857447" y="0"/>
                  </a:lnTo>
                  <a:close/>
                </a:path>
              </a:pathLst>
            </a:custGeom>
            <a:solidFill>
              <a:srgbClr val="0D3166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1857447" cy="33773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 rot="-3721067">
            <a:off x="3890184" y="5843239"/>
            <a:ext cx="5603445" cy="914939"/>
            <a:chOff x="0" y="0"/>
            <a:chExt cx="1803893" cy="294542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03893" cy="294542"/>
            </a:xfrm>
            <a:custGeom>
              <a:avLst/>
              <a:gdLst/>
              <a:ahLst/>
              <a:cxnLst/>
              <a:rect l="l" t="t" r="r" b="b"/>
              <a:pathLst>
                <a:path w="1803893" h="294542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695D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 rot="-3721067">
            <a:off x="4460948" y="6594326"/>
            <a:ext cx="5603445" cy="914939"/>
            <a:chOff x="0" y="0"/>
            <a:chExt cx="1803893" cy="29454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3893" cy="294542"/>
            </a:xfrm>
            <a:custGeom>
              <a:avLst/>
              <a:gdLst/>
              <a:ahLst/>
              <a:cxnLst/>
              <a:rect l="l" t="t" r="r" b="b"/>
              <a:pathLst>
                <a:path w="1803893" h="294542">
                  <a:moveTo>
                    <a:pt x="203200" y="0"/>
                  </a:moveTo>
                  <a:lnTo>
                    <a:pt x="1803893" y="0"/>
                  </a:lnTo>
                  <a:lnTo>
                    <a:pt x="1600693" y="294542"/>
                  </a:lnTo>
                  <a:lnTo>
                    <a:pt x="0" y="294542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2695D1">
                <a:alpha val="60000"/>
              </a:srgbClr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1600693" cy="3326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 rot="-7185482">
            <a:off x="4930130" y="5677663"/>
            <a:ext cx="6499396" cy="793424"/>
            <a:chOff x="0" y="0"/>
            <a:chExt cx="2567663" cy="31345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567663" cy="313451"/>
            </a:xfrm>
            <a:custGeom>
              <a:avLst/>
              <a:gdLst/>
              <a:ahLst/>
              <a:cxnLst/>
              <a:rect l="l" t="t" r="r" b="b"/>
              <a:pathLst>
                <a:path w="2567663" h="313451">
                  <a:moveTo>
                    <a:pt x="2364463" y="0"/>
                  </a:moveTo>
                  <a:lnTo>
                    <a:pt x="0" y="0"/>
                  </a:lnTo>
                  <a:lnTo>
                    <a:pt x="203200" y="313451"/>
                  </a:lnTo>
                  <a:lnTo>
                    <a:pt x="2567663" y="313451"/>
                  </a:lnTo>
                  <a:lnTo>
                    <a:pt x="2364463" y="0"/>
                  </a:lnTo>
                  <a:close/>
                </a:path>
              </a:pathLst>
            </a:custGeom>
            <a:solidFill>
              <a:srgbClr val="0D3166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2364463" cy="351551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 rot="3636068">
            <a:off x="6209243" y="5849920"/>
            <a:ext cx="2626715" cy="256105"/>
          </a:xfrm>
          <a:custGeom>
            <a:avLst/>
            <a:gdLst/>
            <a:ahLst/>
            <a:cxnLst/>
            <a:rect l="l" t="t" r="r" b="b"/>
            <a:pathLst>
              <a:path w="3940072" h="384157">
                <a:moveTo>
                  <a:pt x="0" y="0"/>
                </a:moveTo>
                <a:lnTo>
                  <a:pt x="3940072" y="0"/>
                </a:lnTo>
                <a:lnTo>
                  <a:pt x="3940072" y="384157"/>
                </a:lnTo>
                <a:lnTo>
                  <a:pt x="0" y="3841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reeform 23"/>
          <p:cNvSpPr/>
          <p:nvPr/>
        </p:nvSpPr>
        <p:spPr>
          <a:xfrm rot="3756163" flipH="1">
            <a:off x="4481003" y="1609671"/>
            <a:ext cx="4257887" cy="415144"/>
          </a:xfrm>
          <a:custGeom>
            <a:avLst/>
            <a:gdLst/>
            <a:ahLst/>
            <a:cxnLst/>
            <a:rect l="l" t="t" r="r" b="b"/>
            <a:pathLst>
              <a:path w="6386831" h="622716">
                <a:moveTo>
                  <a:pt x="6386831" y="0"/>
                </a:moveTo>
                <a:lnTo>
                  <a:pt x="0" y="0"/>
                </a:lnTo>
                <a:lnTo>
                  <a:pt x="0" y="622716"/>
                </a:lnTo>
                <a:lnTo>
                  <a:pt x="6386831" y="622716"/>
                </a:lnTo>
                <a:lnTo>
                  <a:pt x="6386831" y="0"/>
                </a:lnTo>
                <a:close/>
              </a:path>
            </a:pathLst>
          </a:custGeom>
          <a:blipFill>
            <a:blip r:embed="rId3">
              <a:alphaModFix amt="63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60055" y="1792236"/>
            <a:ext cx="631991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200"/>
              </a:lnSpc>
            </a:pPr>
            <a:r>
              <a:rPr lang="pl-PL" sz="2400" b="1" dirty="0">
                <a:effectLst/>
                <a:latin typeface="Lato" panose="020F0502020204030203" pitchFamily="34" charset="-18"/>
                <a:ea typeface="Aptos" panose="020B0004020202020204" pitchFamily="34" charset="0"/>
                <a:cs typeface="Aptos" panose="020B0004020202020204" pitchFamily="34" charset="0"/>
              </a:rPr>
              <a:t>Dostępność w ochronie zdrowia</a:t>
            </a:r>
            <a:endParaRPr lang="en-US" sz="6000" b="1" dirty="0">
              <a:solidFill>
                <a:srgbClr val="133B59"/>
              </a:solidFill>
              <a:latin typeface="Lat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320" y="4622560"/>
            <a:ext cx="6664009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552"/>
              </a:lnSpc>
            </a:pPr>
            <a:r>
              <a:rPr lang="pl-PL" sz="2552" dirty="0">
                <a:solidFill>
                  <a:srgbClr val="21475C"/>
                </a:solidFill>
                <a:latin typeface="Lato Bold"/>
              </a:rPr>
              <a:t>dr </a:t>
            </a:r>
            <a:r>
              <a:rPr lang="en-US" sz="2552" dirty="0">
                <a:solidFill>
                  <a:srgbClr val="21475C"/>
                </a:solidFill>
                <a:latin typeface="Lato Bold"/>
              </a:rPr>
              <a:t>Michał Mazur – </a:t>
            </a:r>
            <a:r>
              <a:rPr lang="pl-PL" sz="2552" dirty="0">
                <a:solidFill>
                  <a:srgbClr val="21475C"/>
                </a:solidFill>
                <a:latin typeface="Lato Bold"/>
              </a:rPr>
              <a:t>koordynator dostępności, </a:t>
            </a:r>
            <a:r>
              <a:rPr lang="en-US" sz="2552" dirty="0" err="1">
                <a:solidFill>
                  <a:srgbClr val="21475C"/>
                </a:solidFill>
                <a:latin typeface="Lato Bold"/>
              </a:rPr>
              <a:t>kierownik</a:t>
            </a:r>
            <a:r>
              <a:rPr lang="en-US" sz="2552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552" dirty="0" err="1">
                <a:solidFill>
                  <a:srgbClr val="21475C"/>
                </a:solidFill>
                <a:latin typeface="Lato Bold"/>
              </a:rPr>
              <a:t>projektu</a:t>
            </a:r>
            <a:r>
              <a:rPr lang="pl-PL" sz="2552" dirty="0">
                <a:solidFill>
                  <a:srgbClr val="21475C"/>
                </a:solidFill>
                <a:latin typeface="Lato Bold"/>
              </a:rPr>
              <a:t> „Dostępność Plus </a:t>
            </a:r>
            <a:br>
              <a:rPr lang="pl-PL" sz="2552" dirty="0">
                <a:solidFill>
                  <a:srgbClr val="21475C"/>
                </a:solidFill>
                <a:latin typeface="Lato Bold"/>
              </a:rPr>
            </a:br>
            <a:r>
              <a:rPr lang="pl-PL" sz="2552" dirty="0">
                <a:solidFill>
                  <a:srgbClr val="21475C"/>
                </a:solidFill>
                <a:latin typeface="Lato Bold"/>
              </a:rPr>
              <a:t>dla Ambulatoryjnej Opieki Specjalistycznej” </a:t>
            </a:r>
            <a:r>
              <a:rPr lang="en-US" sz="2552" dirty="0">
                <a:solidFill>
                  <a:srgbClr val="21475C"/>
                </a:solidFill>
                <a:latin typeface="Lato Bold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669482" y="5977618"/>
            <a:ext cx="6104403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733"/>
              </a:lnSpc>
            </a:pPr>
            <a:r>
              <a:rPr lang="en-US" sz="1733" dirty="0">
                <a:solidFill>
                  <a:srgbClr val="21475C"/>
                </a:solidFill>
                <a:latin typeface="Lato Bold"/>
              </a:rPr>
              <a:t>Warszawa, </a:t>
            </a:r>
            <a:r>
              <a:rPr lang="pl-PL" sz="1733" dirty="0">
                <a:solidFill>
                  <a:srgbClr val="21475C"/>
                </a:solidFill>
                <a:latin typeface="Lato Bold"/>
              </a:rPr>
              <a:t>październik </a:t>
            </a:r>
            <a:r>
              <a:rPr lang="en-US" sz="1733" dirty="0">
                <a:solidFill>
                  <a:srgbClr val="21475C"/>
                </a:solidFill>
                <a:latin typeface="Lato Bold"/>
              </a:rPr>
              <a:t>202</a:t>
            </a:r>
            <a:r>
              <a:rPr lang="pl-PL" sz="1733" dirty="0">
                <a:solidFill>
                  <a:srgbClr val="21475C"/>
                </a:solidFill>
                <a:latin typeface="Lato Bold"/>
              </a:rPr>
              <a:t>4</a:t>
            </a:r>
            <a:r>
              <a:rPr lang="en-US" sz="1733" dirty="0">
                <a:solidFill>
                  <a:srgbClr val="21475C"/>
                </a:solidFill>
                <a:latin typeface="Lato Bold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C3889-2039-7A39-BA27-A0703A172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1A90804-0C96-B011-B93A-2B092F7EF0C2}"/>
              </a:ext>
            </a:extLst>
          </p:cNvPr>
          <p:cNvSpPr/>
          <p:nvPr/>
        </p:nvSpPr>
        <p:spPr>
          <a:xfrm>
            <a:off x="5655948" y="5404816"/>
            <a:ext cx="5892407" cy="5354725"/>
          </a:xfrm>
          <a:custGeom>
            <a:avLst/>
            <a:gdLst/>
            <a:ahLst/>
            <a:cxnLst/>
            <a:rect l="l" t="t" r="r" b="b"/>
            <a:pathLst>
              <a:path w="8838610" h="8032087">
                <a:moveTo>
                  <a:pt x="0" y="0"/>
                </a:moveTo>
                <a:lnTo>
                  <a:pt x="8838611" y="0"/>
                </a:lnTo>
                <a:lnTo>
                  <a:pt x="8838611" y="8032087"/>
                </a:lnTo>
                <a:lnTo>
                  <a:pt x="0" y="803208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55D9CB5-0E38-4E59-2BE7-BFCB76F13078}"/>
              </a:ext>
            </a:extLst>
          </p:cNvPr>
          <p:cNvGrpSpPr/>
          <p:nvPr/>
        </p:nvGrpSpPr>
        <p:grpSpPr>
          <a:xfrm>
            <a:off x="6321756" y="1666533"/>
            <a:ext cx="6003017" cy="5117959"/>
            <a:chOff x="0" y="0"/>
            <a:chExt cx="812800" cy="692964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B979B30-9D8C-78EB-428A-9DB9BD8B48B4}"/>
                </a:ext>
              </a:extLst>
            </p:cNvPr>
            <p:cNvSpPr/>
            <p:nvPr/>
          </p:nvSpPr>
          <p:spPr>
            <a:xfrm>
              <a:off x="6322" y="0"/>
              <a:ext cx="800156" cy="692964"/>
            </a:xfrm>
            <a:custGeom>
              <a:avLst/>
              <a:gdLst/>
              <a:ahLst/>
              <a:cxnLst/>
              <a:rect l="l" t="t" r="r" b="b"/>
              <a:pathLst>
                <a:path w="800156" h="692964">
                  <a:moveTo>
                    <a:pt x="789950" y="374665"/>
                  </a:moveTo>
                  <a:lnTo>
                    <a:pt x="619806" y="664782"/>
                  </a:lnTo>
                  <a:cubicBezTo>
                    <a:pt x="609568" y="682239"/>
                    <a:pt x="590845" y="692964"/>
                    <a:pt x="570606" y="692964"/>
                  </a:cubicBezTo>
                  <a:lnTo>
                    <a:pt x="229550" y="692964"/>
                  </a:lnTo>
                  <a:cubicBezTo>
                    <a:pt x="209311" y="692964"/>
                    <a:pt x="190588" y="682239"/>
                    <a:pt x="180350" y="664782"/>
                  </a:cubicBezTo>
                  <a:lnTo>
                    <a:pt x="10206" y="374665"/>
                  </a:lnTo>
                  <a:cubicBezTo>
                    <a:pt x="0" y="357262"/>
                    <a:pt x="0" y="335702"/>
                    <a:pt x="10206" y="318300"/>
                  </a:cubicBezTo>
                  <a:lnTo>
                    <a:pt x="180350" y="28183"/>
                  </a:lnTo>
                  <a:cubicBezTo>
                    <a:pt x="190588" y="10725"/>
                    <a:pt x="209311" y="0"/>
                    <a:pt x="229550" y="0"/>
                  </a:cubicBezTo>
                  <a:lnTo>
                    <a:pt x="570606" y="0"/>
                  </a:lnTo>
                  <a:cubicBezTo>
                    <a:pt x="590845" y="0"/>
                    <a:pt x="609568" y="10725"/>
                    <a:pt x="619806" y="28183"/>
                  </a:cubicBezTo>
                  <a:lnTo>
                    <a:pt x="789950" y="318300"/>
                  </a:lnTo>
                  <a:cubicBezTo>
                    <a:pt x="800156" y="335702"/>
                    <a:pt x="800156" y="357262"/>
                    <a:pt x="789950" y="374665"/>
                  </a:cubicBezTo>
                  <a:close/>
                </a:path>
              </a:pathLst>
            </a:custGeom>
            <a:gradFill rotWithShape="1">
              <a:gsLst>
                <a:gs pos="0">
                  <a:srgbClr val="112D4E">
                    <a:alpha val="100000"/>
                  </a:srgbClr>
                </a:gs>
                <a:gs pos="100000">
                  <a:srgbClr val="255389">
                    <a:alpha val="100000"/>
                  </a:srgbClr>
                </a:gs>
              </a:gsLst>
              <a:lin ang="5400000"/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4B4DD29-E38A-BBDE-B19E-7CD35CAC82E9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10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2373358B-D445-0B8A-14D3-7FD255DAD034}"/>
              </a:ext>
            </a:extLst>
          </p:cNvPr>
          <p:cNvGrpSpPr/>
          <p:nvPr/>
        </p:nvGrpSpPr>
        <p:grpSpPr>
          <a:xfrm>
            <a:off x="6981098" y="-113314"/>
            <a:ext cx="5048817" cy="4338827"/>
            <a:chOff x="0" y="0"/>
            <a:chExt cx="812800" cy="698500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27AE09-26E5-5D13-9B70-F1367D61F451}"/>
                </a:ext>
              </a:extLst>
            </p:cNvPr>
            <p:cNvSpPr/>
            <p:nvPr/>
          </p:nvSpPr>
          <p:spPr>
            <a:xfrm>
              <a:off x="7067" y="0"/>
              <a:ext cx="798666" cy="698500"/>
            </a:xfrm>
            <a:custGeom>
              <a:avLst/>
              <a:gdLst/>
              <a:ahLst/>
              <a:cxnLst/>
              <a:rect l="l" t="t" r="r" b="b"/>
              <a:pathLst>
                <a:path w="798666" h="698500">
                  <a:moveTo>
                    <a:pt x="787226" y="381060"/>
                  </a:moveTo>
                  <a:lnTo>
                    <a:pt x="621040" y="666690"/>
                  </a:lnTo>
                  <a:cubicBezTo>
                    <a:pt x="609582" y="686384"/>
                    <a:pt x="588516" y="698500"/>
                    <a:pt x="565731" y="698500"/>
                  </a:cubicBezTo>
                  <a:lnTo>
                    <a:pt x="232935" y="698500"/>
                  </a:lnTo>
                  <a:cubicBezTo>
                    <a:pt x="210150" y="698500"/>
                    <a:pt x="189084" y="686384"/>
                    <a:pt x="177626" y="666690"/>
                  </a:cubicBezTo>
                  <a:lnTo>
                    <a:pt x="11440" y="381060"/>
                  </a:lnTo>
                  <a:cubicBezTo>
                    <a:pt x="0" y="361396"/>
                    <a:pt x="0" y="337104"/>
                    <a:pt x="11440" y="317440"/>
                  </a:cubicBezTo>
                  <a:lnTo>
                    <a:pt x="177626" y="31810"/>
                  </a:lnTo>
                  <a:cubicBezTo>
                    <a:pt x="189084" y="12116"/>
                    <a:pt x="210150" y="0"/>
                    <a:pt x="232935" y="0"/>
                  </a:cubicBezTo>
                  <a:lnTo>
                    <a:pt x="565731" y="0"/>
                  </a:lnTo>
                  <a:cubicBezTo>
                    <a:pt x="588516" y="0"/>
                    <a:pt x="609582" y="12116"/>
                    <a:pt x="621040" y="31810"/>
                  </a:cubicBezTo>
                  <a:lnTo>
                    <a:pt x="787226" y="317440"/>
                  </a:lnTo>
                  <a:cubicBezTo>
                    <a:pt x="798666" y="337104"/>
                    <a:pt x="798666" y="361396"/>
                    <a:pt x="787226" y="381060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pPr defTabSz="609630">
                <a:defRPr/>
              </a:pPr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A79EFA44-C7B9-5D85-65F9-8B8B85D80A86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BDA5A5C8-ECEC-5921-A528-A755A815AC7D}"/>
              </a:ext>
            </a:extLst>
          </p:cNvPr>
          <p:cNvGrpSpPr/>
          <p:nvPr/>
        </p:nvGrpSpPr>
        <p:grpSpPr>
          <a:xfrm>
            <a:off x="7347312" y="287830"/>
            <a:ext cx="4115245" cy="3536538"/>
            <a:chOff x="0" y="0"/>
            <a:chExt cx="812800" cy="69850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36E643D-7FB4-0001-581D-B8C198C2EF5A}"/>
                </a:ext>
              </a:extLst>
            </p:cNvPr>
            <p:cNvSpPr/>
            <p:nvPr/>
          </p:nvSpPr>
          <p:spPr>
            <a:xfrm>
              <a:off x="8670" y="0"/>
              <a:ext cx="795460" cy="698500"/>
            </a:xfrm>
            <a:custGeom>
              <a:avLst/>
              <a:gdLst/>
              <a:ahLst/>
              <a:cxnLst/>
              <a:rect l="l" t="t" r="r" b="b"/>
              <a:pathLst>
                <a:path w="795460" h="698500">
                  <a:moveTo>
                    <a:pt x="781424" y="388276"/>
                  </a:moveTo>
                  <a:lnTo>
                    <a:pt x="623636" y="659474"/>
                  </a:lnTo>
                  <a:cubicBezTo>
                    <a:pt x="609578" y="683636"/>
                    <a:pt x="583733" y="698500"/>
                    <a:pt x="555779" y="698500"/>
                  </a:cubicBezTo>
                  <a:lnTo>
                    <a:pt x="239681" y="698500"/>
                  </a:lnTo>
                  <a:cubicBezTo>
                    <a:pt x="211727" y="698500"/>
                    <a:pt x="185882" y="683636"/>
                    <a:pt x="171824" y="659474"/>
                  </a:cubicBezTo>
                  <a:lnTo>
                    <a:pt x="14036" y="388276"/>
                  </a:lnTo>
                  <a:cubicBezTo>
                    <a:pt x="0" y="364152"/>
                    <a:pt x="0" y="334348"/>
                    <a:pt x="14036" y="310224"/>
                  </a:cubicBezTo>
                  <a:lnTo>
                    <a:pt x="171824" y="39026"/>
                  </a:lnTo>
                  <a:cubicBezTo>
                    <a:pt x="185882" y="14864"/>
                    <a:pt x="211727" y="0"/>
                    <a:pt x="239681" y="0"/>
                  </a:cubicBezTo>
                  <a:lnTo>
                    <a:pt x="555779" y="0"/>
                  </a:lnTo>
                  <a:cubicBezTo>
                    <a:pt x="583733" y="0"/>
                    <a:pt x="609578" y="14864"/>
                    <a:pt x="623636" y="39026"/>
                  </a:cubicBezTo>
                  <a:lnTo>
                    <a:pt x="781424" y="310224"/>
                  </a:lnTo>
                  <a:cubicBezTo>
                    <a:pt x="795460" y="334348"/>
                    <a:pt x="795460" y="364152"/>
                    <a:pt x="781424" y="38827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6675" cap="rnd">
              <a:gradFill>
                <a:gsLst>
                  <a:gs pos="0">
                    <a:srgbClr val="112D4E">
                      <a:alpha val="100000"/>
                    </a:srgbClr>
                  </a:gs>
                  <a:gs pos="50000">
                    <a:srgbClr val="255389">
                      <a:alpha val="100000"/>
                    </a:srgbClr>
                  </a:gs>
                  <a:gs pos="100000">
                    <a:srgbClr val="2A96E4">
                      <a:alpha val="100000"/>
                    </a:srgbClr>
                  </a:gs>
                </a:gsLst>
                <a:lin ang="5400000"/>
              </a:gradFill>
              <a:prstDash val="solid"/>
              <a:round/>
            </a:ln>
          </p:spPr>
          <p:txBody>
            <a:bodyPr/>
            <a:lstStyle/>
            <a:p>
              <a:pPr defTabSz="609630">
                <a:defRPr/>
              </a:pPr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968EAF8E-D646-CBEC-BD49-B8034C81125E}"/>
                </a:ext>
              </a:extLst>
            </p:cNvPr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3445FE5-3643-8ED8-F482-A725FA252BC7}"/>
              </a:ext>
            </a:extLst>
          </p:cNvPr>
          <p:cNvGrpSpPr/>
          <p:nvPr/>
        </p:nvGrpSpPr>
        <p:grpSpPr>
          <a:xfrm rot="-5478636">
            <a:off x="8249845" y="1664740"/>
            <a:ext cx="1230143" cy="1431439"/>
            <a:chOff x="0" y="0"/>
            <a:chExt cx="698500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43C5B81-C812-9724-3323-2279E60B59D3}"/>
                </a:ext>
              </a:extLst>
            </p:cNvPr>
            <p:cNvSpPr/>
            <p:nvPr/>
          </p:nvSpPr>
          <p:spPr>
            <a:xfrm>
              <a:off x="0" y="4847"/>
              <a:ext cx="698500" cy="803107"/>
            </a:xfrm>
            <a:custGeom>
              <a:avLst/>
              <a:gdLst/>
              <a:ahLst/>
              <a:cxnLst/>
              <a:rect l="l" t="t" r="r" b="b"/>
              <a:pathLst>
                <a:path w="698500" h="803107">
                  <a:moveTo>
                    <a:pt x="371066" y="7846"/>
                  </a:moveTo>
                  <a:lnTo>
                    <a:pt x="676684" y="185660"/>
                  </a:lnTo>
                  <a:cubicBezTo>
                    <a:pt x="690191" y="193519"/>
                    <a:pt x="698500" y="207966"/>
                    <a:pt x="698500" y="223593"/>
                  </a:cubicBezTo>
                  <a:lnTo>
                    <a:pt x="698500" y="579513"/>
                  </a:lnTo>
                  <a:cubicBezTo>
                    <a:pt x="698500" y="595140"/>
                    <a:pt x="690191" y="609587"/>
                    <a:pt x="676684" y="617446"/>
                  </a:cubicBezTo>
                  <a:lnTo>
                    <a:pt x="371066" y="795260"/>
                  </a:lnTo>
                  <a:cubicBezTo>
                    <a:pt x="357580" y="803106"/>
                    <a:pt x="340920" y="803106"/>
                    <a:pt x="327434" y="795260"/>
                  </a:cubicBezTo>
                  <a:lnTo>
                    <a:pt x="21816" y="617446"/>
                  </a:lnTo>
                  <a:cubicBezTo>
                    <a:pt x="8309" y="609587"/>
                    <a:pt x="0" y="595140"/>
                    <a:pt x="0" y="579513"/>
                  </a:cubicBezTo>
                  <a:lnTo>
                    <a:pt x="0" y="223593"/>
                  </a:lnTo>
                  <a:cubicBezTo>
                    <a:pt x="0" y="207966"/>
                    <a:pt x="8309" y="193519"/>
                    <a:pt x="21816" y="185660"/>
                  </a:cubicBezTo>
                  <a:lnTo>
                    <a:pt x="327434" y="7846"/>
                  </a:lnTo>
                  <a:cubicBezTo>
                    <a:pt x="340920" y="0"/>
                    <a:pt x="357580" y="0"/>
                    <a:pt x="371066" y="784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3335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pPr defTabSz="609630">
                <a:defRPr/>
              </a:pPr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0622C04E-4FAA-1D17-F5E3-AD2B4453DFD7}"/>
                </a:ext>
              </a:extLst>
            </p:cNvPr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80185" tIns="80185" rIns="80185" bIns="80185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>
            <a:extLst>
              <a:ext uri="{FF2B5EF4-FFF2-40B4-BE49-F238E27FC236}">
                <a16:creationId xmlns:a16="http://schemas.microsoft.com/office/drawing/2014/main" id="{35019A6E-6764-002C-DD0F-EC0A93700849}"/>
              </a:ext>
            </a:extLst>
          </p:cNvPr>
          <p:cNvSpPr/>
          <p:nvPr/>
        </p:nvSpPr>
        <p:spPr>
          <a:xfrm>
            <a:off x="3777425" y="4517446"/>
            <a:ext cx="2720455" cy="2267045"/>
          </a:xfrm>
          <a:custGeom>
            <a:avLst/>
            <a:gdLst/>
            <a:ahLst/>
            <a:cxnLst/>
            <a:rect l="l" t="t" r="r" b="b"/>
            <a:pathLst>
              <a:path w="4080682" h="3400568">
                <a:moveTo>
                  <a:pt x="0" y="0"/>
                </a:moveTo>
                <a:lnTo>
                  <a:pt x="4080683" y="0"/>
                </a:lnTo>
                <a:lnTo>
                  <a:pt x="4080683" y="3400569"/>
                </a:lnTo>
                <a:lnTo>
                  <a:pt x="0" y="34005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0807096-A6A0-4CFE-B035-C4A3377A719F}"/>
              </a:ext>
            </a:extLst>
          </p:cNvPr>
          <p:cNvSpPr txBox="1"/>
          <p:nvPr/>
        </p:nvSpPr>
        <p:spPr>
          <a:xfrm>
            <a:off x="248010" y="1438666"/>
            <a:ext cx="5721697" cy="138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36"/>
              </a:lnSpc>
              <a:defRPr/>
            </a:pPr>
            <a:r>
              <a:rPr lang="pl-PL" sz="2400" dirty="0">
                <a:solidFill>
                  <a:srgbClr val="112D4E"/>
                </a:solidFill>
                <a:latin typeface="Lato Bold"/>
              </a:rPr>
              <a:t>Projekt dostępność Plus dla AOS stanowi kontynuację wcześniej realizowanego przez DI MZ (obecnie </a:t>
            </a:r>
            <a:r>
              <a:rPr lang="pl-PL" sz="2400" dirty="0" err="1">
                <a:solidFill>
                  <a:srgbClr val="112D4E"/>
                </a:solidFill>
                <a:latin typeface="Lato Bold"/>
              </a:rPr>
              <a:t>DeZ</a:t>
            </a:r>
            <a:r>
              <a:rPr lang="pl-PL" sz="2400" dirty="0">
                <a:solidFill>
                  <a:srgbClr val="112D4E"/>
                </a:solidFill>
                <a:latin typeface="Lato Bold"/>
              </a:rPr>
              <a:t>) projektu </a:t>
            </a:r>
            <a:r>
              <a:rPr lang="pl-PL" sz="2400" u="sng" dirty="0">
                <a:solidFill>
                  <a:srgbClr val="112D4E"/>
                </a:solidFill>
                <a:latin typeface="Lato Bold"/>
              </a:rPr>
              <a:t>Dostępność Plus dla Zdrowia</a:t>
            </a:r>
            <a:endParaRPr lang="en-US" sz="2400" u="sng" dirty="0">
              <a:solidFill>
                <a:srgbClr val="112D4E"/>
              </a:solidFill>
              <a:latin typeface="Lato Bold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20BD3113-15F4-8BA1-A643-4F94AA3E53F0}"/>
              </a:ext>
            </a:extLst>
          </p:cNvPr>
          <p:cNvSpPr txBox="1"/>
          <p:nvPr/>
        </p:nvSpPr>
        <p:spPr>
          <a:xfrm>
            <a:off x="248010" y="3217520"/>
            <a:ext cx="417714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2735"/>
              </a:lnSpc>
              <a:defRPr/>
            </a:pPr>
            <a:r>
              <a:rPr lang="pl-PL" sz="2399" dirty="0">
                <a:solidFill>
                  <a:srgbClr val="112D4E"/>
                </a:solidFill>
                <a:latin typeface="Lato Bold"/>
              </a:rPr>
              <a:t>Celem projektu </a:t>
            </a:r>
            <a:r>
              <a:rPr lang="pl-PL" sz="2400" dirty="0">
                <a:solidFill>
                  <a:srgbClr val="112D4E"/>
                </a:solidFill>
                <a:latin typeface="Lato Bold"/>
              </a:rPr>
              <a:t>Dostępność Plus dla Zdrowia było opracowanie Standardów Dostępności dla POZ oraz szpitali, a następnie udzielanie wsparcia grantowego na projekty zwiększające dostępność tych placówek </a:t>
            </a:r>
            <a:r>
              <a:rPr lang="pl-PL" sz="2399" dirty="0">
                <a:solidFill>
                  <a:srgbClr val="112D4E"/>
                </a:solidFill>
                <a:latin typeface="Lato Bold"/>
              </a:rPr>
              <a:t> </a:t>
            </a:r>
            <a:endParaRPr lang="en-US" sz="2399" dirty="0">
              <a:solidFill>
                <a:srgbClr val="112D4E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155091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331" y="4081051"/>
            <a:ext cx="6096000" cy="3213488"/>
            <a:chOff x="0" y="0"/>
            <a:chExt cx="12192000" cy="642697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0513" b="10513"/>
            <a:stretch>
              <a:fillRect/>
            </a:stretch>
          </p:blipFill>
          <p:spPr>
            <a:xfrm>
              <a:off x="0" y="0"/>
              <a:ext cx="12192000" cy="6426976"/>
            </a:xfrm>
            <a:prstGeom prst="rect">
              <a:avLst/>
            </a:prstGeom>
          </p:spPr>
        </p:pic>
      </p:grpSp>
      <p:grpSp>
        <p:nvGrpSpPr>
          <p:cNvPr id="4" name="Group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096000" y="4081053"/>
            <a:ext cx="6096000" cy="2776949"/>
            <a:chOff x="0" y="0"/>
            <a:chExt cx="12192000" cy="5553897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 t="15834" b="15834"/>
            <a:stretch>
              <a:fillRect/>
            </a:stretch>
          </p:blipFill>
          <p:spPr>
            <a:xfrm>
              <a:off x="0" y="0"/>
              <a:ext cx="12192000" cy="5553897"/>
            </a:xfrm>
            <a:prstGeom prst="rect">
              <a:avLst/>
            </a:prstGeom>
          </p:spPr>
        </p:pic>
      </p:grpSp>
      <p:sp>
        <p:nvSpPr>
          <p:cNvPr id="6" name="Freeform 6"/>
          <p:cNvSpPr/>
          <p:nvPr/>
        </p:nvSpPr>
        <p:spPr>
          <a:xfrm>
            <a:off x="41005" y="3290510"/>
            <a:ext cx="2344132" cy="1315644"/>
          </a:xfrm>
          <a:custGeom>
            <a:avLst/>
            <a:gdLst/>
            <a:ahLst/>
            <a:cxnLst/>
            <a:rect l="l" t="t" r="r" b="b"/>
            <a:pathLst>
              <a:path w="3516198" h="1973466">
                <a:moveTo>
                  <a:pt x="0" y="0"/>
                </a:moveTo>
                <a:lnTo>
                  <a:pt x="3516197" y="0"/>
                </a:lnTo>
                <a:lnTo>
                  <a:pt x="3516197" y="1973466"/>
                </a:lnTo>
                <a:lnTo>
                  <a:pt x="0" y="19734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6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Freeform 7"/>
          <p:cNvSpPr/>
          <p:nvPr/>
        </p:nvSpPr>
        <p:spPr>
          <a:xfrm flipV="1">
            <a:off x="19051" y="4603470"/>
            <a:ext cx="1543085" cy="866057"/>
          </a:xfrm>
          <a:custGeom>
            <a:avLst/>
            <a:gdLst/>
            <a:ahLst/>
            <a:cxnLst/>
            <a:rect l="l" t="t" r="r" b="b"/>
            <a:pathLst>
              <a:path w="2314628" h="1299085">
                <a:moveTo>
                  <a:pt x="0" y="1299085"/>
                </a:moveTo>
                <a:lnTo>
                  <a:pt x="2314628" y="1299085"/>
                </a:lnTo>
                <a:lnTo>
                  <a:pt x="2314628" y="0"/>
                </a:lnTo>
                <a:lnTo>
                  <a:pt x="0" y="0"/>
                </a:lnTo>
                <a:lnTo>
                  <a:pt x="0" y="1299085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6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 flipV="1">
            <a:off x="10661869" y="4556302"/>
            <a:ext cx="1543085" cy="866057"/>
          </a:xfrm>
          <a:custGeom>
            <a:avLst/>
            <a:gdLst/>
            <a:ahLst/>
            <a:cxnLst/>
            <a:rect l="l" t="t" r="r" b="b"/>
            <a:pathLst>
              <a:path w="2314628" h="1299085">
                <a:moveTo>
                  <a:pt x="2314628" y="1299085"/>
                </a:moveTo>
                <a:lnTo>
                  <a:pt x="0" y="1299085"/>
                </a:lnTo>
                <a:lnTo>
                  <a:pt x="0" y="0"/>
                </a:lnTo>
                <a:lnTo>
                  <a:pt x="2314628" y="0"/>
                </a:lnTo>
                <a:lnTo>
                  <a:pt x="2314628" y="1299085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6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 flipH="1">
            <a:off x="9860821" y="3220365"/>
            <a:ext cx="2344132" cy="1315644"/>
          </a:xfrm>
          <a:custGeom>
            <a:avLst/>
            <a:gdLst/>
            <a:ahLst/>
            <a:cxnLst/>
            <a:rect l="l" t="t" r="r" b="b"/>
            <a:pathLst>
              <a:path w="3516198" h="1973466">
                <a:moveTo>
                  <a:pt x="3516197" y="0"/>
                </a:moveTo>
                <a:lnTo>
                  <a:pt x="0" y="0"/>
                </a:lnTo>
                <a:lnTo>
                  <a:pt x="0" y="1973466"/>
                </a:lnTo>
                <a:lnTo>
                  <a:pt x="3516197" y="1973466"/>
                </a:lnTo>
                <a:lnTo>
                  <a:pt x="35161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6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1872" y="1208908"/>
            <a:ext cx="11372189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60">
              <a:lnSpc>
                <a:spcPts val="4368"/>
              </a:lnSpc>
            </a:pPr>
            <a:r>
              <a:rPr lang="en-US" sz="4200" dirty="0" err="1">
                <a:solidFill>
                  <a:srgbClr val="21475C"/>
                </a:solidFill>
                <a:latin typeface="Lato Bold"/>
              </a:rPr>
              <a:t>Budżet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projektu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pl-PL" sz="4200" dirty="0">
                <a:solidFill>
                  <a:srgbClr val="21475C"/>
                </a:solidFill>
                <a:latin typeface="Lato Bold"/>
              </a:rPr>
              <a:t>„D+ dla zdrowia”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wynosi</a:t>
            </a:r>
            <a:r>
              <a:rPr lang="pl-PL" sz="4200" dirty="0">
                <a:solidFill>
                  <a:srgbClr val="21475C"/>
                </a:solidFill>
                <a:latin typeface="Lato Bold"/>
              </a:rPr>
              <a:t>ł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353,8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mln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zł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, z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czego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298,2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mln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zł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pochodzi</a:t>
            </a:r>
            <a:r>
              <a:rPr lang="pl-PL" sz="4200" dirty="0" err="1">
                <a:solidFill>
                  <a:srgbClr val="21475C"/>
                </a:solidFill>
                <a:latin typeface="Lato Bold"/>
              </a:rPr>
              <a:t>ło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br>
              <a:rPr lang="pl-PL" sz="4200" dirty="0">
                <a:solidFill>
                  <a:srgbClr val="21475C"/>
                </a:solidFill>
                <a:latin typeface="Lato Bold"/>
              </a:rPr>
            </a:br>
            <a:r>
              <a:rPr lang="en-US" sz="4200" dirty="0">
                <a:solidFill>
                  <a:srgbClr val="21475C"/>
                </a:solidFill>
                <a:latin typeface="Lato Bold"/>
              </a:rPr>
              <a:t>z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Funduszy</a:t>
            </a:r>
            <a:r>
              <a:rPr lang="en-US" sz="42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4200" dirty="0" err="1">
                <a:solidFill>
                  <a:srgbClr val="21475C"/>
                </a:solidFill>
                <a:latin typeface="Lato Bold"/>
              </a:rPr>
              <a:t>Europejskich</a:t>
            </a:r>
            <a:r>
              <a:rPr lang="pl-PL" sz="4200" dirty="0">
                <a:solidFill>
                  <a:srgbClr val="21475C"/>
                </a:solidFill>
                <a:latin typeface="Lato Bold"/>
              </a:rPr>
              <a:t> (Program PO WER) </a:t>
            </a:r>
            <a:endParaRPr lang="en-US" sz="4200" dirty="0">
              <a:solidFill>
                <a:srgbClr val="21475C"/>
              </a:solidFill>
              <a:latin typeface="Lato Bold"/>
            </a:endParaRPr>
          </a:p>
        </p:txBody>
      </p:sp>
    </p:spTree>
    <p:extLst>
      <p:ext uri="{BB962C8B-B14F-4D97-AF65-F5344CB8AC3E}">
        <p14:creationId xmlns:p14="http://schemas.microsoft.com/office/powerpoint/2010/main" val="2548737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5918146" cy="3863278"/>
            <a:chOff x="0" y="0"/>
            <a:chExt cx="2468774" cy="16115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68774" cy="1611579"/>
            </a:xfrm>
            <a:custGeom>
              <a:avLst/>
              <a:gdLst/>
              <a:ahLst/>
              <a:cxnLst/>
              <a:rect l="l" t="t" r="r" b="b"/>
              <a:pathLst>
                <a:path w="2468774" h="1611579">
                  <a:moveTo>
                    <a:pt x="0" y="0"/>
                  </a:moveTo>
                  <a:lnTo>
                    <a:pt x="2468774" y="0"/>
                  </a:lnTo>
                  <a:lnTo>
                    <a:pt x="2468774" y="1611579"/>
                  </a:lnTo>
                  <a:lnTo>
                    <a:pt x="0" y="1611579"/>
                  </a:lnTo>
                  <a:close/>
                </a:path>
              </a:pathLst>
            </a:custGeom>
            <a:solidFill>
              <a:srgbClr val="133B59"/>
            </a:solidFill>
          </p:spPr>
          <p:txBody>
            <a:bodyPr/>
            <a:lstStyle/>
            <a:p>
              <a:pPr defTabSz="914446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468774" cy="1649679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46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3863278"/>
            <a:ext cx="5918146" cy="2994722"/>
            <a:chOff x="0" y="0"/>
            <a:chExt cx="2468774" cy="124925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68774" cy="1249258"/>
            </a:xfrm>
            <a:custGeom>
              <a:avLst/>
              <a:gdLst/>
              <a:ahLst/>
              <a:cxnLst/>
              <a:rect l="l" t="t" r="r" b="b"/>
              <a:pathLst>
                <a:path w="2468774" h="1249258">
                  <a:moveTo>
                    <a:pt x="0" y="0"/>
                  </a:moveTo>
                  <a:lnTo>
                    <a:pt x="2468774" y="0"/>
                  </a:lnTo>
                  <a:lnTo>
                    <a:pt x="2468774" y="1249258"/>
                  </a:lnTo>
                  <a:lnTo>
                    <a:pt x="0" y="1249258"/>
                  </a:lnTo>
                  <a:close/>
                </a:path>
              </a:pathLst>
            </a:custGeom>
            <a:solidFill>
              <a:srgbClr val="FFCA0C"/>
            </a:solidFill>
          </p:spPr>
          <p:txBody>
            <a:bodyPr/>
            <a:lstStyle/>
            <a:p>
              <a:pPr defTabSz="914446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468774" cy="128735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46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173974" y="4201584"/>
            <a:ext cx="5570198" cy="543094"/>
          </a:xfrm>
          <a:custGeom>
            <a:avLst/>
            <a:gdLst/>
            <a:ahLst/>
            <a:cxnLst/>
            <a:rect l="l" t="t" r="r" b="b"/>
            <a:pathLst>
              <a:path w="8355297" h="814641">
                <a:moveTo>
                  <a:pt x="0" y="0"/>
                </a:moveTo>
                <a:lnTo>
                  <a:pt x="8355297" y="0"/>
                </a:lnTo>
                <a:lnTo>
                  <a:pt x="8355297" y="814641"/>
                </a:lnTo>
                <a:lnTo>
                  <a:pt x="0" y="814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1000"/>
            </a:blip>
            <a:stretch>
              <a:fillRect/>
            </a:stretch>
          </a:blipFill>
        </p:spPr>
        <p:txBody>
          <a:bodyPr/>
          <a:lstStyle/>
          <a:p>
            <a:pPr defTabSz="914446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109369" y="314878"/>
            <a:ext cx="5227533" cy="1107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6"/>
            <a:r>
              <a:rPr lang="en-US" sz="2400" dirty="0" err="1">
                <a:solidFill>
                  <a:srgbClr val="133B59"/>
                </a:solidFill>
                <a:latin typeface="Lato Bold"/>
              </a:rPr>
              <a:t>Przeprowadziliśmy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4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nabory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wniosków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o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powierzenie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grantów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, </a:t>
            </a:r>
          </a:p>
          <a:p>
            <a:pPr defTabSz="914446">
              <a:spcBef>
                <a:spcPct val="0"/>
              </a:spcBef>
            </a:pPr>
            <a:r>
              <a:rPr lang="en-US" sz="2400" dirty="0">
                <a:solidFill>
                  <a:srgbClr val="133B59"/>
                </a:solidFill>
                <a:latin typeface="Lato Bold"/>
              </a:rPr>
              <a:t>2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dla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szpitali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i 2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dla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33B59"/>
                </a:solidFill>
                <a:latin typeface="Lato Bold"/>
              </a:rPr>
              <a:t>placówek</a:t>
            </a:r>
            <a:r>
              <a:rPr lang="en-US" sz="2400" dirty="0">
                <a:solidFill>
                  <a:srgbClr val="133B59"/>
                </a:solidFill>
                <a:latin typeface="Lato Bold"/>
              </a:rPr>
              <a:t> POZ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109369" y="1737572"/>
            <a:ext cx="4989877" cy="1464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6">
              <a:lnSpc>
                <a:spcPts val="2880"/>
              </a:lnSpc>
            </a:pPr>
            <a:r>
              <a:rPr lang="en-US" sz="2400" dirty="0" err="1">
                <a:solidFill>
                  <a:srgbClr val="21475C"/>
                </a:solidFill>
                <a:latin typeface="Lato Bold"/>
              </a:rPr>
              <a:t>Wnioskodawcy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złożyli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900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wniosków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o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powierzenie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grantów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, </a:t>
            </a:r>
          </a:p>
          <a:p>
            <a:pPr defTabSz="914446">
              <a:lnSpc>
                <a:spcPts val="2880"/>
              </a:lnSpc>
              <a:spcBef>
                <a:spcPct val="0"/>
              </a:spcBef>
            </a:pPr>
            <a:r>
              <a:rPr lang="en-US" sz="2400" dirty="0">
                <a:solidFill>
                  <a:srgbClr val="21475C"/>
                </a:solidFill>
                <a:latin typeface="Lato Bold"/>
              </a:rPr>
              <a:t>w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tym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290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przez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szpitale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i 610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przez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placówki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POZ</a:t>
            </a:r>
          </a:p>
        </p:txBody>
      </p: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250" y="1140368"/>
            <a:ext cx="4941649" cy="2139027"/>
            <a:chOff x="0" y="0"/>
            <a:chExt cx="9883297" cy="4278055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t="17576" b="17576"/>
            <a:stretch>
              <a:fillRect/>
            </a:stretch>
          </p:blipFill>
          <p:spPr>
            <a:xfrm>
              <a:off x="0" y="0"/>
              <a:ext cx="9883297" cy="4278055"/>
            </a:xfrm>
            <a:prstGeom prst="rect">
              <a:avLst/>
            </a:prstGeom>
          </p:spPr>
        </p:pic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88250" y="4452278"/>
            <a:ext cx="4941649" cy="2020199"/>
            <a:chOff x="0" y="0"/>
            <a:chExt cx="9883297" cy="4040398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/>
            <a:srcRect t="246" b="246"/>
            <a:stretch>
              <a:fillRect/>
            </a:stretch>
          </p:blipFill>
          <p:spPr>
            <a:xfrm>
              <a:off x="0" y="0"/>
              <a:ext cx="9883297" cy="4040398"/>
            </a:xfrm>
            <a:prstGeom prst="rect">
              <a:avLst/>
            </a:prstGeom>
          </p:spPr>
        </p:pic>
      </p:grpSp>
      <p:sp>
        <p:nvSpPr>
          <p:cNvPr id="15" name="TextBox 15"/>
          <p:cNvSpPr txBox="1"/>
          <p:nvPr/>
        </p:nvSpPr>
        <p:spPr>
          <a:xfrm>
            <a:off x="488250" y="163991"/>
            <a:ext cx="5918146" cy="70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46">
              <a:lnSpc>
                <a:spcPts val="5974"/>
              </a:lnSpc>
            </a:pPr>
            <a:r>
              <a:rPr lang="en-US" sz="4266">
                <a:solidFill>
                  <a:srgbClr val="FFFFFF"/>
                </a:solidFill>
                <a:latin typeface="Lato Bold"/>
              </a:rPr>
              <a:t>Nabory i wnioski  </a:t>
            </a:r>
          </a:p>
        </p:txBody>
      </p:sp>
      <p:sp>
        <p:nvSpPr>
          <p:cNvPr id="16" name="TextBox 14">
            <a:extLst>
              <a:ext uri="{FF2B5EF4-FFF2-40B4-BE49-F238E27FC236}">
                <a16:creationId xmlns:a16="http://schemas.microsoft.com/office/drawing/2014/main" id="{4061A7DE-A19B-97A4-FCCA-2484907E0E36}"/>
              </a:ext>
            </a:extLst>
          </p:cNvPr>
          <p:cNvSpPr txBox="1"/>
          <p:nvPr/>
        </p:nvSpPr>
        <p:spPr>
          <a:xfrm>
            <a:off x="6092120" y="3531899"/>
            <a:ext cx="561163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pl-PL" sz="2400" dirty="0">
                <a:solidFill>
                  <a:srgbClr val="21475C"/>
                </a:solidFill>
                <a:latin typeface="Lato Bold"/>
              </a:rPr>
              <a:t>Podpisaliśmy i zrealizowaliśmy 350 umów o powierzenie grantów, w tym 78 </a:t>
            </a:r>
            <a:br>
              <a:rPr lang="pl-PL" sz="2400" dirty="0">
                <a:solidFill>
                  <a:srgbClr val="21475C"/>
                </a:solidFill>
                <a:latin typeface="Lato Bold"/>
              </a:rPr>
            </a:br>
            <a:r>
              <a:rPr lang="pl-PL" sz="2400" dirty="0">
                <a:solidFill>
                  <a:srgbClr val="21475C"/>
                </a:solidFill>
                <a:latin typeface="Lato Bold"/>
              </a:rPr>
              <a:t>ze szpitalami i 272 z placówkami P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OZ</a:t>
            </a: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1B131572-3BAF-7A19-9B23-F30377A2DF61}"/>
              </a:ext>
            </a:extLst>
          </p:cNvPr>
          <p:cNvSpPr txBox="1"/>
          <p:nvPr/>
        </p:nvSpPr>
        <p:spPr>
          <a:xfrm>
            <a:off x="6092120" y="5054600"/>
            <a:ext cx="6173537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30"/>
            <a:r>
              <a:rPr lang="en-US" sz="2400" dirty="0" err="1">
                <a:solidFill>
                  <a:srgbClr val="21475C"/>
                </a:solidFill>
                <a:latin typeface="Lato Bold"/>
              </a:rPr>
              <a:t>Wartość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umów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wynosi</a:t>
            </a:r>
            <a:r>
              <a:rPr lang="pl-PL" sz="2400" dirty="0" err="1">
                <a:solidFill>
                  <a:srgbClr val="21475C"/>
                </a:solidFill>
                <a:latin typeface="Lato Bold"/>
              </a:rPr>
              <a:t>ła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292,9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mln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zł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, </a:t>
            </a:r>
          </a:p>
          <a:p>
            <a:pPr algn="just" defTabSz="609630"/>
            <a:r>
              <a:rPr lang="en-US" sz="2400" dirty="0">
                <a:solidFill>
                  <a:srgbClr val="21475C"/>
                </a:solidFill>
                <a:latin typeface="Lato Bold"/>
              </a:rPr>
              <a:t>w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tym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umów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szpitalnych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144,9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mln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zł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, </a:t>
            </a:r>
          </a:p>
          <a:p>
            <a:pPr algn="just" defTabSz="609630">
              <a:spcBef>
                <a:spcPct val="0"/>
              </a:spcBef>
            </a:pPr>
            <a:r>
              <a:rPr lang="en-US" sz="2400" dirty="0">
                <a:solidFill>
                  <a:srgbClr val="21475C"/>
                </a:solidFill>
                <a:latin typeface="Lato Bold"/>
              </a:rPr>
              <a:t>a z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placówkami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POZ 147,9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mln</a:t>
            </a:r>
            <a:r>
              <a:rPr lang="en-US" sz="2400" dirty="0">
                <a:solidFill>
                  <a:srgbClr val="21475C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21475C"/>
                </a:solidFill>
                <a:latin typeface="Lato Bold"/>
              </a:rPr>
              <a:t>zł</a:t>
            </a:r>
            <a:endParaRPr lang="en-US" sz="2400" dirty="0">
              <a:solidFill>
                <a:srgbClr val="21475C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70800" y="2159000"/>
            <a:ext cx="4367439" cy="4360329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6448" y="0"/>
              <a:ext cx="799904" cy="698500"/>
            </a:xfrm>
            <a:custGeom>
              <a:avLst/>
              <a:gdLst/>
              <a:ahLst/>
              <a:cxnLst/>
              <a:rect l="l" t="t" r="r" b="b"/>
              <a:pathLst>
                <a:path w="799904" h="698500">
                  <a:moveTo>
                    <a:pt x="789465" y="378275"/>
                  </a:moveTo>
                  <a:lnTo>
                    <a:pt x="620039" y="669475"/>
                  </a:lnTo>
                  <a:cubicBezTo>
                    <a:pt x="609584" y="687445"/>
                    <a:pt x="590362" y="698500"/>
                    <a:pt x="569572" y="698500"/>
                  </a:cubicBezTo>
                  <a:lnTo>
                    <a:pt x="230332" y="698500"/>
                  </a:lnTo>
                  <a:cubicBezTo>
                    <a:pt x="209542" y="698500"/>
                    <a:pt x="190320" y="687445"/>
                    <a:pt x="179865" y="669475"/>
                  </a:cubicBezTo>
                  <a:lnTo>
                    <a:pt x="10439" y="378275"/>
                  </a:lnTo>
                  <a:cubicBezTo>
                    <a:pt x="0" y="360333"/>
                    <a:pt x="0" y="338167"/>
                    <a:pt x="10439" y="320225"/>
                  </a:cubicBezTo>
                  <a:lnTo>
                    <a:pt x="179865" y="29025"/>
                  </a:lnTo>
                  <a:cubicBezTo>
                    <a:pt x="190320" y="11055"/>
                    <a:pt x="209542" y="0"/>
                    <a:pt x="230332" y="0"/>
                  </a:cubicBezTo>
                  <a:lnTo>
                    <a:pt x="569572" y="0"/>
                  </a:lnTo>
                  <a:cubicBezTo>
                    <a:pt x="590362" y="0"/>
                    <a:pt x="609584" y="11055"/>
                    <a:pt x="620039" y="29025"/>
                  </a:cubicBezTo>
                  <a:lnTo>
                    <a:pt x="789465" y="320225"/>
                  </a:lnTo>
                  <a:cubicBezTo>
                    <a:pt x="799904" y="338167"/>
                    <a:pt x="799904" y="360333"/>
                    <a:pt x="789465" y="37827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E00">
                    <a:alpha val="100000"/>
                  </a:srgbClr>
                </a:gs>
                <a:gs pos="50000">
                  <a:srgbClr val="FFDE00">
                    <a:alpha val="100000"/>
                  </a:srgbClr>
                </a:gs>
                <a:gs pos="100000">
                  <a:srgbClr val="FF992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  <a:ln cap="rnd">
              <a:noFill/>
              <a:prstDash val="solid"/>
              <a:round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4" name="Freeform 14"/>
          <p:cNvSpPr/>
          <p:nvPr/>
        </p:nvSpPr>
        <p:spPr>
          <a:xfrm>
            <a:off x="8992242" y="4220247"/>
            <a:ext cx="1724555" cy="2185497"/>
          </a:xfrm>
          <a:custGeom>
            <a:avLst/>
            <a:gdLst/>
            <a:ahLst/>
            <a:cxnLst/>
            <a:rect l="l" t="t" r="r" b="b"/>
            <a:pathLst>
              <a:path w="2586833" h="3278245">
                <a:moveTo>
                  <a:pt x="0" y="0"/>
                </a:moveTo>
                <a:lnTo>
                  <a:pt x="2586833" y="0"/>
                </a:lnTo>
                <a:lnTo>
                  <a:pt x="2586833" y="3278245"/>
                </a:lnTo>
                <a:lnTo>
                  <a:pt x="0" y="3278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57558" y="271737"/>
            <a:ext cx="10354417" cy="7327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6120"/>
              </a:lnSpc>
            </a:pPr>
            <a:r>
              <a:rPr lang="en-US" sz="5000" spc="-141" dirty="0" err="1">
                <a:solidFill>
                  <a:srgbClr val="F3A518"/>
                </a:solidFill>
                <a:latin typeface="Barlow Bold"/>
              </a:rPr>
              <a:t>Cel</a:t>
            </a:r>
            <a:r>
              <a:rPr lang="en-US" sz="5000" spc="-141" dirty="0">
                <a:solidFill>
                  <a:srgbClr val="F3A518"/>
                </a:solidFill>
                <a:latin typeface="Barlow Bold"/>
              </a:rPr>
              <a:t> </a:t>
            </a:r>
            <a:r>
              <a:rPr lang="en-US" sz="5000" spc="-141" dirty="0" err="1">
                <a:solidFill>
                  <a:srgbClr val="F3A518"/>
                </a:solidFill>
                <a:latin typeface="Barlow Bold"/>
              </a:rPr>
              <a:t>projektu</a:t>
            </a:r>
            <a:r>
              <a:rPr lang="en-US" sz="5000" spc="-141" dirty="0">
                <a:solidFill>
                  <a:srgbClr val="F3A518"/>
                </a:solidFill>
                <a:latin typeface="Barlow Bold"/>
              </a:rPr>
              <a:t> </a:t>
            </a:r>
            <a:r>
              <a:rPr lang="pl-PL" sz="5000" spc="-141" dirty="0">
                <a:solidFill>
                  <a:srgbClr val="F3A518"/>
                </a:solidFill>
                <a:latin typeface="Barlow Bold"/>
              </a:rPr>
              <a:t>Dostępność Plus dla AOS</a:t>
            </a:r>
            <a:endParaRPr lang="en-US" sz="5000" spc="-141" dirty="0">
              <a:solidFill>
                <a:srgbClr val="F3A518"/>
              </a:solidFill>
              <a:latin typeface="Barlow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25057" y="3619778"/>
            <a:ext cx="147471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27"/>
              </a:lnSpc>
            </a:pPr>
            <a:r>
              <a:rPr lang="en-US" sz="2617" spc="-65">
                <a:solidFill>
                  <a:srgbClr val="FFFFFF"/>
                </a:solidFill>
                <a:latin typeface="Barlow Bold"/>
              </a:rPr>
              <a:t>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86826" y="1346200"/>
            <a:ext cx="7188200" cy="3240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4294"/>
              </a:lnSpc>
            </a:pP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Opracowanie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i </a:t>
            </a: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wdrożenie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standardu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dostępności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dla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 err="1">
                <a:solidFill>
                  <a:srgbClr val="112D4E"/>
                </a:solidFill>
                <a:latin typeface="Lato Bold"/>
              </a:rPr>
              <a:t>placówek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 A</a:t>
            </a:r>
            <a:r>
              <a:rPr lang="pl-PL" sz="2400" b="1" dirty="0" err="1">
                <a:solidFill>
                  <a:srgbClr val="112D4E"/>
                </a:solidFill>
                <a:latin typeface="Lato Bold"/>
              </a:rPr>
              <a:t>mbulatoryjnej</a:t>
            </a:r>
            <a:r>
              <a:rPr lang="pl-PL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O</a:t>
            </a:r>
            <a:r>
              <a:rPr lang="pl-PL" sz="2400" b="1" dirty="0" err="1">
                <a:solidFill>
                  <a:srgbClr val="112D4E"/>
                </a:solidFill>
                <a:latin typeface="Lato Bold"/>
              </a:rPr>
              <a:t>pieki</a:t>
            </a:r>
            <a:r>
              <a:rPr lang="pl-PL" sz="2400" b="1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b="1" dirty="0">
                <a:solidFill>
                  <a:srgbClr val="112D4E"/>
                </a:solidFill>
                <a:latin typeface="Lato Bold"/>
              </a:rPr>
              <a:t>S</a:t>
            </a:r>
            <a:r>
              <a:rPr lang="pl-PL" sz="2400" b="1" dirty="0" err="1">
                <a:solidFill>
                  <a:srgbClr val="112D4E"/>
                </a:solidFill>
                <a:latin typeface="Lato Bold"/>
              </a:rPr>
              <a:t>pecjalistycznej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, co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przyczyni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się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do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poprawy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dostępności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tych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placówek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dla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osób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ze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szczególnymi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potrzebami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oraz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zwiększenia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jakości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realizowanych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przez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nie</a:t>
            </a:r>
            <a:r>
              <a:rPr lang="en-US" sz="240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400" dirty="0" err="1">
                <a:solidFill>
                  <a:srgbClr val="112D4E"/>
                </a:solidFill>
                <a:latin typeface="Lato Bold"/>
              </a:rPr>
              <a:t>świadczeń</a:t>
            </a:r>
            <a:endParaRPr lang="en-US" sz="2400" dirty="0">
              <a:solidFill>
                <a:srgbClr val="112D4E"/>
              </a:solidFill>
              <a:latin typeface="Lato Bold"/>
            </a:endParaRPr>
          </a:p>
        </p:txBody>
      </p:sp>
      <p:sp>
        <p:nvSpPr>
          <p:cNvPr id="18" name="TextBox 15">
            <a:extLst>
              <a:ext uri="{FF2B5EF4-FFF2-40B4-BE49-F238E27FC236}">
                <a16:creationId xmlns:a16="http://schemas.microsoft.com/office/drawing/2014/main" id="{3A9F4D0F-C77D-A91B-DC39-B682932FCFF1}"/>
              </a:ext>
            </a:extLst>
          </p:cNvPr>
          <p:cNvSpPr txBox="1"/>
          <p:nvPr/>
        </p:nvSpPr>
        <p:spPr>
          <a:xfrm>
            <a:off x="386827" y="4695286"/>
            <a:ext cx="7188199" cy="1593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ct val="150000"/>
              </a:lnSpc>
            </a:pPr>
            <a:r>
              <a:rPr lang="pl-PL" sz="2400" dirty="0">
                <a:solidFill>
                  <a:srgbClr val="21475C"/>
                </a:solidFill>
                <a:latin typeface="Lato Bold"/>
              </a:rPr>
              <a:t>W drugiej fazie projektu, jako element wdrażania Standardów planujemy przyznawanie grantów  </a:t>
            </a:r>
            <a:br>
              <a:rPr lang="pl-PL" sz="2400" dirty="0">
                <a:solidFill>
                  <a:srgbClr val="21475C"/>
                </a:solidFill>
                <a:latin typeface="Lato Bold"/>
              </a:rPr>
            </a:br>
            <a:r>
              <a:rPr lang="pl-PL" sz="2400" dirty="0">
                <a:solidFill>
                  <a:srgbClr val="21475C"/>
                </a:solidFill>
                <a:latin typeface="Lato Bold"/>
              </a:rPr>
              <a:t>na Dostępność placówkom AOS</a:t>
            </a:r>
            <a:endParaRPr lang="en-US" sz="2400" dirty="0">
              <a:solidFill>
                <a:srgbClr val="21475C"/>
              </a:solidFill>
              <a:latin typeface="Lato 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42FD3-89E5-34A2-80DE-FA10EA208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6EE1EF6-EBCE-7C5E-7243-983818B5B6F2}"/>
              </a:ext>
            </a:extLst>
          </p:cNvPr>
          <p:cNvGrpSpPr/>
          <p:nvPr/>
        </p:nvGrpSpPr>
        <p:grpSpPr>
          <a:xfrm rot="-10800000">
            <a:off x="483843" y="2300206"/>
            <a:ext cx="3560776" cy="4557794"/>
            <a:chOff x="0" y="0"/>
            <a:chExt cx="635000" cy="8128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15F5A2-CFE8-996A-C78D-845ABD2DC07F}"/>
                </a:ext>
              </a:extLst>
            </p:cNvPr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solidFill>
              <a:srgbClr val="FFBC1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0F7C1DA-F433-3C9C-7DD1-7F06E1BD0C08}"/>
                </a:ext>
              </a:extLst>
            </p:cNvPr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F7DF30F-E984-003A-03E7-B87479C830A8}"/>
              </a:ext>
            </a:extLst>
          </p:cNvPr>
          <p:cNvGrpSpPr/>
          <p:nvPr/>
        </p:nvGrpSpPr>
        <p:grpSpPr>
          <a:xfrm rot="-10800000">
            <a:off x="4205779" y="2300206"/>
            <a:ext cx="3560776" cy="4557794"/>
            <a:chOff x="0" y="0"/>
            <a:chExt cx="6350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E303497-5B9E-D108-EDB9-8A3156AAF16E}"/>
                </a:ext>
              </a:extLst>
            </p:cNvPr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solidFill>
              <a:srgbClr val="FFBC1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914325D-8AA9-417E-A0F4-E09D1EE5342F}"/>
                </a:ext>
              </a:extLst>
            </p:cNvPr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63A30FED-EE7C-C96B-2933-A1EA0A635384}"/>
              </a:ext>
            </a:extLst>
          </p:cNvPr>
          <p:cNvGrpSpPr/>
          <p:nvPr/>
        </p:nvGrpSpPr>
        <p:grpSpPr>
          <a:xfrm rot="-10800000">
            <a:off x="8134138" y="2286512"/>
            <a:ext cx="3560776" cy="4557794"/>
            <a:chOff x="0" y="0"/>
            <a:chExt cx="635000" cy="812800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051FBFF0-3762-3025-70CD-26E8198E4214}"/>
                </a:ext>
              </a:extLst>
            </p:cNvPr>
            <p:cNvSpPr/>
            <p:nvPr/>
          </p:nvSpPr>
          <p:spPr>
            <a:xfrm>
              <a:off x="0" y="0"/>
              <a:ext cx="635000" cy="810358"/>
            </a:xfrm>
            <a:custGeom>
              <a:avLst/>
              <a:gdLst/>
              <a:ahLst/>
              <a:cxnLst/>
              <a:rect l="l" t="t" r="r" b="b"/>
              <a:pathLst>
                <a:path w="635000" h="810358">
                  <a:moveTo>
                    <a:pt x="635000" y="20383"/>
                  </a:moveTo>
                  <a:lnTo>
                    <a:pt x="635000" y="678117"/>
                  </a:lnTo>
                  <a:cubicBezTo>
                    <a:pt x="635000" y="690346"/>
                    <a:pt x="627328" y="701262"/>
                    <a:pt x="615822" y="705404"/>
                  </a:cubicBezTo>
                  <a:lnTo>
                    <a:pt x="336678" y="805896"/>
                  </a:lnTo>
                  <a:cubicBezTo>
                    <a:pt x="324282" y="810358"/>
                    <a:pt x="310718" y="810358"/>
                    <a:pt x="298322" y="805896"/>
                  </a:cubicBezTo>
                  <a:lnTo>
                    <a:pt x="19178" y="705404"/>
                  </a:lnTo>
                  <a:cubicBezTo>
                    <a:pt x="7672" y="701262"/>
                    <a:pt x="0" y="690346"/>
                    <a:pt x="0" y="678117"/>
                  </a:cubicBezTo>
                  <a:lnTo>
                    <a:pt x="0" y="20383"/>
                  </a:lnTo>
                  <a:cubicBezTo>
                    <a:pt x="0" y="14977"/>
                    <a:pt x="2148" y="9793"/>
                    <a:pt x="5970" y="5970"/>
                  </a:cubicBezTo>
                  <a:cubicBezTo>
                    <a:pt x="9793" y="2148"/>
                    <a:pt x="14977" y="0"/>
                    <a:pt x="20383" y="0"/>
                  </a:cubicBezTo>
                  <a:lnTo>
                    <a:pt x="614617" y="0"/>
                  </a:lnTo>
                  <a:cubicBezTo>
                    <a:pt x="620023" y="0"/>
                    <a:pt x="625207" y="2148"/>
                    <a:pt x="629030" y="5970"/>
                  </a:cubicBezTo>
                  <a:cubicBezTo>
                    <a:pt x="632852" y="9793"/>
                    <a:pt x="635000" y="14977"/>
                    <a:pt x="635000" y="20383"/>
                  </a:cubicBezTo>
                  <a:close/>
                </a:path>
              </a:pathLst>
            </a:custGeom>
            <a:solidFill>
              <a:srgbClr val="FFBC1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2535C560-961D-CA7B-C720-10D7B8B7E503}"/>
                </a:ext>
              </a:extLst>
            </p:cNvPr>
            <p:cNvSpPr txBox="1"/>
            <p:nvPr/>
          </p:nvSpPr>
          <p:spPr>
            <a:xfrm>
              <a:off x="0" y="-38100"/>
              <a:ext cx="6350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0266C5F3-750B-CB4F-EB3D-3871B182356A}"/>
              </a:ext>
            </a:extLst>
          </p:cNvPr>
          <p:cNvGrpSpPr/>
          <p:nvPr/>
        </p:nvGrpSpPr>
        <p:grpSpPr>
          <a:xfrm>
            <a:off x="838088" y="4408848"/>
            <a:ext cx="2852287" cy="2193853"/>
            <a:chOff x="0" y="0"/>
            <a:chExt cx="1080630" cy="831173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8950D0D0-02FC-A4CE-259C-96076E498BCA}"/>
                </a:ext>
              </a:extLst>
            </p:cNvPr>
            <p:cNvSpPr/>
            <p:nvPr/>
          </p:nvSpPr>
          <p:spPr>
            <a:xfrm>
              <a:off x="0" y="0"/>
              <a:ext cx="1080629" cy="831173"/>
            </a:xfrm>
            <a:custGeom>
              <a:avLst/>
              <a:gdLst/>
              <a:ahLst/>
              <a:cxnLst/>
              <a:rect l="l" t="t" r="r" b="b"/>
              <a:pathLst>
                <a:path w="1080629" h="831173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766030"/>
                  </a:lnTo>
                  <a:cubicBezTo>
                    <a:pt x="1080629" y="783307"/>
                    <a:pt x="1073766" y="799876"/>
                    <a:pt x="1061550" y="812093"/>
                  </a:cubicBezTo>
                  <a:cubicBezTo>
                    <a:pt x="1049333" y="824310"/>
                    <a:pt x="1032764" y="831173"/>
                    <a:pt x="1015487" y="831173"/>
                  </a:cubicBezTo>
                  <a:lnTo>
                    <a:pt x="65143" y="831173"/>
                  </a:lnTo>
                  <a:cubicBezTo>
                    <a:pt x="47866" y="831173"/>
                    <a:pt x="31297" y="824310"/>
                    <a:pt x="19080" y="812093"/>
                  </a:cubicBezTo>
                  <a:cubicBezTo>
                    <a:pt x="6863" y="799876"/>
                    <a:pt x="0" y="783307"/>
                    <a:pt x="0" y="766030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5FDFE456-81EF-3926-12C0-D568AFC2E98B}"/>
                </a:ext>
              </a:extLst>
            </p:cNvPr>
            <p:cNvSpPr txBox="1"/>
            <p:nvPr/>
          </p:nvSpPr>
          <p:spPr>
            <a:xfrm>
              <a:off x="0" y="-28575"/>
              <a:ext cx="1080630" cy="859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94C65C87-1342-E2CC-9580-B325A6AF1BA5}"/>
              </a:ext>
            </a:extLst>
          </p:cNvPr>
          <p:cNvGrpSpPr/>
          <p:nvPr/>
        </p:nvGrpSpPr>
        <p:grpSpPr>
          <a:xfrm rot="-10800000">
            <a:off x="2560162" y="164387"/>
            <a:ext cx="6283618" cy="1685669"/>
            <a:chOff x="0" y="0"/>
            <a:chExt cx="5970210" cy="1601593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687F5C42-77FD-700F-0960-7411EED819C4}"/>
                </a:ext>
              </a:extLst>
            </p:cNvPr>
            <p:cNvSpPr/>
            <p:nvPr/>
          </p:nvSpPr>
          <p:spPr>
            <a:xfrm>
              <a:off x="1545" y="0"/>
              <a:ext cx="5967121" cy="1601593"/>
            </a:xfrm>
            <a:custGeom>
              <a:avLst/>
              <a:gdLst/>
              <a:ahLst/>
              <a:cxnLst/>
              <a:rect l="l" t="t" r="r" b="b"/>
              <a:pathLst>
                <a:path w="5967121" h="1601593">
                  <a:moveTo>
                    <a:pt x="218083" y="1601593"/>
                  </a:moveTo>
                  <a:lnTo>
                    <a:pt x="5749037" y="1601593"/>
                  </a:lnTo>
                  <a:cubicBezTo>
                    <a:pt x="5758426" y="1601593"/>
                    <a:pt x="5766351" y="1594611"/>
                    <a:pt x="5767532" y="1585296"/>
                  </a:cubicBezTo>
                  <a:lnTo>
                    <a:pt x="5966597" y="16297"/>
                  </a:lnTo>
                  <a:cubicBezTo>
                    <a:pt x="5967120" y="12174"/>
                    <a:pt x="5965845" y="8024"/>
                    <a:pt x="5963098" y="4905"/>
                  </a:cubicBezTo>
                  <a:cubicBezTo>
                    <a:pt x="5960350" y="1787"/>
                    <a:pt x="5956394" y="0"/>
                    <a:pt x="5952237" y="0"/>
                  </a:cubicBezTo>
                  <a:lnTo>
                    <a:pt x="14883" y="0"/>
                  </a:lnTo>
                  <a:cubicBezTo>
                    <a:pt x="10726" y="0"/>
                    <a:pt x="6770" y="1787"/>
                    <a:pt x="4022" y="4905"/>
                  </a:cubicBezTo>
                  <a:cubicBezTo>
                    <a:pt x="1274" y="8024"/>
                    <a:pt x="0" y="12174"/>
                    <a:pt x="523" y="16297"/>
                  </a:cubicBezTo>
                  <a:lnTo>
                    <a:pt x="199587" y="1585296"/>
                  </a:lnTo>
                  <a:cubicBezTo>
                    <a:pt x="200769" y="1594611"/>
                    <a:pt x="208693" y="1601593"/>
                    <a:pt x="218083" y="1601593"/>
                  </a:cubicBezTo>
                  <a:close/>
                </a:path>
              </a:pathLst>
            </a:custGeom>
            <a:solidFill>
              <a:srgbClr val="112D4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TextBox 28">
              <a:extLst>
                <a:ext uri="{FF2B5EF4-FFF2-40B4-BE49-F238E27FC236}">
                  <a16:creationId xmlns:a16="http://schemas.microsoft.com/office/drawing/2014/main" id="{BCF0720E-3CF9-6775-8C89-82398E77831C}"/>
                </a:ext>
              </a:extLst>
            </p:cNvPr>
            <p:cNvSpPr txBox="1"/>
            <p:nvPr/>
          </p:nvSpPr>
          <p:spPr>
            <a:xfrm>
              <a:off x="127000" y="-38100"/>
              <a:ext cx="5716210" cy="163969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5" name="Group 35">
            <a:extLst>
              <a:ext uri="{FF2B5EF4-FFF2-40B4-BE49-F238E27FC236}">
                <a16:creationId xmlns:a16="http://schemas.microsoft.com/office/drawing/2014/main" id="{D68F0A47-388D-118B-F583-54A013063EA2}"/>
              </a:ext>
            </a:extLst>
          </p:cNvPr>
          <p:cNvGrpSpPr/>
          <p:nvPr/>
        </p:nvGrpSpPr>
        <p:grpSpPr>
          <a:xfrm>
            <a:off x="4560023" y="4408848"/>
            <a:ext cx="2852287" cy="2193853"/>
            <a:chOff x="0" y="0"/>
            <a:chExt cx="1080630" cy="831173"/>
          </a:xfrm>
        </p:grpSpPr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2AE5382C-EE27-B0CD-9137-B931995F75E0}"/>
                </a:ext>
              </a:extLst>
            </p:cNvPr>
            <p:cNvSpPr/>
            <p:nvPr/>
          </p:nvSpPr>
          <p:spPr>
            <a:xfrm>
              <a:off x="0" y="0"/>
              <a:ext cx="1080629" cy="831173"/>
            </a:xfrm>
            <a:custGeom>
              <a:avLst/>
              <a:gdLst/>
              <a:ahLst/>
              <a:cxnLst/>
              <a:rect l="l" t="t" r="r" b="b"/>
              <a:pathLst>
                <a:path w="1080629" h="831173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766030"/>
                  </a:lnTo>
                  <a:cubicBezTo>
                    <a:pt x="1080629" y="783307"/>
                    <a:pt x="1073766" y="799876"/>
                    <a:pt x="1061550" y="812093"/>
                  </a:cubicBezTo>
                  <a:cubicBezTo>
                    <a:pt x="1049333" y="824310"/>
                    <a:pt x="1032764" y="831173"/>
                    <a:pt x="1015487" y="831173"/>
                  </a:cubicBezTo>
                  <a:lnTo>
                    <a:pt x="65143" y="831173"/>
                  </a:lnTo>
                  <a:cubicBezTo>
                    <a:pt x="47866" y="831173"/>
                    <a:pt x="31297" y="824310"/>
                    <a:pt x="19080" y="812093"/>
                  </a:cubicBezTo>
                  <a:cubicBezTo>
                    <a:pt x="6863" y="799876"/>
                    <a:pt x="0" y="783307"/>
                    <a:pt x="0" y="766030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E4C44A52-47DB-6E1F-4FB1-4F55E78CABEE}"/>
                </a:ext>
              </a:extLst>
            </p:cNvPr>
            <p:cNvSpPr txBox="1"/>
            <p:nvPr/>
          </p:nvSpPr>
          <p:spPr>
            <a:xfrm>
              <a:off x="0" y="-28575"/>
              <a:ext cx="1080630" cy="859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8" name="Freeform 38">
            <a:extLst>
              <a:ext uri="{FF2B5EF4-FFF2-40B4-BE49-F238E27FC236}">
                <a16:creationId xmlns:a16="http://schemas.microsoft.com/office/drawing/2014/main" id="{D8BEFDD8-A027-51AA-E7A7-77C6BB2495BC}"/>
              </a:ext>
            </a:extLst>
          </p:cNvPr>
          <p:cNvSpPr/>
          <p:nvPr/>
        </p:nvSpPr>
        <p:spPr>
          <a:xfrm>
            <a:off x="5365640" y="2915036"/>
            <a:ext cx="1241053" cy="1190701"/>
          </a:xfrm>
          <a:custGeom>
            <a:avLst/>
            <a:gdLst/>
            <a:ahLst/>
            <a:cxnLst/>
            <a:rect l="l" t="t" r="r" b="b"/>
            <a:pathLst>
              <a:path w="1861580" h="1786052">
                <a:moveTo>
                  <a:pt x="0" y="0"/>
                </a:moveTo>
                <a:lnTo>
                  <a:pt x="1861580" y="0"/>
                </a:lnTo>
                <a:lnTo>
                  <a:pt x="1861580" y="1786052"/>
                </a:lnTo>
                <a:lnTo>
                  <a:pt x="0" y="17860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C90DC8C-A8D0-648A-CA5A-98F5A82B0CDE}"/>
              </a:ext>
            </a:extLst>
          </p:cNvPr>
          <p:cNvGrpSpPr/>
          <p:nvPr/>
        </p:nvGrpSpPr>
        <p:grpSpPr>
          <a:xfrm>
            <a:off x="8488383" y="4408848"/>
            <a:ext cx="2852287" cy="2193853"/>
            <a:chOff x="0" y="0"/>
            <a:chExt cx="1080630" cy="831173"/>
          </a:xfrm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7D19D874-0DB3-5E80-E3DE-AD7367CBDB4A}"/>
                </a:ext>
              </a:extLst>
            </p:cNvPr>
            <p:cNvSpPr/>
            <p:nvPr/>
          </p:nvSpPr>
          <p:spPr>
            <a:xfrm>
              <a:off x="0" y="0"/>
              <a:ext cx="1080629" cy="831173"/>
            </a:xfrm>
            <a:custGeom>
              <a:avLst/>
              <a:gdLst/>
              <a:ahLst/>
              <a:cxnLst/>
              <a:rect l="l" t="t" r="r" b="b"/>
              <a:pathLst>
                <a:path w="1080629" h="831173">
                  <a:moveTo>
                    <a:pt x="65143" y="0"/>
                  </a:moveTo>
                  <a:lnTo>
                    <a:pt x="1015487" y="0"/>
                  </a:lnTo>
                  <a:cubicBezTo>
                    <a:pt x="1051464" y="0"/>
                    <a:pt x="1080629" y="29165"/>
                    <a:pt x="1080629" y="65143"/>
                  </a:cubicBezTo>
                  <a:lnTo>
                    <a:pt x="1080629" y="766030"/>
                  </a:lnTo>
                  <a:cubicBezTo>
                    <a:pt x="1080629" y="783307"/>
                    <a:pt x="1073766" y="799876"/>
                    <a:pt x="1061550" y="812093"/>
                  </a:cubicBezTo>
                  <a:cubicBezTo>
                    <a:pt x="1049333" y="824310"/>
                    <a:pt x="1032764" y="831173"/>
                    <a:pt x="1015487" y="831173"/>
                  </a:cubicBezTo>
                  <a:lnTo>
                    <a:pt x="65143" y="831173"/>
                  </a:lnTo>
                  <a:cubicBezTo>
                    <a:pt x="47866" y="831173"/>
                    <a:pt x="31297" y="824310"/>
                    <a:pt x="19080" y="812093"/>
                  </a:cubicBezTo>
                  <a:cubicBezTo>
                    <a:pt x="6863" y="799876"/>
                    <a:pt x="0" y="783307"/>
                    <a:pt x="0" y="766030"/>
                  </a:cubicBezTo>
                  <a:lnTo>
                    <a:pt x="0" y="65143"/>
                  </a:lnTo>
                  <a:cubicBezTo>
                    <a:pt x="0" y="47866"/>
                    <a:pt x="6863" y="31297"/>
                    <a:pt x="19080" y="19080"/>
                  </a:cubicBezTo>
                  <a:cubicBezTo>
                    <a:pt x="31297" y="6863"/>
                    <a:pt x="47866" y="0"/>
                    <a:pt x="65143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3B2A7980-219A-EA2C-BCF8-CF8DA46BFF0D}"/>
                </a:ext>
              </a:extLst>
            </p:cNvPr>
            <p:cNvSpPr txBox="1"/>
            <p:nvPr/>
          </p:nvSpPr>
          <p:spPr>
            <a:xfrm>
              <a:off x="0" y="-28575"/>
              <a:ext cx="1080630" cy="85974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2" name="Freeform 42">
            <a:extLst>
              <a:ext uri="{FF2B5EF4-FFF2-40B4-BE49-F238E27FC236}">
                <a16:creationId xmlns:a16="http://schemas.microsoft.com/office/drawing/2014/main" id="{BF6501AE-F21D-B91B-8848-3000E4112E20}"/>
              </a:ext>
            </a:extLst>
          </p:cNvPr>
          <p:cNvSpPr/>
          <p:nvPr/>
        </p:nvSpPr>
        <p:spPr>
          <a:xfrm>
            <a:off x="9394988" y="2915036"/>
            <a:ext cx="1170045" cy="1170045"/>
          </a:xfrm>
          <a:custGeom>
            <a:avLst/>
            <a:gdLst/>
            <a:ahLst/>
            <a:cxnLst/>
            <a:rect l="l" t="t" r="r" b="b"/>
            <a:pathLst>
              <a:path w="1755067" h="1755067">
                <a:moveTo>
                  <a:pt x="0" y="0"/>
                </a:moveTo>
                <a:lnTo>
                  <a:pt x="1755067" y="0"/>
                </a:lnTo>
                <a:lnTo>
                  <a:pt x="1755067" y="1755068"/>
                </a:lnTo>
                <a:lnTo>
                  <a:pt x="0" y="1755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2D490BE2-F157-544F-EE4A-BFFF00EB6F14}"/>
              </a:ext>
            </a:extLst>
          </p:cNvPr>
          <p:cNvSpPr/>
          <p:nvPr/>
        </p:nvSpPr>
        <p:spPr>
          <a:xfrm>
            <a:off x="1583414" y="3026719"/>
            <a:ext cx="1191688" cy="1079019"/>
          </a:xfrm>
          <a:custGeom>
            <a:avLst/>
            <a:gdLst/>
            <a:ahLst/>
            <a:cxnLst/>
            <a:rect l="l" t="t" r="r" b="b"/>
            <a:pathLst>
              <a:path w="1787532" h="1618529">
                <a:moveTo>
                  <a:pt x="0" y="0"/>
                </a:moveTo>
                <a:lnTo>
                  <a:pt x="1787532" y="0"/>
                </a:lnTo>
                <a:lnTo>
                  <a:pt x="1787532" y="1618529"/>
                </a:lnTo>
                <a:lnTo>
                  <a:pt x="0" y="16185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D2E3470B-83A6-D137-C110-E858A393501F}"/>
              </a:ext>
            </a:extLst>
          </p:cNvPr>
          <p:cNvSpPr txBox="1"/>
          <p:nvPr/>
        </p:nvSpPr>
        <p:spPr>
          <a:xfrm>
            <a:off x="2813391" y="488300"/>
            <a:ext cx="5777159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248"/>
              </a:lnSpc>
            </a:pPr>
            <a:r>
              <a:rPr lang="en-US" sz="3933">
                <a:solidFill>
                  <a:srgbClr val="FFFFFF"/>
                </a:solidFill>
                <a:latin typeface="Lato Bold"/>
              </a:rPr>
              <a:t>Zakresy Standradów Dostępności</a:t>
            </a:r>
          </a:p>
        </p:txBody>
      </p:sp>
      <p:sp>
        <p:nvSpPr>
          <p:cNvPr id="45" name="TextBox 45">
            <a:extLst>
              <a:ext uri="{FF2B5EF4-FFF2-40B4-BE49-F238E27FC236}">
                <a16:creationId xmlns:a16="http://schemas.microsoft.com/office/drawing/2014/main" id="{53EE87EB-02BB-0E0D-0D94-D6F61E1C9A48}"/>
              </a:ext>
            </a:extLst>
          </p:cNvPr>
          <p:cNvSpPr txBox="1"/>
          <p:nvPr/>
        </p:nvSpPr>
        <p:spPr>
          <a:xfrm>
            <a:off x="945376" y="5151881"/>
            <a:ext cx="2637711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799">
                <a:solidFill>
                  <a:srgbClr val="112D4E"/>
                </a:solidFill>
                <a:latin typeface="Lato Bold"/>
              </a:rPr>
              <a:t>architektoniczny</a:t>
            </a:r>
          </a:p>
        </p:txBody>
      </p:sp>
      <p:sp>
        <p:nvSpPr>
          <p:cNvPr id="46" name="TextBox 46">
            <a:extLst>
              <a:ext uri="{FF2B5EF4-FFF2-40B4-BE49-F238E27FC236}">
                <a16:creationId xmlns:a16="http://schemas.microsoft.com/office/drawing/2014/main" id="{9215E5AF-E237-47EF-6156-BAEAC52AD512}"/>
              </a:ext>
            </a:extLst>
          </p:cNvPr>
          <p:cNvSpPr txBox="1"/>
          <p:nvPr/>
        </p:nvSpPr>
        <p:spPr>
          <a:xfrm>
            <a:off x="5294850" y="5289549"/>
            <a:ext cx="1382633" cy="456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920"/>
              </a:lnSpc>
            </a:pPr>
            <a:r>
              <a:rPr lang="en-US" sz="2799">
                <a:solidFill>
                  <a:srgbClr val="112D4E"/>
                </a:solidFill>
                <a:latin typeface="Lato Bold"/>
              </a:rPr>
              <a:t>cyfrowy 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64D42CA0-1DDD-70D5-C85E-F8FDBA663FD6}"/>
              </a:ext>
            </a:extLst>
          </p:cNvPr>
          <p:cNvSpPr txBox="1"/>
          <p:nvPr/>
        </p:nvSpPr>
        <p:spPr>
          <a:xfrm>
            <a:off x="7768020" y="5177282"/>
            <a:ext cx="4423981" cy="795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51"/>
              </a:lnSpc>
            </a:pPr>
            <a:r>
              <a:rPr lang="en-US" sz="2799">
                <a:solidFill>
                  <a:srgbClr val="112D4E"/>
                </a:solidFill>
                <a:latin typeface="Lato Bold"/>
              </a:rPr>
              <a:t>informacyjno-komunikacyjny </a:t>
            </a:r>
          </a:p>
        </p:txBody>
      </p:sp>
    </p:spTree>
    <p:extLst>
      <p:ext uri="{BB962C8B-B14F-4D97-AF65-F5344CB8AC3E}">
        <p14:creationId xmlns:p14="http://schemas.microsoft.com/office/powerpoint/2010/main" val="3189773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18909" y="1385077"/>
            <a:ext cx="1995095" cy="2321565"/>
            <a:chOff x="0" y="0"/>
            <a:chExt cx="6985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10246"/>
              <a:ext cx="698500" cy="792308"/>
            </a:xfrm>
            <a:custGeom>
              <a:avLst/>
              <a:gdLst/>
              <a:ahLst/>
              <a:cxnLst/>
              <a:rect l="l" t="t" r="r" b="b"/>
              <a:pathLst>
                <a:path w="698500" h="792308">
                  <a:moveTo>
                    <a:pt x="395369" y="16587"/>
                  </a:moveTo>
                  <a:lnTo>
                    <a:pt x="652381" y="166121"/>
                  </a:lnTo>
                  <a:cubicBezTo>
                    <a:pt x="680934" y="182734"/>
                    <a:pt x="698500" y="213276"/>
                    <a:pt x="698500" y="246311"/>
                  </a:cubicBezTo>
                  <a:lnTo>
                    <a:pt x="698500" y="545997"/>
                  </a:lnTo>
                  <a:cubicBezTo>
                    <a:pt x="698500" y="579032"/>
                    <a:pt x="680934" y="609574"/>
                    <a:pt x="652381" y="626187"/>
                  </a:cubicBezTo>
                  <a:lnTo>
                    <a:pt x="395369" y="775721"/>
                  </a:lnTo>
                  <a:cubicBezTo>
                    <a:pt x="366860" y="792308"/>
                    <a:pt x="331640" y="792308"/>
                    <a:pt x="303131" y="775721"/>
                  </a:cubicBezTo>
                  <a:lnTo>
                    <a:pt x="46119" y="626187"/>
                  </a:lnTo>
                  <a:cubicBezTo>
                    <a:pt x="17566" y="609574"/>
                    <a:pt x="0" y="579032"/>
                    <a:pt x="0" y="545997"/>
                  </a:cubicBezTo>
                  <a:lnTo>
                    <a:pt x="0" y="246311"/>
                  </a:lnTo>
                  <a:cubicBezTo>
                    <a:pt x="0" y="213276"/>
                    <a:pt x="17566" y="182734"/>
                    <a:pt x="46119" y="166121"/>
                  </a:cubicBezTo>
                  <a:lnTo>
                    <a:pt x="303131" y="16587"/>
                  </a:lnTo>
                  <a:cubicBezTo>
                    <a:pt x="331640" y="0"/>
                    <a:pt x="366860" y="0"/>
                    <a:pt x="395369" y="16587"/>
                  </a:cubicBezTo>
                  <a:close/>
                </a:path>
              </a:pathLst>
            </a:custGeom>
            <a:solidFill>
              <a:srgbClr val="0A4796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775548" y="3176214"/>
            <a:ext cx="2157630" cy="2510697"/>
            <a:chOff x="0" y="0"/>
            <a:chExt cx="6985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9474"/>
              <a:ext cx="698500" cy="793852"/>
            </a:xfrm>
            <a:custGeom>
              <a:avLst/>
              <a:gdLst/>
              <a:ahLst/>
              <a:cxnLst/>
              <a:rect l="l" t="t" r="r" b="b"/>
              <a:pathLst>
                <a:path w="698500" h="793852">
                  <a:moveTo>
                    <a:pt x="391895" y="15337"/>
                  </a:moveTo>
                  <a:lnTo>
                    <a:pt x="655855" y="168915"/>
                  </a:lnTo>
                  <a:cubicBezTo>
                    <a:pt x="682258" y="184276"/>
                    <a:pt x="698500" y="212517"/>
                    <a:pt x="698500" y="243063"/>
                  </a:cubicBezTo>
                  <a:lnTo>
                    <a:pt x="698500" y="550789"/>
                  </a:lnTo>
                  <a:cubicBezTo>
                    <a:pt x="698500" y="581335"/>
                    <a:pt x="682258" y="609576"/>
                    <a:pt x="655855" y="624937"/>
                  </a:cubicBezTo>
                  <a:lnTo>
                    <a:pt x="391895" y="778515"/>
                  </a:lnTo>
                  <a:cubicBezTo>
                    <a:pt x="365533" y="793852"/>
                    <a:pt x="332967" y="793852"/>
                    <a:pt x="306605" y="778515"/>
                  </a:cubicBezTo>
                  <a:lnTo>
                    <a:pt x="42645" y="624937"/>
                  </a:lnTo>
                  <a:cubicBezTo>
                    <a:pt x="16242" y="609576"/>
                    <a:pt x="0" y="581335"/>
                    <a:pt x="0" y="550789"/>
                  </a:cubicBezTo>
                  <a:lnTo>
                    <a:pt x="0" y="243063"/>
                  </a:lnTo>
                  <a:cubicBezTo>
                    <a:pt x="0" y="212517"/>
                    <a:pt x="16242" y="184276"/>
                    <a:pt x="42645" y="168915"/>
                  </a:cubicBezTo>
                  <a:lnTo>
                    <a:pt x="306605" y="15337"/>
                  </a:lnTo>
                  <a:cubicBezTo>
                    <a:pt x="332967" y="0"/>
                    <a:pt x="365533" y="0"/>
                    <a:pt x="391895" y="15337"/>
                  </a:cubicBezTo>
                  <a:close/>
                </a:path>
              </a:pathLst>
            </a:custGeom>
            <a:solidFill>
              <a:srgbClr val="F3A518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-5400000">
            <a:off x="-949840" y="4749901"/>
            <a:ext cx="3399402" cy="3089207"/>
          </a:xfrm>
          <a:custGeom>
            <a:avLst/>
            <a:gdLst/>
            <a:ahLst/>
            <a:cxnLst/>
            <a:rect l="l" t="t" r="r" b="b"/>
            <a:pathLst>
              <a:path w="5099103" h="4633810">
                <a:moveTo>
                  <a:pt x="0" y="0"/>
                </a:moveTo>
                <a:lnTo>
                  <a:pt x="5099103" y="0"/>
                </a:lnTo>
                <a:lnTo>
                  <a:pt x="5099103" y="4633810"/>
                </a:lnTo>
                <a:lnTo>
                  <a:pt x="0" y="46338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1703" y="3945065"/>
            <a:ext cx="2503303" cy="2912935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8166"/>
              <a:ext cx="698500" cy="796469"/>
            </a:xfrm>
            <a:custGeom>
              <a:avLst/>
              <a:gdLst/>
              <a:ahLst/>
              <a:cxnLst/>
              <a:rect l="l" t="t" r="r" b="b"/>
              <a:pathLst>
                <a:path w="698500" h="796469">
                  <a:moveTo>
                    <a:pt x="386006" y="13219"/>
                  </a:moveTo>
                  <a:lnTo>
                    <a:pt x="661744" y="173649"/>
                  </a:lnTo>
                  <a:cubicBezTo>
                    <a:pt x="684500" y="186889"/>
                    <a:pt x="698500" y="211231"/>
                    <a:pt x="698500" y="237558"/>
                  </a:cubicBezTo>
                  <a:lnTo>
                    <a:pt x="698500" y="558910"/>
                  </a:lnTo>
                  <a:cubicBezTo>
                    <a:pt x="698500" y="585237"/>
                    <a:pt x="684500" y="609579"/>
                    <a:pt x="661744" y="622819"/>
                  </a:cubicBezTo>
                  <a:lnTo>
                    <a:pt x="386006" y="783249"/>
                  </a:lnTo>
                  <a:cubicBezTo>
                    <a:pt x="363285" y="796468"/>
                    <a:pt x="335215" y="796468"/>
                    <a:pt x="312494" y="783249"/>
                  </a:cubicBezTo>
                  <a:lnTo>
                    <a:pt x="36756" y="622819"/>
                  </a:lnTo>
                  <a:cubicBezTo>
                    <a:pt x="14000" y="609579"/>
                    <a:pt x="0" y="585237"/>
                    <a:pt x="0" y="558910"/>
                  </a:cubicBezTo>
                  <a:lnTo>
                    <a:pt x="0" y="237558"/>
                  </a:lnTo>
                  <a:cubicBezTo>
                    <a:pt x="0" y="211231"/>
                    <a:pt x="14000" y="186889"/>
                    <a:pt x="36756" y="173649"/>
                  </a:cubicBezTo>
                  <a:lnTo>
                    <a:pt x="312494" y="13219"/>
                  </a:lnTo>
                  <a:cubicBezTo>
                    <a:pt x="335215" y="0"/>
                    <a:pt x="363285" y="0"/>
                    <a:pt x="386006" y="13219"/>
                  </a:cubicBezTo>
                  <a:close/>
                </a:path>
              </a:pathLst>
            </a:custGeom>
            <a:solidFill>
              <a:srgbClr val="0A4796"/>
            </a:solidFill>
            <a:ln w="127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6398124" y="1220306"/>
            <a:ext cx="417695" cy="417695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1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398124" y="3208530"/>
            <a:ext cx="417695" cy="4176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12D4E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98124" y="4833227"/>
            <a:ext cx="417695" cy="4176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C11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4352010" y="2263470"/>
            <a:ext cx="1062250" cy="971476"/>
          </a:xfrm>
          <a:custGeom>
            <a:avLst/>
            <a:gdLst/>
            <a:ahLst/>
            <a:cxnLst/>
            <a:rect l="l" t="t" r="r" b="b"/>
            <a:pathLst>
              <a:path w="1593375" h="1457214">
                <a:moveTo>
                  <a:pt x="0" y="0"/>
                </a:moveTo>
                <a:lnTo>
                  <a:pt x="1593375" y="0"/>
                </a:lnTo>
                <a:lnTo>
                  <a:pt x="1593375" y="1457214"/>
                </a:lnTo>
                <a:lnTo>
                  <a:pt x="0" y="145721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3224480" y="3889890"/>
            <a:ext cx="1152185" cy="1152185"/>
          </a:xfrm>
          <a:custGeom>
            <a:avLst/>
            <a:gdLst/>
            <a:ahLst/>
            <a:cxnLst/>
            <a:rect l="l" t="t" r="r" b="b"/>
            <a:pathLst>
              <a:path w="1728277" h="1728277">
                <a:moveTo>
                  <a:pt x="0" y="0"/>
                </a:moveTo>
                <a:lnTo>
                  <a:pt x="1728278" y="0"/>
                </a:lnTo>
                <a:lnTo>
                  <a:pt x="1728278" y="1728277"/>
                </a:lnTo>
                <a:lnTo>
                  <a:pt x="0" y="17282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255610" y="4643285"/>
            <a:ext cx="1265912" cy="1215276"/>
          </a:xfrm>
          <a:custGeom>
            <a:avLst/>
            <a:gdLst/>
            <a:ahLst/>
            <a:cxnLst/>
            <a:rect l="l" t="t" r="r" b="b"/>
            <a:pathLst>
              <a:path w="1898868" h="1822914">
                <a:moveTo>
                  <a:pt x="0" y="0"/>
                </a:moveTo>
                <a:lnTo>
                  <a:pt x="1898869" y="0"/>
                </a:lnTo>
                <a:lnTo>
                  <a:pt x="1898869" y="1822914"/>
                </a:lnTo>
                <a:lnTo>
                  <a:pt x="0" y="182291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1013" y="817607"/>
            <a:ext cx="4704378" cy="91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056"/>
              </a:lnSpc>
            </a:pPr>
            <a:r>
              <a:rPr lang="en-US" sz="6533" spc="-163">
                <a:solidFill>
                  <a:srgbClr val="112D4E"/>
                </a:solidFill>
                <a:latin typeface="Lato Bold"/>
              </a:rPr>
              <a:t>Założenia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72857" y="1750293"/>
            <a:ext cx="499318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120"/>
              </a:lnSpc>
            </a:pPr>
            <a:r>
              <a:rPr lang="en-US" sz="2000" spc="-37" dirty="0" err="1">
                <a:solidFill>
                  <a:srgbClr val="112D4E"/>
                </a:solidFill>
                <a:latin typeface="Lato Bold"/>
              </a:rPr>
              <a:t>Ministerstwo</a:t>
            </a:r>
            <a:r>
              <a:rPr lang="en-US" sz="2000" spc="-37" dirty="0">
                <a:solidFill>
                  <a:srgbClr val="112D4E"/>
                </a:solidFill>
                <a:latin typeface="Lato Bold"/>
              </a:rPr>
              <a:t> Zdrowia, </a:t>
            </a:r>
            <a:br>
              <a:rPr lang="pl-PL" sz="2000" spc="-37" dirty="0">
                <a:solidFill>
                  <a:srgbClr val="112D4E"/>
                </a:solidFill>
                <a:latin typeface="Lato Bold"/>
              </a:rPr>
            </a:br>
            <a:r>
              <a:rPr lang="en-US" sz="2000" spc="-37" dirty="0">
                <a:solidFill>
                  <a:srgbClr val="112D4E"/>
                </a:solidFill>
                <a:latin typeface="Lato Bold"/>
              </a:rPr>
              <a:t>Departament </a:t>
            </a:r>
            <a:r>
              <a:rPr lang="pl-PL" sz="2000" spc="-37" dirty="0">
                <a:solidFill>
                  <a:srgbClr val="112D4E"/>
                </a:solidFill>
                <a:latin typeface="Lato Bold"/>
              </a:rPr>
              <a:t>e-Zdrowia</a:t>
            </a:r>
            <a:endParaRPr lang="en-US" sz="2000" spc="-37" dirty="0">
              <a:solidFill>
                <a:srgbClr val="112D4E"/>
              </a:solidFill>
              <a:latin typeface="La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072857" y="3436033"/>
            <a:ext cx="4433343" cy="327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00"/>
              </a:lnSpc>
            </a:pPr>
            <a:r>
              <a:rPr lang="en-US" sz="2000" spc="-37" dirty="0">
                <a:solidFill>
                  <a:srgbClr val="112D4E"/>
                </a:solidFill>
                <a:latin typeface="Lato Bold"/>
              </a:rPr>
              <a:t>388,6 </a:t>
            </a:r>
            <a:r>
              <a:rPr lang="en-US" sz="2000" spc="-37" dirty="0" err="1">
                <a:solidFill>
                  <a:srgbClr val="112D4E"/>
                </a:solidFill>
                <a:latin typeface="Lato Bold"/>
              </a:rPr>
              <a:t>mln</a:t>
            </a:r>
            <a:r>
              <a:rPr lang="en-US" sz="2000" spc="-37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000" spc="-37" dirty="0" err="1">
                <a:solidFill>
                  <a:srgbClr val="112D4E"/>
                </a:solidFill>
                <a:latin typeface="Lato Bold"/>
              </a:rPr>
              <a:t>zł</a:t>
            </a:r>
            <a:r>
              <a:rPr lang="en-US" sz="2000" spc="-37" dirty="0">
                <a:solidFill>
                  <a:srgbClr val="112D4E"/>
                </a:solidFill>
                <a:latin typeface="Lato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072857" y="5206473"/>
            <a:ext cx="4433343" cy="339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893"/>
              </a:lnSpc>
            </a:pPr>
            <a:r>
              <a:rPr lang="en-US" sz="2067" spc="-39">
                <a:solidFill>
                  <a:srgbClr val="112D4E"/>
                </a:solidFill>
                <a:latin typeface="Lato Bold"/>
              </a:rPr>
              <a:t>2.11.2023-31.10.2028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016278" y="1246079"/>
            <a:ext cx="2329831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67"/>
              </a:lnSpc>
            </a:pPr>
            <a:r>
              <a:rPr lang="en-US" sz="2933" spc="-73">
                <a:solidFill>
                  <a:srgbClr val="112D4E"/>
                </a:solidFill>
                <a:latin typeface="Lato Bold"/>
              </a:rPr>
              <a:t>Beneficjent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072857" y="3028445"/>
            <a:ext cx="2108536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68"/>
              </a:lnSpc>
            </a:pPr>
            <a:r>
              <a:rPr lang="en-US" sz="2933" spc="-73">
                <a:solidFill>
                  <a:srgbClr val="112D4E"/>
                </a:solidFill>
                <a:latin typeface="Lato Bold"/>
              </a:rPr>
              <a:t>Budżet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072857" y="4806169"/>
            <a:ext cx="3213883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168"/>
              </a:lnSpc>
            </a:pPr>
            <a:r>
              <a:rPr lang="en-US" sz="2933" spc="-73">
                <a:solidFill>
                  <a:srgbClr val="112D4E"/>
                </a:solidFill>
                <a:latin typeface="Lato Bold"/>
              </a:rPr>
              <a:t>Okres realizacji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806041" y="639128"/>
            <a:ext cx="4998552" cy="5816497"/>
            <a:chOff x="0" y="0"/>
            <a:chExt cx="6985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7157"/>
              <a:ext cx="698500" cy="798487"/>
            </a:xfrm>
            <a:custGeom>
              <a:avLst/>
              <a:gdLst/>
              <a:ahLst/>
              <a:cxnLst/>
              <a:rect l="l" t="t" r="r" b="b"/>
              <a:pathLst>
                <a:path w="698500" h="798487">
                  <a:moveTo>
                    <a:pt x="381463" y="11585"/>
                  </a:moveTo>
                  <a:lnTo>
                    <a:pt x="666287" y="177301"/>
                  </a:lnTo>
                  <a:cubicBezTo>
                    <a:pt x="686231" y="188904"/>
                    <a:pt x="698500" y="210238"/>
                    <a:pt x="698500" y="233312"/>
                  </a:cubicBezTo>
                  <a:lnTo>
                    <a:pt x="698500" y="565174"/>
                  </a:lnTo>
                  <a:cubicBezTo>
                    <a:pt x="698500" y="588248"/>
                    <a:pt x="686231" y="609582"/>
                    <a:pt x="666287" y="621185"/>
                  </a:cubicBezTo>
                  <a:lnTo>
                    <a:pt x="381463" y="786901"/>
                  </a:lnTo>
                  <a:cubicBezTo>
                    <a:pt x="361550" y="798486"/>
                    <a:pt x="336950" y="798486"/>
                    <a:pt x="317037" y="786901"/>
                  </a:cubicBezTo>
                  <a:lnTo>
                    <a:pt x="32213" y="621185"/>
                  </a:lnTo>
                  <a:cubicBezTo>
                    <a:pt x="12269" y="609582"/>
                    <a:pt x="0" y="588248"/>
                    <a:pt x="0" y="565174"/>
                  </a:cubicBezTo>
                  <a:lnTo>
                    <a:pt x="0" y="233312"/>
                  </a:lnTo>
                  <a:cubicBezTo>
                    <a:pt x="0" y="210238"/>
                    <a:pt x="12269" y="188904"/>
                    <a:pt x="32213" y="177301"/>
                  </a:cubicBezTo>
                  <a:lnTo>
                    <a:pt x="317037" y="11585"/>
                  </a:lnTo>
                  <a:cubicBezTo>
                    <a:pt x="336950" y="0"/>
                    <a:pt x="361550" y="0"/>
                    <a:pt x="381463" y="11585"/>
                  </a:cubicBezTo>
                  <a:close/>
                </a:path>
              </a:pathLst>
            </a:custGeom>
            <a:gradFill rotWithShape="1">
              <a:gsLst>
                <a:gs pos="0">
                  <a:srgbClr val="3183ED">
                    <a:alpha val="100000"/>
                  </a:srgbClr>
                </a:gs>
                <a:gs pos="100000">
                  <a:srgbClr val="56CCF2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74484" y="951497"/>
            <a:ext cx="4461667" cy="5191759"/>
            <a:chOff x="0" y="0"/>
            <a:chExt cx="6985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8018"/>
              <a:ext cx="698500" cy="796765"/>
            </a:xfrm>
            <a:custGeom>
              <a:avLst/>
              <a:gdLst/>
              <a:ahLst/>
              <a:cxnLst/>
              <a:rect l="l" t="t" r="r" b="b"/>
              <a:pathLst>
                <a:path w="698500" h="796765">
                  <a:moveTo>
                    <a:pt x="385340" y="12980"/>
                  </a:moveTo>
                  <a:lnTo>
                    <a:pt x="662410" y="174184"/>
                  </a:lnTo>
                  <a:cubicBezTo>
                    <a:pt x="684754" y="187184"/>
                    <a:pt x="698500" y="211085"/>
                    <a:pt x="698500" y="236935"/>
                  </a:cubicBezTo>
                  <a:lnTo>
                    <a:pt x="698500" y="559829"/>
                  </a:lnTo>
                  <a:cubicBezTo>
                    <a:pt x="698500" y="585679"/>
                    <a:pt x="684754" y="609580"/>
                    <a:pt x="662410" y="622580"/>
                  </a:cubicBezTo>
                  <a:lnTo>
                    <a:pt x="385340" y="783784"/>
                  </a:lnTo>
                  <a:cubicBezTo>
                    <a:pt x="363030" y="796764"/>
                    <a:pt x="335470" y="796764"/>
                    <a:pt x="313160" y="783784"/>
                  </a:cubicBezTo>
                  <a:lnTo>
                    <a:pt x="36090" y="622580"/>
                  </a:lnTo>
                  <a:cubicBezTo>
                    <a:pt x="13746" y="609580"/>
                    <a:pt x="0" y="585679"/>
                    <a:pt x="0" y="559829"/>
                  </a:cubicBezTo>
                  <a:lnTo>
                    <a:pt x="0" y="236935"/>
                  </a:lnTo>
                  <a:cubicBezTo>
                    <a:pt x="0" y="211085"/>
                    <a:pt x="13746" y="187184"/>
                    <a:pt x="36090" y="174184"/>
                  </a:cubicBezTo>
                  <a:lnTo>
                    <a:pt x="313160" y="12980"/>
                  </a:lnTo>
                  <a:cubicBezTo>
                    <a:pt x="335470" y="0"/>
                    <a:pt x="363030" y="0"/>
                    <a:pt x="385340" y="12980"/>
                  </a:cubicBezTo>
                  <a:close/>
                </a:path>
              </a:pathLst>
            </a:custGeom>
            <a:blipFill>
              <a:blip r:embed="rId2"/>
              <a:stretch>
                <a:fillRect l="-34854" r="-34854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5971499" y="294005"/>
            <a:ext cx="5534701" cy="833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6480"/>
              </a:lnSpc>
            </a:pPr>
            <a:r>
              <a:rPr lang="en-US" sz="6000" spc="-150">
                <a:solidFill>
                  <a:srgbClr val="112D4E"/>
                </a:solidFill>
                <a:latin typeface="Lato Bold"/>
              </a:rPr>
              <a:t>Grupa docelowa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93900" y="1270164"/>
            <a:ext cx="5596983" cy="562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3371"/>
              </a:lnSpc>
            </a:pP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poruszające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się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na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wózkach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i o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kulach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</a:p>
          <a:p>
            <a:pPr defTabSz="609630">
              <a:lnSpc>
                <a:spcPts val="3371"/>
              </a:lnSpc>
            </a:pP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o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ograniczonej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możliwości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poruszania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się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niewidome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lub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słabowidzące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głuche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</a:p>
          <a:p>
            <a:pPr defTabSz="609630">
              <a:lnSpc>
                <a:spcPts val="3371"/>
              </a:lnSpc>
            </a:pP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i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słabosłyszące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głuchoniewidome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</a:p>
          <a:p>
            <a:pPr defTabSz="609630">
              <a:lnSpc>
                <a:spcPts val="3371"/>
              </a:lnSpc>
            </a:pP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z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niepełnosprawnośc</a:t>
            </a:r>
            <a:r>
              <a:rPr lang="pl-PL" sz="2133" spc="-40" dirty="0" err="1">
                <a:solidFill>
                  <a:srgbClr val="112D4E"/>
                </a:solidFill>
                <a:latin typeface="Lato Bold"/>
              </a:rPr>
              <a:t>ią</a:t>
            </a:r>
            <a:r>
              <a:rPr lang="pl-PL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intelektualn</a:t>
            </a:r>
            <a:r>
              <a:rPr lang="pl-PL" sz="2133" spc="-40" dirty="0">
                <a:solidFill>
                  <a:srgbClr val="112D4E"/>
                </a:solidFill>
                <a:latin typeface="Lato Bold"/>
              </a:rPr>
              <a:t>ą </a:t>
            </a:r>
            <a:br>
              <a:rPr lang="pl-PL" sz="2133" spc="-40" dirty="0">
                <a:solidFill>
                  <a:srgbClr val="112D4E"/>
                </a:solidFill>
                <a:latin typeface="Lato Bold"/>
              </a:rPr>
            </a:br>
            <a:r>
              <a:rPr lang="pl-PL" sz="2133" spc="-40" dirty="0">
                <a:solidFill>
                  <a:srgbClr val="112D4E"/>
                </a:solidFill>
                <a:latin typeface="Lato Bold"/>
              </a:rPr>
              <a:t>i zaburzeniami psychicznymi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starsze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br>
              <a:rPr lang="pl-PL" sz="2133" spc="-40" dirty="0">
                <a:solidFill>
                  <a:srgbClr val="112D4E"/>
                </a:solidFill>
                <a:latin typeface="Lato Bold"/>
              </a:rPr>
            </a:b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i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osłabione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chorobami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kobiety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w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ciąży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br>
              <a:rPr lang="pl-PL" sz="2133" spc="-40" dirty="0">
                <a:solidFill>
                  <a:srgbClr val="112D4E"/>
                </a:solidFill>
                <a:latin typeface="Lato Bold"/>
              </a:rPr>
            </a:b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z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małymi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dziećmi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, w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tym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z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wózkami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dziecięcymi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pl-PL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o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nietypowym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wzroście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osoby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z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ciężkim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lub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nieporęcznym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spc="-40" dirty="0" err="1">
                <a:solidFill>
                  <a:srgbClr val="112D4E"/>
                </a:solidFill>
                <a:latin typeface="Lato Bold"/>
              </a:rPr>
              <a:t>bagażem</a:t>
            </a:r>
            <a:r>
              <a:rPr lang="en-US" sz="2133" spc="-40" dirty="0">
                <a:solidFill>
                  <a:srgbClr val="112D4E"/>
                </a:solidFill>
                <a:latin typeface="Lato Bold"/>
              </a:rPr>
              <a:t>; </a:t>
            </a:r>
            <a:r>
              <a:rPr lang="en-US" sz="2133" b="1" u="sng" spc="-40" dirty="0" err="1">
                <a:solidFill>
                  <a:srgbClr val="112D4E"/>
                </a:solidFill>
                <a:latin typeface="Lato Bold"/>
              </a:rPr>
              <a:t>kadra</a:t>
            </a:r>
            <a:r>
              <a:rPr lang="en-US" sz="2133" b="1" u="sng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pl-PL" sz="2133" b="1" u="sng" spc="-40" dirty="0">
                <a:solidFill>
                  <a:srgbClr val="112D4E"/>
                </a:solidFill>
                <a:latin typeface="Lato Bold"/>
              </a:rPr>
              <a:t>administracyjna</a:t>
            </a:r>
            <a:r>
              <a:rPr lang="en-US" sz="2133" b="1" u="sng" spc="-4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b="1" u="sng" spc="-40" dirty="0" err="1">
                <a:solidFill>
                  <a:srgbClr val="112D4E"/>
                </a:solidFill>
                <a:latin typeface="Lato Bold"/>
              </a:rPr>
              <a:t>placówkami</a:t>
            </a:r>
            <a:r>
              <a:rPr lang="en-US" sz="2133" b="1" u="sng" spc="-40" dirty="0">
                <a:solidFill>
                  <a:srgbClr val="112D4E"/>
                </a:solidFill>
                <a:latin typeface="Lato Bold"/>
              </a:rPr>
              <a:t> AOS</a:t>
            </a:r>
            <a:r>
              <a:rPr lang="pl-PL" sz="2133" b="1" u="sng" spc="-40" dirty="0">
                <a:solidFill>
                  <a:srgbClr val="112D4E"/>
                </a:solidFill>
                <a:latin typeface="Lato Bold"/>
              </a:rPr>
              <a:t> (poprzez udział w szkoleniach)</a:t>
            </a:r>
            <a:endParaRPr lang="en-US" sz="2133" b="1" u="sng" spc="-40" dirty="0">
              <a:solidFill>
                <a:srgbClr val="112D4E"/>
              </a:solidFill>
              <a:latin typeface="Lato Bold"/>
            </a:endParaRPr>
          </a:p>
        </p:txBody>
      </p:sp>
      <p:grpSp>
        <p:nvGrpSpPr>
          <p:cNvPr id="18" name="Group 18"/>
          <p:cNvGrpSpPr/>
          <p:nvPr/>
        </p:nvGrpSpPr>
        <p:grpSpPr>
          <a:xfrm rot="-5400000">
            <a:off x="5012651" y="5751688"/>
            <a:ext cx="722755" cy="841025"/>
            <a:chOff x="0" y="0"/>
            <a:chExt cx="6985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5131538" y="5890029"/>
            <a:ext cx="484981" cy="564342"/>
            <a:chOff x="0" y="0"/>
            <a:chExt cx="6985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4" name="Group 24"/>
          <p:cNvGrpSpPr/>
          <p:nvPr/>
        </p:nvGrpSpPr>
        <p:grpSpPr>
          <a:xfrm rot="-5400000">
            <a:off x="835225" y="423607"/>
            <a:ext cx="722755" cy="841025"/>
            <a:chOff x="0" y="0"/>
            <a:chExt cx="6985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12963"/>
              <a:ext cx="698500" cy="786874"/>
            </a:xfrm>
            <a:custGeom>
              <a:avLst/>
              <a:gdLst/>
              <a:ahLst/>
              <a:cxnLst/>
              <a:rect l="l" t="t" r="r" b="b"/>
              <a:pathLst>
                <a:path w="698500" h="786874">
                  <a:moveTo>
                    <a:pt x="407599" y="20985"/>
                  </a:moveTo>
                  <a:lnTo>
                    <a:pt x="640151" y="156289"/>
                  </a:lnTo>
                  <a:cubicBezTo>
                    <a:pt x="676276" y="177307"/>
                    <a:pt x="698500" y="215949"/>
                    <a:pt x="698500" y="257743"/>
                  </a:cubicBezTo>
                  <a:lnTo>
                    <a:pt x="698500" y="529131"/>
                  </a:lnTo>
                  <a:cubicBezTo>
                    <a:pt x="698500" y="570925"/>
                    <a:pt x="676276" y="609567"/>
                    <a:pt x="640151" y="630585"/>
                  </a:cubicBezTo>
                  <a:lnTo>
                    <a:pt x="407599" y="765889"/>
                  </a:lnTo>
                  <a:cubicBezTo>
                    <a:pt x="371530" y="786874"/>
                    <a:pt x="326970" y="786874"/>
                    <a:pt x="290901" y="765889"/>
                  </a:cubicBezTo>
                  <a:lnTo>
                    <a:pt x="58349" y="630585"/>
                  </a:lnTo>
                  <a:cubicBezTo>
                    <a:pt x="22224" y="609567"/>
                    <a:pt x="0" y="570925"/>
                    <a:pt x="0" y="529131"/>
                  </a:cubicBezTo>
                  <a:lnTo>
                    <a:pt x="0" y="257743"/>
                  </a:lnTo>
                  <a:cubicBezTo>
                    <a:pt x="0" y="215949"/>
                    <a:pt x="22224" y="177307"/>
                    <a:pt x="58349" y="156289"/>
                  </a:cubicBezTo>
                  <a:lnTo>
                    <a:pt x="290901" y="20985"/>
                  </a:lnTo>
                  <a:cubicBezTo>
                    <a:pt x="326970" y="0"/>
                    <a:pt x="371530" y="0"/>
                    <a:pt x="407599" y="2098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14300" cap="sq">
              <a:gradFill>
                <a:gsLst>
                  <a:gs pos="0">
                    <a:srgbClr val="FFB613">
                      <a:alpha val="100000"/>
                    </a:srgbClr>
                  </a:gs>
                  <a:gs pos="100000">
                    <a:srgbClr val="FFE42F">
                      <a:alpha val="100000"/>
                    </a:srgbClr>
                  </a:gs>
                </a:gsLst>
                <a:lin ang="5400000"/>
              </a:gradFill>
              <a:prstDash val="solid"/>
              <a:miter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7" name="Group 27"/>
          <p:cNvGrpSpPr/>
          <p:nvPr/>
        </p:nvGrpSpPr>
        <p:grpSpPr>
          <a:xfrm rot="-5400000">
            <a:off x="954112" y="561948"/>
            <a:ext cx="484981" cy="564342"/>
            <a:chOff x="0" y="0"/>
            <a:chExt cx="6985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3512"/>
              <a:ext cx="698500" cy="805775"/>
            </a:xfrm>
            <a:custGeom>
              <a:avLst/>
              <a:gdLst/>
              <a:ahLst/>
              <a:cxnLst/>
              <a:rect l="l" t="t" r="r" b="b"/>
              <a:pathLst>
                <a:path w="698500" h="805775">
                  <a:moveTo>
                    <a:pt x="365060" y="5687"/>
                  </a:moveTo>
                  <a:lnTo>
                    <a:pt x="682690" y="190489"/>
                  </a:lnTo>
                  <a:cubicBezTo>
                    <a:pt x="692478" y="196184"/>
                    <a:pt x="698500" y="206655"/>
                    <a:pt x="698500" y="217979"/>
                  </a:cubicBezTo>
                  <a:lnTo>
                    <a:pt x="698500" y="587797"/>
                  </a:lnTo>
                  <a:cubicBezTo>
                    <a:pt x="698500" y="599121"/>
                    <a:pt x="692478" y="609592"/>
                    <a:pt x="682690" y="615287"/>
                  </a:cubicBezTo>
                  <a:lnTo>
                    <a:pt x="365060" y="800089"/>
                  </a:lnTo>
                  <a:cubicBezTo>
                    <a:pt x="355287" y="805776"/>
                    <a:pt x="343213" y="805776"/>
                    <a:pt x="333440" y="800089"/>
                  </a:cubicBezTo>
                  <a:lnTo>
                    <a:pt x="15810" y="615287"/>
                  </a:lnTo>
                  <a:cubicBezTo>
                    <a:pt x="6022" y="609592"/>
                    <a:pt x="0" y="599121"/>
                    <a:pt x="0" y="587797"/>
                  </a:cubicBezTo>
                  <a:lnTo>
                    <a:pt x="0" y="217979"/>
                  </a:lnTo>
                  <a:cubicBezTo>
                    <a:pt x="0" y="206655"/>
                    <a:pt x="6022" y="196184"/>
                    <a:pt x="15810" y="190489"/>
                  </a:cubicBezTo>
                  <a:lnTo>
                    <a:pt x="333440" y="5687"/>
                  </a:lnTo>
                  <a:cubicBezTo>
                    <a:pt x="343213" y="0"/>
                    <a:pt x="355287" y="0"/>
                    <a:pt x="365060" y="5687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7932899" y="2450939"/>
            <a:ext cx="5710215" cy="5189158"/>
          </a:xfrm>
          <a:custGeom>
            <a:avLst/>
            <a:gdLst/>
            <a:ahLst/>
            <a:cxnLst/>
            <a:rect l="l" t="t" r="r" b="b"/>
            <a:pathLst>
              <a:path w="8565323" h="7783737">
                <a:moveTo>
                  <a:pt x="0" y="0"/>
                </a:moveTo>
                <a:lnTo>
                  <a:pt x="8565322" y="0"/>
                </a:lnTo>
                <a:lnTo>
                  <a:pt x="8565322" y="7783737"/>
                </a:lnTo>
                <a:lnTo>
                  <a:pt x="0" y="778373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8680248" y="1690015"/>
            <a:ext cx="3300045" cy="4954467"/>
            <a:chOff x="0" y="0"/>
            <a:chExt cx="6985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7593"/>
              <a:ext cx="698500" cy="797613"/>
            </a:xfrm>
            <a:custGeom>
              <a:avLst/>
              <a:gdLst/>
              <a:ahLst/>
              <a:cxnLst/>
              <a:rect l="l" t="t" r="r" b="b"/>
              <a:pathLst>
                <a:path w="698500" h="797613">
                  <a:moveTo>
                    <a:pt x="383430" y="12293"/>
                  </a:moveTo>
                  <a:lnTo>
                    <a:pt x="664320" y="175721"/>
                  </a:lnTo>
                  <a:cubicBezTo>
                    <a:pt x="685482" y="188033"/>
                    <a:pt x="698500" y="210668"/>
                    <a:pt x="698500" y="235151"/>
                  </a:cubicBezTo>
                  <a:lnTo>
                    <a:pt x="698500" y="562463"/>
                  </a:lnTo>
                  <a:cubicBezTo>
                    <a:pt x="698500" y="586946"/>
                    <a:pt x="685482" y="609581"/>
                    <a:pt x="664320" y="621893"/>
                  </a:cubicBezTo>
                  <a:lnTo>
                    <a:pt x="383430" y="785321"/>
                  </a:lnTo>
                  <a:cubicBezTo>
                    <a:pt x="362301" y="797614"/>
                    <a:pt x="336199" y="797614"/>
                    <a:pt x="315070" y="785321"/>
                  </a:cubicBezTo>
                  <a:lnTo>
                    <a:pt x="34180" y="621893"/>
                  </a:lnTo>
                  <a:cubicBezTo>
                    <a:pt x="13018" y="609581"/>
                    <a:pt x="0" y="586946"/>
                    <a:pt x="0" y="562463"/>
                  </a:cubicBezTo>
                  <a:lnTo>
                    <a:pt x="0" y="235151"/>
                  </a:lnTo>
                  <a:cubicBezTo>
                    <a:pt x="0" y="210668"/>
                    <a:pt x="13018" y="188033"/>
                    <a:pt x="34180" y="175721"/>
                  </a:cubicBezTo>
                  <a:lnTo>
                    <a:pt x="315070" y="12293"/>
                  </a:lnTo>
                  <a:cubicBezTo>
                    <a:pt x="336199" y="0"/>
                    <a:pt x="362301" y="0"/>
                    <a:pt x="383430" y="12293"/>
                  </a:cubicBezTo>
                  <a:close/>
                </a:path>
              </a:pathLst>
            </a:custGeom>
            <a:solidFill>
              <a:srgbClr val="0A4796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907237" y="2117931"/>
            <a:ext cx="2846067" cy="4344459"/>
            <a:chOff x="0" y="0"/>
            <a:chExt cx="698500" cy="812800"/>
          </a:xfrm>
        </p:grpSpPr>
        <p:sp>
          <p:nvSpPr>
            <p:cNvPr id="6" name="Freeform 6" descr="Ręka osoby trzymającej długopis i wykonującej podpis na dokumencie"/>
            <p:cNvSpPr/>
            <p:nvPr/>
          </p:nvSpPr>
          <p:spPr>
            <a:xfrm>
              <a:off x="0" y="8507"/>
              <a:ext cx="698500" cy="795786"/>
            </a:xfrm>
            <a:custGeom>
              <a:avLst/>
              <a:gdLst/>
              <a:ahLst/>
              <a:cxnLst/>
              <a:rect l="l" t="t" r="r" b="b"/>
              <a:pathLst>
                <a:path w="698500" h="795786">
                  <a:moveTo>
                    <a:pt x="387543" y="13772"/>
                  </a:moveTo>
                  <a:lnTo>
                    <a:pt x="660207" y="172414"/>
                  </a:lnTo>
                  <a:cubicBezTo>
                    <a:pt x="683915" y="186207"/>
                    <a:pt x="698500" y="211567"/>
                    <a:pt x="698500" y="238995"/>
                  </a:cubicBezTo>
                  <a:lnTo>
                    <a:pt x="698500" y="556791"/>
                  </a:lnTo>
                  <a:cubicBezTo>
                    <a:pt x="698500" y="584219"/>
                    <a:pt x="683915" y="609579"/>
                    <a:pt x="660207" y="623372"/>
                  </a:cubicBezTo>
                  <a:lnTo>
                    <a:pt x="387543" y="782014"/>
                  </a:lnTo>
                  <a:cubicBezTo>
                    <a:pt x="363872" y="795786"/>
                    <a:pt x="334628" y="795786"/>
                    <a:pt x="310957" y="782014"/>
                  </a:cubicBezTo>
                  <a:lnTo>
                    <a:pt x="38293" y="623372"/>
                  </a:lnTo>
                  <a:cubicBezTo>
                    <a:pt x="14585" y="609579"/>
                    <a:pt x="0" y="584219"/>
                    <a:pt x="0" y="556791"/>
                  </a:cubicBezTo>
                  <a:lnTo>
                    <a:pt x="0" y="238995"/>
                  </a:lnTo>
                  <a:cubicBezTo>
                    <a:pt x="0" y="211567"/>
                    <a:pt x="14585" y="186207"/>
                    <a:pt x="38293" y="172414"/>
                  </a:cubicBezTo>
                  <a:lnTo>
                    <a:pt x="310957" y="13772"/>
                  </a:lnTo>
                  <a:cubicBezTo>
                    <a:pt x="334628" y="0"/>
                    <a:pt x="363872" y="0"/>
                    <a:pt x="387543" y="13772"/>
                  </a:cubicBezTo>
                  <a:close/>
                </a:path>
              </a:pathLst>
            </a:custGeom>
            <a:blipFill>
              <a:blip r:embed="rId3"/>
              <a:stretch>
                <a:fillRect l="-53587" t="-1514" r="-50541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 rot="-5400000">
            <a:off x="6153383" y="-319135"/>
            <a:ext cx="3512818" cy="3192273"/>
          </a:xfrm>
          <a:custGeom>
            <a:avLst/>
            <a:gdLst/>
            <a:ahLst/>
            <a:cxnLst/>
            <a:rect l="l" t="t" r="r" b="b"/>
            <a:pathLst>
              <a:path w="5269227" h="4788410">
                <a:moveTo>
                  <a:pt x="0" y="0"/>
                </a:moveTo>
                <a:lnTo>
                  <a:pt x="5269227" y="0"/>
                </a:lnTo>
                <a:lnTo>
                  <a:pt x="5269227" y="4788410"/>
                </a:lnTo>
                <a:lnTo>
                  <a:pt x="0" y="4788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7498197" y="-142328"/>
            <a:ext cx="2694783" cy="3135747"/>
            <a:chOff x="0" y="0"/>
            <a:chExt cx="6985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6005"/>
              <a:ext cx="698500" cy="800790"/>
            </a:xfrm>
            <a:custGeom>
              <a:avLst/>
              <a:gdLst/>
              <a:ahLst/>
              <a:cxnLst/>
              <a:rect l="l" t="t" r="r" b="b"/>
              <a:pathLst>
                <a:path w="698500" h="800790">
                  <a:moveTo>
                    <a:pt x="376281" y="9722"/>
                  </a:moveTo>
                  <a:lnTo>
                    <a:pt x="671469" y="181468"/>
                  </a:lnTo>
                  <a:cubicBezTo>
                    <a:pt x="688205" y="191205"/>
                    <a:pt x="698500" y="209106"/>
                    <a:pt x="698500" y="228468"/>
                  </a:cubicBezTo>
                  <a:lnTo>
                    <a:pt x="698500" y="572322"/>
                  </a:lnTo>
                  <a:cubicBezTo>
                    <a:pt x="698500" y="591684"/>
                    <a:pt x="688205" y="609585"/>
                    <a:pt x="671469" y="619322"/>
                  </a:cubicBezTo>
                  <a:lnTo>
                    <a:pt x="376281" y="791068"/>
                  </a:lnTo>
                  <a:cubicBezTo>
                    <a:pt x="359571" y="800790"/>
                    <a:pt x="338929" y="800790"/>
                    <a:pt x="322219" y="791068"/>
                  </a:cubicBezTo>
                  <a:lnTo>
                    <a:pt x="27031" y="619322"/>
                  </a:lnTo>
                  <a:cubicBezTo>
                    <a:pt x="10295" y="609585"/>
                    <a:pt x="0" y="591684"/>
                    <a:pt x="0" y="572322"/>
                  </a:cubicBezTo>
                  <a:lnTo>
                    <a:pt x="0" y="228468"/>
                  </a:lnTo>
                  <a:cubicBezTo>
                    <a:pt x="0" y="209106"/>
                    <a:pt x="10295" y="191205"/>
                    <a:pt x="27031" y="181468"/>
                  </a:cubicBezTo>
                  <a:lnTo>
                    <a:pt x="322219" y="9722"/>
                  </a:lnTo>
                  <a:cubicBezTo>
                    <a:pt x="338929" y="0"/>
                    <a:pt x="359571" y="0"/>
                    <a:pt x="376281" y="972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681514" y="104771"/>
            <a:ext cx="2270082" cy="2641550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4127"/>
              <a:ext cx="698500" cy="804546"/>
            </a:xfrm>
            <a:custGeom>
              <a:avLst/>
              <a:gdLst/>
              <a:ahLst/>
              <a:cxnLst/>
              <a:rect l="l" t="t" r="r" b="b"/>
              <a:pathLst>
                <a:path w="698500" h="804546">
                  <a:moveTo>
                    <a:pt x="367827" y="6682"/>
                  </a:moveTo>
                  <a:lnTo>
                    <a:pt x="679923" y="188264"/>
                  </a:lnTo>
                  <a:cubicBezTo>
                    <a:pt x="691424" y="194956"/>
                    <a:pt x="698500" y="207259"/>
                    <a:pt x="698500" y="220566"/>
                  </a:cubicBezTo>
                  <a:lnTo>
                    <a:pt x="698500" y="583980"/>
                  </a:lnTo>
                  <a:cubicBezTo>
                    <a:pt x="698500" y="597287"/>
                    <a:pt x="691424" y="609590"/>
                    <a:pt x="679923" y="616282"/>
                  </a:cubicBezTo>
                  <a:lnTo>
                    <a:pt x="367827" y="797864"/>
                  </a:lnTo>
                  <a:cubicBezTo>
                    <a:pt x="356344" y="804546"/>
                    <a:pt x="342156" y="804546"/>
                    <a:pt x="330673" y="797864"/>
                  </a:cubicBezTo>
                  <a:lnTo>
                    <a:pt x="18577" y="616282"/>
                  </a:lnTo>
                  <a:cubicBezTo>
                    <a:pt x="7076" y="609590"/>
                    <a:pt x="0" y="597287"/>
                    <a:pt x="0" y="583980"/>
                  </a:cubicBezTo>
                  <a:lnTo>
                    <a:pt x="0" y="220566"/>
                  </a:lnTo>
                  <a:cubicBezTo>
                    <a:pt x="0" y="207259"/>
                    <a:pt x="7076" y="194956"/>
                    <a:pt x="18577" y="188264"/>
                  </a:cubicBezTo>
                  <a:lnTo>
                    <a:pt x="330673" y="6682"/>
                  </a:lnTo>
                  <a:cubicBezTo>
                    <a:pt x="342156" y="0"/>
                    <a:pt x="356344" y="0"/>
                    <a:pt x="367827" y="6682"/>
                  </a:cubicBezTo>
                  <a:close/>
                </a:path>
              </a:pathLst>
            </a:custGeom>
            <a:blipFill>
              <a:blip r:embed="rId4"/>
              <a:stretch>
                <a:fillRect l="-26469" r="-26469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11197" y="530890"/>
            <a:ext cx="6859019" cy="1410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5460"/>
              </a:lnSpc>
            </a:pPr>
            <a:r>
              <a:rPr lang="en-US" sz="6000" spc="-150" dirty="0" err="1">
                <a:solidFill>
                  <a:srgbClr val="112D4E"/>
                </a:solidFill>
                <a:latin typeface="Lato Bold"/>
              </a:rPr>
              <a:t>Kto</a:t>
            </a:r>
            <a:r>
              <a:rPr lang="en-US" sz="6000" spc="-15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pl-PL" sz="6000" spc="-150" dirty="0">
                <a:solidFill>
                  <a:srgbClr val="112D4E"/>
                </a:solidFill>
                <a:latin typeface="Lato Bold"/>
              </a:rPr>
              <a:t>będzie mógł </a:t>
            </a:r>
            <a:r>
              <a:rPr lang="en-US" sz="6000" spc="-150" dirty="0" err="1">
                <a:solidFill>
                  <a:srgbClr val="112D4E"/>
                </a:solidFill>
                <a:latin typeface="Lato Bold"/>
              </a:rPr>
              <a:t>ubiegać</a:t>
            </a:r>
            <a:r>
              <a:rPr lang="en-US" sz="6000" spc="-150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6000" spc="-150" dirty="0" err="1">
                <a:solidFill>
                  <a:srgbClr val="112D4E"/>
                </a:solidFill>
                <a:latin typeface="Lato Bold"/>
              </a:rPr>
              <a:t>się</a:t>
            </a:r>
            <a:r>
              <a:rPr lang="en-US" sz="6000" spc="-150" dirty="0">
                <a:solidFill>
                  <a:srgbClr val="112D4E"/>
                </a:solidFill>
                <a:latin typeface="Lato Bold"/>
              </a:rPr>
              <a:t> o grant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1959" y="2287694"/>
            <a:ext cx="7707833" cy="2274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6"/>
              </a:lnSpc>
            </a:pP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publiczne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i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niepubliczne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placówki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medyczne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udzielające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br>
              <a:rPr lang="pl-PL" sz="2133" dirty="0">
                <a:solidFill>
                  <a:srgbClr val="112D4E"/>
                </a:solidFill>
                <a:latin typeface="Lato Bold"/>
              </a:rPr>
            </a:br>
            <a:r>
              <a:rPr lang="en-US" sz="2133" dirty="0">
                <a:solidFill>
                  <a:srgbClr val="112D4E"/>
                </a:solidFill>
                <a:latin typeface="Lato Bold"/>
              </a:rPr>
              <a:t>od co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najmniej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3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lat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świadczeń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pl-PL" sz="2133" dirty="0">
                <a:solidFill>
                  <a:srgbClr val="112D4E"/>
                </a:solidFill>
                <a:latin typeface="Lato Bold"/>
              </a:rPr>
              <a:t>w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zakresie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A</a:t>
            </a:r>
            <a:r>
              <a:rPr lang="pl-PL" sz="2133" dirty="0" err="1">
                <a:solidFill>
                  <a:srgbClr val="112D4E"/>
                </a:solidFill>
                <a:latin typeface="Lato Bold"/>
              </a:rPr>
              <a:t>mbulatoryjnej</a:t>
            </a:r>
            <a:r>
              <a:rPr lang="pl-PL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O</a:t>
            </a:r>
            <a:r>
              <a:rPr lang="pl-PL" sz="2133" dirty="0" err="1">
                <a:solidFill>
                  <a:srgbClr val="112D4E"/>
                </a:solidFill>
                <a:latin typeface="Lato Bold"/>
              </a:rPr>
              <a:t>pieki</a:t>
            </a:r>
            <a:r>
              <a:rPr lang="pl-PL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S</a:t>
            </a:r>
            <a:r>
              <a:rPr lang="pl-PL" sz="2133" dirty="0" err="1">
                <a:solidFill>
                  <a:srgbClr val="112D4E"/>
                </a:solidFill>
                <a:latin typeface="Lato Bold"/>
              </a:rPr>
              <a:t>pecjalistycznej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w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więcej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niż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1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specjalizacji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6"/>
              </a:lnSpc>
            </a:pP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112D4E"/>
              </a:solidFill>
              <a:latin typeface="Lato Bold"/>
            </a:endParaRPr>
          </a:p>
          <a:p>
            <a:pPr defTabSz="609630">
              <a:lnSpc>
                <a:spcPts val="2986"/>
              </a:lnSpc>
            </a:pPr>
            <a:endParaRPr lang="en-US" sz="2133" dirty="0">
              <a:solidFill>
                <a:srgbClr val="112D4E"/>
              </a:solidFill>
              <a:latin typeface="La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01959" y="5001067"/>
            <a:ext cx="5744093" cy="350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7"/>
              </a:lnSpc>
            </a:pPr>
            <a:r>
              <a:rPr lang="en-US" sz="2133">
                <a:solidFill>
                  <a:srgbClr val="112D4E"/>
                </a:solidFill>
                <a:latin typeface="Lato Bold"/>
              </a:rPr>
              <a:t>1 Grantobiorca = 1 grant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1959" y="3573155"/>
            <a:ext cx="7489357" cy="1120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86"/>
              </a:lnSpc>
              <a:spcBef>
                <a:spcPct val="0"/>
              </a:spcBef>
            </a:pPr>
            <a:r>
              <a:rPr lang="en-US" sz="2133" dirty="0" err="1">
                <a:solidFill>
                  <a:srgbClr val="112D4E"/>
                </a:solidFill>
                <a:latin typeface="Lato Bold"/>
              </a:rPr>
              <a:t>wsparcie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będzie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mogło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zostać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przeznaczone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wyłącznie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na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działania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związane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z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działalnością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placówki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w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ramach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kontraktu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z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płatnikiem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 </a:t>
            </a:r>
            <a:r>
              <a:rPr lang="en-US" sz="2133" dirty="0" err="1">
                <a:solidFill>
                  <a:srgbClr val="112D4E"/>
                </a:solidFill>
                <a:latin typeface="Lato Bold"/>
              </a:rPr>
              <a:t>publicznym</a:t>
            </a:r>
            <a:r>
              <a:rPr lang="pl-PL" sz="2133" dirty="0">
                <a:solidFill>
                  <a:srgbClr val="112D4E"/>
                </a:solidFill>
                <a:latin typeface="Lato Bold"/>
              </a:rPr>
              <a:t> - </a:t>
            </a:r>
            <a:r>
              <a:rPr lang="en-US" sz="2133" dirty="0">
                <a:solidFill>
                  <a:srgbClr val="112D4E"/>
                </a:solidFill>
                <a:latin typeface="Lato Bold"/>
              </a:rPr>
              <a:t>NFZ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B04030-C532-1352-93DB-4AADC31E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661683F-6B05-08D3-A44C-953664FC7477}"/>
              </a:ext>
            </a:extLst>
          </p:cNvPr>
          <p:cNvSpPr txBox="1"/>
          <p:nvPr/>
        </p:nvSpPr>
        <p:spPr>
          <a:xfrm>
            <a:off x="1064871" y="1596097"/>
            <a:ext cx="975043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-18"/>
                <a:ea typeface="Aptos" panose="020B0004020202020204" pitchFamily="34" charset="0"/>
                <a:cs typeface="Calibri" panose="020F0502020204030204" pitchFamily="34" charset="0"/>
              </a:rPr>
              <a:t>Analiza potrzeb oraz dostępności do świadczeń ginekologicznych i położniczych dla kobiet z różnymi rodzajami niepełnosprawności, w szczególności niepełnosprawności ruchowej – prezentacja raportu z badania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-18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5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551335" y="549045"/>
            <a:ext cx="1055689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Realizacja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było realizowane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przez agencję badawczą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PBS Sp. z o.o. z  Sopotu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,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 zlecenie Ministerstwa Zdrowia,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zostało prowadzone w okresie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8 wrzesień – 9 listopada 2023 r.,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w badaniu zastosowano narzędzie badawcze – kwestionariusz ankietowy,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zostało przeprowadzone wśród świadczeniodawców posiadających umowę z NFZ o udzielanie świadczeń opieki zdrowotnej w rodzaju ambulatoryjna opieka specjalistyczna w zakresie położnictwa i ginekologii,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 badania zaproszono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2766 świadczeniodawców,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47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5C43AD-B8A8-AACA-EEEF-33DCADFFC8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175" r="3715" b="1368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E600B10-A5BB-0625-4333-740D01C7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700" dirty="0">
                <a:latin typeface="+mn-lt"/>
                <a:ea typeface="Verdana" panose="020B0604030504040204" pitchFamily="34" charset="0"/>
              </a:rPr>
              <a:t>Przepisy i regulacje dotyczące dostępności –</a:t>
            </a:r>
            <a:r>
              <a:rPr lang="pl-PL" sz="3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pl-PL" sz="37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700" dirty="0">
                <a:latin typeface="+mn-lt"/>
                <a:ea typeface="Verdana" panose="020B0604030504040204" pitchFamily="34" charset="0"/>
              </a:rPr>
              <a:t>w kontekście podmiotów ochrony zdrowia </a:t>
            </a:r>
            <a:endParaRPr lang="pl-PL" sz="3700" dirty="0">
              <a:latin typeface="+mn-lt"/>
            </a:endParaRP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B4884539-369C-0A3B-9053-3BB51A3CE5C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002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25033" y="734240"/>
            <a:ext cx="10637134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Realizacja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zostało przeprowadzone przy zastosowaniu ilościowej metody zbierania danych techniką CAWI (ang.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Computer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Assisted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Web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Interviewing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kwestionariusz badawczy w wersji online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, umożliwiał wypełnienie ankiety w dowolnym miejscu i czasie,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wszystkim świadczeniodawcom wysłano e-mailowe zaproszenia do ankiety razem z informacją o badaniu,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i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nformacja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o badaniu była przekazana świadczeniodawcom również kanałami komunikacji NFZ,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ypełnionych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zostało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624 ankiet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 Daje to wskaźnik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na poziomie 23%.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668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25033" y="572195"/>
            <a:ext cx="10637134" cy="6262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Realizacja badania</a:t>
            </a: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Odsetek odpowiedzi (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Najwyższy odsetek odpowiedzi uzyskano w województwach: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podlaskim (40%),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opolskim (36%),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lubelskim (31%) i podkarpackim (30%),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a najniższy w województwach: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dolnośląskim,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kujawsko-pomorskim, lubuskim (po 14%)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oraz wielkopolskim (17%).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1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Rysunek 1. </a:t>
            </a:r>
            <a:r>
              <a:rPr kumimoji="0" lang="pl-PL" sz="1800" b="0" i="1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sz="1800" b="0" i="1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1800" b="0" i="1" u="none" strike="noStrike" kern="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sz="1800" b="0" i="1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w podziale na województwa.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 descr="Mapa Polski przedstawiająca response rate w podziale na województwa.&#10;Dane w procentach.&#10;dolnośląskie 14;.&#10;kujawsko-pomorskie 14;.&#10;lubelskie 31;.&#10;lubuskie 14;.&#10;łódzkie 20;.&#10;małopolskie 26;.&#10;mazowieckie 26;.&#10;opolskie 36;.&#10;podkarpackie 30;.&#10;podlaskie 40;.&#10;pomorskie 21;.&#10;śląskie 21;.&#10;świętokrzyskie 29;.&#10;warmińsko-mazurskie 27;.&#10;wielkopolskie 17;.&#10;zachodniopomorskie 20;.">
            <a:extLst>
              <a:ext uri="{FF2B5EF4-FFF2-40B4-BE49-F238E27FC236}">
                <a16:creationId xmlns:a16="http://schemas.microsoft.com/office/drawing/2014/main" id="{529F9733-4098-0013-0697-B7E81EFC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696" y="2168817"/>
            <a:ext cx="5431016" cy="41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0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25033" y="734240"/>
            <a:ext cx="1063713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Realizacja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Analizując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response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rate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w podziale na wielkość miejscowości, w której świadczona jest opieka w zakresie położnictwa i ginekologii, można zauważyć, że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wyższy wskaźnik wypełnionych ankiet uzyskano w miastach do 50 tys. oraz od 50 do 200 tys. mieszkańców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(odpowiednio 26% i 24%),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 niższy na wsiach i w miastach powyżej 200 tys. mieszkańców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(18% i 19%).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87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849987"/>
            <a:ext cx="10637134" cy="73661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Gabinet ginekologiczny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badanych podmiotów w gabinecie ginekologicznym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znajduje się obniżany fotel ginekologiczny dostosowany do pacjentek z niepełnosprawnością ruchową lub leżanka z regulowaną wysokością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Jedynie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4% 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świadczeniodawców deklaruje, że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gabinecie znajduje się podnośnik służący do przenoszenia pacjentek z niepełnosprawnością ruchową.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Waga krzesełkowa lub waga dla osób poruszających się na wózkach inwalidzkich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znajduje się w 14% placówek.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3040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849987"/>
            <a:ext cx="10637134" cy="6914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Gabinet ginekologiczny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Powierzchnię manewrową o wymiarach min. 150x150 cm, czyli obszaru pozwalającego obrócić wózek o 90°,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deklaruje 83% świadczeniodawców.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82%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badanych świadczeniodawców znajdują się pochylnie dla osób poruszających się na wózkach inwalidzkich, podnośnik schodowy lub dostosowane windy, umożliwiające dostanie się do gabinetu ginekologiczno-położniczego.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Aby dostać się do gabinetu ginekologicznego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nie trzeba pokonywać żadnych schodów w 14% badanych miejscach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udzielania świadczeń.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100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4575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Gabinet ginekologiczny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2F5496"/>
              </a:solidFill>
              <a:effectLst/>
              <a:uLnTx/>
              <a:uFillTx/>
              <a:latin typeface="Lato" panose="020F0502020204030203" pitchFamily="34" charset="-18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Oznacza to, że w 4% placówek osoba z niepełnosprawnością ruchową miałaby trudności z dotarciem do gabinetu ginekologiczno-położniczego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97% miejscach udzielania świadczeń zostały spełnione standardy dotyczące wymaganej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szerokości drzwi (90 cm),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90% - dotyczące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szerokości przejść na korytarzach (140 cm po uwzględnieniu przestrzeni zajmowanej przez meble, sprzęty i inne obiekty).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165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62119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Ułatwienia dla pacjentek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Najczęściej wprowadzonymi przez świadczeniodawców ułatwieniami dla pacjentek korzystających ze świadczeń ginekologiczno-położniczych jest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toaleta dostosowana do osób z niepełnosprawnością ruchu/poruszających się na wózku (94%) oraz wydłużony czas przeznaczony na badanie pacjentek z niepełnosprawnością (88%).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Najrzadziej w placówkach pojawiają się: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oznaczenia w alfabecie Braille’a (8%) i możliwość skorzystania z pętli indukcyjnej lub innego urządzenia wspomagającego słyszenie (12%).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niemal połowie badanych placówek znajduje się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obniżona lada recepcji (45%),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a w około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¼: drzwi automatyczne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lub takie, które można otworzyć bez użycia siły (28%),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możliwość skorzystania z tłumacza języka migowego (27%) i usługa asystenta pacjenta (26%).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68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2F5496"/>
                </a:solidFill>
                <a:effectLst/>
                <a:uLnTx/>
                <a:uFillTx/>
                <a:latin typeface="Lato" panose="020F0502020204030203" pitchFamily="34" charset="-18"/>
                <a:ea typeface="Times New Roman" panose="02020603050405020304" pitchFamily="18" charset="0"/>
                <a:cs typeface="Times New Roman" panose="02020603050405020304" pitchFamily="18" charset="0"/>
              </a:rPr>
              <a:t>Ułatwienia dla pacjentek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Niemal wszystkie badane placówki umożliwiają pacjentkom korzystającym ze świadczeń ginekologiczno-położniczych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kontakt (np. umówienie wizyty, odbiór wyników badań) przez telefon (99%).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Inny często wymieniany kanał kontaktu to e-mail (64%).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Rzadziej skontaktować się można z placówkami poprzez: SMS (45%), aplikację lub dedykowany system do umawiania wizyt online czy formularz kontaktowy na stronie internetowej (po 35%).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 aplikacji dedykowanego systemu do umawiania wizyt istotnie częściej korzystają placówki z miast niż wsi (miasto do 50 tys. 38%, miasto 50-200 tys. 35%, miasto 200 tys.+ 45% vs wieś 18%).</a:t>
            </a:r>
          </a:p>
        </p:txBody>
      </p:sp>
    </p:spTree>
    <p:extLst>
      <p:ext uri="{BB962C8B-B14F-4D97-AF65-F5344CB8AC3E}">
        <p14:creationId xmlns:p14="http://schemas.microsoft.com/office/powerpoint/2010/main" val="2662225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Strona internetowa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Strony internetowe 23% badanych świadczeniodawców są w całości zgodne ze standardem dostępności cyfrowej WCAG 2.1, a strony 37% są częściowo zgodne.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27% ankietowanych odpowiedziało, że strona internetowa nie jest zgodna ze standardem dostępności, a 12%, że placówka nie ma strony internetowej.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 stronach 63% placówek znajduje się deklaracja dostępności.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39% świadczeniodawców zadeklarowało, że na stronie internetowej znajdują się wszystkie informacje na temat dostępności, a 24%  że znajduje się ich część.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Strona co czwartej placówki nie zawiera deklaracji dostępności (25%).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1714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Szkolenia personelu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Ponad połowa (55%) personelu pracującego w badanych placówkach przeszła jakiekolwiek szkolenie dotyczące potrzeb lub dostępności do świadczeń opieki zdrowotnej dla osób z niepełnosprawnością.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Najczęściej wskazywane szkolenie dotyczyło komunikacji z osobami ze szczególnymi potrzebami (41%), następnie pojawiało się szkolenie z zasad savoir-vivre’u w stosunku do osób ze szczególnymi potrzebami (39%) oraz szkolenie z wdrożenia, stosowania i utrzymania Standardu Dostępności POZ (36%).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57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E8628F-5323-EA2D-529C-175A06B47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l-PL" sz="5400" dirty="0">
                <a:latin typeface="+mn-lt"/>
              </a:rPr>
              <a:t>Regulacje szczegółowe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98FA1C-0358-9849-9DD4-7D0C12A47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342900" lvl="1" indent="-342900"/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Ustawa o prawach pacjenta i Rzeczniku Praw Pacjenta</a:t>
            </a:r>
          </a:p>
          <a:p>
            <a:pPr marL="342900" lvl="1" indent="-342900"/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Rozporządzenie w sprawie ogólnych warunków umów o</a:t>
            </a:r>
            <a:r>
              <a:rPr lang="pl-PL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udzielanie świadczeń opieki zdrowotnej</a:t>
            </a:r>
          </a:p>
          <a:p>
            <a:pPr marL="342900" lvl="1" indent="-342900"/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Rządowy Program „Dostępność Plus” </a:t>
            </a:r>
          </a:p>
          <a:p>
            <a:r>
              <a:rPr lang="pl-PL" sz="2400">
                <a:latin typeface="Verdana" panose="020B0604030504040204" pitchFamily="34" charset="0"/>
                <a:ea typeface="Verdana" panose="020B0604030504040204" pitchFamily="34" charset="0"/>
              </a:rPr>
              <a:t>Inne regulacje:</a:t>
            </a:r>
          </a:p>
          <a:p>
            <a:pPr lvl="1"/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Standardy dostępności dla polityki spójności, w tym Standard dostępności architektonicznej</a:t>
            </a:r>
          </a:p>
          <a:p>
            <a:pPr lvl="1"/>
            <a:r>
              <a:rPr lang="pl-PL">
                <a:latin typeface="Verdana" panose="020B0604030504040204" pitchFamily="34" charset="0"/>
                <a:ea typeface="Verdana" panose="020B0604030504040204" pitchFamily="34" charset="0"/>
              </a:rPr>
              <a:t>Standardy dostępności dla POZ oraz szpitali</a:t>
            </a:r>
          </a:p>
          <a:p>
            <a:endParaRPr lang="pl-PL" sz="2400"/>
          </a:p>
        </p:txBody>
      </p:sp>
    </p:spTree>
    <p:extLst>
      <p:ext uri="{BB962C8B-B14F-4D97-AF65-F5344CB8AC3E}">
        <p14:creationId xmlns:p14="http://schemas.microsoft.com/office/powerpoint/2010/main" val="3895700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Wyniki badania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Szkolenia personelu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7% placówek zadeklarowało, że odbyły się inne szkolenia. Osoby te wskazywały m.in. szkolenia z obsługi pacjentów, tworzenia relacji, języka migowego czy dostępności cyfrowej.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 jednej czwartej miejsc udzielania świadczeń (26%) powołano koordynatora do spraw dostępności.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Przedstawiciele placówek z miast z liczbą mieszkańców przekraczającą 200 tys. częściej niż przedstawiciele placówek ze wsi deklarowali powołanie koordynatora ds. dostępności (34% vs 17%).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12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463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Doposażenie gabinetów w odpowiednie fotele lub leżanki do badania ginekologicznego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Perspektywa planowania zakupu sprzętu lub modernizacji pomieszczeń dostosowanych dla osób z niepełnosprawnościami.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Zmian wymaga podstawowe wyposażenie gabinetu ginekologicznego. </a:t>
            </a: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Jedynie w około połowie badanych miejsc udzielania świadczeń znajduje się fotel ginekologiczny przystosowany do pacjentek z niepełnosprawnością ruchową lub poruszających się na wózku lub leżanka z regulowaną wysokością.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60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pl-P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apewnić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przystosowane wagi dla osób poruszających się na wózkach w większej liczbie placówek.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Waga krzesełkowa lub waga dla osób poruszających się na wózkach, która jest konieczna podczas kontroli ciężarnych z niepełnosprawnością ruchu, znajduje się w zaledwie 14% placówek. </a:t>
            </a: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421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Przejścia na korytarzach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Zwrócić uwagę przedstawicielom placówek, że przejścia na korytarzach w miejscach udzielania świadczeń powinny być odpowiedniej szerokości (min. 140 cm), a w razie możliwości – należy usunąć z nich meble, sprzęty i inne obiekty.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Obniżona lada recepcji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Należałoby zadbać o dostosowanie lad, a w przypadku braku takiej możliwości – wypracowanie w placówce standardów dotyczących kontaktu pracowników recepcji z osobą na wózku inwalidzkim (np. wyjście przed ladę, utrzymywanie kontaktu wzrokowego). Obniżona lada recepcji (do maksymalnie 90 cm) znajduje się w mniej niż połowie badanych miejsc. Obniżona lada zapewnia lepszy kontakt i wyższy komfort podczas rozmowy z recepcjonistką lub recepcjonistą. 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8621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Należy wymienić drzwi na automatyczne lub takie, które można otworzyć bez użycia siły.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Zapewnić możliwość skorzystania z pętli indukcyjnej lub innego urządzenia wspomagającego słyszenie.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Zapewnić możliwość skorzystania z tłumacza języka migowego) oraz niepełnosprawnością wzroku (zamieścić oznaczenia w alfabecie Braille’a).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791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5345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Rozpowszechnienie usługi asystenta osoby z niepełnosprawnością.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Asystent pacjenta mógłby udzielić wsparcia podczas przesiadania się na fotel ginekologiczny, otwierać drzwi, służyć jako tłumacz języka migowego czy ustalać terminy wizyt.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Pacjentki z niepełnosprawnością często są zmuszone do korzystania z pomocy bliskich podczas wizyt lekarskich, co może być dla nich krępujące.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Obecność innej, wspierającej, bezstronnej osoby zapewniłaby im bezpieczeństwo, większą wygodę i komfort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908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Times New Roman" panose="02020603050405020304" pitchFamily="18" charset="0"/>
              </a:rPr>
              <a:t>Strona internetowa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Należy zwrócić uwagę, czy strony internetowe są zgodne ze standardem dostępności cyfrowej WCAG 2.1.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Informacje o dostępności architektonicznej powinny znaleźć się na każdej stronie miejsca oferującego świadczenia opieki zdrowotnej.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Na stronach internetowych ¼ miejsc udzielania świadczeń ginekologicznych i położniczych nie ma deklaracji dostępności, na kolejnych ¼ stronach pojawia się tylko częściowa informacja na temat dostępności.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Zamieszczenie informacji na temat ułatwień, ale i barier dla osób z niepełnosprawnością, jest kluczowe, aby pacjentki mogły przygotować się do wizyty oraz – jeśli jest taka możliwość – wybrać placówkę, w której ją odbędą.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422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" panose="020F0502020204030203" pitchFamily="34" charset="-18"/>
                <a:ea typeface="+mn-ea"/>
                <a:cs typeface="+mn-cs"/>
              </a:rPr>
              <a:t>szkolenia personelu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Lato" panose="020F0502020204030203" pitchFamily="34" charset="-18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zkolenia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 personelu placówek: zarówno lekarzy, pielęgniarek, jak i personelu niemedycznego pomogłoby pracownikom w kontaktach z osobami z niepełnosprawnością. Wizyta byłaby dla pacjentek bardziej komfortowa, a ich potrzeby z zakresu opieki medycznej zaspokojone.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Każdy pracownik powinien znać zasady Standardu Dostępności POZ, komunikacji i savoir-vivre’u w stosunku do osobami ze szczególnymi potrzebami.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7898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4811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koordynator ds. dostępności w placówce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Lato" panose="020F0502020204030203" pitchFamily="34" charset="-18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 Standardem powinna stać się funkcja koordynatora ds. dostępności w placówce, który zarządzałby wdrażaniem i utrzymywaniem Standardu Dostępności, szkoleniami personelu, prowadziłby rejestry osób ze szczególnymi potrzebami, wniosków o zapewnienie dostępności itd.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-18"/>
                <a:ea typeface="Calibri" panose="020F0502020204030204" pitchFamily="34" charset="0"/>
                <a:cs typeface="Times New Roman" panose="02020603050405020304" pitchFamily="18" charset="0"/>
              </a:rPr>
              <a:t>Taka osoba mogłaby również służyć jako pierwszy kontakt z osobami z niepełnosprawnością.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832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B68CAA1-FC0C-488F-9AAD-28951F25D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490F549A-EB29-095E-F794-E3FFB40EEE01}"/>
              </a:ext>
            </a:extLst>
          </p:cNvPr>
          <p:cNvSpPr txBox="1"/>
          <p:nvPr/>
        </p:nvSpPr>
        <p:spPr>
          <a:xfrm>
            <a:off x="613458" y="583769"/>
            <a:ext cx="11007524" cy="4667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Rekomendacje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44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Zmiany powinny zostać wprowadzone w pierwszej kolejności na wsiach i mniejszych miastach, w których placówki są gorzej dostosowane do potrzeb pacjentek z niepełnosprawnością.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pl-PL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Placówki zlokalizowane w największych miastach (powyżej 200 tys. mieszkańców) oferują więcej ułatwień, być może ze względu na większe środki i większą konkurencję innych świadczeniodawców.</a:t>
            </a:r>
          </a:p>
        </p:txBody>
      </p:sp>
    </p:spTree>
    <p:extLst>
      <p:ext uri="{BB962C8B-B14F-4D97-AF65-F5344CB8AC3E}">
        <p14:creationId xmlns:p14="http://schemas.microsoft.com/office/powerpoint/2010/main" val="165227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FD9B68D-D401-10B2-75EF-DD2FDD129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546344" cy="1481328"/>
          </a:xfrm>
        </p:spPr>
        <p:txBody>
          <a:bodyPr anchor="b">
            <a:noAutofit/>
          </a:bodyPr>
          <a:lstStyle/>
          <a:p>
            <a:r>
              <a:rPr lang="pl-PL" sz="3600" b="1" dirty="0"/>
              <a:t>Dostępność świadczeń opieki zdrowotnej zapisana </a:t>
            </a:r>
            <a:br>
              <a:rPr lang="pl-PL" sz="3600" b="1" dirty="0"/>
            </a:br>
            <a:r>
              <a:rPr lang="pl-PL" sz="3600" b="1" dirty="0"/>
              <a:t>w Konwencji ONZ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C8BD3D-A478-6B93-CE7C-463156411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5" y="2660904"/>
            <a:ext cx="6201379" cy="4178808"/>
          </a:xfrm>
        </p:spPr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pl-PL" sz="2400" b="1" dirty="0"/>
              <a:t>Art. 25. Zdrowie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pl-PL" sz="2400" dirty="0"/>
              <a:t>Państwa Strony uznają, że osoby z niepełnosprawnościami mają prawo do osiągnięcia najwyższego możliwego poziomu stanu zdrowia, bez dyskryminacji ze względu na niepełnosprawność. Państwa Strony podejmą wszelkie odpowiednie środki w celu zapewnienia osobom z niepełnosprawnościami dostępu do usług opieki zdrowotnej biorących pod uwagę szczególnie wymogi związane z płcią, w tym rehabilitacji zdrowotnej. W</a:t>
            </a:r>
            <a:r>
              <a:rPr lang="pl-PL" sz="24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l-PL" sz="2400" dirty="0"/>
              <a:t>szczególności, Państwa Strony:</a:t>
            </a:r>
          </a:p>
          <a:p>
            <a:endParaRPr lang="pl-PL" sz="1900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66F9808-C273-0CC2-3265-6C0692E8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048" y="699516"/>
            <a:ext cx="5458968" cy="545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3198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B04030-C532-1352-93DB-4AADC31E1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74286" cy="685800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E902D01-2F21-4731-DF92-4C7B7F04601B}"/>
              </a:ext>
            </a:extLst>
          </p:cNvPr>
          <p:cNvSpPr txBox="1"/>
          <p:nvPr/>
        </p:nvSpPr>
        <p:spPr>
          <a:xfrm>
            <a:off x="1854861" y="1892466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Dziękuję za uwagę! </a:t>
            </a: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 Michał Mazur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Kierownik projektu, koordynator dostępności MZ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A027BD20-69F8-D317-A286-1AC3464B54EB}"/>
              </a:ext>
            </a:extLst>
          </p:cNvPr>
          <p:cNvSpPr txBox="1"/>
          <p:nvPr/>
        </p:nvSpPr>
        <p:spPr>
          <a:xfrm>
            <a:off x="1987551" y="5191250"/>
            <a:ext cx="7366643" cy="59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17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mmazur@mz.gov.pl</a:t>
            </a: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buntu Bold"/>
              <a:ea typeface="+mn-ea"/>
              <a:cs typeface="+mn-cs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:a16="http://schemas.microsoft.com/office/drawing/2014/main" id="{CB3EF147-FF28-0ED8-A162-EF93957EE923}"/>
              </a:ext>
            </a:extLst>
          </p:cNvPr>
          <p:cNvSpPr txBox="1"/>
          <p:nvPr/>
        </p:nvSpPr>
        <p:spPr>
          <a:xfrm>
            <a:off x="2059452" y="4617559"/>
            <a:ext cx="4700696" cy="591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459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142408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1C2C6D-E9B6-45DF-2792-EEF0AE45C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3600" dirty="0">
                <a:latin typeface="+mn-lt"/>
              </a:rPr>
              <a:t>Konstytucja Rzeczypospolitej Polskiej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Godność</a:t>
            </a:r>
            <a:br>
              <a:rPr lang="pl-PL" sz="3600" dirty="0">
                <a:latin typeface="+mn-lt"/>
              </a:rPr>
            </a:br>
            <a:endParaRPr lang="pl-PL" sz="3600" dirty="0">
              <a:latin typeface="+mn-lt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8542A33-4605-D5E9-CC73-4689B81BB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pl-PL" sz="3200" b="1" dirty="0"/>
              <a:t>Art. 30. </a:t>
            </a:r>
            <a:r>
              <a:rPr lang="pl-PL" sz="3200" dirty="0"/>
              <a:t>Przyrodzona i niezbywalna godność człowieka stanowi źródło wolności i praw człowieka i obywatela. Jest ona nienaruszalna, a jej poszanowanie i ochrona jest obowiązkiem władz publicznych.</a:t>
            </a:r>
          </a:p>
          <a:p>
            <a:r>
              <a:rPr lang="pl-PL" sz="3200" b="1" dirty="0"/>
              <a:t>Art. 32.</a:t>
            </a:r>
            <a:r>
              <a:rPr lang="pl-PL" sz="3200" dirty="0"/>
              <a:t> 1. Wszyscy są wobec prawa równi. Wszyscy mają prawo do równego traktowania przez władze publiczne.</a:t>
            </a:r>
          </a:p>
          <a:p>
            <a:r>
              <a:rPr lang="pl-PL" sz="3200" dirty="0"/>
              <a:t>2. Nikt nie może być dyskryminowany w życiu politycznym, społecznym lub gospodarczym z jakiejkolwiek przyczyny.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671154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DFC34CB-44D9-500C-1EBE-CB81FF9FA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latin typeface="+mn-lt"/>
              </a:rPr>
              <a:t>Prawo do ochrony zdrowia zapisane </a:t>
            </a:r>
            <a:br>
              <a:rPr lang="pl-PL" sz="3600" dirty="0">
                <a:latin typeface="+mn-lt"/>
              </a:rPr>
            </a:br>
            <a:r>
              <a:rPr lang="pl-PL" sz="3600" dirty="0">
                <a:latin typeface="+mn-lt"/>
              </a:rPr>
              <a:t>w konstytucji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34B16D-5539-AED8-14E9-A1AF1EC65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pl-PL" sz="2200" b="1" dirty="0"/>
          </a:p>
          <a:p>
            <a:pPr marL="0" indent="0">
              <a:buNone/>
            </a:pPr>
            <a:r>
              <a:rPr lang="pl-PL" sz="3200" b="1" dirty="0"/>
              <a:t>Art. 68. </a:t>
            </a:r>
            <a:r>
              <a:rPr lang="pl-PL" sz="3200" dirty="0"/>
              <a:t>1. Każdy ma prawo do </a:t>
            </a:r>
            <a:r>
              <a:rPr lang="pl-PL" sz="3200" b="1" dirty="0"/>
              <a:t>ochrony zdrowia</a:t>
            </a:r>
            <a:r>
              <a:rPr lang="pl-PL" sz="3200" dirty="0"/>
              <a:t>.</a:t>
            </a:r>
          </a:p>
          <a:p>
            <a:r>
              <a:rPr lang="pl-PL" sz="3200" dirty="0"/>
              <a:t>2. Obywatelom, niezależnie od ich sytuacji materialnej, władze publiczne zapewniają równy dostęp do świadczeń opieki zdrowotnej finansowanej ze środków publicznych. Warunki i zakres udzielania świadczeń określa ustawa.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47698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76B8D5F-42E6-9D81-EF5B-133033B0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/>
              <a:t>Dostępność świadczeń opieki zdrowotnej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159CD1-5417-70F5-6A81-1B1A71C3C9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pl-PL" sz="2200" b="1" dirty="0"/>
          </a:p>
          <a:p>
            <a:endParaRPr lang="pl-PL" sz="2200" b="1" dirty="0"/>
          </a:p>
          <a:p>
            <a:pPr marL="0" indent="0">
              <a:buNone/>
            </a:pPr>
            <a:r>
              <a:rPr lang="pl-PL" sz="3600" b="1" dirty="0"/>
              <a:t>Art. 68.</a:t>
            </a:r>
            <a:r>
              <a:rPr lang="pl-PL" sz="3600" dirty="0"/>
              <a:t> 3. Władze publiczne są obowiązane do zapewnienia szczególnej opieki zdrowotnej dzieciom, kobietom ciężarnym, osobom niepełnosprawnym i osobom w podeszłym wieku.</a:t>
            </a:r>
          </a:p>
          <a:p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38261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D95D3CC3-A814-460C-BF76-A17B6C1BB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C5C75CA2-319D-4BF5-8412-F73C636CA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092"/>
            <a:ext cx="7670800" cy="1417108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libri" panose="020F0502020204030204" pitchFamily="34" charset="0"/>
                <a:ea typeface="Calibri" panose="020F0502020204030204" pitchFamily="34" charset="0"/>
              </a:rPr>
              <a:t>Dostępność w ochronie zdrowia</a:t>
            </a:r>
            <a:endParaRPr lang="pl-PL" sz="3600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6DA623B9-2F2B-32F3-1EDE-2619396BD138}"/>
              </a:ext>
            </a:extLst>
          </p:cNvPr>
          <p:cNvSpPr txBox="1"/>
          <p:nvPr/>
        </p:nvSpPr>
        <p:spPr>
          <a:xfrm>
            <a:off x="-254000" y="3552955"/>
            <a:ext cx="5361186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ts val="25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75757" marR="0" lvl="1" indent="-287878" algn="l" defTabSz="609630" rtl="0" eaLnBrk="1" fontAlgn="auto" latinLnBrk="0" hangingPunct="1">
              <a:lnSpc>
                <a:spcPts val="2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Działanie 15</a:t>
            </a:r>
            <a: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 panose="020B0604020202020204" charset="0"/>
                <a:ea typeface="+mn-ea"/>
                <a:cs typeface="+mn-cs"/>
              </a:rPr>
              <a:t>: </a:t>
            </a:r>
            <a:b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 panose="020B0604020202020204" charset="0"/>
                <a:ea typeface="+mn-ea"/>
                <a:cs typeface="+mn-cs"/>
              </a:rPr>
            </a:br>
            <a:r>
              <a:rPr kumimoji="0" lang="pl-PL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 Bold" panose="020B0604020202020204" charset="0"/>
                <a:ea typeface="Calibri" panose="020F0502020204030204" pitchFamily="34" charset="0"/>
                <a:cs typeface="+mn-cs"/>
              </a:rPr>
              <a:t>„100 placówek służby zdrowia bez barier”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162D4B"/>
              </a:solidFill>
              <a:effectLst/>
              <a:uLnTx/>
              <a:uFillTx/>
              <a:latin typeface="Ubuntu Bold" panose="020B0604020202020204" charset="0"/>
              <a:ea typeface="+mn-ea"/>
              <a:cs typeface="+mn-cs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987C13A4-2831-F63A-ADFE-2D984A8FD443}"/>
              </a:ext>
            </a:extLst>
          </p:cNvPr>
          <p:cNvSpPr txBox="1"/>
          <p:nvPr/>
        </p:nvSpPr>
        <p:spPr>
          <a:xfrm>
            <a:off x="-254000" y="4903753"/>
            <a:ext cx="6594388" cy="899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5761" marR="0" lvl="1" indent="-287881" algn="l" defTabSz="609630" rtl="0" eaLnBrk="1" fontAlgn="auto" latinLnBrk="0" hangingPunct="1">
              <a:lnSpc>
                <a:spcPts val="37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/>
                <a:ea typeface="+mn-ea"/>
                <a:cs typeface="+mn-cs"/>
              </a:rPr>
              <a:t>Działanie 16</a:t>
            </a:r>
            <a: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 panose="020B0604020202020204" charset="0"/>
                <a:ea typeface="+mn-ea"/>
                <a:cs typeface="+mn-cs"/>
              </a:rPr>
              <a:t>: </a:t>
            </a:r>
            <a:br>
              <a:rPr kumimoji="0" lang="pl-PL" sz="2666" b="0" i="0" u="none" strike="noStrike" kern="1200" cap="none" spc="0" normalizeH="0" baseline="0" noProof="0" dirty="0">
                <a:ln>
                  <a:noFill/>
                </a:ln>
                <a:solidFill>
                  <a:srgbClr val="162D4B"/>
                </a:solidFill>
                <a:effectLst/>
                <a:uLnTx/>
                <a:uFillTx/>
                <a:latin typeface="Ubuntu Bold" panose="020B0604020202020204" charset="0"/>
                <a:ea typeface="+mn-ea"/>
                <a:cs typeface="+mn-cs"/>
              </a:rPr>
            </a:br>
            <a:r>
              <a:rPr kumimoji="0" lang="pl-PL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buntu Bold" panose="020B0604020202020204" charset="0"/>
                <a:ea typeface="Calibri" panose="020F0502020204030204" pitchFamily="34" charset="0"/>
                <a:cs typeface="+mn-cs"/>
              </a:rPr>
              <a:t>„Dostępne usługi medyczne”</a:t>
            </a:r>
            <a:endParaRPr kumimoji="0" lang="en-US" sz="2666" b="0" i="0" u="none" strike="noStrike" kern="1200" cap="none" spc="0" normalizeH="0" baseline="0" noProof="0" dirty="0">
              <a:ln>
                <a:noFill/>
              </a:ln>
              <a:solidFill>
                <a:srgbClr val="162D4B"/>
              </a:solidFill>
              <a:effectLst/>
              <a:uLnTx/>
              <a:uFillTx/>
              <a:latin typeface="Ubuntu Bold"/>
              <a:ea typeface="+mn-ea"/>
              <a:cs typeface="+mn-cs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0DB401AC-0E3E-2E9B-DBCF-F0DE4CFFB926}"/>
              </a:ext>
            </a:extLst>
          </p:cNvPr>
          <p:cNvSpPr txBox="1"/>
          <p:nvPr/>
        </p:nvSpPr>
        <p:spPr>
          <a:xfrm>
            <a:off x="203200" y="2046069"/>
            <a:ext cx="7518400" cy="1528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Dostępność placówek medycznych, czyli między innymi przychodni i szpitali to warunek konieczny dla zapewnienia każdemu obywatelowi realizacji prawa </a:t>
            </a:r>
            <a:br>
              <a:rPr kumimoji="0" lang="pl-P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pl-P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równego traktowania.</a:t>
            </a:r>
          </a:p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						</a:t>
            </a:r>
            <a:r>
              <a:rPr kumimoji="0" lang="pl-PL" sz="1867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Times New Roman" panose="02020603050405020304" pitchFamily="18" charset="0"/>
              </a:rPr>
              <a:t>Program Dostępność Plus </a:t>
            </a:r>
            <a:endParaRPr kumimoji="0" lang="pl-PL" sz="1867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355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6944263" y="561882"/>
            <a:ext cx="4990244" cy="4530647"/>
            <a:chOff x="0" y="0"/>
            <a:chExt cx="769357" cy="698500"/>
          </a:xfrm>
        </p:grpSpPr>
        <p:sp>
          <p:nvSpPr>
            <p:cNvPr id="12" name="Freeform 12"/>
            <p:cNvSpPr/>
            <p:nvPr/>
          </p:nvSpPr>
          <p:spPr>
            <a:xfrm>
              <a:off x="6554" y="0"/>
              <a:ext cx="756249" cy="698500"/>
            </a:xfrm>
            <a:custGeom>
              <a:avLst/>
              <a:gdLst/>
              <a:ahLst/>
              <a:cxnLst/>
              <a:rect l="l" t="t" r="r" b="b"/>
              <a:pathLst>
                <a:path w="756249" h="698500">
                  <a:moveTo>
                    <a:pt x="745639" y="378751"/>
                  </a:moveTo>
                  <a:lnTo>
                    <a:pt x="576767" y="668999"/>
                  </a:lnTo>
                  <a:cubicBezTo>
                    <a:pt x="566141" y="687264"/>
                    <a:pt x="546603" y="698500"/>
                    <a:pt x="525472" y="698500"/>
                  </a:cubicBezTo>
                  <a:lnTo>
                    <a:pt x="230777" y="698500"/>
                  </a:lnTo>
                  <a:cubicBezTo>
                    <a:pt x="209646" y="698500"/>
                    <a:pt x="190108" y="687264"/>
                    <a:pt x="179482" y="668999"/>
                  </a:cubicBezTo>
                  <a:lnTo>
                    <a:pt x="10610" y="378751"/>
                  </a:lnTo>
                  <a:cubicBezTo>
                    <a:pt x="0" y="360515"/>
                    <a:pt x="0" y="337985"/>
                    <a:pt x="10610" y="319749"/>
                  </a:cubicBezTo>
                  <a:lnTo>
                    <a:pt x="179482" y="29501"/>
                  </a:lnTo>
                  <a:cubicBezTo>
                    <a:pt x="190108" y="11236"/>
                    <a:pt x="209646" y="0"/>
                    <a:pt x="230777" y="0"/>
                  </a:cubicBezTo>
                  <a:lnTo>
                    <a:pt x="525472" y="0"/>
                  </a:lnTo>
                  <a:cubicBezTo>
                    <a:pt x="546603" y="0"/>
                    <a:pt x="566141" y="11236"/>
                    <a:pt x="576767" y="29501"/>
                  </a:cubicBezTo>
                  <a:lnTo>
                    <a:pt x="745639" y="319749"/>
                  </a:lnTo>
                  <a:cubicBezTo>
                    <a:pt x="756249" y="337985"/>
                    <a:pt x="756249" y="360515"/>
                    <a:pt x="745639" y="37875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B613">
                    <a:alpha val="100000"/>
                  </a:srgbClr>
                </a:gs>
                <a:gs pos="100000">
                  <a:srgbClr val="FFE42F">
                    <a:alpha val="100000"/>
                  </a:srgbClr>
                </a:gs>
              </a:gsLst>
              <a:lin ang="5400000"/>
            </a:gra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40757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98306" y="838541"/>
            <a:ext cx="4482158" cy="3977329"/>
            <a:chOff x="0" y="0"/>
            <a:chExt cx="4346359" cy="3856825"/>
          </a:xfrm>
        </p:grpSpPr>
        <p:sp>
          <p:nvSpPr>
            <p:cNvPr id="15" name="Freeform 15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2"/>
              <a:stretch>
                <a:fillRect l="-16553" r="-16553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6351062" y="3239133"/>
            <a:ext cx="3982247" cy="3618867"/>
          </a:xfrm>
          <a:custGeom>
            <a:avLst/>
            <a:gdLst/>
            <a:ahLst/>
            <a:cxnLst/>
            <a:rect l="l" t="t" r="r" b="b"/>
            <a:pathLst>
              <a:path w="5973371" h="5428301">
                <a:moveTo>
                  <a:pt x="0" y="0"/>
                </a:moveTo>
                <a:lnTo>
                  <a:pt x="5973372" y="0"/>
                </a:lnTo>
                <a:lnTo>
                  <a:pt x="5973372" y="5428301"/>
                </a:lnTo>
                <a:lnTo>
                  <a:pt x="0" y="542830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pl-P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6490801" y="3443161"/>
            <a:ext cx="3571373" cy="3069148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10545" y="0"/>
              <a:ext cx="791709" cy="698500"/>
            </a:xfrm>
            <a:custGeom>
              <a:avLst/>
              <a:gdLst/>
              <a:ahLst/>
              <a:cxnLst/>
              <a:rect l="l" t="t" r="r" b="b"/>
              <a:pathLst>
                <a:path w="791709" h="698500">
                  <a:moveTo>
                    <a:pt x="774638" y="396717"/>
                  </a:moveTo>
                  <a:lnTo>
                    <a:pt x="626672" y="651033"/>
                  </a:lnTo>
                  <a:cubicBezTo>
                    <a:pt x="609574" y="680421"/>
                    <a:pt x="578138" y="698500"/>
                    <a:pt x="544138" y="698500"/>
                  </a:cubicBezTo>
                  <a:lnTo>
                    <a:pt x="247572" y="698500"/>
                  </a:lnTo>
                  <a:cubicBezTo>
                    <a:pt x="213572" y="698500"/>
                    <a:pt x="182136" y="680421"/>
                    <a:pt x="165038" y="651033"/>
                  </a:cubicBezTo>
                  <a:lnTo>
                    <a:pt x="17072" y="396717"/>
                  </a:lnTo>
                  <a:cubicBezTo>
                    <a:pt x="0" y="367375"/>
                    <a:pt x="0" y="331125"/>
                    <a:pt x="17072" y="301783"/>
                  </a:cubicBezTo>
                  <a:lnTo>
                    <a:pt x="165038" y="47467"/>
                  </a:lnTo>
                  <a:cubicBezTo>
                    <a:pt x="182136" y="18079"/>
                    <a:pt x="213572" y="0"/>
                    <a:pt x="247572" y="0"/>
                  </a:cubicBezTo>
                  <a:lnTo>
                    <a:pt x="544138" y="0"/>
                  </a:lnTo>
                  <a:cubicBezTo>
                    <a:pt x="578138" y="0"/>
                    <a:pt x="609574" y="18079"/>
                    <a:pt x="626672" y="47467"/>
                  </a:cubicBezTo>
                  <a:lnTo>
                    <a:pt x="774638" y="301783"/>
                  </a:lnTo>
                  <a:cubicBezTo>
                    <a:pt x="791710" y="331125"/>
                    <a:pt x="791710" y="367375"/>
                    <a:pt x="774638" y="396717"/>
                  </a:cubicBezTo>
                  <a:close/>
                </a:path>
              </a:pathLst>
            </a:custGeom>
            <a:solidFill>
              <a:srgbClr val="0A4796"/>
            </a:solid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6776976" y="3659100"/>
            <a:ext cx="2986322" cy="2649970"/>
            <a:chOff x="0" y="0"/>
            <a:chExt cx="4346359" cy="3856825"/>
          </a:xfrm>
        </p:grpSpPr>
        <p:sp>
          <p:nvSpPr>
            <p:cNvPr id="27" name="Freeform 27"/>
            <p:cNvSpPr/>
            <p:nvPr/>
          </p:nvSpPr>
          <p:spPr>
            <a:xfrm>
              <a:off x="-15494" y="0"/>
              <a:ext cx="4361815" cy="3856863"/>
            </a:xfrm>
            <a:custGeom>
              <a:avLst/>
              <a:gdLst/>
              <a:ahLst/>
              <a:cxnLst/>
              <a:rect l="l" t="t" r="r" b="b"/>
              <a:pathLst>
                <a:path w="4361815" h="3856863">
                  <a:moveTo>
                    <a:pt x="1275207" y="0"/>
                  </a:moveTo>
                  <a:cubicBezTo>
                    <a:pt x="1151509" y="0"/>
                    <a:pt x="1037336" y="65913"/>
                    <a:pt x="975487" y="173101"/>
                  </a:cubicBezTo>
                  <a:lnTo>
                    <a:pt x="61849" y="1755394"/>
                  </a:lnTo>
                  <a:cubicBezTo>
                    <a:pt x="0" y="1862455"/>
                    <a:pt x="0" y="1994408"/>
                    <a:pt x="61849" y="2101469"/>
                  </a:cubicBezTo>
                  <a:lnTo>
                    <a:pt x="975360" y="3683762"/>
                  </a:lnTo>
                  <a:cubicBezTo>
                    <a:pt x="1036701" y="3789934"/>
                    <a:pt x="1149477" y="3855720"/>
                    <a:pt x="1271905" y="3856863"/>
                  </a:cubicBezTo>
                  <a:lnTo>
                    <a:pt x="3105404" y="3856863"/>
                  </a:lnTo>
                  <a:cubicBezTo>
                    <a:pt x="3227832" y="3855720"/>
                    <a:pt x="3340608" y="3789934"/>
                    <a:pt x="3401949" y="3683762"/>
                  </a:cubicBezTo>
                  <a:lnTo>
                    <a:pt x="4315460" y="2101469"/>
                  </a:lnTo>
                  <a:cubicBezTo>
                    <a:pt x="4345940" y="2048764"/>
                    <a:pt x="4361307" y="1990090"/>
                    <a:pt x="4361815" y="1931162"/>
                  </a:cubicBezTo>
                  <a:lnTo>
                    <a:pt x="4361815" y="1925574"/>
                  </a:lnTo>
                  <a:cubicBezTo>
                    <a:pt x="4361307" y="1866773"/>
                    <a:pt x="4345940" y="1807972"/>
                    <a:pt x="4315460" y="1755267"/>
                  </a:cubicBezTo>
                  <a:lnTo>
                    <a:pt x="3401949" y="173101"/>
                  </a:lnTo>
                  <a:cubicBezTo>
                    <a:pt x="3340100" y="65913"/>
                    <a:pt x="3225927" y="0"/>
                    <a:pt x="3102229" y="0"/>
                  </a:cubicBezTo>
                  <a:close/>
                </a:path>
              </a:pathLst>
            </a:custGeom>
            <a:blipFill>
              <a:blip r:embed="rId4"/>
              <a:stretch>
                <a:fillRect l="-16595" r="-16595"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98891" y="5866556"/>
            <a:ext cx="6848191" cy="885029"/>
            <a:chOff x="0" y="0"/>
            <a:chExt cx="13696381" cy="1770058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4337888" cy="1770058"/>
            </a:xfrm>
            <a:custGeom>
              <a:avLst/>
              <a:gdLst/>
              <a:ahLst/>
              <a:cxnLst/>
              <a:rect l="l" t="t" r="r" b="b"/>
              <a:pathLst>
                <a:path w="4337888" h="1770058">
                  <a:moveTo>
                    <a:pt x="0" y="0"/>
                  </a:moveTo>
                  <a:lnTo>
                    <a:pt x="4337888" y="0"/>
                  </a:lnTo>
                  <a:lnTo>
                    <a:pt x="4337888" y="1770058"/>
                  </a:lnTo>
                  <a:lnTo>
                    <a:pt x="0" y="17700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reeform 33"/>
            <p:cNvSpPr/>
            <p:nvPr/>
          </p:nvSpPr>
          <p:spPr>
            <a:xfrm>
              <a:off x="9342431" y="179587"/>
              <a:ext cx="4353951" cy="1484815"/>
            </a:xfrm>
            <a:custGeom>
              <a:avLst/>
              <a:gdLst/>
              <a:ahLst/>
              <a:cxnLst/>
              <a:rect l="l" t="t" r="r" b="b"/>
              <a:pathLst>
                <a:path w="4353951" h="1484815">
                  <a:moveTo>
                    <a:pt x="0" y="0"/>
                  </a:moveTo>
                  <a:lnTo>
                    <a:pt x="4353950" y="0"/>
                  </a:lnTo>
                  <a:lnTo>
                    <a:pt x="4353950" y="1484815"/>
                  </a:lnTo>
                  <a:lnTo>
                    <a:pt x="0" y="14848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reeform 34"/>
            <p:cNvSpPr/>
            <p:nvPr/>
          </p:nvSpPr>
          <p:spPr>
            <a:xfrm>
              <a:off x="4968369" y="172425"/>
              <a:ext cx="3743580" cy="1425209"/>
            </a:xfrm>
            <a:custGeom>
              <a:avLst/>
              <a:gdLst/>
              <a:ahLst/>
              <a:cxnLst/>
              <a:rect l="l" t="t" r="r" b="b"/>
              <a:pathLst>
                <a:path w="3743580" h="1425209">
                  <a:moveTo>
                    <a:pt x="0" y="0"/>
                  </a:moveTo>
                  <a:lnTo>
                    <a:pt x="3743580" y="0"/>
                  </a:lnTo>
                  <a:lnTo>
                    <a:pt x="3743580" y="1425208"/>
                  </a:lnTo>
                  <a:lnTo>
                    <a:pt x="0" y="14252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pl-PL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-39045" y="2160356"/>
            <a:ext cx="6996553" cy="13336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192"/>
              </a:lnSpc>
            </a:pPr>
            <a:r>
              <a:rPr lang="pl-PL" sz="4400" dirty="0">
                <a:solidFill>
                  <a:srgbClr val="112D4E"/>
                </a:solidFill>
                <a:latin typeface="Lato Bold"/>
              </a:rPr>
              <a:t>Projekt </a:t>
            </a:r>
            <a:r>
              <a:rPr lang="en-US" sz="4400" dirty="0">
                <a:solidFill>
                  <a:srgbClr val="112D4E"/>
                </a:solidFill>
                <a:latin typeface="Lato Bold"/>
              </a:rPr>
              <a:t>Dostępność Plus </a:t>
            </a:r>
            <a:br>
              <a:rPr lang="pl-PL" sz="4400" dirty="0">
                <a:solidFill>
                  <a:srgbClr val="112D4E"/>
                </a:solidFill>
                <a:latin typeface="Lato Bold"/>
              </a:rPr>
            </a:br>
            <a:r>
              <a:rPr lang="en-US" sz="4400" dirty="0" err="1">
                <a:solidFill>
                  <a:srgbClr val="112D4E"/>
                </a:solidFill>
                <a:latin typeface="Lato Bold"/>
              </a:rPr>
              <a:t>dla</a:t>
            </a:r>
            <a:r>
              <a:rPr lang="en-US" sz="4400" dirty="0">
                <a:solidFill>
                  <a:srgbClr val="112D4E"/>
                </a:solidFill>
                <a:latin typeface="Lato Bold"/>
              </a:rPr>
              <a:t> AOS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2439</Words>
  <Application>Microsoft Office PowerPoint</Application>
  <PresentationFormat>Panoramiczny</PresentationFormat>
  <Paragraphs>233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10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40</vt:i4>
      </vt:variant>
    </vt:vector>
  </HeadingPairs>
  <TitlesOfParts>
    <vt:vector size="53" baseType="lpstr">
      <vt:lpstr>Arial</vt:lpstr>
      <vt:lpstr>Arimo Bold</vt:lpstr>
      <vt:lpstr>Barlow Bold</vt:lpstr>
      <vt:lpstr>Calibri</vt:lpstr>
      <vt:lpstr>Calibri Light</vt:lpstr>
      <vt:lpstr>Lato</vt:lpstr>
      <vt:lpstr>Lato Bold</vt:lpstr>
      <vt:lpstr>Ubuntu Bold</vt:lpstr>
      <vt:lpstr>Verdana</vt:lpstr>
      <vt:lpstr>Wingdings</vt:lpstr>
      <vt:lpstr>Office Theme</vt:lpstr>
      <vt:lpstr>Motyw pakietu Office</vt:lpstr>
      <vt:lpstr>1_Office Theme</vt:lpstr>
      <vt:lpstr>Prezentacja programu PowerPoint</vt:lpstr>
      <vt:lpstr>Przepisy i regulacje dotyczące dostępności –  w kontekście podmiotów ochrony zdrowia </vt:lpstr>
      <vt:lpstr>Regulacje szczegółowe</vt:lpstr>
      <vt:lpstr>Dostępność świadczeń opieki zdrowotnej zapisana  w Konwencji ONZ</vt:lpstr>
      <vt:lpstr>Konstytucja Rzeczypospolitej Polskiej Godność </vt:lpstr>
      <vt:lpstr>Prawo do ochrony zdrowia zapisane  w konstytucji</vt:lpstr>
      <vt:lpstr>Dostępność świadczeń opieki zdrowotnej</vt:lpstr>
      <vt:lpstr>Dostępność w ochronie zdrowia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Mazur Michał</dc:creator>
  <cp:lastModifiedBy>Tomasz Banachowicz</cp:lastModifiedBy>
  <cp:revision>2</cp:revision>
  <dcterms:created xsi:type="dcterms:W3CDTF">2024-10-09T08:29:26Z</dcterms:created>
  <dcterms:modified xsi:type="dcterms:W3CDTF">2024-10-14T06:23:29Z</dcterms:modified>
</cp:coreProperties>
</file>