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08" r:id="rId1"/>
  </p:sldMasterIdLst>
  <p:notesMasterIdLst>
    <p:notesMasterId r:id="rId21"/>
  </p:notesMasterIdLst>
  <p:sldIdLst>
    <p:sldId id="335" r:id="rId2"/>
    <p:sldId id="407" r:id="rId3"/>
    <p:sldId id="404" r:id="rId4"/>
    <p:sldId id="406" r:id="rId5"/>
    <p:sldId id="400" r:id="rId6"/>
    <p:sldId id="423" r:id="rId7"/>
    <p:sldId id="308" r:id="rId8"/>
    <p:sldId id="424" r:id="rId9"/>
    <p:sldId id="410" r:id="rId10"/>
    <p:sldId id="414" r:id="rId11"/>
    <p:sldId id="425" r:id="rId12"/>
    <p:sldId id="426" r:id="rId13"/>
    <p:sldId id="427" r:id="rId14"/>
    <p:sldId id="405" r:id="rId15"/>
    <p:sldId id="415" r:id="rId16"/>
    <p:sldId id="422" r:id="rId17"/>
    <p:sldId id="428" r:id="rId18"/>
    <p:sldId id="429" r:id="rId19"/>
    <p:sldId id="332" r:id="rId20"/>
  </p:sldIdLst>
  <p:sldSz cx="10691813" cy="7559675"/>
  <p:notesSz cx="6797675" cy="9926638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381">
          <p15:clr>
            <a:srgbClr val="A4A3A4"/>
          </p15:clr>
        </p15:guide>
        <p15:guide id="2" pos="336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242"/>
    <a:srgbClr val="002073"/>
    <a:srgbClr val="FFFFFF"/>
    <a:srgbClr val="1961AC"/>
    <a:srgbClr val="007033"/>
    <a:srgbClr val="93C67B"/>
    <a:srgbClr val="8B12B6"/>
    <a:srgbClr val="554B97"/>
    <a:srgbClr val="FA8606"/>
    <a:srgbClr val="FDA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0A15C55-8517-42AA-B614-E9B94910E393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yl pośredni 2 — Ak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BC89EF96-8CEA-46FF-86C4-4CE0E7609802}" styleName="Styl jasny 3 — Ak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628" autoAdjust="0"/>
    <p:restoredTop sz="86405" autoAdjust="0"/>
  </p:normalViewPr>
  <p:slideViewPr>
    <p:cSldViewPr>
      <p:cViewPr varScale="1">
        <p:scale>
          <a:sx n="65" d="100"/>
          <a:sy n="65" d="100"/>
        </p:scale>
        <p:origin x="874" y="34"/>
      </p:cViewPr>
      <p:guideLst>
        <p:guide orient="horz" pos="2381"/>
        <p:guide pos="33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2BD582C5-ACA9-CC8D-C41D-073980717C3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2D93768C-B02D-7F18-9C81-BB43B6580720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72EB538-6020-4ED0-A450-9F2F49113206}" type="datetimeFigureOut">
              <a:rPr lang="pl-PL"/>
              <a:pPr>
                <a:defRPr/>
              </a:pPr>
              <a:t>2024-01-24</a:t>
            </a:fld>
            <a:endParaRPr lang="pl-PL"/>
          </a:p>
        </p:txBody>
      </p:sp>
      <p:sp>
        <p:nvSpPr>
          <p:cNvPr id="4" name="Symbol zastępczy obrazu slajdu 3">
            <a:extLst>
              <a:ext uri="{FF2B5EF4-FFF2-40B4-BE49-F238E27FC236}">
                <a16:creationId xmlns:a16="http://schemas.microsoft.com/office/drawing/2014/main" id="{4FFC6629-C316-4010-5541-56707C89A5B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030288" y="1241425"/>
            <a:ext cx="47371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l-PL" noProof="0"/>
          </a:p>
        </p:txBody>
      </p:sp>
      <p:sp>
        <p:nvSpPr>
          <p:cNvPr id="5" name="Symbol zastępczy notatek 4">
            <a:extLst>
              <a:ext uri="{FF2B5EF4-FFF2-40B4-BE49-F238E27FC236}">
                <a16:creationId xmlns:a16="http://schemas.microsoft.com/office/drawing/2014/main" id="{D0ACA120-1CF5-761A-4E21-402E84E044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2C0CF1FA-2B93-9410-D13E-2E54130A4D0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BE5D39FE-5CE1-5B3A-B556-F64301F077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847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B0F54BB-6727-475F-9FD5-ED33A44F2811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ymbol zastępczy obrazu slajdu 1">
            <a:extLst>
              <a:ext uri="{FF2B5EF4-FFF2-40B4-BE49-F238E27FC236}">
                <a16:creationId xmlns:a16="http://schemas.microsoft.com/office/drawing/2014/main" id="{BAEE2547-540A-1C34-FE42-74B7256CA39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Symbol zastępczy notatek 2">
            <a:extLst>
              <a:ext uri="{FF2B5EF4-FFF2-40B4-BE49-F238E27FC236}">
                <a16:creationId xmlns:a16="http://schemas.microsoft.com/office/drawing/2014/main" id="{DDF80B94-0AD1-674B-9CD7-B6303076AB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 sz="1100" dirty="0"/>
          </a:p>
        </p:txBody>
      </p:sp>
      <p:sp>
        <p:nvSpPr>
          <p:cNvPr id="18436" name="Symbol zastępczy numeru slajdu 3">
            <a:extLst>
              <a:ext uri="{FF2B5EF4-FFF2-40B4-BE49-F238E27FC236}">
                <a16:creationId xmlns:a16="http://schemas.microsoft.com/office/drawing/2014/main" id="{B1643D38-FEB1-BF10-7F1F-D0C9BA7904A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B3A1AAAA-A27A-45D8-A6BC-60C8906F3B44}" type="slidenum">
              <a:rPr lang="pl-PL" altLang="pl-PL" smtClean="0"/>
              <a:pPr/>
              <a:t>1</a:t>
            </a:fld>
            <a:endParaRPr lang="pl-PL" alt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1CE00E4B-06E8-CA22-6CA9-91412C38A7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1CC7A0D8-7360-61B8-B2E9-95D2A87906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C1649422-4C98-AD8A-824F-08C7B1149C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3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5883449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1CE00E4B-06E8-CA22-6CA9-91412C38A7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1CC7A0D8-7360-61B8-B2E9-95D2A87906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C1649422-4C98-AD8A-824F-08C7B1149C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7</a:t>
            </a:fld>
            <a:endParaRPr lang="pl-PL" altLang="pl-P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1CE00E4B-06E8-CA22-6CA9-91412C38A7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1CC7A0D8-7360-61B8-B2E9-95D2A87906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C1649422-4C98-AD8A-824F-08C7B1149C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10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1046256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1CE00E4B-06E8-CA22-6CA9-91412C38A7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1CC7A0D8-7360-61B8-B2E9-95D2A87906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C1649422-4C98-AD8A-824F-08C7B1149C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14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6260517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B0F54BB-6727-475F-9FD5-ED33A44F2811}" type="slidenum">
              <a:rPr lang="pl-PL" altLang="pl-PL" smtClean="0"/>
              <a:pPr>
                <a:defRPr/>
              </a:pPr>
              <a:t>15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6057179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ymbol zastępczy obrazu slajdu 1">
            <a:extLst>
              <a:ext uri="{FF2B5EF4-FFF2-40B4-BE49-F238E27FC236}">
                <a16:creationId xmlns:a16="http://schemas.microsoft.com/office/drawing/2014/main" id="{466BD8E8-B3B3-7AB7-A7D9-28512CC4733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Symbol zastępczy notatek 2">
            <a:extLst>
              <a:ext uri="{FF2B5EF4-FFF2-40B4-BE49-F238E27FC236}">
                <a16:creationId xmlns:a16="http://schemas.microsoft.com/office/drawing/2014/main" id="{4ECC5434-4ECC-331F-C4CA-9B68E47CD8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75780" name="Symbol zastępczy numeru slajdu 3">
            <a:extLst>
              <a:ext uri="{FF2B5EF4-FFF2-40B4-BE49-F238E27FC236}">
                <a16:creationId xmlns:a16="http://schemas.microsoft.com/office/drawing/2014/main" id="{092FFC74-E949-55C8-0CF9-F6786888A36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96D3F3AB-27F5-4E4A-B72A-414B2435B818}" type="slidenum">
              <a:rPr lang="pl-PL" altLang="pl-PL" smtClean="0"/>
              <a:pPr/>
              <a:t>19</a:t>
            </a:fld>
            <a:endParaRPr lang="pl-PL" alt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image" Target="../media/image4.png"/><Relationship Id="rId16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 (dług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B2730D38-E5A9-7471-3D54-D6038BF6D7C7}"/>
              </a:ext>
            </a:extLst>
          </p:cNvPr>
          <p:cNvSpPr/>
          <p:nvPr userDrawn="1"/>
        </p:nvSpPr>
        <p:spPr>
          <a:xfrm>
            <a:off x="1027113" y="1973263"/>
            <a:ext cx="8639175" cy="4327525"/>
          </a:xfrm>
          <a:prstGeom prst="rect">
            <a:avLst/>
          </a:prstGeom>
          <a:solidFill>
            <a:srgbClr val="BDBD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77D55CA3-7F74-5CB7-CE0D-4EE6B5B4DDBB}"/>
              </a:ext>
            </a:extLst>
          </p:cNvPr>
          <p:cNvSpPr/>
          <p:nvPr userDrawn="1"/>
        </p:nvSpPr>
        <p:spPr>
          <a:xfrm>
            <a:off x="0" y="0"/>
            <a:ext cx="4986338" cy="269398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pic>
        <p:nvPicPr>
          <p:cNvPr id="6" name="Obraz 10" descr="Obraz zawierający tekst&#10;&#10;Opis wygenerowany automatycznie">
            <a:extLst>
              <a:ext uri="{FF2B5EF4-FFF2-40B4-BE49-F238E27FC236}">
                <a16:creationId xmlns:a16="http://schemas.microsoft.com/office/drawing/2014/main" id="{006C04D2-107A-BCE9-C207-DB50E5B4CC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113" y="1973263"/>
            <a:ext cx="3959225" cy="720725"/>
          </a:xfrm>
          <a:prstGeom prst="rect">
            <a:avLst/>
          </a:prstGeom>
          <a:solidFill>
            <a:srgbClr val="3E3E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az 12">
            <a:extLst>
              <a:ext uri="{FF2B5EF4-FFF2-40B4-BE49-F238E27FC236}">
                <a16:creationId xmlns:a16="http://schemas.microsoft.com/office/drawing/2014/main" id="{970A86B6-99C4-5470-920D-CE74DB0595D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539750"/>
            <a:ext cx="1081088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az 13">
            <a:extLst>
              <a:ext uri="{FF2B5EF4-FFF2-40B4-BE49-F238E27FC236}">
                <a16:creationId xmlns:a16="http://schemas.microsoft.com/office/drawing/2014/main" id="{977419B7-7FF6-E590-F5D9-3364AF12E50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025" y="539750"/>
            <a:ext cx="1081088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az 14">
            <a:extLst>
              <a:ext uri="{FF2B5EF4-FFF2-40B4-BE49-F238E27FC236}">
                <a16:creationId xmlns:a16="http://schemas.microsoft.com/office/drawing/2014/main" id="{AB949CE0-C342-20F2-6EE5-F75136DEBB9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738" y="539750"/>
            <a:ext cx="10795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az 15">
            <a:extLst>
              <a:ext uri="{FF2B5EF4-FFF2-40B4-BE49-F238E27FC236}">
                <a16:creationId xmlns:a16="http://schemas.microsoft.com/office/drawing/2014/main" id="{C00CCD4E-465C-9EC5-39E6-478597F131E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3" y="6370638"/>
            <a:ext cx="1620837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az 16">
            <a:extLst>
              <a:ext uri="{FF2B5EF4-FFF2-40B4-BE49-F238E27FC236}">
                <a16:creationId xmlns:a16="http://schemas.microsoft.com/office/drawing/2014/main" id="{B460CF82-7A62-361F-0E2F-3A88B69147E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38" y="6370638"/>
            <a:ext cx="2633662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az 17">
            <a:extLst>
              <a:ext uri="{FF2B5EF4-FFF2-40B4-BE49-F238E27FC236}">
                <a16:creationId xmlns:a16="http://schemas.microsoft.com/office/drawing/2014/main" id="{E59F1ED2-80D3-A4AB-30CC-717E9020540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688" y="6370638"/>
            <a:ext cx="2239962" cy="9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5877" y="3059113"/>
            <a:ext cx="7920115" cy="1107677"/>
          </a:xfrm>
        </p:spPr>
        <p:txBody>
          <a:bodyPr>
            <a:normAutofit/>
          </a:bodyPr>
          <a:lstStyle>
            <a:lvl1pPr algn="l">
              <a:lnSpc>
                <a:spcPts val="4000"/>
              </a:lnSpc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5888" y="4861794"/>
            <a:ext cx="7920037" cy="1080000"/>
          </a:xfrm>
        </p:spPr>
        <p:txBody>
          <a:bodyPr>
            <a:normAutofit/>
          </a:bodyPr>
          <a:lstStyle>
            <a:lvl1pPr marL="0" indent="0" algn="l">
              <a:lnSpc>
                <a:spcPts val="3500"/>
              </a:lnSpc>
              <a:buNone/>
              <a:defRPr sz="2800" b="1">
                <a:solidFill>
                  <a:schemeClr val="tx2"/>
                </a:solidFill>
              </a:defRPr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6E19FAB3-F003-8736-E7CD-E490AA03D7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66063" y="539750"/>
            <a:ext cx="1798637" cy="349250"/>
          </a:xfrm>
          <a:prstGeom prst="rect">
            <a:avLst/>
          </a:prstGeom>
        </p:spPr>
        <p:txBody>
          <a:bodyPr lIns="0" tIns="0" rIns="0" bIns="0"/>
          <a:lstStyle>
            <a:lvl1pPr algn="r" eaLnBrk="1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 sz="14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>
              <a:defRPr/>
            </a:pPr>
            <a:fld id="{8A6B2964-CF72-417C-92A5-962D14C2EA66}" type="datetime1">
              <a:rPr lang="pl-PL"/>
              <a:pPr>
                <a:defRPr/>
              </a:pPr>
              <a:t>2024-01-24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75948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lajd - tytuł + 2 elementy zawartości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6E2C80A2-9629-695F-723F-E8BE4BCD0B54}"/>
              </a:ext>
            </a:extLst>
          </p:cNvPr>
          <p:cNvSpPr/>
          <p:nvPr userDrawn="1"/>
        </p:nvSpPr>
        <p:spPr>
          <a:xfrm>
            <a:off x="1025525" y="0"/>
            <a:ext cx="1079500" cy="179388"/>
          </a:xfrm>
          <a:prstGeom prst="rect">
            <a:avLst/>
          </a:prstGeom>
          <a:solidFill>
            <a:srgbClr val="3E3EBC"/>
          </a:solidFill>
          <a:ln>
            <a:solidFill>
              <a:srgbClr val="3E3E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FA8C071A-B719-ECA3-A9BC-3D1C1DFCAD4B}"/>
              </a:ext>
            </a:extLst>
          </p:cNvPr>
          <p:cNvSpPr/>
          <p:nvPr userDrawn="1"/>
        </p:nvSpPr>
        <p:spPr>
          <a:xfrm>
            <a:off x="2105025" y="0"/>
            <a:ext cx="7559675" cy="179388"/>
          </a:xfrm>
          <a:prstGeom prst="rect">
            <a:avLst/>
          </a:prstGeom>
          <a:solidFill>
            <a:srgbClr val="554B97"/>
          </a:solidFill>
          <a:ln>
            <a:solidFill>
              <a:srgbClr val="554B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5BE31E0A-2CB3-78E2-8774-31A64E5F053E}"/>
              </a:ext>
            </a:extLst>
          </p:cNvPr>
          <p:cNvSpPr/>
          <p:nvPr userDrawn="1"/>
        </p:nvSpPr>
        <p:spPr>
          <a:xfrm>
            <a:off x="8585200" y="7380288"/>
            <a:ext cx="1079500" cy="179387"/>
          </a:xfrm>
          <a:prstGeom prst="rect">
            <a:avLst/>
          </a:prstGeom>
          <a:solidFill>
            <a:srgbClr val="BDBDE9"/>
          </a:solidFill>
          <a:ln>
            <a:solidFill>
              <a:srgbClr val="BDBD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5906" y="1979837"/>
            <a:ext cx="4140000" cy="4680018"/>
          </a:xfr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25906" y="1979613"/>
            <a:ext cx="4140000" cy="468022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8" name="Symbol zastępczy numeru slajdu 4">
            <a:extLst>
              <a:ext uri="{FF2B5EF4-FFF2-40B4-BE49-F238E27FC236}">
                <a16:creationId xmlns:a16="http://schemas.microsoft.com/office/drawing/2014/main" id="{4FC1BAB0-3474-D04B-02ED-E2A0408D42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1AACD4-1935-4594-B09B-D604099FBDC6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497904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jd - tytuł + zdjęcie + zawartość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B2EE699A-F706-7E17-10A2-58E398FBC02C}"/>
              </a:ext>
            </a:extLst>
          </p:cNvPr>
          <p:cNvSpPr/>
          <p:nvPr userDrawn="1"/>
        </p:nvSpPr>
        <p:spPr>
          <a:xfrm>
            <a:off x="1025525" y="0"/>
            <a:ext cx="1079500" cy="179388"/>
          </a:xfrm>
          <a:prstGeom prst="rect">
            <a:avLst/>
          </a:prstGeom>
          <a:solidFill>
            <a:srgbClr val="3E3EBC"/>
          </a:solidFill>
          <a:ln>
            <a:solidFill>
              <a:srgbClr val="3E3E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98DD9EDF-CB7F-FF5C-25AA-FC99C843CABB}"/>
              </a:ext>
            </a:extLst>
          </p:cNvPr>
          <p:cNvSpPr/>
          <p:nvPr userDrawn="1"/>
        </p:nvSpPr>
        <p:spPr>
          <a:xfrm>
            <a:off x="2105025" y="0"/>
            <a:ext cx="7559675" cy="179388"/>
          </a:xfrm>
          <a:prstGeom prst="rect">
            <a:avLst/>
          </a:prstGeom>
          <a:solidFill>
            <a:srgbClr val="554B97"/>
          </a:solidFill>
          <a:ln>
            <a:solidFill>
              <a:srgbClr val="554B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4AB7ECF7-5F2A-8E43-E254-7C13376942FB}"/>
              </a:ext>
            </a:extLst>
          </p:cNvPr>
          <p:cNvSpPr/>
          <p:nvPr userDrawn="1"/>
        </p:nvSpPr>
        <p:spPr>
          <a:xfrm>
            <a:off x="8585200" y="7380288"/>
            <a:ext cx="1079500" cy="179387"/>
          </a:xfrm>
          <a:prstGeom prst="rect">
            <a:avLst/>
          </a:prstGeom>
          <a:solidFill>
            <a:srgbClr val="BDBDE9"/>
          </a:solidFill>
          <a:ln>
            <a:solidFill>
              <a:srgbClr val="BDBD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5906" y="899836"/>
            <a:ext cx="4320000" cy="1080001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5906" y="1979837"/>
            <a:ext cx="4320382" cy="468000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7" name="Symbol zastępczy obrazu 6"/>
          <p:cNvSpPr>
            <a:spLocks noGrp="1"/>
          </p:cNvSpPr>
          <p:nvPr>
            <p:ph type="pic" sz="quarter" idx="11"/>
          </p:nvPr>
        </p:nvSpPr>
        <p:spPr>
          <a:xfrm>
            <a:off x="0" y="900113"/>
            <a:ext cx="4986338" cy="5759726"/>
          </a:xfr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algn="ctr">
              <a:buFont typeface="Arial" panose="020B0604020202020204" pitchFamily="34" charset="0"/>
              <a:buNone/>
              <a:defRPr sz="1000"/>
            </a:lvl1pPr>
          </a:lstStyle>
          <a:p>
            <a:pPr lvl="0"/>
            <a:r>
              <a:rPr lang="pl-PL" noProof="0"/>
              <a:t>Kliknij ikonę, aby dodać obraz</a:t>
            </a:r>
            <a:endParaRPr lang="pl-PL" noProof="0" dirty="0"/>
          </a:p>
        </p:txBody>
      </p:sp>
      <p:sp>
        <p:nvSpPr>
          <p:cNvPr id="8" name="Symbol zastępczy numeru slajdu 4">
            <a:extLst>
              <a:ext uri="{FF2B5EF4-FFF2-40B4-BE49-F238E27FC236}">
                <a16:creationId xmlns:a16="http://schemas.microsoft.com/office/drawing/2014/main" id="{4C2649F0-26E5-6853-C3EE-9A371F7CA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4DC56F-5EC6-4779-B8AE-9F497CE56919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406987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Slajd - tytuł + zawartość bez pas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E3E37C2E-F500-C5C4-5C95-EF85C157471A}"/>
              </a:ext>
            </a:extLst>
          </p:cNvPr>
          <p:cNvSpPr/>
          <p:nvPr userDrawn="1"/>
        </p:nvSpPr>
        <p:spPr>
          <a:xfrm>
            <a:off x="8585200" y="7380288"/>
            <a:ext cx="1081088" cy="1793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51F0E33A-13B1-E7B3-25B6-AB01A5D4489E}"/>
              </a:ext>
            </a:extLst>
          </p:cNvPr>
          <p:cNvSpPr/>
          <p:nvPr userDrawn="1"/>
        </p:nvSpPr>
        <p:spPr>
          <a:xfrm>
            <a:off x="8585200" y="7380288"/>
            <a:ext cx="1079500" cy="179387"/>
          </a:xfrm>
          <a:prstGeom prst="rect">
            <a:avLst/>
          </a:prstGeom>
          <a:solidFill>
            <a:srgbClr val="BDBDE9"/>
          </a:solidFill>
          <a:ln>
            <a:solidFill>
              <a:srgbClr val="BDBD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6" name="Symbol zastępczy numeru slajdu 4">
            <a:extLst>
              <a:ext uri="{FF2B5EF4-FFF2-40B4-BE49-F238E27FC236}">
                <a16:creationId xmlns:a16="http://schemas.microsoft.com/office/drawing/2014/main" id="{0BE43D26-630A-3E41-1D96-9E719EE2F2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F42D27-7C08-42B2-A660-8D480D28AFF8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1005526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1_Slajd - tytuł + 2 elementy zawartości bez pas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F226233A-7F78-0743-7F6B-B3BF691AC1C8}"/>
              </a:ext>
            </a:extLst>
          </p:cNvPr>
          <p:cNvSpPr/>
          <p:nvPr userDrawn="1"/>
        </p:nvSpPr>
        <p:spPr>
          <a:xfrm>
            <a:off x="8585200" y="7380288"/>
            <a:ext cx="1081088" cy="1793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5906" y="1979837"/>
            <a:ext cx="4140000" cy="468001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25906" y="1979613"/>
            <a:ext cx="4140000" cy="468022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6" name="Symbol zastępczy numeru slajdu 4">
            <a:extLst>
              <a:ext uri="{FF2B5EF4-FFF2-40B4-BE49-F238E27FC236}">
                <a16:creationId xmlns:a16="http://schemas.microsoft.com/office/drawing/2014/main" id="{9B2FFA07-704C-E982-2705-4DF055D156D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0E51C2-DA85-4B3F-89E1-1C82D2A3FFF3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866600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końc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A82A406C-573A-C610-465C-38169DCFDD13}"/>
              </a:ext>
            </a:extLst>
          </p:cNvPr>
          <p:cNvSpPr/>
          <p:nvPr userDrawn="1"/>
        </p:nvSpPr>
        <p:spPr>
          <a:xfrm>
            <a:off x="2465388" y="4500563"/>
            <a:ext cx="8226425" cy="1800225"/>
          </a:xfrm>
          <a:prstGeom prst="rect">
            <a:avLst/>
          </a:prstGeom>
          <a:solidFill>
            <a:srgbClr val="BDBD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pic>
        <p:nvPicPr>
          <p:cNvPr id="4" name="Obraz 8" descr="Obraz zawierający tekst&#10;&#10;Opis wygenerowany automatycznie">
            <a:extLst>
              <a:ext uri="{FF2B5EF4-FFF2-40B4-BE49-F238E27FC236}">
                <a16:creationId xmlns:a16="http://schemas.microsoft.com/office/drawing/2014/main" id="{315CB2AE-2B66-AE8F-4815-9EC616DE08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975" y="4500563"/>
            <a:ext cx="3959225" cy="720725"/>
          </a:xfrm>
          <a:prstGeom prst="rect">
            <a:avLst/>
          </a:prstGeom>
          <a:solidFill>
            <a:srgbClr val="3E3E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az 10">
            <a:extLst>
              <a:ext uri="{FF2B5EF4-FFF2-40B4-BE49-F238E27FC236}">
                <a16:creationId xmlns:a16="http://schemas.microsoft.com/office/drawing/2014/main" id="{E477DB40-0FEF-3C81-9CEF-5187356751F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3" y="6370638"/>
            <a:ext cx="1620837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az 12">
            <a:extLst>
              <a:ext uri="{FF2B5EF4-FFF2-40B4-BE49-F238E27FC236}">
                <a16:creationId xmlns:a16="http://schemas.microsoft.com/office/drawing/2014/main" id="{1B726731-63E0-A81F-D896-1E09C1C413A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38" y="6370638"/>
            <a:ext cx="2633662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az 13">
            <a:extLst>
              <a:ext uri="{FF2B5EF4-FFF2-40B4-BE49-F238E27FC236}">
                <a16:creationId xmlns:a16="http://schemas.microsoft.com/office/drawing/2014/main" id="{8FA6312E-1CC0-9BB3-1E4F-677250C76D3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688" y="6370638"/>
            <a:ext cx="2239962" cy="9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ymbol zastępczy obrazu 10"/>
          <p:cNvSpPr>
            <a:spLocks noGrp="1"/>
          </p:cNvSpPr>
          <p:nvPr>
            <p:ph type="pic" sz="quarter" idx="10"/>
          </p:nvPr>
        </p:nvSpPr>
        <p:spPr>
          <a:xfrm>
            <a:off x="1025525" y="0"/>
            <a:ext cx="8640763" cy="5221288"/>
          </a:xfrm>
          <a:custGeom>
            <a:avLst/>
            <a:gdLst>
              <a:gd name="connsiteX0" fmla="*/ 0 w 8640763"/>
              <a:gd name="connsiteY0" fmla="*/ 0 h 5221288"/>
              <a:gd name="connsiteX1" fmla="*/ 8640763 w 8640763"/>
              <a:gd name="connsiteY1" fmla="*/ 0 h 5221288"/>
              <a:gd name="connsiteX2" fmla="*/ 8640763 w 8640763"/>
              <a:gd name="connsiteY2" fmla="*/ 4500563 h 5221288"/>
              <a:gd name="connsiteX3" fmla="*/ 1439863 w 8640763"/>
              <a:gd name="connsiteY3" fmla="*/ 4500563 h 5221288"/>
              <a:gd name="connsiteX4" fmla="*/ 1439863 w 8640763"/>
              <a:gd name="connsiteY4" fmla="*/ 5221288 h 5221288"/>
              <a:gd name="connsiteX5" fmla="*/ 0 w 8640763"/>
              <a:gd name="connsiteY5" fmla="*/ 5221288 h 5221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40763" h="5221288">
                <a:moveTo>
                  <a:pt x="0" y="0"/>
                </a:moveTo>
                <a:lnTo>
                  <a:pt x="8640763" y="0"/>
                </a:lnTo>
                <a:lnTo>
                  <a:pt x="8640763" y="4500563"/>
                </a:lnTo>
                <a:lnTo>
                  <a:pt x="1439863" y="4500563"/>
                </a:lnTo>
                <a:lnTo>
                  <a:pt x="1439863" y="5221288"/>
                </a:lnTo>
                <a:lnTo>
                  <a:pt x="0" y="52212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pPr lvl="0"/>
            <a:r>
              <a:rPr lang="pl-PL" noProof="0"/>
              <a:t>Kliknij ikonę, aby dodać obraz</a:t>
            </a:r>
            <a:endParaRPr lang="pl-PL" noProof="0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25750" y="5593629"/>
            <a:ext cx="7559675" cy="705572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816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Slajd tytułowy (dług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739F1ED-ECE2-D191-9258-C6FE98463726}"/>
              </a:ext>
            </a:extLst>
          </p:cNvPr>
          <p:cNvSpPr/>
          <p:nvPr userDrawn="1"/>
        </p:nvSpPr>
        <p:spPr>
          <a:xfrm>
            <a:off x="1027113" y="1973263"/>
            <a:ext cx="8639175" cy="4327525"/>
          </a:xfrm>
          <a:prstGeom prst="rect">
            <a:avLst/>
          </a:prstGeom>
          <a:solidFill>
            <a:srgbClr val="BDBD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1065CE1F-0983-5DCC-E24D-77F25B68CC5A}"/>
              </a:ext>
            </a:extLst>
          </p:cNvPr>
          <p:cNvSpPr/>
          <p:nvPr userDrawn="1"/>
        </p:nvSpPr>
        <p:spPr>
          <a:xfrm>
            <a:off x="0" y="0"/>
            <a:ext cx="4986338" cy="269398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pic>
        <p:nvPicPr>
          <p:cNvPr id="6" name="Obraz 10">
            <a:extLst>
              <a:ext uri="{FF2B5EF4-FFF2-40B4-BE49-F238E27FC236}">
                <a16:creationId xmlns:a16="http://schemas.microsoft.com/office/drawing/2014/main" id="{C4BDA65C-130D-0D60-CF03-1DADB1F0BA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539750"/>
            <a:ext cx="1081088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az 12">
            <a:extLst>
              <a:ext uri="{FF2B5EF4-FFF2-40B4-BE49-F238E27FC236}">
                <a16:creationId xmlns:a16="http://schemas.microsoft.com/office/drawing/2014/main" id="{4C85B052-953A-9BCB-8B58-F809AA5DB1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025" y="539750"/>
            <a:ext cx="1081088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az 13">
            <a:extLst>
              <a:ext uri="{FF2B5EF4-FFF2-40B4-BE49-F238E27FC236}">
                <a16:creationId xmlns:a16="http://schemas.microsoft.com/office/drawing/2014/main" id="{3FAD5608-FF65-DC91-879D-4866ECDF02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738" y="539750"/>
            <a:ext cx="10795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az 14">
            <a:extLst>
              <a:ext uri="{FF2B5EF4-FFF2-40B4-BE49-F238E27FC236}">
                <a16:creationId xmlns:a16="http://schemas.microsoft.com/office/drawing/2014/main" id="{3CDD25EB-514E-A9AE-C292-DE1F55ED1DF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3" y="6370638"/>
            <a:ext cx="1620837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az 15">
            <a:extLst>
              <a:ext uri="{FF2B5EF4-FFF2-40B4-BE49-F238E27FC236}">
                <a16:creationId xmlns:a16="http://schemas.microsoft.com/office/drawing/2014/main" id="{E6F0C523-F2B3-52D1-F411-90D4B466AF4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38" y="6370638"/>
            <a:ext cx="2633662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az 16">
            <a:extLst>
              <a:ext uri="{FF2B5EF4-FFF2-40B4-BE49-F238E27FC236}">
                <a16:creationId xmlns:a16="http://schemas.microsoft.com/office/drawing/2014/main" id="{CF400E4D-E34F-EE58-FAED-971EECF222B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688" y="6370638"/>
            <a:ext cx="2239962" cy="9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5877" y="3059113"/>
            <a:ext cx="7920115" cy="1107677"/>
          </a:xfrm>
        </p:spPr>
        <p:txBody>
          <a:bodyPr>
            <a:normAutofit/>
          </a:bodyPr>
          <a:lstStyle>
            <a:lvl1pPr algn="l">
              <a:lnSpc>
                <a:spcPts val="4000"/>
              </a:lnSpc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5888" y="4861794"/>
            <a:ext cx="7920037" cy="1080000"/>
          </a:xfrm>
        </p:spPr>
        <p:txBody>
          <a:bodyPr>
            <a:normAutofit/>
          </a:bodyPr>
          <a:lstStyle>
            <a:lvl1pPr marL="0" indent="0" algn="l">
              <a:lnSpc>
                <a:spcPts val="3500"/>
              </a:lnSpc>
              <a:buNone/>
              <a:defRPr sz="2800" b="1">
                <a:solidFill>
                  <a:schemeClr val="tx2"/>
                </a:solidFill>
              </a:defRPr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F5419653-40A8-3651-FE69-AC65DB32BB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66063" y="539750"/>
            <a:ext cx="1798637" cy="349250"/>
          </a:xfrm>
          <a:prstGeom prst="rect">
            <a:avLst/>
          </a:prstGeom>
        </p:spPr>
        <p:txBody>
          <a:bodyPr lIns="0" tIns="0" rIns="0" bIns="0"/>
          <a:lstStyle>
            <a:lvl1pPr algn="r" eaLnBrk="1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 sz="14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>
              <a:defRPr/>
            </a:pPr>
            <a:fld id="{0A5C0BFC-F57E-4854-AD2F-52CCD1599EE5}" type="datetime1">
              <a:rPr lang="pl-PL"/>
              <a:pPr>
                <a:defRPr/>
              </a:pPr>
              <a:t>2024-01-24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23699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Slajd tytułowy (dług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ADEB7DBC-94F2-0B41-A20A-11275D7FD93D}"/>
              </a:ext>
            </a:extLst>
          </p:cNvPr>
          <p:cNvSpPr/>
          <p:nvPr userDrawn="1"/>
        </p:nvSpPr>
        <p:spPr>
          <a:xfrm>
            <a:off x="1025525" y="1982788"/>
            <a:ext cx="8640763" cy="4318000"/>
          </a:xfrm>
          <a:prstGeom prst="rect">
            <a:avLst/>
          </a:prstGeom>
          <a:solidFill>
            <a:srgbClr val="BDBD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4EB7AEFB-0090-A071-EA2C-6B65F0A7E1FF}"/>
              </a:ext>
            </a:extLst>
          </p:cNvPr>
          <p:cNvSpPr/>
          <p:nvPr userDrawn="1"/>
        </p:nvSpPr>
        <p:spPr>
          <a:xfrm>
            <a:off x="0" y="0"/>
            <a:ext cx="4986338" cy="269398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pic>
        <p:nvPicPr>
          <p:cNvPr id="6" name="Obraz 10" descr="Obraz zawierający tekst&#10;&#10;Opis wygenerowany automatycznie">
            <a:extLst>
              <a:ext uri="{FF2B5EF4-FFF2-40B4-BE49-F238E27FC236}">
                <a16:creationId xmlns:a16="http://schemas.microsoft.com/office/drawing/2014/main" id="{3666C197-55EB-9ABC-30A1-81A835AC5E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113" y="1979613"/>
            <a:ext cx="3959225" cy="720725"/>
          </a:xfrm>
          <a:prstGeom prst="rect">
            <a:avLst/>
          </a:prstGeom>
          <a:solidFill>
            <a:srgbClr val="3E3EBC">
              <a:alpha val="9215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az 12">
            <a:extLst>
              <a:ext uri="{FF2B5EF4-FFF2-40B4-BE49-F238E27FC236}">
                <a16:creationId xmlns:a16="http://schemas.microsoft.com/office/drawing/2014/main" id="{73A4532A-5772-D0F1-6DD1-06F2078E50B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3" y="6370638"/>
            <a:ext cx="1620837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az 13">
            <a:extLst>
              <a:ext uri="{FF2B5EF4-FFF2-40B4-BE49-F238E27FC236}">
                <a16:creationId xmlns:a16="http://schemas.microsoft.com/office/drawing/2014/main" id="{81CAF41E-C15B-4EDF-03E1-31DFB856ABB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38" y="6370638"/>
            <a:ext cx="2633662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az 14">
            <a:extLst>
              <a:ext uri="{FF2B5EF4-FFF2-40B4-BE49-F238E27FC236}">
                <a16:creationId xmlns:a16="http://schemas.microsoft.com/office/drawing/2014/main" id="{1FEFF701-4926-852F-FB23-8B77605F636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688" y="6370638"/>
            <a:ext cx="2239962" cy="9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az 15">
            <a:extLst>
              <a:ext uri="{FF2B5EF4-FFF2-40B4-BE49-F238E27FC236}">
                <a16:creationId xmlns:a16="http://schemas.microsoft.com/office/drawing/2014/main" id="{5C330585-DA52-62F3-83DA-70646840519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3" y="12446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az 16">
            <a:extLst>
              <a:ext uri="{FF2B5EF4-FFF2-40B4-BE49-F238E27FC236}">
                <a16:creationId xmlns:a16="http://schemas.microsoft.com/office/drawing/2014/main" id="{0EA20B0F-6411-9B54-FCC1-98C13C4F5CC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0" y="5461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az 17">
            <a:extLst>
              <a:ext uri="{FF2B5EF4-FFF2-40B4-BE49-F238E27FC236}">
                <a16:creationId xmlns:a16="http://schemas.microsoft.com/office/drawing/2014/main" id="{69F8F5F6-916A-CA74-60C9-68A751F5383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25" y="12446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az 18">
            <a:extLst>
              <a:ext uri="{FF2B5EF4-FFF2-40B4-BE49-F238E27FC236}">
                <a16:creationId xmlns:a16="http://schemas.microsoft.com/office/drawing/2014/main" id="{C8C6158B-5D62-A78C-494D-A14A365A766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613" y="538163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az 19">
            <a:extLst>
              <a:ext uri="{FF2B5EF4-FFF2-40B4-BE49-F238E27FC236}">
                <a16:creationId xmlns:a16="http://schemas.microsoft.com/office/drawing/2014/main" id="{97682056-F133-D32D-D76E-BD0C221E84B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25" y="5461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Obraz 20">
            <a:extLst>
              <a:ext uri="{FF2B5EF4-FFF2-40B4-BE49-F238E27FC236}">
                <a16:creationId xmlns:a16="http://schemas.microsoft.com/office/drawing/2014/main" id="{5EEE5BB7-EB35-B5F6-63F3-451BEC71E23A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025" y="1254125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raz 21">
            <a:extLst>
              <a:ext uri="{FF2B5EF4-FFF2-40B4-BE49-F238E27FC236}">
                <a16:creationId xmlns:a16="http://schemas.microsoft.com/office/drawing/2014/main" id="{CBD4D9A4-4773-AE82-C0E5-D2E8AA804A0D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638" y="542925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Obraz 22">
            <a:extLst>
              <a:ext uri="{FF2B5EF4-FFF2-40B4-BE49-F238E27FC236}">
                <a16:creationId xmlns:a16="http://schemas.microsoft.com/office/drawing/2014/main" id="{05566B2F-329C-CECA-0F9E-06A9CF7D3FE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950" y="534988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Obraz 23">
            <a:extLst>
              <a:ext uri="{FF2B5EF4-FFF2-40B4-BE49-F238E27FC236}">
                <a16:creationId xmlns:a16="http://schemas.microsoft.com/office/drawing/2014/main" id="{B94E0A31-970C-D0B2-2865-59DD3EA035E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325" y="531813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Obraz 24">
            <a:extLst>
              <a:ext uri="{FF2B5EF4-FFF2-40B4-BE49-F238E27FC236}">
                <a16:creationId xmlns:a16="http://schemas.microsoft.com/office/drawing/2014/main" id="{0B1D8062-2078-F5AF-4E1A-E6807AEC95A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363" y="1252538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Obraz 25">
            <a:extLst>
              <a:ext uri="{FF2B5EF4-FFF2-40B4-BE49-F238E27FC236}">
                <a16:creationId xmlns:a16="http://schemas.microsoft.com/office/drawing/2014/main" id="{BC55E75C-C8D9-E700-7CE7-4BA5FC84FDEA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613" y="125095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Obraz 26">
            <a:extLst>
              <a:ext uri="{FF2B5EF4-FFF2-40B4-BE49-F238E27FC236}">
                <a16:creationId xmlns:a16="http://schemas.microsoft.com/office/drawing/2014/main" id="{1D4F2F74-8710-11CB-383A-EBE0EF7FCB93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638" y="125095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5877" y="3070227"/>
            <a:ext cx="7920115" cy="1087764"/>
          </a:xfrm>
        </p:spPr>
        <p:txBody>
          <a:bodyPr>
            <a:normAutofit/>
          </a:bodyPr>
          <a:lstStyle>
            <a:lvl1pPr algn="l">
              <a:lnSpc>
                <a:spcPts val="4000"/>
              </a:lnSpc>
              <a:defRPr sz="3200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5888" y="4861794"/>
            <a:ext cx="7920037" cy="1080000"/>
          </a:xfrm>
        </p:spPr>
        <p:txBody>
          <a:bodyPr>
            <a:normAutofit/>
          </a:bodyPr>
          <a:lstStyle>
            <a:lvl1pPr marL="0" indent="0" algn="l">
              <a:lnSpc>
                <a:spcPts val="3500"/>
              </a:lnSpc>
              <a:buNone/>
              <a:defRPr sz="2800" b="1">
                <a:solidFill>
                  <a:schemeClr val="tx2"/>
                </a:solidFill>
              </a:defRPr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B0923844-C53D-0DEE-3A07-AE42B97403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66063" y="539750"/>
            <a:ext cx="1798637" cy="349250"/>
          </a:xfrm>
          <a:prstGeom prst="rect">
            <a:avLst/>
          </a:prstGeom>
        </p:spPr>
        <p:txBody>
          <a:bodyPr lIns="0" tIns="0" rIns="0" bIns="0"/>
          <a:lstStyle>
            <a:lvl1pPr algn="r" eaLnBrk="1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 sz="14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>
              <a:defRPr/>
            </a:pPr>
            <a:fld id="{C30955AA-06E6-4C04-A951-CDEFB0C61620}" type="datetime1">
              <a:rPr lang="pl-PL"/>
              <a:pPr>
                <a:defRPr/>
              </a:pPr>
              <a:t>2024-01-24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16081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Slajd tytułowy (dług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7711244B-4F40-0B97-CE65-6790B8B5D82E}"/>
              </a:ext>
            </a:extLst>
          </p:cNvPr>
          <p:cNvSpPr/>
          <p:nvPr userDrawn="1"/>
        </p:nvSpPr>
        <p:spPr>
          <a:xfrm>
            <a:off x="1025525" y="1982788"/>
            <a:ext cx="8640763" cy="4318000"/>
          </a:xfrm>
          <a:prstGeom prst="rect">
            <a:avLst/>
          </a:prstGeom>
          <a:solidFill>
            <a:srgbClr val="BDBD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C3BE7D14-95B9-BF15-DB72-D2BA92C040B2}"/>
              </a:ext>
            </a:extLst>
          </p:cNvPr>
          <p:cNvSpPr/>
          <p:nvPr userDrawn="1"/>
        </p:nvSpPr>
        <p:spPr>
          <a:xfrm>
            <a:off x="0" y="0"/>
            <a:ext cx="4986338" cy="269398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pic>
        <p:nvPicPr>
          <p:cNvPr id="6" name="Obraz 10">
            <a:extLst>
              <a:ext uri="{FF2B5EF4-FFF2-40B4-BE49-F238E27FC236}">
                <a16:creationId xmlns:a16="http://schemas.microsoft.com/office/drawing/2014/main" id="{E7D8ACD8-BAF2-5C2D-E943-269919EC7F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3" y="6370638"/>
            <a:ext cx="1620837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az 12">
            <a:extLst>
              <a:ext uri="{FF2B5EF4-FFF2-40B4-BE49-F238E27FC236}">
                <a16:creationId xmlns:a16="http://schemas.microsoft.com/office/drawing/2014/main" id="{6377412B-EB3E-069B-D451-02D94064857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38" y="6370638"/>
            <a:ext cx="2633662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az 13">
            <a:extLst>
              <a:ext uri="{FF2B5EF4-FFF2-40B4-BE49-F238E27FC236}">
                <a16:creationId xmlns:a16="http://schemas.microsoft.com/office/drawing/2014/main" id="{8129BDBD-3525-175E-0E51-F677A1CAC99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688" y="6370638"/>
            <a:ext cx="2239962" cy="9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az 14">
            <a:extLst>
              <a:ext uri="{FF2B5EF4-FFF2-40B4-BE49-F238E27FC236}">
                <a16:creationId xmlns:a16="http://schemas.microsoft.com/office/drawing/2014/main" id="{C1808DC0-571A-1069-664E-C9683FEBD96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3" y="12446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az 15">
            <a:extLst>
              <a:ext uri="{FF2B5EF4-FFF2-40B4-BE49-F238E27FC236}">
                <a16:creationId xmlns:a16="http://schemas.microsoft.com/office/drawing/2014/main" id="{8442D7DB-1DC0-791B-2CB9-5021F525147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0" y="5461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az 16">
            <a:extLst>
              <a:ext uri="{FF2B5EF4-FFF2-40B4-BE49-F238E27FC236}">
                <a16:creationId xmlns:a16="http://schemas.microsoft.com/office/drawing/2014/main" id="{366017A6-4D80-DF11-23AC-7FA4C3561E8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25" y="12446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az 17">
            <a:extLst>
              <a:ext uri="{FF2B5EF4-FFF2-40B4-BE49-F238E27FC236}">
                <a16:creationId xmlns:a16="http://schemas.microsoft.com/office/drawing/2014/main" id="{1AEDEC54-1976-47B1-00C7-7F3FD3F2836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613" y="538163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az 18">
            <a:extLst>
              <a:ext uri="{FF2B5EF4-FFF2-40B4-BE49-F238E27FC236}">
                <a16:creationId xmlns:a16="http://schemas.microsoft.com/office/drawing/2014/main" id="{50A51F08-0EEB-0B47-E6BD-854E76E48AD8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25" y="5461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az 19">
            <a:extLst>
              <a:ext uri="{FF2B5EF4-FFF2-40B4-BE49-F238E27FC236}">
                <a16:creationId xmlns:a16="http://schemas.microsoft.com/office/drawing/2014/main" id="{9F1A7A94-0449-EAFA-A83B-A007548AB818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025" y="1254125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Obraz 20">
            <a:extLst>
              <a:ext uri="{FF2B5EF4-FFF2-40B4-BE49-F238E27FC236}">
                <a16:creationId xmlns:a16="http://schemas.microsoft.com/office/drawing/2014/main" id="{F348E6CD-5191-DC34-655B-5074431ABABD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638" y="542925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raz 21">
            <a:extLst>
              <a:ext uri="{FF2B5EF4-FFF2-40B4-BE49-F238E27FC236}">
                <a16:creationId xmlns:a16="http://schemas.microsoft.com/office/drawing/2014/main" id="{360C72B7-5169-5E45-0100-440E68B795A5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950" y="534988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Obraz 22">
            <a:extLst>
              <a:ext uri="{FF2B5EF4-FFF2-40B4-BE49-F238E27FC236}">
                <a16:creationId xmlns:a16="http://schemas.microsoft.com/office/drawing/2014/main" id="{1C4A0A19-673D-145F-6DFC-40B600258BF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325" y="531813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Obraz 23">
            <a:extLst>
              <a:ext uri="{FF2B5EF4-FFF2-40B4-BE49-F238E27FC236}">
                <a16:creationId xmlns:a16="http://schemas.microsoft.com/office/drawing/2014/main" id="{A877BC93-4E60-144A-78AD-D6F9D9D4B5E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363" y="1252538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Obraz 24">
            <a:extLst>
              <a:ext uri="{FF2B5EF4-FFF2-40B4-BE49-F238E27FC236}">
                <a16:creationId xmlns:a16="http://schemas.microsoft.com/office/drawing/2014/main" id="{4F4873E9-C79E-B261-04BE-CA28065C46E4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613" y="125095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Obraz 25">
            <a:extLst>
              <a:ext uri="{FF2B5EF4-FFF2-40B4-BE49-F238E27FC236}">
                <a16:creationId xmlns:a16="http://schemas.microsoft.com/office/drawing/2014/main" id="{FE70FD2E-EA85-554B-1232-3BC065FB7D64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638" y="125095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5877" y="3070227"/>
            <a:ext cx="7920115" cy="1087764"/>
          </a:xfrm>
        </p:spPr>
        <p:txBody>
          <a:bodyPr>
            <a:normAutofit/>
          </a:bodyPr>
          <a:lstStyle>
            <a:lvl1pPr algn="l">
              <a:lnSpc>
                <a:spcPts val="4000"/>
              </a:lnSpc>
              <a:defRPr sz="3200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5888" y="4861794"/>
            <a:ext cx="7920037" cy="1080000"/>
          </a:xfrm>
        </p:spPr>
        <p:txBody>
          <a:bodyPr>
            <a:normAutofit/>
          </a:bodyPr>
          <a:lstStyle>
            <a:lvl1pPr marL="0" indent="0" algn="l">
              <a:lnSpc>
                <a:spcPts val="3500"/>
              </a:lnSpc>
              <a:buNone/>
              <a:defRPr sz="2800" b="1">
                <a:solidFill>
                  <a:schemeClr val="tx2"/>
                </a:solidFill>
              </a:defRPr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EF9AE2F3-97CD-D842-8A32-447D365CB1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66063" y="539750"/>
            <a:ext cx="1798637" cy="349250"/>
          </a:xfrm>
          <a:prstGeom prst="rect">
            <a:avLst/>
          </a:prstGeom>
        </p:spPr>
        <p:txBody>
          <a:bodyPr lIns="0" tIns="0" rIns="0" bIns="0"/>
          <a:lstStyle>
            <a:lvl1pPr algn="r" eaLnBrk="1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 sz="14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>
              <a:defRPr/>
            </a:pPr>
            <a:fld id="{FCADBE59-3A8D-4B60-B132-C38BCB58B296}" type="datetime1">
              <a:rPr lang="pl-PL"/>
              <a:pPr>
                <a:defRPr/>
              </a:pPr>
              <a:t>2024-01-24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240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tytułowy (krótk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38F80E62-F779-E75A-3EDA-9B9408D9FE1E}"/>
              </a:ext>
            </a:extLst>
          </p:cNvPr>
          <p:cNvSpPr/>
          <p:nvPr userDrawn="1"/>
        </p:nvSpPr>
        <p:spPr>
          <a:xfrm>
            <a:off x="2825750" y="4500563"/>
            <a:ext cx="6840538" cy="1800225"/>
          </a:xfrm>
          <a:prstGeom prst="rect">
            <a:avLst/>
          </a:prstGeom>
          <a:solidFill>
            <a:srgbClr val="BDBD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pic>
        <p:nvPicPr>
          <p:cNvPr id="4" name="Obraz 8">
            <a:extLst>
              <a:ext uri="{FF2B5EF4-FFF2-40B4-BE49-F238E27FC236}">
                <a16:creationId xmlns:a16="http://schemas.microsoft.com/office/drawing/2014/main" id="{2DC8FB52-1049-0B90-AC4A-4E1E63F930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3" y="6370638"/>
            <a:ext cx="1620837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az 10">
            <a:extLst>
              <a:ext uri="{FF2B5EF4-FFF2-40B4-BE49-F238E27FC236}">
                <a16:creationId xmlns:a16="http://schemas.microsoft.com/office/drawing/2014/main" id="{9F58DD2E-7804-923E-46BD-CF879383850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38" y="6370638"/>
            <a:ext cx="2633662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az 12">
            <a:extLst>
              <a:ext uri="{FF2B5EF4-FFF2-40B4-BE49-F238E27FC236}">
                <a16:creationId xmlns:a16="http://schemas.microsoft.com/office/drawing/2014/main" id="{49A5FB3C-3E55-982C-261C-5D59E85CD25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688" y="6370638"/>
            <a:ext cx="2239962" cy="9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az 13" descr="Obraz zawierający tekst&#10;&#10;Opis wygenerowany automatycznie">
            <a:extLst>
              <a:ext uri="{FF2B5EF4-FFF2-40B4-BE49-F238E27FC236}">
                <a16:creationId xmlns:a16="http://schemas.microsoft.com/office/drawing/2014/main" id="{5EFDB916-5D59-5F95-71B4-A6775E636F0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0" y="4500563"/>
            <a:ext cx="3959225" cy="720725"/>
          </a:xfrm>
          <a:prstGeom prst="rect">
            <a:avLst/>
          </a:prstGeom>
          <a:solidFill>
            <a:srgbClr val="3E3E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Symbol zastępczy obrazu 16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784975" cy="5221288"/>
          </a:xfrm>
          <a:custGeom>
            <a:avLst/>
            <a:gdLst>
              <a:gd name="connsiteX0" fmla="*/ 0 w 6784975"/>
              <a:gd name="connsiteY0" fmla="*/ 0 h 5221288"/>
              <a:gd name="connsiteX1" fmla="*/ 6784975 w 6784975"/>
              <a:gd name="connsiteY1" fmla="*/ 0 h 5221288"/>
              <a:gd name="connsiteX2" fmla="*/ 6784975 w 6784975"/>
              <a:gd name="connsiteY2" fmla="*/ 4500563 h 5221288"/>
              <a:gd name="connsiteX3" fmla="*/ 2825750 w 6784975"/>
              <a:gd name="connsiteY3" fmla="*/ 4500563 h 5221288"/>
              <a:gd name="connsiteX4" fmla="*/ 2825750 w 6784975"/>
              <a:gd name="connsiteY4" fmla="*/ 5221288 h 5221288"/>
              <a:gd name="connsiteX5" fmla="*/ 0 w 6784975"/>
              <a:gd name="connsiteY5" fmla="*/ 5221288 h 5221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84975" h="5221288">
                <a:moveTo>
                  <a:pt x="0" y="0"/>
                </a:moveTo>
                <a:lnTo>
                  <a:pt x="6784975" y="0"/>
                </a:lnTo>
                <a:lnTo>
                  <a:pt x="6784975" y="4500563"/>
                </a:lnTo>
                <a:lnTo>
                  <a:pt x="2825750" y="4500563"/>
                </a:lnTo>
                <a:lnTo>
                  <a:pt x="2825750" y="5221288"/>
                </a:lnTo>
                <a:lnTo>
                  <a:pt x="0" y="52212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pPr lvl="0"/>
            <a:r>
              <a:rPr lang="pl-PL" noProof="0"/>
              <a:t>Kliknij ikonę, aby dodać obraz</a:t>
            </a:r>
            <a:endParaRPr lang="pl-PL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72808" y="5579563"/>
            <a:ext cx="6133117" cy="648546"/>
          </a:xfrm>
        </p:spPr>
        <p:txBody>
          <a:bodyPr>
            <a:normAutofit/>
          </a:bodyPr>
          <a:lstStyle>
            <a:lvl1pPr algn="l">
              <a:lnSpc>
                <a:spcPts val="3500"/>
              </a:lnSpc>
              <a:defRPr sz="2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0EA56248-3DCF-5D60-E274-18657B84ED3E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866063" y="539750"/>
            <a:ext cx="1800225" cy="366713"/>
          </a:xfrm>
          <a:prstGeom prst="rect">
            <a:avLst/>
          </a:prstGeom>
        </p:spPr>
        <p:txBody>
          <a:bodyPr lIns="0" tIns="0" rIns="0" bIns="0"/>
          <a:lstStyle>
            <a:lvl1pPr algn="r" eaLnBrk="1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 sz="14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>
              <a:defRPr/>
            </a:pPr>
            <a:fld id="{B22F03D3-40A2-4AD9-B377-A57BF4766CB0}" type="datetime1">
              <a:rPr lang="pl-PL"/>
              <a:pPr>
                <a:defRPr/>
              </a:pPr>
              <a:t>2024-01-24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92253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ajd tytułowy (krótk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422F9659-3B01-4348-6479-4947BD64F93C}"/>
              </a:ext>
            </a:extLst>
          </p:cNvPr>
          <p:cNvSpPr/>
          <p:nvPr userDrawn="1"/>
        </p:nvSpPr>
        <p:spPr>
          <a:xfrm>
            <a:off x="2825750" y="4500563"/>
            <a:ext cx="6840538" cy="1800225"/>
          </a:xfrm>
          <a:prstGeom prst="rect">
            <a:avLst/>
          </a:prstGeom>
          <a:solidFill>
            <a:srgbClr val="BDBD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pic>
        <p:nvPicPr>
          <p:cNvPr id="4" name="Obraz 8">
            <a:extLst>
              <a:ext uri="{FF2B5EF4-FFF2-40B4-BE49-F238E27FC236}">
                <a16:creationId xmlns:a16="http://schemas.microsoft.com/office/drawing/2014/main" id="{7983F097-BEE9-5A41-A0DB-7F02C85990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3" y="6370638"/>
            <a:ext cx="1620837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az 10">
            <a:extLst>
              <a:ext uri="{FF2B5EF4-FFF2-40B4-BE49-F238E27FC236}">
                <a16:creationId xmlns:a16="http://schemas.microsoft.com/office/drawing/2014/main" id="{49DC1EF5-CF40-A829-92AF-216354CA4B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38" y="6370638"/>
            <a:ext cx="2633662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az 12">
            <a:extLst>
              <a:ext uri="{FF2B5EF4-FFF2-40B4-BE49-F238E27FC236}">
                <a16:creationId xmlns:a16="http://schemas.microsoft.com/office/drawing/2014/main" id="{CA88542B-6973-162C-5C1D-2D1AC1145A7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688" y="6370638"/>
            <a:ext cx="2239962" cy="9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Symbol zastępczy obrazu 16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784975" cy="5221288"/>
          </a:xfrm>
          <a:custGeom>
            <a:avLst/>
            <a:gdLst>
              <a:gd name="connsiteX0" fmla="*/ 0 w 6784975"/>
              <a:gd name="connsiteY0" fmla="*/ 0 h 5221288"/>
              <a:gd name="connsiteX1" fmla="*/ 6784975 w 6784975"/>
              <a:gd name="connsiteY1" fmla="*/ 0 h 5221288"/>
              <a:gd name="connsiteX2" fmla="*/ 6784975 w 6784975"/>
              <a:gd name="connsiteY2" fmla="*/ 4500563 h 5221288"/>
              <a:gd name="connsiteX3" fmla="*/ 2825750 w 6784975"/>
              <a:gd name="connsiteY3" fmla="*/ 4500563 h 5221288"/>
              <a:gd name="connsiteX4" fmla="*/ 2825750 w 6784975"/>
              <a:gd name="connsiteY4" fmla="*/ 5221288 h 5221288"/>
              <a:gd name="connsiteX5" fmla="*/ 0 w 6784975"/>
              <a:gd name="connsiteY5" fmla="*/ 5221288 h 5221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84975" h="5221288">
                <a:moveTo>
                  <a:pt x="0" y="0"/>
                </a:moveTo>
                <a:lnTo>
                  <a:pt x="6784975" y="0"/>
                </a:lnTo>
                <a:lnTo>
                  <a:pt x="6784975" y="4500563"/>
                </a:lnTo>
                <a:lnTo>
                  <a:pt x="2825750" y="4500563"/>
                </a:lnTo>
                <a:lnTo>
                  <a:pt x="2825750" y="5221288"/>
                </a:lnTo>
                <a:lnTo>
                  <a:pt x="0" y="52212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pPr lvl="0"/>
            <a:r>
              <a:rPr lang="pl-PL" noProof="0"/>
              <a:t>Kliknij ikonę, aby dodać obraz</a:t>
            </a:r>
            <a:endParaRPr lang="pl-PL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72808" y="5579563"/>
            <a:ext cx="6133117" cy="648546"/>
          </a:xfrm>
        </p:spPr>
        <p:txBody>
          <a:bodyPr>
            <a:normAutofit/>
          </a:bodyPr>
          <a:lstStyle>
            <a:lvl1pPr algn="l">
              <a:lnSpc>
                <a:spcPts val="3500"/>
              </a:lnSpc>
              <a:defRPr sz="2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FA50DA2-8251-5626-1298-E9495E7D081E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866063" y="539750"/>
            <a:ext cx="1800225" cy="366713"/>
          </a:xfrm>
          <a:prstGeom prst="rect">
            <a:avLst/>
          </a:prstGeom>
        </p:spPr>
        <p:txBody>
          <a:bodyPr lIns="0" tIns="0" rIns="0" bIns="0"/>
          <a:lstStyle>
            <a:lvl1pPr algn="r" eaLnBrk="1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 sz="14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>
              <a:defRPr/>
            </a:pPr>
            <a:fld id="{CF55F772-CAF8-4F5B-A4F7-962CF19BD0E5}" type="datetime1">
              <a:rPr lang="pl-PL"/>
              <a:pPr>
                <a:defRPr/>
              </a:pPr>
              <a:t>2024-01-24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56708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tytuł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7C8AB4D1-D460-526B-486B-2EBD71191A67}"/>
              </a:ext>
            </a:extLst>
          </p:cNvPr>
          <p:cNvSpPr/>
          <p:nvPr userDrawn="1"/>
        </p:nvSpPr>
        <p:spPr>
          <a:xfrm>
            <a:off x="2825750" y="4500563"/>
            <a:ext cx="7196138" cy="2159000"/>
          </a:xfrm>
          <a:prstGeom prst="rect">
            <a:avLst/>
          </a:prstGeom>
          <a:solidFill>
            <a:srgbClr val="BDBD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101D7CB-EEA7-3455-0F03-6165F8CD9F28}"/>
              </a:ext>
            </a:extLst>
          </p:cNvPr>
          <p:cNvSpPr/>
          <p:nvPr userDrawn="1"/>
        </p:nvSpPr>
        <p:spPr>
          <a:xfrm>
            <a:off x="3905250" y="4500563"/>
            <a:ext cx="3600450" cy="358775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1DA6FE23-B704-FEAB-5BE1-8CC21435C722}"/>
              </a:ext>
            </a:extLst>
          </p:cNvPr>
          <p:cNvSpPr/>
          <p:nvPr userDrawn="1"/>
        </p:nvSpPr>
        <p:spPr>
          <a:xfrm>
            <a:off x="2825750" y="4500563"/>
            <a:ext cx="1079500" cy="35877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9" name="Symbol zastępczy obrazu 8"/>
          <p:cNvSpPr>
            <a:spLocks noGrp="1"/>
          </p:cNvSpPr>
          <p:nvPr>
            <p:ph type="pic" sz="quarter" idx="10"/>
          </p:nvPr>
        </p:nvSpPr>
        <p:spPr>
          <a:xfrm>
            <a:off x="669925" y="0"/>
            <a:ext cx="6835775" cy="4859338"/>
          </a:xfrm>
          <a:custGeom>
            <a:avLst/>
            <a:gdLst>
              <a:gd name="connsiteX0" fmla="*/ 0 w 6835775"/>
              <a:gd name="connsiteY0" fmla="*/ 0 h 4859338"/>
              <a:gd name="connsiteX1" fmla="*/ 6835775 w 6835775"/>
              <a:gd name="connsiteY1" fmla="*/ 0 h 4859338"/>
              <a:gd name="connsiteX2" fmla="*/ 6835775 w 6835775"/>
              <a:gd name="connsiteY2" fmla="*/ 4500563 h 4859338"/>
              <a:gd name="connsiteX3" fmla="*/ 2155824 w 6835775"/>
              <a:gd name="connsiteY3" fmla="*/ 4500563 h 4859338"/>
              <a:gd name="connsiteX4" fmla="*/ 2155824 w 6835775"/>
              <a:gd name="connsiteY4" fmla="*/ 4859338 h 4859338"/>
              <a:gd name="connsiteX5" fmla="*/ 0 w 6835775"/>
              <a:gd name="connsiteY5" fmla="*/ 4859338 h 4859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35775" h="4859338">
                <a:moveTo>
                  <a:pt x="0" y="0"/>
                </a:moveTo>
                <a:lnTo>
                  <a:pt x="6835775" y="0"/>
                </a:lnTo>
                <a:lnTo>
                  <a:pt x="6835775" y="4500563"/>
                </a:lnTo>
                <a:lnTo>
                  <a:pt x="2155824" y="4500563"/>
                </a:lnTo>
                <a:lnTo>
                  <a:pt x="2155824" y="4859338"/>
                </a:lnTo>
                <a:lnTo>
                  <a:pt x="0" y="485933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pPr lvl="0"/>
            <a:r>
              <a:rPr lang="pl-PL" noProof="0"/>
              <a:t>Kliknij ikonę, aby dodać obraz</a:t>
            </a:r>
            <a:endParaRPr lang="pl-PL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86113" y="5195719"/>
            <a:ext cx="6480176" cy="1320421"/>
          </a:xfrm>
        </p:spPr>
        <p:txBody>
          <a:bodyPr>
            <a:normAutofit/>
          </a:bodyPr>
          <a:lstStyle>
            <a:lvl1pPr algn="l">
              <a:lnSpc>
                <a:spcPts val="3500"/>
              </a:lnSpc>
              <a:defRPr sz="2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051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ajd tytuł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B13A8E0C-031B-8985-8EF3-DB846745240A}"/>
              </a:ext>
            </a:extLst>
          </p:cNvPr>
          <p:cNvSpPr/>
          <p:nvPr userDrawn="1"/>
        </p:nvSpPr>
        <p:spPr>
          <a:xfrm>
            <a:off x="2825750" y="4500563"/>
            <a:ext cx="7196138" cy="215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3A6A260E-A839-124D-B089-35E13250A7DA}"/>
              </a:ext>
            </a:extLst>
          </p:cNvPr>
          <p:cNvSpPr/>
          <p:nvPr userDrawn="1"/>
        </p:nvSpPr>
        <p:spPr>
          <a:xfrm>
            <a:off x="3905250" y="4500563"/>
            <a:ext cx="3600450" cy="358775"/>
          </a:xfrm>
          <a:prstGeom prst="rect">
            <a:avLst/>
          </a:prstGeom>
          <a:solidFill>
            <a:srgbClr val="554B97"/>
          </a:solidFill>
          <a:ln>
            <a:solidFill>
              <a:srgbClr val="554B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052803FC-5BFA-9B59-D454-AB3015658CD9}"/>
              </a:ext>
            </a:extLst>
          </p:cNvPr>
          <p:cNvSpPr/>
          <p:nvPr userDrawn="1"/>
        </p:nvSpPr>
        <p:spPr>
          <a:xfrm>
            <a:off x="2825750" y="4500563"/>
            <a:ext cx="1079500" cy="35877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9" name="Symbol zastępczy obrazu 8"/>
          <p:cNvSpPr>
            <a:spLocks noGrp="1"/>
          </p:cNvSpPr>
          <p:nvPr>
            <p:ph type="pic" sz="quarter" idx="10"/>
          </p:nvPr>
        </p:nvSpPr>
        <p:spPr>
          <a:xfrm>
            <a:off x="669925" y="0"/>
            <a:ext cx="6835775" cy="4859338"/>
          </a:xfrm>
          <a:custGeom>
            <a:avLst/>
            <a:gdLst>
              <a:gd name="connsiteX0" fmla="*/ 0 w 6835775"/>
              <a:gd name="connsiteY0" fmla="*/ 0 h 4859338"/>
              <a:gd name="connsiteX1" fmla="*/ 6835775 w 6835775"/>
              <a:gd name="connsiteY1" fmla="*/ 0 h 4859338"/>
              <a:gd name="connsiteX2" fmla="*/ 6835775 w 6835775"/>
              <a:gd name="connsiteY2" fmla="*/ 4500563 h 4859338"/>
              <a:gd name="connsiteX3" fmla="*/ 2155824 w 6835775"/>
              <a:gd name="connsiteY3" fmla="*/ 4500563 h 4859338"/>
              <a:gd name="connsiteX4" fmla="*/ 2155824 w 6835775"/>
              <a:gd name="connsiteY4" fmla="*/ 4859338 h 4859338"/>
              <a:gd name="connsiteX5" fmla="*/ 0 w 6835775"/>
              <a:gd name="connsiteY5" fmla="*/ 4859338 h 4859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35775" h="4859338">
                <a:moveTo>
                  <a:pt x="0" y="0"/>
                </a:moveTo>
                <a:lnTo>
                  <a:pt x="6835775" y="0"/>
                </a:lnTo>
                <a:lnTo>
                  <a:pt x="6835775" y="4500563"/>
                </a:lnTo>
                <a:lnTo>
                  <a:pt x="2155824" y="4500563"/>
                </a:lnTo>
                <a:lnTo>
                  <a:pt x="2155824" y="4859338"/>
                </a:lnTo>
                <a:lnTo>
                  <a:pt x="0" y="485933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pPr lvl="0"/>
            <a:r>
              <a:rPr lang="pl-PL" noProof="0" dirty="0"/>
              <a:t>Kliknij ikonę, aby dodać obraz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86113" y="5195719"/>
            <a:ext cx="6480176" cy="1320421"/>
          </a:xfrm>
        </p:spPr>
        <p:txBody>
          <a:bodyPr>
            <a:normAutofit/>
          </a:bodyPr>
          <a:lstStyle>
            <a:lvl1pPr algn="l">
              <a:lnSpc>
                <a:spcPts val="3500"/>
              </a:lnSpc>
              <a:defRPr sz="2800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633243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- tytuł + zawartość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B256C58C-0B91-7112-00B5-45BA5613D379}"/>
              </a:ext>
            </a:extLst>
          </p:cNvPr>
          <p:cNvSpPr/>
          <p:nvPr userDrawn="1"/>
        </p:nvSpPr>
        <p:spPr>
          <a:xfrm>
            <a:off x="8585200" y="7380288"/>
            <a:ext cx="1079500" cy="179387"/>
          </a:xfrm>
          <a:prstGeom prst="rect">
            <a:avLst/>
          </a:prstGeom>
          <a:solidFill>
            <a:srgbClr val="93C67B"/>
          </a:solidFill>
          <a:ln>
            <a:solidFill>
              <a:srgbClr val="BDBD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</p:txBody>
      </p:sp>
      <p:sp>
        <p:nvSpPr>
          <p:cNvPr id="7" name="Symbol zastępczy numeru slajdu 4">
            <a:extLst>
              <a:ext uri="{FF2B5EF4-FFF2-40B4-BE49-F238E27FC236}">
                <a16:creationId xmlns:a16="http://schemas.microsoft.com/office/drawing/2014/main" id="{ED18D69B-C12C-D036-BE07-68C1F325B2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E6BE7B-80CB-4926-B646-E23E8BCBFE23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040040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CF838251-A90A-E97D-BC8F-B58CBB8A8B9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025525" y="900113"/>
            <a:ext cx="864076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</a:t>
            </a:r>
            <a:endParaRPr lang="en-US" altLang="pl-PL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D689E6D8-A678-E7D5-D127-C805F2C575E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025525" y="1979613"/>
            <a:ext cx="8640763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style wzorca tekstu</a:t>
            </a:r>
          </a:p>
          <a:p>
            <a:pPr lvl="1"/>
            <a:r>
              <a:rPr lang="pl-PL" altLang="pl-PL"/>
              <a:t>Drugi poziom</a:t>
            </a:r>
          </a:p>
          <a:p>
            <a:pPr lvl="2"/>
            <a:r>
              <a:rPr lang="pl-PL" altLang="pl-PL"/>
              <a:t>Trzeci poziom</a:t>
            </a:r>
            <a:endParaRPr lang="en-US" altLang="pl-PL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216D459C-06A4-70A3-97CA-25CE224F0982}"/>
              </a:ext>
            </a:extLst>
          </p:cNvPr>
          <p:cNvSpPr/>
          <p:nvPr userDrawn="1"/>
        </p:nvSpPr>
        <p:spPr>
          <a:xfrm>
            <a:off x="1025525" y="0"/>
            <a:ext cx="1081088" cy="1793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8427F517-131B-CB47-FB7B-08410CF6CFF6}"/>
              </a:ext>
            </a:extLst>
          </p:cNvPr>
          <p:cNvSpPr/>
          <p:nvPr userDrawn="1"/>
        </p:nvSpPr>
        <p:spPr>
          <a:xfrm>
            <a:off x="2106613" y="0"/>
            <a:ext cx="7559675" cy="179388"/>
          </a:xfrm>
          <a:prstGeom prst="rect">
            <a:avLst/>
          </a:prstGeom>
          <a:solidFill>
            <a:srgbClr val="009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BAE3DA0-9E47-9E1A-3A63-2F550208A6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85200" y="7019925"/>
            <a:ext cx="1079500" cy="179388"/>
          </a:xfrm>
          <a:prstGeom prst="rect">
            <a:avLst/>
          </a:prstGeom>
          <a:noFill/>
        </p:spPr>
        <p:txBody>
          <a:bodyPr vert="horz" wrap="square" lIns="0" tIns="72000" rIns="0" bIns="7200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chemeClr val="tx2"/>
                </a:solidFill>
                <a:latin typeface="Open Sans" panose="020B0606030504020204" pitchFamily="34" charset="0"/>
              </a:defRPr>
            </a:lvl1pPr>
          </a:lstStyle>
          <a:p>
            <a:pPr>
              <a:defRPr/>
            </a:pPr>
            <a:fld id="{B6149208-B9E7-43D3-8F68-4BAE28D468FA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61DCC141-D514-6954-7992-D59F5F8620D3}"/>
              </a:ext>
            </a:extLst>
          </p:cNvPr>
          <p:cNvSpPr/>
          <p:nvPr userDrawn="1"/>
        </p:nvSpPr>
        <p:spPr>
          <a:xfrm>
            <a:off x="8585200" y="7380288"/>
            <a:ext cx="1081088" cy="179387"/>
          </a:xfrm>
          <a:prstGeom prst="rect">
            <a:avLst/>
          </a:prstGeom>
          <a:solidFill>
            <a:srgbClr val="93C6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751" r:id="rId1"/>
    <p:sldLayoutId id="2147486752" r:id="rId2"/>
    <p:sldLayoutId id="2147486753" r:id="rId3"/>
    <p:sldLayoutId id="2147486754" r:id="rId4"/>
    <p:sldLayoutId id="2147486755" r:id="rId5"/>
    <p:sldLayoutId id="2147486756" r:id="rId6"/>
    <p:sldLayoutId id="2147486757" r:id="rId7"/>
    <p:sldLayoutId id="2147486758" r:id="rId8"/>
    <p:sldLayoutId id="2147486759" r:id="rId9"/>
    <p:sldLayoutId id="2147486760" r:id="rId10"/>
    <p:sldLayoutId id="2147486761" r:id="rId11"/>
    <p:sldLayoutId id="2147486762" r:id="rId12"/>
    <p:sldLayoutId id="2147486763" r:id="rId13"/>
    <p:sldLayoutId id="2147486764" r:id="rId14"/>
  </p:sldLayoutIdLst>
  <p:hf hdr="0" ftr="0"/>
  <p:txStyles>
    <p:titleStyle>
      <a:lvl1pPr algn="l" defTabSz="1006475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2800" b="1" kern="1200">
          <a:solidFill>
            <a:schemeClr val="tx2"/>
          </a:solidFill>
          <a:latin typeface="Open Sans" pitchFamily="2" charset="0"/>
          <a:ea typeface="Open Sans" pitchFamily="2" charset="0"/>
          <a:cs typeface="Open Sans" pitchFamily="2" charset="0"/>
        </a:defRPr>
      </a:lvl1pPr>
      <a:lvl2pPr algn="l" defTabSz="1006475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algn="l" defTabSz="1006475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algn="l" defTabSz="1006475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algn="l" defTabSz="1006475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457200" algn="l" defTabSz="1006475" rtl="0" fontAlgn="base">
        <a:lnSpc>
          <a:spcPts val="36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6pPr>
      <a:lvl7pPr marL="914400" algn="l" defTabSz="1006475" rtl="0" fontAlgn="base">
        <a:lnSpc>
          <a:spcPts val="36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7pPr>
      <a:lvl8pPr marL="1371600" algn="l" defTabSz="1006475" rtl="0" fontAlgn="base">
        <a:lnSpc>
          <a:spcPts val="36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8pPr>
      <a:lvl9pPr marL="1828800" algn="l" defTabSz="1006475" rtl="0" fontAlgn="base">
        <a:lnSpc>
          <a:spcPts val="36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9pPr>
    </p:titleStyle>
    <p:bodyStyle>
      <a:lvl1pPr marL="250825" indent="-250825" algn="l" defTabSz="1006475" rtl="0" eaLnBrk="0" fontAlgn="base" hangingPunct="0">
        <a:lnSpc>
          <a:spcPts val="2400"/>
        </a:lnSpc>
        <a:spcBef>
          <a:spcPts val="1100"/>
        </a:spcBef>
        <a:spcAft>
          <a:spcPct val="0"/>
        </a:spcAft>
        <a:buClr>
          <a:schemeClr val="accent1"/>
        </a:buClr>
        <a:buBlip>
          <a:blip r:embed="rId16"/>
        </a:buBlip>
        <a:defRPr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1pPr>
      <a:lvl2pPr marL="755650" indent="-250825" algn="l" defTabSz="1006475" rtl="0" eaLnBrk="0" fontAlgn="base" hangingPunct="0">
        <a:lnSpc>
          <a:spcPts val="2400"/>
        </a:lnSpc>
        <a:spcBef>
          <a:spcPts val="550"/>
        </a:spcBef>
        <a:spcAft>
          <a:spcPct val="0"/>
        </a:spcAft>
        <a:buBlip>
          <a:blip r:embed="rId17"/>
        </a:buBlip>
        <a:defRPr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2pPr>
      <a:lvl3pPr marL="1258888" indent="-250825" algn="l" defTabSz="1006475" rtl="0" eaLnBrk="0" fontAlgn="base" hangingPunct="0">
        <a:lnSpc>
          <a:spcPts val="2400"/>
        </a:lnSpc>
        <a:spcBef>
          <a:spcPts val="550"/>
        </a:spcBef>
        <a:spcAft>
          <a:spcPct val="0"/>
        </a:spcAft>
        <a:buBlip>
          <a:blip r:embed="rId18"/>
        </a:buBlip>
        <a:defRPr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3pPr>
      <a:lvl4pPr marL="1763713" indent="-250825" algn="l" defTabSz="1006475" rtl="0" eaLnBrk="0" fontAlgn="base" hangingPunct="0">
        <a:lnSpc>
          <a:spcPts val="2400"/>
        </a:lnSpc>
        <a:spcBef>
          <a:spcPts val="55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4pPr>
      <a:lvl5pPr marL="2266950" indent="-250825" algn="l" defTabSz="1006475" rtl="0" eaLnBrk="0" fontAlgn="base" hangingPunct="0">
        <a:lnSpc>
          <a:spcPts val="2400"/>
        </a:lnSpc>
        <a:spcBef>
          <a:spcPts val="55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www.gov.pl/web/nfosigw/fenx0104-iw01-00223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www.feniks.gov.pl/strony/dowiedz-sie-wiecej-o-programie/prawo-i-dokumenty/#/domyslne=1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wod.cst2021.gov.pl/" TargetMode="Externa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ytuł 1">
            <a:extLst>
              <a:ext uri="{FF2B5EF4-FFF2-40B4-BE49-F238E27FC236}">
                <a16:creationId xmlns:a16="http://schemas.microsoft.com/office/drawing/2014/main" id="{25C1F810-5A2C-73E7-E2EA-32E6C2F66B7E}"/>
              </a:ext>
            </a:extLst>
          </p:cNvPr>
          <p:cNvSpPr txBox="1">
            <a:spLocks/>
          </p:cNvSpPr>
          <p:nvPr/>
        </p:nvSpPr>
        <p:spPr bwMode="auto">
          <a:xfrm>
            <a:off x="629382" y="4931965"/>
            <a:ext cx="9585448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4572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  <a:lvl7pPr marL="9144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7pPr>
            <a:lvl8pPr marL="13716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8pPr>
            <a:lvl9pPr marL="18288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 algn="ctr" eaLnBrk="1" hangingPunct="1"/>
            <a:r>
              <a:rPr lang="pl-PL" altLang="pl-PL" sz="3200" dirty="0">
                <a:solidFill>
                  <a:srgbClr val="002073"/>
                </a:solidFill>
                <a:latin typeface="Open Sans" panose="020B0806030504020204" pitchFamily="34" charset="0"/>
                <a:cs typeface="Open Sans" panose="020B0806030504020204" pitchFamily="34" charset="0"/>
              </a:rPr>
              <a:t>Regulamin wyboru projektów, system oceny </a:t>
            </a:r>
            <a:br>
              <a:rPr lang="pl-PL" altLang="pl-PL" sz="3200" dirty="0">
                <a:solidFill>
                  <a:srgbClr val="002073"/>
                </a:solidFill>
                <a:latin typeface="Open Sans" panose="020B0806030504020204" pitchFamily="34" charset="0"/>
                <a:cs typeface="Open Sans" panose="020B0806030504020204" pitchFamily="34" charset="0"/>
              </a:rPr>
            </a:br>
            <a:r>
              <a:rPr lang="pl-PL" altLang="pl-PL" sz="3200" dirty="0">
                <a:solidFill>
                  <a:srgbClr val="002073"/>
                </a:solidFill>
                <a:latin typeface="Open Sans" panose="020B0806030504020204" pitchFamily="34" charset="0"/>
                <a:cs typeface="Open Sans" panose="020B0806030504020204" pitchFamily="34" charset="0"/>
              </a:rPr>
              <a:t>i procedura wyboru projektów</a:t>
            </a:r>
            <a:br>
              <a:rPr lang="pl-PL" altLang="pl-PL" sz="3200" dirty="0">
                <a:solidFill>
                  <a:srgbClr val="002073"/>
                </a:solidFill>
                <a:latin typeface="Open Sans" panose="020B0806030504020204" pitchFamily="34" charset="0"/>
                <a:cs typeface="Open Sans" panose="020B0806030504020204" pitchFamily="34" charset="0"/>
              </a:rPr>
            </a:br>
            <a:endParaRPr lang="pl-PL" altLang="pl-PL" sz="1800" b="0" dirty="0">
              <a:solidFill>
                <a:srgbClr val="002073"/>
              </a:solidFill>
              <a:latin typeface="Open Sans" panose="020B0806030504020204" pitchFamily="34" charset="0"/>
              <a:cs typeface="Open Sans" panose="020B0806030504020204" pitchFamily="34" charset="0"/>
            </a:endParaRPr>
          </a:p>
        </p:txBody>
      </p:sp>
      <p:sp>
        <p:nvSpPr>
          <p:cNvPr id="16" name="Tytuł 15">
            <a:extLst>
              <a:ext uri="{FF2B5EF4-FFF2-40B4-BE49-F238E27FC236}">
                <a16:creationId xmlns:a16="http://schemas.microsoft.com/office/drawing/2014/main" id="{787170AE-D786-C4B8-1BF9-CCE382B9595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410" y="179437"/>
            <a:ext cx="2736205" cy="287436"/>
          </a:xfrm>
        </p:spPr>
        <p:txBody>
          <a:bodyPr/>
          <a:lstStyle/>
          <a:p>
            <a:r>
              <a:rPr lang="pl-PL" sz="1800" dirty="0">
                <a:solidFill>
                  <a:srgbClr val="FFFFFF"/>
                </a:solidFill>
              </a:rPr>
              <a:t>Slajd tytułowy</a:t>
            </a:r>
          </a:p>
        </p:txBody>
      </p:sp>
      <p:sp>
        <p:nvSpPr>
          <p:cNvPr id="17411" name="Symbol zastępczy numeru slajdu 3" hidden="1">
            <a:extLst>
              <a:ext uri="{FF2B5EF4-FFF2-40B4-BE49-F238E27FC236}">
                <a16:creationId xmlns:a16="http://schemas.microsoft.com/office/drawing/2014/main" id="{8DAD59DD-94E0-2873-3ED3-462EDA8BB8A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37652ED6-1A5F-41C8-8CF9-EFF1C693D102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1</a:t>
            </a:fld>
            <a:endParaRPr lang="pl-PL" altLang="pl-PL" dirty="0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  <p:sp>
        <p:nvSpPr>
          <p:cNvPr id="14" name="Tytuł 1">
            <a:extLst>
              <a:ext uri="{FF2B5EF4-FFF2-40B4-BE49-F238E27FC236}">
                <a16:creationId xmlns:a16="http://schemas.microsoft.com/office/drawing/2014/main" id="{13CA0706-8249-3742-85AE-F68EDE7037D0}"/>
              </a:ext>
            </a:extLst>
          </p:cNvPr>
          <p:cNvSpPr txBox="1">
            <a:spLocks/>
          </p:cNvSpPr>
          <p:nvPr/>
        </p:nvSpPr>
        <p:spPr bwMode="auto">
          <a:xfrm>
            <a:off x="781782" y="5940077"/>
            <a:ext cx="9433048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4572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  <a:lvl7pPr marL="9144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7pPr>
            <a:lvl8pPr marL="13716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8pPr>
            <a:lvl9pPr marL="18288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 algn="ctr" eaLnBrk="1" hangingPunct="1">
              <a:lnSpc>
                <a:spcPts val="3000"/>
              </a:lnSpc>
            </a:pPr>
            <a:r>
              <a:rPr lang="pl-PL" altLang="pl-PL" sz="1400" b="0" dirty="0">
                <a:solidFill>
                  <a:srgbClr val="002073"/>
                </a:solidFill>
                <a:latin typeface="Open Sans" panose="020B0806030504020204" pitchFamily="34" charset="0"/>
                <a:cs typeface="Open Sans" panose="020B0806030504020204" pitchFamily="34" charset="0"/>
              </a:rPr>
              <a:t>Katarzyna Maryniak</a:t>
            </a:r>
          </a:p>
          <a:p>
            <a:pPr algn="ctr" eaLnBrk="1" hangingPunct="1">
              <a:lnSpc>
                <a:spcPts val="3000"/>
              </a:lnSpc>
            </a:pPr>
            <a:r>
              <a:rPr lang="pl-PL" altLang="pl-PL" sz="1400" b="0" dirty="0">
                <a:solidFill>
                  <a:srgbClr val="002073"/>
                </a:solidFill>
                <a:latin typeface="Open Sans" panose="020B0806030504020204" pitchFamily="34" charset="0"/>
                <a:cs typeface="Open Sans" panose="020B0806030504020204" pitchFamily="34" charset="0"/>
              </a:rPr>
              <a:t>25.01.2024 r.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00B03E41-BEFE-8873-57E5-B9E5EB0E71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7308229"/>
            <a:ext cx="10691813" cy="2514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71EEEC0-B947-8327-BA9B-D5D927AF8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52513"/>
            <a:ext cx="4240212" cy="5865389"/>
          </a:xfrm>
        </p:spPr>
        <p:txBody>
          <a:bodyPr/>
          <a:lstStyle/>
          <a:p>
            <a:pPr algn="ctr"/>
            <a:r>
              <a:rPr lang="pl-PL" dirty="0"/>
              <a:t>Złożenie wniosku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1F9FA591-B3C8-9F03-4386-316F2D6751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>
            <a:off x="4587875" y="1052513"/>
            <a:ext cx="2357438" cy="2439987"/>
          </a:xfrm>
          <a:prstGeom prst="rect">
            <a:avLst/>
          </a:prstGeom>
          <a:solidFill>
            <a:srgbClr val="007033"/>
          </a:solidFill>
          <a:ln>
            <a:solidFill>
              <a:srgbClr val="554B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C66FC0FD-462A-7489-B76C-F4E509959D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115175" y="3714750"/>
            <a:ext cx="2357438" cy="2441575"/>
          </a:xfrm>
          <a:prstGeom prst="rect">
            <a:avLst/>
          </a:prstGeom>
          <a:solidFill>
            <a:schemeClr val="accent1"/>
          </a:solidFill>
          <a:ln>
            <a:solidFill>
              <a:srgbClr val="554B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1D230D20-00FD-94C4-D8E0-67D4EA06D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113587" y="1058068"/>
            <a:ext cx="2357438" cy="2441575"/>
          </a:xfrm>
          <a:prstGeom prst="rect">
            <a:avLst/>
          </a:prstGeom>
          <a:solidFill>
            <a:srgbClr val="93C67B"/>
          </a:solidFill>
          <a:ln>
            <a:solidFill>
              <a:srgbClr val="BDBD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>
              <a:solidFill>
                <a:srgbClr val="93C67B"/>
              </a:solidFill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5AEA4966-6EE5-DB3E-D872-EEE6849403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87875" y="3705225"/>
            <a:ext cx="2357438" cy="2441575"/>
          </a:xfrm>
          <a:prstGeom prst="rect">
            <a:avLst/>
          </a:prstGeom>
          <a:solidFill>
            <a:schemeClr val="accent2"/>
          </a:solidFill>
          <a:ln>
            <a:solidFill>
              <a:srgbClr val="BDBD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l-PL" sz="1400" b="1" dirty="0">
                <a:solidFill>
                  <a:srgbClr val="002060"/>
                </a:solidFill>
              </a:rPr>
              <a:t>Dokumenty i oświadczenia, które stanowią załączniki do wniosku: </a:t>
            </a:r>
          </a:p>
          <a:p>
            <a:pPr algn="ctr" eaLnBrk="1" hangingPunct="1">
              <a:defRPr/>
            </a:pPr>
            <a:r>
              <a:rPr lang="pl-PL" sz="1400" dirty="0">
                <a:solidFill>
                  <a:srgbClr val="002060"/>
                </a:solidFill>
              </a:rPr>
              <a:t>sporządzane przez wnioskodawcę - </a:t>
            </a:r>
            <a:r>
              <a:rPr lang="pl-PL" sz="1400" u="sng" dirty="0">
                <a:solidFill>
                  <a:srgbClr val="002060"/>
                </a:solidFill>
              </a:rPr>
              <a:t>muszą być załączone w formie elektronicznej, podpisane kwalifikowanym podpisem elektronicznym przez osobę upoważnioną.</a:t>
            </a:r>
            <a:endParaRPr lang="pl-PL" u="sng" dirty="0">
              <a:solidFill>
                <a:srgbClr val="002060"/>
              </a:solidFill>
            </a:endParaRP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606F4301-C5CB-E4BE-9A0F-EBBB3B518F33}"/>
              </a:ext>
            </a:extLst>
          </p:cNvPr>
          <p:cNvSpPr/>
          <p:nvPr/>
        </p:nvSpPr>
        <p:spPr>
          <a:xfrm>
            <a:off x="4587875" y="1052514"/>
            <a:ext cx="2357438" cy="2151259"/>
          </a:xfrm>
          <a:prstGeom prst="rect">
            <a:avLst/>
          </a:prstGeom>
          <a:solidFill>
            <a:srgbClr val="007033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marL="2857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0" indent="0" algn="ctr" eaLnBrk="1" hangingPunct="1">
              <a:defRPr/>
            </a:pPr>
            <a:r>
              <a:rPr lang="pl-PL" altLang="pl-PL" sz="1400" b="1" dirty="0">
                <a:solidFill>
                  <a:schemeClr val="bg1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</a:rPr>
              <a:t>Wniosek o dofinansowanie należy wypełnić w aplikacji WOD2021</a:t>
            </a:r>
          </a:p>
          <a:p>
            <a:pPr marL="0" indent="0" algn="ctr" eaLnBrk="1" hangingPunct="1">
              <a:defRPr/>
            </a:pPr>
            <a:endParaRPr lang="pl-PL" altLang="pl-PL" sz="1200" b="1" dirty="0">
              <a:solidFill>
                <a:schemeClr val="bg1"/>
              </a:solidFill>
              <a:latin typeface="Open Sans" panose="020B0806030504020204" pitchFamily="34" charset="0"/>
              <a:ea typeface="Open Sans" panose="020B0806030504020204" pitchFamily="34" charset="0"/>
              <a:cs typeface="Open Sans" panose="020B0806030504020204" pitchFamily="34" charset="0"/>
            </a:endParaRPr>
          </a:p>
          <a:p>
            <a:pPr marL="0" indent="0" algn="ctr" eaLnBrk="1" hangingPunct="1">
              <a:defRPr/>
            </a:pPr>
            <a:r>
              <a:rPr lang="pl-PL" altLang="pl-PL" sz="1200" dirty="0">
                <a:solidFill>
                  <a:schemeClr val="bg1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</a:rPr>
              <a:t>System teleinformatyczny CST2021, zawierający aplikację WOD2021, jest dostępny na stronie </a:t>
            </a:r>
            <a:r>
              <a:rPr lang="pl-PL" altLang="pl-PL" sz="1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</a:rPr>
              <a:t>https://wod.cst2021.gov.pl/. </a:t>
            </a:r>
            <a:endParaRPr lang="pl-PL" altLang="pl-PL" sz="1050" b="1" dirty="0">
              <a:solidFill>
                <a:schemeClr val="tx2">
                  <a:lumMod val="60000"/>
                  <a:lumOff val="40000"/>
                </a:schemeClr>
              </a:solidFill>
              <a:latin typeface="Open Sans" panose="020B0806030504020204" pitchFamily="34" charset="0"/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57D1BF64-85E4-DC6D-320A-B22F0826883C}"/>
              </a:ext>
            </a:extLst>
          </p:cNvPr>
          <p:cNvSpPr/>
          <p:nvPr/>
        </p:nvSpPr>
        <p:spPr>
          <a:xfrm>
            <a:off x="7213983" y="3770312"/>
            <a:ext cx="2156646" cy="23113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Wniosek otrzymuje </a:t>
            </a:r>
            <a:r>
              <a:rPr lang="pl-PL" altLang="pl-PL" sz="1200" dirty="0">
                <a:solidFill>
                  <a:schemeClr val="bg1"/>
                </a:solidFill>
                <a:latin typeface="Open Sans" pitchFamily="34" charset="0"/>
              </a:rPr>
              <a:t>w aplikacji WOD2021 </a:t>
            </a: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indywidualny numer, </a:t>
            </a:r>
          </a:p>
          <a:p>
            <a:pPr algn="ctr" eaLnBrk="1" hangingPunct="1">
              <a:defRPr/>
            </a:pPr>
            <a:endParaRPr lang="pl-PL" altLang="pl-PL" sz="1200" b="1" dirty="0">
              <a:solidFill>
                <a:schemeClr val="bg1"/>
              </a:solidFill>
              <a:latin typeface="Open Sans" pitchFamily="34" charset="0"/>
            </a:endParaRPr>
          </a:p>
          <a:p>
            <a:pPr algn="ctr" eaLnBrk="1" hangingPunct="1">
              <a:defRPr/>
            </a:pPr>
            <a:r>
              <a:rPr lang="pl-PL" altLang="pl-PL" sz="1200" dirty="0">
                <a:solidFill>
                  <a:schemeClr val="bg1"/>
                </a:solidFill>
                <a:latin typeface="Open Sans" pitchFamily="34" charset="0"/>
              </a:rPr>
              <a:t>Komunikacja pomiędzy IW a wnioskodawcą odbywa się poprzez </a:t>
            </a:r>
          </a:p>
          <a:p>
            <a:pPr algn="ctr" eaLnBrk="1" hangingPunct="1"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aplikację WOD2021 lub za pośrednictwem skrzynki e-PUAP: /rm5eox834i/</a:t>
            </a:r>
            <a:r>
              <a:rPr lang="pl-PL" altLang="pl-PL" sz="1200" b="1" dirty="0" err="1">
                <a:solidFill>
                  <a:schemeClr val="bg1"/>
                </a:solidFill>
                <a:latin typeface="Open Sans" pitchFamily="34" charset="0"/>
              </a:rPr>
              <a:t>SkrytkaESP</a:t>
            </a: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)</a:t>
            </a:r>
            <a:endParaRPr lang="pl-PL" altLang="pl-PL" sz="1000" b="1" dirty="0">
              <a:solidFill>
                <a:schemeClr val="bg1"/>
              </a:solidFill>
              <a:latin typeface="Open Sans" pitchFamily="34" charset="0"/>
            </a:endParaRP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0090B517-4D08-B80B-606C-4E64302FCDB9}"/>
              </a:ext>
            </a:extLst>
          </p:cNvPr>
          <p:cNvSpPr/>
          <p:nvPr/>
        </p:nvSpPr>
        <p:spPr>
          <a:xfrm>
            <a:off x="4587875" y="3705225"/>
            <a:ext cx="2378841" cy="2451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marL="171450" indent="-1714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endParaRPr lang="pl-PL" altLang="pl-PL" sz="1200" dirty="0">
              <a:solidFill>
                <a:schemeClr val="tx2"/>
              </a:solidFill>
              <a:latin typeface="Open Sans" pitchFamily="34" charset="0"/>
            </a:endParaRPr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3727DE53-4FC3-20FC-9498-1AAF6A6378FD}"/>
              </a:ext>
            </a:extLst>
          </p:cNvPr>
          <p:cNvSpPr/>
          <p:nvPr/>
        </p:nvSpPr>
        <p:spPr>
          <a:xfrm>
            <a:off x="7113587" y="755501"/>
            <a:ext cx="2357438" cy="30894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pl-PL" altLang="pl-PL" sz="1400" b="1" dirty="0">
                <a:solidFill>
                  <a:schemeClr val="tx2"/>
                </a:solidFill>
                <a:latin typeface="Open Sans" pitchFamily="34" charset="0"/>
              </a:rPr>
              <a:t>Do wniosku o należy załączyć odpowiednie załączniki.</a:t>
            </a:r>
          </a:p>
          <a:p>
            <a:pPr algn="ctr" eaLnBrk="1" hangingPunct="1">
              <a:defRPr/>
            </a:pPr>
            <a:r>
              <a:rPr lang="pl-PL" altLang="pl-PL" sz="1200" b="1" dirty="0">
                <a:solidFill>
                  <a:schemeClr val="tx2"/>
                </a:solidFill>
                <a:latin typeface="Open Sans" pitchFamily="34" charset="0"/>
              </a:rPr>
              <a:t> </a:t>
            </a:r>
            <a:r>
              <a:rPr lang="pl-PL" altLang="pl-PL" sz="1200" dirty="0">
                <a:solidFill>
                  <a:schemeClr val="tx2"/>
                </a:solidFill>
                <a:latin typeface="Open Sans" pitchFamily="34" charset="0"/>
              </a:rPr>
              <a:t>Lista i zakres wymaganych załączników stanowi Załącznik nr 3 do Regulaminu</a:t>
            </a:r>
          </a:p>
          <a:p>
            <a:pPr algn="ctr" eaLnBrk="1" hangingPunct="1">
              <a:defRPr/>
            </a:pPr>
            <a:endParaRPr lang="pl-PL" altLang="pl-PL" sz="1200" dirty="0">
              <a:solidFill>
                <a:schemeClr val="tx2"/>
              </a:solidFill>
              <a:latin typeface="Open Sans" pitchFamily="34" charset="0"/>
            </a:endParaRPr>
          </a:p>
          <a:p>
            <a:pPr algn="ctr" eaLnBrk="1" hangingPunct="1">
              <a:defRPr/>
            </a:pPr>
            <a:r>
              <a:rPr lang="pl-PL" altLang="pl-PL" sz="1000" dirty="0">
                <a:solidFill>
                  <a:schemeClr val="tx2"/>
                </a:solidFill>
                <a:latin typeface="Open Sans" pitchFamily="34" charset="0"/>
              </a:rPr>
              <a:t>Gdy załącznik nie dotyczy danego projektu, zamieszcza się kartę informacyjną z numerem i nazwą dokumentu, adnotacją „nie dotyczy” oraz zwięzłą informacją o powodzie niedołączenia załącznika</a:t>
            </a:r>
          </a:p>
        </p:txBody>
      </p:sp>
      <p:pic>
        <p:nvPicPr>
          <p:cNvPr id="5" name="Obraz 4" descr="Ciąg znaków: FEnIKS, Rzeczpospolita Polska, UE i NFOŚiGW">
            <a:extLst>
              <a:ext uri="{FF2B5EF4-FFF2-40B4-BE49-F238E27FC236}">
                <a16:creationId xmlns:a16="http://schemas.microsoft.com/office/drawing/2014/main" id="{F842BDCB-DF3B-52B5-00C6-65A78CFB7F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46" y="6779369"/>
            <a:ext cx="6661371" cy="660499"/>
          </a:xfrm>
          <a:prstGeom prst="rect">
            <a:avLst/>
          </a:prstGeom>
        </p:spPr>
      </p:pic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E0CAB31B-18C4-CE06-EFE9-5D5BA78411E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10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E67F8EDD-70A4-37A9-9EED-86D0BF2CD4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590" y="2302531"/>
            <a:ext cx="4260055" cy="291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5131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D6FACC1-2E1C-7635-6D2D-CBD91C1F9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517" y="368925"/>
            <a:ext cx="8640763" cy="411380"/>
          </a:xfrm>
        </p:spPr>
        <p:txBody>
          <a:bodyPr/>
          <a:lstStyle/>
          <a:p>
            <a:pPr algn="ctr"/>
            <a:r>
              <a:rPr lang="pl-PL" sz="2800" b="1" i="0" u="none" strike="noStrike" baseline="0" dirty="0">
                <a:solidFill>
                  <a:srgbClr val="001F73"/>
                </a:solidFill>
                <a:latin typeface="Open Sans" panose="020B0806030504020204" pitchFamily="34" charset="0"/>
              </a:rPr>
              <a:t>Ocena projektów: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5FCB80A-ADC9-1848-7920-6826A6EA1B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330" y="1043601"/>
            <a:ext cx="9793088" cy="5904588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pl-PL" b="1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I etap </a:t>
            </a:r>
            <a:r>
              <a:rPr lang="pl-PL" b="0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oceniany kryteriami obligatoryjnymi zero-jedynkowo oraz kryteriami rankingującymi ocenianymi punktowo;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1700" b="0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Wnioskodawca jest zobowiązany do uzupełnienia wniosku, </a:t>
            </a:r>
            <a:r>
              <a:rPr lang="pl-PL" sz="1700" b="1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w terminie 7 dni od dnia następującego po dniu wezwania</a:t>
            </a:r>
            <a:r>
              <a:rPr lang="pl-PL" sz="1700" b="0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 (WOD2021 otrzymuje status „do poprawy”)</a:t>
            </a:r>
            <a:endParaRPr lang="pl-PL" sz="1700" dirty="0">
              <a:solidFill>
                <a:srgbClr val="000000"/>
              </a:solidFill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1700" b="0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Wnioskodawca jest zobowiązany do uzupełnienia lub poprawienia wniosku </a:t>
            </a:r>
            <a:r>
              <a:rPr lang="pl-PL" sz="1700" b="0" i="0" u="sng" strike="noStrike" baseline="0" dirty="0">
                <a:solidFill>
                  <a:srgbClr val="000000"/>
                </a:solidFill>
                <a:latin typeface="Open Sans" pitchFamily="2" charset="0"/>
              </a:rPr>
              <a:t>wyłącznie w zakresie wskazanym w wezwaniu</a:t>
            </a:r>
            <a:r>
              <a:rPr lang="pl-PL" sz="1700" b="0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. W uzasadnionych przypadkach dopuszcza się korekty </a:t>
            </a:r>
            <a:br>
              <a:rPr lang="pl-PL" sz="1700" b="0" i="0" u="none" strike="noStrike" baseline="0" dirty="0">
                <a:solidFill>
                  <a:srgbClr val="000000"/>
                </a:solidFill>
                <a:latin typeface="Open Sans" pitchFamily="2" charset="0"/>
              </a:rPr>
            </a:br>
            <a:r>
              <a:rPr lang="pl-PL" sz="1700" b="0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w innych niż wskazane miejscach wniosku o dofinansowanie, pod warunkiem, że:</a:t>
            </a:r>
          </a:p>
          <a:p>
            <a:pPr marL="1008063" lvl="2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pl-PL" sz="1700" b="0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1) dotyczą oczywistych omyłek lub błędów rachunkowych lub językowych,</a:t>
            </a:r>
          </a:p>
          <a:p>
            <a:pPr marL="1008063" lvl="2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pl-PL" sz="1700" b="0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2) wynikają bezpośrednio lub pośrednio z uwzględnienia zgłoszonych przez IW uwag i są konieczne celem zachowania spójności informacji zawartych w dokumentacji.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1700" b="0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W wyniku uzupełnienia wniosku </a:t>
            </a:r>
            <a:r>
              <a:rPr lang="pl-PL" sz="1700" b="0" i="0" u="sng" strike="noStrike" baseline="0" dirty="0">
                <a:solidFill>
                  <a:srgbClr val="000000"/>
                </a:solidFill>
                <a:latin typeface="Open Sans" pitchFamily="2" charset="0"/>
              </a:rPr>
              <a:t>nie można zwiększyć wartości kosztów kwalifikowalnych projektu.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1700" b="0" i="0" strike="noStrike" baseline="0" dirty="0">
                <a:solidFill>
                  <a:srgbClr val="000000"/>
                </a:solidFill>
                <a:latin typeface="Open Sans" pitchFamily="2" charset="0"/>
              </a:rPr>
              <a:t>Wnioskodawca uzupełnia lub poprawia wniosek i wysyła go do IW w aplikacji WOD2021 </a:t>
            </a:r>
            <a:r>
              <a:rPr lang="pl-PL" sz="1700" b="0" i="0" u="sng" strike="noStrike" baseline="0" dirty="0">
                <a:solidFill>
                  <a:srgbClr val="000000"/>
                </a:solidFill>
                <a:latin typeface="Open Sans" pitchFamily="2" charset="0"/>
              </a:rPr>
              <a:t>wraz z informacją o zakresie wprowadzonych zmian.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1700" b="0" i="0" strike="noStrike" baseline="0" dirty="0">
                <a:solidFill>
                  <a:srgbClr val="000000"/>
                </a:solidFill>
                <a:latin typeface="Open Sans" pitchFamily="2" charset="0"/>
              </a:rPr>
              <a:t>Jeżeli wnioskodawca nie uzupełni lub nie poprawi wniosku o dofinansowanie w wyznaczonym terminie albo zrobi to niezgodnie z zakresem określonym w wezwaniu IW, </a:t>
            </a:r>
            <a:r>
              <a:rPr lang="pl-PL" sz="1700" b="0" i="0" u="sng" strike="noStrike" baseline="0" dirty="0">
                <a:solidFill>
                  <a:srgbClr val="000000"/>
                </a:solidFill>
                <a:latin typeface="Open Sans" pitchFamily="2" charset="0"/>
              </a:rPr>
              <a:t>wniosek zostanie oceniony na podstawie dotychczas przedłożonych dokumentów.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pl-PL" sz="1700" b="0" i="0" u="sng" strike="noStrike" baseline="0" dirty="0">
              <a:solidFill>
                <a:srgbClr val="000000"/>
              </a:solidFill>
              <a:latin typeface="Open Sans" pitchFamily="2" charset="0"/>
            </a:endParaRPr>
          </a:p>
          <a:p>
            <a:pPr marL="0" indent="0">
              <a:buNone/>
            </a:pPr>
            <a:endParaRPr lang="pl-PL" sz="1800" b="0" i="0" u="none" strike="noStrike" baseline="0" dirty="0">
              <a:solidFill>
                <a:srgbClr val="000000"/>
              </a:solidFill>
              <a:latin typeface="Open Sans" pitchFamily="2" charset="0"/>
            </a:endParaRPr>
          </a:p>
        </p:txBody>
      </p:sp>
      <p:pic>
        <p:nvPicPr>
          <p:cNvPr id="6" name="Obraz 5" descr="Ciąg znaków: FEnIKS, Rzeczpospolita Polska, UE i NFOŚiGW">
            <a:extLst>
              <a:ext uri="{FF2B5EF4-FFF2-40B4-BE49-F238E27FC236}">
                <a16:creationId xmlns:a16="http://schemas.microsoft.com/office/drawing/2014/main" id="{45846810-B0F1-C8C0-BBF3-910242C685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46" y="6779369"/>
            <a:ext cx="6661371" cy="660499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959270C-5C5F-7B42-F706-AAAE3C2CDF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11</a:t>
            </a:fld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24996371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D6FACC1-2E1C-7635-6D2D-CBD91C1F9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402" y="271253"/>
            <a:ext cx="8640763" cy="411380"/>
          </a:xfrm>
        </p:spPr>
        <p:txBody>
          <a:bodyPr/>
          <a:lstStyle/>
          <a:p>
            <a:pPr algn="ctr"/>
            <a:r>
              <a:rPr lang="pl-PL" sz="2800" b="1" i="0" u="none" strike="noStrike" baseline="0" dirty="0">
                <a:solidFill>
                  <a:srgbClr val="001F73"/>
                </a:solidFill>
                <a:latin typeface="Open Sans" panose="020B0806030504020204" pitchFamily="34" charset="0"/>
              </a:rPr>
              <a:t>Ocena projektów cd. :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5FCB80A-ADC9-1848-7920-6826A6EA1B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382" y="780305"/>
            <a:ext cx="9433048" cy="6722370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pl-PL" b="1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Lista rankingowa - projekty, które uzyskały minimum 64 pkt, 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l-PL" sz="1700" b="0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Projekty, które uzyskały status projektów podstawowych są kierowane do oceny w ramach ETAPU 2.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l-PL" sz="1700" b="0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Projekty, które uzyskały minimum 64 pkt, lecz które nie mogą zostać skierowane do kolejnego etapu oceny z powodu wyczerpania kwoty przeznaczonej na dofinansowanie projektów w naborze przez projekty z wyższą liczbą punktów, </a:t>
            </a:r>
            <a:r>
              <a:rPr lang="pl-PL" sz="1700" b="1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uzyskują status projektów rezerwowych.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l-PL" sz="1700" b="0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Przyznanie projektowi statusu projektu rezerwowego oznacza niezakwalifikowanie projektu do kolejnego etapu oceny i negatywną ocenę projektu. 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l-PL" sz="1700" b="0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Wnioskodawcy projektów ocenionych negatywnie, w tym takich które nie osiągnęły minimalnego progu punktowego w ramach oceny kryteriami rankingującymi i wnioskodawcy projektów rezerwowych otrzymują informację o wyniku oceny oraz </a:t>
            </a:r>
            <a:r>
              <a:rPr lang="pl-PL" sz="1700" b="0" i="0" u="sng" strike="noStrike" baseline="0" dirty="0">
                <a:solidFill>
                  <a:srgbClr val="000000"/>
                </a:solidFill>
                <a:latin typeface="Open Sans" pitchFamily="2" charset="0"/>
              </a:rPr>
              <a:t>pouczenie o prawie do wniesienia protestu</a:t>
            </a:r>
            <a:r>
              <a:rPr lang="pl-PL" sz="1700" b="0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. 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l-PL" sz="1700" b="0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Wnioskodawca może wnieść protest w terminie 14 dni od dnia doręczenia informacji o zakończeniu oceny i jej wyniku. Protest wnoszony jest do IP – Ministra Klimatu i Środowiska, za pośrednictwem IW.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l-PL" sz="1700" b="0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 </a:t>
            </a:r>
            <a:r>
              <a:rPr lang="pl-PL" sz="1700" b="1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Zatwierdzone wyniki oceny są publikowane na stronach internetowych IW i IZ</a:t>
            </a:r>
            <a:r>
              <a:rPr lang="pl-PL" sz="1700" b="0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.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endParaRPr lang="pl-PL" sz="1700" b="0" i="0" u="none" strike="noStrike" baseline="0" dirty="0">
              <a:solidFill>
                <a:srgbClr val="000000"/>
              </a:solidFill>
              <a:latin typeface="Open Sans" pitchFamily="2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pl-PL" sz="1700" b="0" i="0" u="sng" strike="noStrike" baseline="0" dirty="0">
              <a:solidFill>
                <a:srgbClr val="000000"/>
              </a:solidFill>
              <a:latin typeface="Open Sans" pitchFamily="2" charset="0"/>
            </a:endParaRPr>
          </a:p>
          <a:p>
            <a:pPr marL="0" indent="0">
              <a:buNone/>
            </a:pPr>
            <a:endParaRPr lang="pl-PL" sz="1800" b="0" i="0" u="none" strike="noStrike" baseline="0" dirty="0">
              <a:solidFill>
                <a:srgbClr val="000000"/>
              </a:solidFill>
              <a:latin typeface="Open Sans" pitchFamily="2" charset="0"/>
            </a:endParaRPr>
          </a:p>
        </p:txBody>
      </p:sp>
      <p:pic>
        <p:nvPicPr>
          <p:cNvPr id="6" name="Obraz 5" descr="Ciąg znaków: FEnIKS, Rzeczpospolita Polska, UE i NFOŚiGW">
            <a:extLst>
              <a:ext uri="{FF2B5EF4-FFF2-40B4-BE49-F238E27FC236}">
                <a16:creationId xmlns:a16="http://schemas.microsoft.com/office/drawing/2014/main" id="{45846810-B0F1-C8C0-BBF3-910242C685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46" y="6779369"/>
            <a:ext cx="6661371" cy="660499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959270C-5C5F-7B42-F706-AAAE3C2CDF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12</a:t>
            </a:fld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40852968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D6FACC1-2E1C-7635-6D2D-CBD91C1F9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402" y="271253"/>
            <a:ext cx="8640763" cy="411380"/>
          </a:xfrm>
        </p:spPr>
        <p:txBody>
          <a:bodyPr/>
          <a:lstStyle/>
          <a:p>
            <a:pPr algn="ctr"/>
            <a:r>
              <a:rPr lang="pl-PL" sz="2800" b="1" i="0" u="none" strike="noStrike" baseline="0" dirty="0">
                <a:solidFill>
                  <a:srgbClr val="001F73"/>
                </a:solidFill>
                <a:latin typeface="Open Sans" panose="020B0806030504020204" pitchFamily="34" charset="0"/>
              </a:rPr>
              <a:t>Ocena projektów cd. :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5FCB80A-ADC9-1848-7920-6826A6EA1B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382" y="780305"/>
            <a:ext cx="9433048" cy="6722370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pl-PL" b="1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II etap - ocena kryteriami obligatoryjnymi zero-jedynkowo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pl-PL" sz="1700" b="0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Projekty, które uzyskały status projektów podstawowych są kierowane do oceny w ramach ETAPU 2.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l-PL" sz="1700" b="0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Za zgodą IP dopuszcza się skierowanie do ETAPU 2 oceny również projektów, które uzyskały status projektów rezerwowych.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l-PL" sz="1700" b="0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Niespełnienie kryterium (ocena: NIE) eliminuje projekt z możliwości otrzymania dofinansowania. 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l-PL" sz="1700" dirty="0">
                <a:solidFill>
                  <a:srgbClr val="000000"/>
                </a:solidFill>
              </a:rPr>
              <a:t>D</a:t>
            </a:r>
            <a:r>
              <a:rPr lang="pl-PL" sz="1700" b="0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opuszczalne jest wezwanie wnioskodawcy do złożenia wyjaśnień. Wnioskodawca jest zobowiązany </a:t>
            </a:r>
            <a:r>
              <a:rPr lang="pl-PL" sz="1700" b="1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do uzupełnienia wniosku, w terminie 14 dni od dnia następującego po dniu wezwania.  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l-PL" sz="1700" b="0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W uzasadnionych przypadkach dopuszcza się możliwość jednorazowego ponownego wezwania do uzupełnienia wniosku o ile przekazane informacje będą niezbędne do zakończenia weryfikacji danego kryterium z zastrzeżeniem uzupełnienia braków w terminie </a:t>
            </a:r>
            <a:r>
              <a:rPr lang="pl-PL" sz="1700" b="1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14 dni od dnia następującego po dniu wezwania</a:t>
            </a:r>
            <a:r>
              <a:rPr lang="pl-PL" sz="1700" b="0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.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l-PL" sz="1700" b="0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W przypadku oceny negatywnej wnioskodawca jest informowany o niespełnieniu przez projekt kryteriów wyboru i negatywnej ocenie wniosku oraz pouczenie o możliwym proteście.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pl-PL" sz="1700" b="0" i="0" u="sng" strike="noStrike" baseline="0" dirty="0">
              <a:solidFill>
                <a:srgbClr val="000000"/>
              </a:solidFill>
              <a:latin typeface="Open Sans" pitchFamily="2" charset="0"/>
            </a:endParaRPr>
          </a:p>
          <a:p>
            <a:pPr marL="0" indent="0">
              <a:buNone/>
            </a:pPr>
            <a:endParaRPr lang="pl-PL" sz="1800" b="0" i="0" u="none" strike="noStrike" baseline="0" dirty="0">
              <a:solidFill>
                <a:srgbClr val="000000"/>
              </a:solidFill>
              <a:latin typeface="Open Sans" pitchFamily="2" charset="0"/>
            </a:endParaRPr>
          </a:p>
        </p:txBody>
      </p:sp>
      <p:pic>
        <p:nvPicPr>
          <p:cNvPr id="6" name="Obraz 5" descr="Ciąg znaków: FEnIKS, Rzeczpospolita Polska, UE i NFOŚiGW">
            <a:extLst>
              <a:ext uri="{FF2B5EF4-FFF2-40B4-BE49-F238E27FC236}">
                <a16:creationId xmlns:a16="http://schemas.microsoft.com/office/drawing/2014/main" id="{45846810-B0F1-C8C0-BBF3-910242C685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46" y="6779369"/>
            <a:ext cx="6661371" cy="660499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959270C-5C5F-7B42-F706-AAAE3C2CDF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13</a:t>
            </a:fld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1962743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ytuł 14">
            <a:extLst>
              <a:ext uri="{FF2B5EF4-FFF2-40B4-BE49-F238E27FC236}">
                <a16:creationId xmlns:a16="http://schemas.microsoft.com/office/drawing/2014/main" id="{3461AAC7-DAEA-2482-E670-67E5A8B9CA5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1025525" y="360362"/>
            <a:ext cx="8640763" cy="1619251"/>
          </a:xfrm>
        </p:spPr>
        <p:txBody>
          <a:bodyPr/>
          <a:lstStyle/>
          <a:p>
            <a:br>
              <a:rPr lang="pl-PL" dirty="0">
                <a:solidFill>
                  <a:srgbClr val="002060"/>
                </a:solidFill>
              </a:rPr>
            </a:br>
            <a:r>
              <a:rPr lang="pl-PL" dirty="0">
                <a:solidFill>
                  <a:srgbClr val="002060"/>
                </a:solidFill>
              </a:rPr>
              <a:t>Po zakończeniu II etapu oceny następuje:</a:t>
            </a: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CDA37B94-D69E-4778-362F-9CA42162589C}"/>
              </a:ext>
            </a:extLst>
          </p:cNvPr>
          <p:cNvSpPr txBox="1">
            <a:spLocks/>
          </p:cNvSpPr>
          <p:nvPr/>
        </p:nvSpPr>
        <p:spPr bwMode="auto">
          <a:xfrm>
            <a:off x="5345907" y="1823244"/>
            <a:ext cx="5040560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4572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  <a:lvl7pPr marL="9144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7pPr>
            <a:lvl8pPr marL="13716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8pPr>
            <a:lvl9pPr marL="18288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pl-PL" sz="2000" dirty="0"/>
              <a:t>Zatwierdzenie wyniku oceny.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pl-PL" sz="2000" dirty="0"/>
              <a:t>Zatwierdzenie przez IW wyniku oceny, niestanowiącego oceny negatywnej </a:t>
            </a:r>
            <a:r>
              <a:rPr lang="pl-PL" sz="2000" dirty="0">
                <a:solidFill>
                  <a:srgbClr val="FF0000"/>
                </a:solidFill>
              </a:rPr>
              <a:t>oznacza wybór projektu do dofinansowania</a:t>
            </a:r>
            <a:r>
              <a:rPr lang="pl-PL" sz="2000" dirty="0"/>
              <a:t>. 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pl-PL" sz="2000" dirty="0"/>
              <a:t>Przesłanie informacji o wyniku oceny do wnioskodawców.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pl-PL" sz="2000" dirty="0"/>
              <a:t>Ogłoszenie wyników postępowania;</a:t>
            </a:r>
          </a:p>
        </p:txBody>
      </p:sp>
      <p:pic>
        <p:nvPicPr>
          <p:cNvPr id="3" name="Obraz 2" descr="Pięć ilustracji pokazujących polskie krajobrazy.">
            <a:extLst>
              <a:ext uri="{FF2B5EF4-FFF2-40B4-BE49-F238E27FC236}">
                <a16:creationId xmlns:a16="http://schemas.microsoft.com/office/drawing/2014/main" id="{FB583A0D-7E8D-591B-CDE4-2F127EAD3C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46" y="6779369"/>
            <a:ext cx="6661371" cy="660499"/>
          </a:xfrm>
          <a:prstGeom prst="rect">
            <a:avLst/>
          </a:prstGeom>
        </p:spPr>
      </p:pic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E0CAB31B-18C4-CE06-EFE9-5D5BA78411E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14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F044C23-C1B5-6888-3311-E5A514954E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469" t="895" r="469" b="9731"/>
          <a:stretch/>
        </p:blipFill>
        <p:spPr>
          <a:xfrm>
            <a:off x="32267" y="2026817"/>
            <a:ext cx="5172075" cy="3841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3460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D6FACC1-2E1C-7635-6D2D-CBD91C1F9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517" y="460594"/>
            <a:ext cx="8640763" cy="1079500"/>
          </a:xfrm>
        </p:spPr>
        <p:txBody>
          <a:bodyPr/>
          <a:lstStyle/>
          <a:p>
            <a:pPr algn="ctr"/>
            <a:r>
              <a:rPr lang="pl-PL" sz="2800" b="1" i="0" u="none" strike="noStrike" baseline="0" dirty="0">
                <a:solidFill>
                  <a:srgbClr val="FF0000"/>
                </a:solidFill>
                <a:latin typeface="Open Sans" panose="020B0806030504020204" pitchFamily="34" charset="0"/>
              </a:rPr>
              <a:t>Umowa o dofinansowanie </a:t>
            </a:r>
            <a:r>
              <a:rPr lang="pl-PL" sz="2800" b="1" i="0" u="none" strike="noStrike" baseline="0" dirty="0">
                <a:solidFill>
                  <a:srgbClr val="001F73"/>
                </a:solidFill>
                <a:latin typeface="Open Sans" panose="020B0806030504020204" pitchFamily="34" charset="0"/>
              </a:rPr>
              <a:t>projektu podpisywana jest, co do zasady, nie później niż 60 dni od poinformowania wnioskodawcy przez IW o jej pozytywnym wyniku.</a:t>
            </a:r>
            <a:endParaRPr lang="pl-PL" b="0" dirty="0"/>
          </a:p>
        </p:txBody>
      </p:sp>
      <p:pic>
        <p:nvPicPr>
          <p:cNvPr id="6" name="Obraz 5" descr="Ciąg znaków: FEnIKS, Rzeczpospolita Polska, UE i NFOŚiGW">
            <a:extLst>
              <a:ext uri="{FF2B5EF4-FFF2-40B4-BE49-F238E27FC236}">
                <a16:creationId xmlns:a16="http://schemas.microsoft.com/office/drawing/2014/main" id="{45846810-B0F1-C8C0-BBF3-910242C685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46" y="6779369"/>
            <a:ext cx="6661371" cy="660499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959270C-5C5F-7B42-F706-AAAE3C2CDF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15</a:t>
            </a:fld>
            <a:endParaRPr lang="pl-PL" altLang="pl-PL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19F7CA4E-FC13-A358-C5AA-1908C2941D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0000"/>
          <a:stretch/>
        </p:blipFill>
        <p:spPr>
          <a:xfrm>
            <a:off x="5459223" y="3086627"/>
            <a:ext cx="5029486" cy="3272750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97E73B99-B4F6-6127-21AE-6F0600A83C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339" y="3059757"/>
            <a:ext cx="4972831" cy="33264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951223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55E8C4D-6824-0954-13D8-2F0CB2AC7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937" y="612652"/>
            <a:ext cx="8640763" cy="575468"/>
          </a:xfrm>
        </p:spPr>
        <p:txBody>
          <a:bodyPr/>
          <a:lstStyle/>
          <a:p>
            <a:r>
              <a:rPr lang="pl-PL" dirty="0"/>
              <a:t>Załączniki do regulaminu: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81F945A-6FC9-7402-7F9F-5699DB8EAF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434" y="1691605"/>
            <a:ext cx="8640763" cy="4679950"/>
          </a:xfrm>
        </p:spPr>
        <p:txBody>
          <a:bodyPr/>
          <a:lstStyle/>
          <a:p>
            <a:pPr marL="342900" lvl="0" indent="-342900" algn="l">
              <a:lnSpc>
                <a:spcPct val="115000"/>
              </a:lnSpc>
              <a:spcAft>
                <a:spcPts val="600"/>
              </a:spcAft>
              <a:buFont typeface="+mj-lt"/>
              <a:buAutoNum type="arabicParenR"/>
            </a:pPr>
            <a:r>
              <a:rPr lang="pl-PL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Formularz Wniosku o dofinansowanie </a:t>
            </a:r>
            <a:endParaRPr lang="pl-PL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 algn="l">
              <a:lnSpc>
                <a:spcPct val="115000"/>
              </a:lnSpc>
              <a:spcAft>
                <a:spcPts val="600"/>
              </a:spcAft>
              <a:buFont typeface="+mj-lt"/>
              <a:buAutoNum type="arabicParenR"/>
            </a:pPr>
            <a:r>
              <a:rPr lang="pl-PL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Instrukcja do Wniosku o dofinansowanie</a:t>
            </a:r>
            <a:endParaRPr lang="pl-PL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 algn="l">
              <a:lnSpc>
                <a:spcPct val="115000"/>
              </a:lnSpc>
              <a:spcAft>
                <a:spcPts val="600"/>
              </a:spcAft>
              <a:buFont typeface="+mj-lt"/>
              <a:buAutoNum type="arabicParenR"/>
            </a:pPr>
            <a:r>
              <a:rPr lang="pl-PL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Lista i zakres wymaganych załączników do wniosku o dofinansowanie</a:t>
            </a:r>
            <a:endParaRPr lang="pl-PL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 algn="l">
              <a:lnSpc>
                <a:spcPct val="115000"/>
              </a:lnSpc>
              <a:spcAft>
                <a:spcPts val="600"/>
              </a:spcAft>
              <a:buFont typeface="+mj-lt"/>
              <a:buAutoNum type="arabicParenR"/>
            </a:pPr>
            <a:r>
              <a:rPr lang="pl-PL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Kryteria wyboru projektów </a:t>
            </a:r>
            <a:endParaRPr lang="pl-PL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 algn="l">
              <a:lnSpc>
                <a:spcPct val="115000"/>
              </a:lnSpc>
              <a:spcAft>
                <a:spcPts val="600"/>
              </a:spcAft>
              <a:buFont typeface="+mj-lt"/>
              <a:buAutoNum type="arabicParenR"/>
            </a:pPr>
            <a:r>
              <a:rPr lang="pl-PL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Listy sprawdzające do weryfikacji kryteriów na ETAPIE 1 oceny </a:t>
            </a:r>
            <a:endParaRPr lang="pl-PL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 algn="l">
              <a:lnSpc>
                <a:spcPct val="115000"/>
              </a:lnSpc>
              <a:spcAft>
                <a:spcPts val="600"/>
              </a:spcAft>
              <a:buFont typeface="+mj-lt"/>
              <a:buAutoNum type="arabicParenR"/>
            </a:pPr>
            <a:r>
              <a:rPr lang="pl-PL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Lista sprawdzająca do weryfikacji kryteriów na ETAPIE 2 oceny</a:t>
            </a:r>
            <a:endParaRPr lang="pl-PL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 algn="l">
              <a:lnSpc>
                <a:spcPct val="115000"/>
              </a:lnSpc>
              <a:spcAft>
                <a:spcPts val="600"/>
              </a:spcAft>
              <a:buFont typeface="+mj-lt"/>
              <a:buAutoNum type="arabicParenR"/>
            </a:pPr>
            <a:r>
              <a:rPr lang="pl-PL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Regulamin Komisji oceny projektów</a:t>
            </a:r>
            <a:endParaRPr lang="pl-PL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 algn="l">
              <a:lnSpc>
                <a:spcPct val="115000"/>
              </a:lnSpc>
              <a:spcAft>
                <a:spcPts val="600"/>
              </a:spcAft>
              <a:buFont typeface="+mj-lt"/>
              <a:buAutoNum type="arabicParenR"/>
            </a:pPr>
            <a:r>
              <a:rPr lang="pl-PL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Wzór umowy o dofinansowanie wraz z załącznikami </a:t>
            </a:r>
            <a:endParaRPr lang="pl-PL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 algn="l">
              <a:lnSpc>
                <a:spcPct val="115000"/>
              </a:lnSpc>
              <a:spcAft>
                <a:spcPts val="600"/>
              </a:spcAft>
              <a:buFont typeface="+mj-lt"/>
              <a:buAutoNum type="arabicParenR"/>
            </a:pPr>
            <a:r>
              <a:rPr lang="pl-PL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Katalog wskaźników </a:t>
            </a:r>
            <a:endParaRPr lang="pl-PL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 algn="l">
              <a:lnSpc>
                <a:spcPct val="115000"/>
              </a:lnSpc>
              <a:spcAft>
                <a:spcPts val="600"/>
              </a:spcAft>
              <a:buFont typeface="+mj-lt"/>
              <a:buAutoNum type="arabicParenR"/>
            </a:pPr>
            <a:r>
              <a:rPr lang="pl-PL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Katalog kosztów pośrednich </a:t>
            </a:r>
            <a:endParaRPr lang="pl-PL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80340" indent="-90170" algn="just">
              <a:lnSpc>
                <a:spcPct val="125000"/>
              </a:lnSpc>
              <a:spcAft>
                <a:spcPts val="800"/>
              </a:spcAft>
            </a:pPr>
            <a:r>
              <a:rPr lang="x-none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x-none" sz="1100" dirty="0">
                <a:effectLst/>
                <a:latin typeface="Open Sans Light" panose="020B03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Katalog</a:t>
            </a:r>
            <a:r>
              <a:rPr lang="pl-PL" sz="1100" dirty="0">
                <a:effectLst/>
                <a:latin typeface="Open Sans Light" panose="020B03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wskaźników obowiązkowych </a:t>
            </a:r>
            <a:r>
              <a:rPr lang="x-none" sz="1100" dirty="0">
                <a:effectLst/>
                <a:latin typeface="Open Sans Light" panose="020B03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dla działania FENX.01.04. Gospodarka odpadami oraz gospodarka o obiegu zamkniętym dostępny na stronie https://www.feniks.gov.pl/strony/dowiedz-sie-wiecej-o-programie/nabory/katalog-wskaznikow-obowiazkowych/</a:t>
            </a:r>
            <a:endParaRPr lang="pl-PL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49FADE6-4E4A-E638-6E46-7DC4CB0F27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16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5157086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55E8C4D-6824-0954-13D8-2F0CB2AC7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2668" y="385693"/>
            <a:ext cx="8640763" cy="575468"/>
          </a:xfrm>
        </p:spPr>
        <p:txBody>
          <a:bodyPr/>
          <a:lstStyle/>
          <a:p>
            <a:r>
              <a:rPr lang="pl-PL" dirty="0"/>
              <a:t>PROTEST: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81F945A-6FC9-7402-7F9F-5699DB8EAF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7394" y="961161"/>
            <a:ext cx="8640763" cy="6238152"/>
          </a:xfrm>
        </p:spPr>
        <p:txBody>
          <a:bodyPr/>
          <a:lstStyle/>
          <a:p>
            <a:pPr marL="342900" lvl="0" indent="-342900" algn="l">
              <a:lnSpc>
                <a:spcPct val="115000"/>
              </a:lnSpc>
              <a:spcAft>
                <a:spcPts val="600"/>
              </a:spcAft>
              <a:buFont typeface="+mj-lt"/>
              <a:buAutoNum type="arabicParenR"/>
            </a:pPr>
            <a:r>
              <a:rPr lang="pl-PL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można wnieść protest w terminie 14 dni od dnia doręczenia informacji </a:t>
            </a:r>
            <a:br>
              <a:rPr lang="pl-PL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 zakończeniu oceny i jej wyniku</a:t>
            </a:r>
          </a:p>
          <a:p>
            <a:pPr marL="342900" lvl="0" indent="-342900" algn="l">
              <a:lnSpc>
                <a:spcPct val="115000"/>
              </a:lnSpc>
              <a:spcAft>
                <a:spcPts val="600"/>
              </a:spcAft>
              <a:buFont typeface="+mj-lt"/>
              <a:buAutoNum type="arabicParenR"/>
            </a:pPr>
            <a:r>
              <a:rPr lang="pl-PL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Protest wnoszony jest do IP – Ministra Klimatu i Środowiska, za pośrednictwem IW.</a:t>
            </a:r>
            <a:endParaRPr lang="pl-PL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 algn="l">
              <a:lnSpc>
                <a:spcPct val="115000"/>
              </a:lnSpc>
              <a:spcAft>
                <a:spcPts val="600"/>
              </a:spcAft>
              <a:buFont typeface="+mj-lt"/>
              <a:buAutoNum type="arabicParenR"/>
            </a:pPr>
            <a:r>
              <a:rPr lang="pl-PL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 przypadku, gdy jedyną podstawą do niezakwalifikowania projektu do dofinansowania jest </a:t>
            </a:r>
            <a:r>
              <a:rPr lang="pl-PL" b="1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wyczerpanie kwoty przeznaczonej na dofinansowanie </a:t>
            </a:r>
            <a:r>
              <a:rPr lang="pl-PL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projektów na działanie lub priorytet, środki odwoławcze podlegają pozostawieniu </a:t>
            </a:r>
            <a:r>
              <a:rPr lang="pl-PL" b="1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bez rozpatrzenia</a:t>
            </a:r>
            <a:r>
              <a:rPr lang="pl-PL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  <a:p>
            <a:pPr marL="342900" lvl="0" indent="-342900" algn="l">
              <a:lnSpc>
                <a:spcPct val="115000"/>
              </a:lnSpc>
              <a:spcAft>
                <a:spcPts val="600"/>
              </a:spcAft>
              <a:buFont typeface="+mj-lt"/>
              <a:buAutoNum type="arabicParenR"/>
            </a:pPr>
            <a:r>
              <a:rPr lang="pl-PL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 rozpatrywaniu protestu oraz weryfikacji przeprowadzonej oceny, a także </a:t>
            </a:r>
            <a:br>
              <a:rPr lang="pl-PL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 ponownej ocenie, nie mogą brać udziału osoby, które były zaangażowane </a:t>
            </a:r>
            <a:br>
              <a:rPr lang="pl-PL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 przygotowanie projektu lub jego ocenę.</a:t>
            </a:r>
            <a:endParaRPr lang="pl-PL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 algn="l">
              <a:lnSpc>
                <a:spcPct val="115000"/>
              </a:lnSpc>
              <a:spcAft>
                <a:spcPts val="600"/>
              </a:spcAft>
              <a:buFont typeface="+mj-lt"/>
              <a:buAutoNum type="arabicParenR"/>
            </a:pPr>
            <a:r>
              <a:rPr lang="pl-PL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Procedura odwoławcza nie wstrzymuje zawierania umów o dofinansowanie </a:t>
            </a:r>
            <a:br>
              <a:rPr lang="pl-PL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 wnioskodawcami, których projekty zostały wybrane do dofinansowania.</a:t>
            </a:r>
          </a:p>
          <a:p>
            <a:pPr marL="342900" lvl="0" indent="-342900" algn="l">
              <a:lnSpc>
                <a:spcPct val="115000"/>
              </a:lnSpc>
              <a:spcAft>
                <a:spcPts val="600"/>
              </a:spcAft>
              <a:buFont typeface="+mj-lt"/>
              <a:buAutoNum type="arabicParenR"/>
            </a:pPr>
            <a:r>
              <a:rPr lang="pl-PL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</a:t>
            </a:r>
            <a:r>
              <a:rPr lang="pl-PL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dy w trakcie procedury odwoławczej wyczerpane zostaną środki przeznaczone na dofinansowanie w ramach działania, IP lub IW pozostawiają protest bez rozpatrzenia.</a:t>
            </a: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49FADE6-4E4A-E638-6E46-7DC4CB0F27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17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5413799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55E8C4D-6824-0954-13D8-2F0CB2AC7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2668" y="385693"/>
            <a:ext cx="8640763" cy="575468"/>
          </a:xfrm>
        </p:spPr>
        <p:txBody>
          <a:bodyPr/>
          <a:lstStyle/>
          <a:p>
            <a:pPr algn="ctr"/>
            <a:r>
              <a:rPr lang="pl-PL" dirty="0"/>
              <a:t>Zapraszany do składania wniosków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81F945A-6FC9-7402-7F9F-5699DB8EAF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7394" y="961161"/>
            <a:ext cx="8640763" cy="575468"/>
          </a:xfrm>
        </p:spPr>
        <p:txBody>
          <a:bodyPr/>
          <a:lstStyle/>
          <a:p>
            <a:pPr marL="0" indent="0" algn="ctr">
              <a:buNone/>
            </a:pPr>
            <a:r>
              <a:rPr lang="pl-PL" dirty="0">
                <a:hlinkClick r:id="rId2"/>
              </a:rPr>
              <a:t>https://www.gov.pl/web/nfosigw/fenx0104-iw01-00223</a:t>
            </a: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49FADE6-4E4A-E638-6E46-7DC4CB0F27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18</a:t>
            </a:fld>
            <a:endParaRPr lang="pl-PL" altLang="pl-PL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45CE1439-AFB1-CBB8-04C8-C5742A4D01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75" t="8095" r="3704" b="6897"/>
          <a:stretch/>
        </p:blipFill>
        <p:spPr>
          <a:xfrm>
            <a:off x="484159" y="1638358"/>
            <a:ext cx="8571167" cy="42484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54EFC701-FED0-ED1C-3139-E2D4CCDF05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6067" y="3059757"/>
            <a:ext cx="3672408" cy="2179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ytuł 1">
            <a:extLst>
              <a:ext uri="{FF2B5EF4-FFF2-40B4-BE49-F238E27FC236}">
                <a16:creationId xmlns:a16="http://schemas.microsoft.com/office/drawing/2014/main" id="{1B83CCEB-5162-C2E8-FB75-727B42074EF6}"/>
              </a:ext>
            </a:extLst>
          </p:cNvPr>
          <p:cNvSpPr txBox="1">
            <a:spLocks/>
          </p:cNvSpPr>
          <p:nvPr/>
        </p:nvSpPr>
        <p:spPr bwMode="auto">
          <a:xfrm>
            <a:off x="414563" y="6310779"/>
            <a:ext cx="8640763" cy="1027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4572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  <a:lvl7pPr marL="9144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7pPr>
            <a:lvl8pPr marL="13716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8pPr>
            <a:lvl9pPr marL="18288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 algn="ctr"/>
            <a:r>
              <a:rPr lang="pl-PL" dirty="0">
                <a:solidFill>
                  <a:srgbClr val="009242"/>
                </a:solidFill>
              </a:rPr>
              <a:t>Nowe inwestycje poprawiają jakość systemu gospodarowania odpadami </a:t>
            </a:r>
            <a:br>
              <a:rPr lang="pl-PL" dirty="0">
                <a:solidFill>
                  <a:srgbClr val="009242"/>
                </a:solidFill>
              </a:rPr>
            </a:br>
            <a:endParaRPr lang="pl-PL" dirty="0">
              <a:solidFill>
                <a:srgbClr val="0092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5987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F41CC9D9-3570-F1F5-ECF3-011D406141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7308229"/>
            <a:ext cx="10691813" cy="2514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Tytuł 1">
            <a:extLst>
              <a:ext uri="{FF2B5EF4-FFF2-40B4-BE49-F238E27FC236}">
                <a16:creationId xmlns:a16="http://schemas.microsoft.com/office/drawing/2014/main" id="{5C606A43-3DCD-DBFD-BEF8-A1F6A0EBB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382" y="5075981"/>
            <a:ext cx="9433048" cy="553510"/>
          </a:xfrm>
        </p:spPr>
        <p:txBody>
          <a:bodyPr/>
          <a:lstStyle/>
          <a:p>
            <a:pPr algn="ctr" eaLnBrk="1" hangingPunct="1"/>
            <a:r>
              <a:rPr lang="pl-PL" altLang="pl-PL" sz="3200" dirty="0">
                <a:solidFill>
                  <a:srgbClr val="002073"/>
                </a:solidFill>
                <a:latin typeface="Open Sans" panose="020B0806030504020204" pitchFamily="34" charset="0"/>
                <a:cs typeface="Open Sans" panose="020B0806030504020204" pitchFamily="34" charset="0"/>
              </a:rPr>
              <a:t>Dziękujemy za uwagę.</a:t>
            </a:r>
            <a:endParaRPr lang="pl-PL" altLang="pl-PL" sz="1800" b="0" dirty="0">
              <a:solidFill>
                <a:srgbClr val="002073"/>
              </a:solidFill>
              <a:latin typeface="Open Sans" panose="020B0806030504020204" pitchFamily="34" charset="0"/>
              <a:cs typeface="Open Sans" panose="020B0806030504020204" pitchFamily="34" charset="0"/>
            </a:endParaRP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418E5255-1E55-91C6-5533-1D99C144A2B4}"/>
              </a:ext>
            </a:extLst>
          </p:cNvPr>
          <p:cNvSpPr txBox="1">
            <a:spLocks/>
          </p:cNvSpPr>
          <p:nvPr/>
        </p:nvSpPr>
        <p:spPr bwMode="auto">
          <a:xfrm>
            <a:off x="629382" y="5629491"/>
            <a:ext cx="9433048" cy="1030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4572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  <a:lvl7pPr marL="9144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7pPr>
            <a:lvl8pPr marL="13716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8pPr>
            <a:lvl9pPr marL="18288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 algn="ctr" eaLnBrk="1" hangingPunct="1">
              <a:lnSpc>
                <a:spcPts val="3000"/>
              </a:lnSpc>
            </a:pPr>
            <a:r>
              <a:rPr lang="pl-PL" altLang="pl-PL" sz="1400" b="0" dirty="0">
                <a:solidFill>
                  <a:srgbClr val="002073"/>
                </a:solidFill>
                <a:latin typeface="Open Sans" panose="020B0806030504020204" pitchFamily="34" charset="0"/>
                <a:cs typeface="Open Sans" panose="020B0806030504020204" pitchFamily="34" charset="0"/>
              </a:rPr>
              <a:t>Zapraszamy na stronę:</a:t>
            </a:r>
          </a:p>
          <a:p>
            <a:pPr algn="ctr" eaLnBrk="1" hangingPunct="1">
              <a:lnSpc>
                <a:spcPts val="3000"/>
              </a:lnSpc>
            </a:pPr>
            <a:r>
              <a:rPr lang="pl-PL" altLang="pl-PL" sz="1400" b="0" u="sng" dirty="0">
                <a:solidFill>
                  <a:srgbClr val="007033"/>
                </a:solidFill>
                <a:latin typeface="Open Sans" panose="020B0806030504020204" pitchFamily="34" charset="0"/>
                <a:cs typeface="Open Sans" panose="020B0806030504020204" pitchFamily="34" charset="0"/>
              </a:rPr>
              <a:t>www.gov.pl/web/nfosigw/fundusze-europejskie-na-infrastrukture-klimat-i-srodowisko</a:t>
            </a:r>
          </a:p>
        </p:txBody>
      </p:sp>
      <p:sp>
        <p:nvSpPr>
          <p:cNvPr id="74755" name="Symbol zastępczy numeru slajdu 2" hidden="1">
            <a:extLst>
              <a:ext uri="{FF2B5EF4-FFF2-40B4-BE49-F238E27FC236}">
                <a16:creationId xmlns:a16="http://schemas.microsoft.com/office/drawing/2014/main" id="{21EEAE4B-6A9B-9FAD-8F55-1930A5D5875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C625B326-A187-4C68-A9E3-C464BC509609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19</a:t>
            </a:fld>
            <a:endParaRPr lang="pl-PL" altLang="pl-PL" dirty="0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D6FACC1-2E1C-7635-6D2D-CBD91C1F9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434" y="467469"/>
            <a:ext cx="8640763" cy="647476"/>
          </a:xfrm>
        </p:spPr>
        <p:txBody>
          <a:bodyPr/>
          <a:lstStyle/>
          <a:p>
            <a:pPr algn="ctr"/>
            <a:r>
              <a:rPr lang="pl-PL" sz="2800" b="1" i="0" u="none" strike="noStrike" baseline="0" dirty="0">
                <a:solidFill>
                  <a:srgbClr val="001F73"/>
                </a:solidFill>
                <a:latin typeface="Open Sans" panose="020B0806030504020204" pitchFamily="34" charset="0"/>
              </a:rPr>
              <a:t>Regulamin konkursu określa w szczególności: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5FCB80A-ADC9-1848-7920-6826A6EA1B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379" y="1043533"/>
            <a:ext cx="9433048" cy="5735836"/>
          </a:xfrm>
        </p:spPr>
        <p:txBody>
          <a:bodyPr/>
          <a:lstStyle/>
          <a:p>
            <a:pPr marL="342900" indent="-342900" algn="just">
              <a:lnSpc>
                <a:spcPct val="100000"/>
              </a:lnSpc>
              <a:buFont typeface="+mj-lt"/>
              <a:buAutoNum type="arabicPeriod"/>
            </a:pPr>
            <a:r>
              <a:rPr lang="pl-PL" b="1" dirty="0"/>
              <a:t>Podstawy prawne	</a:t>
            </a:r>
          </a:p>
          <a:p>
            <a:pPr marL="342900" indent="-342900" algn="just">
              <a:lnSpc>
                <a:spcPct val="100000"/>
              </a:lnSpc>
              <a:buFont typeface="+mj-lt"/>
              <a:buAutoNum type="arabicPeriod"/>
            </a:pPr>
            <a:r>
              <a:rPr lang="pl-PL" b="1" dirty="0"/>
              <a:t>Podstawowe informacje o naborze	</a:t>
            </a:r>
          </a:p>
          <a:p>
            <a:pPr marL="342900" indent="-342900" algn="just">
              <a:lnSpc>
                <a:spcPct val="100000"/>
              </a:lnSpc>
              <a:buFont typeface="+mj-lt"/>
              <a:buAutoNum type="arabicPeriod"/>
            </a:pPr>
            <a:r>
              <a:rPr lang="pl-PL" b="1" dirty="0"/>
              <a:t>Warunki uczestnictwa w naborze	</a:t>
            </a:r>
          </a:p>
          <a:p>
            <a:pPr marL="342900" indent="-342900" algn="just">
              <a:lnSpc>
                <a:spcPct val="100000"/>
              </a:lnSpc>
              <a:buFont typeface="+mj-lt"/>
              <a:buAutoNum type="arabicPeriod"/>
            </a:pPr>
            <a:r>
              <a:rPr lang="pl-PL" b="1" dirty="0"/>
              <a:t>Zasady składania i wycofywania wniosku o dofinansowanie</a:t>
            </a:r>
          </a:p>
          <a:p>
            <a:pPr marL="342900" indent="-342900" algn="just">
              <a:lnSpc>
                <a:spcPct val="100000"/>
              </a:lnSpc>
              <a:buFont typeface="+mj-lt"/>
              <a:buAutoNum type="arabicPeriod"/>
            </a:pPr>
            <a:r>
              <a:rPr lang="pl-PL" b="1" dirty="0"/>
              <a:t>Zasady oceny projektów	</a:t>
            </a:r>
          </a:p>
          <a:p>
            <a:pPr marL="342900" indent="-342900" algn="just">
              <a:lnSpc>
                <a:spcPct val="100000"/>
              </a:lnSpc>
              <a:buFont typeface="+mj-lt"/>
              <a:buAutoNum type="arabicPeriod"/>
            </a:pPr>
            <a:r>
              <a:rPr lang="pl-PL" b="1" dirty="0"/>
              <a:t>Sposób uzupełniania i poprawiania wniosku o dofinansowanie	</a:t>
            </a:r>
          </a:p>
          <a:p>
            <a:pPr marL="342900" indent="-342900" algn="just">
              <a:lnSpc>
                <a:spcPct val="100000"/>
              </a:lnSpc>
              <a:buFont typeface="+mj-lt"/>
              <a:buAutoNum type="arabicPeriod"/>
            </a:pPr>
            <a:r>
              <a:rPr lang="pl-PL" b="1" dirty="0"/>
              <a:t> Etap 1 oraz 2  oceny 	</a:t>
            </a:r>
          </a:p>
          <a:p>
            <a:pPr marL="342900" indent="-342900" algn="just">
              <a:lnSpc>
                <a:spcPct val="100000"/>
              </a:lnSpc>
              <a:buFont typeface="+mj-lt"/>
              <a:buAutoNum type="arabicPeriod"/>
            </a:pPr>
            <a:r>
              <a:rPr lang="pl-PL" b="1" dirty="0"/>
              <a:t> Utworzenie listy rankingowej	</a:t>
            </a:r>
          </a:p>
          <a:p>
            <a:pPr marL="342900" indent="-342900" algn="just">
              <a:lnSpc>
                <a:spcPct val="100000"/>
              </a:lnSpc>
              <a:buFont typeface="+mj-lt"/>
              <a:buAutoNum type="arabicPeriod"/>
            </a:pPr>
            <a:r>
              <a:rPr lang="pl-PL" b="1" dirty="0"/>
              <a:t> Rozstrzygnięcie w zakresie wyboru projektów do dofinansowania	</a:t>
            </a:r>
          </a:p>
          <a:p>
            <a:pPr marL="342900" indent="-342900" algn="just">
              <a:lnSpc>
                <a:spcPct val="100000"/>
              </a:lnSpc>
              <a:buFont typeface="+mj-lt"/>
              <a:buAutoNum type="arabicPeriod"/>
            </a:pPr>
            <a:r>
              <a:rPr lang="pl-PL" b="1" dirty="0"/>
              <a:t> Warunki zawarcia umowy o dofinansowanie projektu i zawarcie umowy </a:t>
            </a:r>
            <a:br>
              <a:rPr lang="pl-PL" b="1" dirty="0"/>
            </a:br>
            <a:r>
              <a:rPr lang="pl-PL" b="1" dirty="0"/>
              <a:t>o dofinansowanie projektu	</a:t>
            </a:r>
          </a:p>
          <a:p>
            <a:pPr marL="342900" indent="-342900" algn="just">
              <a:lnSpc>
                <a:spcPct val="100000"/>
              </a:lnSpc>
              <a:buFont typeface="+mj-lt"/>
              <a:buAutoNum type="arabicPeriod"/>
            </a:pPr>
            <a:r>
              <a:rPr lang="pl-PL" b="1" dirty="0"/>
              <a:t>  Procedura odwoławcza	</a:t>
            </a:r>
          </a:p>
          <a:p>
            <a:pPr marL="342900" indent="-342900" algn="just">
              <a:lnSpc>
                <a:spcPct val="100000"/>
              </a:lnSpc>
              <a:buFont typeface="+mj-lt"/>
              <a:buAutoNum type="arabicPeriod"/>
            </a:pPr>
            <a:r>
              <a:rPr lang="pl-PL" b="1" dirty="0"/>
              <a:t>  Postanowienia końcowe	</a:t>
            </a:r>
          </a:p>
          <a:p>
            <a:pPr marL="342900" indent="-342900" algn="just">
              <a:lnSpc>
                <a:spcPct val="100000"/>
              </a:lnSpc>
              <a:buFont typeface="+mj-lt"/>
              <a:buAutoNum type="arabicPeriod"/>
            </a:pPr>
            <a:r>
              <a:rPr lang="pl-PL" b="1" dirty="0"/>
              <a:t>  Załączniki do regulaminu</a:t>
            </a:r>
            <a:r>
              <a:rPr lang="pl-PL" sz="1400" b="1" dirty="0"/>
              <a:t>	</a:t>
            </a:r>
          </a:p>
          <a:p>
            <a:pPr algn="ctr">
              <a:buFont typeface="Wingdings" panose="05000000000000000000" pitchFamily="2" charset="2"/>
              <a:buChar char="§"/>
            </a:pPr>
            <a:endParaRPr lang="pl-PL" sz="1400" dirty="0"/>
          </a:p>
        </p:txBody>
      </p:sp>
      <p:pic>
        <p:nvPicPr>
          <p:cNvPr id="6" name="Obraz 5" descr="Ciąg znaków: FEnIKS, Rzeczpospolita Polska, UE i NFOŚiGW">
            <a:extLst>
              <a:ext uri="{FF2B5EF4-FFF2-40B4-BE49-F238E27FC236}">
                <a16:creationId xmlns:a16="http://schemas.microsoft.com/office/drawing/2014/main" id="{45846810-B0F1-C8C0-BBF3-910242C685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46" y="6779369"/>
            <a:ext cx="6661371" cy="660499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959270C-5C5F-7B42-F706-AAAE3C2CDF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2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2048326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71EEEC0-B947-8327-BA9B-D5D927AF8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35" y="187582"/>
            <a:ext cx="4240212" cy="5865389"/>
          </a:xfrm>
        </p:spPr>
        <p:txBody>
          <a:bodyPr/>
          <a:lstStyle/>
          <a:p>
            <a:pPr algn="ctr"/>
            <a:r>
              <a:rPr lang="pl-PL" sz="1800" dirty="0"/>
              <a:t>Regulamin konkursu</a:t>
            </a:r>
            <a:br>
              <a:rPr lang="pl-PL" sz="1800" dirty="0"/>
            </a:br>
            <a:r>
              <a:rPr lang="pl-PL" sz="1800" dirty="0"/>
              <a:t> Procedura wyboru projektów i pozyskiwania środków </a:t>
            </a:r>
            <a:r>
              <a:rPr lang="pl-PL" dirty="0"/>
              <a:t>–Podstawa prawna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1F9FA591-B3C8-9F03-4386-316F2D6751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>
            <a:off x="4587875" y="1052513"/>
            <a:ext cx="2357438" cy="2439987"/>
          </a:xfrm>
          <a:prstGeom prst="rect">
            <a:avLst/>
          </a:prstGeom>
          <a:solidFill>
            <a:srgbClr val="007033"/>
          </a:solidFill>
          <a:ln>
            <a:solidFill>
              <a:srgbClr val="554B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C66FC0FD-462A-7489-B76C-F4E509959D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135884" y="3714750"/>
            <a:ext cx="2357438" cy="2441575"/>
          </a:xfrm>
          <a:prstGeom prst="rect">
            <a:avLst/>
          </a:prstGeom>
          <a:solidFill>
            <a:schemeClr val="accent1"/>
          </a:solidFill>
          <a:ln>
            <a:solidFill>
              <a:srgbClr val="554B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1D230D20-00FD-94C4-D8E0-67D4EA06D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113587" y="1058068"/>
            <a:ext cx="2357438" cy="2441575"/>
          </a:xfrm>
          <a:prstGeom prst="rect">
            <a:avLst/>
          </a:prstGeom>
          <a:solidFill>
            <a:srgbClr val="93C67B"/>
          </a:solidFill>
          <a:ln>
            <a:solidFill>
              <a:srgbClr val="BDBD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 dirty="0">
              <a:solidFill>
                <a:srgbClr val="93C67B"/>
              </a:solidFill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5AEA4966-6EE5-DB3E-D872-EEE6849403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87875" y="3705225"/>
            <a:ext cx="2357438" cy="2441575"/>
          </a:xfrm>
          <a:prstGeom prst="rect">
            <a:avLst/>
          </a:prstGeom>
          <a:solidFill>
            <a:schemeClr val="accent2"/>
          </a:solidFill>
          <a:ln>
            <a:solidFill>
              <a:srgbClr val="BDBD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606F4301-C5CB-E4BE-9A0F-EBBB3B518F33}"/>
              </a:ext>
            </a:extLst>
          </p:cNvPr>
          <p:cNvSpPr/>
          <p:nvPr/>
        </p:nvSpPr>
        <p:spPr>
          <a:xfrm>
            <a:off x="4500634" y="1052514"/>
            <a:ext cx="2520281" cy="2447130"/>
          </a:xfrm>
          <a:prstGeom prst="rect">
            <a:avLst/>
          </a:prstGeom>
          <a:solidFill>
            <a:srgbClr val="007033"/>
          </a:solidFill>
          <a:ln>
            <a:solidFill>
              <a:srgbClr val="554B97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marL="2857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0" indent="0" algn="ctr" eaLnBrk="1" hangingPunct="1"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</a:rPr>
              <a:t>Ustawa z dnia 28 kwietnia 2022 r. o zasadach realizacji zadań finansowanych ze środków europejskich w perspektywie finansowej 2021-2027 (Dz. U. poz. 1079), zwanej dalej jako „ustawa wdrożeniowa”.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57D1BF64-85E4-DC6D-320A-B22F0826883C}"/>
              </a:ext>
            </a:extLst>
          </p:cNvPr>
          <p:cNvSpPr/>
          <p:nvPr/>
        </p:nvSpPr>
        <p:spPr>
          <a:xfrm>
            <a:off x="7135884" y="3585268"/>
            <a:ext cx="2242470" cy="27868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pl-PL" altLang="pl-PL" sz="1050" b="1" dirty="0">
                <a:solidFill>
                  <a:schemeClr val="bg1"/>
                </a:solidFill>
                <a:latin typeface="Open Sans" pitchFamily="34" charset="0"/>
              </a:rPr>
              <a:t>Porozumienia w sprawie realizacji programu </a:t>
            </a:r>
            <a:r>
              <a:rPr lang="pl-PL" altLang="pl-PL" sz="1050" b="1" dirty="0" err="1">
                <a:solidFill>
                  <a:schemeClr val="bg1"/>
                </a:solidFill>
                <a:latin typeface="Open Sans" pitchFamily="34" charset="0"/>
              </a:rPr>
              <a:t>FEnIKS</a:t>
            </a:r>
            <a:r>
              <a:rPr lang="pl-PL" altLang="pl-PL" sz="1050" b="1" dirty="0">
                <a:solidFill>
                  <a:schemeClr val="bg1"/>
                </a:solidFill>
                <a:latin typeface="Open Sans" pitchFamily="34" charset="0"/>
              </a:rPr>
              <a:t> 2021–2027 w zakresie priorytetu I Wsparcie sektorów energetyka i środowiska z Funduszu Spójności, priorytetu II oraz priorytetu VI , zawartego pomiędzy Ministrem Klimatu i Środowiska a Narodowym Funduszem Ochrony Środowiska i Gospodarki Wodnej, z dnia 4 lipca 2023 r.</a:t>
            </a:r>
            <a:endParaRPr lang="pl-PL" altLang="pl-PL" sz="800" b="1" dirty="0">
              <a:solidFill>
                <a:schemeClr val="bg1"/>
              </a:solidFill>
              <a:latin typeface="Open Sans" pitchFamily="34" charset="0"/>
            </a:endParaRP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0090B517-4D08-B80B-606C-4E64302FCDB9}"/>
              </a:ext>
            </a:extLst>
          </p:cNvPr>
          <p:cNvSpPr/>
          <p:nvPr/>
        </p:nvSpPr>
        <p:spPr>
          <a:xfrm>
            <a:off x="4654003" y="3705225"/>
            <a:ext cx="2160239" cy="2519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marL="171450" indent="-1714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pl-PL" altLang="pl-PL" sz="1200" b="1" dirty="0">
                <a:solidFill>
                  <a:srgbClr val="002073"/>
                </a:solidFill>
                <a:latin typeface="Open Sans" pitchFamily="34" charset="0"/>
              </a:rPr>
              <a:t>System oceny i wyboru projektów w ramach programu Fundusze Europejskie na Infrastrukturę, Klimat, Środowisko 2021-2027 z dnia 30 marca 2023 r.</a:t>
            </a:r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3727DE53-4FC3-20FC-9498-1AAF6A6378FD}"/>
              </a:ext>
            </a:extLst>
          </p:cNvPr>
          <p:cNvSpPr/>
          <p:nvPr/>
        </p:nvSpPr>
        <p:spPr>
          <a:xfrm>
            <a:off x="7218113" y="1187550"/>
            <a:ext cx="2160241" cy="22963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pl-PL" altLang="pl-PL" sz="1200" b="1" dirty="0">
                <a:solidFill>
                  <a:srgbClr val="002073"/>
                </a:solidFill>
                <a:latin typeface="Open Sans" pitchFamily="34" charset="0"/>
              </a:rPr>
              <a:t>Wytyczne Ministra Funduszy i Polityki Regionalnej dotyczących wyboru projektów na lata 2021-2027 z dnia 27 października 2022.</a:t>
            </a:r>
            <a:endParaRPr lang="pl-PL" altLang="pl-PL" sz="1000" b="1" dirty="0">
              <a:solidFill>
                <a:schemeClr val="tx2"/>
              </a:solidFill>
              <a:latin typeface="Open Sans" pitchFamily="34" charset="0"/>
            </a:endParaRPr>
          </a:p>
        </p:txBody>
      </p:sp>
      <p:pic>
        <p:nvPicPr>
          <p:cNvPr id="4" name="Obraz 3" descr="Rzeka z rosnącymi nad nią olszami.">
            <a:extLst>
              <a:ext uri="{FF2B5EF4-FFF2-40B4-BE49-F238E27FC236}">
                <a16:creationId xmlns:a16="http://schemas.microsoft.com/office/drawing/2014/main" id="{1DD15C7B-00E2-5247-222D-A848AE4299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149" y="2516238"/>
            <a:ext cx="4240212" cy="4292601"/>
          </a:xfrm>
          <a:prstGeom prst="rect">
            <a:avLst/>
          </a:prstGeom>
        </p:spPr>
      </p:pic>
      <p:pic>
        <p:nvPicPr>
          <p:cNvPr id="5" name="Obraz 4" descr="Ciąg znaków: FEnIKS, Rzeczpospolita Polska, UE i NFOŚiGW">
            <a:extLst>
              <a:ext uri="{FF2B5EF4-FFF2-40B4-BE49-F238E27FC236}">
                <a16:creationId xmlns:a16="http://schemas.microsoft.com/office/drawing/2014/main" id="{F842BDCB-DF3B-52B5-00C6-65A78CFB7F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46" y="6779369"/>
            <a:ext cx="6661371" cy="660499"/>
          </a:xfrm>
          <a:prstGeom prst="rect">
            <a:avLst/>
          </a:prstGeom>
        </p:spPr>
      </p:pic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E0CAB31B-18C4-CE06-EFE9-5D5BA78411E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3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51560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D6FACC1-2E1C-7635-6D2D-CBD91C1F9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517" y="416412"/>
            <a:ext cx="8640763" cy="771137"/>
          </a:xfrm>
        </p:spPr>
        <p:txBody>
          <a:bodyPr/>
          <a:lstStyle/>
          <a:p>
            <a:pPr algn="ctr"/>
            <a:r>
              <a:rPr lang="pl-PL" sz="2800" b="1" i="0" u="none" strike="noStrike" baseline="0" dirty="0">
                <a:solidFill>
                  <a:srgbClr val="001F73"/>
                </a:solidFill>
                <a:latin typeface="Open Sans" panose="020B0806030504020204" pitchFamily="34" charset="0"/>
              </a:rPr>
              <a:t>Materiały dostę</a:t>
            </a:r>
            <a:r>
              <a:rPr lang="pl-PL" dirty="0">
                <a:solidFill>
                  <a:srgbClr val="001F73"/>
                </a:solidFill>
                <a:latin typeface="Open Sans" panose="020B0806030504020204" pitchFamily="34" charset="0"/>
              </a:rPr>
              <a:t>pne na stronie programu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5FCB80A-ADC9-1848-7920-6826A6EA1B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354" y="1260853"/>
            <a:ext cx="9505056" cy="4679950"/>
          </a:xfrm>
        </p:spPr>
        <p:txBody>
          <a:bodyPr/>
          <a:lstStyle/>
          <a:p>
            <a:pPr marL="0" indent="0" algn="ctr">
              <a:buNone/>
            </a:pPr>
            <a:r>
              <a:rPr lang="pl-PL" sz="1800" b="0" i="0" u="none" strike="noStrike" baseline="0" dirty="0">
                <a:solidFill>
                  <a:srgbClr val="000000"/>
                </a:solidFill>
                <a:latin typeface="Open Sans" panose="020B0806030504020204" pitchFamily="34" charset="0"/>
                <a:hlinkClick r:id="rId2"/>
              </a:rPr>
              <a:t>https://www.feniks.gov.pl/strony/dowiedz-sie-wiecej-o-programie/prawo-i-dokumenty/#/domyslne=1</a:t>
            </a:r>
            <a:endParaRPr lang="pl-PL" sz="1800" b="0" i="0" u="none" strike="noStrike" baseline="0" dirty="0">
              <a:solidFill>
                <a:srgbClr val="000000"/>
              </a:solidFill>
              <a:latin typeface="Open Sans" panose="020B0806030504020204" pitchFamily="34" charset="0"/>
            </a:endParaRPr>
          </a:p>
          <a:p>
            <a:pPr marL="0" indent="0" algn="l">
              <a:buNone/>
            </a:pPr>
            <a:endParaRPr lang="pl-PL" sz="1800" b="0" i="0" u="none" strike="noStrike" baseline="0" dirty="0">
              <a:solidFill>
                <a:srgbClr val="000000"/>
              </a:solidFill>
              <a:latin typeface="Open Sans" panose="020B0806030504020204" pitchFamily="34" charset="0"/>
            </a:endParaRPr>
          </a:p>
          <a:p>
            <a:pPr algn="l"/>
            <a:endParaRPr lang="pl-PL" sz="1800" b="0" i="0" u="none" strike="noStrike" baseline="0" dirty="0">
              <a:solidFill>
                <a:srgbClr val="000000"/>
              </a:solidFill>
              <a:latin typeface="Open Sans" panose="020B0806030504020204" pitchFamily="34" charset="0"/>
            </a:endParaRPr>
          </a:p>
          <a:p>
            <a:pPr algn="ctr">
              <a:buFont typeface="Wingdings" panose="05000000000000000000" pitchFamily="2" charset="2"/>
              <a:buChar char="§"/>
            </a:pPr>
            <a:endParaRPr lang="pl-PL" sz="1400" dirty="0"/>
          </a:p>
        </p:txBody>
      </p:sp>
      <p:pic>
        <p:nvPicPr>
          <p:cNvPr id="6" name="Obraz 5" descr="Ciąg znaków: FEnIKS, Rzeczpospolita Polska, UE i NFOŚiGW">
            <a:extLst>
              <a:ext uri="{FF2B5EF4-FFF2-40B4-BE49-F238E27FC236}">
                <a16:creationId xmlns:a16="http://schemas.microsoft.com/office/drawing/2014/main" id="{45846810-B0F1-C8C0-BBF3-910242C685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46" y="6779369"/>
            <a:ext cx="6661371" cy="660499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959270C-5C5F-7B42-F706-AAAE3C2CDF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4</a:t>
            </a:fld>
            <a:endParaRPr lang="pl-PL" altLang="pl-PL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B280BEEB-28FA-5AF3-3D86-677B7D50FA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2310" y="2348179"/>
            <a:ext cx="7863176" cy="413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0554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D6FACC1-2E1C-7635-6D2D-CBD91C1F9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672" y="396515"/>
            <a:ext cx="9577063" cy="1007194"/>
          </a:xfrm>
        </p:spPr>
        <p:txBody>
          <a:bodyPr/>
          <a:lstStyle/>
          <a:p>
            <a:pPr algn="ctr"/>
            <a:r>
              <a:rPr lang="pl-PL" sz="2800" b="1" i="0" u="none" strike="noStrike" baseline="0" dirty="0">
                <a:solidFill>
                  <a:srgbClr val="001F73"/>
                </a:solidFill>
                <a:latin typeface="Open Sans" panose="020B0806030504020204" pitchFamily="34" charset="0"/>
              </a:rPr>
              <a:t>Działanie FENX.01.04.</a:t>
            </a:r>
            <a:br>
              <a:rPr lang="pl-PL" sz="2800" b="1" i="0" u="none" strike="noStrike" baseline="0" dirty="0">
                <a:solidFill>
                  <a:srgbClr val="001F73"/>
                </a:solidFill>
                <a:latin typeface="Open Sans" panose="020B0806030504020204" pitchFamily="34" charset="0"/>
              </a:rPr>
            </a:br>
            <a:r>
              <a:rPr lang="pl-PL" sz="2800" b="1" i="0" u="none" strike="noStrike" baseline="0" dirty="0">
                <a:solidFill>
                  <a:srgbClr val="001F73"/>
                </a:solidFill>
                <a:latin typeface="Open Sans" panose="020B0806030504020204" pitchFamily="34" charset="0"/>
              </a:rPr>
              <a:t>Gospodarka odpadami oraz gospodarka o obiegu zamkniętym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5FCB80A-ADC9-1848-7920-6826A6EA1B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875" y="2007612"/>
            <a:ext cx="9505056" cy="5012313"/>
          </a:xfrm>
        </p:spPr>
        <p:txBody>
          <a:bodyPr/>
          <a:lstStyle/>
          <a:p>
            <a:pPr marL="0" indent="0"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pl-PL" sz="2600" b="1" dirty="0">
                <a:solidFill>
                  <a:srgbClr val="002073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Typ projektu: </a:t>
            </a:r>
            <a:r>
              <a:rPr lang="pl-PL" sz="2600" dirty="0">
                <a:solidFill>
                  <a:srgbClr val="00924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Instalacje do przetwarzania odpadów komunalnych zgodnie z hierarchią sposobów postępowania </a:t>
            </a:r>
            <a:br>
              <a:rPr lang="pl-PL" sz="2600" dirty="0">
                <a:solidFill>
                  <a:srgbClr val="00924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2600" dirty="0">
                <a:solidFill>
                  <a:srgbClr val="00924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 odpadami</a:t>
            </a:r>
          </a:p>
          <a:p>
            <a:pPr algn="ctr">
              <a:spcBef>
                <a:spcPts val="1200"/>
              </a:spcBef>
              <a:spcAft>
                <a:spcPts val="300"/>
              </a:spcAft>
            </a:pPr>
            <a:r>
              <a:rPr lang="pl-PL" sz="2800" b="1" kern="1600" dirty="0">
                <a:solidFill>
                  <a:srgbClr val="002073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NABÓR NR FENX.01.04-IW.01-002/23</a:t>
            </a:r>
          </a:p>
          <a:p>
            <a:pPr marL="0" indent="0" algn="l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pl-PL" sz="1800" b="1" dirty="0">
              <a:effectLst/>
              <a:latin typeface="Open Sans Light" panose="020B0306030504020204" pitchFamily="34" charset="0"/>
              <a:ea typeface="Times New Roman" panose="02020603050405020304" pitchFamily="18" charset="0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pl-PL" sz="20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Jak i kiedy składać wniosek o dofinansowanie:</a:t>
            </a:r>
            <a:endParaRPr lang="pl-PL" sz="20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"/>
            </a:pPr>
            <a:r>
              <a:rPr lang="pl-PL" sz="20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Wnioski o dofinansowanie należy składać jedynie w formie elektronicznej, </a:t>
            </a:r>
          </a:p>
          <a:p>
            <a:pPr marL="342900" lvl="0" indent="-34290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"/>
            </a:pPr>
            <a:r>
              <a:rPr lang="pl-PL" sz="20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przy użyciu aplikacji WOD2021 dostępnej pod adresem: </a:t>
            </a:r>
            <a:r>
              <a:rPr lang="pl-PL" sz="2000" u="sng" dirty="0">
                <a:solidFill>
                  <a:srgbClr val="0000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/>
              </a:rPr>
              <a:t>https://wod.cst2021.gov.pl</a:t>
            </a:r>
            <a:endParaRPr lang="pl-PL" sz="2000" u="sng" dirty="0">
              <a:solidFill>
                <a:srgbClr val="0000FF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pl-PL" u="sng" dirty="0">
              <a:solidFill>
                <a:srgbClr val="0000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"/>
            </a:pPr>
            <a:r>
              <a:rPr lang="pl-PL" sz="2000" dirty="0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 terminie </a:t>
            </a:r>
            <a:r>
              <a:rPr lang="pl-PL" sz="2000" b="1" u="sng" dirty="0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od 29.12.2023 r.</a:t>
            </a:r>
            <a:r>
              <a:rPr lang="pl-PL" sz="2000" u="sng" dirty="0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l-PL" sz="2000" b="1" u="sng" dirty="0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 29.02.2024 r. do godz. 23.59.</a:t>
            </a:r>
            <a:endParaRPr lang="pl-PL" sz="2000" dirty="0">
              <a:solidFill>
                <a:srgbClr val="FF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ctr">
              <a:buNone/>
            </a:pPr>
            <a:endParaRPr lang="pl-PL" sz="1400" dirty="0"/>
          </a:p>
        </p:txBody>
      </p:sp>
      <p:pic>
        <p:nvPicPr>
          <p:cNvPr id="6" name="Obraz 5" descr="Ciąg znaków: FEnIKS, Rzeczpospolita Polska, UE i NFOŚiGW">
            <a:extLst>
              <a:ext uri="{FF2B5EF4-FFF2-40B4-BE49-F238E27FC236}">
                <a16:creationId xmlns:a16="http://schemas.microsoft.com/office/drawing/2014/main" id="{45846810-B0F1-C8C0-BBF3-910242C685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46" y="6779369"/>
            <a:ext cx="6661371" cy="660499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959270C-5C5F-7B42-F706-AAAE3C2CDF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5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8246944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D6FACC1-2E1C-7635-6D2D-CBD91C1F9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672" y="396515"/>
            <a:ext cx="9577063" cy="1007194"/>
          </a:xfrm>
        </p:spPr>
        <p:txBody>
          <a:bodyPr/>
          <a:lstStyle/>
          <a:p>
            <a:pPr algn="ctr"/>
            <a:r>
              <a:rPr lang="pl-PL" sz="2800" b="1" kern="1600" dirty="0">
                <a:solidFill>
                  <a:srgbClr val="002073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NABÓR NR FENX.01.04-IW.01-002/23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5FCB80A-ADC9-1848-7920-6826A6EA1B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696" y="1480346"/>
            <a:ext cx="9683730" cy="5012313"/>
          </a:xfrm>
        </p:spPr>
        <p:txBody>
          <a:bodyPr/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pl-PL" sz="2000" b="1" u="none" strike="noStrike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Kwota środków przeznaczonych na dofinansowanie projektów w ramach niniejszego naboru wynosi </a:t>
            </a:r>
            <a:r>
              <a:rPr lang="pl-PL" sz="2000" b="1" u="none" strike="noStrike" dirty="0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300 000 000,00 zł. </a:t>
            </a:r>
          </a:p>
          <a:p>
            <a:pPr lvl="1">
              <a:lnSpc>
                <a:spcPct val="150000"/>
              </a:lnSpc>
              <a:spcBef>
                <a:spcPts val="600"/>
              </a:spcBef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pl-PL" sz="200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Poziom współfinansowania projektu ze środków Funduszu Spójności wynosi maksymalnie </a:t>
            </a:r>
            <a:r>
              <a:rPr lang="pl-PL" sz="2000" b="1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85% wartości wydatków kwalifikowanych </a:t>
            </a:r>
            <a:r>
              <a:rPr lang="pl-PL" sz="200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projektu. </a:t>
            </a:r>
            <a:endParaRPr lang="pl-PL" sz="2000" u="none" strike="noStrike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>
              <a:lnSpc>
                <a:spcPct val="150000"/>
              </a:lnSpc>
              <a:spcBef>
                <a:spcPts val="600"/>
              </a:spcBef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pl-PL" sz="2000" u="none" strike="noStrike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Koszty pośrednie rozliczane są wg stawki ryczałtowej w </a:t>
            </a:r>
            <a:r>
              <a:rPr lang="pl-PL" sz="2000" b="1" u="none" strike="noStrike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wysokości 7%</a:t>
            </a:r>
            <a:r>
              <a:rPr lang="pl-PL" sz="2000" u="none" strike="noStrike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kwalifikowalnych kosztów bezpośrednich w projekcie.</a:t>
            </a:r>
          </a:p>
          <a:p>
            <a:pPr lvl="1">
              <a:lnSpc>
                <a:spcPct val="150000"/>
              </a:lnSpc>
              <a:spcBef>
                <a:spcPts val="600"/>
              </a:spcBef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pl-PL" sz="2000" u="none" strike="noStrike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Podatek od towarów i usług </a:t>
            </a:r>
            <a:r>
              <a:rPr lang="pl-PL" sz="2000" b="1" u="none" strike="noStrike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nie stanowi kosztu kwalifikowalnego </a:t>
            </a:r>
            <a:r>
              <a:rPr lang="pl-PL" sz="2000" u="none" strike="noStrike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projektu.</a:t>
            </a:r>
          </a:p>
          <a:p>
            <a:pPr marL="0" indent="0" algn="ctr">
              <a:buNone/>
            </a:pPr>
            <a:endParaRPr lang="pl-PL" sz="1400" dirty="0"/>
          </a:p>
        </p:txBody>
      </p:sp>
      <p:pic>
        <p:nvPicPr>
          <p:cNvPr id="6" name="Obraz 5" descr="Ciąg znaków: FEnIKS, Rzeczpospolita Polska, UE i NFOŚiGW">
            <a:extLst>
              <a:ext uri="{FF2B5EF4-FFF2-40B4-BE49-F238E27FC236}">
                <a16:creationId xmlns:a16="http://schemas.microsoft.com/office/drawing/2014/main" id="{45846810-B0F1-C8C0-BBF3-910242C685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46" y="6779369"/>
            <a:ext cx="6661371" cy="660499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959270C-5C5F-7B42-F706-AAAE3C2CDF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6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4983463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ytuł 14">
            <a:extLst>
              <a:ext uri="{FF2B5EF4-FFF2-40B4-BE49-F238E27FC236}">
                <a16:creationId xmlns:a16="http://schemas.microsoft.com/office/drawing/2014/main" id="{3461AAC7-DAEA-2482-E670-67E5A8B9CA5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1025525" y="360362"/>
            <a:ext cx="8640763" cy="1619251"/>
          </a:xfrm>
        </p:spPr>
        <p:txBody>
          <a:bodyPr/>
          <a:lstStyle/>
          <a:p>
            <a:r>
              <a:rPr lang="pl-PL" dirty="0">
                <a:solidFill>
                  <a:schemeClr val="bg1"/>
                </a:solidFill>
              </a:rPr>
              <a:t>Najważniejsze informacje</a:t>
            </a: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CDA37B94-D69E-4778-362F-9CA42162589C}"/>
              </a:ext>
            </a:extLst>
          </p:cNvPr>
          <p:cNvSpPr txBox="1">
            <a:spLocks/>
          </p:cNvSpPr>
          <p:nvPr/>
        </p:nvSpPr>
        <p:spPr bwMode="auto">
          <a:xfrm>
            <a:off x="4697834" y="922104"/>
            <a:ext cx="5420822" cy="6321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4572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  <a:lvl7pPr marL="9144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7pPr>
            <a:lvl8pPr marL="13716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8pPr>
            <a:lvl9pPr marL="18288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r>
              <a:rPr lang="pl-PL" dirty="0"/>
              <a:t>Warunki uczestnictwa </a:t>
            </a:r>
            <a:br>
              <a:rPr lang="pl-PL" dirty="0"/>
            </a:br>
            <a:r>
              <a:rPr lang="pl-PL" sz="1800" dirty="0"/>
              <a:t>Beneficjenci</a:t>
            </a:r>
            <a:r>
              <a:rPr lang="pl-PL" dirty="0"/>
              <a:t>:</a:t>
            </a:r>
            <a:br>
              <a:rPr lang="pl-PL" dirty="0"/>
            </a:br>
            <a:r>
              <a:rPr lang="pl-PL" dirty="0"/>
              <a:t>- </a:t>
            </a:r>
            <a:r>
              <a:rPr lang="pl-PL" sz="1800" b="0" dirty="0"/>
              <a:t>jednostki samorządu terytorialnego i ich związki, działające w ich imieniu jednostki organizacyjne,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pl-PL" sz="2400" dirty="0"/>
              <a:t>- </a:t>
            </a:r>
            <a:r>
              <a:rPr lang="pl-PL" sz="1800" b="0" dirty="0"/>
              <a:t>podmioty świadczące usługi publiczne w ramach realizacji zadań własnych jednostek samorządu terytorialnego. 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endParaRPr lang="pl-PL" sz="1600" b="0" dirty="0"/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pl-PL" sz="1800" dirty="0"/>
              <a:t>Oczekiwane inwestycje o wartości kosztów kwalifikowanych powyżej 12 mln zł. 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endParaRPr lang="pl-PL" sz="1800" dirty="0"/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pl-PL" sz="1800" dirty="0"/>
              <a:t>Okres kwalifikowalności </a:t>
            </a:r>
            <a:r>
              <a:rPr lang="pl-PL" sz="1800" b="0" dirty="0"/>
              <a:t>wydatków w </a:t>
            </a:r>
            <a:r>
              <a:rPr lang="pl-PL" sz="1800" b="0" dirty="0" err="1"/>
              <a:t>FEnIKS</a:t>
            </a:r>
            <a:r>
              <a:rPr lang="pl-PL" sz="1800" b="0" dirty="0"/>
              <a:t> 2021-2027:  </a:t>
            </a:r>
            <a:r>
              <a:rPr lang="pl-PL" sz="1800" dirty="0"/>
              <a:t>1 stycznia 2021 -  31 grudnia 2029 r.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endParaRPr lang="pl-PL" sz="1800" dirty="0"/>
          </a:p>
        </p:txBody>
      </p:sp>
      <p:pic>
        <p:nvPicPr>
          <p:cNvPr id="6" name="Symbol zastępczy zawartości 6" descr="Zdjęcia pokazujące polską przyrodę.">
            <a:extLst>
              <a:ext uri="{FF2B5EF4-FFF2-40B4-BE49-F238E27FC236}">
                <a16:creationId xmlns:a16="http://schemas.microsoft.com/office/drawing/2014/main" id="{152573FF-AFD6-67F2-92B5-01ECA4A7127C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1" y="922104"/>
            <a:ext cx="4481810" cy="5759449"/>
          </a:xfrm>
        </p:spPr>
      </p:pic>
      <p:pic>
        <p:nvPicPr>
          <p:cNvPr id="3" name="Obraz 2" descr="Pięć ilustracji pokazujących polskie krajobrazy.">
            <a:extLst>
              <a:ext uri="{FF2B5EF4-FFF2-40B4-BE49-F238E27FC236}">
                <a16:creationId xmlns:a16="http://schemas.microsoft.com/office/drawing/2014/main" id="{FB583A0D-7E8D-591B-CDE4-2F127EAD3C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46" y="6779369"/>
            <a:ext cx="6661371" cy="660499"/>
          </a:xfrm>
          <a:prstGeom prst="rect">
            <a:avLst/>
          </a:prstGeom>
        </p:spPr>
      </p:pic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E0CAB31B-18C4-CE06-EFE9-5D5BA78411E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7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39ABC62-2831-E5F3-6F38-A847F0068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525" y="381243"/>
            <a:ext cx="8640763" cy="806306"/>
          </a:xfrm>
        </p:spPr>
        <p:txBody>
          <a:bodyPr/>
          <a:lstStyle/>
          <a:p>
            <a:r>
              <a:rPr lang="pl-PL" dirty="0"/>
              <a:t>Przedmiot wsparcia: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F8E12FC-6EE8-E97D-033E-84D9FFEA0D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4661" y="1260473"/>
            <a:ext cx="9002489" cy="5759452"/>
          </a:xfrm>
        </p:spPr>
        <p:txBody>
          <a:bodyPr/>
          <a:lstStyle/>
          <a:p>
            <a:pPr>
              <a:spcBef>
                <a:spcPts val="1800"/>
              </a:spcBef>
            </a:pPr>
            <a:r>
              <a:rPr lang="pl-PL" sz="2000" dirty="0">
                <a:solidFill>
                  <a:srgbClr val="002073"/>
                </a:solidFill>
              </a:rPr>
              <a:t>budowa nowych, rozbudowie lub modernizacji istniejących instalacji do przetwarzania poszczególnych frakcji odpadów, w szczególności w zakresie zwiększenia zdolności odzysku, w tym recyklingu odpadów. Preferowane instalacje zapewniające finalne </a:t>
            </a:r>
            <a:r>
              <a:rPr lang="pl-PL" sz="2000" u="sng" dirty="0">
                <a:solidFill>
                  <a:srgbClr val="002073"/>
                </a:solidFill>
              </a:rPr>
              <a:t>zagospodarowanie odpadów w procesach recyklingu materiałowego lub recyklingu organicznego (bioodpadów)</a:t>
            </a:r>
            <a:r>
              <a:rPr lang="pl-PL" sz="2000" dirty="0">
                <a:solidFill>
                  <a:srgbClr val="002073"/>
                </a:solidFill>
              </a:rPr>
              <a:t>. </a:t>
            </a:r>
          </a:p>
          <a:p>
            <a:pPr>
              <a:spcBef>
                <a:spcPts val="1800"/>
              </a:spcBef>
            </a:pPr>
            <a:r>
              <a:rPr lang="pl-PL" sz="2000" u="sng" dirty="0">
                <a:solidFill>
                  <a:srgbClr val="002073"/>
                </a:solidFill>
              </a:rPr>
              <a:t>instalacje do sortowania i mechanicznego przetwarzania odpadów pochodzących z selektywnego zbierania</a:t>
            </a:r>
            <a:r>
              <a:rPr lang="pl-PL" sz="2000" dirty="0">
                <a:solidFill>
                  <a:srgbClr val="002073"/>
                </a:solidFill>
              </a:rPr>
              <a:t>. Uzyskane w ten sposób jednolite frakcje odpadów będą kierowane następnie do dalszych procesów zagospodarowania odpadów, w szczególności recyklingu, lub do wykorzystania w procesach produkcyjnych. </a:t>
            </a:r>
          </a:p>
          <a:p>
            <a:pPr>
              <a:spcBef>
                <a:spcPts val="1800"/>
              </a:spcBef>
            </a:pPr>
            <a:r>
              <a:rPr lang="pl-PL" sz="2000" dirty="0">
                <a:solidFill>
                  <a:srgbClr val="002073"/>
                </a:solidFill>
              </a:rPr>
              <a:t>dodatkowo, jako uzupełniający element składowy, również działania informacyjne i edukacyjne związane w szczególności z zapobieganiem powstawania odpadów, selektywnym zbieraniem odpadów oraz recyklingiem, jak również finansowany może zostać zakup pojemników na odpady. </a:t>
            </a:r>
          </a:p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AEE756D-61C6-6237-4638-8FC3FC0485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8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5943918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D6FACC1-2E1C-7635-6D2D-CBD91C1F9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517" y="368925"/>
            <a:ext cx="8640763" cy="746616"/>
          </a:xfrm>
        </p:spPr>
        <p:txBody>
          <a:bodyPr/>
          <a:lstStyle/>
          <a:p>
            <a:pPr algn="ctr"/>
            <a:r>
              <a:rPr lang="pl-PL" sz="2800" b="1" i="0" u="none" strike="noStrike" baseline="0" dirty="0">
                <a:solidFill>
                  <a:srgbClr val="001F73"/>
                </a:solidFill>
                <a:latin typeface="Open Sans" panose="020B0806030504020204" pitchFamily="34" charset="0"/>
              </a:rPr>
              <a:t>Etapy naboru: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5FCB80A-ADC9-1848-7920-6826A6EA1B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362" y="1043601"/>
            <a:ext cx="9505056" cy="5472472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pl-PL" sz="1800" b="0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Nabór wniosków o dofinansowanie;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1800" b="0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Złożenie wniosku;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1800" b="0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Ocena projektów w ramach dwóch etapów: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pl-PL" b="1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I etap </a:t>
            </a:r>
            <a:r>
              <a:rPr lang="pl-PL" b="0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oceniany kryteriami obligatoryjnymi zero-jedynkowo oraz kryteriami rankingującymi ocenianymi punktowo;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pl-PL" b="1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Lista rankingowa </a:t>
            </a:r>
            <a:r>
              <a:rPr lang="pl-PL" b="0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- Projekty, które uzyskały minimum </a:t>
            </a:r>
            <a:r>
              <a:rPr lang="pl-PL" b="1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64 pkt</a:t>
            </a:r>
            <a:r>
              <a:rPr lang="pl-PL" b="0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, uszeregowywane </a:t>
            </a:r>
            <a:br>
              <a:rPr lang="pl-PL" b="0" i="0" u="none" strike="noStrike" baseline="0" dirty="0">
                <a:solidFill>
                  <a:srgbClr val="000000"/>
                </a:solidFill>
                <a:latin typeface="Open Sans" pitchFamily="2" charset="0"/>
              </a:rPr>
            </a:br>
            <a:r>
              <a:rPr lang="pl-PL" b="0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w kolejności od pierwszego z największą liczbą punktów do wyczerpania kwoty przeznaczonej na dofinansowanie projektów uzyskują status projektów podstawowych;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pl-PL" b="1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II etap </a:t>
            </a:r>
            <a:r>
              <a:rPr lang="pl-PL" b="0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dotyczy oceny kryteriami obligatoryjnymi zero-jedynkowo wskazanymi </a:t>
            </a:r>
            <a:br>
              <a:rPr lang="pl-PL" b="0" i="0" u="none" strike="noStrike" baseline="0" dirty="0">
                <a:solidFill>
                  <a:srgbClr val="000000"/>
                </a:solidFill>
                <a:latin typeface="Open Sans" pitchFamily="2" charset="0"/>
              </a:rPr>
            </a:br>
            <a:r>
              <a:rPr lang="pl-PL" b="0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w liście sprawdzającej;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1800" b="0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Zatwierdzenie wyniku oceny;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1800" b="0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Przesłanie informacji o wyniku oceny do wnioskodawców i ogłoszenie wyników postępowania;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1800" b="0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Podpisanie umów o dofinansowanie.</a:t>
            </a:r>
          </a:p>
          <a:p>
            <a:pPr marL="0" indent="0">
              <a:buNone/>
            </a:pPr>
            <a:endParaRPr lang="pl-PL" sz="1800" b="0" i="0" u="none" strike="noStrike" baseline="0" dirty="0">
              <a:solidFill>
                <a:srgbClr val="000000"/>
              </a:solidFill>
              <a:latin typeface="Open Sans" pitchFamily="2" charset="0"/>
            </a:endParaRPr>
          </a:p>
        </p:txBody>
      </p:sp>
      <p:pic>
        <p:nvPicPr>
          <p:cNvPr id="6" name="Obraz 5" descr="Ciąg znaków: FEnIKS, Rzeczpospolita Polska, UE i NFOŚiGW">
            <a:extLst>
              <a:ext uri="{FF2B5EF4-FFF2-40B4-BE49-F238E27FC236}">
                <a16:creationId xmlns:a16="http://schemas.microsoft.com/office/drawing/2014/main" id="{45846810-B0F1-C8C0-BBF3-910242C685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46" y="6779369"/>
            <a:ext cx="6661371" cy="660499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959270C-5C5F-7B42-F706-AAAE3C2CDF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9</a:t>
            </a:fld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736992508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Niestandardowy 8">
      <a:dk1>
        <a:srgbClr val="000000"/>
      </a:dk1>
      <a:lt1>
        <a:srgbClr val="FFFFFF"/>
      </a:lt1>
      <a:dk2>
        <a:srgbClr val="002073"/>
      </a:dk2>
      <a:lt2>
        <a:srgbClr val="FFFFFF"/>
      </a:lt2>
      <a:accent1>
        <a:srgbClr val="003399"/>
      </a:accent1>
      <a:accent2>
        <a:srgbClr val="A6D3FF"/>
      </a:accent2>
      <a:accent3>
        <a:srgbClr val="FFD618"/>
      </a:accent3>
      <a:accent4>
        <a:srgbClr val="0051B0"/>
      </a:accent4>
      <a:accent5>
        <a:srgbClr val="6BB1E2"/>
      </a:accent5>
      <a:accent6>
        <a:srgbClr val="FFE60B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ja1" id="{436F5452-C95B-4D43-A1C6-1CA5BE69C951}" vid="{ABE25C27-1E66-47F3-AA86-B88226738C33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Prezentacja z numerem strony</Template>
  <TotalTime>0</TotalTime>
  <Words>1713</Words>
  <Application>Microsoft Office PowerPoint</Application>
  <PresentationFormat>Niestandardowy</PresentationFormat>
  <Paragraphs>158</Paragraphs>
  <Slides>19</Slides>
  <Notes>7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19</vt:i4>
      </vt:variant>
    </vt:vector>
  </HeadingPairs>
  <TitlesOfParts>
    <vt:vector size="25" baseType="lpstr">
      <vt:lpstr>Arial</vt:lpstr>
      <vt:lpstr>Calibri</vt:lpstr>
      <vt:lpstr>Open Sans</vt:lpstr>
      <vt:lpstr>Open Sans Light</vt:lpstr>
      <vt:lpstr>Wingdings</vt:lpstr>
      <vt:lpstr>Motyw pakietu Office</vt:lpstr>
      <vt:lpstr>Slajd tytułowy</vt:lpstr>
      <vt:lpstr>Regulamin konkursu określa w szczególności:</vt:lpstr>
      <vt:lpstr>Regulamin konkursu  Procedura wyboru projektów i pozyskiwania środków –Podstawa prawna</vt:lpstr>
      <vt:lpstr>Materiały dostępne na stronie programu</vt:lpstr>
      <vt:lpstr>Działanie FENX.01.04. Gospodarka odpadami oraz gospodarka o obiegu zamkniętym</vt:lpstr>
      <vt:lpstr>NABÓR NR FENX.01.04-IW.01-002/23</vt:lpstr>
      <vt:lpstr>Najważniejsze informacje</vt:lpstr>
      <vt:lpstr>Przedmiot wsparcia:</vt:lpstr>
      <vt:lpstr>Etapy naboru:</vt:lpstr>
      <vt:lpstr>Złożenie wniosku</vt:lpstr>
      <vt:lpstr>Ocena projektów:</vt:lpstr>
      <vt:lpstr>Ocena projektów cd. :</vt:lpstr>
      <vt:lpstr>Ocena projektów cd. :</vt:lpstr>
      <vt:lpstr> Po zakończeniu II etapu oceny następuje:</vt:lpstr>
      <vt:lpstr>Umowa o dofinansowanie projektu podpisywana jest, co do zasady, nie później niż 60 dni od poinformowania wnioskodawcy przez IW o jej pozytywnym wyniku.</vt:lpstr>
      <vt:lpstr>Załączniki do regulaminu: </vt:lpstr>
      <vt:lpstr>PROTEST: </vt:lpstr>
      <vt:lpstr>Zapraszany do składania wniosków </vt:lpstr>
      <vt:lpstr>Dziękujemy za uwagę.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Wzór prezentacji FEnIKS</dc:title>
  <dc:creator/>
  <cp:lastModifiedBy/>
  <cp:revision>1</cp:revision>
  <dcterms:created xsi:type="dcterms:W3CDTF">2023-09-15T11:09:44Z</dcterms:created>
  <dcterms:modified xsi:type="dcterms:W3CDTF">2024-01-24T17:00:49Z</dcterms:modified>
</cp:coreProperties>
</file>