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8" r:id="rId1"/>
  </p:sldMasterIdLst>
  <p:notesMasterIdLst>
    <p:notesMasterId r:id="rId21"/>
  </p:notesMasterIdLst>
  <p:sldIdLst>
    <p:sldId id="335" r:id="rId2"/>
    <p:sldId id="407" r:id="rId3"/>
    <p:sldId id="404" r:id="rId4"/>
    <p:sldId id="406" r:id="rId5"/>
    <p:sldId id="400" r:id="rId6"/>
    <p:sldId id="423" r:id="rId7"/>
    <p:sldId id="308" r:id="rId8"/>
    <p:sldId id="424" r:id="rId9"/>
    <p:sldId id="410" r:id="rId10"/>
    <p:sldId id="414" r:id="rId11"/>
    <p:sldId id="425" r:id="rId12"/>
    <p:sldId id="426" r:id="rId13"/>
    <p:sldId id="427" r:id="rId14"/>
    <p:sldId id="405" r:id="rId15"/>
    <p:sldId id="415" r:id="rId16"/>
    <p:sldId id="422" r:id="rId17"/>
    <p:sldId id="428" r:id="rId18"/>
    <p:sldId id="429" r:id="rId19"/>
    <p:sldId id="332" r:id="rId20"/>
  </p:sldIdLst>
  <p:sldSz cx="10691813" cy="7559675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002073"/>
    <a:srgbClr val="FFFFFF"/>
    <a:srgbClr val="1961AC"/>
    <a:srgbClr val="007033"/>
    <a:srgbClr val="93C67B"/>
    <a:srgbClr val="8B12B6"/>
    <a:srgbClr val="554B97"/>
    <a:srgbClr val="FA8606"/>
    <a:srgbClr val="FD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28" autoAdjust="0"/>
    <p:restoredTop sz="86405" autoAdjust="0"/>
  </p:normalViewPr>
  <p:slideViewPr>
    <p:cSldViewPr>
      <p:cViewPr varScale="1">
        <p:scale>
          <a:sx n="65" d="100"/>
          <a:sy n="65" d="100"/>
        </p:scale>
        <p:origin x="874" y="34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2BD582C5-ACA9-CC8D-C41D-073980717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D93768C-B02D-7F18-9C81-BB43B65807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2EB538-6020-4ED0-A450-9F2F49113206}" type="datetimeFigureOut">
              <a:rPr lang="pl-PL"/>
              <a:pPr>
                <a:defRPr/>
              </a:pPr>
              <a:t>2024-01-24</a:t>
            </a:fld>
            <a:endParaRPr lang="pl-PL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:a16="http://schemas.microsoft.com/office/drawing/2014/main" id="{4FFC6629-C316-4010-5541-56707C89A5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>
            <a:extLst>
              <a:ext uri="{FF2B5EF4-FFF2-40B4-BE49-F238E27FC236}">
                <a16:creationId xmlns:a16="http://schemas.microsoft.com/office/drawing/2014/main" id="{D0ACA120-1CF5-761A-4E21-402E84E04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C0CF1FA-2B93-9410-D13E-2E54130A4D0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E5D39FE-5CE1-5B3A-B556-F64301F07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0F54BB-6727-475F-9FD5-ED33A44F2811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 dirty="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04625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26051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0F54BB-6727-475F-9FD5-ED33A44F2811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05717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19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730D38-E5A9-7471-3D54-D6038BF6D7C7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7D55CA3-7F74-5CB7-CE0D-4EE6B5B4DDBB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06C04D2-107A-BCE9-C207-DB50E5B4CC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32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970A86B6-99C4-5470-920D-CE74DB0595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977419B7-7FF6-E590-F5D9-3364AF12E5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AB949CE0-C342-20F2-6EE5-F75136DEBB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C00CCD4E-465C-9EC5-39E6-478597F131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B460CF82-7A62-361F-0E2F-3A88B69147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E59F1ED2-80D3-A4AB-30CC-717E902054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6E19FAB3-F003-8736-E7CD-E490AA03D7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8A6B2964-CF72-417C-92A5-962D14C2EA66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59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6E2C80A2-9629-695F-723F-E8BE4BCD0B54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FA8C071A-B719-ECA3-A9BC-3D1C1DFCAD4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BE31E0A-2CB3-78E2-8774-31A64E5F053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FC1BAB0-3474-D04B-02ED-E2A0408D4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AACD4-1935-4594-B09B-D604099FBDC6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97904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2EE699A-F706-7E17-10A2-58E398FBC02C}"/>
              </a:ext>
            </a:extLst>
          </p:cNvPr>
          <p:cNvSpPr/>
          <p:nvPr userDrawn="1"/>
        </p:nvSpPr>
        <p:spPr>
          <a:xfrm>
            <a:off x="1025525" y="0"/>
            <a:ext cx="1079500" cy="179388"/>
          </a:xfrm>
          <a:prstGeom prst="rect">
            <a:avLst/>
          </a:prstGeom>
          <a:solidFill>
            <a:srgbClr val="3E3EBC"/>
          </a:solidFill>
          <a:ln>
            <a:solidFill>
              <a:srgbClr val="3E3E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8DD9EDF-CB7F-FF5C-25AA-FC99C843CABB}"/>
              </a:ext>
            </a:extLst>
          </p:cNvPr>
          <p:cNvSpPr/>
          <p:nvPr userDrawn="1"/>
        </p:nvSpPr>
        <p:spPr>
          <a:xfrm>
            <a:off x="2105025" y="0"/>
            <a:ext cx="7559675" cy="179388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AB7ECF7-5F2A-8E43-E254-7C13376942FB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7" name="Symbol zastępczy obrazu 6"/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8" name="Symbol zastępczy numeru slajdu 4">
            <a:extLst>
              <a:ext uri="{FF2B5EF4-FFF2-40B4-BE49-F238E27FC236}">
                <a16:creationId xmlns:a16="http://schemas.microsoft.com/office/drawing/2014/main" id="{4C2649F0-26E5-6853-C3EE-9A371F7C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C56F-5EC6-4779-B8AE-9F497CE5691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6987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3E37C2E-F500-C5C4-5C95-EF85C157471A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F0E33A-13B1-E7B3-25B6-AB01A5D4489E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BDBDE9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0BE43D26-630A-3E41-1D96-9E719EE2F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42D27-7C08-42B2-A660-8D480D28AFF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055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226233A-7F78-0743-7F6B-B3BF691AC1C8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6" name="Symbol zastępczy numeru slajdu 4">
            <a:extLst>
              <a:ext uri="{FF2B5EF4-FFF2-40B4-BE49-F238E27FC236}">
                <a16:creationId xmlns:a16="http://schemas.microsoft.com/office/drawing/2014/main" id="{9B2FFA07-704C-E982-2705-4DF055D156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E51C2-DA85-4B3F-89E1-1C82D2A3FFF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6660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A82A406C-573A-C610-465C-38169DCFDD13}"/>
              </a:ext>
            </a:extLst>
          </p:cNvPr>
          <p:cNvSpPr/>
          <p:nvPr userDrawn="1"/>
        </p:nvSpPr>
        <p:spPr>
          <a:xfrm>
            <a:off x="2465388" y="4500563"/>
            <a:ext cx="8226425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15CB2AE-2B66-AE8F-4815-9EC616DE08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E477DB40-0FEF-3C81-9CEF-5187356751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1B726731-63E0-A81F-D896-1E09C1C413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>
            <a:extLst>
              <a:ext uri="{FF2B5EF4-FFF2-40B4-BE49-F238E27FC236}">
                <a16:creationId xmlns:a16="http://schemas.microsoft.com/office/drawing/2014/main" id="{8FA6312E-1CC0-9BB3-1E4F-677250C76D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ymbol zastępczy obrazu 10"/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1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739F1ED-ECE2-D191-9258-C6FE98463726}"/>
              </a:ext>
            </a:extLst>
          </p:cNvPr>
          <p:cNvSpPr/>
          <p:nvPr userDrawn="1"/>
        </p:nvSpPr>
        <p:spPr>
          <a:xfrm>
            <a:off x="1027113" y="1973263"/>
            <a:ext cx="8639175" cy="43275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065CE1F-0983-5DCC-E24D-77F25B68CC5A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C4BDA65C-130D-0D60-CF03-1DADB1F0BA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4C85B052-953A-9BCB-8B58-F809AA5DB1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539750"/>
            <a:ext cx="1081088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3FAD5608-FF65-DC91-879D-4866ECDF026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738" y="539750"/>
            <a:ext cx="10795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3CDD25EB-514E-A9AE-C292-DE1F55ED1DF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E6F0C523-F2B3-52D1-F411-90D4B466AF4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CF400E4D-E34F-EE58-FAED-971EECF222B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F5419653-40A8-3651-FE69-AC65DB32B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0A5C0BFC-F57E-4854-AD2F-52CCD1599EE5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6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DEB7DBC-94F2-0B41-A20A-11275D7FD93D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EB7AEFB-0090-A071-EA2C-6B65F0A7E1FF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3666C197-55EB-9ABC-30A1-81A835AC5E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79613"/>
            <a:ext cx="3959225" cy="720725"/>
          </a:xfrm>
          <a:prstGeom prst="rect">
            <a:avLst/>
          </a:prstGeom>
          <a:solidFill>
            <a:srgbClr val="3E3EBC">
              <a:alpha val="9215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73A4532A-5772-D0F1-6DD1-06F2078E5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CAF41E-C15B-4EDF-03E1-31DFB856AB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1FEFF701-4926-852F-FB23-8B77605F63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5C330585-DA52-62F3-83DA-7064684051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0EA20B0F-6411-9B54-FCC1-98C13C4F5CC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69F8F5F6-916A-CA74-60C9-68A751F538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C8C6158B-5D62-A78C-494D-A14A365A766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7682056-F133-D32D-D76E-BD0C221E84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5EEE5BB7-EB35-B5F6-63F3-451BEC71E23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CBD4D9A4-4773-AE82-C0E5-D2E8AA804A0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05566B2F-329C-CECA-0F9E-06A9CF7D3FE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B94E0A31-970C-D0B2-2865-59DD3EA035E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0B1D8062-2078-F5AF-4E1A-E6807AEC95A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BC55E75C-C8D9-E700-7CE7-4BA5FC84FDE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Obraz 26">
            <a:extLst>
              <a:ext uri="{FF2B5EF4-FFF2-40B4-BE49-F238E27FC236}">
                <a16:creationId xmlns:a16="http://schemas.microsoft.com/office/drawing/2014/main" id="{1D4F2F74-8710-11CB-383A-EBE0EF7FCB9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2" name="Date Placeholder 3">
            <a:extLst>
              <a:ext uri="{FF2B5EF4-FFF2-40B4-BE49-F238E27FC236}">
                <a16:creationId xmlns:a16="http://schemas.microsoft.com/office/drawing/2014/main" id="{B0923844-C53D-0DEE-3A07-AE42B974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30955AA-06E6-4C04-A951-CDEFB0C61620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1608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711244B-4F40-0B97-CE65-6790B8B5D82E}"/>
              </a:ext>
            </a:extLst>
          </p:cNvPr>
          <p:cNvSpPr/>
          <p:nvPr userDrawn="1"/>
        </p:nvSpPr>
        <p:spPr>
          <a:xfrm>
            <a:off x="1025525" y="1982788"/>
            <a:ext cx="8640763" cy="4318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3BE7D14-95B9-BF15-DB72-D2BA92C040B2}"/>
              </a:ext>
            </a:extLst>
          </p:cNvPr>
          <p:cNvSpPr/>
          <p:nvPr userDrawn="1"/>
        </p:nvSpPr>
        <p:spPr>
          <a:xfrm>
            <a:off x="0" y="0"/>
            <a:ext cx="4986338" cy="269398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6" name="Obraz 10">
            <a:extLst>
              <a:ext uri="{FF2B5EF4-FFF2-40B4-BE49-F238E27FC236}">
                <a16:creationId xmlns:a16="http://schemas.microsoft.com/office/drawing/2014/main" id="{E7D8ACD8-BAF2-5C2D-E943-269919EC7F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2">
            <a:extLst>
              <a:ext uri="{FF2B5EF4-FFF2-40B4-BE49-F238E27FC236}">
                <a16:creationId xmlns:a16="http://schemas.microsoft.com/office/drawing/2014/main" id="{6377412B-EB3E-069B-D451-02D94064857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az 13">
            <a:extLst>
              <a:ext uri="{FF2B5EF4-FFF2-40B4-BE49-F238E27FC236}">
                <a16:creationId xmlns:a16="http://schemas.microsoft.com/office/drawing/2014/main" id="{8129BDBD-3525-175E-0E51-F677A1CAC99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az 14">
            <a:extLst>
              <a:ext uri="{FF2B5EF4-FFF2-40B4-BE49-F238E27FC236}">
                <a16:creationId xmlns:a16="http://schemas.microsoft.com/office/drawing/2014/main" id="{C1808DC0-571A-1069-664E-C9683FEBD9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az 15">
            <a:extLst>
              <a:ext uri="{FF2B5EF4-FFF2-40B4-BE49-F238E27FC236}">
                <a16:creationId xmlns:a16="http://schemas.microsoft.com/office/drawing/2014/main" id="{8442D7DB-1DC0-791B-2CB9-5021F52514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az 16">
            <a:extLst>
              <a:ext uri="{FF2B5EF4-FFF2-40B4-BE49-F238E27FC236}">
                <a16:creationId xmlns:a16="http://schemas.microsoft.com/office/drawing/2014/main" id="{366017A6-4D80-DF11-23AC-7FA4C3561E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244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17">
            <a:extLst>
              <a:ext uri="{FF2B5EF4-FFF2-40B4-BE49-F238E27FC236}">
                <a16:creationId xmlns:a16="http://schemas.microsoft.com/office/drawing/2014/main" id="{1AEDEC54-1976-47B1-00C7-7F3FD3F2836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53816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8">
            <a:extLst>
              <a:ext uri="{FF2B5EF4-FFF2-40B4-BE49-F238E27FC236}">
                <a16:creationId xmlns:a16="http://schemas.microsoft.com/office/drawing/2014/main" id="{50A51F08-0EEB-0B47-E6BD-854E76E48AD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5461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9">
            <a:extLst>
              <a:ext uri="{FF2B5EF4-FFF2-40B4-BE49-F238E27FC236}">
                <a16:creationId xmlns:a16="http://schemas.microsoft.com/office/drawing/2014/main" id="{9F1A7A94-0449-EAFA-A83B-A007548AB81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12541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20">
            <a:extLst>
              <a:ext uri="{FF2B5EF4-FFF2-40B4-BE49-F238E27FC236}">
                <a16:creationId xmlns:a16="http://schemas.microsoft.com/office/drawing/2014/main" id="{F348E6CD-5191-DC34-655B-5074431ABAB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542925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21">
            <a:extLst>
              <a:ext uri="{FF2B5EF4-FFF2-40B4-BE49-F238E27FC236}">
                <a16:creationId xmlns:a16="http://schemas.microsoft.com/office/drawing/2014/main" id="{360C72B7-5169-5E45-0100-440E68B795A5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950" y="53498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22">
            <a:extLst>
              <a:ext uri="{FF2B5EF4-FFF2-40B4-BE49-F238E27FC236}">
                <a16:creationId xmlns:a16="http://schemas.microsoft.com/office/drawing/2014/main" id="{1C4A0A19-673D-145F-6DFC-40B600258BF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318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23">
            <a:extLst>
              <a:ext uri="{FF2B5EF4-FFF2-40B4-BE49-F238E27FC236}">
                <a16:creationId xmlns:a16="http://schemas.microsoft.com/office/drawing/2014/main" id="{A877BC93-4E60-144A-78AD-D6F9D9D4B5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3" y="1252538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Obraz 24">
            <a:extLst>
              <a:ext uri="{FF2B5EF4-FFF2-40B4-BE49-F238E27FC236}">
                <a16:creationId xmlns:a16="http://schemas.microsoft.com/office/drawing/2014/main" id="{4F4873E9-C79E-B261-04BE-CA28065C46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613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Obraz 25">
            <a:extLst>
              <a:ext uri="{FF2B5EF4-FFF2-40B4-BE49-F238E27FC236}">
                <a16:creationId xmlns:a16="http://schemas.microsoft.com/office/drawing/2014/main" id="{FE70FD2E-EA85-554B-1232-3BC065FB7D6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125095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EF9AE2F3-97CD-D842-8A32-447D365CB1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66063" y="539750"/>
            <a:ext cx="1798637" cy="349250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FCADBE59-3A8D-4B60-B132-C38BCB58B296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40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38F80E62-F779-E75A-3EDA-9B9408D9FE1E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2DC8FB52-1049-0B90-AC4A-4E1E63F930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9F58DD2E-7804-923E-46BD-CF87938385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49A5FB3C-3E55-982C-261C-5D59E85CD2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13" descr="Obraz zawierający tekst&#10;&#10;Opis wygenerowany automatycznie">
            <a:extLst>
              <a:ext uri="{FF2B5EF4-FFF2-40B4-BE49-F238E27FC236}">
                <a16:creationId xmlns:a16="http://schemas.microsoft.com/office/drawing/2014/main" id="{5EFDB916-5D59-5F95-71B4-A6775E636F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4500563"/>
            <a:ext cx="3959225" cy="720725"/>
          </a:xfrm>
          <a:prstGeom prst="rect">
            <a:avLst/>
          </a:prstGeom>
          <a:solidFill>
            <a:srgbClr val="3E3E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0EA56248-3DCF-5D60-E274-18657B84ED3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B22F03D3-40A2-4AD9-B377-A57BF4766CB0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225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422F9659-3B01-4348-6479-4947BD64F93C}"/>
              </a:ext>
            </a:extLst>
          </p:cNvPr>
          <p:cNvSpPr/>
          <p:nvPr userDrawn="1"/>
        </p:nvSpPr>
        <p:spPr>
          <a:xfrm>
            <a:off x="2825750" y="4500563"/>
            <a:ext cx="6840538" cy="1800225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7983F097-BEE9-5A41-A0DB-7F02C8599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6370638"/>
            <a:ext cx="16208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10">
            <a:extLst>
              <a:ext uri="{FF2B5EF4-FFF2-40B4-BE49-F238E27FC236}">
                <a16:creationId xmlns:a16="http://schemas.microsoft.com/office/drawing/2014/main" id="{49DC1EF5-CF40-A829-92AF-216354CA4B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6370638"/>
            <a:ext cx="2633662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12">
            <a:extLst>
              <a:ext uri="{FF2B5EF4-FFF2-40B4-BE49-F238E27FC236}">
                <a16:creationId xmlns:a16="http://schemas.microsoft.com/office/drawing/2014/main" id="{CA88542B-6973-162C-5C1D-2D1AC1145A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688" y="6370638"/>
            <a:ext cx="2239962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ymbol zastępczy obrazu 16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FA50DA2-8251-5626-1298-E9495E7D081E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7866063" y="539750"/>
            <a:ext cx="1800225" cy="3667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CF55F772-CAF8-4F5B-A4F7-962CF19BD0E5}" type="datetime1">
              <a:rPr lang="pl-PL"/>
              <a:pPr>
                <a:defRPr/>
              </a:pPr>
              <a:t>2024-01-24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670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7C8AB4D1-D460-526B-486B-2EBD71191A67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rgbClr val="BDB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101D7CB-EEA7-3455-0F03-6165F8CD9F28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1DA6FE23-B704-FEAB-5BE1-8CC21435C722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/>
              <a:t>Kliknij ikonę, aby dodać obraz</a:t>
            </a:r>
            <a:endParaRPr lang="pl-PL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5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13A8E0C-031B-8985-8EF3-DB846745240A}"/>
              </a:ext>
            </a:extLst>
          </p:cNvPr>
          <p:cNvSpPr/>
          <p:nvPr userDrawn="1"/>
        </p:nvSpPr>
        <p:spPr>
          <a:xfrm>
            <a:off x="2825750" y="4500563"/>
            <a:ext cx="7196138" cy="215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A6A260E-A839-124D-B089-35E13250A7DA}"/>
              </a:ext>
            </a:extLst>
          </p:cNvPr>
          <p:cNvSpPr/>
          <p:nvPr userDrawn="1"/>
        </p:nvSpPr>
        <p:spPr>
          <a:xfrm>
            <a:off x="3905250" y="4500563"/>
            <a:ext cx="3600450" cy="358775"/>
          </a:xfrm>
          <a:prstGeom prst="rect">
            <a:avLst/>
          </a:prstGeom>
          <a:solidFill>
            <a:srgbClr val="554B97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52803FC-5BFA-9B59-D454-AB3015658CD9}"/>
              </a:ext>
            </a:extLst>
          </p:cNvPr>
          <p:cNvSpPr/>
          <p:nvPr userDrawn="1"/>
        </p:nvSpPr>
        <p:spPr>
          <a:xfrm>
            <a:off x="2825750" y="4500563"/>
            <a:ext cx="1079500" cy="3587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24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B256C58C-0B91-7112-00B5-45BA5613D379}"/>
              </a:ext>
            </a:extLst>
          </p:cNvPr>
          <p:cNvSpPr/>
          <p:nvPr userDrawn="1"/>
        </p:nvSpPr>
        <p:spPr>
          <a:xfrm>
            <a:off x="8585200" y="7380288"/>
            <a:ext cx="1079500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7" name="Symbol zastępczy numeru slajdu 4">
            <a:extLst>
              <a:ext uri="{FF2B5EF4-FFF2-40B4-BE49-F238E27FC236}">
                <a16:creationId xmlns:a16="http://schemas.microsoft.com/office/drawing/2014/main" id="{ED18D69B-C12C-D036-BE07-68C1F325B2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6BE7B-80CB-4926-B646-E23E8BCBFE23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4004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F838251-A90A-E97D-BC8F-B58CBB8A8B9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25525" y="900113"/>
            <a:ext cx="86407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689E6D8-A678-E7D5-D127-C805F2C575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5525" y="1979613"/>
            <a:ext cx="86407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  <a:endParaRPr lang="en-US" alt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16D459C-06A4-70A3-97CA-25CE224F0982}"/>
              </a:ext>
            </a:extLst>
          </p:cNvPr>
          <p:cNvSpPr/>
          <p:nvPr userDrawn="1"/>
        </p:nvSpPr>
        <p:spPr>
          <a:xfrm>
            <a:off x="1025525" y="0"/>
            <a:ext cx="1081088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427F517-131B-CB47-FB7B-08410CF6CFF6}"/>
              </a:ext>
            </a:extLst>
          </p:cNvPr>
          <p:cNvSpPr/>
          <p:nvPr userDrawn="1"/>
        </p:nvSpPr>
        <p:spPr>
          <a:xfrm>
            <a:off x="2106613" y="0"/>
            <a:ext cx="7559675" cy="179388"/>
          </a:xfrm>
          <a:prstGeom prst="rect">
            <a:avLst/>
          </a:prstGeom>
          <a:solidFill>
            <a:srgbClr val="009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BAE3DA0-9E47-9E1A-3A63-2F550208A6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925"/>
            <a:ext cx="1079500" cy="179388"/>
          </a:xfrm>
          <a:prstGeom prst="rect">
            <a:avLst/>
          </a:prstGeom>
          <a:noFill/>
        </p:spPr>
        <p:txBody>
          <a:bodyPr vert="horz" wrap="square" lIns="0" tIns="72000" rIns="0" bIns="720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tx2"/>
                </a:solidFill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B6149208-B9E7-43D3-8F68-4BAE28D468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1DCC141-D514-6954-7992-D59F5F8620D3}"/>
              </a:ext>
            </a:extLst>
          </p:cNvPr>
          <p:cNvSpPr/>
          <p:nvPr userDrawn="1"/>
        </p:nvSpPr>
        <p:spPr>
          <a:xfrm>
            <a:off x="8585200" y="7380288"/>
            <a:ext cx="1081088" cy="179387"/>
          </a:xfrm>
          <a:prstGeom prst="rect">
            <a:avLst/>
          </a:prstGeom>
          <a:solidFill>
            <a:srgbClr val="93C6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1" r:id="rId1"/>
    <p:sldLayoutId id="2147486752" r:id="rId2"/>
    <p:sldLayoutId id="2147486753" r:id="rId3"/>
    <p:sldLayoutId id="2147486754" r:id="rId4"/>
    <p:sldLayoutId id="2147486755" r:id="rId5"/>
    <p:sldLayoutId id="2147486756" r:id="rId6"/>
    <p:sldLayoutId id="2147486757" r:id="rId7"/>
    <p:sldLayoutId id="2147486758" r:id="rId8"/>
    <p:sldLayoutId id="2147486759" r:id="rId9"/>
    <p:sldLayoutId id="2147486760" r:id="rId10"/>
    <p:sldLayoutId id="2147486761" r:id="rId11"/>
    <p:sldLayoutId id="2147486762" r:id="rId12"/>
    <p:sldLayoutId id="2147486763" r:id="rId13"/>
    <p:sldLayoutId id="2147486764" r:id="rId14"/>
  </p:sldLayoutIdLst>
  <p:hf hdr="0" ftr="0"/>
  <p:txStyles>
    <p:titleStyle>
      <a:lvl1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algn="l" defTabSz="1006475" rtl="0" eaLnBrk="0" fontAlgn="base" hangingPunct="0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4572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9144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3716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1828800" algn="l" defTabSz="1006475" rtl="0" fontAlgn="base">
        <a:lnSpc>
          <a:spcPts val="36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titleStyle>
    <p:bodyStyle>
      <a:lvl1pPr marL="250825" indent="-250825" algn="l" defTabSz="1006475" rtl="0" eaLnBrk="0" fontAlgn="base" hangingPunct="0">
        <a:lnSpc>
          <a:spcPts val="2400"/>
        </a:lnSpc>
        <a:spcBef>
          <a:spcPts val="1100"/>
        </a:spcBef>
        <a:spcAft>
          <a:spcPct val="0"/>
        </a:spcAft>
        <a:buClr>
          <a:schemeClr val="accent1"/>
        </a:buClr>
        <a:buBlip>
          <a:blip r:embed="rId16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6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7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8888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Blip>
          <a:blip r:embed="rId18"/>
        </a:buBlip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713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6950" indent="-250825" algn="l" defTabSz="1006475" rtl="0" eaLnBrk="0" fontAlgn="base" hangingPunct="0">
        <a:lnSpc>
          <a:spcPts val="24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gov.pl/web/nfosigw/fenx0104-iw01-00223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feniks.gov.pl/strony/dowiedz-sie-wiecej-o-programie/prawo-i-dokumenty/#/domyslne=1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od.cst2021.gov.pl/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/>
          </p:cNvSpPr>
          <p:nvPr/>
        </p:nvSpPr>
        <p:spPr bwMode="auto">
          <a:xfrm>
            <a:off x="629382" y="4931965"/>
            <a:ext cx="958544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Regulamin wyboru projektów, system oceny 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i procedura wyboru projektów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6" name="Tytuł 15">
            <a:extLst>
              <a:ext uri="{FF2B5EF4-FFF2-40B4-BE49-F238E27FC236}">
                <a16:creationId xmlns:a16="http://schemas.microsoft.com/office/drawing/2014/main" id="{787170AE-D786-C4B8-1BF9-CCE382B959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410" y="179437"/>
            <a:ext cx="2736205" cy="287436"/>
          </a:xfrm>
        </p:spPr>
        <p:txBody>
          <a:bodyPr/>
          <a:lstStyle/>
          <a:p>
            <a:r>
              <a:rPr lang="pl-PL" sz="1800" dirty="0">
                <a:solidFill>
                  <a:srgbClr val="FFFFFF"/>
                </a:solidFill>
              </a:rPr>
              <a:t>Slajd tytułowy</a:t>
            </a:r>
          </a:p>
        </p:txBody>
      </p:sp>
      <p:sp>
        <p:nvSpPr>
          <p:cNvPr id="17411" name="Symbol zastępczy numeru slajdu 3" hidden="1">
            <a:extLst>
              <a:ext uri="{FF2B5EF4-FFF2-40B4-BE49-F238E27FC236}">
                <a16:creationId xmlns:a16="http://schemas.microsoft.com/office/drawing/2014/main" id="{8DAD59DD-94E0-2873-3ED3-462EDA8BB8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7652ED6-1A5F-41C8-8CF9-EFF1C693D102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781782" y="5940077"/>
            <a:ext cx="943304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Katarzyna Maryniak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25.01.2024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52513"/>
            <a:ext cx="4240212" cy="5865389"/>
          </a:xfrm>
        </p:spPr>
        <p:txBody>
          <a:bodyPr/>
          <a:lstStyle/>
          <a:p>
            <a:pPr algn="ctr"/>
            <a:r>
              <a:rPr lang="pl-PL" dirty="0"/>
              <a:t>Złożenie wniosku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4587875" y="1052513"/>
            <a:ext cx="2357438" cy="2439987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5175" y="3714750"/>
            <a:ext cx="2357438" cy="2441575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3587" y="1058068"/>
            <a:ext cx="2357438" cy="244157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875" y="3705225"/>
            <a:ext cx="2357438" cy="244157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sz="1400" b="1" dirty="0">
                <a:solidFill>
                  <a:srgbClr val="002060"/>
                </a:solidFill>
              </a:rPr>
              <a:t>Dokumenty i oświadczenia, które stanowią załączniki do wniosku: </a:t>
            </a:r>
          </a:p>
          <a:p>
            <a:pPr algn="ctr" eaLnBrk="1" hangingPunct="1">
              <a:defRPr/>
            </a:pPr>
            <a:r>
              <a:rPr lang="pl-PL" sz="1400" dirty="0">
                <a:solidFill>
                  <a:srgbClr val="002060"/>
                </a:solidFill>
              </a:rPr>
              <a:t>sporządzane przez wnioskodawcę - </a:t>
            </a:r>
            <a:r>
              <a:rPr lang="pl-PL" sz="1400" u="sng" dirty="0">
                <a:solidFill>
                  <a:srgbClr val="002060"/>
                </a:solidFill>
              </a:rPr>
              <a:t>muszą być załączone w formie elektronicznej, podpisane kwalifikowanym podpisem elektronicznym przez osobę upoważnioną.</a:t>
            </a:r>
            <a:endParaRPr lang="pl-PL" u="sng" dirty="0">
              <a:solidFill>
                <a:srgbClr val="002060"/>
              </a:solidFill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4587875" y="1052514"/>
            <a:ext cx="2357438" cy="2151259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1400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Wniosek o dofinansowanie należy wypełnić w aplikacji WOD2021</a:t>
            </a:r>
          </a:p>
          <a:p>
            <a:pPr marL="0" indent="0" algn="ctr" eaLnBrk="1" hangingPunct="1">
              <a:defRPr/>
            </a:pPr>
            <a:endParaRPr lang="pl-PL" altLang="pl-PL" sz="1200" b="1" dirty="0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200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System teleinformatyczny CST2021, zawierający aplikację WOD2021, jest dostępny na stronie </a:t>
            </a:r>
            <a:r>
              <a:rPr lang="pl-PL" altLang="pl-PL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https://wod.cst2021.gov.pl/. </a:t>
            </a:r>
            <a:endParaRPr lang="pl-PL" altLang="pl-PL" sz="1050" b="1" dirty="0">
              <a:solidFill>
                <a:schemeClr val="tx2">
                  <a:lumMod val="60000"/>
                  <a:lumOff val="40000"/>
                </a:schemeClr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7213983" y="3770312"/>
            <a:ext cx="2156646" cy="2311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Wniosek otrzymuje </a:t>
            </a:r>
            <a:r>
              <a:rPr lang="pl-PL" altLang="pl-PL" sz="1200" dirty="0">
                <a:solidFill>
                  <a:schemeClr val="bg1"/>
                </a:solidFill>
                <a:latin typeface="Open Sans" pitchFamily="34" charset="0"/>
              </a:rPr>
              <a:t>w aplikacji WOD2021 </a:t>
            </a: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indywidualny numer, </a:t>
            </a:r>
          </a:p>
          <a:p>
            <a:pPr algn="ctr" eaLnBrk="1" hangingPunct="1">
              <a:defRPr/>
            </a:pPr>
            <a:endParaRPr lang="pl-PL" altLang="pl-PL" sz="12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200" dirty="0">
                <a:solidFill>
                  <a:schemeClr val="bg1"/>
                </a:solidFill>
                <a:latin typeface="Open Sans" pitchFamily="34" charset="0"/>
              </a:rPr>
              <a:t>Komunikacja pomiędzy IW a wnioskodawcą odbywa się poprzez 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aplikację WOD2021 lub za pośrednictwem skrzynki e-PUAP: /rm5eox834i/</a:t>
            </a:r>
            <a:r>
              <a:rPr lang="pl-PL" altLang="pl-PL" sz="1200" b="1" dirty="0" err="1">
                <a:solidFill>
                  <a:schemeClr val="bg1"/>
                </a:solidFill>
                <a:latin typeface="Open Sans" pitchFamily="34" charset="0"/>
              </a:rPr>
              <a:t>SkrytkaESP</a:t>
            </a:r>
            <a:r>
              <a:rPr lang="pl-PL" altLang="pl-PL" sz="1200" b="1" dirty="0">
                <a:solidFill>
                  <a:schemeClr val="bg1"/>
                </a:solidFill>
                <a:latin typeface="Open Sans" pitchFamily="34" charset="0"/>
              </a:rPr>
              <a:t>)</a:t>
            </a:r>
            <a:endParaRPr lang="pl-PL" altLang="pl-PL" sz="10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4587875" y="3705225"/>
            <a:ext cx="2378841" cy="2451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pl-PL" altLang="pl-PL" sz="1200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7113587" y="755501"/>
            <a:ext cx="2357438" cy="308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400" b="1" dirty="0">
                <a:solidFill>
                  <a:schemeClr val="tx2"/>
                </a:solidFill>
                <a:latin typeface="Open Sans" pitchFamily="34" charset="0"/>
              </a:rPr>
              <a:t>Do wniosku o należy załączyć odpowiednie załączniki.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 </a:t>
            </a:r>
            <a:r>
              <a:rPr lang="pl-PL" altLang="pl-PL" sz="1200" dirty="0">
                <a:solidFill>
                  <a:schemeClr val="tx2"/>
                </a:solidFill>
                <a:latin typeface="Open Sans" pitchFamily="34" charset="0"/>
              </a:rPr>
              <a:t>Lista i zakres wymaganych załączników stanowi Załącznik nr 3 do Regulaminu</a:t>
            </a:r>
          </a:p>
          <a:p>
            <a:pPr algn="ctr" eaLnBrk="1" hangingPunct="1">
              <a:defRPr/>
            </a:pPr>
            <a:endParaRPr lang="pl-PL" altLang="pl-PL" sz="1200" dirty="0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000" dirty="0">
                <a:solidFill>
                  <a:schemeClr val="tx2"/>
                </a:solidFill>
                <a:latin typeface="Open Sans" pitchFamily="34" charset="0"/>
              </a:rPr>
              <a:t>Gdy załącznik nie dotyczy danego projektu, zamieszcza się kartę informacyjną z numerem i nazwą dokumentu, adnotacją „nie dotyczy” oraz zwięzłą informacją o powodzie niedołączenia załącznika</a:t>
            </a:r>
          </a:p>
        </p:txBody>
      </p:sp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67F8EDD-70A4-37A9-9EED-86D0BF2CD4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90" y="2302531"/>
            <a:ext cx="4260055" cy="291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13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517" y="368925"/>
            <a:ext cx="8640763" cy="41138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Ocena projektów: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30" y="1043601"/>
            <a:ext cx="9793088" cy="5904588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 etap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oceniany kryteriami obligatoryjnymi zero-jedynkowo oraz kryteriami rankingującymi ocenianymi punktowo;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Wnioskodawca jest zobowiązany do uzupełnienia wniosku, </a:t>
            </a:r>
            <a:r>
              <a:rPr lang="pl-PL" sz="17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terminie 7 dni od dnia następującego po dniu wezwania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(WOD2021 otrzymuje status „do poprawy”)</a:t>
            </a:r>
            <a:endParaRPr lang="pl-PL" sz="1700" dirty="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Wnioskodawca jest zobowiązany do uzupełnienia lub poprawienia wniosku </a:t>
            </a:r>
            <a:r>
              <a:rPr lang="pl-PL" sz="1700" b="0" i="0" u="sng" strike="noStrike" baseline="0" dirty="0">
                <a:solidFill>
                  <a:srgbClr val="000000"/>
                </a:solidFill>
                <a:latin typeface="Open Sans" pitchFamily="2" charset="0"/>
              </a:rPr>
              <a:t>wyłącznie w zakresie wskazanym w wezwaniu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 W uzasadnionych przypadkach dopuszcza się korekty </a:t>
            </a:r>
            <a:b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innych niż wskazane miejscach wniosku o dofinansowanie, pod warunkiem, że:</a:t>
            </a:r>
          </a:p>
          <a:p>
            <a:pPr marL="1008063" lvl="2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1) dotyczą oczywistych omyłek lub błędów rachunkowych lub językowych,</a:t>
            </a:r>
          </a:p>
          <a:p>
            <a:pPr marL="1008063" lvl="2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2) wynikają bezpośrednio lub pośrednio z uwzględnienia zgłoszonych przez IW uwag i są konieczne celem zachowania spójności informacji zawartych w dokumentacji.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wyniku uzupełnienia wniosku </a:t>
            </a:r>
            <a:r>
              <a:rPr lang="pl-PL" sz="1700" b="0" i="0" u="sng" strike="noStrike" baseline="0" dirty="0">
                <a:solidFill>
                  <a:srgbClr val="000000"/>
                </a:solidFill>
                <a:latin typeface="Open Sans" pitchFamily="2" charset="0"/>
              </a:rPr>
              <a:t>nie można zwiększyć wartości kosztów kwalifikowalnych projektu.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b="0" i="0" strike="noStrike" baseline="0" dirty="0">
                <a:solidFill>
                  <a:srgbClr val="000000"/>
                </a:solidFill>
                <a:latin typeface="Open Sans" pitchFamily="2" charset="0"/>
              </a:rPr>
              <a:t>Wnioskodawca uzupełnia lub poprawia wniosek i wysyła go do IW w aplikacji WOD2021 </a:t>
            </a:r>
            <a:r>
              <a:rPr lang="pl-PL" sz="1700" b="0" i="0" u="sng" strike="noStrike" baseline="0" dirty="0">
                <a:solidFill>
                  <a:srgbClr val="000000"/>
                </a:solidFill>
                <a:latin typeface="Open Sans" pitchFamily="2" charset="0"/>
              </a:rPr>
              <a:t>wraz z informacją o zakresie wprowadzonych zmian.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sz="1700" b="0" i="0" strike="noStrike" baseline="0" dirty="0">
                <a:solidFill>
                  <a:srgbClr val="000000"/>
                </a:solidFill>
                <a:latin typeface="Open Sans" pitchFamily="2" charset="0"/>
              </a:rPr>
              <a:t>Jeżeli wnioskodawca nie uzupełni lub nie poprawi wniosku o dofinansowanie w wyznaczonym terminie albo zrobi to niezgodnie z zakresem określonym w wezwaniu IW, </a:t>
            </a:r>
            <a:r>
              <a:rPr lang="pl-PL" sz="1700" b="0" i="0" u="sng" strike="noStrike" baseline="0" dirty="0">
                <a:solidFill>
                  <a:srgbClr val="000000"/>
                </a:solidFill>
                <a:latin typeface="Open Sans" pitchFamily="2" charset="0"/>
              </a:rPr>
              <a:t>wniosek zostanie oceniony na podstawie dotychczas przedłożonych dokumentów.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1700" b="0" i="0" u="sng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11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99637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2" y="271253"/>
            <a:ext cx="8640763" cy="41138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Ocena projektów cd. :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82" y="780305"/>
            <a:ext cx="9433048" cy="672237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Lista rankingowa - projekty, które uzyskały minimum 64 pkt,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Projekty, które uzyskały status projektów podstawowych są kierowane do oceny w ramach ETAPU 2.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Projekty, które uzyskały minimum 64 pkt, lecz które nie mogą zostać skierowane do kolejnego etapu oceny z powodu wyczerpania kwoty przeznaczonej na dofinansowanie projektów w naborze przez projekty z wyższą liczbą punktów, </a:t>
            </a:r>
            <a:r>
              <a:rPr lang="pl-PL" sz="17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uzyskują status projektów rezerwowych.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Przyznanie projektowi statusu projektu rezerwowego oznacza niezakwalifikowanie projektu do kolejnego etapu oceny i negatywną ocenę projektu.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Wnioskodawcy projektów ocenionych negatywnie, w tym takich które nie osiągnęły minimalnego progu punktowego w ramach oceny kryteriami rankingującymi i wnioskodawcy projektów rezerwowych otrzymują informację o wyniku oceny oraz </a:t>
            </a:r>
            <a:r>
              <a:rPr lang="pl-PL" sz="1700" b="0" i="0" u="sng" strike="noStrike" baseline="0" dirty="0">
                <a:solidFill>
                  <a:srgbClr val="000000"/>
                </a:solidFill>
                <a:latin typeface="Open Sans" pitchFamily="2" charset="0"/>
              </a:rPr>
              <a:t>pouczenie o prawie do wniesienia protestu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Wnioskodawca może wnieść protest w terminie 14 dni od dnia doręczenia informacji o zakończeniu oceny i jej wyniku. Protest wnoszony jest do IP – Ministra Klimatu i Środowiska, za pośrednictwem IW.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r>
              <a:rPr lang="pl-PL" sz="17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Zatwierdzone wyniki oceny są publikowane na stronach internetowych IW i IZ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l-PL" sz="17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1700" b="0" i="0" u="sng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12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08529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02" y="271253"/>
            <a:ext cx="8640763" cy="41138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Ocena projektów cd. :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382" y="780305"/>
            <a:ext cx="9433048" cy="672237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II etap - ocena kryteriami obligatoryjnymi zero-jedynkowo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Projekty, które uzyskały status projektów podstawowych są kierowane do oceny w ramach ETAPU 2.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Za zgodą IP dopuszcza się skierowanie do ETAPU 2 oceny również projektów, które uzyskały status projektów rezerwowych.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Niespełnienie kryterium (ocena: NIE) eliminuje projekt z możliwości otrzymania dofinansowania.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dirty="0">
                <a:solidFill>
                  <a:srgbClr val="000000"/>
                </a:solidFill>
              </a:rPr>
              <a:t>D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opuszczalne jest wezwanie wnioskodawcy do złożenia wyjaśnień. Wnioskodawca jest zobowiązany </a:t>
            </a:r>
            <a:r>
              <a:rPr lang="pl-PL" sz="17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do uzupełnienia wniosku, w terminie 14 dni od dnia następującego po dniu wezwania. 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uzasadnionych przypadkach dopuszcza się możliwość jednorazowego ponownego wezwania do uzupełnienia wniosku o ile przekazane informacje będą niezbędne do zakończenia weryfikacji danego kryterium z zastrzeżeniem uzupełnienia braków w terminie </a:t>
            </a:r>
            <a:r>
              <a:rPr lang="pl-PL" sz="1700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14 dni od dnia następującego po dniu wezwania</a:t>
            </a: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l-PL" sz="17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 oceny negatywnej wnioskodawca jest informowany o niespełnieniu przez projekt kryteriów wyboru i negatywnej ocenie wniosku oraz pouczenie o możliwym proteście.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l-PL" sz="1700" b="0" i="0" u="sng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13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196274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Po zakończeniu II etapu oceny następuje: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5345907" y="1823244"/>
            <a:ext cx="504056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l-PL" sz="2000" dirty="0"/>
              <a:t>Zatwierdzenie wyniku oceny.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l-PL" sz="2000" dirty="0"/>
              <a:t>Zatwierdzenie przez IW wyniku oceny, niestanowiącego oceny negatywnej </a:t>
            </a:r>
            <a:r>
              <a:rPr lang="pl-PL" sz="2000" dirty="0">
                <a:solidFill>
                  <a:srgbClr val="FF0000"/>
                </a:solidFill>
              </a:rPr>
              <a:t>oznacza wybór projektu do dofinansowania</a:t>
            </a:r>
            <a:r>
              <a:rPr lang="pl-PL" sz="2000" dirty="0"/>
              <a:t>. 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l-PL" sz="2000" dirty="0"/>
              <a:t>Przesłanie informacji o wyniku oceny do wnioskodawców.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pl-PL" sz="2000" dirty="0"/>
              <a:t>Ogłoszenie wyników postępowania;</a:t>
            </a:r>
          </a:p>
        </p:txBody>
      </p:sp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F044C23-C1B5-6888-3311-E5A514954E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69" t="895" r="469" b="9731"/>
          <a:stretch/>
        </p:blipFill>
        <p:spPr>
          <a:xfrm>
            <a:off x="32267" y="2026817"/>
            <a:ext cx="5172075" cy="384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346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517" y="460594"/>
            <a:ext cx="8640763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FF0000"/>
                </a:solidFill>
                <a:latin typeface="Open Sans" panose="020B0806030504020204" pitchFamily="34" charset="0"/>
              </a:rPr>
              <a:t>Umowa o dofinansowanie </a:t>
            </a: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projektu podpisywana jest, co do zasady, nie później niż 60 dni od poinformowania wnioskodawcy przez IW o jej pozytywnym wyniku.</a:t>
            </a:r>
            <a:endParaRPr lang="pl-PL" b="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9F7CA4E-FC13-A358-C5AA-1908C2941D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000"/>
          <a:stretch/>
        </p:blipFill>
        <p:spPr>
          <a:xfrm>
            <a:off x="5459223" y="3086627"/>
            <a:ext cx="5029486" cy="327275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7E73B99-B4F6-6127-21AE-6F0600A83C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339" y="3059757"/>
            <a:ext cx="4972831" cy="3326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95122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E8C4D-6824-0954-13D8-2F0CB2AC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612652"/>
            <a:ext cx="8640763" cy="575468"/>
          </a:xfrm>
        </p:spPr>
        <p:txBody>
          <a:bodyPr/>
          <a:lstStyle/>
          <a:p>
            <a:r>
              <a:rPr lang="pl-PL" dirty="0"/>
              <a:t>Załączniki do regulaminu: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1F945A-6FC9-7402-7F9F-5699DB8EA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434" y="1691605"/>
            <a:ext cx="8640763" cy="4679950"/>
          </a:xfrm>
        </p:spPr>
        <p:txBody>
          <a:bodyPr/>
          <a:lstStyle/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Formularz Wniosku o dofinansowanie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Instrukcja do Wniosku o dofinansowanie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Lista i zakres wymaganych załączników do wniosku o dofinansowanie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Kryteria wyboru projektów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Listy sprawdzające do weryfikacji kryteriów na ETAPIE 1 oceny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Lista sprawdzająca do weryfikacji kryteriów na ETAPIE 2 oceny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Regulamin Komisji oceny projektów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Wzór umowy o dofinansowanie wraz z załącznikami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wskaźników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Katalog kosztów pośrednich 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80340" indent="-90170" algn="just">
              <a:lnSpc>
                <a:spcPct val="125000"/>
              </a:lnSpc>
              <a:spcAft>
                <a:spcPts val="800"/>
              </a:spcAft>
            </a:pPr>
            <a:r>
              <a:rPr lang="x-none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1100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Katalog</a:t>
            </a:r>
            <a:r>
              <a:rPr lang="pl-PL" sz="1100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wskaźników obowiązkowych </a:t>
            </a:r>
            <a:r>
              <a:rPr lang="x-none" sz="1100" dirty="0">
                <a:effectLst/>
                <a:latin typeface="Open Sans Light" panose="020B03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dla działania FENX.01.04. Gospodarka odpadami oraz gospodarka o obiegu zamkniętym dostępny na stronie https://www.feniks.gov.pl/strony/dowiedz-sie-wiecej-o-programie/nabory/katalog-wskaznikow-obowiazkowych/</a:t>
            </a:r>
            <a:endParaRPr lang="pl-PL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9FADE6-4E4A-E638-6E46-7DC4CB0F27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5708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E8C4D-6824-0954-13D8-2F0CB2AC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668" y="385693"/>
            <a:ext cx="8640763" cy="575468"/>
          </a:xfrm>
        </p:spPr>
        <p:txBody>
          <a:bodyPr/>
          <a:lstStyle/>
          <a:p>
            <a:r>
              <a:rPr lang="pl-PL" dirty="0"/>
              <a:t>PROTEST: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1F945A-6FC9-7402-7F9F-5699DB8EA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394" y="961161"/>
            <a:ext cx="8640763" cy="6238152"/>
          </a:xfrm>
        </p:spPr>
        <p:txBody>
          <a:bodyPr/>
          <a:lstStyle/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można wnieść protest w terminie 14 dni od dnia doręczenia informacji </a:t>
            </a:r>
            <a:b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zakończeniu oceny i jej wyniku</a:t>
            </a: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Protest wnoszony jest do IP – Ministra Klimatu i Środowiska, za pośrednictwem IW.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przypadku, gdy jedyną podstawą do niezakwalifikowania projektu do dofinansowania jest </a:t>
            </a:r>
            <a:r>
              <a:rPr lang="pl-PL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wyczerpanie kwoty przeznaczonej na dofinansowanie </a:t>
            </a: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projektów na działanie lub priorytet, środki odwoławcze podlegają pozostawieniu </a:t>
            </a:r>
            <a:r>
              <a:rPr lang="pl-PL" b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rozpatrzenia</a:t>
            </a: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rozpatrywaniu protestu oraz weryfikacji przeprowadzonej oceny, a także </a:t>
            </a:r>
            <a:b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ponownej ocenie, nie mogą brać udziału osoby, które były zaangażowane </a:t>
            </a:r>
            <a:b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przygotowanie projektu lub jego ocenę.</a:t>
            </a:r>
            <a:endParaRPr lang="pl-PL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 odwoławcza nie wstrzymuje zawierania umów o dofinansowanie </a:t>
            </a:r>
            <a:b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wnioskodawcami, których projekty zostały wybrane do dofinansowania.</a:t>
            </a:r>
          </a:p>
          <a:p>
            <a:pPr marL="342900" lvl="0" indent="-342900" algn="l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pl-PL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dy w trakcie procedury odwoławczej wyczerpane zostaną środki przeznaczone na dofinansowanie w ramach działania, IP lub IW pozostawiają protest bez rozpatrzenia.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9FADE6-4E4A-E638-6E46-7DC4CB0F27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1379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5E8C4D-6824-0954-13D8-2F0CB2AC7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668" y="385693"/>
            <a:ext cx="8640763" cy="575468"/>
          </a:xfrm>
        </p:spPr>
        <p:txBody>
          <a:bodyPr/>
          <a:lstStyle/>
          <a:p>
            <a:pPr algn="ctr"/>
            <a:r>
              <a:rPr lang="pl-PL" dirty="0"/>
              <a:t>Zapraszany do składania wniosków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1F945A-6FC9-7402-7F9F-5699DB8EA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394" y="961161"/>
            <a:ext cx="8640763" cy="575468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hlinkClick r:id="rId2"/>
              </a:rPr>
              <a:t>https://www.gov.pl/web/nfosigw/fenx0104-iw01-00223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9FADE6-4E4A-E638-6E46-7DC4CB0F27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5CE1439-AFB1-CBB8-04C8-C5742A4D01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75" t="8095" r="3704" b="6897"/>
          <a:stretch/>
        </p:blipFill>
        <p:spPr>
          <a:xfrm>
            <a:off x="484159" y="1638358"/>
            <a:ext cx="8571167" cy="42484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4EFC701-FED0-ED1C-3139-E2D4CCDF0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067" y="3059757"/>
            <a:ext cx="3672408" cy="217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1B83CCEB-5162-C2E8-FB75-727B42074EF6}"/>
              </a:ext>
            </a:extLst>
          </p:cNvPr>
          <p:cNvSpPr txBox="1">
            <a:spLocks/>
          </p:cNvSpPr>
          <p:nvPr/>
        </p:nvSpPr>
        <p:spPr bwMode="auto">
          <a:xfrm>
            <a:off x="414563" y="6310779"/>
            <a:ext cx="8640763" cy="1027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dirty="0">
                <a:solidFill>
                  <a:srgbClr val="009242"/>
                </a:solidFill>
              </a:rPr>
              <a:t>Nowe inwestycje poprawiają jakość systemu gospodarowania odpadami </a:t>
            </a:r>
            <a:br>
              <a:rPr lang="pl-PL" dirty="0">
                <a:solidFill>
                  <a:srgbClr val="009242"/>
                </a:solidFill>
              </a:rPr>
            </a:br>
            <a:endParaRPr lang="pl-PL" dirty="0">
              <a:solidFill>
                <a:srgbClr val="009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5987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7308229"/>
            <a:ext cx="10691813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5C606A43-3DCD-DBFD-BEF8-A1F6A0EBB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82" y="5075981"/>
            <a:ext cx="9433048" cy="553510"/>
          </a:xfrm>
        </p:spPr>
        <p:txBody>
          <a:bodyPr/>
          <a:lstStyle/>
          <a:p>
            <a:pPr algn="ctr" eaLnBrk="1" hangingPunct="1"/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629382" y="5629491"/>
            <a:ext cx="9433048" cy="103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solidFill>
                  <a:srgbClr val="00703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www.gov.pl/web/nfosigw/fundusze-europejskie-na-infrastrukture-klimat-i-srodowisko</a:t>
            </a:r>
          </a:p>
        </p:txBody>
      </p:sp>
      <p:sp>
        <p:nvSpPr>
          <p:cNvPr id="74755" name="Symbol zastępczy numeru slajdu 2" hidden="1">
            <a:extLst>
              <a:ext uri="{FF2B5EF4-FFF2-40B4-BE49-F238E27FC236}">
                <a16:creationId xmlns:a16="http://schemas.microsoft.com/office/drawing/2014/main" id="{21EEAE4B-6A9B-9FAD-8F55-1930A5D587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C625B326-A187-4C68-A9E3-C464BC509609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19</a:t>
            </a:fld>
            <a:endParaRPr lang="pl-PL" altLang="pl-PL" dirty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4" y="467469"/>
            <a:ext cx="8640763" cy="647476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Regulamin konkursu określa w szczególności: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379" y="1043533"/>
            <a:ext cx="9433048" cy="5735836"/>
          </a:xfrm>
        </p:spPr>
        <p:txBody>
          <a:bodyPr/>
          <a:lstStyle/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Podstawy prawne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Podstawowe informacje o naborze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Warunki uczestnictwa w naborze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Zasady składania i wycofywania wniosku o dofinansowanie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Zasady oceny projektów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Sposób uzupełniania i poprawiania wniosku o dofinansowanie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Etap 1 oraz 2  oceny 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Utworzenie listy rankingowej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Rozstrzygnięcie w zakresie wyboru projektów do dofinansowania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Warunki zawarcia umowy o dofinansowanie projektu i zawarcie umowy </a:t>
            </a:r>
            <a:br>
              <a:rPr lang="pl-PL" b="1" dirty="0"/>
            </a:br>
            <a:r>
              <a:rPr lang="pl-PL" b="1" dirty="0"/>
              <a:t>o dofinansowanie projektu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 Procedura odwoławcza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 Postanowienia końcowe	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pl-PL" b="1" dirty="0"/>
              <a:t>  Załączniki do regulaminu</a:t>
            </a:r>
            <a:r>
              <a:rPr lang="pl-PL" sz="1400" b="1" dirty="0"/>
              <a:t>	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0483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35" y="187582"/>
            <a:ext cx="4240212" cy="5865389"/>
          </a:xfrm>
        </p:spPr>
        <p:txBody>
          <a:bodyPr/>
          <a:lstStyle/>
          <a:p>
            <a:pPr algn="ctr"/>
            <a:r>
              <a:rPr lang="pl-PL" sz="1800" dirty="0"/>
              <a:t>Regulamin konkursu</a:t>
            </a:r>
            <a:br>
              <a:rPr lang="pl-PL" sz="1800" dirty="0"/>
            </a:br>
            <a:r>
              <a:rPr lang="pl-PL" sz="1800" dirty="0"/>
              <a:t> Procedura wyboru projektów i pozyskiwania środków </a:t>
            </a:r>
            <a:r>
              <a:rPr lang="pl-PL" dirty="0"/>
              <a:t>–Podstawa prawna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4587875" y="1052513"/>
            <a:ext cx="2357438" cy="2439987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5884" y="3714750"/>
            <a:ext cx="2357438" cy="2441575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3587" y="1058068"/>
            <a:ext cx="2357438" cy="244157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dirty="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87875" y="3705225"/>
            <a:ext cx="2357438" cy="2441575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4500634" y="1052514"/>
            <a:ext cx="2520281" cy="244713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Ustawa z dnia 28 kwietnia 2022 r. o zasadach realizacji zadań finansowanych ze środków europejskich w perspektywie finansowej 2021-2027 (Dz. U. poz. 1079), zwanej dalej jako „ustawa wdrożeniowa”.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7135884" y="3585268"/>
            <a:ext cx="2242470" cy="27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050" b="1" dirty="0">
                <a:solidFill>
                  <a:schemeClr val="bg1"/>
                </a:solidFill>
                <a:latin typeface="Open Sans" pitchFamily="34" charset="0"/>
              </a:rPr>
              <a:t>Porozumienia w sprawie realizacji programu </a:t>
            </a:r>
            <a:r>
              <a:rPr lang="pl-PL" altLang="pl-PL" sz="1050" b="1" dirty="0" err="1">
                <a:solidFill>
                  <a:schemeClr val="bg1"/>
                </a:solidFill>
                <a:latin typeface="Open Sans" pitchFamily="34" charset="0"/>
              </a:rPr>
              <a:t>FEnIKS</a:t>
            </a:r>
            <a:r>
              <a:rPr lang="pl-PL" altLang="pl-PL" sz="1050" b="1" dirty="0">
                <a:solidFill>
                  <a:schemeClr val="bg1"/>
                </a:solidFill>
                <a:latin typeface="Open Sans" pitchFamily="34" charset="0"/>
              </a:rPr>
              <a:t> 2021–2027 w zakresie priorytetu I Wsparcie sektorów energetyka i środowiska z Funduszu Spójności, priorytetu II oraz priorytetu VI , zawartego pomiędzy Ministrem Klimatu i Środowiska a Narodowym Funduszem Ochrony Środowiska i Gospodarki Wodnej, z dnia 4 lipca 2023 r.</a:t>
            </a:r>
            <a:endParaRPr lang="pl-PL" altLang="pl-PL" sz="800" b="1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4654003" y="3705225"/>
            <a:ext cx="2160239" cy="2519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200" b="1" dirty="0">
                <a:solidFill>
                  <a:srgbClr val="002073"/>
                </a:solidFill>
                <a:latin typeface="Open Sans" pitchFamily="34" charset="0"/>
              </a:rPr>
              <a:t>System oceny i wyboru projektów w ramach programu Fundusze Europejskie na Infrastrukturę, Klimat, Środowisko 2021-2027 z dnia 30 marca 2023 r.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7218113" y="1187550"/>
            <a:ext cx="2160241" cy="22963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1200" b="1" dirty="0">
                <a:solidFill>
                  <a:srgbClr val="002073"/>
                </a:solidFill>
                <a:latin typeface="Open Sans" pitchFamily="34" charset="0"/>
              </a:rPr>
              <a:t>Wytyczne Ministra Funduszy i Polityki Regionalnej dotyczących wyboru projektów na lata 2021-2027 z dnia 27 października 2022.</a:t>
            </a: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pic>
        <p:nvPicPr>
          <p:cNvPr id="4" name="Obraz 3" descr="Rzeka z rosnącymi nad nią olszami.">
            <a:extLst>
              <a:ext uri="{FF2B5EF4-FFF2-40B4-BE49-F238E27FC236}">
                <a16:creationId xmlns:a16="http://schemas.microsoft.com/office/drawing/2014/main" id="{1DD15C7B-00E2-5247-222D-A848AE429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149" y="2516238"/>
            <a:ext cx="4240212" cy="4292601"/>
          </a:xfrm>
          <a:prstGeom prst="rect">
            <a:avLst/>
          </a:prstGeom>
        </p:spPr>
      </p:pic>
      <p:pic>
        <p:nvPicPr>
          <p:cNvPr id="5" name="Obraz 4" descr="Ciąg znaków: FEnIKS, Rzeczpospolita Polska, UE i NFOŚiGW">
            <a:extLst>
              <a:ext uri="{FF2B5EF4-FFF2-40B4-BE49-F238E27FC236}">
                <a16:creationId xmlns:a16="http://schemas.microsoft.com/office/drawing/2014/main" id="{F842BDCB-DF3B-52B5-00C6-65A78CFB7F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15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517" y="416412"/>
            <a:ext cx="8640763" cy="771137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Materiały dostę</a:t>
            </a:r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pne na stronie programu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354" y="1260853"/>
            <a:ext cx="9505056" cy="4679950"/>
          </a:xfrm>
        </p:spPr>
        <p:txBody>
          <a:bodyPr/>
          <a:lstStyle/>
          <a:p>
            <a:pPr marL="0" indent="0" algn="ctr">
              <a:buNone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  <a:hlinkClick r:id="rId2"/>
              </a:rPr>
              <a:t>https://www.feniks.gov.pl/strony/dowiedz-sie-wiecej-o-programie/prawo-i-dokumenty/#/domyslne=1</a:t>
            </a:r>
            <a:endParaRPr lang="pl-PL" sz="1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l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algn="l"/>
            <a:endParaRPr lang="pl-PL" sz="1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algn="ctr">
              <a:buFont typeface="Wingdings" panose="05000000000000000000" pitchFamily="2" charset="2"/>
              <a:buChar char="§"/>
            </a:pPr>
            <a:endParaRPr lang="pl-PL" sz="1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280BEEB-28FA-5AF3-3D86-677B7D50F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310" y="2348179"/>
            <a:ext cx="7863176" cy="413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55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672" y="396515"/>
            <a:ext cx="9577063" cy="1007194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Działanie FENX.01.04.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Gospodarka odpadami oraz gospodarka o obiegu zamkniętym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75" y="2007612"/>
            <a:ext cx="9505056" cy="5012313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600" b="1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 projektu: </a:t>
            </a:r>
            <a:r>
              <a:rPr lang="pl-PL" sz="2600" dirty="0">
                <a:solidFill>
                  <a:srgbClr val="00924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Instalacje do przetwarzania odpadów komunalnych zgodnie z hierarchią sposobów postępowania </a:t>
            </a:r>
            <a:br>
              <a:rPr lang="pl-PL" sz="2600" dirty="0">
                <a:solidFill>
                  <a:srgbClr val="00924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600" dirty="0">
                <a:solidFill>
                  <a:srgbClr val="00924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odpadami</a:t>
            </a:r>
          </a:p>
          <a:p>
            <a:pPr algn="ctr">
              <a:spcBef>
                <a:spcPts val="1200"/>
              </a:spcBef>
              <a:spcAft>
                <a:spcPts val="300"/>
              </a:spcAft>
            </a:pPr>
            <a:r>
              <a:rPr lang="pl-PL" sz="2800" b="1" kern="16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NABÓR NR FENX.01.04-IW.01-002/23</a:t>
            </a:r>
          </a:p>
          <a:p>
            <a:pPr marL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pl-PL" sz="1800" b="1" dirty="0">
              <a:effectLst/>
              <a:latin typeface="Open Sans Light" panose="020B0306030504020204" pitchFamily="34" charset="0"/>
              <a:ea typeface="Times New Roman" panose="02020603050405020304" pitchFamily="18" charset="0"/>
            </a:endParaRP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-PL" sz="2000" b="1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i kiedy składać wniosek o dofinansowanie:</a:t>
            </a:r>
            <a:endParaRPr lang="pl-PL" sz="20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pl-PL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o dofinansowanie należy składać jedynie w formie elektronicznej, </a:t>
            </a: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pl-PL" sz="20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 użyciu aplikacji WOD2021 dostępnej pod adresem: </a:t>
            </a:r>
            <a:r>
              <a:rPr lang="pl-PL" sz="2000" u="sng" dirty="0">
                <a:solidFill>
                  <a:srgbClr val="0000F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https://wod.cst2021.gov.pl</a:t>
            </a:r>
            <a:endParaRPr lang="pl-PL" sz="2000" u="sng" dirty="0">
              <a:solidFill>
                <a:srgbClr val="0000F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pl-PL" u="sng" dirty="0">
              <a:solidFill>
                <a:srgbClr val="0000F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pl-PL" sz="2000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</a:t>
            </a:r>
            <a:r>
              <a:rPr lang="pl-PL" sz="2000" b="1" u="sng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29.12.2023 r.</a:t>
            </a:r>
            <a:r>
              <a:rPr lang="pl-PL" sz="2000" u="sng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b="1" u="sng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29.02.2024 r. do godz. 23.59.</a:t>
            </a:r>
            <a:endParaRPr lang="pl-PL" sz="2000" dirty="0">
              <a:solidFill>
                <a:srgbClr val="FF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endParaRPr lang="pl-PL" sz="1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469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672" y="396515"/>
            <a:ext cx="9577063" cy="1007194"/>
          </a:xfrm>
        </p:spPr>
        <p:txBody>
          <a:bodyPr/>
          <a:lstStyle/>
          <a:p>
            <a:pPr algn="ctr"/>
            <a:r>
              <a:rPr lang="pl-PL" sz="2800" b="1" kern="1600" dirty="0">
                <a:solidFill>
                  <a:srgbClr val="002073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NABÓR NR FENX.01.04-IW.01-002/23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96" y="1480346"/>
            <a:ext cx="9683730" cy="5012313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2000" b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środków przeznaczonych na dofinansowanie projektów w ramach niniejszego naboru wynosi </a:t>
            </a:r>
            <a:r>
              <a:rPr lang="pl-PL" sz="2000" b="1" u="none" strike="noStrike" dirty="0">
                <a:solidFill>
                  <a:srgbClr val="FF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300 000 000,00 zł.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200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Poziom współfinansowania projektu ze środków Funduszu Spójności wynosi maksymalnie </a:t>
            </a:r>
            <a:r>
              <a:rPr lang="pl-PL" sz="2000" b="1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85% wartości wydatków kwalifikowanych </a:t>
            </a:r>
            <a:r>
              <a:rPr lang="pl-PL" sz="200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projektu. </a:t>
            </a:r>
            <a:endParaRPr lang="pl-PL" sz="2000" u="none" strike="noStrike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2000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Koszty pośrednie rozliczane są wg stawki ryczałtowej w </a:t>
            </a:r>
            <a:r>
              <a:rPr lang="pl-PL" sz="2000" b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wysokości 7%</a:t>
            </a:r>
            <a:r>
              <a:rPr lang="pl-PL" sz="2000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kwalifikowalnych kosztów bezpośrednich w projekcie.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2000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Podatek od towarów i usług </a:t>
            </a:r>
            <a:r>
              <a:rPr lang="pl-PL" sz="2000" b="1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stanowi kosztu kwalifikowalnego </a:t>
            </a:r>
            <a:r>
              <a:rPr lang="pl-PL" sz="2000" u="none" strike="noStrike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projektu.</a:t>
            </a:r>
          </a:p>
          <a:p>
            <a:pPr marL="0" indent="0" algn="ctr">
              <a:buNone/>
            </a:pPr>
            <a:endParaRPr lang="pl-PL" sz="1400" dirty="0"/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9834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025525" y="360362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4697834" y="922104"/>
            <a:ext cx="5420822" cy="6321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pl-PL" dirty="0"/>
              <a:t>Warunki uczestnictwa </a:t>
            </a:r>
            <a:br>
              <a:rPr lang="pl-PL" dirty="0"/>
            </a:br>
            <a:r>
              <a:rPr lang="pl-PL" sz="1800" dirty="0"/>
              <a:t>Beneficjenci</a:t>
            </a:r>
            <a:r>
              <a:rPr lang="pl-PL" dirty="0"/>
              <a:t>:</a:t>
            </a:r>
            <a:br>
              <a:rPr lang="pl-PL" dirty="0"/>
            </a:br>
            <a:r>
              <a:rPr lang="pl-PL" dirty="0"/>
              <a:t>- </a:t>
            </a:r>
            <a:r>
              <a:rPr lang="pl-PL" sz="1800" b="0" dirty="0"/>
              <a:t>jednostki samorządu terytorialnego i ich związki, działające w ich imieniu jednostki organizacyjne,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2400" dirty="0"/>
              <a:t>- </a:t>
            </a:r>
            <a:r>
              <a:rPr lang="pl-PL" sz="1800" b="0" dirty="0"/>
              <a:t>podmioty świadczące usługi publiczne w ramach realizacji zadań własnych jednostek samorządu terytorialnego.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pl-PL" sz="1600" b="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1800" dirty="0"/>
              <a:t>Oczekiwane inwestycje o wartości kosztów kwalifikowanych powyżej 12 mln zł.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pl-PL" sz="1800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pl-PL" sz="1800" dirty="0"/>
              <a:t>Okres kwalifikowalności </a:t>
            </a:r>
            <a:r>
              <a:rPr lang="pl-PL" sz="1800" b="0" dirty="0"/>
              <a:t>wydatków w </a:t>
            </a:r>
            <a:r>
              <a:rPr lang="pl-PL" sz="1800" b="0" dirty="0" err="1"/>
              <a:t>FEnIKS</a:t>
            </a:r>
            <a:r>
              <a:rPr lang="pl-PL" sz="1800" b="0" dirty="0"/>
              <a:t> 2021-2027:  </a:t>
            </a:r>
            <a:r>
              <a:rPr lang="pl-PL" sz="1800" dirty="0"/>
              <a:t>1 stycznia 2021 -  31 grudnia 2029 r.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pl-PL" sz="1800" dirty="0"/>
          </a:p>
        </p:txBody>
      </p:sp>
      <p:pic>
        <p:nvPicPr>
          <p:cNvPr id="6" name="Symbol zastępczy zawartości 6" descr="Zdjęcia pokazujące polską przyrodę.">
            <a:extLst>
              <a:ext uri="{FF2B5EF4-FFF2-40B4-BE49-F238E27FC236}">
                <a16:creationId xmlns:a16="http://schemas.microsoft.com/office/drawing/2014/main" id="{152573FF-AFD6-67F2-92B5-01ECA4A7127C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1" y="922104"/>
            <a:ext cx="4481810" cy="5759449"/>
          </a:xfrm>
        </p:spPr>
      </p:pic>
      <p:pic>
        <p:nvPicPr>
          <p:cNvPr id="3" name="Obraz 2" descr="Pięć ilustracji pokazujących polskie krajobrazy.">
            <a:extLst>
              <a:ext uri="{FF2B5EF4-FFF2-40B4-BE49-F238E27FC236}">
                <a16:creationId xmlns:a16="http://schemas.microsoft.com/office/drawing/2014/main" id="{FB583A0D-7E8D-591B-CDE4-2F127EAD3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9ABC62-2831-E5F3-6F38-A847F006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381243"/>
            <a:ext cx="8640763" cy="806306"/>
          </a:xfrm>
        </p:spPr>
        <p:txBody>
          <a:bodyPr/>
          <a:lstStyle/>
          <a:p>
            <a:r>
              <a:rPr lang="pl-PL" dirty="0"/>
              <a:t>Przedmiot wsparcia: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8E12FC-6EE8-E97D-033E-84D9FFEA0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661" y="1260473"/>
            <a:ext cx="9002489" cy="5759452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pl-PL" sz="2000" dirty="0">
                <a:solidFill>
                  <a:srgbClr val="002073"/>
                </a:solidFill>
              </a:rPr>
              <a:t>budowa nowych, rozbudowie lub modernizacji istniejących instalacji do przetwarzania poszczególnych frakcji odpadów, w szczególności w zakresie zwiększenia zdolności odzysku, w tym recyklingu odpadów. Preferowane instalacje zapewniające finalne </a:t>
            </a:r>
            <a:r>
              <a:rPr lang="pl-PL" sz="2000" u="sng" dirty="0">
                <a:solidFill>
                  <a:srgbClr val="002073"/>
                </a:solidFill>
              </a:rPr>
              <a:t>zagospodarowanie odpadów w procesach recyklingu materiałowego lub recyklingu organicznego (bioodpadów)</a:t>
            </a:r>
            <a:r>
              <a:rPr lang="pl-PL" sz="2000" dirty="0">
                <a:solidFill>
                  <a:srgbClr val="002073"/>
                </a:solidFill>
              </a:rPr>
              <a:t>. </a:t>
            </a:r>
          </a:p>
          <a:p>
            <a:pPr>
              <a:spcBef>
                <a:spcPts val="1800"/>
              </a:spcBef>
            </a:pPr>
            <a:r>
              <a:rPr lang="pl-PL" sz="2000" u="sng" dirty="0">
                <a:solidFill>
                  <a:srgbClr val="002073"/>
                </a:solidFill>
              </a:rPr>
              <a:t>instalacje do sortowania i mechanicznego przetwarzania odpadów pochodzących z selektywnego zbierania</a:t>
            </a:r>
            <a:r>
              <a:rPr lang="pl-PL" sz="2000" dirty="0">
                <a:solidFill>
                  <a:srgbClr val="002073"/>
                </a:solidFill>
              </a:rPr>
              <a:t>. Uzyskane w ten sposób jednolite frakcje odpadów będą kierowane następnie do dalszych procesów zagospodarowania odpadów, w szczególności recyklingu, lub do wykorzystania w procesach produkcyjnych. </a:t>
            </a:r>
          </a:p>
          <a:p>
            <a:pPr>
              <a:spcBef>
                <a:spcPts val="1800"/>
              </a:spcBef>
            </a:pPr>
            <a:r>
              <a:rPr lang="pl-PL" sz="2000" dirty="0">
                <a:solidFill>
                  <a:srgbClr val="002073"/>
                </a:solidFill>
              </a:rPr>
              <a:t>dodatkowo, jako uzupełniający element składowy, również działania informacyjne i edukacyjne związane w szczególności z zapobieganiem powstawania odpadów, selektywnym zbieraniem odpadów oraz recyklingiem, jak również finansowany może zostać zakup pojemników na odpady. 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AEE756D-61C6-6237-4638-8FC3FC048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94391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6FACC1-2E1C-7635-6D2D-CBD91C1F9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517" y="368925"/>
            <a:ext cx="8640763" cy="746616"/>
          </a:xfrm>
        </p:spPr>
        <p:txBody>
          <a:bodyPr/>
          <a:lstStyle/>
          <a:p>
            <a:pPr algn="ctr"/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Etapy naboru: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FCB80A-ADC9-1848-7920-6826A6EA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362" y="1043601"/>
            <a:ext cx="9505056" cy="5472472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Nabór wniosków o dofinansowanie;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Złożenie wniosku;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Ocena projektów w ramach dwóch etapów: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 etap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oceniany kryteriami obligatoryjnymi zero-jedynkowo oraz kryteriami rankingującymi ocenianymi punktowo;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Lista rankingowa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- Projekty, które uzyskały minimum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64 pkt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, uszeregowywane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kolejności od pierwszego z największą liczbą punktów do wyczerpania kwoty przeznaczonej na dofinansowanie projektów uzyskują status projektów podstawowych;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II etap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dotyczy oceny kryteriami obligatoryjnymi zero-jedynkowo wskazanymi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liście sprawdzającej;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Zatwierdzenie wyniku oceny;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Przesłanie informacji o wyniku oceny do wnioskodawców i ogłoszenie wyników postępowania;</a:t>
            </a:r>
          </a:p>
          <a:p>
            <a:pPr marL="342900" indent="-342900">
              <a:buFont typeface="+mj-lt"/>
              <a:buAutoNum type="arabicPeriod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Podpisanie umów o dofinansowanie.</a:t>
            </a:r>
          </a:p>
          <a:p>
            <a:pPr marL="0" indent="0">
              <a:buNone/>
            </a:pPr>
            <a:endParaRPr lang="pl-PL" sz="1800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</p:txBody>
      </p:sp>
      <p:pic>
        <p:nvPicPr>
          <p:cNvPr id="6" name="Obraz 5" descr="Ciąg znaków: FEnIKS, Rzeczpospolita Polska, UE i NFOŚiGW">
            <a:extLst>
              <a:ext uri="{FF2B5EF4-FFF2-40B4-BE49-F238E27FC236}">
                <a16:creationId xmlns:a16="http://schemas.microsoft.com/office/drawing/2014/main" id="{45846810-B0F1-C8C0-BBF3-910242C68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6" y="6779369"/>
            <a:ext cx="6661371" cy="660499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959270C-5C5F-7B42-F706-AAAE3C2CD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9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7369925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0</TotalTime>
  <Words>1713</Words>
  <Application>Microsoft Office PowerPoint</Application>
  <PresentationFormat>Niestandardowy</PresentationFormat>
  <Paragraphs>158</Paragraphs>
  <Slides>19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5" baseType="lpstr">
      <vt:lpstr>Arial</vt:lpstr>
      <vt:lpstr>Calibri</vt:lpstr>
      <vt:lpstr>Open Sans</vt:lpstr>
      <vt:lpstr>Open Sans Light</vt:lpstr>
      <vt:lpstr>Wingdings</vt:lpstr>
      <vt:lpstr>Motyw pakietu Office</vt:lpstr>
      <vt:lpstr>Slajd tytułowy</vt:lpstr>
      <vt:lpstr>Regulamin konkursu określa w szczególności:</vt:lpstr>
      <vt:lpstr>Regulamin konkursu  Procedura wyboru projektów i pozyskiwania środków –Podstawa prawna</vt:lpstr>
      <vt:lpstr>Materiały dostępne na stronie programu</vt:lpstr>
      <vt:lpstr>Działanie FENX.01.04. Gospodarka odpadami oraz gospodarka o obiegu zamkniętym</vt:lpstr>
      <vt:lpstr>NABÓR NR FENX.01.04-IW.01-002/23</vt:lpstr>
      <vt:lpstr>Najważniejsze informacje</vt:lpstr>
      <vt:lpstr>Przedmiot wsparcia:</vt:lpstr>
      <vt:lpstr>Etapy naboru:</vt:lpstr>
      <vt:lpstr>Złożenie wniosku</vt:lpstr>
      <vt:lpstr>Ocena projektów:</vt:lpstr>
      <vt:lpstr>Ocena projektów cd. :</vt:lpstr>
      <vt:lpstr>Ocena projektów cd. :</vt:lpstr>
      <vt:lpstr> Po zakończeniu II etapu oceny następuje:</vt:lpstr>
      <vt:lpstr>Umowa o dofinansowanie projektu podpisywana jest, co do zasady, nie później niż 60 dni od poinformowania wnioskodawcy przez IW o jej pozytywnym wyniku.</vt:lpstr>
      <vt:lpstr>Załączniki do regulaminu: </vt:lpstr>
      <vt:lpstr>PROTEST: </vt:lpstr>
      <vt:lpstr>Zapraszany do składania wniosków </vt:lpstr>
      <vt:lpstr>Dziękujemy za uwagę.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Wzór prezentacji FEnIKS</dc:title>
  <dc:creator/>
  <cp:lastModifiedBy/>
  <cp:revision>1</cp:revision>
  <dcterms:created xsi:type="dcterms:W3CDTF">2023-09-15T11:09:44Z</dcterms:created>
  <dcterms:modified xsi:type="dcterms:W3CDTF">2024-01-24T17:00:49Z</dcterms:modified>
</cp:coreProperties>
</file>