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4.xml" ContentType="application/vnd.ms-office.chartstyle+xml"/>
  <Override PartName="/word/charts/colors4.xml" ContentType="application/vnd.ms-office.chartcolorstyle+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charts/chart6.xml" ContentType="application/vnd.openxmlformats-officedocument.drawingml.chart+xml"/>
  <Override PartName="/word/theme/themeOverride5.xml" ContentType="application/vnd.openxmlformats-officedocument.themeOverride+xml"/>
  <Override PartName="/word/header6.xml" ContentType="application/vnd.openxmlformats-officedocument.wordprocessingml.header+xml"/>
  <Override PartName="/word/header7.xml" ContentType="application/vnd.openxmlformats-officedocument.wordprocessingml.header+xml"/>
  <Override PartName="/word/charts/chart7.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8.xml" ContentType="application/vnd.openxmlformats-officedocument.drawingml.chart+xml"/>
  <Override PartName="/word/charts/style6.xml" ContentType="application/vnd.ms-office.chartstyle+xml"/>
  <Override PartName="/word/charts/colors6.xml" ContentType="application/vnd.ms-office.chartcolorstyle+xml"/>
  <Override PartName="/word/header8.xml" ContentType="application/vnd.openxmlformats-officedocument.wordprocessingml.header+xml"/>
  <Override PartName="/word/charts/chart9.xml" ContentType="application/vnd.openxmlformats-officedocument.drawingml.chart+xml"/>
  <Override PartName="/word/theme/themeOverride6.xml" ContentType="application/vnd.openxmlformats-officedocument.themeOverride+xml"/>
  <Override PartName="/word/charts/chart10.xml" ContentType="application/vnd.openxmlformats-officedocument.drawingml.chart+xml"/>
  <Override PartName="/word/theme/themeOverride7.xml" ContentType="application/vnd.openxmlformats-officedocument.themeOverride+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charts/chart11.xml" ContentType="application/vnd.openxmlformats-officedocument.drawingml.chart+xml"/>
  <Override PartName="/word/charts/style7.xml" ContentType="application/vnd.ms-office.chartstyle+xml"/>
  <Override PartName="/word/charts/colors7.xml" ContentType="application/vnd.ms-office.chartcolorstyle+xml"/>
  <Override PartName="/word/header12.xml" ContentType="application/vnd.openxmlformats-officedocument.wordprocessingml.header+xml"/>
  <Override PartName="/word/header13.xml" ContentType="application/vnd.openxmlformats-officedocument.wordprocessingml.header+xml"/>
  <Override PartName="/word/charts/chart12.xml" ContentType="application/vnd.openxmlformats-officedocument.drawingml.chart+xml"/>
  <Override PartName="/word/charts/chart13.xml" ContentType="application/vnd.openxmlformats-officedocument.drawingml.chart+xml"/>
  <Override PartName="/word/header14.xml" ContentType="application/vnd.openxmlformats-officedocument.wordprocessingml.header+xml"/>
  <Override PartName="/word/header15.xml" ContentType="application/vnd.openxmlformats-officedocument.wordprocessingml.header+xml"/>
  <Override PartName="/word/charts/chart14.xml" ContentType="application/vnd.openxmlformats-officedocument.drawingml.chart+xml"/>
  <Override PartName="/word/charts/chart15.xml" ContentType="application/vnd.openxmlformats-officedocument.drawingml.chart+xml"/>
  <Override PartName="/word/charts/style8.xml" ContentType="application/vnd.ms-office.chartstyle+xml"/>
  <Override PartName="/word/charts/colors8.xml" ContentType="application/vnd.ms-office.chartcolorstyle+xml"/>
  <Override PartName="/word/header16.xml" ContentType="application/vnd.openxmlformats-officedocument.wordprocessingml.header+xml"/>
  <Override PartName="/word/header17.xml" ContentType="application/vnd.openxmlformats-officedocument.wordprocessingml.header+xml"/>
  <Override PartName="/word/charts/chart16.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8.xml" ContentType="application/vnd.openxmlformats-officedocument.themeOverride+xml"/>
  <Override PartName="/word/header18.xml" ContentType="application/vnd.openxmlformats-officedocument.wordprocessingml.header+xml"/>
  <Override PartName="/word/header1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D9BF4AE" w14:textId="77777777" w:rsidR="00BA104F" w:rsidRDefault="00A81B01" w:rsidP="00BA104F">
      <w:pPr>
        <w:rPr>
          <w:rFonts w:cstheme="minorHAnsi"/>
          <w:sz w:val="40"/>
          <w:szCs w:val="40"/>
        </w:rPr>
      </w:pPr>
      <w:bookmarkStart w:id="0" w:name="_Hlk133311483"/>
      <w:bookmarkEnd w:id="0"/>
      <w:r w:rsidRPr="000340C0">
        <w:rPr>
          <w:noProof/>
        </w:rPr>
        <w:drawing>
          <wp:inline distT="0" distB="0" distL="0" distR="0" wp14:anchorId="6594F98F" wp14:editId="1BCF1771">
            <wp:extent cx="813600" cy="792000"/>
            <wp:effectExtent l="0" t="0" r="5715" b="8255"/>
            <wp:docPr id="1979007948" name="Obraz 1979007948" descr="Logo Państwowej Inspekcji Sanitarnej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Obraz 1" descr="Logo Państwowej Inspekcji Sanitarnej "/>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813600" cy="792000"/>
                    </a:xfrm>
                    <a:prstGeom prst="rect">
                      <a:avLst/>
                    </a:prstGeom>
                    <a:noFill/>
                    <a:ln>
                      <a:noFill/>
                    </a:ln>
                  </pic:spPr>
                </pic:pic>
              </a:graphicData>
            </a:graphic>
          </wp:inline>
        </w:drawing>
      </w:r>
    </w:p>
    <w:p w14:paraId="1DC31A37" w14:textId="72C2FE20" w:rsidR="00A81B01" w:rsidRPr="00BA104F" w:rsidRDefault="00A81B01" w:rsidP="00BA104F">
      <w:pPr>
        <w:rPr>
          <w:rFonts w:cstheme="minorHAnsi"/>
          <w:sz w:val="36"/>
          <w:szCs w:val="36"/>
        </w:rPr>
      </w:pPr>
      <w:r w:rsidRPr="00BA104F">
        <w:rPr>
          <w:rFonts w:cstheme="minorHAnsi"/>
          <w:sz w:val="36"/>
          <w:szCs w:val="36"/>
        </w:rPr>
        <w:t>Wojewódzka Stacja Sanitarno-Epidemiologiczna</w:t>
      </w:r>
      <w:r w:rsidR="000E738B" w:rsidRPr="00BA104F">
        <w:rPr>
          <w:rFonts w:cstheme="minorHAnsi"/>
          <w:sz w:val="36"/>
          <w:szCs w:val="36"/>
        </w:rPr>
        <w:t xml:space="preserve"> w </w:t>
      </w:r>
      <w:r w:rsidRPr="00BA104F">
        <w:rPr>
          <w:rFonts w:cstheme="minorHAnsi"/>
          <w:sz w:val="36"/>
          <w:szCs w:val="36"/>
        </w:rPr>
        <w:t>Szczecinie</w:t>
      </w:r>
    </w:p>
    <w:p w14:paraId="16604816" w14:textId="77777777" w:rsidR="00ED62DB" w:rsidRDefault="00ED62DB" w:rsidP="00BA104F">
      <w:pPr>
        <w:rPr>
          <w:rFonts w:cstheme="minorHAnsi"/>
          <w:sz w:val="40"/>
          <w:szCs w:val="40"/>
        </w:rPr>
      </w:pPr>
    </w:p>
    <w:p w14:paraId="26442A46" w14:textId="77777777" w:rsidR="00ED62DB" w:rsidRDefault="00ED62DB" w:rsidP="00BA104F">
      <w:pPr>
        <w:rPr>
          <w:rFonts w:cstheme="minorHAnsi"/>
          <w:sz w:val="40"/>
          <w:szCs w:val="40"/>
        </w:rPr>
      </w:pPr>
    </w:p>
    <w:p w14:paraId="2F2C69E3" w14:textId="77777777" w:rsidR="00ED62DB" w:rsidRPr="00C03ED9" w:rsidRDefault="00ED62DB" w:rsidP="00BA104F">
      <w:pPr>
        <w:rPr>
          <w:rFonts w:cstheme="minorHAnsi"/>
          <w:sz w:val="40"/>
          <w:szCs w:val="40"/>
        </w:rPr>
      </w:pPr>
    </w:p>
    <w:p w14:paraId="0EB2C6A5" w14:textId="5E591805" w:rsidR="00A81B01" w:rsidRPr="00FC33E7" w:rsidRDefault="007E4A46" w:rsidP="00BA104F">
      <w:pPr>
        <w:rPr>
          <w:rFonts w:ascii="Calibri" w:hAnsi="Calibri" w:cs="Calibri"/>
          <w:sz w:val="44"/>
          <w:szCs w:val="44"/>
          <w14:shadow w14:blurRad="50800" w14:dist="38100" w14:dir="2700000" w14:sx="100000" w14:sy="100000" w14:kx="0" w14:ky="0" w14:algn="tl">
            <w14:srgbClr w14:val="000000">
              <w14:alpha w14:val="60000"/>
            </w14:srgbClr>
          </w14:shadow>
        </w:rPr>
      </w:pPr>
      <w:r>
        <w:rPr>
          <w:rFonts w:ascii="Calibri" w:hAnsi="Calibri" w:cs="Calibri"/>
          <w:sz w:val="44"/>
          <w:szCs w:val="44"/>
          <w14:shadow w14:blurRad="50800" w14:dist="38100" w14:dir="2700000" w14:sx="100000" w14:sy="100000" w14:kx="0" w14:ky="0" w14:algn="tl">
            <w14:srgbClr w14:val="000000">
              <w14:alpha w14:val="60000"/>
            </w14:srgbClr>
          </w14:shadow>
        </w:rPr>
        <w:t>STAN SANITARNY WOJEWÓDZTWA ZACHODNIOPOMORSKIEGO W 2022 ROKU</w:t>
      </w:r>
    </w:p>
    <w:p w14:paraId="03025A91" w14:textId="77777777" w:rsidR="00ED62DB" w:rsidRDefault="00ED62DB" w:rsidP="00BA104F">
      <w:pPr>
        <w:tabs>
          <w:tab w:val="left" w:pos="1080"/>
        </w:tabs>
        <w:rPr>
          <w:rFonts w:ascii="Calibri" w:hAnsi="Calibri" w:cs="Calibri"/>
          <w:b/>
          <w:sz w:val="44"/>
          <w:szCs w:val="44"/>
        </w:rPr>
      </w:pPr>
    </w:p>
    <w:p w14:paraId="53C5B7BC" w14:textId="77777777" w:rsidR="00ED62DB" w:rsidRDefault="00ED62DB" w:rsidP="00BA104F">
      <w:pPr>
        <w:tabs>
          <w:tab w:val="left" w:pos="1080"/>
        </w:tabs>
        <w:rPr>
          <w:rFonts w:ascii="Calibri" w:hAnsi="Calibri" w:cs="Calibri"/>
          <w:b/>
          <w:sz w:val="44"/>
          <w:szCs w:val="44"/>
        </w:rPr>
      </w:pPr>
    </w:p>
    <w:p w14:paraId="5A5C4D08" w14:textId="77777777" w:rsidR="00ED62DB" w:rsidRDefault="00ED62DB" w:rsidP="00BA104F">
      <w:pPr>
        <w:tabs>
          <w:tab w:val="left" w:pos="1080"/>
        </w:tabs>
        <w:rPr>
          <w:rFonts w:ascii="Calibri" w:hAnsi="Calibri" w:cs="Calibri"/>
          <w:b/>
          <w:sz w:val="44"/>
          <w:szCs w:val="44"/>
        </w:rPr>
      </w:pPr>
    </w:p>
    <w:p w14:paraId="13AA3088" w14:textId="77777777" w:rsidR="00ED62DB" w:rsidRDefault="00ED62DB" w:rsidP="00BA104F">
      <w:pPr>
        <w:tabs>
          <w:tab w:val="left" w:pos="1080"/>
        </w:tabs>
        <w:rPr>
          <w:rFonts w:ascii="Calibri" w:hAnsi="Calibri" w:cs="Calibri"/>
          <w:b/>
          <w:sz w:val="44"/>
          <w:szCs w:val="44"/>
        </w:rPr>
      </w:pPr>
    </w:p>
    <w:p w14:paraId="44578DFD" w14:textId="77777777" w:rsidR="00ED62DB" w:rsidRDefault="00ED62DB" w:rsidP="00BA104F">
      <w:pPr>
        <w:tabs>
          <w:tab w:val="left" w:pos="1080"/>
        </w:tabs>
        <w:rPr>
          <w:rFonts w:ascii="Calibri" w:hAnsi="Calibri" w:cs="Calibri"/>
          <w:b/>
          <w:sz w:val="44"/>
          <w:szCs w:val="44"/>
        </w:rPr>
      </w:pPr>
    </w:p>
    <w:p w14:paraId="071DBB01" w14:textId="77777777" w:rsidR="00ED62DB" w:rsidRDefault="00ED62DB" w:rsidP="00BA104F">
      <w:pPr>
        <w:tabs>
          <w:tab w:val="left" w:pos="1080"/>
        </w:tabs>
        <w:rPr>
          <w:rFonts w:ascii="Calibri" w:hAnsi="Calibri" w:cs="Calibri"/>
          <w:b/>
          <w:sz w:val="44"/>
          <w:szCs w:val="44"/>
        </w:rPr>
      </w:pPr>
    </w:p>
    <w:p w14:paraId="636F490E" w14:textId="77777777" w:rsidR="00ED62DB" w:rsidRDefault="00ED62DB" w:rsidP="00BA104F">
      <w:pPr>
        <w:tabs>
          <w:tab w:val="left" w:pos="1080"/>
        </w:tabs>
        <w:rPr>
          <w:rFonts w:ascii="Calibri" w:hAnsi="Calibri" w:cs="Calibri"/>
          <w:b/>
          <w:sz w:val="44"/>
          <w:szCs w:val="44"/>
        </w:rPr>
      </w:pPr>
    </w:p>
    <w:p w14:paraId="5BACBB4D" w14:textId="77777777" w:rsidR="00ED62DB" w:rsidRDefault="00ED62DB" w:rsidP="00BA104F">
      <w:pPr>
        <w:tabs>
          <w:tab w:val="left" w:pos="1080"/>
        </w:tabs>
        <w:rPr>
          <w:rFonts w:ascii="Calibri" w:hAnsi="Calibri" w:cs="Calibri"/>
          <w:b/>
          <w:sz w:val="44"/>
          <w:szCs w:val="44"/>
        </w:rPr>
      </w:pPr>
    </w:p>
    <w:p w14:paraId="184DBCE4" w14:textId="77777777" w:rsidR="00ED62DB" w:rsidRDefault="00ED62DB" w:rsidP="00BA104F">
      <w:pPr>
        <w:tabs>
          <w:tab w:val="left" w:pos="1080"/>
        </w:tabs>
        <w:rPr>
          <w:rFonts w:ascii="Calibri" w:hAnsi="Calibri" w:cs="Calibri"/>
          <w:b/>
          <w:sz w:val="44"/>
          <w:szCs w:val="44"/>
        </w:rPr>
      </w:pPr>
    </w:p>
    <w:p w14:paraId="07ED13C6" w14:textId="72E052F5" w:rsidR="00A81B01" w:rsidRPr="004249F8" w:rsidRDefault="00A81B01" w:rsidP="00BA104F">
      <w:pPr>
        <w:tabs>
          <w:tab w:val="left" w:pos="1080"/>
        </w:tabs>
        <w:rPr>
          <w:rFonts w:cstheme="minorHAnsi"/>
          <w:b/>
          <w:sz w:val="24"/>
          <w:szCs w:val="24"/>
        </w:rPr>
      </w:pPr>
      <w:r w:rsidRPr="004249F8">
        <w:rPr>
          <w:rFonts w:cstheme="minorHAnsi"/>
          <w:b/>
          <w:sz w:val="24"/>
          <w:szCs w:val="24"/>
        </w:rPr>
        <w:t>Szczecin,</w:t>
      </w:r>
      <w:r>
        <w:rPr>
          <w:rFonts w:cstheme="minorHAnsi"/>
          <w:b/>
          <w:sz w:val="24"/>
          <w:szCs w:val="24"/>
        </w:rPr>
        <w:t xml:space="preserve"> kwiecień </w:t>
      </w:r>
      <w:r w:rsidRPr="004249F8">
        <w:rPr>
          <w:rFonts w:cstheme="minorHAnsi"/>
          <w:b/>
          <w:sz w:val="24"/>
          <w:szCs w:val="24"/>
        </w:rPr>
        <w:t>202</w:t>
      </w:r>
      <w:r w:rsidR="00EF19A4">
        <w:rPr>
          <w:rFonts w:cstheme="minorHAnsi"/>
          <w:b/>
          <w:sz w:val="24"/>
          <w:szCs w:val="24"/>
        </w:rPr>
        <w:t>3</w:t>
      </w:r>
      <w:r w:rsidRPr="004249F8">
        <w:rPr>
          <w:rFonts w:cstheme="minorHAnsi"/>
          <w:b/>
          <w:sz w:val="24"/>
          <w:szCs w:val="24"/>
        </w:rPr>
        <w:t xml:space="preserve"> r.</w:t>
      </w:r>
    </w:p>
    <w:p w14:paraId="1A9EA4CC" w14:textId="77777777" w:rsidR="00ED62DB" w:rsidRDefault="00ED62DB" w:rsidP="00BA104F">
      <w:pPr>
        <w:spacing w:after="0"/>
        <w:rPr>
          <w:rFonts w:cstheme="minorHAnsi"/>
          <w:sz w:val="24"/>
          <w:szCs w:val="24"/>
        </w:rPr>
      </w:pPr>
    </w:p>
    <w:p w14:paraId="4742527C" w14:textId="77777777" w:rsidR="00BA104F" w:rsidRDefault="00BA104F" w:rsidP="00BA104F">
      <w:pPr>
        <w:spacing w:after="0"/>
        <w:rPr>
          <w:rFonts w:cstheme="minorHAnsi"/>
          <w:sz w:val="24"/>
          <w:szCs w:val="24"/>
        </w:rPr>
      </w:pPr>
    </w:p>
    <w:p w14:paraId="366ABB12" w14:textId="77777777" w:rsidR="00BA104F" w:rsidRDefault="00BA104F" w:rsidP="00BA104F">
      <w:pPr>
        <w:spacing w:after="0"/>
        <w:rPr>
          <w:rFonts w:cstheme="minorHAnsi"/>
          <w:sz w:val="24"/>
          <w:szCs w:val="24"/>
        </w:rPr>
      </w:pPr>
    </w:p>
    <w:p w14:paraId="47D85BC2" w14:textId="77777777" w:rsidR="00BA104F" w:rsidRDefault="00BA104F" w:rsidP="00BA104F">
      <w:pPr>
        <w:spacing w:after="0"/>
        <w:rPr>
          <w:rFonts w:cstheme="minorHAnsi"/>
          <w:sz w:val="24"/>
          <w:szCs w:val="24"/>
        </w:rPr>
      </w:pPr>
    </w:p>
    <w:p w14:paraId="31D016E5" w14:textId="7ED50B7C" w:rsidR="005A59CB" w:rsidRPr="005A59CB" w:rsidRDefault="005A59CB" w:rsidP="005A59CB">
      <w:pPr>
        <w:spacing w:after="0"/>
        <w:ind w:right="3969"/>
        <w:rPr>
          <w:rFonts w:cstheme="minorHAnsi"/>
          <w:sz w:val="20"/>
          <w:szCs w:val="20"/>
        </w:rPr>
      </w:pPr>
      <w:r w:rsidRPr="005A59CB">
        <w:rPr>
          <w:rFonts w:cstheme="minorHAnsi"/>
          <w:sz w:val="20"/>
          <w:szCs w:val="20"/>
        </w:rPr>
        <w:t>Wszelkie prawa zastrzeżone</w:t>
      </w:r>
      <w:r w:rsidR="002830D4">
        <w:rPr>
          <w:rFonts w:cstheme="minorHAnsi"/>
          <w:sz w:val="20"/>
          <w:szCs w:val="20"/>
        </w:rPr>
        <w:t>.</w:t>
      </w:r>
    </w:p>
    <w:p w14:paraId="170B1F5E" w14:textId="1ED28757" w:rsidR="005A59CB" w:rsidRPr="005A59CB" w:rsidRDefault="005A59CB" w:rsidP="005A59CB">
      <w:pPr>
        <w:spacing w:after="0"/>
        <w:ind w:right="3969"/>
        <w:rPr>
          <w:rFonts w:cstheme="minorHAnsi"/>
          <w:sz w:val="20"/>
          <w:szCs w:val="20"/>
        </w:rPr>
      </w:pPr>
      <w:r w:rsidRPr="005A59CB">
        <w:rPr>
          <w:rFonts w:cstheme="minorHAnsi"/>
          <w:sz w:val="20"/>
          <w:szCs w:val="20"/>
        </w:rPr>
        <w:t>Niniejsze opracowanie łącznie ze wszystkimi ilustracjami i</w:t>
      </w:r>
      <w:r w:rsidR="002830D4">
        <w:rPr>
          <w:rFonts w:cstheme="minorHAnsi"/>
          <w:sz w:val="20"/>
          <w:szCs w:val="20"/>
        </w:rPr>
        <w:t> </w:t>
      </w:r>
      <w:r w:rsidRPr="005A59CB">
        <w:rPr>
          <w:rFonts w:cstheme="minorHAnsi"/>
          <w:sz w:val="20"/>
          <w:szCs w:val="20"/>
        </w:rPr>
        <w:t>schematami jest chronione prawem autorskim.</w:t>
      </w:r>
    </w:p>
    <w:p w14:paraId="0996DE9A" w14:textId="761BB337" w:rsidR="005A59CB" w:rsidRPr="005A59CB" w:rsidRDefault="005A59CB" w:rsidP="005A59CB">
      <w:pPr>
        <w:spacing w:after="0"/>
        <w:ind w:right="3969"/>
        <w:rPr>
          <w:rFonts w:cstheme="minorHAnsi"/>
          <w:sz w:val="20"/>
          <w:szCs w:val="20"/>
        </w:rPr>
      </w:pPr>
      <w:r w:rsidRPr="005A59CB">
        <w:rPr>
          <w:rFonts w:cstheme="minorHAnsi"/>
          <w:sz w:val="20"/>
          <w:szCs w:val="20"/>
        </w:rPr>
        <w:t>Kopiowanie, przetwarzanie w systemach elektronicznych, tłumaczenie oraz jakiekolwiek inne wykorzystanie</w:t>
      </w:r>
      <w:r>
        <w:rPr>
          <w:rFonts w:cstheme="minorHAnsi"/>
          <w:sz w:val="20"/>
          <w:szCs w:val="20"/>
        </w:rPr>
        <w:t xml:space="preserve"> </w:t>
      </w:r>
      <w:r w:rsidRPr="005A59CB">
        <w:rPr>
          <w:rFonts w:cstheme="minorHAnsi"/>
          <w:sz w:val="20"/>
          <w:szCs w:val="20"/>
        </w:rPr>
        <w:t>niniejszego opracowania lub jego fragmentu wymaga wskazania autorów opracowania i źródła.</w:t>
      </w:r>
    </w:p>
    <w:p w14:paraId="64D4B92E" w14:textId="2473857E" w:rsidR="00ED62DB" w:rsidRPr="005A59CB" w:rsidRDefault="005A59CB" w:rsidP="005A59CB">
      <w:pPr>
        <w:spacing w:after="0"/>
        <w:ind w:right="3969"/>
        <w:rPr>
          <w:rFonts w:cstheme="minorHAnsi"/>
          <w:sz w:val="20"/>
          <w:szCs w:val="20"/>
        </w:rPr>
      </w:pPr>
      <w:r w:rsidRPr="005A59CB">
        <w:rPr>
          <w:rFonts w:cstheme="minorHAnsi"/>
          <w:sz w:val="20"/>
          <w:szCs w:val="20"/>
        </w:rPr>
        <w:t>Raport o stanie sanitarnym kraju zawiera dane na dzień 31</w:t>
      </w:r>
      <w:r w:rsidR="002830D4">
        <w:rPr>
          <w:rFonts w:cstheme="minorHAnsi"/>
          <w:sz w:val="20"/>
          <w:szCs w:val="20"/>
        </w:rPr>
        <w:t> </w:t>
      </w:r>
      <w:r w:rsidRPr="005A59CB">
        <w:rPr>
          <w:rFonts w:cstheme="minorHAnsi"/>
          <w:sz w:val="20"/>
          <w:szCs w:val="20"/>
        </w:rPr>
        <w:t>grudnia 202</w:t>
      </w:r>
      <w:r>
        <w:rPr>
          <w:rFonts w:cstheme="minorHAnsi"/>
          <w:sz w:val="20"/>
          <w:szCs w:val="20"/>
        </w:rPr>
        <w:t>2r.</w:t>
      </w:r>
    </w:p>
    <w:p w14:paraId="202D221A" w14:textId="77777777" w:rsidR="00ED62DB" w:rsidRPr="005A59CB" w:rsidRDefault="00ED62DB" w:rsidP="005A59CB">
      <w:pPr>
        <w:spacing w:after="0"/>
        <w:ind w:right="3969"/>
        <w:rPr>
          <w:rFonts w:cstheme="minorHAnsi"/>
          <w:sz w:val="20"/>
          <w:szCs w:val="20"/>
        </w:rPr>
      </w:pPr>
    </w:p>
    <w:p w14:paraId="5B98CAA9" w14:textId="77777777" w:rsidR="00ED62DB" w:rsidRDefault="00ED62DB" w:rsidP="00BA104F">
      <w:pPr>
        <w:spacing w:after="0"/>
        <w:ind w:right="3969"/>
        <w:rPr>
          <w:rFonts w:cstheme="minorHAnsi"/>
          <w:sz w:val="24"/>
          <w:szCs w:val="24"/>
        </w:rPr>
      </w:pPr>
    </w:p>
    <w:p w14:paraId="14FF1154" w14:textId="77777777" w:rsidR="00ED62DB" w:rsidRDefault="00ED62DB" w:rsidP="00BA104F">
      <w:pPr>
        <w:spacing w:after="0"/>
        <w:rPr>
          <w:rFonts w:cstheme="minorHAnsi"/>
          <w:sz w:val="24"/>
          <w:szCs w:val="24"/>
        </w:rPr>
      </w:pPr>
    </w:p>
    <w:p w14:paraId="3000F4D3" w14:textId="77777777" w:rsidR="00ED62DB" w:rsidRDefault="00ED62DB" w:rsidP="00BA104F">
      <w:pPr>
        <w:spacing w:after="0"/>
        <w:rPr>
          <w:rFonts w:cstheme="minorHAnsi"/>
          <w:sz w:val="24"/>
          <w:szCs w:val="24"/>
        </w:rPr>
      </w:pPr>
    </w:p>
    <w:p w14:paraId="038AF001" w14:textId="77777777" w:rsidR="00ED62DB" w:rsidRDefault="00ED62DB" w:rsidP="00BA104F">
      <w:pPr>
        <w:spacing w:after="0"/>
        <w:rPr>
          <w:rFonts w:cstheme="minorHAnsi"/>
          <w:sz w:val="24"/>
          <w:szCs w:val="24"/>
        </w:rPr>
      </w:pPr>
    </w:p>
    <w:p w14:paraId="40D3201B" w14:textId="77777777" w:rsidR="00ED62DB" w:rsidRDefault="00ED62DB" w:rsidP="00BA104F">
      <w:pPr>
        <w:spacing w:after="0"/>
        <w:rPr>
          <w:rFonts w:cstheme="minorHAnsi"/>
          <w:sz w:val="24"/>
          <w:szCs w:val="24"/>
        </w:rPr>
      </w:pPr>
    </w:p>
    <w:p w14:paraId="18DE69A2" w14:textId="77777777" w:rsidR="00ED62DB" w:rsidRDefault="00ED62DB" w:rsidP="00BA104F">
      <w:pPr>
        <w:spacing w:after="0"/>
        <w:rPr>
          <w:rFonts w:cstheme="minorHAnsi"/>
          <w:sz w:val="24"/>
          <w:szCs w:val="24"/>
        </w:rPr>
      </w:pPr>
    </w:p>
    <w:p w14:paraId="056DAF54" w14:textId="77777777" w:rsidR="00ED62DB" w:rsidRDefault="00ED62DB" w:rsidP="00BA104F">
      <w:pPr>
        <w:spacing w:after="0"/>
        <w:rPr>
          <w:rFonts w:cstheme="minorHAnsi"/>
          <w:sz w:val="24"/>
          <w:szCs w:val="24"/>
        </w:rPr>
      </w:pPr>
    </w:p>
    <w:p w14:paraId="04FC71C2" w14:textId="77777777" w:rsidR="00ED62DB" w:rsidRDefault="00ED62DB" w:rsidP="00BA104F">
      <w:pPr>
        <w:spacing w:after="0"/>
        <w:rPr>
          <w:rFonts w:cstheme="minorHAnsi"/>
          <w:sz w:val="24"/>
          <w:szCs w:val="24"/>
        </w:rPr>
      </w:pPr>
    </w:p>
    <w:p w14:paraId="42C548C4" w14:textId="77777777" w:rsidR="00ED62DB" w:rsidRDefault="00ED62DB" w:rsidP="00BA104F">
      <w:pPr>
        <w:spacing w:after="0"/>
        <w:rPr>
          <w:rFonts w:cstheme="minorHAnsi"/>
          <w:sz w:val="24"/>
          <w:szCs w:val="24"/>
        </w:rPr>
      </w:pPr>
    </w:p>
    <w:p w14:paraId="06BB0DC3" w14:textId="77777777" w:rsidR="00ED62DB" w:rsidRDefault="00ED62DB" w:rsidP="00BA104F">
      <w:pPr>
        <w:spacing w:after="0"/>
        <w:rPr>
          <w:rFonts w:cstheme="minorHAnsi"/>
          <w:sz w:val="24"/>
          <w:szCs w:val="24"/>
        </w:rPr>
      </w:pPr>
    </w:p>
    <w:p w14:paraId="45D4F17A" w14:textId="77777777" w:rsidR="00ED62DB" w:rsidRDefault="00ED62DB" w:rsidP="00BA104F">
      <w:pPr>
        <w:spacing w:after="0"/>
        <w:rPr>
          <w:rFonts w:cstheme="minorHAnsi"/>
          <w:sz w:val="24"/>
          <w:szCs w:val="24"/>
        </w:rPr>
      </w:pPr>
    </w:p>
    <w:p w14:paraId="70162C56" w14:textId="77777777" w:rsidR="00ED62DB" w:rsidRDefault="00ED62DB" w:rsidP="00BA104F">
      <w:pPr>
        <w:spacing w:after="0"/>
        <w:rPr>
          <w:rFonts w:cstheme="minorHAnsi"/>
          <w:sz w:val="24"/>
          <w:szCs w:val="24"/>
        </w:rPr>
      </w:pPr>
    </w:p>
    <w:p w14:paraId="7D727D4C" w14:textId="77777777" w:rsidR="00ED62DB" w:rsidRDefault="00ED62DB" w:rsidP="00BA104F">
      <w:pPr>
        <w:spacing w:after="0"/>
        <w:rPr>
          <w:rFonts w:cstheme="minorHAnsi"/>
          <w:sz w:val="24"/>
          <w:szCs w:val="24"/>
        </w:rPr>
      </w:pPr>
    </w:p>
    <w:p w14:paraId="5A4BB4DB" w14:textId="77777777" w:rsidR="00ED62DB" w:rsidRDefault="00ED62DB" w:rsidP="00BA104F">
      <w:pPr>
        <w:spacing w:after="0"/>
        <w:rPr>
          <w:rFonts w:cstheme="minorHAnsi"/>
          <w:sz w:val="24"/>
          <w:szCs w:val="24"/>
        </w:rPr>
      </w:pPr>
    </w:p>
    <w:p w14:paraId="5AD0868A" w14:textId="77777777" w:rsidR="00ED62DB" w:rsidRDefault="00ED62DB" w:rsidP="00BA104F">
      <w:pPr>
        <w:spacing w:after="0"/>
        <w:rPr>
          <w:rFonts w:cstheme="minorHAnsi"/>
          <w:sz w:val="24"/>
          <w:szCs w:val="24"/>
        </w:rPr>
      </w:pPr>
    </w:p>
    <w:p w14:paraId="2D982608" w14:textId="77777777" w:rsidR="00ED62DB" w:rsidRDefault="00ED62DB" w:rsidP="00BA104F">
      <w:pPr>
        <w:spacing w:after="0"/>
        <w:rPr>
          <w:rFonts w:cstheme="minorHAnsi"/>
          <w:sz w:val="24"/>
          <w:szCs w:val="24"/>
        </w:rPr>
      </w:pPr>
    </w:p>
    <w:p w14:paraId="7E844F15" w14:textId="77777777" w:rsidR="00ED62DB" w:rsidRDefault="00ED62DB" w:rsidP="00BA104F">
      <w:pPr>
        <w:spacing w:after="0"/>
        <w:rPr>
          <w:rFonts w:cstheme="minorHAnsi"/>
          <w:sz w:val="24"/>
          <w:szCs w:val="24"/>
        </w:rPr>
      </w:pPr>
    </w:p>
    <w:p w14:paraId="4A9D9679" w14:textId="77777777" w:rsidR="00ED62DB" w:rsidRDefault="00ED62DB" w:rsidP="00BA104F">
      <w:pPr>
        <w:spacing w:after="0"/>
        <w:rPr>
          <w:rFonts w:cstheme="minorHAnsi"/>
          <w:sz w:val="24"/>
          <w:szCs w:val="24"/>
        </w:rPr>
      </w:pPr>
    </w:p>
    <w:p w14:paraId="67216D87" w14:textId="77777777" w:rsidR="00ED62DB" w:rsidRDefault="00ED62DB" w:rsidP="00BA104F">
      <w:pPr>
        <w:spacing w:after="0"/>
        <w:rPr>
          <w:rFonts w:cstheme="minorHAnsi"/>
          <w:sz w:val="24"/>
          <w:szCs w:val="24"/>
        </w:rPr>
      </w:pPr>
    </w:p>
    <w:p w14:paraId="396E28DC" w14:textId="77777777" w:rsidR="002830D4" w:rsidRDefault="002830D4" w:rsidP="00BA104F">
      <w:pPr>
        <w:spacing w:after="0"/>
        <w:rPr>
          <w:rFonts w:cstheme="minorHAnsi"/>
          <w:sz w:val="24"/>
          <w:szCs w:val="24"/>
        </w:rPr>
      </w:pPr>
    </w:p>
    <w:p w14:paraId="0950913C" w14:textId="77777777" w:rsidR="002830D4" w:rsidRDefault="002830D4" w:rsidP="00BA104F">
      <w:pPr>
        <w:spacing w:after="0"/>
        <w:rPr>
          <w:rFonts w:cstheme="minorHAnsi"/>
          <w:sz w:val="24"/>
          <w:szCs w:val="24"/>
        </w:rPr>
      </w:pPr>
    </w:p>
    <w:p w14:paraId="5C943E39" w14:textId="77777777" w:rsidR="00ED62DB" w:rsidRDefault="00ED62DB" w:rsidP="00BA104F">
      <w:pPr>
        <w:spacing w:after="0"/>
        <w:rPr>
          <w:rFonts w:cstheme="minorHAnsi"/>
          <w:sz w:val="24"/>
          <w:szCs w:val="24"/>
        </w:rPr>
      </w:pPr>
    </w:p>
    <w:p w14:paraId="06A143BA" w14:textId="77777777" w:rsidR="00ED62DB" w:rsidRDefault="00ED62DB" w:rsidP="00BA104F">
      <w:pPr>
        <w:spacing w:after="0"/>
        <w:rPr>
          <w:rFonts w:cstheme="minorHAnsi"/>
          <w:sz w:val="24"/>
          <w:szCs w:val="24"/>
        </w:rPr>
      </w:pPr>
    </w:p>
    <w:p w14:paraId="412DE373" w14:textId="77777777" w:rsidR="00ED62DB" w:rsidRDefault="00ED62DB" w:rsidP="00BA104F">
      <w:pPr>
        <w:spacing w:after="0"/>
        <w:rPr>
          <w:rFonts w:cstheme="minorHAnsi"/>
          <w:sz w:val="24"/>
          <w:szCs w:val="24"/>
        </w:rPr>
      </w:pPr>
    </w:p>
    <w:p w14:paraId="583E4A84" w14:textId="77777777" w:rsidR="00ED62DB" w:rsidRDefault="00ED62DB" w:rsidP="00BA104F">
      <w:pPr>
        <w:spacing w:after="0"/>
        <w:rPr>
          <w:rFonts w:cstheme="minorHAnsi"/>
          <w:sz w:val="24"/>
          <w:szCs w:val="24"/>
        </w:rPr>
      </w:pPr>
    </w:p>
    <w:p w14:paraId="4AD484A4" w14:textId="77777777" w:rsidR="00ED62DB" w:rsidRDefault="00ED62DB" w:rsidP="00BA104F">
      <w:pPr>
        <w:spacing w:after="0"/>
        <w:rPr>
          <w:rFonts w:cstheme="minorHAnsi"/>
          <w:sz w:val="24"/>
          <w:szCs w:val="24"/>
        </w:rPr>
      </w:pPr>
    </w:p>
    <w:p w14:paraId="27869F4E" w14:textId="77777777" w:rsidR="00ED62DB" w:rsidRDefault="00ED62DB" w:rsidP="00BA104F">
      <w:pPr>
        <w:spacing w:after="0"/>
        <w:rPr>
          <w:rFonts w:cstheme="minorHAnsi"/>
          <w:sz w:val="24"/>
          <w:szCs w:val="24"/>
        </w:rPr>
      </w:pPr>
    </w:p>
    <w:p w14:paraId="214DEE87" w14:textId="77777777" w:rsidR="00ED62DB" w:rsidRDefault="00ED62DB" w:rsidP="00BA104F">
      <w:pPr>
        <w:spacing w:after="0"/>
        <w:rPr>
          <w:rFonts w:cstheme="minorHAnsi"/>
          <w:sz w:val="24"/>
          <w:szCs w:val="24"/>
        </w:rPr>
      </w:pPr>
    </w:p>
    <w:p w14:paraId="1B200AAE" w14:textId="77777777" w:rsidR="00ED62DB" w:rsidRDefault="00ED62DB" w:rsidP="00BA104F">
      <w:pPr>
        <w:spacing w:after="0"/>
        <w:rPr>
          <w:rFonts w:cstheme="minorHAnsi"/>
          <w:sz w:val="24"/>
          <w:szCs w:val="24"/>
        </w:rPr>
      </w:pPr>
    </w:p>
    <w:p w14:paraId="24A0A8CD" w14:textId="77777777" w:rsidR="00ED62DB" w:rsidRDefault="00ED62DB" w:rsidP="00BA104F">
      <w:pPr>
        <w:spacing w:after="0"/>
        <w:rPr>
          <w:rFonts w:cstheme="minorHAnsi"/>
          <w:sz w:val="24"/>
          <w:szCs w:val="24"/>
        </w:rPr>
      </w:pPr>
    </w:p>
    <w:p w14:paraId="22278166" w14:textId="77777777" w:rsidR="00ED62DB" w:rsidRDefault="00ED62DB" w:rsidP="00BA104F">
      <w:pPr>
        <w:spacing w:after="0"/>
        <w:rPr>
          <w:rFonts w:cstheme="minorHAnsi"/>
          <w:sz w:val="24"/>
          <w:szCs w:val="24"/>
        </w:rPr>
      </w:pPr>
    </w:p>
    <w:p w14:paraId="15159297" w14:textId="427874D9" w:rsidR="00FB08CC" w:rsidRDefault="000B0306" w:rsidP="00BA104F">
      <w:pPr>
        <w:spacing w:after="0"/>
        <w:rPr>
          <w:rFonts w:cstheme="minorHAnsi"/>
          <w:sz w:val="24"/>
          <w:szCs w:val="24"/>
        </w:rPr>
      </w:pPr>
      <w:r w:rsidRPr="00C03ED9">
        <w:rPr>
          <w:rFonts w:cstheme="minorHAnsi"/>
          <w:sz w:val="24"/>
          <w:szCs w:val="24"/>
        </w:rPr>
        <w:t>Zachodniopomorski Państwowy Wojewódzki Inspektor Sanitarny</w:t>
      </w:r>
      <w:r w:rsidR="00FB08CC">
        <w:rPr>
          <w:rFonts w:cstheme="minorHAnsi"/>
          <w:sz w:val="24"/>
          <w:szCs w:val="24"/>
        </w:rPr>
        <w:t xml:space="preserve"> </w:t>
      </w:r>
      <w:r w:rsidR="000E738B">
        <w:rPr>
          <w:rFonts w:cstheme="minorHAnsi"/>
          <w:sz w:val="24"/>
          <w:szCs w:val="24"/>
        </w:rPr>
        <w:t>w </w:t>
      </w:r>
      <w:r w:rsidRPr="00C03ED9">
        <w:rPr>
          <w:rFonts w:cstheme="minorHAnsi"/>
          <w:sz w:val="24"/>
          <w:szCs w:val="24"/>
        </w:rPr>
        <w:t>Szczecinie</w:t>
      </w:r>
      <w:r>
        <w:rPr>
          <w:rFonts w:cstheme="minorHAnsi"/>
          <w:sz w:val="24"/>
          <w:szCs w:val="24"/>
        </w:rPr>
        <w:t> </w:t>
      </w:r>
    </w:p>
    <w:p w14:paraId="0BE2BE17" w14:textId="06BAC74C" w:rsidR="000B0306" w:rsidRDefault="000B0306" w:rsidP="00BA104F">
      <w:pPr>
        <w:spacing w:after="0"/>
        <w:rPr>
          <w:rFonts w:cstheme="minorHAnsi"/>
          <w:i/>
          <w:sz w:val="24"/>
          <w:szCs w:val="24"/>
        </w:rPr>
      </w:pPr>
      <w:r w:rsidRPr="00C03ED9">
        <w:rPr>
          <w:rFonts w:cstheme="minorHAnsi"/>
          <w:i/>
          <w:sz w:val="24"/>
          <w:szCs w:val="24"/>
        </w:rPr>
        <w:t>dr n. med. Małgorzata Domagała- Dobrzycka</w:t>
      </w:r>
    </w:p>
    <w:p w14:paraId="0952EDF1" w14:textId="77777777" w:rsidR="000B0306" w:rsidRDefault="000B0306" w:rsidP="00BA104F">
      <w:pPr>
        <w:rPr>
          <w:rFonts w:cstheme="minorHAnsi"/>
          <w:i/>
          <w:sz w:val="24"/>
          <w:szCs w:val="24"/>
        </w:rPr>
      </w:pPr>
    </w:p>
    <w:sdt>
      <w:sdtPr>
        <w:rPr>
          <w:rFonts w:eastAsiaTheme="minorHAnsi" w:cstheme="minorBidi"/>
          <w:b w:val="0"/>
          <w:sz w:val="22"/>
          <w:szCs w:val="22"/>
          <w:lang w:eastAsia="en-US"/>
        </w:rPr>
        <w:id w:val="963548277"/>
        <w:docPartObj>
          <w:docPartGallery w:val="Table of Contents"/>
          <w:docPartUnique/>
        </w:docPartObj>
      </w:sdtPr>
      <w:sdtEndPr>
        <w:rPr>
          <w:bCs/>
        </w:rPr>
      </w:sdtEndPr>
      <w:sdtContent>
        <w:p w14:paraId="3B9C8310" w14:textId="64188BC9" w:rsidR="004E45C9" w:rsidRDefault="004E45C9">
          <w:pPr>
            <w:pStyle w:val="Nagwekspisutreci"/>
          </w:pPr>
          <w:r>
            <w:t>Spis treści</w:t>
          </w:r>
        </w:p>
        <w:p w14:paraId="6F197FBB" w14:textId="4B2516A0" w:rsidR="006C6D44" w:rsidRDefault="004E45C9">
          <w:pPr>
            <w:pStyle w:val="Spistreci1"/>
            <w:rPr>
              <w:rFonts w:eastAsiaTheme="minorEastAsia"/>
              <w:b w:val="0"/>
              <w:bCs w:val="0"/>
              <w:color w:val="auto"/>
              <w:kern w:val="2"/>
              <w:lang w:eastAsia="pl-PL"/>
              <w14:ligatures w14:val="standardContextual"/>
            </w:rPr>
          </w:pPr>
          <w:r>
            <w:rPr>
              <w:color w:val="0070C0"/>
            </w:rPr>
            <w:fldChar w:fldCharType="begin"/>
          </w:r>
          <w:r>
            <w:instrText xml:space="preserve"> TOC \o "1-3" \h \z \u </w:instrText>
          </w:r>
          <w:r>
            <w:rPr>
              <w:color w:val="0070C0"/>
            </w:rPr>
            <w:fldChar w:fldCharType="separate"/>
          </w:r>
          <w:hyperlink w:anchor="_Toc135828410" w:history="1">
            <w:r w:rsidR="006C6D44" w:rsidRPr="00F43A7A">
              <w:rPr>
                <w:rStyle w:val="Hipercze"/>
              </w:rPr>
              <w:t>WSTĘP</w:t>
            </w:r>
            <w:r w:rsidR="006C6D44">
              <w:rPr>
                <w:webHidden/>
              </w:rPr>
              <w:tab/>
            </w:r>
            <w:r w:rsidR="006C6D44">
              <w:rPr>
                <w:webHidden/>
              </w:rPr>
              <w:fldChar w:fldCharType="begin"/>
            </w:r>
            <w:r w:rsidR="006C6D44">
              <w:rPr>
                <w:webHidden/>
              </w:rPr>
              <w:instrText xml:space="preserve"> PAGEREF _Toc135828410 \h </w:instrText>
            </w:r>
            <w:r w:rsidR="006C6D44">
              <w:rPr>
                <w:webHidden/>
              </w:rPr>
            </w:r>
            <w:r w:rsidR="006C6D44">
              <w:rPr>
                <w:webHidden/>
              </w:rPr>
              <w:fldChar w:fldCharType="separate"/>
            </w:r>
            <w:r w:rsidR="006C6D44">
              <w:rPr>
                <w:webHidden/>
              </w:rPr>
              <w:t>8</w:t>
            </w:r>
            <w:r w:rsidR="006C6D44">
              <w:rPr>
                <w:webHidden/>
              </w:rPr>
              <w:fldChar w:fldCharType="end"/>
            </w:r>
          </w:hyperlink>
        </w:p>
        <w:p w14:paraId="404619B3" w14:textId="391E6F77" w:rsidR="006C6D44" w:rsidRDefault="006C6D44">
          <w:pPr>
            <w:pStyle w:val="Spistreci1"/>
            <w:rPr>
              <w:rFonts w:eastAsiaTheme="minorEastAsia"/>
              <w:b w:val="0"/>
              <w:bCs w:val="0"/>
              <w:color w:val="auto"/>
              <w:kern w:val="2"/>
              <w:lang w:eastAsia="pl-PL"/>
              <w14:ligatures w14:val="standardContextual"/>
            </w:rPr>
          </w:pPr>
          <w:hyperlink w:anchor="_Toc135828411" w:history="1">
            <w:r w:rsidRPr="00F43A7A">
              <w:rPr>
                <w:rStyle w:val="Hipercze"/>
              </w:rPr>
              <w:t>I.</w:t>
            </w:r>
            <w:r>
              <w:rPr>
                <w:rFonts w:eastAsiaTheme="minorEastAsia"/>
                <w:b w:val="0"/>
                <w:bCs w:val="0"/>
                <w:color w:val="auto"/>
                <w:kern w:val="2"/>
                <w:lang w:eastAsia="pl-PL"/>
                <w14:ligatures w14:val="standardContextual"/>
              </w:rPr>
              <w:tab/>
            </w:r>
            <w:r w:rsidRPr="00F43A7A">
              <w:rPr>
                <w:rStyle w:val="Hipercze"/>
              </w:rPr>
              <w:t>Zapobieganie oraz zwalczanie zakażeń i chorób zakaźnych u ludzi</w:t>
            </w:r>
            <w:r>
              <w:rPr>
                <w:webHidden/>
              </w:rPr>
              <w:tab/>
            </w:r>
            <w:r>
              <w:rPr>
                <w:webHidden/>
              </w:rPr>
              <w:fldChar w:fldCharType="begin"/>
            </w:r>
            <w:r>
              <w:rPr>
                <w:webHidden/>
              </w:rPr>
              <w:instrText xml:space="preserve"> PAGEREF _Toc135828411 \h </w:instrText>
            </w:r>
            <w:r>
              <w:rPr>
                <w:webHidden/>
              </w:rPr>
            </w:r>
            <w:r>
              <w:rPr>
                <w:webHidden/>
              </w:rPr>
              <w:fldChar w:fldCharType="separate"/>
            </w:r>
            <w:r>
              <w:rPr>
                <w:webHidden/>
              </w:rPr>
              <w:t>10</w:t>
            </w:r>
            <w:r>
              <w:rPr>
                <w:webHidden/>
              </w:rPr>
              <w:fldChar w:fldCharType="end"/>
            </w:r>
          </w:hyperlink>
        </w:p>
        <w:p w14:paraId="5C54D01A" w14:textId="2418A8F2" w:rsidR="006C6D44" w:rsidRDefault="006C6D44">
          <w:pPr>
            <w:pStyle w:val="Spistreci2"/>
            <w:rPr>
              <w:rFonts w:eastAsiaTheme="minorEastAsia"/>
              <w:noProof/>
              <w:kern w:val="2"/>
              <w:lang w:eastAsia="pl-PL"/>
              <w14:ligatures w14:val="standardContextual"/>
            </w:rPr>
          </w:pPr>
          <w:hyperlink w:anchor="_Toc135828412" w:history="1">
            <w:r w:rsidRPr="00F43A7A">
              <w:rPr>
                <w:rStyle w:val="Hipercze"/>
                <w:noProof/>
              </w:rPr>
              <w:t>1.</w:t>
            </w:r>
            <w:r>
              <w:rPr>
                <w:rFonts w:eastAsiaTheme="minorEastAsia"/>
                <w:noProof/>
                <w:kern w:val="2"/>
                <w:lang w:eastAsia="pl-PL"/>
                <w14:ligatures w14:val="standardContextual"/>
              </w:rPr>
              <w:tab/>
            </w:r>
            <w:r w:rsidRPr="00F43A7A">
              <w:rPr>
                <w:rStyle w:val="Hipercze"/>
                <w:noProof/>
              </w:rPr>
              <w:t>Sytuacja epidemiologiczna wybranych chorób zakaźnych</w:t>
            </w:r>
            <w:r>
              <w:rPr>
                <w:noProof/>
                <w:webHidden/>
              </w:rPr>
              <w:tab/>
            </w:r>
            <w:r>
              <w:rPr>
                <w:noProof/>
                <w:webHidden/>
              </w:rPr>
              <w:fldChar w:fldCharType="begin"/>
            </w:r>
            <w:r>
              <w:rPr>
                <w:noProof/>
                <w:webHidden/>
              </w:rPr>
              <w:instrText xml:space="preserve"> PAGEREF _Toc135828412 \h </w:instrText>
            </w:r>
            <w:r>
              <w:rPr>
                <w:noProof/>
                <w:webHidden/>
              </w:rPr>
            </w:r>
            <w:r>
              <w:rPr>
                <w:noProof/>
                <w:webHidden/>
              </w:rPr>
              <w:fldChar w:fldCharType="separate"/>
            </w:r>
            <w:r>
              <w:rPr>
                <w:noProof/>
                <w:webHidden/>
              </w:rPr>
              <w:t>10</w:t>
            </w:r>
            <w:r>
              <w:rPr>
                <w:noProof/>
                <w:webHidden/>
              </w:rPr>
              <w:fldChar w:fldCharType="end"/>
            </w:r>
          </w:hyperlink>
        </w:p>
        <w:p w14:paraId="3CC05AC0" w14:textId="29265520" w:rsidR="006C6D44" w:rsidRDefault="006C6D44">
          <w:pPr>
            <w:pStyle w:val="Spistreci3"/>
            <w:rPr>
              <w:rFonts w:eastAsiaTheme="minorEastAsia"/>
              <w:noProof/>
              <w:kern w:val="2"/>
              <w:lang w:eastAsia="pl-PL"/>
              <w14:ligatures w14:val="standardContextual"/>
            </w:rPr>
          </w:pPr>
          <w:hyperlink w:anchor="_Toc135828413" w:history="1">
            <w:r w:rsidRPr="00F43A7A">
              <w:rPr>
                <w:rStyle w:val="Hipercze"/>
                <w:noProof/>
              </w:rPr>
              <w:t>1.1.</w:t>
            </w:r>
            <w:r>
              <w:rPr>
                <w:rFonts w:eastAsiaTheme="minorEastAsia"/>
                <w:noProof/>
                <w:kern w:val="2"/>
                <w:lang w:eastAsia="pl-PL"/>
                <w14:ligatures w14:val="standardContextual"/>
              </w:rPr>
              <w:tab/>
            </w:r>
            <w:r w:rsidRPr="00F43A7A">
              <w:rPr>
                <w:rStyle w:val="Hipercze"/>
                <w:noProof/>
              </w:rPr>
              <w:t>Zatrucia i zakażenia pokarmowe</w:t>
            </w:r>
            <w:r>
              <w:rPr>
                <w:noProof/>
                <w:webHidden/>
              </w:rPr>
              <w:tab/>
            </w:r>
            <w:r>
              <w:rPr>
                <w:noProof/>
                <w:webHidden/>
              </w:rPr>
              <w:fldChar w:fldCharType="begin"/>
            </w:r>
            <w:r>
              <w:rPr>
                <w:noProof/>
                <w:webHidden/>
              </w:rPr>
              <w:instrText xml:space="preserve"> PAGEREF _Toc135828413 \h </w:instrText>
            </w:r>
            <w:r>
              <w:rPr>
                <w:noProof/>
                <w:webHidden/>
              </w:rPr>
            </w:r>
            <w:r>
              <w:rPr>
                <w:noProof/>
                <w:webHidden/>
              </w:rPr>
              <w:fldChar w:fldCharType="separate"/>
            </w:r>
            <w:r>
              <w:rPr>
                <w:noProof/>
                <w:webHidden/>
              </w:rPr>
              <w:t>10</w:t>
            </w:r>
            <w:r>
              <w:rPr>
                <w:noProof/>
                <w:webHidden/>
              </w:rPr>
              <w:fldChar w:fldCharType="end"/>
            </w:r>
          </w:hyperlink>
        </w:p>
        <w:p w14:paraId="3A664168" w14:textId="11926670" w:rsidR="006C6D44" w:rsidRDefault="006C6D44">
          <w:pPr>
            <w:pStyle w:val="Spistreci3"/>
            <w:rPr>
              <w:rFonts w:eastAsiaTheme="minorEastAsia"/>
              <w:noProof/>
              <w:kern w:val="2"/>
              <w:lang w:eastAsia="pl-PL"/>
              <w14:ligatures w14:val="standardContextual"/>
            </w:rPr>
          </w:pPr>
          <w:hyperlink w:anchor="_Toc135828414" w:history="1">
            <w:r w:rsidRPr="00F43A7A">
              <w:rPr>
                <w:rStyle w:val="Hipercze"/>
                <w:noProof/>
              </w:rPr>
              <w:t>1.2.</w:t>
            </w:r>
            <w:r>
              <w:rPr>
                <w:rFonts w:eastAsiaTheme="minorEastAsia"/>
                <w:noProof/>
                <w:kern w:val="2"/>
                <w:lang w:eastAsia="pl-PL"/>
                <w14:ligatures w14:val="standardContextual"/>
              </w:rPr>
              <w:tab/>
            </w:r>
            <w:r w:rsidRPr="00F43A7A">
              <w:rPr>
                <w:rStyle w:val="Hipercze"/>
                <w:noProof/>
              </w:rPr>
              <w:t>Wirusowe zapalenia wątroby</w:t>
            </w:r>
            <w:r>
              <w:rPr>
                <w:noProof/>
                <w:webHidden/>
              </w:rPr>
              <w:tab/>
            </w:r>
            <w:r>
              <w:rPr>
                <w:noProof/>
                <w:webHidden/>
              </w:rPr>
              <w:fldChar w:fldCharType="begin"/>
            </w:r>
            <w:r>
              <w:rPr>
                <w:noProof/>
                <w:webHidden/>
              </w:rPr>
              <w:instrText xml:space="preserve"> PAGEREF _Toc135828414 \h </w:instrText>
            </w:r>
            <w:r>
              <w:rPr>
                <w:noProof/>
                <w:webHidden/>
              </w:rPr>
            </w:r>
            <w:r>
              <w:rPr>
                <w:noProof/>
                <w:webHidden/>
              </w:rPr>
              <w:fldChar w:fldCharType="separate"/>
            </w:r>
            <w:r>
              <w:rPr>
                <w:noProof/>
                <w:webHidden/>
              </w:rPr>
              <w:t>13</w:t>
            </w:r>
            <w:r>
              <w:rPr>
                <w:noProof/>
                <w:webHidden/>
              </w:rPr>
              <w:fldChar w:fldCharType="end"/>
            </w:r>
          </w:hyperlink>
        </w:p>
        <w:p w14:paraId="7FE7FB75" w14:textId="5131D644" w:rsidR="006C6D44" w:rsidRDefault="006C6D44">
          <w:pPr>
            <w:pStyle w:val="Spistreci3"/>
            <w:rPr>
              <w:rFonts w:eastAsiaTheme="minorEastAsia"/>
              <w:noProof/>
              <w:kern w:val="2"/>
              <w:lang w:eastAsia="pl-PL"/>
              <w14:ligatures w14:val="standardContextual"/>
            </w:rPr>
          </w:pPr>
          <w:hyperlink w:anchor="_Toc135828415" w:history="1">
            <w:r w:rsidRPr="00F43A7A">
              <w:rPr>
                <w:rStyle w:val="Hipercze"/>
                <w:noProof/>
              </w:rPr>
              <w:t>1.3.</w:t>
            </w:r>
            <w:r>
              <w:rPr>
                <w:rFonts w:eastAsiaTheme="minorEastAsia"/>
                <w:noProof/>
                <w:kern w:val="2"/>
                <w:lang w:eastAsia="pl-PL"/>
                <w14:ligatures w14:val="standardContextual"/>
              </w:rPr>
              <w:tab/>
            </w:r>
            <w:r w:rsidRPr="00F43A7A">
              <w:rPr>
                <w:rStyle w:val="Hipercze"/>
                <w:noProof/>
              </w:rPr>
              <w:t>Grypa i zakażenia grypopochodne</w:t>
            </w:r>
            <w:r>
              <w:rPr>
                <w:noProof/>
                <w:webHidden/>
              </w:rPr>
              <w:tab/>
            </w:r>
            <w:r>
              <w:rPr>
                <w:noProof/>
                <w:webHidden/>
              </w:rPr>
              <w:fldChar w:fldCharType="begin"/>
            </w:r>
            <w:r>
              <w:rPr>
                <w:noProof/>
                <w:webHidden/>
              </w:rPr>
              <w:instrText xml:space="preserve"> PAGEREF _Toc135828415 \h </w:instrText>
            </w:r>
            <w:r>
              <w:rPr>
                <w:noProof/>
                <w:webHidden/>
              </w:rPr>
            </w:r>
            <w:r>
              <w:rPr>
                <w:noProof/>
                <w:webHidden/>
              </w:rPr>
              <w:fldChar w:fldCharType="separate"/>
            </w:r>
            <w:r>
              <w:rPr>
                <w:noProof/>
                <w:webHidden/>
              </w:rPr>
              <w:t>15</w:t>
            </w:r>
            <w:r>
              <w:rPr>
                <w:noProof/>
                <w:webHidden/>
              </w:rPr>
              <w:fldChar w:fldCharType="end"/>
            </w:r>
          </w:hyperlink>
        </w:p>
        <w:p w14:paraId="01A6BF0E" w14:textId="11E7BC02" w:rsidR="006C6D44" w:rsidRDefault="006C6D44">
          <w:pPr>
            <w:pStyle w:val="Spistreci3"/>
            <w:rPr>
              <w:rFonts w:eastAsiaTheme="minorEastAsia"/>
              <w:noProof/>
              <w:kern w:val="2"/>
              <w:lang w:eastAsia="pl-PL"/>
              <w14:ligatures w14:val="standardContextual"/>
            </w:rPr>
          </w:pPr>
          <w:hyperlink w:anchor="_Toc135828416" w:history="1">
            <w:r w:rsidRPr="00F43A7A">
              <w:rPr>
                <w:rStyle w:val="Hipercze"/>
                <w:noProof/>
              </w:rPr>
              <w:t>1.4.</w:t>
            </w:r>
            <w:r>
              <w:rPr>
                <w:rFonts w:eastAsiaTheme="minorEastAsia"/>
                <w:noProof/>
                <w:kern w:val="2"/>
                <w:lang w:eastAsia="pl-PL"/>
                <w14:ligatures w14:val="standardContextual"/>
              </w:rPr>
              <w:tab/>
            </w:r>
            <w:r w:rsidRPr="00F43A7A">
              <w:rPr>
                <w:rStyle w:val="Hipercze"/>
                <w:noProof/>
              </w:rPr>
              <w:t>Choroby wieku dziecięcego</w:t>
            </w:r>
            <w:r>
              <w:rPr>
                <w:noProof/>
                <w:webHidden/>
              </w:rPr>
              <w:tab/>
            </w:r>
            <w:r>
              <w:rPr>
                <w:noProof/>
                <w:webHidden/>
              </w:rPr>
              <w:fldChar w:fldCharType="begin"/>
            </w:r>
            <w:r>
              <w:rPr>
                <w:noProof/>
                <w:webHidden/>
              </w:rPr>
              <w:instrText xml:space="preserve"> PAGEREF _Toc135828416 \h </w:instrText>
            </w:r>
            <w:r>
              <w:rPr>
                <w:noProof/>
                <w:webHidden/>
              </w:rPr>
            </w:r>
            <w:r>
              <w:rPr>
                <w:noProof/>
                <w:webHidden/>
              </w:rPr>
              <w:fldChar w:fldCharType="separate"/>
            </w:r>
            <w:r>
              <w:rPr>
                <w:noProof/>
                <w:webHidden/>
              </w:rPr>
              <w:t>17</w:t>
            </w:r>
            <w:r>
              <w:rPr>
                <w:noProof/>
                <w:webHidden/>
              </w:rPr>
              <w:fldChar w:fldCharType="end"/>
            </w:r>
          </w:hyperlink>
        </w:p>
        <w:p w14:paraId="74FC1FD3" w14:textId="4855187D" w:rsidR="006C6D44" w:rsidRDefault="006C6D44">
          <w:pPr>
            <w:pStyle w:val="Spistreci3"/>
            <w:rPr>
              <w:rFonts w:eastAsiaTheme="minorEastAsia"/>
              <w:noProof/>
              <w:kern w:val="2"/>
              <w:lang w:eastAsia="pl-PL"/>
              <w14:ligatures w14:val="standardContextual"/>
            </w:rPr>
          </w:pPr>
          <w:hyperlink w:anchor="_Toc135828417" w:history="1">
            <w:r w:rsidRPr="00F43A7A">
              <w:rPr>
                <w:rStyle w:val="Hipercze"/>
                <w:noProof/>
              </w:rPr>
              <w:t>1.5.</w:t>
            </w:r>
            <w:r>
              <w:rPr>
                <w:rFonts w:eastAsiaTheme="minorEastAsia"/>
                <w:noProof/>
                <w:kern w:val="2"/>
                <w:lang w:eastAsia="pl-PL"/>
                <w14:ligatures w14:val="standardContextual"/>
              </w:rPr>
              <w:tab/>
            </w:r>
            <w:r w:rsidRPr="00F43A7A">
              <w:rPr>
                <w:rStyle w:val="Hipercze"/>
                <w:noProof/>
              </w:rPr>
              <w:t>Zapalenie opon mózgowo-rdzeniowych i mózgu</w:t>
            </w:r>
            <w:r>
              <w:rPr>
                <w:noProof/>
                <w:webHidden/>
              </w:rPr>
              <w:tab/>
            </w:r>
            <w:r>
              <w:rPr>
                <w:noProof/>
                <w:webHidden/>
              </w:rPr>
              <w:fldChar w:fldCharType="begin"/>
            </w:r>
            <w:r>
              <w:rPr>
                <w:noProof/>
                <w:webHidden/>
              </w:rPr>
              <w:instrText xml:space="preserve"> PAGEREF _Toc135828417 \h </w:instrText>
            </w:r>
            <w:r>
              <w:rPr>
                <w:noProof/>
                <w:webHidden/>
              </w:rPr>
            </w:r>
            <w:r>
              <w:rPr>
                <w:noProof/>
                <w:webHidden/>
              </w:rPr>
              <w:fldChar w:fldCharType="separate"/>
            </w:r>
            <w:r>
              <w:rPr>
                <w:noProof/>
                <w:webHidden/>
              </w:rPr>
              <w:t>21</w:t>
            </w:r>
            <w:r>
              <w:rPr>
                <w:noProof/>
                <w:webHidden/>
              </w:rPr>
              <w:fldChar w:fldCharType="end"/>
            </w:r>
          </w:hyperlink>
        </w:p>
        <w:p w14:paraId="075DD426" w14:textId="2D3521E8" w:rsidR="006C6D44" w:rsidRDefault="006C6D44">
          <w:pPr>
            <w:pStyle w:val="Spistreci3"/>
            <w:rPr>
              <w:rFonts w:eastAsiaTheme="minorEastAsia"/>
              <w:noProof/>
              <w:kern w:val="2"/>
              <w:lang w:eastAsia="pl-PL"/>
              <w14:ligatures w14:val="standardContextual"/>
            </w:rPr>
          </w:pPr>
          <w:hyperlink w:anchor="_Toc135828418" w:history="1">
            <w:r w:rsidRPr="00F43A7A">
              <w:rPr>
                <w:rStyle w:val="Hipercze"/>
                <w:noProof/>
              </w:rPr>
              <w:t>1.6.</w:t>
            </w:r>
            <w:r>
              <w:rPr>
                <w:rFonts w:eastAsiaTheme="minorEastAsia"/>
                <w:noProof/>
                <w:kern w:val="2"/>
                <w:lang w:eastAsia="pl-PL"/>
                <w14:ligatures w14:val="standardContextual"/>
              </w:rPr>
              <w:tab/>
            </w:r>
            <w:r w:rsidRPr="00F43A7A">
              <w:rPr>
                <w:rStyle w:val="Hipercze"/>
                <w:noProof/>
              </w:rPr>
              <w:t>Inwazyjna choroba meningokokowa</w:t>
            </w:r>
            <w:r>
              <w:rPr>
                <w:noProof/>
                <w:webHidden/>
              </w:rPr>
              <w:tab/>
            </w:r>
            <w:r>
              <w:rPr>
                <w:noProof/>
                <w:webHidden/>
              </w:rPr>
              <w:fldChar w:fldCharType="begin"/>
            </w:r>
            <w:r>
              <w:rPr>
                <w:noProof/>
                <w:webHidden/>
              </w:rPr>
              <w:instrText xml:space="preserve"> PAGEREF _Toc135828418 \h </w:instrText>
            </w:r>
            <w:r>
              <w:rPr>
                <w:noProof/>
                <w:webHidden/>
              </w:rPr>
            </w:r>
            <w:r>
              <w:rPr>
                <w:noProof/>
                <w:webHidden/>
              </w:rPr>
              <w:fldChar w:fldCharType="separate"/>
            </w:r>
            <w:r>
              <w:rPr>
                <w:noProof/>
                <w:webHidden/>
              </w:rPr>
              <w:t>22</w:t>
            </w:r>
            <w:r>
              <w:rPr>
                <w:noProof/>
                <w:webHidden/>
              </w:rPr>
              <w:fldChar w:fldCharType="end"/>
            </w:r>
          </w:hyperlink>
        </w:p>
        <w:p w14:paraId="35A06370" w14:textId="61C67E60" w:rsidR="006C6D44" w:rsidRDefault="006C6D44">
          <w:pPr>
            <w:pStyle w:val="Spistreci3"/>
            <w:rPr>
              <w:rFonts w:eastAsiaTheme="minorEastAsia"/>
              <w:noProof/>
              <w:kern w:val="2"/>
              <w:lang w:eastAsia="pl-PL"/>
              <w14:ligatures w14:val="standardContextual"/>
            </w:rPr>
          </w:pPr>
          <w:hyperlink w:anchor="_Toc135828419" w:history="1">
            <w:r w:rsidRPr="00F43A7A">
              <w:rPr>
                <w:rStyle w:val="Hipercze"/>
                <w:noProof/>
              </w:rPr>
              <w:t>1.7.</w:t>
            </w:r>
            <w:r>
              <w:rPr>
                <w:rFonts w:eastAsiaTheme="minorEastAsia"/>
                <w:noProof/>
                <w:kern w:val="2"/>
                <w:lang w:eastAsia="pl-PL"/>
                <w14:ligatures w14:val="standardContextual"/>
              </w:rPr>
              <w:tab/>
            </w:r>
            <w:r w:rsidRPr="00F43A7A">
              <w:rPr>
                <w:rStyle w:val="Hipercze"/>
                <w:noProof/>
              </w:rPr>
              <w:t>Borelioza z Lyme</w:t>
            </w:r>
            <w:r>
              <w:rPr>
                <w:noProof/>
                <w:webHidden/>
              </w:rPr>
              <w:tab/>
            </w:r>
            <w:r>
              <w:rPr>
                <w:noProof/>
                <w:webHidden/>
              </w:rPr>
              <w:fldChar w:fldCharType="begin"/>
            </w:r>
            <w:r>
              <w:rPr>
                <w:noProof/>
                <w:webHidden/>
              </w:rPr>
              <w:instrText xml:space="preserve"> PAGEREF _Toc135828419 \h </w:instrText>
            </w:r>
            <w:r>
              <w:rPr>
                <w:noProof/>
                <w:webHidden/>
              </w:rPr>
            </w:r>
            <w:r>
              <w:rPr>
                <w:noProof/>
                <w:webHidden/>
              </w:rPr>
              <w:fldChar w:fldCharType="separate"/>
            </w:r>
            <w:r>
              <w:rPr>
                <w:noProof/>
                <w:webHidden/>
              </w:rPr>
              <w:t>24</w:t>
            </w:r>
            <w:r>
              <w:rPr>
                <w:noProof/>
                <w:webHidden/>
              </w:rPr>
              <w:fldChar w:fldCharType="end"/>
            </w:r>
          </w:hyperlink>
        </w:p>
        <w:p w14:paraId="65138AEA" w14:textId="528044E2" w:rsidR="006C6D44" w:rsidRDefault="006C6D44">
          <w:pPr>
            <w:pStyle w:val="Spistreci3"/>
            <w:rPr>
              <w:rFonts w:eastAsiaTheme="minorEastAsia"/>
              <w:noProof/>
              <w:kern w:val="2"/>
              <w:lang w:eastAsia="pl-PL"/>
              <w14:ligatures w14:val="standardContextual"/>
            </w:rPr>
          </w:pPr>
          <w:hyperlink w:anchor="_Toc135828420" w:history="1">
            <w:r w:rsidRPr="00F43A7A">
              <w:rPr>
                <w:rStyle w:val="Hipercze"/>
                <w:noProof/>
              </w:rPr>
              <w:t>1.8.</w:t>
            </w:r>
            <w:r>
              <w:rPr>
                <w:rFonts w:eastAsiaTheme="minorEastAsia"/>
                <w:noProof/>
                <w:kern w:val="2"/>
                <w:lang w:eastAsia="pl-PL"/>
                <w14:ligatures w14:val="standardContextual"/>
              </w:rPr>
              <w:tab/>
            </w:r>
            <w:r w:rsidRPr="00F43A7A">
              <w:rPr>
                <w:rStyle w:val="Hipercze"/>
                <w:noProof/>
              </w:rPr>
              <w:t>Wścieklizna</w:t>
            </w:r>
            <w:r>
              <w:rPr>
                <w:noProof/>
                <w:webHidden/>
              </w:rPr>
              <w:tab/>
            </w:r>
            <w:r>
              <w:rPr>
                <w:noProof/>
                <w:webHidden/>
              </w:rPr>
              <w:fldChar w:fldCharType="begin"/>
            </w:r>
            <w:r>
              <w:rPr>
                <w:noProof/>
                <w:webHidden/>
              </w:rPr>
              <w:instrText xml:space="preserve"> PAGEREF _Toc135828420 \h </w:instrText>
            </w:r>
            <w:r>
              <w:rPr>
                <w:noProof/>
                <w:webHidden/>
              </w:rPr>
            </w:r>
            <w:r>
              <w:rPr>
                <w:noProof/>
                <w:webHidden/>
              </w:rPr>
              <w:fldChar w:fldCharType="separate"/>
            </w:r>
            <w:r>
              <w:rPr>
                <w:noProof/>
                <w:webHidden/>
              </w:rPr>
              <w:t>25</w:t>
            </w:r>
            <w:r>
              <w:rPr>
                <w:noProof/>
                <w:webHidden/>
              </w:rPr>
              <w:fldChar w:fldCharType="end"/>
            </w:r>
          </w:hyperlink>
        </w:p>
        <w:p w14:paraId="39C51AEF" w14:textId="1F22EF64" w:rsidR="006C6D44" w:rsidRDefault="006C6D44">
          <w:pPr>
            <w:pStyle w:val="Spistreci3"/>
            <w:rPr>
              <w:rFonts w:eastAsiaTheme="minorEastAsia"/>
              <w:noProof/>
              <w:kern w:val="2"/>
              <w:lang w:eastAsia="pl-PL"/>
              <w14:ligatures w14:val="standardContextual"/>
            </w:rPr>
          </w:pPr>
          <w:hyperlink w:anchor="_Toc135828421" w:history="1">
            <w:r w:rsidRPr="00F43A7A">
              <w:rPr>
                <w:rStyle w:val="Hipercze"/>
                <w:noProof/>
              </w:rPr>
              <w:t>1.9.</w:t>
            </w:r>
            <w:r>
              <w:rPr>
                <w:rFonts w:eastAsiaTheme="minorEastAsia"/>
                <w:noProof/>
                <w:kern w:val="2"/>
                <w:lang w:eastAsia="pl-PL"/>
                <w14:ligatures w14:val="standardContextual"/>
              </w:rPr>
              <w:tab/>
            </w:r>
            <w:r w:rsidRPr="00F43A7A">
              <w:rPr>
                <w:rStyle w:val="Hipercze"/>
                <w:noProof/>
              </w:rPr>
              <w:t>Choroby przenoszone drogą płciową</w:t>
            </w:r>
            <w:r>
              <w:rPr>
                <w:noProof/>
                <w:webHidden/>
              </w:rPr>
              <w:tab/>
            </w:r>
            <w:r>
              <w:rPr>
                <w:noProof/>
                <w:webHidden/>
              </w:rPr>
              <w:fldChar w:fldCharType="begin"/>
            </w:r>
            <w:r>
              <w:rPr>
                <w:noProof/>
                <w:webHidden/>
              </w:rPr>
              <w:instrText xml:space="preserve"> PAGEREF _Toc135828421 \h </w:instrText>
            </w:r>
            <w:r>
              <w:rPr>
                <w:noProof/>
                <w:webHidden/>
              </w:rPr>
            </w:r>
            <w:r>
              <w:rPr>
                <w:noProof/>
                <w:webHidden/>
              </w:rPr>
              <w:fldChar w:fldCharType="separate"/>
            </w:r>
            <w:r>
              <w:rPr>
                <w:noProof/>
                <w:webHidden/>
              </w:rPr>
              <w:t>27</w:t>
            </w:r>
            <w:r>
              <w:rPr>
                <w:noProof/>
                <w:webHidden/>
              </w:rPr>
              <w:fldChar w:fldCharType="end"/>
            </w:r>
          </w:hyperlink>
        </w:p>
        <w:p w14:paraId="59A71A30" w14:textId="1DD2CD7C" w:rsidR="006C6D44" w:rsidRDefault="006C6D44">
          <w:pPr>
            <w:pStyle w:val="Spistreci3"/>
            <w:rPr>
              <w:rFonts w:eastAsiaTheme="minorEastAsia"/>
              <w:noProof/>
              <w:kern w:val="2"/>
              <w:lang w:eastAsia="pl-PL"/>
              <w14:ligatures w14:val="standardContextual"/>
            </w:rPr>
          </w:pPr>
          <w:hyperlink w:anchor="_Toc135828422" w:history="1">
            <w:r w:rsidRPr="00F43A7A">
              <w:rPr>
                <w:rStyle w:val="Hipercze"/>
                <w:noProof/>
              </w:rPr>
              <w:t>1.10.</w:t>
            </w:r>
            <w:r>
              <w:rPr>
                <w:rFonts w:eastAsiaTheme="minorEastAsia"/>
                <w:noProof/>
                <w:kern w:val="2"/>
                <w:lang w:eastAsia="pl-PL"/>
                <w14:ligatures w14:val="standardContextual"/>
              </w:rPr>
              <w:tab/>
            </w:r>
            <w:r w:rsidRPr="00F43A7A">
              <w:rPr>
                <w:rStyle w:val="Hipercze"/>
                <w:noProof/>
              </w:rPr>
              <w:t>Gruźlica</w:t>
            </w:r>
            <w:r>
              <w:rPr>
                <w:noProof/>
                <w:webHidden/>
              </w:rPr>
              <w:tab/>
            </w:r>
            <w:r>
              <w:rPr>
                <w:noProof/>
                <w:webHidden/>
              </w:rPr>
              <w:fldChar w:fldCharType="begin"/>
            </w:r>
            <w:r>
              <w:rPr>
                <w:noProof/>
                <w:webHidden/>
              </w:rPr>
              <w:instrText xml:space="preserve"> PAGEREF _Toc135828422 \h </w:instrText>
            </w:r>
            <w:r>
              <w:rPr>
                <w:noProof/>
                <w:webHidden/>
              </w:rPr>
            </w:r>
            <w:r>
              <w:rPr>
                <w:noProof/>
                <w:webHidden/>
              </w:rPr>
              <w:fldChar w:fldCharType="separate"/>
            </w:r>
            <w:r>
              <w:rPr>
                <w:noProof/>
                <w:webHidden/>
              </w:rPr>
              <w:t>28</w:t>
            </w:r>
            <w:r>
              <w:rPr>
                <w:noProof/>
                <w:webHidden/>
              </w:rPr>
              <w:fldChar w:fldCharType="end"/>
            </w:r>
          </w:hyperlink>
        </w:p>
        <w:p w14:paraId="7AA49BB2" w14:textId="1BAD84F6" w:rsidR="006C6D44" w:rsidRDefault="006C6D44">
          <w:pPr>
            <w:pStyle w:val="Spistreci3"/>
            <w:rPr>
              <w:rFonts w:eastAsiaTheme="minorEastAsia"/>
              <w:noProof/>
              <w:kern w:val="2"/>
              <w:lang w:eastAsia="pl-PL"/>
              <w14:ligatures w14:val="standardContextual"/>
            </w:rPr>
          </w:pPr>
          <w:hyperlink w:anchor="_Toc135828423" w:history="1">
            <w:r w:rsidRPr="00F43A7A">
              <w:rPr>
                <w:rStyle w:val="Hipercze"/>
                <w:noProof/>
              </w:rPr>
              <w:t>1.11.</w:t>
            </w:r>
            <w:r>
              <w:rPr>
                <w:rFonts w:eastAsiaTheme="minorEastAsia"/>
                <w:noProof/>
                <w:kern w:val="2"/>
                <w:lang w:eastAsia="pl-PL"/>
                <w14:ligatures w14:val="standardContextual"/>
              </w:rPr>
              <w:tab/>
            </w:r>
            <w:r w:rsidRPr="00F43A7A">
              <w:rPr>
                <w:rStyle w:val="Hipercze"/>
                <w:noProof/>
              </w:rPr>
              <w:t>Zakażenie wirusem HIV, choroba AIDS</w:t>
            </w:r>
            <w:r>
              <w:rPr>
                <w:noProof/>
                <w:webHidden/>
              </w:rPr>
              <w:tab/>
            </w:r>
            <w:r>
              <w:rPr>
                <w:noProof/>
                <w:webHidden/>
              </w:rPr>
              <w:fldChar w:fldCharType="begin"/>
            </w:r>
            <w:r>
              <w:rPr>
                <w:noProof/>
                <w:webHidden/>
              </w:rPr>
              <w:instrText xml:space="preserve"> PAGEREF _Toc135828423 \h </w:instrText>
            </w:r>
            <w:r>
              <w:rPr>
                <w:noProof/>
                <w:webHidden/>
              </w:rPr>
            </w:r>
            <w:r>
              <w:rPr>
                <w:noProof/>
                <w:webHidden/>
              </w:rPr>
              <w:fldChar w:fldCharType="separate"/>
            </w:r>
            <w:r>
              <w:rPr>
                <w:noProof/>
                <w:webHidden/>
              </w:rPr>
              <w:t>29</w:t>
            </w:r>
            <w:r>
              <w:rPr>
                <w:noProof/>
                <w:webHidden/>
              </w:rPr>
              <w:fldChar w:fldCharType="end"/>
            </w:r>
          </w:hyperlink>
        </w:p>
        <w:p w14:paraId="17F5E9F6" w14:textId="2D8652DE" w:rsidR="006C6D44" w:rsidRDefault="006C6D44">
          <w:pPr>
            <w:pStyle w:val="Spistreci3"/>
            <w:rPr>
              <w:rFonts w:eastAsiaTheme="minorEastAsia"/>
              <w:noProof/>
              <w:kern w:val="2"/>
              <w:lang w:eastAsia="pl-PL"/>
              <w14:ligatures w14:val="standardContextual"/>
            </w:rPr>
          </w:pPr>
          <w:hyperlink w:anchor="_Toc135828424" w:history="1">
            <w:r w:rsidRPr="00F43A7A">
              <w:rPr>
                <w:rStyle w:val="Hipercze"/>
                <w:noProof/>
              </w:rPr>
              <w:t>1.12.</w:t>
            </w:r>
            <w:r>
              <w:rPr>
                <w:rFonts w:eastAsiaTheme="minorEastAsia"/>
                <w:noProof/>
                <w:kern w:val="2"/>
                <w:lang w:eastAsia="pl-PL"/>
                <w14:ligatures w14:val="standardContextual"/>
              </w:rPr>
              <w:tab/>
            </w:r>
            <w:r w:rsidRPr="00F43A7A">
              <w:rPr>
                <w:rStyle w:val="Hipercze"/>
                <w:noProof/>
              </w:rPr>
              <w:t>Zakażenie SARS-CoV-2 i choroba COVID-19</w:t>
            </w:r>
            <w:r>
              <w:rPr>
                <w:noProof/>
                <w:webHidden/>
              </w:rPr>
              <w:tab/>
            </w:r>
            <w:r>
              <w:rPr>
                <w:noProof/>
                <w:webHidden/>
              </w:rPr>
              <w:fldChar w:fldCharType="begin"/>
            </w:r>
            <w:r>
              <w:rPr>
                <w:noProof/>
                <w:webHidden/>
              </w:rPr>
              <w:instrText xml:space="preserve"> PAGEREF _Toc135828424 \h </w:instrText>
            </w:r>
            <w:r>
              <w:rPr>
                <w:noProof/>
                <w:webHidden/>
              </w:rPr>
            </w:r>
            <w:r>
              <w:rPr>
                <w:noProof/>
                <w:webHidden/>
              </w:rPr>
              <w:fldChar w:fldCharType="separate"/>
            </w:r>
            <w:r>
              <w:rPr>
                <w:noProof/>
                <w:webHidden/>
              </w:rPr>
              <w:t>32</w:t>
            </w:r>
            <w:r>
              <w:rPr>
                <w:noProof/>
                <w:webHidden/>
              </w:rPr>
              <w:fldChar w:fldCharType="end"/>
            </w:r>
          </w:hyperlink>
        </w:p>
        <w:p w14:paraId="501D443A" w14:textId="6AB0D0F1" w:rsidR="006C6D44" w:rsidRDefault="006C6D44">
          <w:pPr>
            <w:pStyle w:val="Spistreci3"/>
            <w:rPr>
              <w:rFonts w:eastAsiaTheme="minorEastAsia"/>
              <w:noProof/>
              <w:kern w:val="2"/>
              <w:lang w:eastAsia="pl-PL"/>
              <w14:ligatures w14:val="standardContextual"/>
            </w:rPr>
          </w:pPr>
          <w:hyperlink w:anchor="_Toc135828425" w:history="1">
            <w:r w:rsidRPr="00F43A7A">
              <w:rPr>
                <w:rStyle w:val="Hipercze"/>
                <w:noProof/>
              </w:rPr>
              <w:t>1.13.</w:t>
            </w:r>
            <w:r>
              <w:rPr>
                <w:rFonts w:eastAsiaTheme="minorEastAsia"/>
                <w:noProof/>
                <w:kern w:val="2"/>
                <w:lang w:eastAsia="pl-PL"/>
                <w14:ligatures w14:val="standardContextual"/>
              </w:rPr>
              <w:tab/>
            </w:r>
            <w:r w:rsidRPr="00F43A7A">
              <w:rPr>
                <w:rStyle w:val="Hipercze"/>
                <w:noProof/>
              </w:rPr>
              <w:t>Tularemia</w:t>
            </w:r>
            <w:r>
              <w:rPr>
                <w:noProof/>
                <w:webHidden/>
              </w:rPr>
              <w:tab/>
            </w:r>
            <w:r>
              <w:rPr>
                <w:noProof/>
                <w:webHidden/>
              </w:rPr>
              <w:fldChar w:fldCharType="begin"/>
            </w:r>
            <w:r>
              <w:rPr>
                <w:noProof/>
                <w:webHidden/>
              </w:rPr>
              <w:instrText xml:space="preserve"> PAGEREF _Toc135828425 \h </w:instrText>
            </w:r>
            <w:r>
              <w:rPr>
                <w:noProof/>
                <w:webHidden/>
              </w:rPr>
            </w:r>
            <w:r>
              <w:rPr>
                <w:noProof/>
                <w:webHidden/>
              </w:rPr>
              <w:fldChar w:fldCharType="separate"/>
            </w:r>
            <w:r>
              <w:rPr>
                <w:noProof/>
                <w:webHidden/>
              </w:rPr>
              <w:t>33</w:t>
            </w:r>
            <w:r>
              <w:rPr>
                <w:noProof/>
                <w:webHidden/>
              </w:rPr>
              <w:fldChar w:fldCharType="end"/>
            </w:r>
          </w:hyperlink>
        </w:p>
        <w:p w14:paraId="0DCF5850" w14:textId="421D7488" w:rsidR="006C6D44" w:rsidRDefault="006C6D44">
          <w:pPr>
            <w:pStyle w:val="Spistreci3"/>
            <w:rPr>
              <w:rFonts w:eastAsiaTheme="minorEastAsia"/>
              <w:noProof/>
              <w:kern w:val="2"/>
              <w:lang w:eastAsia="pl-PL"/>
              <w14:ligatures w14:val="standardContextual"/>
            </w:rPr>
          </w:pPr>
          <w:hyperlink w:anchor="_Toc135828426" w:history="1">
            <w:r w:rsidRPr="00F43A7A">
              <w:rPr>
                <w:rStyle w:val="Hipercze"/>
                <w:noProof/>
              </w:rPr>
              <w:t>1.14.</w:t>
            </w:r>
            <w:r>
              <w:rPr>
                <w:rFonts w:eastAsiaTheme="minorEastAsia"/>
                <w:noProof/>
                <w:kern w:val="2"/>
                <w:lang w:eastAsia="pl-PL"/>
                <w14:ligatures w14:val="standardContextual"/>
              </w:rPr>
              <w:tab/>
            </w:r>
            <w:r w:rsidRPr="00F43A7A">
              <w:rPr>
                <w:rStyle w:val="Hipercze"/>
                <w:noProof/>
              </w:rPr>
              <w:t>Ospa małpia</w:t>
            </w:r>
            <w:r>
              <w:rPr>
                <w:noProof/>
                <w:webHidden/>
              </w:rPr>
              <w:tab/>
            </w:r>
            <w:r>
              <w:rPr>
                <w:noProof/>
                <w:webHidden/>
              </w:rPr>
              <w:fldChar w:fldCharType="begin"/>
            </w:r>
            <w:r>
              <w:rPr>
                <w:noProof/>
                <w:webHidden/>
              </w:rPr>
              <w:instrText xml:space="preserve"> PAGEREF _Toc135828426 \h </w:instrText>
            </w:r>
            <w:r>
              <w:rPr>
                <w:noProof/>
                <w:webHidden/>
              </w:rPr>
            </w:r>
            <w:r>
              <w:rPr>
                <w:noProof/>
                <w:webHidden/>
              </w:rPr>
              <w:fldChar w:fldCharType="separate"/>
            </w:r>
            <w:r>
              <w:rPr>
                <w:noProof/>
                <w:webHidden/>
              </w:rPr>
              <w:t>34</w:t>
            </w:r>
            <w:r>
              <w:rPr>
                <w:noProof/>
                <w:webHidden/>
              </w:rPr>
              <w:fldChar w:fldCharType="end"/>
            </w:r>
          </w:hyperlink>
        </w:p>
        <w:p w14:paraId="667BB679" w14:textId="16EE59BC" w:rsidR="006C6D44" w:rsidRDefault="006C6D44">
          <w:pPr>
            <w:pStyle w:val="Spistreci3"/>
            <w:rPr>
              <w:rFonts w:eastAsiaTheme="minorEastAsia"/>
              <w:noProof/>
              <w:kern w:val="2"/>
              <w:lang w:eastAsia="pl-PL"/>
              <w14:ligatures w14:val="standardContextual"/>
            </w:rPr>
          </w:pPr>
          <w:hyperlink w:anchor="_Toc135828427" w:history="1">
            <w:r w:rsidRPr="00F43A7A">
              <w:rPr>
                <w:rStyle w:val="Hipercze"/>
                <w:noProof/>
              </w:rPr>
              <w:t>1.15.</w:t>
            </w:r>
            <w:r>
              <w:rPr>
                <w:rFonts w:eastAsiaTheme="minorEastAsia"/>
                <w:noProof/>
                <w:kern w:val="2"/>
                <w:lang w:eastAsia="pl-PL"/>
                <w14:ligatures w14:val="standardContextual"/>
              </w:rPr>
              <w:tab/>
            </w:r>
            <w:r w:rsidRPr="00F43A7A">
              <w:rPr>
                <w:rStyle w:val="Hipercze"/>
                <w:noProof/>
              </w:rPr>
              <w:t>Podsumowanie i wnioski</w:t>
            </w:r>
            <w:r>
              <w:rPr>
                <w:noProof/>
                <w:webHidden/>
              </w:rPr>
              <w:tab/>
            </w:r>
            <w:r>
              <w:rPr>
                <w:noProof/>
                <w:webHidden/>
              </w:rPr>
              <w:fldChar w:fldCharType="begin"/>
            </w:r>
            <w:r>
              <w:rPr>
                <w:noProof/>
                <w:webHidden/>
              </w:rPr>
              <w:instrText xml:space="preserve"> PAGEREF _Toc135828427 \h </w:instrText>
            </w:r>
            <w:r>
              <w:rPr>
                <w:noProof/>
                <w:webHidden/>
              </w:rPr>
            </w:r>
            <w:r>
              <w:rPr>
                <w:noProof/>
                <w:webHidden/>
              </w:rPr>
              <w:fldChar w:fldCharType="separate"/>
            </w:r>
            <w:r>
              <w:rPr>
                <w:noProof/>
                <w:webHidden/>
              </w:rPr>
              <w:t>35</w:t>
            </w:r>
            <w:r>
              <w:rPr>
                <w:noProof/>
                <w:webHidden/>
              </w:rPr>
              <w:fldChar w:fldCharType="end"/>
            </w:r>
          </w:hyperlink>
        </w:p>
        <w:p w14:paraId="33142FC0" w14:textId="6E462FF0" w:rsidR="006C6D44" w:rsidRDefault="006C6D44">
          <w:pPr>
            <w:pStyle w:val="Spistreci2"/>
            <w:rPr>
              <w:rFonts w:eastAsiaTheme="minorEastAsia"/>
              <w:noProof/>
              <w:kern w:val="2"/>
              <w:lang w:eastAsia="pl-PL"/>
              <w14:ligatures w14:val="standardContextual"/>
            </w:rPr>
          </w:pPr>
          <w:hyperlink w:anchor="_Toc135828428" w:history="1">
            <w:r w:rsidRPr="00F43A7A">
              <w:rPr>
                <w:rStyle w:val="Hipercze"/>
                <w:noProof/>
              </w:rPr>
              <w:t>2.</w:t>
            </w:r>
            <w:r>
              <w:rPr>
                <w:rFonts w:eastAsiaTheme="minorEastAsia"/>
                <w:noProof/>
                <w:kern w:val="2"/>
                <w:lang w:eastAsia="pl-PL"/>
                <w14:ligatures w14:val="standardContextual"/>
              </w:rPr>
              <w:tab/>
            </w:r>
            <w:r w:rsidRPr="00F43A7A">
              <w:rPr>
                <w:rStyle w:val="Hipercze"/>
                <w:noProof/>
              </w:rPr>
              <w:t>Szczepienia ochronne</w:t>
            </w:r>
            <w:r>
              <w:rPr>
                <w:noProof/>
                <w:webHidden/>
              </w:rPr>
              <w:tab/>
            </w:r>
            <w:r>
              <w:rPr>
                <w:noProof/>
                <w:webHidden/>
              </w:rPr>
              <w:fldChar w:fldCharType="begin"/>
            </w:r>
            <w:r>
              <w:rPr>
                <w:noProof/>
                <w:webHidden/>
              </w:rPr>
              <w:instrText xml:space="preserve"> PAGEREF _Toc135828428 \h </w:instrText>
            </w:r>
            <w:r>
              <w:rPr>
                <w:noProof/>
                <w:webHidden/>
              </w:rPr>
            </w:r>
            <w:r>
              <w:rPr>
                <w:noProof/>
                <w:webHidden/>
              </w:rPr>
              <w:fldChar w:fldCharType="separate"/>
            </w:r>
            <w:r>
              <w:rPr>
                <w:noProof/>
                <w:webHidden/>
              </w:rPr>
              <w:t>37</w:t>
            </w:r>
            <w:r>
              <w:rPr>
                <w:noProof/>
                <w:webHidden/>
              </w:rPr>
              <w:fldChar w:fldCharType="end"/>
            </w:r>
          </w:hyperlink>
        </w:p>
        <w:p w14:paraId="2878B2E4" w14:textId="35DC4168" w:rsidR="006C6D44" w:rsidRDefault="006C6D44">
          <w:pPr>
            <w:pStyle w:val="Spistreci3"/>
            <w:rPr>
              <w:rFonts w:eastAsiaTheme="minorEastAsia"/>
              <w:noProof/>
              <w:kern w:val="2"/>
              <w:lang w:eastAsia="pl-PL"/>
              <w14:ligatures w14:val="standardContextual"/>
            </w:rPr>
          </w:pPr>
          <w:hyperlink w:anchor="_Toc135828429" w:history="1">
            <w:r w:rsidRPr="00F43A7A">
              <w:rPr>
                <w:rStyle w:val="Hipercze"/>
                <w:noProof/>
              </w:rPr>
              <w:t>2.1.</w:t>
            </w:r>
            <w:r>
              <w:rPr>
                <w:rFonts w:eastAsiaTheme="minorEastAsia"/>
                <w:noProof/>
                <w:kern w:val="2"/>
                <w:lang w:eastAsia="pl-PL"/>
                <w14:ligatures w14:val="standardContextual"/>
              </w:rPr>
              <w:tab/>
            </w:r>
            <w:r w:rsidRPr="00F43A7A">
              <w:rPr>
                <w:rStyle w:val="Hipercze"/>
                <w:noProof/>
              </w:rPr>
              <w:t>Realizacja programu szczepień ochronnych (PSO)</w:t>
            </w:r>
            <w:r>
              <w:rPr>
                <w:noProof/>
                <w:webHidden/>
              </w:rPr>
              <w:tab/>
            </w:r>
            <w:r>
              <w:rPr>
                <w:noProof/>
                <w:webHidden/>
              </w:rPr>
              <w:fldChar w:fldCharType="begin"/>
            </w:r>
            <w:r>
              <w:rPr>
                <w:noProof/>
                <w:webHidden/>
              </w:rPr>
              <w:instrText xml:space="preserve"> PAGEREF _Toc135828429 \h </w:instrText>
            </w:r>
            <w:r>
              <w:rPr>
                <w:noProof/>
                <w:webHidden/>
              </w:rPr>
            </w:r>
            <w:r>
              <w:rPr>
                <w:noProof/>
                <w:webHidden/>
              </w:rPr>
              <w:fldChar w:fldCharType="separate"/>
            </w:r>
            <w:r>
              <w:rPr>
                <w:noProof/>
                <w:webHidden/>
              </w:rPr>
              <w:t>37</w:t>
            </w:r>
            <w:r>
              <w:rPr>
                <w:noProof/>
                <w:webHidden/>
              </w:rPr>
              <w:fldChar w:fldCharType="end"/>
            </w:r>
          </w:hyperlink>
        </w:p>
        <w:p w14:paraId="39739C03" w14:textId="0F5DFE47" w:rsidR="006C6D44" w:rsidRDefault="006C6D44">
          <w:pPr>
            <w:pStyle w:val="Spistreci3"/>
            <w:rPr>
              <w:rFonts w:eastAsiaTheme="minorEastAsia"/>
              <w:noProof/>
              <w:kern w:val="2"/>
              <w:lang w:eastAsia="pl-PL"/>
              <w14:ligatures w14:val="standardContextual"/>
            </w:rPr>
          </w:pPr>
          <w:hyperlink w:anchor="_Toc135828430" w:history="1">
            <w:r w:rsidRPr="00F43A7A">
              <w:rPr>
                <w:rStyle w:val="Hipercze"/>
                <w:noProof/>
              </w:rPr>
              <w:t>2.2.</w:t>
            </w:r>
            <w:r>
              <w:rPr>
                <w:rFonts w:eastAsiaTheme="minorEastAsia"/>
                <w:noProof/>
                <w:kern w:val="2"/>
                <w:lang w:eastAsia="pl-PL"/>
                <w14:ligatures w14:val="standardContextual"/>
              </w:rPr>
              <w:tab/>
            </w:r>
            <w:r w:rsidRPr="00F43A7A">
              <w:rPr>
                <w:rStyle w:val="Hipercze"/>
                <w:noProof/>
              </w:rPr>
              <w:t>Niepożądane odczyny poszczepienne (NOP)</w:t>
            </w:r>
            <w:r>
              <w:rPr>
                <w:noProof/>
                <w:webHidden/>
              </w:rPr>
              <w:tab/>
            </w:r>
            <w:r>
              <w:rPr>
                <w:noProof/>
                <w:webHidden/>
              </w:rPr>
              <w:fldChar w:fldCharType="begin"/>
            </w:r>
            <w:r>
              <w:rPr>
                <w:noProof/>
                <w:webHidden/>
              </w:rPr>
              <w:instrText xml:space="preserve"> PAGEREF _Toc135828430 \h </w:instrText>
            </w:r>
            <w:r>
              <w:rPr>
                <w:noProof/>
                <w:webHidden/>
              </w:rPr>
            </w:r>
            <w:r>
              <w:rPr>
                <w:noProof/>
                <w:webHidden/>
              </w:rPr>
              <w:fldChar w:fldCharType="separate"/>
            </w:r>
            <w:r>
              <w:rPr>
                <w:noProof/>
                <w:webHidden/>
              </w:rPr>
              <w:t>43</w:t>
            </w:r>
            <w:r>
              <w:rPr>
                <w:noProof/>
                <w:webHidden/>
              </w:rPr>
              <w:fldChar w:fldCharType="end"/>
            </w:r>
          </w:hyperlink>
        </w:p>
        <w:p w14:paraId="2334E7FF" w14:textId="607AD57D" w:rsidR="006C6D44" w:rsidRDefault="006C6D44">
          <w:pPr>
            <w:pStyle w:val="Spistreci3"/>
            <w:rPr>
              <w:rFonts w:eastAsiaTheme="minorEastAsia"/>
              <w:noProof/>
              <w:kern w:val="2"/>
              <w:lang w:eastAsia="pl-PL"/>
              <w14:ligatures w14:val="standardContextual"/>
            </w:rPr>
          </w:pPr>
          <w:hyperlink w:anchor="_Toc135828431" w:history="1">
            <w:r w:rsidRPr="00F43A7A">
              <w:rPr>
                <w:rStyle w:val="Hipercze"/>
                <w:noProof/>
              </w:rPr>
              <w:t>2.3.</w:t>
            </w:r>
            <w:r>
              <w:rPr>
                <w:rFonts w:eastAsiaTheme="minorEastAsia"/>
                <w:noProof/>
                <w:kern w:val="2"/>
                <w:lang w:eastAsia="pl-PL"/>
                <w14:ligatures w14:val="standardContextual"/>
              </w:rPr>
              <w:tab/>
            </w:r>
            <w:r w:rsidRPr="00F43A7A">
              <w:rPr>
                <w:rStyle w:val="Hipercze"/>
                <w:noProof/>
              </w:rPr>
              <w:t>Podsumowanie i wnioski</w:t>
            </w:r>
            <w:r>
              <w:rPr>
                <w:noProof/>
                <w:webHidden/>
              </w:rPr>
              <w:tab/>
            </w:r>
            <w:r>
              <w:rPr>
                <w:noProof/>
                <w:webHidden/>
              </w:rPr>
              <w:fldChar w:fldCharType="begin"/>
            </w:r>
            <w:r>
              <w:rPr>
                <w:noProof/>
                <w:webHidden/>
              </w:rPr>
              <w:instrText xml:space="preserve"> PAGEREF _Toc135828431 \h </w:instrText>
            </w:r>
            <w:r>
              <w:rPr>
                <w:noProof/>
                <w:webHidden/>
              </w:rPr>
            </w:r>
            <w:r>
              <w:rPr>
                <w:noProof/>
                <w:webHidden/>
              </w:rPr>
              <w:fldChar w:fldCharType="separate"/>
            </w:r>
            <w:r>
              <w:rPr>
                <w:noProof/>
                <w:webHidden/>
              </w:rPr>
              <w:t>44</w:t>
            </w:r>
            <w:r>
              <w:rPr>
                <w:noProof/>
                <w:webHidden/>
              </w:rPr>
              <w:fldChar w:fldCharType="end"/>
            </w:r>
          </w:hyperlink>
        </w:p>
        <w:p w14:paraId="3FB4F15C" w14:textId="00F82012" w:rsidR="006C6D44" w:rsidRDefault="006C6D44">
          <w:pPr>
            <w:pStyle w:val="Spistreci2"/>
            <w:rPr>
              <w:rFonts w:eastAsiaTheme="minorEastAsia"/>
              <w:noProof/>
              <w:kern w:val="2"/>
              <w:lang w:eastAsia="pl-PL"/>
              <w14:ligatures w14:val="standardContextual"/>
            </w:rPr>
          </w:pPr>
          <w:hyperlink w:anchor="_Toc135828432" w:history="1">
            <w:r w:rsidRPr="00F43A7A">
              <w:rPr>
                <w:rStyle w:val="Hipercze"/>
                <w:noProof/>
              </w:rPr>
              <w:t>3.</w:t>
            </w:r>
            <w:r>
              <w:rPr>
                <w:rFonts w:eastAsiaTheme="minorEastAsia"/>
                <w:noProof/>
                <w:kern w:val="2"/>
                <w:lang w:eastAsia="pl-PL"/>
                <w14:ligatures w14:val="standardContextual"/>
              </w:rPr>
              <w:tab/>
            </w:r>
            <w:r w:rsidRPr="00F43A7A">
              <w:rPr>
                <w:rStyle w:val="Hipercze"/>
                <w:noProof/>
              </w:rPr>
              <w:t>Sytuacja epidemiologiczna w szpitalach</w:t>
            </w:r>
            <w:r>
              <w:rPr>
                <w:noProof/>
                <w:webHidden/>
              </w:rPr>
              <w:tab/>
            </w:r>
            <w:r>
              <w:rPr>
                <w:noProof/>
                <w:webHidden/>
              </w:rPr>
              <w:fldChar w:fldCharType="begin"/>
            </w:r>
            <w:r>
              <w:rPr>
                <w:noProof/>
                <w:webHidden/>
              </w:rPr>
              <w:instrText xml:space="preserve"> PAGEREF _Toc135828432 \h </w:instrText>
            </w:r>
            <w:r>
              <w:rPr>
                <w:noProof/>
                <w:webHidden/>
              </w:rPr>
            </w:r>
            <w:r>
              <w:rPr>
                <w:noProof/>
                <w:webHidden/>
              </w:rPr>
              <w:fldChar w:fldCharType="separate"/>
            </w:r>
            <w:r>
              <w:rPr>
                <w:noProof/>
                <w:webHidden/>
              </w:rPr>
              <w:t>45</w:t>
            </w:r>
            <w:r>
              <w:rPr>
                <w:noProof/>
                <w:webHidden/>
              </w:rPr>
              <w:fldChar w:fldCharType="end"/>
            </w:r>
          </w:hyperlink>
        </w:p>
        <w:p w14:paraId="1B9C3A74" w14:textId="0CECA59A" w:rsidR="006C6D44" w:rsidRDefault="006C6D44">
          <w:pPr>
            <w:pStyle w:val="Spistreci3"/>
            <w:rPr>
              <w:rFonts w:eastAsiaTheme="minorEastAsia"/>
              <w:noProof/>
              <w:kern w:val="2"/>
              <w:lang w:eastAsia="pl-PL"/>
              <w14:ligatures w14:val="standardContextual"/>
            </w:rPr>
          </w:pPr>
          <w:hyperlink w:anchor="_Toc135828433" w:history="1">
            <w:r w:rsidRPr="00F43A7A">
              <w:rPr>
                <w:rStyle w:val="Hipercze"/>
                <w:noProof/>
              </w:rPr>
              <w:t>3.1.</w:t>
            </w:r>
            <w:r>
              <w:rPr>
                <w:rFonts w:eastAsiaTheme="minorEastAsia"/>
                <w:noProof/>
                <w:kern w:val="2"/>
                <w:lang w:eastAsia="pl-PL"/>
                <w14:ligatures w14:val="standardContextual"/>
              </w:rPr>
              <w:tab/>
            </w:r>
            <w:r w:rsidRPr="00F43A7A">
              <w:rPr>
                <w:rStyle w:val="Hipercze"/>
                <w:noProof/>
              </w:rPr>
              <w:t>Zakażenia szpitalne i ocena działalności zespołów kontroli zakażeń szpitalnych</w:t>
            </w:r>
            <w:r>
              <w:rPr>
                <w:noProof/>
                <w:webHidden/>
              </w:rPr>
              <w:tab/>
            </w:r>
            <w:r>
              <w:rPr>
                <w:noProof/>
                <w:webHidden/>
              </w:rPr>
              <w:fldChar w:fldCharType="begin"/>
            </w:r>
            <w:r>
              <w:rPr>
                <w:noProof/>
                <w:webHidden/>
              </w:rPr>
              <w:instrText xml:space="preserve"> PAGEREF _Toc135828433 \h </w:instrText>
            </w:r>
            <w:r>
              <w:rPr>
                <w:noProof/>
                <w:webHidden/>
              </w:rPr>
            </w:r>
            <w:r>
              <w:rPr>
                <w:noProof/>
                <w:webHidden/>
              </w:rPr>
              <w:fldChar w:fldCharType="separate"/>
            </w:r>
            <w:r>
              <w:rPr>
                <w:noProof/>
                <w:webHidden/>
              </w:rPr>
              <w:t>45</w:t>
            </w:r>
            <w:r>
              <w:rPr>
                <w:noProof/>
                <w:webHidden/>
              </w:rPr>
              <w:fldChar w:fldCharType="end"/>
            </w:r>
          </w:hyperlink>
        </w:p>
        <w:p w14:paraId="537B3A6C" w14:textId="3DA69482" w:rsidR="006C6D44" w:rsidRDefault="006C6D44">
          <w:pPr>
            <w:pStyle w:val="Spistreci3"/>
            <w:rPr>
              <w:rFonts w:eastAsiaTheme="minorEastAsia"/>
              <w:noProof/>
              <w:kern w:val="2"/>
              <w:lang w:eastAsia="pl-PL"/>
              <w14:ligatures w14:val="standardContextual"/>
            </w:rPr>
          </w:pPr>
          <w:hyperlink w:anchor="_Toc135828434" w:history="1">
            <w:r w:rsidRPr="00F43A7A">
              <w:rPr>
                <w:rStyle w:val="Hipercze"/>
                <w:noProof/>
              </w:rPr>
              <w:t>3.2.</w:t>
            </w:r>
            <w:r>
              <w:rPr>
                <w:rFonts w:eastAsiaTheme="minorEastAsia"/>
                <w:noProof/>
                <w:kern w:val="2"/>
                <w:lang w:eastAsia="pl-PL"/>
                <w14:ligatures w14:val="standardContextual"/>
              </w:rPr>
              <w:tab/>
            </w:r>
            <w:r w:rsidRPr="00F43A7A">
              <w:rPr>
                <w:rStyle w:val="Hipercze"/>
                <w:noProof/>
              </w:rPr>
              <w:t>Nadzór nad czynnikami alarmowymi w podmiotach leczniczych</w:t>
            </w:r>
            <w:r>
              <w:rPr>
                <w:noProof/>
                <w:webHidden/>
              </w:rPr>
              <w:tab/>
            </w:r>
            <w:r>
              <w:rPr>
                <w:noProof/>
                <w:webHidden/>
              </w:rPr>
              <w:fldChar w:fldCharType="begin"/>
            </w:r>
            <w:r>
              <w:rPr>
                <w:noProof/>
                <w:webHidden/>
              </w:rPr>
              <w:instrText xml:space="preserve"> PAGEREF _Toc135828434 \h </w:instrText>
            </w:r>
            <w:r>
              <w:rPr>
                <w:noProof/>
                <w:webHidden/>
              </w:rPr>
            </w:r>
            <w:r>
              <w:rPr>
                <w:noProof/>
                <w:webHidden/>
              </w:rPr>
              <w:fldChar w:fldCharType="separate"/>
            </w:r>
            <w:r>
              <w:rPr>
                <w:noProof/>
                <w:webHidden/>
              </w:rPr>
              <w:t>46</w:t>
            </w:r>
            <w:r>
              <w:rPr>
                <w:noProof/>
                <w:webHidden/>
              </w:rPr>
              <w:fldChar w:fldCharType="end"/>
            </w:r>
          </w:hyperlink>
        </w:p>
        <w:p w14:paraId="397D299C" w14:textId="1368DC9B" w:rsidR="006C6D44" w:rsidRDefault="006C6D44">
          <w:pPr>
            <w:pStyle w:val="Spistreci3"/>
            <w:rPr>
              <w:rFonts w:eastAsiaTheme="minorEastAsia"/>
              <w:noProof/>
              <w:kern w:val="2"/>
              <w:lang w:eastAsia="pl-PL"/>
              <w14:ligatures w14:val="standardContextual"/>
            </w:rPr>
          </w:pPr>
          <w:hyperlink w:anchor="_Toc135828435" w:history="1">
            <w:r w:rsidRPr="00F43A7A">
              <w:rPr>
                <w:rStyle w:val="Hipercze"/>
                <w:noProof/>
              </w:rPr>
              <w:t>3.3.</w:t>
            </w:r>
            <w:r>
              <w:rPr>
                <w:rFonts w:eastAsiaTheme="minorEastAsia"/>
                <w:noProof/>
                <w:kern w:val="2"/>
                <w:lang w:eastAsia="pl-PL"/>
                <w14:ligatures w14:val="standardContextual"/>
              </w:rPr>
              <w:tab/>
            </w:r>
            <w:r w:rsidRPr="00F43A7A">
              <w:rPr>
                <w:rStyle w:val="Hipercze"/>
                <w:noProof/>
              </w:rPr>
              <w:t>Podsumowanie i wnioski</w:t>
            </w:r>
            <w:r>
              <w:rPr>
                <w:noProof/>
                <w:webHidden/>
              </w:rPr>
              <w:tab/>
            </w:r>
            <w:r>
              <w:rPr>
                <w:noProof/>
                <w:webHidden/>
              </w:rPr>
              <w:fldChar w:fldCharType="begin"/>
            </w:r>
            <w:r>
              <w:rPr>
                <w:noProof/>
                <w:webHidden/>
              </w:rPr>
              <w:instrText xml:space="preserve"> PAGEREF _Toc135828435 \h </w:instrText>
            </w:r>
            <w:r>
              <w:rPr>
                <w:noProof/>
                <w:webHidden/>
              </w:rPr>
            </w:r>
            <w:r>
              <w:rPr>
                <w:noProof/>
                <w:webHidden/>
              </w:rPr>
              <w:fldChar w:fldCharType="separate"/>
            </w:r>
            <w:r>
              <w:rPr>
                <w:noProof/>
                <w:webHidden/>
              </w:rPr>
              <w:t>48</w:t>
            </w:r>
            <w:r>
              <w:rPr>
                <w:noProof/>
                <w:webHidden/>
              </w:rPr>
              <w:fldChar w:fldCharType="end"/>
            </w:r>
          </w:hyperlink>
        </w:p>
        <w:p w14:paraId="11B2207D" w14:textId="1B17E3D0" w:rsidR="006C6D44" w:rsidRDefault="006C6D44">
          <w:pPr>
            <w:pStyle w:val="Spistreci1"/>
            <w:rPr>
              <w:rFonts w:eastAsiaTheme="minorEastAsia"/>
              <w:b w:val="0"/>
              <w:bCs w:val="0"/>
              <w:color w:val="auto"/>
              <w:kern w:val="2"/>
              <w:lang w:eastAsia="pl-PL"/>
              <w14:ligatures w14:val="standardContextual"/>
            </w:rPr>
          </w:pPr>
          <w:hyperlink w:anchor="_Toc135828436" w:history="1">
            <w:r w:rsidRPr="00F43A7A">
              <w:rPr>
                <w:rStyle w:val="Hipercze"/>
              </w:rPr>
              <w:t>II.</w:t>
            </w:r>
            <w:r>
              <w:rPr>
                <w:rFonts w:eastAsiaTheme="minorEastAsia"/>
                <w:b w:val="0"/>
                <w:bCs w:val="0"/>
                <w:color w:val="auto"/>
                <w:kern w:val="2"/>
                <w:lang w:eastAsia="pl-PL"/>
                <w14:ligatures w14:val="standardContextual"/>
              </w:rPr>
              <w:tab/>
            </w:r>
            <w:r w:rsidRPr="00F43A7A">
              <w:rPr>
                <w:rStyle w:val="Hipercze"/>
              </w:rPr>
              <w:t>Stan sanitarny podmiotów działalności leczniczej</w:t>
            </w:r>
            <w:r>
              <w:rPr>
                <w:webHidden/>
              </w:rPr>
              <w:tab/>
            </w:r>
            <w:r>
              <w:rPr>
                <w:webHidden/>
              </w:rPr>
              <w:fldChar w:fldCharType="begin"/>
            </w:r>
            <w:r>
              <w:rPr>
                <w:webHidden/>
              </w:rPr>
              <w:instrText xml:space="preserve"> PAGEREF _Toc135828436 \h </w:instrText>
            </w:r>
            <w:r>
              <w:rPr>
                <w:webHidden/>
              </w:rPr>
            </w:r>
            <w:r>
              <w:rPr>
                <w:webHidden/>
              </w:rPr>
              <w:fldChar w:fldCharType="separate"/>
            </w:r>
            <w:r>
              <w:rPr>
                <w:webHidden/>
              </w:rPr>
              <w:t>49</w:t>
            </w:r>
            <w:r>
              <w:rPr>
                <w:webHidden/>
              </w:rPr>
              <w:fldChar w:fldCharType="end"/>
            </w:r>
          </w:hyperlink>
        </w:p>
        <w:p w14:paraId="79951494" w14:textId="418A99A7" w:rsidR="006C6D44" w:rsidRDefault="006C6D44">
          <w:pPr>
            <w:pStyle w:val="Spistreci2"/>
            <w:rPr>
              <w:rFonts w:eastAsiaTheme="minorEastAsia"/>
              <w:noProof/>
              <w:kern w:val="2"/>
              <w:lang w:eastAsia="pl-PL"/>
              <w14:ligatures w14:val="standardContextual"/>
            </w:rPr>
          </w:pPr>
          <w:hyperlink w:anchor="_Toc135828437" w:history="1">
            <w:r w:rsidRPr="00F43A7A">
              <w:rPr>
                <w:rStyle w:val="Hipercze"/>
                <w:noProof/>
              </w:rPr>
              <w:t>1.</w:t>
            </w:r>
            <w:r>
              <w:rPr>
                <w:rFonts w:eastAsiaTheme="minorEastAsia"/>
                <w:noProof/>
                <w:kern w:val="2"/>
                <w:lang w:eastAsia="pl-PL"/>
                <w14:ligatures w14:val="standardContextual"/>
              </w:rPr>
              <w:tab/>
            </w:r>
            <w:r w:rsidRPr="00F43A7A">
              <w:rPr>
                <w:rStyle w:val="Hipercze"/>
                <w:noProof/>
              </w:rPr>
              <w:t>Szpitale</w:t>
            </w:r>
            <w:r>
              <w:rPr>
                <w:noProof/>
                <w:webHidden/>
              </w:rPr>
              <w:tab/>
            </w:r>
            <w:r>
              <w:rPr>
                <w:noProof/>
                <w:webHidden/>
              </w:rPr>
              <w:fldChar w:fldCharType="begin"/>
            </w:r>
            <w:r>
              <w:rPr>
                <w:noProof/>
                <w:webHidden/>
              </w:rPr>
              <w:instrText xml:space="preserve"> PAGEREF _Toc135828437 \h </w:instrText>
            </w:r>
            <w:r>
              <w:rPr>
                <w:noProof/>
                <w:webHidden/>
              </w:rPr>
            </w:r>
            <w:r>
              <w:rPr>
                <w:noProof/>
                <w:webHidden/>
              </w:rPr>
              <w:fldChar w:fldCharType="separate"/>
            </w:r>
            <w:r>
              <w:rPr>
                <w:noProof/>
                <w:webHidden/>
              </w:rPr>
              <w:t>50</w:t>
            </w:r>
            <w:r>
              <w:rPr>
                <w:noProof/>
                <w:webHidden/>
              </w:rPr>
              <w:fldChar w:fldCharType="end"/>
            </w:r>
          </w:hyperlink>
        </w:p>
        <w:p w14:paraId="6743624E" w14:textId="04886952" w:rsidR="006C6D44" w:rsidRDefault="006C6D44">
          <w:pPr>
            <w:pStyle w:val="Spistreci3"/>
            <w:rPr>
              <w:rFonts w:eastAsiaTheme="minorEastAsia"/>
              <w:noProof/>
              <w:kern w:val="2"/>
              <w:lang w:eastAsia="pl-PL"/>
              <w14:ligatures w14:val="standardContextual"/>
            </w:rPr>
          </w:pPr>
          <w:hyperlink w:anchor="_Toc135828438" w:history="1">
            <w:r w:rsidRPr="00F43A7A">
              <w:rPr>
                <w:rStyle w:val="Hipercze"/>
                <w:noProof/>
              </w:rPr>
              <w:t>1.1.</w:t>
            </w:r>
            <w:r>
              <w:rPr>
                <w:rFonts w:eastAsiaTheme="minorEastAsia"/>
                <w:noProof/>
                <w:kern w:val="2"/>
                <w:lang w:eastAsia="pl-PL"/>
                <w14:ligatures w14:val="standardContextual"/>
              </w:rPr>
              <w:tab/>
            </w:r>
            <w:r w:rsidRPr="00F43A7A">
              <w:rPr>
                <w:rStyle w:val="Hipercze"/>
                <w:noProof/>
              </w:rPr>
              <w:t>Infrastruktura obiektów, ich stan techniczny i funkcjonalność</w:t>
            </w:r>
            <w:r>
              <w:rPr>
                <w:noProof/>
                <w:webHidden/>
              </w:rPr>
              <w:tab/>
            </w:r>
            <w:r>
              <w:rPr>
                <w:noProof/>
                <w:webHidden/>
              </w:rPr>
              <w:fldChar w:fldCharType="begin"/>
            </w:r>
            <w:r>
              <w:rPr>
                <w:noProof/>
                <w:webHidden/>
              </w:rPr>
              <w:instrText xml:space="preserve"> PAGEREF _Toc135828438 \h </w:instrText>
            </w:r>
            <w:r>
              <w:rPr>
                <w:noProof/>
                <w:webHidden/>
              </w:rPr>
            </w:r>
            <w:r>
              <w:rPr>
                <w:noProof/>
                <w:webHidden/>
              </w:rPr>
              <w:fldChar w:fldCharType="separate"/>
            </w:r>
            <w:r>
              <w:rPr>
                <w:noProof/>
                <w:webHidden/>
              </w:rPr>
              <w:t>53</w:t>
            </w:r>
            <w:r>
              <w:rPr>
                <w:noProof/>
                <w:webHidden/>
              </w:rPr>
              <w:fldChar w:fldCharType="end"/>
            </w:r>
          </w:hyperlink>
        </w:p>
        <w:p w14:paraId="1F1F43F2" w14:textId="42FF6BE5" w:rsidR="006C6D44" w:rsidRDefault="006C6D44">
          <w:pPr>
            <w:pStyle w:val="Spistreci3"/>
            <w:rPr>
              <w:rFonts w:eastAsiaTheme="minorEastAsia"/>
              <w:noProof/>
              <w:kern w:val="2"/>
              <w:lang w:eastAsia="pl-PL"/>
              <w14:ligatures w14:val="standardContextual"/>
            </w:rPr>
          </w:pPr>
          <w:hyperlink w:anchor="_Toc135828439" w:history="1">
            <w:r w:rsidRPr="00F43A7A">
              <w:rPr>
                <w:rStyle w:val="Hipercze"/>
                <w:noProof/>
              </w:rPr>
              <w:t>1.2.</w:t>
            </w:r>
            <w:r>
              <w:rPr>
                <w:rFonts w:eastAsiaTheme="minorEastAsia"/>
                <w:noProof/>
                <w:kern w:val="2"/>
                <w:lang w:eastAsia="pl-PL"/>
                <w14:ligatures w14:val="standardContextual"/>
              </w:rPr>
              <w:tab/>
            </w:r>
            <w:r w:rsidRPr="00F43A7A">
              <w:rPr>
                <w:rStyle w:val="Hipercze"/>
                <w:noProof/>
              </w:rPr>
              <w:t>Zaopatrzenie szpitali w wodę.</w:t>
            </w:r>
            <w:r>
              <w:rPr>
                <w:noProof/>
                <w:webHidden/>
              </w:rPr>
              <w:tab/>
            </w:r>
            <w:r>
              <w:rPr>
                <w:noProof/>
                <w:webHidden/>
              </w:rPr>
              <w:fldChar w:fldCharType="begin"/>
            </w:r>
            <w:r>
              <w:rPr>
                <w:noProof/>
                <w:webHidden/>
              </w:rPr>
              <w:instrText xml:space="preserve"> PAGEREF _Toc135828439 \h </w:instrText>
            </w:r>
            <w:r>
              <w:rPr>
                <w:noProof/>
                <w:webHidden/>
              </w:rPr>
            </w:r>
            <w:r>
              <w:rPr>
                <w:noProof/>
                <w:webHidden/>
              </w:rPr>
              <w:fldChar w:fldCharType="separate"/>
            </w:r>
            <w:r>
              <w:rPr>
                <w:noProof/>
                <w:webHidden/>
              </w:rPr>
              <w:t>55</w:t>
            </w:r>
            <w:r>
              <w:rPr>
                <w:noProof/>
                <w:webHidden/>
              </w:rPr>
              <w:fldChar w:fldCharType="end"/>
            </w:r>
          </w:hyperlink>
        </w:p>
        <w:p w14:paraId="0D7E6D30" w14:textId="7C6A7CFB" w:rsidR="006C6D44" w:rsidRDefault="006C6D44">
          <w:pPr>
            <w:pStyle w:val="Spistreci3"/>
            <w:rPr>
              <w:rFonts w:eastAsiaTheme="minorEastAsia"/>
              <w:noProof/>
              <w:kern w:val="2"/>
              <w:lang w:eastAsia="pl-PL"/>
              <w14:ligatures w14:val="standardContextual"/>
            </w:rPr>
          </w:pPr>
          <w:hyperlink w:anchor="_Toc135828440" w:history="1">
            <w:r w:rsidRPr="00F43A7A">
              <w:rPr>
                <w:rStyle w:val="Hipercze"/>
                <w:noProof/>
              </w:rPr>
              <w:t>1.3.</w:t>
            </w:r>
            <w:r>
              <w:rPr>
                <w:rFonts w:eastAsiaTheme="minorEastAsia"/>
                <w:noProof/>
                <w:kern w:val="2"/>
                <w:lang w:eastAsia="pl-PL"/>
                <w14:ligatures w14:val="standardContextual"/>
              </w:rPr>
              <w:tab/>
            </w:r>
            <w:r w:rsidRPr="00F43A7A">
              <w:rPr>
                <w:rStyle w:val="Hipercze"/>
                <w:noProof/>
              </w:rPr>
              <w:t>Bloki żywieniowe.</w:t>
            </w:r>
            <w:r>
              <w:rPr>
                <w:noProof/>
                <w:webHidden/>
              </w:rPr>
              <w:tab/>
            </w:r>
            <w:r>
              <w:rPr>
                <w:noProof/>
                <w:webHidden/>
              </w:rPr>
              <w:fldChar w:fldCharType="begin"/>
            </w:r>
            <w:r>
              <w:rPr>
                <w:noProof/>
                <w:webHidden/>
              </w:rPr>
              <w:instrText xml:space="preserve"> PAGEREF _Toc135828440 \h </w:instrText>
            </w:r>
            <w:r>
              <w:rPr>
                <w:noProof/>
                <w:webHidden/>
              </w:rPr>
            </w:r>
            <w:r>
              <w:rPr>
                <w:noProof/>
                <w:webHidden/>
              </w:rPr>
              <w:fldChar w:fldCharType="separate"/>
            </w:r>
            <w:r>
              <w:rPr>
                <w:noProof/>
                <w:webHidden/>
              </w:rPr>
              <w:t>59</w:t>
            </w:r>
            <w:r>
              <w:rPr>
                <w:noProof/>
                <w:webHidden/>
              </w:rPr>
              <w:fldChar w:fldCharType="end"/>
            </w:r>
          </w:hyperlink>
        </w:p>
        <w:p w14:paraId="462F8ED9" w14:textId="4E36AC44" w:rsidR="006C6D44" w:rsidRDefault="006C6D44">
          <w:pPr>
            <w:pStyle w:val="Spistreci3"/>
            <w:rPr>
              <w:rFonts w:eastAsiaTheme="minorEastAsia"/>
              <w:noProof/>
              <w:kern w:val="2"/>
              <w:lang w:eastAsia="pl-PL"/>
              <w14:ligatures w14:val="standardContextual"/>
            </w:rPr>
          </w:pPr>
          <w:hyperlink w:anchor="_Toc135828441" w:history="1">
            <w:r w:rsidRPr="00F43A7A">
              <w:rPr>
                <w:rStyle w:val="Hipercze"/>
                <w:noProof/>
              </w:rPr>
              <w:t>1.4.</w:t>
            </w:r>
            <w:r>
              <w:rPr>
                <w:rFonts w:eastAsiaTheme="minorEastAsia"/>
                <w:noProof/>
                <w:kern w:val="2"/>
                <w:lang w:eastAsia="pl-PL"/>
                <w14:ligatures w14:val="standardContextual"/>
              </w:rPr>
              <w:tab/>
            </w:r>
            <w:r w:rsidRPr="00F43A7A">
              <w:rPr>
                <w:rStyle w:val="Hipercze"/>
                <w:noProof/>
              </w:rPr>
              <w:t>Dezynfekcja</w:t>
            </w:r>
            <w:r>
              <w:rPr>
                <w:noProof/>
                <w:webHidden/>
              </w:rPr>
              <w:tab/>
            </w:r>
            <w:r>
              <w:rPr>
                <w:noProof/>
                <w:webHidden/>
              </w:rPr>
              <w:fldChar w:fldCharType="begin"/>
            </w:r>
            <w:r>
              <w:rPr>
                <w:noProof/>
                <w:webHidden/>
              </w:rPr>
              <w:instrText xml:space="preserve"> PAGEREF _Toc135828441 \h </w:instrText>
            </w:r>
            <w:r>
              <w:rPr>
                <w:noProof/>
                <w:webHidden/>
              </w:rPr>
            </w:r>
            <w:r>
              <w:rPr>
                <w:noProof/>
                <w:webHidden/>
              </w:rPr>
              <w:fldChar w:fldCharType="separate"/>
            </w:r>
            <w:r>
              <w:rPr>
                <w:noProof/>
                <w:webHidden/>
              </w:rPr>
              <w:t>60</w:t>
            </w:r>
            <w:r>
              <w:rPr>
                <w:noProof/>
                <w:webHidden/>
              </w:rPr>
              <w:fldChar w:fldCharType="end"/>
            </w:r>
          </w:hyperlink>
        </w:p>
        <w:p w14:paraId="2987EE74" w14:textId="7A15DAF2" w:rsidR="006C6D44" w:rsidRDefault="006C6D44">
          <w:pPr>
            <w:pStyle w:val="Spistreci3"/>
            <w:rPr>
              <w:rFonts w:eastAsiaTheme="minorEastAsia"/>
              <w:noProof/>
              <w:kern w:val="2"/>
              <w:lang w:eastAsia="pl-PL"/>
              <w14:ligatures w14:val="standardContextual"/>
            </w:rPr>
          </w:pPr>
          <w:hyperlink w:anchor="_Toc135828442" w:history="1">
            <w:r w:rsidRPr="00F43A7A">
              <w:rPr>
                <w:rStyle w:val="Hipercze"/>
                <w:noProof/>
              </w:rPr>
              <w:t>1.5.</w:t>
            </w:r>
            <w:r>
              <w:rPr>
                <w:rFonts w:eastAsiaTheme="minorEastAsia"/>
                <w:noProof/>
                <w:kern w:val="2"/>
                <w:lang w:eastAsia="pl-PL"/>
                <w14:ligatures w14:val="standardContextual"/>
              </w:rPr>
              <w:tab/>
            </w:r>
            <w:r w:rsidRPr="00F43A7A">
              <w:rPr>
                <w:rStyle w:val="Hipercze"/>
                <w:noProof/>
              </w:rPr>
              <w:t>Sterylizacja</w:t>
            </w:r>
            <w:r>
              <w:rPr>
                <w:noProof/>
                <w:webHidden/>
              </w:rPr>
              <w:tab/>
            </w:r>
            <w:r>
              <w:rPr>
                <w:noProof/>
                <w:webHidden/>
              </w:rPr>
              <w:fldChar w:fldCharType="begin"/>
            </w:r>
            <w:r>
              <w:rPr>
                <w:noProof/>
                <w:webHidden/>
              </w:rPr>
              <w:instrText xml:space="preserve"> PAGEREF _Toc135828442 \h </w:instrText>
            </w:r>
            <w:r>
              <w:rPr>
                <w:noProof/>
                <w:webHidden/>
              </w:rPr>
            </w:r>
            <w:r>
              <w:rPr>
                <w:noProof/>
                <w:webHidden/>
              </w:rPr>
              <w:fldChar w:fldCharType="separate"/>
            </w:r>
            <w:r>
              <w:rPr>
                <w:noProof/>
                <w:webHidden/>
              </w:rPr>
              <w:t>61</w:t>
            </w:r>
            <w:r>
              <w:rPr>
                <w:noProof/>
                <w:webHidden/>
              </w:rPr>
              <w:fldChar w:fldCharType="end"/>
            </w:r>
          </w:hyperlink>
        </w:p>
        <w:p w14:paraId="5ED3A6E4" w14:textId="6F658BDA" w:rsidR="006C6D44" w:rsidRDefault="006C6D44">
          <w:pPr>
            <w:pStyle w:val="Spistreci3"/>
            <w:rPr>
              <w:rFonts w:eastAsiaTheme="minorEastAsia"/>
              <w:noProof/>
              <w:kern w:val="2"/>
              <w:lang w:eastAsia="pl-PL"/>
              <w14:ligatures w14:val="standardContextual"/>
            </w:rPr>
          </w:pPr>
          <w:hyperlink w:anchor="_Toc135828443" w:history="1">
            <w:r w:rsidRPr="00F43A7A">
              <w:rPr>
                <w:rStyle w:val="Hipercze"/>
                <w:noProof/>
              </w:rPr>
              <w:t>1.6.</w:t>
            </w:r>
            <w:r>
              <w:rPr>
                <w:rFonts w:eastAsiaTheme="minorEastAsia"/>
                <w:noProof/>
                <w:kern w:val="2"/>
                <w:lang w:eastAsia="pl-PL"/>
                <w14:ligatures w14:val="standardContextual"/>
              </w:rPr>
              <w:tab/>
            </w:r>
            <w:r w:rsidRPr="00F43A7A">
              <w:rPr>
                <w:rStyle w:val="Hipercze"/>
                <w:noProof/>
              </w:rPr>
              <w:t>Utrzymanie bieżącej czystości i porządku</w:t>
            </w:r>
            <w:r>
              <w:rPr>
                <w:noProof/>
                <w:webHidden/>
              </w:rPr>
              <w:tab/>
            </w:r>
            <w:r>
              <w:rPr>
                <w:noProof/>
                <w:webHidden/>
              </w:rPr>
              <w:fldChar w:fldCharType="begin"/>
            </w:r>
            <w:r>
              <w:rPr>
                <w:noProof/>
                <w:webHidden/>
              </w:rPr>
              <w:instrText xml:space="preserve"> PAGEREF _Toc135828443 \h </w:instrText>
            </w:r>
            <w:r>
              <w:rPr>
                <w:noProof/>
                <w:webHidden/>
              </w:rPr>
            </w:r>
            <w:r>
              <w:rPr>
                <w:noProof/>
                <w:webHidden/>
              </w:rPr>
              <w:fldChar w:fldCharType="separate"/>
            </w:r>
            <w:r>
              <w:rPr>
                <w:noProof/>
                <w:webHidden/>
              </w:rPr>
              <w:t>62</w:t>
            </w:r>
            <w:r>
              <w:rPr>
                <w:noProof/>
                <w:webHidden/>
              </w:rPr>
              <w:fldChar w:fldCharType="end"/>
            </w:r>
          </w:hyperlink>
        </w:p>
        <w:p w14:paraId="78B64EFE" w14:textId="63E48E98" w:rsidR="006C6D44" w:rsidRDefault="006C6D44">
          <w:pPr>
            <w:pStyle w:val="Spistreci3"/>
            <w:rPr>
              <w:rFonts w:eastAsiaTheme="minorEastAsia"/>
              <w:noProof/>
              <w:kern w:val="2"/>
              <w:lang w:eastAsia="pl-PL"/>
              <w14:ligatures w14:val="standardContextual"/>
            </w:rPr>
          </w:pPr>
          <w:hyperlink w:anchor="_Toc135828444" w:history="1">
            <w:r w:rsidRPr="00F43A7A">
              <w:rPr>
                <w:rStyle w:val="Hipercze"/>
                <w:noProof/>
              </w:rPr>
              <w:t>1.7.</w:t>
            </w:r>
            <w:r>
              <w:rPr>
                <w:rFonts w:eastAsiaTheme="minorEastAsia"/>
                <w:noProof/>
                <w:kern w:val="2"/>
                <w:lang w:eastAsia="pl-PL"/>
                <w14:ligatures w14:val="standardContextual"/>
              </w:rPr>
              <w:tab/>
            </w:r>
            <w:r w:rsidRPr="00F43A7A">
              <w:rPr>
                <w:rStyle w:val="Hipercze"/>
                <w:noProof/>
              </w:rPr>
              <w:t>Postępowanie z bielizną szpitalną.</w:t>
            </w:r>
            <w:r>
              <w:rPr>
                <w:noProof/>
                <w:webHidden/>
              </w:rPr>
              <w:tab/>
            </w:r>
            <w:r>
              <w:rPr>
                <w:noProof/>
                <w:webHidden/>
              </w:rPr>
              <w:fldChar w:fldCharType="begin"/>
            </w:r>
            <w:r>
              <w:rPr>
                <w:noProof/>
                <w:webHidden/>
              </w:rPr>
              <w:instrText xml:space="preserve"> PAGEREF _Toc135828444 \h </w:instrText>
            </w:r>
            <w:r>
              <w:rPr>
                <w:noProof/>
                <w:webHidden/>
              </w:rPr>
            </w:r>
            <w:r>
              <w:rPr>
                <w:noProof/>
                <w:webHidden/>
              </w:rPr>
              <w:fldChar w:fldCharType="separate"/>
            </w:r>
            <w:r>
              <w:rPr>
                <w:noProof/>
                <w:webHidden/>
              </w:rPr>
              <w:t>63</w:t>
            </w:r>
            <w:r>
              <w:rPr>
                <w:noProof/>
                <w:webHidden/>
              </w:rPr>
              <w:fldChar w:fldCharType="end"/>
            </w:r>
          </w:hyperlink>
        </w:p>
        <w:p w14:paraId="05016222" w14:textId="5E94A798" w:rsidR="006C6D44" w:rsidRDefault="006C6D44">
          <w:pPr>
            <w:pStyle w:val="Spistreci3"/>
            <w:rPr>
              <w:rFonts w:eastAsiaTheme="minorEastAsia"/>
              <w:noProof/>
              <w:kern w:val="2"/>
              <w:lang w:eastAsia="pl-PL"/>
              <w14:ligatures w14:val="standardContextual"/>
            </w:rPr>
          </w:pPr>
          <w:hyperlink w:anchor="_Toc135828445" w:history="1">
            <w:r w:rsidRPr="00F43A7A">
              <w:rPr>
                <w:rStyle w:val="Hipercze"/>
                <w:noProof/>
              </w:rPr>
              <w:t>1.8.</w:t>
            </w:r>
            <w:r>
              <w:rPr>
                <w:rFonts w:eastAsiaTheme="minorEastAsia"/>
                <w:noProof/>
                <w:kern w:val="2"/>
                <w:lang w:eastAsia="pl-PL"/>
                <w14:ligatures w14:val="standardContextual"/>
              </w:rPr>
              <w:tab/>
            </w:r>
            <w:r w:rsidRPr="00F43A7A">
              <w:rPr>
                <w:rStyle w:val="Hipercze"/>
                <w:noProof/>
              </w:rPr>
              <w:t>Prosektoria i postępowanie ze zwłokami</w:t>
            </w:r>
            <w:r>
              <w:rPr>
                <w:noProof/>
                <w:webHidden/>
              </w:rPr>
              <w:tab/>
            </w:r>
            <w:r>
              <w:rPr>
                <w:noProof/>
                <w:webHidden/>
              </w:rPr>
              <w:fldChar w:fldCharType="begin"/>
            </w:r>
            <w:r>
              <w:rPr>
                <w:noProof/>
                <w:webHidden/>
              </w:rPr>
              <w:instrText xml:space="preserve"> PAGEREF _Toc135828445 \h </w:instrText>
            </w:r>
            <w:r>
              <w:rPr>
                <w:noProof/>
                <w:webHidden/>
              </w:rPr>
            </w:r>
            <w:r>
              <w:rPr>
                <w:noProof/>
                <w:webHidden/>
              </w:rPr>
              <w:fldChar w:fldCharType="separate"/>
            </w:r>
            <w:r>
              <w:rPr>
                <w:noProof/>
                <w:webHidden/>
              </w:rPr>
              <w:t>64</w:t>
            </w:r>
            <w:r>
              <w:rPr>
                <w:noProof/>
                <w:webHidden/>
              </w:rPr>
              <w:fldChar w:fldCharType="end"/>
            </w:r>
          </w:hyperlink>
        </w:p>
        <w:p w14:paraId="211E6F92" w14:textId="5D38FDFD" w:rsidR="006C6D44" w:rsidRDefault="006C6D44">
          <w:pPr>
            <w:pStyle w:val="Spistreci2"/>
            <w:rPr>
              <w:rFonts w:eastAsiaTheme="minorEastAsia"/>
              <w:noProof/>
              <w:kern w:val="2"/>
              <w:lang w:eastAsia="pl-PL"/>
              <w14:ligatures w14:val="standardContextual"/>
            </w:rPr>
          </w:pPr>
          <w:hyperlink w:anchor="_Toc135828446" w:history="1">
            <w:r w:rsidRPr="00F43A7A">
              <w:rPr>
                <w:rStyle w:val="Hipercze"/>
                <w:noProof/>
              </w:rPr>
              <w:t>2.</w:t>
            </w:r>
            <w:r>
              <w:rPr>
                <w:rFonts w:eastAsiaTheme="minorEastAsia"/>
                <w:noProof/>
                <w:kern w:val="2"/>
                <w:lang w:eastAsia="pl-PL"/>
                <w14:ligatures w14:val="standardContextual"/>
              </w:rPr>
              <w:tab/>
            </w:r>
            <w:r w:rsidRPr="00F43A7A">
              <w:rPr>
                <w:rStyle w:val="Hipercze"/>
                <w:noProof/>
              </w:rPr>
              <w:t>Przychodnie, ośrodki zdrowia, poradnie i ambulatoria.</w:t>
            </w:r>
            <w:r>
              <w:rPr>
                <w:noProof/>
                <w:webHidden/>
              </w:rPr>
              <w:tab/>
            </w:r>
            <w:r>
              <w:rPr>
                <w:noProof/>
                <w:webHidden/>
              </w:rPr>
              <w:fldChar w:fldCharType="begin"/>
            </w:r>
            <w:r>
              <w:rPr>
                <w:noProof/>
                <w:webHidden/>
              </w:rPr>
              <w:instrText xml:space="preserve"> PAGEREF _Toc135828446 \h </w:instrText>
            </w:r>
            <w:r>
              <w:rPr>
                <w:noProof/>
                <w:webHidden/>
              </w:rPr>
            </w:r>
            <w:r>
              <w:rPr>
                <w:noProof/>
                <w:webHidden/>
              </w:rPr>
              <w:fldChar w:fldCharType="separate"/>
            </w:r>
            <w:r>
              <w:rPr>
                <w:noProof/>
                <w:webHidden/>
              </w:rPr>
              <w:t>65</w:t>
            </w:r>
            <w:r>
              <w:rPr>
                <w:noProof/>
                <w:webHidden/>
              </w:rPr>
              <w:fldChar w:fldCharType="end"/>
            </w:r>
          </w:hyperlink>
        </w:p>
        <w:p w14:paraId="27AAF6E0" w14:textId="0F7E179F" w:rsidR="006C6D44" w:rsidRDefault="006C6D44">
          <w:pPr>
            <w:pStyle w:val="Spistreci2"/>
            <w:rPr>
              <w:rFonts w:eastAsiaTheme="minorEastAsia"/>
              <w:noProof/>
              <w:kern w:val="2"/>
              <w:lang w:eastAsia="pl-PL"/>
              <w14:ligatures w14:val="standardContextual"/>
            </w:rPr>
          </w:pPr>
          <w:hyperlink w:anchor="_Toc135828447" w:history="1">
            <w:r w:rsidRPr="00F43A7A">
              <w:rPr>
                <w:rStyle w:val="Hipercze"/>
                <w:noProof/>
              </w:rPr>
              <w:t>3.</w:t>
            </w:r>
            <w:r>
              <w:rPr>
                <w:rFonts w:eastAsiaTheme="minorEastAsia"/>
                <w:noProof/>
                <w:kern w:val="2"/>
                <w:lang w:eastAsia="pl-PL"/>
                <w14:ligatures w14:val="standardContextual"/>
              </w:rPr>
              <w:tab/>
            </w:r>
            <w:r w:rsidRPr="00F43A7A">
              <w:rPr>
                <w:rStyle w:val="Hipercze"/>
                <w:noProof/>
              </w:rPr>
              <w:t>Działalność lecznicza wykonywana przez praktykę zawodową</w:t>
            </w:r>
            <w:r>
              <w:rPr>
                <w:noProof/>
                <w:webHidden/>
              </w:rPr>
              <w:tab/>
            </w:r>
            <w:r>
              <w:rPr>
                <w:noProof/>
                <w:webHidden/>
              </w:rPr>
              <w:fldChar w:fldCharType="begin"/>
            </w:r>
            <w:r>
              <w:rPr>
                <w:noProof/>
                <w:webHidden/>
              </w:rPr>
              <w:instrText xml:space="preserve"> PAGEREF _Toc135828447 \h </w:instrText>
            </w:r>
            <w:r>
              <w:rPr>
                <w:noProof/>
                <w:webHidden/>
              </w:rPr>
            </w:r>
            <w:r>
              <w:rPr>
                <w:noProof/>
                <w:webHidden/>
              </w:rPr>
              <w:fldChar w:fldCharType="separate"/>
            </w:r>
            <w:r>
              <w:rPr>
                <w:noProof/>
                <w:webHidden/>
              </w:rPr>
              <w:t>65</w:t>
            </w:r>
            <w:r>
              <w:rPr>
                <w:noProof/>
                <w:webHidden/>
              </w:rPr>
              <w:fldChar w:fldCharType="end"/>
            </w:r>
          </w:hyperlink>
        </w:p>
        <w:p w14:paraId="64CDCA1C" w14:textId="4CC4D6D1" w:rsidR="006C6D44" w:rsidRDefault="006C6D44">
          <w:pPr>
            <w:pStyle w:val="Spistreci2"/>
            <w:rPr>
              <w:rFonts w:eastAsiaTheme="minorEastAsia"/>
              <w:noProof/>
              <w:kern w:val="2"/>
              <w:lang w:eastAsia="pl-PL"/>
              <w14:ligatures w14:val="standardContextual"/>
            </w:rPr>
          </w:pPr>
          <w:hyperlink w:anchor="_Toc135828448" w:history="1">
            <w:r w:rsidRPr="00F43A7A">
              <w:rPr>
                <w:rStyle w:val="Hipercze"/>
                <w:noProof/>
              </w:rPr>
              <w:t>4.</w:t>
            </w:r>
            <w:r>
              <w:rPr>
                <w:rFonts w:eastAsiaTheme="minorEastAsia"/>
                <w:noProof/>
                <w:kern w:val="2"/>
                <w:lang w:eastAsia="pl-PL"/>
                <w14:ligatures w14:val="standardContextual"/>
              </w:rPr>
              <w:tab/>
            </w:r>
            <w:r w:rsidRPr="00F43A7A">
              <w:rPr>
                <w:rStyle w:val="Hipercze"/>
                <w:noProof/>
              </w:rPr>
              <w:t>Postępowanie z odpadami medycznymi.</w:t>
            </w:r>
            <w:r>
              <w:rPr>
                <w:noProof/>
                <w:webHidden/>
              </w:rPr>
              <w:tab/>
            </w:r>
            <w:r>
              <w:rPr>
                <w:noProof/>
                <w:webHidden/>
              </w:rPr>
              <w:fldChar w:fldCharType="begin"/>
            </w:r>
            <w:r>
              <w:rPr>
                <w:noProof/>
                <w:webHidden/>
              </w:rPr>
              <w:instrText xml:space="preserve"> PAGEREF _Toc135828448 \h </w:instrText>
            </w:r>
            <w:r>
              <w:rPr>
                <w:noProof/>
                <w:webHidden/>
              </w:rPr>
            </w:r>
            <w:r>
              <w:rPr>
                <w:noProof/>
                <w:webHidden/>
              </w:rPr>
              <w:fldChar w:fldCharType="separate"/>
            </w:r>
            <w:r>
              <w:rPr>
                <w:noProof/>
                <w:webHidden/>
              </w:rPr>
              <w:t>67</w:t>
            </w:r>
            <w:r>
              <w:rPr>
                <w:noProof/>
                <w:webHidden/>
              </w:rPr>
              <w:fldChar w:fldCharType="end"/>
            </w:r>
          </w:hyperlink>
        </w:p>
        <w:p w14:paraId="45CF931A" w14:textId="49EB63D8" w:rsidR="006C6D44" w:rsidRDefault="006C6D44">
          <w:pPr>
            <w:pStyle w:val="Spistreci1"/>
            <w:rPr>
              <w:rFonts w:eastAsiaTheme="minorEastAsia"/>
              <w:b w:val="0"/>
              <w:bCs w:val="0"/>
              <w:color w:val="auto"/>
              <w:kern w:val="2"/>
              <w:lang w:eastAsia="pl-PL"/>
              <w14:ligatures w14:val="standardContextual"/>
            </w:rPr>
          </w:pPr>
          <w:hyperlink w:anchor="_Toc135828449" w:history="1">
            <w:r w:rsidRPr="00F43A7A">
              <w:rPr>
                <w:rStyle w:val="Hipercze"/>
              </w:rPr>
              <w:t>III.</w:t>
            </w:r>
            <w:r>
              <w:rPr>
                <w:rFonts w:eastAsiaTheme="minorEastAsia"/>
                <w:b w:val="0"/>
                <w:bCs w:val="0"/>
                <w:color w:val="auto"/>
                <w:kern w:val="2"/>
                <w:lang w:eastAsia="pl-PL"/>
                <w14:ligatures w14:val="standardContextual"/>
              </w:rPr>
              <w:tab/>
            </w:r>
            <w:r w:rsidRPr="00F43A7A">
              <w:rPr>
                <w:rStyle w:val="Hipercze"/>
              </w:rPr>
              <w:t>Higiena Żywności, Żywienia i Przedmiotów Użytku</w:t>
            </w:r>
            <w:r>
              <w:rPr>
                <w:webHidden/>
              </w:rPr>
              <w:tab/>
            </w:r>
            <w:r>
              <w:rPr>
                <w:webHidden/>
              </w:rPr>
              <w:fldChar w:fldCharType="begin"/>
            </w:r>
            <w:r>
              <w:rPr>
                <w:webHidden/>
              </w:rPr>
              <w:instrText xml:space="preserve"> PAGEREF _Toc135828449 \h </w:instrText>
            </w:r>
            <w:r>
              <w:rPr>
                <w:webHidden/>
              </w:rPr>
            </w:r>
            <w:r>
              <w:rPr>
                <w:webHidden/>
              </w:rPr>
              <w:fldChar w:fldCharType="separate"/>
            </w:r>
            <w:r>
              <w:rPr>
                <w:webHidden/>
              </w:rPr>
              <w:t>69</w:t>
            </w:r>
            <w:r>
              <w:rPr>
                <w:webHidden/>
              </w:rPr>
              <w:fldChar w:fldCharType="end"/>
            </w:r>
          </w:hyperlink>
        </w:p>
        <w:p w14:paraId="474B1ABF" w14:textId="5D621687" w:rsidR="006C6D44" w:rsidRDefault="006C6D44">
          <w:pPr>
            <w:pStyle w:val="Spistreci2"/>
            <w:rPr>
              <w:rFonts w:eastAsiaTheme="minorEastAsia"/>
              <w:noProof/>
              <w:kern w:val="2"/>
              <w:lang w:eastAsia="pl-PL"/>
              <w14:ligatures w14:val="standardContextual"/>
            </w:rPr>
          </w:pPr>
          <w:hyperlink w:anchor="_Toc135828450" w:history="1">
            <w:r w:rsidRPr="00F43A7A">
              <w:rPr>
                <w:rStyle w:val="Hipercze"/>
                <w:noProof/>
                <w:lang w:eastAsia="pl-PL"/>
              </w:rPr>
              <w:t>1.</w:t>
            </w:r>
            <w:r>
              <w:rPr>
                <w:rFonts w:eastAsiaTheme="minorEastAsia"/>
                <w:noProof/>
                <w:kern w:val="2"/>
                <w:lang w:eastAsia="pl-PL"/>
                <w14:ligatures w14:val="standardContextual"/>
              </w:rPr>
              <w:tab/>
            </w:r>
            <w:r w:rsidRPr="00F43A7A">
              <w:rPr>
                <w:rStyle w:val="Hipercze"/>
                <w:noProof/>
                <w:lang w:eastAsia="pl-PL"/>
              </w:rPr>
              <w:t>Stan sanitarny nadzorowanych obiektów</w:t>
            </w:r>
            <w:r>
              <w:rPr>
                <w:noProof/>
                <w:webHidden/>
              </w:rPr>
              <w:tab/>
            </w:r>
            <w:r>
              <w:rPr>
                <w:noProof/>
                <w:webHidden/>
              </w:rPr>
              <w:fldChar w:fldCharType="begin"/>
            </w:r>
            <w:r>
              <w:rPr>
                <w:noProof/>
                <w:webHidden/>
              </w:rPr>
              <w:instrText xml:space="preserve"> PAGEREF _Toc135828450 \h </w:instrText>
            </w:r>
            <w:r>
              <w:rPr>
                <w:noProof/>
                <w:webHidden/>
              </w:rPr>
            </w:r>
            <w:r>
              <w:rPr>
                <w:noProof/>
                <w:webHidden/>
              </w:rPr>
              <w:fldChar w:fldCharType="separate"/>
            </w:r>
            <w:r>
              <w:rPr>
                <w:noProof/>
                <w:webHidden/>
              </w:rPr>
              <w:t>69</w:t>
            </w:r>
            <w:r>
              <w:rPr>
                <w:noProof/>
                <w:webHidden/>
              </w:rPr>
              <w:fldChar w:fldCharType="end"/>
            </w:r>
          </w:hyperlink>
        </w:p>
        <w:p w14:paraId="274DE41C" w14:textId="08911591" w:rsidR="006C6D44" w:rsidRDefault="006C6D44">
          <w:pPr>
            <w:pStyle w:val="Spistreci3"/>
            <w:rPr>
              <w:rFonts w:eastAsiaTheme="minorEastAsia"/>
              <w:noProof/>
              <w:kern w:val="2"/>
              <w:lang w:eastAsia="pl-PL"/>
              <w14:ligatures w14:val="standardContextual"/>
            </w:rPr>
          </w:pPr>
          <w:hyperlink w:anchor="_Toc135828451" w:history="1">
            <w:r w:rsidRPr="00F43A7A">
              <w:rPr>
                <w:rStyle w:val="Hipercze"/>
                <w:noProof/>
                <w:lang w:eastAsia="pl-PL"/>
              </w:rPr>
              <w:t>1.1.</w:t>
            </w:r>
            <w:r>
              <w:rPr>
                <w:rFonts w:eastAsiaTheme="minorEastAsia"/>
                <w:noProof/>
                <w:kern w:val="2"/>
                <w:lang w:eastAsia="pl-PL"/>
                <w14:ligatures w14:val="standardContextual"/>
              </w:rPr>
              <w:tab/>
            </w:r>
            <w:r w:rsidRPr="00F43A7A">
              <w:rPr>
                <w:rStyle w:val="Hipercze"/>
                <w:noProof/>
                <w:lang w:eastAsia="pl-PL"/>
              </w:rPr>
              <w:t>Zakłady produkcji żywności</w:t>
            </w:r>
            <w:r>
              <w:rPr>
                <w:noProof/>
                <w:webHidden/>
              </w:rPr>
              <w:tab/>
            </w:r>
            <w:r>
              <w:rPr>
                <w:noProof/>
                <w:webHidden/>
              </w:rPr>
              <w:fldChar w:fldCharType="begin"/>
            </w:r>
            <w:r>
              <w:rPr>
                <w:noProof/>
                <w:webHidden/>
              </w:rPr>
              <w:instrText xml:space="preserve"> PAGEREF _Toc135828451 \h </w:instrText>
            </w:r>
            <w:r>
              <w:rPr>
                <w:noProof/>
                <w:webHidden/>
              </w:rPr>
            </w:r>
            <w:r>
              <w:rPr>
                <w:noProof/>
                <w:webHidden/>
              </w:rPr>
              <w:fldChar w:fldCharType="separate"/>
            </w:r>
            <w:r>
              <w:rPr>
                <w:noProof/>
                <w:webHidden/>
              </w:rPr>
              <w:t>72</w:t>
            </w:r>
            <w:r>
              <w:rPr>
                <w:noProof/>
                <w:webHidden/>
              </w:rPr>
              <w:fldChar w:fldCharType="end"/>
            </w:r>
          </w:hyperlink>
        </w:p>
        <w:p w14:paraId="7234CE06" w14:textId="13CEE2CB" w:rsidR="006C6D44" w:rsidRDefault="006C6D44">
          <w:pPr>
            <w:pStyle w:val="Spistreci3"/>
            <w:rPr>
              <w:rFonts w:eastAsiaTheme="minorEastAsia"/>
              <w:noProof/>
              <w:kern w:val="2"/>
              <w:lang w:eastAsia="pl-PL"/>
              <w14:ligatures w14:val="standardContextual"/>
            </w:rPr>
          </w:pPr>
          <w:hyperlink w:anchor="_Toc135828452" w:history="1">
            <w:r w:rsidRPr="00F43A7A">
              <w:rPr>
                <w:rStyle w:val="Hipercze"/>
                <w:noProof/>
                <w:lang w:eastAsia="pl-PL"/>
              </w:rPr>
              <w:t>1.2.</w:t>
            </w:r>
            <w:r>
              <w:rPr>
                <w:rFonts w:eastAsiaTheme="minorEastAsia"/>
                <w:noProof/>
                <w:kern w:val="2"/>
                <w:lang w:eastAsia="pl-PL"/>
                <w14:ligatures w14:val="standardContextual"/>
              </w:rPr>
              <w:tab/>
            </w:r>
            <w:r w:rsidRPr="00F43A7A">
              <w:rPr>
                <w:rStyle w:val="Hipercze"/>
                <w:noProof/>
                <w:lang w:eastAsia="pl-PL"/>
              </w:rPr>
              <w:t>Produkcja pierwotna, dostawy bezpośrednie, rolniczy handel detaliczny.</w:t>
            </w:r>
            <w:r>
              <w:rPr>
                <w:noProof/>
                <w:webHidden/>
              </w:rPr>
              <w:tab/>
            </w:r>
            <w:r>
              <w:rPr>
                <w:noProof/>
                <w:webHidden/>
              </w:rPr>
              <w:fldChar w:fldCharType="begin"/>
            </w:r>
            <w:r>
              <w:rPr>
                <w:noProof/>
                <w:webHidden/>
              </w:rPr>
              <w:instrText xml:space="preserve"> PAGEREF _Toc135828452 \h </w:instrText>
            </w:r>
            <w:r>
              <w:rPr>
                <w:noProof/>
                <w:webHidden/>
              </w:rPr>
            </w:r>
            <w:r>
              <w:rPr>
                <w:noProof/>
                <w:webHidden/>
              </w:rPr>
              <w:fldChar w:fldCharType="separate"/>
            </w:r>
            <w:r>
              <w:rPr>
                <w:noProof/>
                <w:webHidden/>
              </w:rPr>
              <w:t>75</w:t>
            </w:r>
            <w:r>
              <w:rPr>
                <w:noProof/>
                <w:webHidden/>
              </w:rPr>
              <w:fldChar w:fldCharType="end"/>
            </w:r>
          </w:hyperlink>
        </w:p>
        <w:p w14:paraId="6ED0C3CC" w14:textId="483B9609" w:rsidR="006C6D44" w:rsidRDefault="006C6D44">
          <w:pPr>
            <w:pStyle w:val="Spistreci3"/>
            <w:rPr>
              <w:rFonts w:eastAsiaTheme="minorEastAsia"/>
              <w:noProof/>
              <w:kern w:val="2"/>
              <w:lang w:eastAsia="pl-PL"/>
              <w14:ligatures w14:val="standardContextual"/>
            </w:rPr>
          </w:pPr>
          <w:hyperlink w:anchor="_Toc135828453" w:history="1">
            <w:r w:rsidRPr="00F43A7A">
              <w:rPr>
                <w:rStyle w:val="Hipercze"/>
                <w:noProof/>
                <w:lang w:eastAsia="pl-PL"/>
              </w:rPr>
              <w:t>1.3.</w:t>
            </w:r>
            <w:r>
              <w:rPr>
                <w:rFonts w:eastAsiaTheme="minorEastAsia"/>
                <w:noProof/>
                <w:kern w:val="2"/>
                <w:lang w:eastAsia="pl-PL"/>
                <w14:ligatures w14:val="standardContextual"/>
              </w:rPr>
              <w:tab/>
            </w:r>
            <w:r w:rsidRPr="00F43A7A">
              <w:rPr>
                <w:rStyle w:val="Hipercze"/>
                <w:noProof/>
                <w:lang w:eastAsia="pl-PL"/>
              </w:rPr>
              <w:t>Produkcja żywności w warunkach domowych.</w:t>
            </w:r>
            <w:r>
              <w:rPr>
                <w:noProof/>
                <w:webHidden/>
              </w:rPr>
              <w:tab/>
            </w:r>
            <w:r>
              <w:rPr>
                <w:noProof/>
                <w:webHidden/>
              </w:rPr>
              <w:fldChar w:fldCharType="begin"/>
            </w:r>
            <w:r>
              <w:rPr>
                <w:noProof/>
                <w:webHidden/>
              </w:rPr>
              <w:instrText xml:space="preserve"> PAGEREF _Toc135828453 \h </w:instrText>
            </w:r>
            <w:r>
              <w:rPr>
                <w:noProof/>
                <w:webHidden/>
              </w:rPr>
            </w:r>
            <w:r>
              <w:rPr>
                <w:noProof/>
                <w:webHidden/>
              </w:rPr>
              <w:fldChar w:fldCharType="separate"/>
            </w:r>
            <w:r>
              <w:rPr>
                <w:noProof/>
                <w:webHidden/>
              </w:rPr>
              <w:t>76</w:t>
            </w:r>
            <w:r>
              <w:rPr>
                <w:noProof/>
                <w:webHidden/>
              </w:rPr>
              <w:fldChar w:fldCharType="end"/>
            </w:r>
          </w:hyperlink>
        </w:p>
        <w:p w14:paraId="59F4609E" w14:textId="287DB16B" w:rsidR="006C6D44" w:rsidRDefault="006C6D44">
          <w:pPr>
            <w:pStyle w:val="Spistreci3"/>
            <w:rPr>
              <w:rFonts w:eastAsiaTheme="minorEastAsia"/>
              <w:noProof/>
              <w:kern w:val="2"/>
              <w:lang w:eastAsia="pl-PL"/>
              <w14:ligatures w14:val="standardContextual"/>
            </w:rPr>
          </w:pPr>
          <w:hyperlink w:anchor="_Toc135828454" w:history="1">
            <w:r w:rsidRPr="00F43A7A">
              <w:rPr>
                <w:rStyle w:val="Hipercze"/>
                <w:noProof/>
                <w:lang w:eastAsia="pl-PL"/>
              </w:rPr>
              <w:t>1.4.</w:t>
            </w:r>
            <w:r>
              <w:rPr>
                <w:rFonts w:eastAsiaTheme="minorEastAsia"/>
                <w:noProof/>
                <w:kern w:val="2"/>
                <w:lang w:eastAsia="pl-PL"/>
                <w14:ligatures w14:val="standardContextual"/>
              </w:rPr>
              <w:tab/>
            </w:r>
            <w:r w:rsidRPr="00F43A7A">
              <w:rPr>
                <w:rStyle w:val="Hipercze"/>
                <w:noProof/>
                <w:lang w:eastAsia="pl-PL"/>
              </w:rPr>
              <w:t>Zakłady obrotu żywnością.</w:t>
            </w:r>
            <w:r>
              <w:rPr>
                <w:noProof/>
                <w:webHidden/>
              </w:rPr>
              <w:tab/>
            </w:r>
            <w:r>
              <w:rPr>
                <w:noProof/>
                <w:webHidden/>
              </w:rPr>
              <w:fldChar w:fldCharType="begin"/>
            </w:r>
            <w:r>
              <w:rPr>
                <w:noProof/>
                <w:webHidden/>
              </w:rPr>
              <w:instrText xml:space="preserve"> PAGEREF _Toc135828454 \h </w:instrText>
            </w:r>
            <w:r>
              <w:rPr>
                <w:noProof/>
                <w:webHidden/>
              </w:rPr>
            </w:r>
            <w:r>
              <w:rPr>
                <w:noProof/>
                <w:webHidden/>
              </w:rPr>
              <w:fldChar w:fldCharType="separate"/>
            </w:r>
            <w:r>
              <w:rPr>
                <w:noProof/>
                <w:webHidden/>
              </w:rPr>
              <w:t>77</w:t>
            </w:r>
            <w:r>
              <w:rPr>
                <w:noProof/>
                <w:webHidden/>
              </w:rPr>
              <w:fldChar w:fldCharType="end"/>
            </w:r>
          </w:hyperlink>
        </w:p>
        <w:p w14:paraId="0F2B82D0" w14:textId="61D75E93" w:rsidR="006C6D44" w:rsidRDefault="006C6D44">
          <w:pPr>
            <w:pStyle w:val="Spistreci3"/>
            <w:rPr>
              <w:rFonts w:eastAsiaTheme="minorEastAsia"/>
              <w:noProof/>
              <w:kern w:val="2"/>
              <w:lang w:eastAsia="pl-PL"/>
              <w14:ligatures w14:val="standardContextual"/>
            </w:rPr>
          </w:pPr>
          <w:hyperlink w:anchor="_Toc135828455" w:history="1">
            <w:r w:rsidRPr="00F43A7A">
              <w:rPr>
                <w:rStyle w:val="Hipercze"/>
                <w:noProof/>
                <w:lang w:eastAsia="pl-PL"/>
              </w:rPr>
              <w:t>1.5.</w:t>
            </w:r>
            <w:r>
              <w:rPr>
                <w:rFonts w:eastAsiaTheme="minorEastAsia"/>
                <w:noProof/>
                <w:kern w:val="2"/>
                <w:lang w:eastAsia="pl-PL"/>
                <w14:ligatures w14:val="standardContextual"/>
              </w:rPr>
              <w:tab/>
            </w:r>
            <w:r w:rsidRPr="00F43A7A">
              <w:rPr>
                <w:rStyle w:val="Hipercze"/>
                <w:noProof/>
                <w:lang w:eastAsia="pl-PL"/>
              </w:rPr>
              <w:t>Zakłady żywienia zbiorowego.</w:t>
            </w:r>
            <w:r>
              <w:rPr>
                <w:noProof/>
                <w:webHidden/>
              </w:rPr>
              <w:tab/>
            </w:r>
            <w:r>
              <w:rPr>
                <w:noProof/>
                <w:webHidden/>
              </w:rPr>
              <w:fldChar w:fldCharType="begin"/>
            </w:r>
            <w:r>
              <w:rPr>
                <w:noProof/>
                <w:webHidden/>
              </w:rPr>
              <w:instrText xml:space="preserve"> PAGEREF _Toc135828455 \h </w:instrText>
            </w:r>
            <w:r>
              <w:rPr>
                <w:noProof/>
                <w:webHidden/>
              </w:rPr>
            </w:r>
            <w:r>
              <w:rPr>
                <w:noProof/>
                <w:webHidden/>
              </w:rPr>
              <w:fldChar w:fldCharType="separate"/>
            </w:r>
            <w:r>
              <w:rPr>
                <w:noProof/>
                <w:webHidden/>
              </w:rPr>
              <w:t>78</w:t>
            </w:r>
            <w:r>
              <w:rPr>
                <w:noProof/>
                <w:webHidden/>
              </w:rPr>
              <w:fldChar w:fldCharType="end"/>
            </w:r>
          </w:hyperlink>
        </w:p>
        <w:p w14:paraId="1346313E" w14:textId="1B194B01" w:rsidR="006C6D44" w:rsidRDefault="006C6D44">
          <w:pPr>
            <w:pStyle w:val="Spistreci3"/>
            <w:rPr>
              <w:rFonts w:eastAsiaTheme="minorEastAsia"/>
              <w:noProof/>
              <w:kern w:val="2"/>
              <w:lang w:eastAsia="pl-PL"/>
              <w14:ligatures w14:val="standardContextual"/>
            </w:rPr>
          </w:pPr>
          <w:hyperlink w:anchor="_Toc135828456" w:history="1">
            <w:r w:rsidRPr="00F43A7A">
              <w:rPr>
                <w:rStyle w:val="Hipercze"/>
                <w:noProof/>
                <w:lang w:eastAsia="pl-PL"/>
              </w:rPr>
              <w:t>1.6.</w:t>
            </w:r>
            <w:r>
              <w:rPr>
                <w:rFonts w:eastAsiaTheme="minorEastAsia"/>
                <w:noProof/>
                <w:kern w:val="2"/>
                <w:lang w:eastAsia="pl-PL"/>
                <w14:ligatures w14:val="standardContextual"/>
              </w:rPr>
              <w:tab/>
            </w:r>
            <w:r w:rsidRPr="00F43A7A">
              <w:rPr>
                <w:rStyle w:val="Hipercze"/>
                <w:noProof/>
                <w:lang w:eastAsia="pl-PL"/>
              </w:rPr>
              <w:t>Środki transportu.</w:t>
            </w:r>
            <w:r>
              <w:rPr>
                <w:noProof/>
                <w:webHidden/>
              </w:rPr>
              <w:tab/>
            </w:r>
            <w:r>
              <w:rPr>
                <w:noProof/>
                <w:webHidden/>
              </w:rPr>
              <w:fldChar w:fldCharType="begin"/>
            </w:r>
            <w:r>
              <w:rPr>
                <w:noProof/>
                <w:webHidden/>
              </w:rPr>
              <w:instrText xml:space="preserve"> PAGEREF _Toc135828456 \h </w:instrText>
            </w:r>
            <w:r>
              <w:rPr>
                <w:noProof/>
                <w:webHidden/>
              </w:rPr>
            </w:r>
            <w:r>
              <w:rPr>
                <w:noProof/>
                <w:webHidden/>
              </w:rPr>
              <w:fldChar w:fldCharType="separate"/>
            </w:r>
            <w:r>
              <w:rPr>
                <w:noProof/>
                <w:webHidden/>
              </w:rPr>
              <w:t>81</w:t>
            </w:r>
            <w:r>
              <w:rPr>
                <w:noProof/>
                <w:webHidden/>
              </w:rPr>
              <w:fldChar w:fldCharType="end"/>
            </w:r>
          </w:hyperlink>
        </w:p>
        <w:p w14:paraId="06DBDC89" w14:textId="42901C04" w:rsidR="006C6D44" w:rsidRDefault="006C6D44">
          <w:pPr>
            <w:pStyle w:val="Spistreci3"/>
            <w:rPr>
              <w:rFonts w:eastAsiaTheme="minorEastAsia"/>
              <w:noProof/>
              <w:kern w:val="2"/>
              <w:lang w:eastAsia="pl-PL"/>
              <w14:ligatures w14:val="standardContextual"/>
            </w:rPr>
          </w:pPr>
          <w:hyperlink w:anchor="_Toc135828457" w:history="1">
            <w:r w:rsidRPr="00F43A7A">
              <w:rPr>
                <w:rStyle w:val="Hipercze"/>
                <w:noProof/>
                <w:lang w:eastAsia="pl-PL"/>
              </w:rPr>
              <w:t>1.7.</w:t>
            </w:r>
            <w:r>
              <w:rPr>
                <w:rFonts w:eastAsiaTheme="minorEastAsia"/>
                <w:noProof/>
                <w:kern w:val="2"/>
                <w:lang w:eastAsia="pl-PL"/>
                <w14:ligatures w14:val="standardContextual"/>
              </w:rPr>
              <w:tab/>
            </w:r>
            <w:r w:rsidRPr="00F43A7A">
              <w:rPr>
                <w:rStyle w:val="Hipercze"/>
                <w:noProof/>
                <w:lang w:eastAsia="pl-PL"/>
              </w:rPr>
              <w:t>Zakłady produkcji i wprowadzania do obrotu materiałów i wyrobów przeznaczonych do kontaktu z żywnością.</w:t>
            </w:r>
            <w:r>
              <w:rPr>
                <w:noProof/>
                <w:webHidden/>
              </w:rPr>
              <w:tab/>
            </w:r>
            <w:r>
              <w:rPr>
                <w:noProof/>
                <w:webHidden/>
              </w:rPr>
              <w:fldChar w:fldCharType="begin"/>
            </w:r>
            <w:r>
              <w:rPr>
                <w:noProof/>
                <w:webHidden/>
              </w:rPr>
              <w:instrText xml:space="preserve"> PAGEREF _Toc135828457 \h </w:instrText>
            </w:r>
            <w:r>
              <w:rPr>
                <w:noProof/>
                <w:webHidden/>
              </w:rPr>
            </w:r>
            <w:r>
              <w:rPr>
                <w:noProof/>
                <w:webHidden/>
              </w:rPr>
              <w:fldChar w:fldCharType="separate"/>
            </w:r>
            <w:r>
              <w:rPr>
                <w:noProof/>
                <w:webHidden/>
              </w:rPr>
              <w:t>81</w:t>
            </w:r>
            <w:r>
              <w:rPr>
                <w:noProof/>
                <w:webHidden/>
              </w:rPr>
              <w:fldChar w:fldCharType="end"/>
            </w:r>
          </w:hyperlink>
        </w:p>
        <w:p w14:paraId="3BA83269" w14:textId="77B12B01" w:rsidR="006C6D44" w:rsidRDefault="006C6D44">
          <w:pPr>
            <w:pStyle w:val="Spistreci2"/>
            <w:rPr>
              <w:rFonts w:eastAsiaTheme="minorEastAsia"/>
              <w:noProof/>
              <w:kern w:val="2"/>
              <w:lang w:eastAsia="pl-PL"/>
              <w14:ligatures w14:val="standardContextual"/>
            </w:rPr>
          </w:pPr>
          <w:hyperlink w:anchor="_Toc135828458" w:history="1">
            <w:r w:rsidRPr="00F43A7A">
              <w:rPr>
                <w:rStyle w:val="Hipercze"/>
                <w:noProof/>
                <w:lang w:eastAsia="pl-PL"/>
              </w:rPr>
              <w:t>2.</w:t>
            </w:r>
            <w:r>
              <w:rPr>
                <w:rFonts w:eastAsiaTheme="minorEastAsia"/>
                <w:noProof/>
                <w:kern w:val="2"/>
                <w:lang w:eastAsia="pl-PL"/>
                <w14:ligatures w14:val="standardContextual"/>
              </w:rPr>
              <w:tab/>
            </w:r>
            <w:r w:rsidRPr="00F43A7A">
              <w:rPr>
                <w:rStyle w:val="Hipercze"/>
                <w:noProof/>
                <w:lang w:eastAsia="pl-PL"/>
              </w:rPr>
              <w:t>Jakość zdrowotna środków spożywczych oraz materiałów i wyrobów przeznaczonych do kontaktu z żywnością.</w:t>
            </w:r>
            <w:r>
              <w:rPr>
                <w:noProof/>
                <w:webHidden/>
              </w:rPr>
              <w:tab/>
            </w:r>
            <w:r>
              <w:rPr>
                <w:noProof/>
                <w:webHidden/>
              </w:rPr>
              <w:fldChar w:fldCharType="begin"/>
            </w:r>
            <w:r>
              <w:rPr>
                <w:noProof/>
                <w:webHidden/>
              </w:rPr>
              <w:instrText xml:space="preserve"> PAGEREF _Toc135828458 \h </w:instrText>
            </w:r>
            <w:r>
              <w:rPr>
                <w:noProof/>
                <w:webHidden/>
              </w:rPr>
            </w:r>
            <w:r>
              <w:rPr>
                <w:noProof/>
                <w:webHidden/>
              </w:rPr>
              <w:fldChar w:fldCharType="separate"/>
            </w:r>
            <w:r>
              <w:rPr>
                <w:noProof/>
                <w:webHidden/>
              </w:rPr>
              <w:t>82</w:t>
            </w:r>
            <w:r>
              <w:rPr>
                <w:noProof/>
                <w:webHidden/>
              </w:rPr>
              <w:fldChar w:fldCharType="end"/>
            </w:r>
          </w:hyperlink>
        </w:p>
        <w:p w14:paraId="3EA2BA4A" w14:textId="3D6A28CE" w:rsidR="006C6D44" w:rsidRDefault="006C6D44">
          <w:pPr>
            <w:pStyle w:val="Spistreci2"/>
            <w:rPr>
              <w:rFonts w:eastAsiaTheme="minorEastAsia"/>
              <w:noProof/>
              <w:kern w:val="2"/>
              <w:lang w:eastAsia="pl-PL"/>
              <w14:ligatures w14:val="standardContextual"/>
            </w:rPr>
          </w:pPr>
          <w:hyperlink w:anchor="_Toc135828459" w:history="1">
            <w:r w:rsidRPr="00F43A7A">
              <w:rPr>
                <w:rStyle w:val="Hipercze"/>
                <w:noProof/>
                <w:lang w:eastAsia="pl-PL"/>
              </w:rPr>
              <w:t>3.</w:t>
            </w:r>
            <w:r>
              <w:rPr>
                <w:rFonts w:eastAsiaTheme="minorEastAsia"/>
                <w:noProof/>
                <w:kern w:val="2"/>
                <w:lang w:eastAsia="pl-PL"/>
                <w14:ligatures w14:val="standardContextual"/>
              </w:rPr>
              <w:tab/>
            </w:r>
            <w:r w:rsidRPr="00F43A7A">
              <w:rPr>
                <w:rStyle w:val="Hipercze"/>
                <w:noProof/>
                <w:lang w:eastAsia="pl-PL"/>
              </w:rPr>
              <w:t>Suplementy diety, żywność dla określonych grup odbiorców i żywność wzbogacana.</w:t>
            </w:r>
            <w:r>
              <w:rPr>
                <w:noProof/>
                <w:webHidden/>
              </w:rPr>
              <w:tab/>
            </w:r>
            <w:r>
              <w:rPr>
                <w:noProof/>
                <w:webHidden/>
              </w:rPr>
              <w:fldChar w:fldCharType="begin"/>
            </w:r>
            <w:r>
              <w:rPr>
                <w:noProof/>
                <w:webHidden/>
              </w:rPr>
              <w:instrText xml:space="preserve"> PAGEREF _Toc135828459 \h </w:instrText>
            </w:r>
            <w:r>
              <w:rPr>
                <w:noProof/>
                <w:webHidden/>
              </w:rPr>
            </w:r>
            <w:r>
              <w:rPr>
                <w:noProof/>
                <w:webHidden/>
              </w:rPr>
              <w:fldChar w:fldCharType="separate"/>
            </w:r>
            <w:r>
              <w:rPr>
                <w:noProof/>
                <w:webHidden/>
              </w:rPr>
              <w:t>87</w:t>
            </w:r>
            <w:r>
              <w:rPr>
                <w:noProof/>
                <w:webHidden/>
              </w:rPr>
              <w:fldChar w:fldCharType="end"/>
            </w:r>
          </w:hyperlink>
        </w:p>
        <w:p w14:paraId="03D1820D" w14:textId="650F377A" w:rsidR="006C6D44" w:rsidRDefault="006C6D44">
          <w:pPr>
            <w:pStyle w:val="Spistreci2"/>
            <w:rPr>
              <w:rFonts w:eastAsiaTheme="minorEastAsia"/>
              <w:noProof/>
              <w:kern w:val="2"/>
              <w:lang w:eastAsia="pl-PL"/>
              <w14:ligatures w14:val="standardContextual"/>
            </w:rPr>
          </w:pPr>
          <w:hyperlink w:anchor="_Toc135828460" w:history="1">
            <w:r w:rsidRPr="00F43A7A">
              <w:rPr>
                <w:rStyle w:val="Hipercze"/>
                <w:noProof/>
                <w:lang w:eastAsia="pl-PL"/>
              </w:rPr>
              <w:t>4.</w:t>
            </w:r>
            <w:r>
              <w:rPr>
                <w:rFonts w:eastAsiaTheme="minorEastAsia"/>
                <w:noProof/>
                <w:kern w:val="2"/>
                <w:lang w:eastAsia="pl-PL"/>
                <w14:ligatures w14:val="standardContextual"/>
              </w:rPr>
              <w:tab/>
            </w:r>
            <w:r w:rsidRPr="00F43A7A">
              <w:rPr>
                <w:rStyle w:val="Hipercze"/>
                <w:noProof/>
                <w:lang w:eastAsia="pl-PL"/>
              </w:rPr>
              <w:t>Wzmożony nadzór nad zakładami żywienia zbiorowego w sezonie letnim.</w:t>
            </w:r>
            <w:r>
              <w:rPr>
                <w:noProof/>
                <w:webHidden/>
              </w:rPr>
              <w:tab/>
            </w:r>
            <w:r>
              <w:rPr>
                <w:noProof/>
                <w:webHidden/>
              </w:rPr>
              <w:fldChar w:fldCharType="begin"/>
            </w:r>
            <w:r>
              <w:rPr>
                <w:noProof/>
                <w:webHidden/>
              </w:rPr>
              <w:instrText xml:space="preserve"> PAGEREF _Toc135828460 \h </w:instrText>
            </w:r>
            <w:r>
              <w:rPr>
                <w:noProof/>
                <w:webHidden/>
              </w:rPr>
            </w:r>
            <w:r>
              <w:rPr>
                <w:noProof/>
                <w:webHidden/>
              </w:rPr>
              <w:fldChar w:fldCharType="separate"/>
            </w:r>
            <w:r>
              <w:rPr>
                <w:noProof/>
                <w:webHidden/>
              </w:rPr>
              <w:t>89</w:t>
            </w:r>
            <w:r>
              <w:rPr>
                <w:noProof/>
                <w:webHidden/>
              </w:rPr>
              <w:fldChar w:fldCharType="end"/>
            </w:r>
          </w:hyperlink>
        </w:p>
        <w:p w14:paraId="1776E60C" w14:textId="36202FD9" w:rsidR="006C6D44" w:rsidRDefault="006C6D44">
          <w:pPr>
            <w:pStyle w:val="Spistreci2"/>
            <w:rPr>
              <w:rFonts w:eastAsiaTheme="minorEastAsia"/>
              <w:noProof/>
              <w:kern w:val="2"/>
              <w:lang w:eastAsia="pl-PL"/>
              <w14:ligatures w14:val="standardContextual"/>
            </w:rPr>
          </w:pPr>
          <w:hyperlink w:anchor="_Toc135828461" w:history="1">
            <w:r w:rsidRPr="00F43A7A">
              <w:rPr>
                <w:rStyle w:val="Hipercze"/>
                <w:noProof/>
                <w:lang w:eastAsia="pl-PL"/>
              </w:rPr>
              <w:t>5.</w:t>
            </w:r>
            <w:r>
              <w:rPr>
                <w:rFonts w:eastAsiaTheme="minorEastAsia"/>
                <w:noProof/>
                <w:kern w:val="2"/>
                <w:lang w:eastAsia="pl-PL"/>
                <w14:ligatures w14:val="standardContextual"/>
              </w:rPr>
              <w:tab/>
            </w:r>
            <w:r w:rsidRPr="00F43A7A">
              <w:rPr>
                <w:rStyle w:val="Hipercze"/>
                <w:noProof/>
                <w:lang w:eastAsia="pl-PL"/>
              </w:rPr>
              <w:t>System wczesnego Ostrzegania o Niebezpiecznej Żywności i Paszach – RASSF</w:t>
            </w:r>
            <w:r>
              <w:rPr>
                <w:noProof/>
                <w:webHidden/>
              </w:rPr>
              <w:tab/>
            </w:r>
            <w:r>
              <w:rPr>
                <w:noProof/>
                <w:webHidden/>
              </w:rPr>
              <w:fldChar w:fldCharType="begin"/>
            </w:r>
            <w:r>
              <w:rPr>
                <w:noProof/>
                <w:webHidden/>
              </w:rPr>
              <w:instrText xml:space="preserve"> PAGEREF _Toc135828461 \h </w:instrText>
            </w:r>
            <w:r>
              <w:rPr>
                <w:noProof/>
                <w:webHidden/>
              </w:rPr>
            </w:r>
            <w:r>
              <w:rPr>
                <w:noProof/>
                <w:webHidden/>
              </w:rPr>
              <w:fldChar w:fldCharType="separate"/>
            </w:r>
            <w:r>
              <w:rPr>
                <w:noProof/>
                <w:webHidden/>
              </w:rPr>
              <w:t>91</w:t>
            </w:r>
            <w:r>
              <w:rPr>
                <w:noProof/>
                <w:webHidden/>
              </w:rPr>
              <w:fldChar w:fldCharType="end"/>
            </w:r>
          </w:hyperlink>
        </w:p>
        <w:p w14:paraId="47640C1D" w14:textId="05D0703A" w:rsidR="006C6D44" w:rsidRDefault="006C6D44">
          <w:pPr>
            <w:pStyle w:val="Spistreci2"/>
            <w:rPr>
              <w:rFonts w:eastAsiaTheme="minorEastAsia"/>
              <w:noProof/>
              <w:kern w:val="2"/>
              <w:lang w:eastAsia="pl-PL"/>
              <w14:ligatures w14:val="standardContextual"/>
            </w:rPr>
          </w:pPr>
          <w:hyperlink w:anchor="_Toc135828462" w:history="1">
            <w:r w:rsidRPr="00F43A7A">
              <w:rPr>
                <w:rStyle w:val="Hipercze"/>
                <w:noProof/>
                <w:lang w:eastAsia="pl-PL"/>
              </w:rPr>
              <w:t>6.</w:t>
            </w:r>
            <w:r>
              <w:rPr>
                <w:rFonts w:eastAsiaTheme="minorEastAsia"/>
                <w:noProof/>
                <w:kern w:val="2"/>
                <w:lang w:eastAsia="pl-PL"/>
                <w14:ligatures w14:val="standardContextual"/>
              </w:rPr>
              <w:tab/>
            </w:r>
            <w:r w:rsidRPr="00F43A7A">
              <w:rPr>
                <w:rStyle w:val="Hipercze"/>
                <w:noProof/>
                <w:lang w:eastAsia="pl-PL"/>
              </w:rPr>
              <w:t>Obrót grzybami i przetwórstwo grzybów oraz zatrucia grzybami</w:t>
            </w:r>
            <w:r>
              <w:rPr>
                <w:noProof/>
                <w:webHidden/>
              </w:rPr>
              <w:tab/>
            </w:r>
            <w:r>
              <w:rPr>
                <w:noProof/>
                <w:webHidden/>
              </w:rPr>
              <w:fldChar w:fldCharType="begin"/>
            </w:r>
            <w:r>
              <w:rPr>
                <w:noProof/>
                <w:webHidden/>
              </w:rPr>
              <w:instrText xml:space="preserve"> PAGEREF _Toc135828462 \h </w:instrText>
            </w:r>
            <w:r>
              <w:rPr>
                <w:noProof/>
                <w:webHidden/>
              </w:rPr>
            </w:r>
            <w:r>
              <w:rPr>
                <w:noProof/>
                <w:webHidden/>
              </w:rPr>
              <w:fldChar w:fldCharType="separate"/>
            </w:r>
            <w:r>
              <w:rPr>
                <w:noProof/>
                <w:webHidden/>
              </w:rPr>
              <w:t>92</w:t>
            </w:r>
            <w:r>
              <w:rPr>
                <w:noProof/>
                <w:webHidden/>
              </w:rPr>
              <w:fldChar w:fldCharType="end"/>
            </w:r>
          </w:hyperlink>
        </w:p>
        <w:p w14:paraId="64317F63" w14:textId="20B58071" w:rsidR="006C6D44" w:rsidRDefault="006C6D44">
          <w:pPr>
            <w:pStyle w:val="Spistreci1"/>
            <w:rPr>
              <w:rFonts w:eastAsiaTheme="minorEastAsia"/>
              <w:b w:val="0"/>
              <w:bCs w:val="0"/>
              <w:color w:val="auto"/>
              <w:kern w:val="2"/>
              <w:lang w:eastAsia="pl-PL"/>
              <w14:ligatures w14:val="standardContextual"/>
            </w:rPr>
          </w:pPr>
          <w:hyperlink w:anchor="_Toc135828463" w:history="1">
            <w:r w:rsidRPr="00F43A7A">
              <w:rPr>
                <w:rStyle w:val="Hipercze"/>
              </w:rPr>
              <w:t>IV.</w:t>
            </w:r>
            <w:r>
              <w:rPr>
                <w:rFonts w:eastAsiaTheme="minorEastAsia"/>
                <w:b w:val="0"/>
                <w:bCs w:val="0"/>
                <w:color w:val="auto"/>
                <w:kern w:val="2"/>
                <w:lang w:eastAsia="pl-PL"/>
                <w14:ligatures w14:val="standardContextual"/>
              </w:rPr>
              <w:tab/>
            </w:r>
            <w:r w:rsidRPr="00F43A7A">
              <w:rPr>
                <w:rStyle w:val="Hipercze"/>
              </w:rPr>
              <w:t>Jakość wody przeznaczonej do spożycia oraz wody użytkowej</w:t>
            </w:r>
            <w:r>
              <w:rPr>
                <w:webHidden/>
              </w:rPr>
              <w:tab/>
            </w:r>
            <w:r>
              <w:rPr>
                <w:webHidden/>
              </w:rPr>
              <w:fldChar w:fldCharType="begin"/>
            </w:r>
            <w:r>
              <w:rPr>
                <w:webHidden/>
              </w:rPr>
              <w:instrText xml:space="preserve"> PAGEREF _Toc135828463 \h </w:instrText>
            </w:r>
            <w:r>
              <w:rPr>
                <w:webHidden/>
              </w:rPr>
            </w:r>
            <w:r>
              <w:rPr>
                <w:webHidden/>
              </w:rPr>
              <w:fldChar w:fldCharType="separate"/>
            </w:r>
            <w:r>
              <w:rPr>
                <w:webHidden/>
              </w:rPr>
              <w:t>94</w:t>
            </w:r>
            <w:r>
              <w:rPr>
                <w:webHidden/>
              </w:rPr>
              <w:fldChar w:fldCharType="end"/>
            </w:r>
          </w:hyperlink>
        </w:p>
        <w:p w14:paraId="59F0E469" w14:textId="0A1A7966" w:rsidR="006C6D44" w:rsidRDefault="006C6D44">
          <w:pPr>
            <w:pStyle w:val="Spistreci2"/>
            <w:rPr>
              <w:rFonts w:eastAsiaTheme="minorEastAsia"/>
              <w:noProof/>
              <w:kern w:val="2"/>
              <w:lang w:eastAsia="pl-PL"/>
              <w14:ligatures w14:val="standardContextual"/>
            </w:rPr>
          </w:pPr>
          <w:hyperlink w:anchor="_Toc135828464" w:history="1">
            <w:r w:rsidRPr="00F43A7A">
              <w:rPr>
                <w:rStyle w:val="Hipercze"/>
                <w:noProof/>
              </w:rPr>
              <w:t>1.</w:t>
            </w:r>
            <w:r>
              <w:rPr>
                <w:rFonts w:eastAsiaTheme="minorEastAsia"/>
                <w:noProof/>
                <w:kern w:val="2"/>
                <w:lang w:eastAsia="pl-PL"/>
                <w14:ligatures w14:val="standardContextual"/>
              </w:rPr>
              <w:tab/>
            </w:r>
            <w:r w:rsidRPr="00F43A7A">
              <w:rPr>
                <w:rStyle w:val="Hipercze"/>
                <w:noProof/>
              </w:rPr>
              <w:t>Infrastruktura zaopatrzenia ludności w wodę</w:t>
            </w:r>
            <w:r>
              <w:rPr>
                <w:noProof/>
                <w:webHidden/>
              </w:rPr>
              <w:tab/>
            </w:r>
            <w:r>
              <w:rPr>
                <w:noProof/>
                <w:webHidden/>
              </w:rPr>
              <w:fldChar w:fldCharType="begin"/>
            </w:r>
            <w:r>
              <w:rPr>
                <w:noProof/>
                <w:webHidden/>
              </w:rPr>
              <w:instrText xml:space="preserve"> PAGEREF _Toc135828464 \h </w:instrText>
            </w:r>
            <w:r>
              <w:rPr>
                <w:noProof/>
                <w:webHidden/>
              </w:rPr>
            </w:r>
            <w:r>
              <w:rPr>
                <w:noProof/>
                <w:webHidden/>
              </w:rPr>
              <w:fldChar w:fldCharType="separate"/>
            </w:r>
            <w:r>
              <w:rPr>
                <w:noProof/>
                <w:webHidden/>
              </w:rPr>
              <w:t>95</w:t>
            </w:r>
            <w:r>
              <w:rPr>
                <w:noProof/>
                <w:webHidden/>
              </w:rPr>
              <w:fldChar w:fldCharType="end"/>
            </w:r>
          </w:hyperlink>
        </w:p>
        <w:p w14:paraId="09777C1F" w14:textId="5C6484FE" w:rsidR="006C6D44" w:rsidRDefault="006C6D44">
          <w:pPr>
            <w:pStyle w:val="Spistreci2"/>
            <w:rPr>
              <w:rFonts w:eastAsiaTheme="minorEastAsia"/>
              <w:noProof/>
              <w:kern w:val="2"/>
              <w:lang w:eastAsia="pl-PL"/>
              <w14:ligatures w14:val="standardContextual"/>
            </w:rPr>
          </w:pPr>
          <w:hyperlink w:anchor="_Toc135828465" w:history="1">
            <w:r w:rsidRPr="00F43A7A">
              <w:rPr>
                <w:rStyle w:val="Hipercze"/>
                <w:noProof/>
              </w:rPr>
              <w:t>2.</w:t>
            </w:r>
            <w:r>
              <w:rPr>
                <w:rFonts w:eastAsiaTheme="minorEastAsia"/>
                <w:noProof/>
                <w:kern w:val="2"/>
                <w:lang w:eastAsia="pl-PL"/>
                <w14:ligatures w14:val="standardContextual"/>
              </w:rPr>
              <w:tab/>
            </w:r>
            <w:r w:rsidRPr="00F43A7A">
              <w:rPr>
                <w:rStyle w:val="Hipercze"/>
                <w:noProof/>
              </w:rPr>
              <w:t>Nadzór nad jakością wody do spożycia</w:t>
            </w:r>
            <w:r>
              <w:rPr>
                <w:noProof/>
                <w:webHidden/>
              </w:rPr>
              <w:tab/>
            </w:r>
            <w:r>
              <w:rPr>
                <w:noProof/>
                <w:webHidden/>
              </w:rPr>
              <w:fldChar w:fldCharType="begin"/>
            </w:r>
            <w:r>
              <w:rPr>
                <w:noProof/>
                <w:webHidden/>
              </w:rPr>
              <w:instrText xml:space="preserve"> PAGEREF _Toc135828465 \h </w:instrText>
            </w:r>
            <w:r>
              <w:rPr>
                <w:noProof/>
                <w:webHidden/>
              </w:rPr>
            </w:r>
            <w:r>
              <w:rPr>
                <w:noProof/>
                <w:webHidden/>
              </w:rPr>
              <w:fldChar w:fldCharType="separate"/>
            </w:r>
            <w:r>
              <w:rPr>
                <w:noProof/>
                <w:webHidden/>
              </w:rPr>
              <w:t>97</w:t>
            </w:r>
            <w:r>
              <w:rPr>
                <w:noProof/>
                <w:webHidden/>
              </w:rPr>
              <w:fldChar w:fldCharType="end"/>
            </w:r>
          </w:hyperlink>
        </w:p>
        <w:p w14:paraId="47E15AEC" w14:textId="48134B8D" w:rsidR="006C6D44" w:rsidRDefault="006C6D44">
          <w:pPr>
            <w:pStyle w:val="Spistreci2"/>
            <w:rPr>
              <w:rFonts w:eastAsiaTheme="minorEastAsia"/>
              <w:noProof/>
              <w:kern w:val="2"/>
              <w:lang w:eastAsia="pl-PL"/>
              <w14:ligatures w14:val="standardContextual"/>
            </w:rPr>
          </w:pPr>
          <w:hyperlink w:anchor="_Toc135828466" w:history="1">
            <w:r w:rsidRPr="00F43A7A">
              <w:rPr>
                <w:rStyle w:val="Hipercze"/>
                <w:noProof/>
              </w:rPr>
              <w:t>3.</w:t>
            </w:r>
            <w:r>
              <w:rPr>
                <w:rFonts w:eastAsiaTheme="minorEastAsia"/>
                <w:noProof/>
                <w:kern w:val="2"/>
                <w:lang w:eastAsia="pl-PL"/>
                <w14:ligatures w14:val="standardContextual"/>
              </w:rPr>
              <w:tab/>
            </w:r>
            <w:r w:rsidRPr="00F43A7A">
              <w:rPr>
                <w:rStyle w:val="Hipercze"/>
                <w:bCs/>
                <w:noProof/>
              </w:rPr>
              <w:t xml:space="preserve">Ocena jakości </w:t>
            </w:r>
            <w:r w:rsidRPr="00F43A7A">
              <w:rPr>
                <w:rStyle w:val="Hipercze"/>
                <w:noProof/>
              </w:rPr>
              <w:t>wody</w:t>
            </w:r>
            <w:r w:rsidRPr="00F43A7A">
              <w:rPr>
                <w:rStyle w:val="Hipercze"/>
                <w:bCs/>
                <w:noProof/>
              </w:rPr>
              <w:t xml:space="preserve"> przeznaczonej do spożycia</w:t>
            </w:r>
            <w:r>
              <w:rPr>
                <w:noProof/>
                <w:webHidden/>
              </w:rPr>
              <w:tab/>
            </w:r>
            <w:r>
              <w:rPr>
                <w:noProof/>
                <w:webHidden/>
              </w:rPr>
              <w:fldChar w:fldCharType="begin"/>
            </w:r>
            <w:r>
              <w:rPr>
                <w:noProof/>
                <w:webHidden/>
              </w:rPr>
              <w:instrText xml:space="preserve"> PAGEREF _Toc135828466 \h </w:instrText>
            </w:r>
            <w:r>
              <w:rPr>
                <w:noProof/>
                <w:webHidden/>
              </w:rPr>
            </w:r>
            <w:r>
              <w:rPr>
                <w:noProof/>
                <w:webHidden/>
              </w:rPr>
              <w:fldChar w:fldCharType="separate"/>
            </w:r>
            <w:r>
              <w:rPr>
                <w:noProof/>
                <w:webHidden/>
              </w:rPr>
              <w:t>102</w:t>
            </w:r>
            <w:r>
              <w:rPr>
                <w:noProof/>
                <w:webHidden/>
              </w:rPr>
              <w:fldChar w:fldCharType="end"/>
            </w:r>
          </w:hyperlink>
        </w:p>
        <w:p w14:paraId="2B69E946" w14:textId="4CE08177" w:rsidR="006C6D44" w:rsidRDefault="006C6D44">
          <w:pPr>
            <w:pStyle w:val="Spistreci2"/>
            <w:rPr>
              <w:rFonts w:eastAsiaTheme="minorEastAsia"/>
              <w:noProof/>
              <w:kern w:val="2"/>
              <w:lang w:eastAsia="pl-PL"/>
              <w14:ligatures w14:val="standardContextual"/>
            </w:rPr>
          </w:pPr>
          <w:hyperlink w:anchor="_Toc135828467" w:history="1">
            <w:r w:rsidRPr="00F43A7A">
              <w:rPr>
                <w:rStyle w:val="Hipercze"/>
                <w:noProof/>
              </w:rPr>
              <w:t>4.</w:t>
            </w:r>
            <w:r>
              <w:rPr>
                <w:rFonts w:eastAsiaTheme="minorEastAsia"/>
                <w:noProof/>
                <w:kern w:val="2"/>
                <w:lang w:eastAsia="pl-PL"/>
                <w14:ligatures w14:val="standardContextual"/>
              </w:rPr>
              <w:tab/>
            </w:r>
            <w:r w:rsidRPr="00F43A7A">
              <w:rPr>
                <w:rStyle w:val="Hipercze"/>
                <w:noProof/>
              </w:rPr>
              <w:t>Ciepła woda użytkowa</w:t>
            </w:r>
            <w:r>
              <w:rPr>
                <w:noProof/>
                <w:webHidden/>
              </w:rPr>
              <w:tab/>
            </w:r>
            <w:r>
              <w:rPr>
                <w:noProof/>
                <w:webHidden/>
              </w:rPr>
              <w:fldChar w:fldCharType="begin"/>
            </w:r>
            <w:r>
              <w:rPr>
                <w:noProof/>
                <w:webHidden/>
              </w:rPr>
              <w:instrText xml:space="preserve"> PAGEREF _Toc135828467 \h </w:instrText>
            </w:r>
            <w:r>
              <w:rPr>
                <w:noProof/>
                <w:webHidden/>
              </w:rPr>
            </w:r>
            <w:r>
              <w:rPr>
                <w:noProof/>
                <w:webHidden/>
              </w:rPr>
              <w:fldChar w:fldCharType="separate"/>
            </w:r>
            <w:r>
              <w:rPr>
                <w:noProof/>
                <w:webHidden/>
              </w:rPr>
              <w:t>105</w:t>
            </w:r>
            <w:r>
              <w:rPr>
                <w:noProof/>
                <w:webHidden/>
              </w:rPr>
              <w:fldChar w:fldCharType="end"/>
            </w:r>
          </w:hyperlink>
        </w:p>
        <w:p w14:paraId="1926FE98" w14:textId="5F944A7C" w:rsidR="006C6D44" w:rsidRDefault="006C6D44">
          <w:pPr>
            <w:pStyle w:val="Spistreci1"/>
            <w:rPr>
              <w:rFonts w:eastAsiaTheme="minorEastAsia"/>
              <w:b w:val="0"/>
              <w:bCs w:val="0"/>
              <w:color w:val="auto"/>
              <w:kern w:val="2"/>
              <w:lang w:eastAsia="pl-PL"/>
              <w14:ligatures w14:val="standardContextual"/>
            </w:rPr>
          </w:pPr>
          <w:hyperlink w:anchor="_Toc135828468" w:history="1">
            <w:r w:rsidRPr="00F43A7A">
              <w:rPr>
                <w:rStyle w:val="Hipercze"/>
              </w:rPr>
              <w:t>V.</w:t>
            </w:r>
            <w:r>
              <w:rPr>
                <w:rFonts w:eastAsiaTheme="minorEastAsia"/>
                <w:b w:val="0"/>
                <w:bCs w:val="0"/>
                <w:color w:val="auto"/>
                <w:kern w:val="2"/>
                <w:lang w:eastAsia="pl-PL"/>
                <w14:ligatures w14:val="standardContextual"/>
              </w:rPr>
              <w:tab/>
            </w:r>
            <w:r w:rsidRPr="00F43A7A">
              <w:rPr>
                <w:rStyle w:val="Hipercze"/>
              </w:rPr>
              <w:t>Stan sanitarny pływalni i obiektów wyposażonych w niecki basenowe</w:t>
            </w:r>
            <w:r>
              <w:rPr>
                <w:webHidden/>
              </w:rPr>
              <w:tab/>
            </w:r>
            <w:r>
              <w:rPr>
                <w:webHidden/>
              </w:rPr>
              <w:fldChar w:fldCharType="begin"/>
            </w:r>
            <w:r>
              <w:rPr>
                <w:webHidden/>
              </w:rPr>
              <w:instrText xml:space="preserve"> PAGEREF _Toc135828468 \h </w:instrText>
            </w:r>
            <w:r>
              <w:rPr>
                <w:webHidden/>
              </w:rPr>
            </w:r>
            <w:r>
              <w:rPr>
                <w:webHidden/>
              </w:rPr>
              <w:fldChar w:fldCharType="separate"/>
            </w:r>
            <w:r>
              <w:rPr>
                <w:webHidden/>
              </w:rPr>
              <w:t>107</w:t>
            </w:r>
            <w:r>
              <w:rPr>
                <w:webHidden/>
              </w:rPr>
              <w:fldChar w:fldCharType="end"/>
            </w:r>
          </w:hyperlink>
        </w:p>
        <w:p w14:paraId="0801D0BC" w14:textId="5BA7AA04" w:rsidR="006C6D44" w:rsidRDefault="006C6D44">
          <w:pPr>
            <w:pStyle w:val="Spistreci2"/>
            <w:rPr>
              <w:rFonts w:eastAsiaTheme="minorEastAsia"/>
              <w:noProof/>
              <w:kern w:val="2"/>
              <w:lang w:eastAsia="pl-PL"/>
              <w14:ligatures w14:val="standardContextual"/>
            </w:rPr>
          </w:pPr>
          <w:hyperlink w:anchor="_Toc135828469" w:history="1">
            <w:r w:rsidRPr="00F43A7A">
              <w:rPr>
                <w:rStyle w:val="Hipercze"/>
                <w:rFonts w:eastAsia="MyriadPro-Regular"/>
                <w:noProof/>
              </w:rPr>
              <w:t>1.</w:t>
            </w:r>
            <w:r>
              <w:rPr>
                <w:rFonts w:eastAsiaTheme="minorEastAsia"/>
                <w:noProof/>
                <w:kern w:val="2"/>
                <w:lang w:eastAsia="pl-PL"/>
                <w14:ligatures w14:val="standardContextual"/>
              </w:rPr>
              <w:tab/>
            </w:r>
            <w:r w:rsidRPr="00F43A7A">
              <w:rPr>
                <w:rStyle w:val="Hipercze"/>
                <w:rFonts w:eastAsia="MyriadPro-Regular"/>
                <w:noProof/>
              </w:rPr>
              <w:t>Infrastruktura obiektów w województwie</w:t>
            </w:r>
            <w:r>
              <w:rPr>
                <w:noProof/>
                <w:webHidden/>
              </w:rPr>
              <w:tab/>
            </w:r>
            <w:r>
              <w:rPr>
                <w:noProof/>
                <w:webHidden/>
              </w:rPr>
              <w:fldChar w:fldCharType="begin"/>
            </w:r>
            <w:r>
              <w:rPr>
                <w:noProof/>
                <w:webHidden/>
              </w:rPr>
              <w:instrText xml:space="preserve"> PAGEREF _Toc135828469 \h </w:instrText>
            </w:r>
            <w:r>
              <w:rPr>
                <w:noProof/>
                <w:webHidden/>
              </w:rPr>
            </w:r>
            <w:r>
              <w:rPr>
                <w:noProof/>
                <w:webHidden/>
              </w:rPr>
              <w:fldChar w:fldCharType="separate"/>
            </w:r>
            <w:r>
              <w:rPr>
                <w:noProof/>
                <w:webHidden/>
              </w:rPr>
              <w:t>107</w:t>
            </w:r>
            <w:r>
              <w:rPr>
                <w:noProof/>
                <w:webHidden/>
              </w:rPr>
              <w:fldChar w:fldCharType="end"/>
            </w:r>
          </w:hyperlink>
        </w:p>
        <w:p w14:paraId="48B162A9" w14:textId="0469C1F4" w:rsidR="006C6D44" w:rsidRDefault="006C6D44">
          <w:pPr>
            <w:pStyle w:val="Spistreci2"/>
            <w:rPr>
              <w:rFonts w:eastAsiaTheme="minorEastAsia"/>
              <w:noProof/>
              <w:kern w:val="2"/>
              <w:lang w:eastAsia="pl-PL"/>
              <w14:ligatures w14:val="standardContextual"/>
            </w:rPr>
          </w:pPr>
          <w:hyperlink w:anchor="_Toc135828470" w:history="1">
            <w:r w:rsidRPr="00F43A7A">
              <w:rPr>
                <w:rStyle w:val="Hipercze"/>
                <w:noProof/>
              </w:rPr>
              <w:t>2.</w:t>
            </w:r>
            <w:r>
              <w:rPr>
                <w:rFonts w:eastAsiaTheme="minorEastAsia"/>
                <w:noProof/>
                <w:kern w:val="2"/>
                <w:lang w:eastAsia="pl-PL"/>
                <w14:ligatures w14:val="standardContextual"/>
              </w:rPr>
              <w:tab/>
            </w:r>
            <w:r w:rsidRPr="00F43A7A">
              <w:rPr>
                <w:rStyle w:val="Hipercze"/>
                <w:noProof/>
              </w:rPr>
              <w:t>Jakość wody na pływalniach i w obiektach wyposażonych w niecki basenowe</w:t>
            </w:r>
            <w:r>
              <w:rPr>
                <w:noProof/>
                <w:webHidden/>
              </w:rPr>
              <w:tab/>
            </w:r>
            <w:r>
              <w:rPr>
                <w:noProof/>
                <w:webHidden/>
              </w:rPr>
              <w:fldChar w:fldCharType="begin"/>
            </w:r>
            <w:r>
              <w:rPr>
                <w:noProof/>
                <w:webHidden/>
              </w:rPr>
              <w:instrText xml:space="preserve"> PAGEREF _Toc135828470 \h </w:instrText>
            </w:r>
            <w:r>
              <w:rPr>
                <w:noProof/>
                <w:webHidden/>
              </w:rPr>
            </w:r>
            <w:r>
              <w:rPr>
                <w:noProof/>
                <w:webHidden/>
              </w:rPr>
              <w:fldChar w:fldCharType="separate"/>
            </w:r>
            <w:r>
              <w:rPr>
                <w:noProof/>
                <w:webHidden/>
              </w:rPr>
              <w:t>108</w:t>
            </w:r>
            <w:r>
              <w:rPr>
                <w:noProof/>
                <w:webHidden/>
              </w:rPr>
              <w:fldChar w:fldCharType="end"/>
            </w:r>
          </w:hyperlink>
        </w:p>
        <w:p w14:paraId="5822C73B" w14:textId="57CDB3F6" w:rsidR="006C6D44" w:rsidRDefault="006C6D44">
          <w:pPr>
            <w:pStyle w:val="Spistreci2"/>
            <w:rPr>
              <w:rFonts w:eastAsiaTheme="minorEastAsia"/>
              <w:noProof/>
              <w:kern w:val="2"/>
              <w:lang w:eastAsia="pl-PL"/>
              <w14:ligatures w14:val="standardContextual"/>
            </w:rPr>
          </w:pPr>
          <w:hyperlink w:anchor="_Toc135828471" w:history="1">
            <w:r w:rsidRPr="00F43A7A">
              <w:rPr>
                <w:rStyle w:val="Hipercze"/>
                <w:noProof/>
              </w:rPr>
              <w:t>3.</w:t>
            </w:r>
            <w:r>
              <w:rPr>
                <w:rFonts w:eastAsiaTheme="minorEastAsia"/>
                <w:noProof/>
                <w:kern w:val="2"/>
                <w:lang w:eastAsia="pl-PL"/>
                <w14:ligatures w14:val="standardContextual"/>
              </w:rPr>
              <w:tab/>
            </w:r>
            <w:r w:rsidRPr="00F43A7A">
              <w:rPr>
                <w:rStyle w:val="Hipercze"/>
                <w:noProof/>
              </w:rPr>
              <w:t>Stan sanitarny i techniczny pływalni i obiektów wyposażonych w niecki basenowe</w:t>
            </w:r>
            <w:r>
              <w:rPr>
                <w:noProof/>
                <w:webHidden/>
              </w:rPr>
              <w:tab/>
            </w:r>
            <w:r>
              <w:rPr>
                <w:noProof/>
                <w:webHidden/>
              </w:rPr>
              <w:fldChar w:fldCharType="begin"/>
            </w:r>
            <w:r>
              <w:rPr>
                <w:noProof/>
                <w:webHidden/>
              </w:rPr>
              <w:instrText xml:space="preserve"> PAGEREF _Toc135828471 \h </w:instrText>
            </w:r>
            <w:r>
              <w:rPr>
                <w:noProof/>
                <w:webHidden/>
              </w:rPr>
            </w:r>
            <w:r>
              <w:rPr>
                <w:noProof/>
                <w:webHidden/>
              </w:rPr>
              <w:fldChar w:fldCharType="separate"/>
            </w:r>
            <w:r>
              <w:rPr>
                <w:noProof/>
                <w:webHidden/>
              </w:rPr>
              <w:t>110</w:t>
            </w:r>
            <w:r>
              <w:rPr>
                <w:noProof/>
                <w:webHidden/>
              </w:rPr>
              <w:fldChar w:fldCharType="end"/>
            </w:r>
          </w:hyperlink>
        </w:p>
        <w:p w14:paraId="49421A78" w14:textId="3C189956" w:rsidR="006C6D44" w:rsidRDefault="006C6D44">
          <w:pPr>
            <w:pStyle w:val="Spistreci1"/>
            <w:rPr>
              <w:rFonts w:eastAsiaTheme="minorEastAsia"/>
              <w:b w:val="0"/>
              <w:bCs w:val="0"/>
              <w:color w:val="auto"/>
              <w:kern w:val="2"/>
              <w:lang w:eastAsia="pl-PL"/>
              <w14:ligatures w14:val="standardContextual"/>
            </w:rPr>
          </w:pPr>
          <w:hyperlink w:anchor="_Toc135828472" w:history="1">
            <w:r w:rsidRPr="00F43A7A">
              <w:rPr>
                <w:rStyle w:val="Hipercze"/>
              </w:rPr>
              <w:t>VI.</w:t>
            </w:r>
            <w:r>
              <w:rPr>
                <w:rFonts w:eastAsiaTheme="minorEastAsia"/>
                <w:b w:val="0"/>
                <w:bCs w:val="0"/>
                <w:color w:val="auto"/>
                <w:kern w:val="2"/>
                <w:lang w:eastAsia="pl-PL"/>
                <w14:ligatures w14:val="standardContextual"/>
              </w:rPr>
              <w:tab/>
            </w:r>
            <w:r w:rsidRPr="00F43A7A">
              <w:rPr>
                <w:rStyle w:val="Hipercze"/>
              </w:rPr>
              <w:t>Stan sanitarny kąpielisk i miejsc okazjonalnie wykorzystywanych do kąpieli</w:t>
            </w:r>
            <w:r>
              <w:rPr>
                <w:webHidden/>
              </w:rPr>
              <w:tab/>
            </w:r>
            <w:r>
              <w:rPr>
                <w:webHidden/>
              </w:rPr>
              <w:fldChar w:fldCharType="begin"/>
            </w:r>
            <w:r>
              <w:rPr>
                <w:webHidden/>
              </w:rPr>
              <w:instrText xml:space="preserve"> PAGEREF _Toc135828472 \h </w:instrText>
            </w:r>
            <w:r>
              <w:rPr>
                <w:webHidden/>
              </w:rPr>
            </w:r>
            <w:r>
              <w:rPr>
                <w:webHidden/>
              </w:rPr>
              <w:fldChar w:fldCharType="separate"/>
            </w:r>
            <w:r>
              <w:rPr>
                <w:webHidden/>
              </w:rPr>
              <w:t>111</w:t>
            </w:r>
            <w:r>
              <w:rPr>
                <w:webHidden/>
              </w:rPr>
              <w:fldChar w:fldCharType="end"/>
            </w:r>
          </w:hyperlink>
        </w:p>
        <w:p w14:paraId="07FE46FD" w14:textId="419DA541" w:rsidR="006C6D44" w:rsidRDefault="006C6D44">
          <w:pPr>
            <w:pStyle w:val="Spistreci2"/>
            <w:rPr>
              <w:rFonts w:eastAsiaTheme="minorEastAsia"/>
              <w:noProof/>
              <w:kern w:val="2"/>
              <w:lang w:eastAsia="pl-PL"/>
              <w14:ligatures w14:val="standardContextual"/>
            </w:rPr>
          </w:pPr>
          <w:hyperlink w:anchor="_Toc135828473" w:history="1">
            <w:r w:rsidRPr="00F43A7A">
              <w:rPr>
                <w:rStyle w:val="Hipercze"/>
                <w:noProof/>
              </w:rPr>
              <w:t>1.</w:t>
            </w:r>
            <w:r>
              <w:rPr>
                <w:rFonts w:eastAsiaTheme="minorEastAsia"/>
                <w:noProof/>
                <w:kern w:val="2"/>
                <w:lang w:eastAsia="pl-PL"/>
                <w14:ligatures w14:val="standardContextual"/>
              </w:rPr>
              <w:tab/>
            </w:r>
            <w:r w:rsidRPr="00F43A7A">
              <w:rPr>
                <w:rStyle w:val="Hipercze"/>
                <w:noProof/>
              </w:rPr>
              <w:t>Obiekty kąpieliskowe w województwie zachodniopomorskim i serwis kapieliskowy</w:t>
            </w:r>
            <w:r>
              <w:rPr>
                <w:noProof/>
                <w:webHidden/>
              </w:rPr>
              <w:tab/>
            </w:r>
            <w:r>
              <w:rPr>
                <w:noProof/>
                <w:webHidden/>
              </w:rPr>
              <w:fldChar w:fldCharType="begin"/>
            </w:r>
            <w:r>
              <w:rPr>
                <w:noProof/>
                <w:webHidden/>
              </w:rPr>
              <w:instrText xml:space="preserve"> PAGEREF _Toc135828473 \h </w:instrText>
            </w:r>
            <w:r>
              <w:rPr>
                <w:noProof/>
                <w:webHidden/>
              </w:rPr>
            </w:r>
            <w:r>
              <w:rPr>
                <w:noProof/>
                <w:webHidden/>
              </w:rPr>
              <w:fldChar w:fldCharType="separate"/>
            </w:r>
            <w:r>
              <w:rPr>
                <w:noProof/>
                <w:webHidden/>
              </w:rPr>
              <w:t>111</w:t>
            </w:r>
            <w:r>
              <w:rPr>
                <w:noProof/>
                <w:webHidden/>
              </w:rPr>
              <w:fldChar w:fldCharType="end"/>
            </w:r>
          </w:hyperlink>
        </w:p>
        <w:p w14:paraId="40F5FFC6" w14:textId="4E7A25A4" w:rsidR="006C6D44" w:rsidRDefault="006C6D44">
          <w:pPr>
            <w:pStyle w:val="Spistreci2"/>
            <w:rPr>
              <w:rFonts w:eastAsiaTheme="minorEastAsia"/>
              <w:noProof/>
              <w:kern w:val="2"/>
              <w:lang w:eastAsia="pl-PL"/>
              <w14:ligatures w14:val="standardContextual"/>
            </w:rPr>
          </w:pPr>
          <w:hyperlink w:anchor="_Toc135828474" w:history="1">
            <w:r w:rsidRPr="00F43A7A">
              <w:rPr>
                <w:rStyle w:val="Hipercze"/>
                <w:noProof/>
              </w:rPr>
              <w:t>2.</w:t>
            </w:r>
            <w:r>
              <w:rPr>
                <w:rFonts w:eastAsiaTheme="minorEastAsia"/>
                <w:noProof/>
                <w:kern w:val="2"/>
                <w:lang w:eastAsia="pl-PL"/>
                <w14:ligatures w14:val="standardContextual"/>
              </w:rPr>
              <w:tab/>
            </w:r>
            <w:r w:rsidRPr="00F43A7A">
              <w:rPr>
                <w:rStyle w:val="Hipercze"/>
                <w:noProof/>
              </w:rPr>
              <w:t>Stan sanitarny i jakość wody w  kąpieliskach</w:t>
            </w:r>
            <w:r>
              <w:rPr>
                <w:noProof/>
                <w:webHidden/>
              </w:rPr>
              <w:tab/>
            </w:r>
            <w:r>
              <w:rPr>
                <w:noProof/>
                <w:webHidden/>
              </w:rPr>
              <w:fldChar w:fldCharType="begin"/>
            </w:r>
            <w:r>
              <w:rPr>
                <w:noProof/>
                <w:webHidden/>
              </w:rPr>
              <w:instrText xml:space="preserve"> PAGEREF _Toc135828474 \h </w:instrText>
            </w:r>
            <w:r>
              <w:rPr>
                <w:noProof/>
                <w:webHidden/>
              </w:rPr>
            </w:r>
            <w:r>
              <w:rPr>
                <w:noProof/>
                <w:webHidden/>
              </w:rPr>
              <w:fldChar w:fldCharType="separate"/>
            </w:r>
            <w:r>
              <w:rPr>
                <w:noProof/>
                <w:webHidden/>
              </w:rPr>
              <w:t>113</w:t>
            </w:r>
            <w:r>
              <w:rPr>
                <w:noProof/>
                <w:webHidden/>
              </w:rPr>
              <w:fldChar w:fldCharType="end"/>
            </w:r>
          </w:hyperlink>
        </w:p>
        <w:p w14:paraId="38621AAF" w14:textId="6CFBB674" w:rsidR="006C6D44" w:rsidRDefault="006C6D44">
          <w:pPr>
            <w:pStyle w:val="Spistreci1"/>
            <w:rPr>
              <w:rFonts w:eastAsiaTheme="minorEastAsia"/>
              <w:b w:val="0"/>
              <w:bCs w:val="0"/>
              <w:color w:val="auto"/>
              <w:kern w:val="2"/>
              <w:lang w:eastAsia="pl-PL"/>
              <w14:ligatures w14:val="standardContextual"/>
            </w:rPr>
          </w:pPr>
          <w:hyperlink w:anchor="_Toc135828475" w:history="1">
            <w:r w:rsidRPr="00F43A7A">
              <w:rPr>
                <w:rStyle w:val="Hipercze"/>
              </w:rPr>
              <w:t>VII.</w:t>
            </w:r>
            <w:r>
              <w:rPr>
                <w:rFonts w:eastAsiaTheme="minorEastAsia"/>
                <w:b w:val="0"/>
                <w:bCs w:val="0"/>
                <w:color w:val="auto"/>
                <w:kern w:val="2"/>
                <w:lang w:eastAsia="pl-PL"/>
                <w14:ligatures w14:val="standardContextual"/>
              </w:rPr>
              <w:tab/>
            </w:r>
            <w:r w:rsidRPr="00F43A7A">
              <w:rPr>
                <w:rStyle w:val="Hipercze"/>
              </w:rPr>
              <w:t>Działania organów Państwowej Inspekcji Sanitarnej w związku z zanieczyszczenia rz. Odry</w:t>
            </w:r>
            <w:r>
              <w:rPr>
                <w:webHidden/>
              </w:rPr>
              <w:tab/>
            </w:r>
            <w:r>
              <w:rPr>
                <w:webHidden/>
              </w:rPr>
              <w:fldChar w:fldCharType="begin"/>
            </w:r>
            <w:r>
              <w:rPr>
                <w:webHidden/>
              </w:rPr>
              <w:instrText xml:space="preserve"> PAGEREF _Toc135828475 \h </w:instrText>
            </w:r>
            <w:r>
              <w:rPr>
                <w:webHidden/>
              </w:rPr>
            </w:r>
            <w:r>
              <w:rPr>
                <w:webHidden/>
              </w:rPr>
              <w:fldChar w:fldCharType="separate"/>
            </w:r>
            <w:r>
              <w:rPr>
                <w:webHidden/>
              </w:rPr>
              <w:t>115</w:t>
            </w:r>
            <w:r>
              <w:rPr>
                <w:webHidden/>
              </w:rPr>
              <w:fldChar w:fldCharType="end"/>
            </w:r>
          </w:hyperlink>
        </w:p>
        <w:p w14:paraId="26A6778E" w14:textId="26709B95" w:rsidR="006C6D44" w:rsidRDefault="006C6D44">
          <w:pPr>
            <w:pStyle w:val="Spistreci2"/>
            <w:rPr>
              <w:rFonts w:eastAsiaTheme="minorEastAsia"/>
              <w:noProof/>
              <w:kern w:val="2"/>
              <w:lang w:eastAsia="pl-PL"/>
              <w14:ligatures w14:val="standardContextual"/>
            </w:rPr>
          </w:pPr>
          <w:hyperlink w:anchor="_Toc135828476" w:history="1">
            <w:r w:rsidRPr="00F43A7A">
              <w:rPr>
                <w:rStyle w:val="Hipercze"/>
                <w:noProof/>
                <w:lang w:eastAsia="pl-PL"/>
              </w:rPr>
              <w:t>1.</w:t>
            </w:r>
            <w:r>
              <w:rPr>
                <w:rFonts w:eastAsiaTheme="minorEastAsia"/>
                <w:noProof/>
                <w:kern w:val="2"/>
                <w:lang w:eastAsia="pl-PL"/>
                <w14:ligatures w14:val="standardContextual"/>
              </w:rPr>
              <w:tab/>
            </w:r>
            <w:r w:rsidRPr="00F43A7A">
              <w:rPr>
                <w:rStyle w:val="Hipercze"/>
                <w:noProof/>
                <w:lang w:eastAsia="pl-PL"/>
              </w:rPr>
              <w:t>Wzmożony monitoring jakości wody do spożycia</w:t>
            </w:r>
            <w:r>
              <w:rPr>
                <w:noProof/>
                <w:webHidden/>
              </w:rPr>
              <w:tab/>
            </w:r>
            <w:r>
              <w:rPr>
                <w:noProof/>
                <w:webHidden/>
              </w:rPr>
              <w:fldChar w:fldCharType="begin"/>
            </w:r>
            <w:r>
              <w:rPr>
                <w:noProof/>
                <w:webHidden/>
              </w:rPr>
              <w:instrText xml:space="preserve"> PAGEREF _Toc135828476 \h </w:instrText>
            </w:r>
            <w:r>
              <w:rPr>
                <w:noProof/>
                <w:webHidden/>
              </w:rPr>
            </w:r>
            <w:r>
              <w:rPr>
                <w:noProof/>
                <w:webHidden/>
              </w:rPr>
              <w:fldChar w:fldCharType="separate"/>
            </w:r>
            <w:r>
              <w:rPr>
                <w:noProof/>
                <w:webHidden/>
              </w:rPr>
              <w:t>115</w:t>
            </w:r>
            <w:r>
              <w:rPr>
                <w:noProof/>
                <w:webHidden/>
              </w:rPr>
              <w:fldChar w:fldCharType="end"/>
            </w:r>
          </w:hyperlink>
        </w:p>
        <w:p w14:paraId="5B453D1B" w14:textId="23833EA9" w:rsidR="006C6D44" w:rsidRDefault="006C6D44">
          <w:pPr>
            <w:pStyle w:val="Spistreci2"/>
            <w:rPr>
              <w:rFonts w:eastAsiaTheme="minorEastAsia"/>
              <w:noProof/>
              <w:kern w:val="2"/>
              <w:lang w:eastAsia="pl-PL"/>
              <w14:ligatures w14:val="standardContextual"/>
            </w:rPr>
          </w:pPr>
          <w:hyperlink w:anchor="_Toc135828477" w:history="1">
            <w:r w:rsidRPr="00F43A7A">
              <w:rPr>
                <w:rStyle w:val="Hipercze"/>
                <w:noProof/>
                <w:lang w:eastAsia="pl-PL"/>
              </w:rPr>
              <w:t>2.</w:t>
            </w:r>
            <w:r>
              <w:rPr>
                <w:rFonts w:eastAsiaTheme="minorEastAsia"/>
                <w:noProof/>
                <w:kern w:val="2"/>
                <w:lang w:eastAsia="pl-PL"/>
                <w14:ligatures w14:val="standardContextual"/>
              </w:rPr>
              <w:tab/>
            </w:r>
            <w:r w:rsidRPr="00F43A7A">
              <w:rPr>
                <w:rStyle w:val="Hipercze"/>
                <w:noProof/>
                <w:lang w:eastAsia="pl-PL"/>
              </w:rPr>
              <w:t>Wzmożony monitoring kąpielisk i miejsc okazjonalnie wykorzystywanych do kąpieli</w:t>
            </w:r>
            <w:r>
              <w:rPr>
                <w:noProof/>
                <w:webHidden/>
              </w:rPr>
              <w:tab/>
            </w:r>
            <w:r>
              <w:rPr>
                <w:noProof/>
                <w:webHidden/>
              </w:rPr>
              <w:fldChar w:fldCharType="begin"/>
            </w:r>
            <w:r>
              <w:rPr>
                <w:noProof/>
                <w:webHidden/>
              </w:rPr>
              <w:instrText xml:space="preserve"> PAGEREF _Toc135828477 \h </w:instrText>
            </w:r>
            <w:r>
              <w:rPr>
                <w:noProof/>
                <w:webHidden/>
              </w:rPr>
            </w:r>
            <w:r>
              <w:rPr>
                <w:noProof/>
                <w:webHidden/>
              </w:rPr>
              <w:fldChar w:fldCharType="separate"/>
            </w:r>
            <w:r>
              <w:rPr>
                <w:noProof/>
                <w:webHidden/>
              </w:rPr>
              <w:t>116</w:t>
            </w:r>
            <w:r>
              <w:rPr>
                <w:noProof/>
                <w:webHidden/>
              </w:rPr>
              <w:fldChar w:fldCharType="end"/>
            </w:r>
          </w:hyperlink>
        </w:p>
        <w:p w14:paraId="0A460955" w14:textId="25B6F88E" w:rsidR="006C6D44" w:rsidRDefault="006C6D44">
          <w:pPr>
            <w:pStyle w:val="Spistreci2"/>
            <w:rPr>
              <w:rFonts w:eastAsiaTheme="minorEastAsia"/>
              <w:noProof/>
              <w:kern w:val="2"/>
              <w:lang w:eastAsia="pl-PL"/>
              <w14:ligatures w14:val="standardContextual"/>
            </w:rPr>
          </w:pPr>
          <w:hyperlink w:anchor="_Toc135828478" w:history="1">
            <w:r w:rsidRPr="00F43A7A">
              <w:rPr>
                <w:rStyle w:val="Hipercze"/>
                <w:noProof/>
                <w:lang w:eastAsia="pl-PL"/>
              </w:rPr>
              <w:t>3.</w:t>
            </w:r>
            <w:r>
              <w:rPr>
                <w:rFonts w:eastAsiaTheme="minorEastAsia"/>
                <w:noProof/>
                <w:kern w:val="2"/>
                <w:lang w:eastAsia="pl-PL"/>
                <w14:ligatures w14:val="standardContextual"/>
              </w:rPr>
              <w:tab/>
            </w:r>
            <w:r w:rsidRPr="00F43A7A">
              <w:rPr>
                <w:rStyle w:val="Hipercze"/>
                <w:noProof/>
                <w:lang w:eastAsia="pl-PL"/>
              </w:rPr>
              <w:t>Monitoring niekorzystnych zdarzeń zdrowotnych potencjalnie związanych ze zjawiskiem na rz. Odrze</w:t>
            </w:r>
            <w:r>
              <w:rPr>
                <w:noProof/>
                <w:webHidden/>
              </w:rPr>
              <w:tab/>
            </w:r>
            <w:r>
              <w:rPr>
                <w:noProof/>
                <w:webHidden/>
              </w:rPr>
              <w:fldChar w:fldCharType="begin"/>
            </w:r>
            <w:r>
              <w:rPr>
                <w:noProof/>
                <w:webHidden/>
              </w:rPr>
              <w:instrText xml:space="preserve"> PAGEREF _Toc135828478 \h </w:instrText>
            </w:r>
            <w:r>
              <w:rPr>
                <w:noProof/>
                <w:webHidden/>
              </w:rPr>
            </w:r>
            <w:r>
              <w:rPr>
                <w:noProof/>
                <w:webHidden/>
              </w:rPr>
              <w:fldChar w:fldCharType="separate"/>
            </w:r>
            <w:r>
              <w:rPr>
                <w:noProof/>
                <w:webHidden/>
              </w:rPr>
              <w:t>116</w:t>
            </w:r>
            <w:r>
              <w:rPr>
                <w:noProof/>
                <w:webHidden/>
              </w:rPr>
              <w:fldChar w:fldCharType="end"/>
            </w:r>
          </w:hyperlink>
        </w:p>
        <w:p w14:paraId="3BE0B129" w14:textId="407D6408" w:rsidR="006C6D44" w:rsidRDefault="006C6D44">
          <w:pPr>
            <w:pStyle w:val="Spistreci2"/>
            <w:rPr>
              <w:rFonts w:eastAsiaTheme="minorEastAsia"/>
              <w:noProof/>
              <w:kern w:val="2"/>
              <w:lang w:eastAsia="pl-PL"/>
              <w14:ligatures w14:val="standardContextual"/>
            </w:rPr>
          </w:pPr>
          <w:hyperlink w:anchor="_Toc135828479" w:history="1">
            <w:r w:rsidRPr="00F43A7A">
              <w:rPr>
                <w:rStyle w:val="Hipercze"/>
                <w:noProof/>
                <w:lang w:eastAsia="pl-PL"/>
              </w:rPr>
              <w:t>4.</w:t>
            </w:r>
            <w:r>
              <w:rPr>
                <w:rFonts w:eastAsiaTheme="minorEastAsia"/>
                <w:noProof/>
                <w:kern w:val="2"/>
                <w:lang w:eastAsia="pl-PL"/>
                <w14:ligatures w14:val="standardContextual"/>
              </w:rPr>
              <w:tab/>
            </w:r>
            <w:r w:rsidRPr="00F43A7A">
              <w:rPr>
                <w:rStyle w:val="Hipercze"/>
                <w:noProof/>
                <w:lang w:eastAsia="pl-PL"/>
              </w:rPr>
              <w:t>Nadzór nad bezpieczeństwem żywności</w:t>
            </w:r>
            <w:r>
              <w:rPr>
                <w:noProof/>
                <w:webHidden/>
              </w:rPr>
              <w:tab/>
            </w:r>
            <w:r>
              <w:rPr>
                <w:noProof/>
                <w:webHidden/>
              </w:rPr>
              <w:fldChar w:fldCharType="begin"/>
            </w:r>
            <w:r>
              <w:rPr>
                <w:noProof/>
                <w:webHidden/>
              </w:rPr>
              <w:instrText xml:space="preserve"> PAGEREF _Toc135828479 \h </w:instrText>
            </w:r>
            <w:r>
              <w:rPr>
                <w:noProof/>
                <w:webHidden/>
              </w:rPr>
            </w:r>
            <w:r>
              <w:rPr>
                <w:noProof/>
                <w:webHidden/>
              </w:rPr>
              <w:fldChar w:fldCharType="separate"/>
            </w:r>
            <w:r>
              <w:rPr>
                <w:noProof/>
                <w:webHidden/>
              </w:rPr>
              <w:t>117</w:t>
            </w:r>
            <w:r>
              <w:rPr>
                <w:noProof/>
                <w:webHidden/>
              </w:rPr>
              <w:fldChar w:fldCharType="end"/>
            </w:r>
          </w:hyperlink>
        </w:p>
        <w:p w14:paraId="35F93CF9" w14:textId="5317764E" w:rsidR="006C6D44" w:rsidRDefault="006C6D44">
          <w:pPr>
            <w:pStyle w:val="Spistreci2"/>
            <w:rPr>
              <w:rFonts w:eastAsiaTheme="minorEastAsia"/>
              <w:noProof/>
              <w:kern w:val="2"/>
              <w:lang w:eastAsia="pl-PL"/>
              <w14:ligatures w14:val="standardContextual"/>
            </w:rPr>
          </w:pPr>
          <w:hyperlink w:anchor="_Toc135828480" w:history="1">
            <w:r w:rsidRPr="00F43A7A">
              <w:rPr>
                <w:rStyle w:val="Hipercze"/>
                <w:rFonts w:eastAsia="Times New Roman"/>
                <w:noProof/>
                <w:lang w:eastAsia="pl-PL"/>
              </w:rPr>
              <w:t>5.</w:t>
            </w:r>
            <w:r>
              <w:rPr>
                <w:rFonts w:eastAsiaTheme="minorEastAsia"/>
                <w:noProof/>
                <w:kern w:val="2"/>
                <w:lang w:eastAsia="pl-PL"/>
                <w14:ligatures w14:val="standardContextual"/>
              </w:rPr>
              <w:tab/>
            </w:r>
            <w:r w:rsidRPr="00F43A7A">
              <w:rPr>
                <w:rStyle w:val="Hipercze"/>
                <w:rFonts w:eastAsia="Times New Roman"/>
                <w:noProof/>
                <w:lang w:eastAsia="pl-PL"/>
              </w:rPr>
              <w:t>Bezpieczeństwo i higiena pracy osób uczestniczących w wyławianiu martwych ryb i skorupiaków, tj. zapewnienia wyposażenia w środki ochrony indywidualnej oraz warunków pracy.</w:t>
            </w:r>
            <w:r>
              <w:rPr>
                <w:noProof/>
                <w:webHidden/>
              </w:rPr>
              <w:tab/>
            </w:r>
            <w:r>
              <w:rPr>
                <w:noProof/>
                <w:webHidden/>
              </w:rPr>
              <w:fldChar w:fldCharType="begin"/>
            </w:r>
            <w:r>
              <w:rPr>
                <w:noProof/>
                <w:webHidden/>
              </w:rPr>
              <w:instrText xml:space="preserve"> PAGEREF _Toc135828480 \h </w:instrText>
            </w:r>
            <w:r>
              <w:rPr>
                <w:noProof/>
                <w:webHidden/>
              </w:rPr>
            </w:r>
            <w:r>
              <w:rPr>
                <w:noProof/>
                <w:webHidden/>
              </w:rPr>
              <w:fldChar w:fldCharType="separate"/>
            </w:r>
            <w:r>
              <w:rPr>
                <w:noProof/>
                <w:webHidden/>
              </w:rPr>
              <w:t>117</w:t>
            </w:r>
            <w:r>
              <w:rPr>
                <w:noProof/>
                <w:webHidden/>
              </w:rPr>
              <w:fldChar w:fldCharType="end"/>
            </w:r>
          </w:hyperlink>
        </w:p>
        <w:p w14:paraId="35A4F672" w14:textId="30961CEF" w:rsidR="006C6D44" w:rsidRDefault="006C6D44">
          <w:pPr>
            <w:pStyle w:val="Spistreci1"/>
            <w:rPr>
              <w:rFonts w:eastAsiaTheme="minorEastAsia"/>
              <w:b w:val="0"/>
              <w:bCs w:val="0"/>
              <w:color w:val="auto"/>
              <w:kern w:val="2"/>
              <w:lang w:eastAsia="pl-PL"/>
              <w14:ligatures w14:val="standardContextual"/>
            </w:rPr>
          </w:pPr>
          <w:hyperlink w:anchor="_Toc135828481" w:history="1">
            <w:r w:rsidRPr="00F43A7A">
              <w:rPr>
                <w:rStyle w:val="Hipercze"/>
              </w:rPr>
              <w:t>VIII.</w:t>
            </w:r>
            <w:r>
              <w:rPr>
                <w:rFonts w:eastAsiaTheme="minorEastAsia"/>
                <w:b w:val="0"/>
                <w:bCs w:val="0"/>
                <w:color w:val="auto"/>
                <w:kern w:val="2"/>
                <w:lang w:eastAsia="pl-PL"/>
                <w14:ligatures w14:val="standardContextual"/>
              </w:rPr>
              <w:tab/>
            </w:r>
            <w:r w:rsidRPr="00F43A7A">
              <w:rPr>
                <w:rStyle w:val="Hipercze"/>
              </w:rPr>
              <w:t>Stan sanitarny miejsc ogólnie dostępnych oraz obiektów użyteczności publicznej</w:t>
            </w:r>
            <w:r>
              <w:rPr>
                <w:webHidden/>
              </w:rPr>
              <w:tab/>
            </w:r>
            <w:r>
              <w:rPr>
                <w:webHidden/>
              </w:rPr>
              <w:fldChar w:fldCharType="begin"/>
            </w:r>
            <w:r>
              <w:rPr>
                <w:webHidden/>
              </w:rPr>
              <w:instrText xml:space="preserve"> PAGEREF _Toc135828481 \h </w:instrText>
            </w:r>
            <w:r>
              <w:rPr>
                <w:webHidden/>
              </w:rPr>
            </w:r>
            <w:r>
              <w:rPr>
                <w:webHidden/>
              </w:rPr>
              <w:fldChar w:fldCharType="separate"/>
            </w:r>
            <w:r>
              <w:rPr>
                <w:webHidden/>
              </w:rPr>
              <w:t>118</w:t>
            </w:r>
            <w:r>
              <w:rPr>
                <w:webHidden/>
              </w:rPr>
              <w:fldChar w:fldCharType="end"/>
            </w:r>
          </w:hyperlink>
        </w:p>
        <w:p w14:paraId="148F5307" w14:textId="11FF84C7" w:rsidR="006C6D44" w:rsidRDefault="006C6D44">
          <w:pPr>
            <w:pStyle w:val="Spistreci2"/>
            <w:rPr>
              <w:rFonts w:eastAsiaTheme="minorEastAsia"/>
              <w:noProof/>
              <w:kern w:val="2"/>
              <w:lang w:eastAsia="pl-PL"/>
              <w14:ligatures w14:val="standardContextual"/>
            </w:rPr>
          </w:pPr>
          <w:hyperlink w:anchor="_Toc135828482" w:history="1">
            <w:r w:rsidRPr="00F43A7A">
              <w:rPr>
                <w:rStyle w:val="Hipercze"/>
                <w:noProof/>
              </w:rPr>
              <w:t>1.</w:t>
            </w:r>
            <w:r>
              <w:rPr>
                <w:rFonts w:eastAsiaTheme="minorEastAsia"/>
                <w:noProof/>
                <w:kern w:val="2"/>
                <w:lang w:eastAsia="pl-PL"/>
                <w14:ligatures w14:val="standardContextual"/>
              </w:rPr>
              <w:tab/>
            </w:r>
            <w:r w:rsidRPr="00F43A7A">
              <w:rPr>
                <w:rStyle w:val="Hipercze"/>
                <w:noProof/>
              </w:rPr>
              <w:t>Zabezpieczenie sanitarne imprez masowych</w:t>
            </w:r>
            <w:r>
              <w:rPr>
                <w:noProof/>
                <w:webHidden/>
              </w:rPr>
              <w:tab/>
            </w:r>
            <w:r>
              <w:rPr>
                <w:noProof/>
                <w:webHidden/>
              </w:rPr>
              <w:fldChar w:fldCharType="begin"/>
            </w:r>
            <w:r>
              <w:rPr>
                <w:noProof/>
                <w:webHidden/>
              </w:rPr>
              <w:instrText xml:space="preserve"> PAGEREF _Toc135828482 \h </w:instrText>
            </w:r>
            <w:r>
              <w:rPr>
                <w:noProof/>
                <w:webHidden/>
              </w:rPr>
            </w:r>
            <w:r>
              <w:rPr>
                <w:noProof/>
                <w:webHidden/>
              </w:rPr>
              <w:fldChar w:fldCharType="separate"/>
            </w:r>
            <w:r>
              <w:rPr>
                <w:noProof/>
                <w:webHidden/>
              </w:rPr>
              <w:t>119</w:t>
            </w:r>
            <w:r>
              <w:rPr>
                <w:noProof/>
                <w:webHidden/>
              </w:rPr>
              <w:fldChar w:fldCharType="end"/>
            </w:r>
          </w:hyperlink>
        </w:p>
        <w:p w14:paraId="5970DE53" w14:textId="0C1F8439" w:rsidR="006C6D44" w:rsidRDefault="006C6D44">
          <w:pPr>
            <w:pStyle w:val="Spistreci2"/>
            <w:rPr>
              <w:rFonts w:eastAsiaTheme="minorEastAsia"/>
              <w:noProof/>
              <w:kern w:val="2"/>
              <w:lang w:eastAsia="pl-PL"/>
              <w14:ligatures w14:val="standardContextual"/>
            </w:rPr>
          </w:pPr>
          <w:hyperlink w:anchor="_Toc135828483" w:history="1">
            <w:r w:rsidRPr="00F43A7A">
              <w:rPr>
                <w:rStyle w:val="Hipercze"/>
                <w:noProof/>
              </w:rPr>
              <w:t>2.</w:t>
            </w:r>
            <w:r>
              <w:rPr>
                <w:rFonts w:eastAsiaTheme="minorEastAsia"/>
                <w:noProof/>
                <w:kern w:val="2"/>
                <w:lang w:eastAsia="pl-PL"/>
                <w14:ligatures w14:val="standardContextual"/>
              </w:rPr>
              <w:tab/>
            </w:r>
            <w:r w:rsidRPr="00F43A7A">
              <w:rPr>
                <w:rStyle w:val="Hipercze"/>
                <w:noProof/>
              </w:rPr>
              <w:t>Ustępy publiczne i ogólnodostępne</w:t>
            </w:r>
            <w:r>
              <w:rPr>
                <w:noProof/>
                <w:webHidden/>
              </w:rPr>
              <w:tab/>
            </w:r>
            <w:r>
              <w:rPr>
                <w:noProof/>
                <w:webHidden/>
              </w:rPr>
              <w:fldChar w:fldCharType="begin"/>
            </w:r>
            <w:r>
              <w:rPr>
                <w:noProof/>
                <w:webHidden/>
              </w:rPr>
              <w:instrText xml:space="preserve"> PAGEREF _Toc135828483 \h </w:instrText>
            </w:r>
            <w:r>
              <w:rPr>
                <w:noProof/>
                <w:webHidden/>
              </w:rPr>
            </w:r>
            <w:r>
              <w:rPr>
                <w:noProof/>
                <w:webHidden/>
              </w:rPr>
              <w:fldChar w:fldCharType="separate"/>
            </w:r>
            <w:r>
              <w:rPr>
                <w:noProof/>
                <w:webHidden/>
              </w:rPr>
              <w:t>119</w:t>
            </w:r>
            <w:r>
              <w:rPr>
                <w:noProof/>
                <w:webHidden/>
              </w:rPr>
              <w:fldChar w:fldCharType="end"/>
            </w:r>
          </w:hyperlink>
        </w:p>
        <w:p w14:paraId="5A0E0B7D" w14:textId="6014F105" w:rsidR="006C6D44" w:rsidRDefault="006C6D44">
          <w:pPr>
            <w:pStyle w:val="Spistreci2"/>
            <w:rPr>
              <w:rFonts w:eastAsiaTheme="minorEastAsia"/>
              <w:noProof/>
              <w:kern w:val="2"/>
              <w:lang w:eastAsia="pl-PL"/>
              <w14:ligatures w14:val="standardContextual"/>
            </w:rPr>
          </w:pPr>
          <w:hyperlink w:anchor="_Toc135828484" w:history="1">
            <w:r w:rsidRPr="00F43A7A">
              <w:rPr>
                <w:rStyle w:val="Hipercze"/>
                <w:noProof/>
              </w:rPr>
              <w:t>3.</w:t>
            </w:r>
            <w:r>
              <w:rPr>
                <w:rFonts w:eastAsiaTheme="minorEastAsia"/>
                <w:noProof/>
                <w:kern w:val="2"/>
                <w:lang w:eastAsia="pl-PL"/>
                <w14:ligatures w14:val="standardContextual"/>
              </w:rPr>
              <w:tab/>
            </w:r>
            <w:r w:rsidRPr="00F43A7A">
              <w:rPr>
                <w:rStyle w:val="Hipercze"/>
                <w:noProof/>
              </w:rPr>
              <w:t>Domy pomocy społecznej, placówki świadczące całodobową opiekę i jednostki zajmujące się pomocą społeczną</w:t>
            </w:r>
            <w:r>
              <w:rPr>
                <w:noProof/>
                <w:webHidden/>
              </w:rPr>
              <w:tab/>
            </w:r>
            <w:r>
              <w:rPr>
                <w:noProof/>
                <w:webHidden/>
              </w:rPr>
              <w:fldChar w:fldCharType="begin"/>
            </w:r>
            <w:r>
              <w:rPr>
                <w:noProof/>
                <w:webHidden/>
              </w:rPr>
              <w:instrText xml:space="preserve"> PAGEREF _Toc135828484 \h </w:instrText>
            </w:r>
            <w:r>
              <w:rPr>
                <w:noProof/>
                <w:webHidden/>
              </w:rPr>
            </w:r>
            <w:r>
              <w:rPr>
                <w:noProof/>
                <w:webHidden/>
              </w:rPr>
              <w:fldChar w:fldCharType="separate"/>
            </w:r>
            <w:r>
              <w:rPr>
                <w:noProof/>
                <w:webHidden/>
              </w:rPr>
              <w:t>120</w:t>
            </w:r>
            <w:r>
              <w:rPr>
                <w:noProof/>
                <w:webHidden/>
              </w:rPr>
              <w:fldChar w:fldCharType="end"/>
            </w:r>
          </w:hyperlink>
        </w:p>
        <w:p w14:paraId="67DBA57B" w14:textId="28D49096" w:rsidR="006C6D44" w:rsidRDefault="006C6D44">
          <w:pPr>
            <w:pStyle w:val="Spistreci2"/>
            <w:rPr>
              <w:rFonts w:eastAsiaTheme="minorEastAsia"/>
              <w:noProof/>
              <w:kern w:val="2"/>
              <w:lang w:eastAsia="pl-PL"/>
              <w14:ligatures w14:val="standardContextual"/>
            </w:rPr>
          </w:pPr>
          <w:hyperlink w:anchor="_Toc135828485" w:history="1">
            <w:r w:rsidRPr="00F43A7A">
              <w:rPr>
                <w:rStyle w:val="Hipercze"/>
                <w:noProof/>
              </w:rPr>
              <w:t>4.</w:t>
            </w:r>
            <w:r>
              <w:rPr>
                <w:rFonts w:eastAsiaTheme="minorEastAsia"/>
                <w:noProof/>
                <w:kern w:val="2"/>
                <w:lang w:eastAsia="pl-PL"/>
                <w14:ligatures w14:val="standardContextual"/>
              </w:rPr>
              <w:tab/>
            </w:r>
            <w:r w:rsidRPr="00F43A7A">
              <w:rPr>
                <w:rStyle w:val="Hipercze"/>
                <w:noProof/>
              </w:rPr>
              <w:t>Noclegownie i domy dla bezdomnych</w:t>
            </w:r>
            <w:r>
              <w:rPr>
                <w:noProof/>
                <w:webHidden/>
              </w:rPr>
              <w:tab/>
            </w:r>
            <w:r>
              <w:rPr>
                <w:noProof/>
                <w:webHidden/>
              </w:rPr>
              <w:fldChar w:fldCharType="begin"/>
            </w:r>
            <w:r>
              <w:rPr>
                <w:noProof/>
                <w:webHidden/>
              </w:rPr>
              <w:instrText xml:space="preserve"> PAGEREF _Toc135828485 \h </w:instrText>
            </w:r>
            <w:r>
              <w:rPr>
                <w:noProof/>
                <w:webHidden/>
              </w:rPr>
            </w:r>
            <w:r>
              <w:rPr>
                <w:noProof/>
                <w:webHidden/>
              </w:rPr>
              <w:fldChar w:fldCharType="separate"/>
            </w:r>
            <w:r>
              <w:rPr>
                <w:noProof/>
                <w:webHidden/>
              </w:rPr>
              <w:t>121</w:t>
            </w:r>
            <w:r>
              <w:rPr>
                <w:noProof/>
                <w:webHidden/>
              </w:rPr>
              <w:fldChar w:fldCharType="end"/>
            </w:r>
          </w:hyperlink>
        </w:p>
        <w:p w14:paraId="70684F2D" w14:textId="1E12D6CD" w:rsidR="006C6D44" w:rsidRDefault="006C6D44">
          <w:pPr>
            <w:pStyle w:val="Spistreci2"/>
            <w:rPr>
              <w:rFonts w:eastAsiaTheme="minorEastAsia"/>
              <w:noProof/>
              <w:kern w:val="2"/>
              <w:lang w:eastAsia="pl-PL"/>
              <w14:ligatures w14:val="standardContextual"/>
            </w:rPr>
          </w:pPr>
          <w:hyperlink w:anchor="_Toc135828486" w:history="1">
            <w:r w:rsidRPr="00F43A7A">
              <w:rPr>
                <w:rStyle w:val="Hipercze"/>
                <w:noProof/>
              </w:rPr>
              <w:t>5.</w:t>
            </w:r>
            <w:r>
              <w:rPr>
                <w:rFonts w:eastAsiaTheme="minorEastAsia"/>
                <w:noProof/>
                <w:kern w:val="2"/>
                <w:lang w:eastAsia="pl-PL"/>
                <w14:ligatures w14:val="standardContextual"/>
              </w:rPr>
              <w:tab/>
            </w:r>
            <w:r w:rsidRPr="00F43A7A">
              <w:rPr>
                <w:rStyle w:val="Hipercze"/>
                <w:noProof/>
              </w:rPr>
              <w:t>Obiekty hotelarskie i inne jednostki świadczące usługi hotelarskie</w:t>
            </w:r>
            <w:r>
              <w:rPr>
                <w:noProof/>
                <w:webHidden/>
              </w:rPr>
              <w:tab/>
            </w:r>
            <w:r>
              <w:rPr>
                <w:noProof/>
                <w:webHidden/>
              </w:rPr>
              <w:fldChar w:fldCharType="begin"/>
            </w:r>
            <w:r>
              <w:rPr>
                <w:noProof/>
                <w:webHidden/>
              </w:rPr>
              <w:instrText xml:space="preserve"> PAGEREF _Toc135828486 \h </w:instrText>
            </w:r>
            <w:r>
              <w:rPr>
                <w:noProof/>
                <w:webHidden/>
              </w:rPr>
            </w:r>
            <w:r>
              <w:rPr>
                <w:noProof/>
                <w:webHidden/>
              </w:rPr>
              <w:fldChar w:fldCharType="separate"/>
            </w:r>
            <w:r>
              <w:rPr>
                <w:noProof/>
                <w:webHidden/>
              </w:rPr>
              <w:t>122</w:t>
            </w:r>
            <w:r>
              <w:rPr>
                <w:noProof/>
                <w:webHidden/>
              </w:rPr>
              <w:fldChar w:fldCharType="end"/>
            </w:r>
          </w:hyperlink>
        </w:p>
        <w:p w14:paraId="6CB255F9" w14:textId="1CE00716" w:rsidR="006C6D44" w:rsidRDefault="006C6D44">
          <w:pPr>
            <w:pStyle w:val="Spistreci2"/>
            <w:rPr>
              <w:rFonts w:eastAsiaTheme="minorEastAsia"/>
              <w:noProof/>
              <w:kern w:val="2"/>
              <w:lang w:eastAsia="pl-PL"/>
              <w14:ligatures w14:val="standardContextual"/>
            </w:rPr>
          </w:pPr>
          <w:hyperlink w:anchor="_Toc135828487" w:history="1">
            <w:r w:rsidRPr="00F43A7A">
              <w:rPr>
                <w:rStyle w:val="Hipercze"/>
                <w:noProof/>
              </w:rPr>
              <w:t>6.</w:t>
            </w:r>
            <w:r>
              <w:rPr>
                <w:rFonts w:eastAsiaTheme="minorEastAsia"/>
                <w:noProof/>
                <w:kern w:val="2"/>
                <w:lang w:eastAsia="pl-PL"/>
                <w14:ligatures w14:val="standardContextual"/>
              </w:rPr>
              <w:tab/>
            </w:r>
            <w:r w:rsidRPr="00F43A7A">
              <w:rPr>
                <w:rStyle w:val="Hipercze"/>
                <w:noProof/>
              </w:rPr>
              <w:t>Zakłady fryzjerskie, kosmetyczne, tatuażu, odnowy biologicznej i inne świadczące podobne usługi</w:t>
            </w:r>
            <w:r>
              <w:rPr>
                <w:noProof/>
                <w:webHidden/>
              </w:rPr>
              <w:tab/>
            </w:r>
            <w:r>
              <w:rPr>
                <w:noProof/>
                <w:webHidden/>
              </w:rPr>
              <w:fldChar w:fldCharType="begin"/>
            </w:r>
            <w:r>
              <w:rPr>
                <w:noProof/>
                <w:webHidden/>
              </w:rPr>
              <w:instrText xml:space="preserve"> PAGEREF _Toc135828487 \h </w:instrText>
            </w:r>
            <w:r>
              <w:rPr>
                <w:noProof/>
                <w:webHidden/>
              </w:rPr>
            </w:r>
            <w:r>
              <w:rPr>
                <w:noProof/>
                <w:webHidden/>
              </w:rPr>
              <w:fldChar w:fldCharType="separate"/>
            </w:r>
            <w:r>
              <w:rPr>
                <w:noProof/>
                <w:webHidden/>
              </w:rPr>
              <w:t>124</w:t>
            </w:r>
            <w:r>
              <w:rPr>
                <w:noProof/>
                <w:webHidden/>
              </w:rPr>
              <w:fldChar w:fldCharType="end"/>
            </w:r>
          </w:hyperlink>
        </w:p>
        <w:p w14:paraId="10992F91" w14:textId="1CBE8DE7" w:rsidR="006C6D44" w:rsidRDefault="006C6D44">
          <w:pPr>
            <w:pStyle w:val="Spistreci2"/>
            <w:rPr>
              <w:rFonts w:eastAsiaTheme="minorEastAsia"/>
              <w:noProof/>
              <w:kern w:val="2"/>
              <w:lang w:eastAsia="pl-PL"/>
              <w14:ligatures w14:val="standardContextual"/>
            </w:rPr>
          </w:pPr>
          <w:hyperlink w:anchor="_Toc135828488" w:history="1">
            <w:r w:rsidRPr="00F43A7A">
              <w:rPr>
                <w:rStyle w:val="Hipercze"/>
                <w:noProof/>
              </w:rPr>
              <w:t>7.</w:t>
            </w:r>
            <w:r>
              <w:rPr>
                <w:rFonts w:eastAsiaTheme="minorEastAsia"/>
                <w:noProof/>
                <w:kern w:val="2"/>
                <w:lang w:eastAsia="pl-PL"/>
                <w14:ligatures w14:val="standardContextual"/>
              </w:rPr>
              <w:tab/>
            </w:r>
            <w:r w:rsidRPr="00F43A7A">
              <w:rPr>
                <w:rStyle w:val="Hipercze"/>
                <w:bCs/>
                <w:noProof/>
              </w:rPr>
              <w:t xml:space="preserve">Dworce i przystanki autobusowe </w:t>
            </w:r>
            <w:r w:rsidRPr="00F43A7A">
              <w:rPr>
                <w:rStyle w:val="Hipercze"/>
                <w:noProof/>
              </w:rPr>
              <w:t>komunikacji miejskiej i podmiejskiej</w:t>
            </w:r>
            <w:r>
              <w:rPr>
                <w:noProof/>
                <w:webHidden/>
              </w:rPr>
              <w:tab/>
            </w:r>
            <w:r>
              <w:rPr>
                <w:noProof/>
                <w:webHidden/>
              </w:rPr>
              <w:fldChar w:fldCharType="begin"/>
            </w:r>
            <w:r>
              <w:rPr>
                <w:noProof/>
                <w:webHidden/>
              </w:rPr>
              <w:instrText xml:space="preserve"> PAGEREF _Toc135828488 \h </w:instrText>
            </w:r>
            <w:r>
              <w:rPr>
                <w:noProof/>
                <w:webHidden/>
              </w:rPr>
            </w:r>
            <w:r>
              <w:rPr>
                <w:noProof/>
                <w:webHidden/>
              </w:rPr>
              <w:fldChar w:fldCharType="separate"/>
            </w:r>
            <w:r>
              <w:rPr>
                <w:noProof/>
                <w:webHidden/>
              </w:rPr>
              <w:t>125</w:t>
            </w:r>
            <w:r>
              <w:rPr>
                <w:noProof/>
                <w:webHidden/>
              </w:rPr>
              <w:fldChar w:fldCharType="end"/>
            </w:r>
          </w:hyperlink>
        </w:p>
        <w:p w14:paraId="5FC275C3" w14:textId="759A8441" w:rsidR="006C6D44" w:rsidRDefault="006C6D44">
          <w:pPr>
            <w:pStyle w:val="Spistreci2"/>
            <w:rPr>
              <w:rFonts w:eastAsiaTheme="minorEastAsia"/>
              <w:noProof/>
              <w:kern w:val="2"/>
              <w:lang w:eastAsia="pl-PL"/>
              <w14:ligatures w14:val="standardContextual"/>
            </w:rPr>
          </w:pPr>
          <w:hyperlink w:anchor="_Toc135828489" w:history="1">
            <w:r w:rsidRPr="00F43A7A">
              <w:rPr>
                <w:rStyle w:val="Hipercze"/>
                <w:noProof/>
              </w:rPr>
              <w:t>8.</w:t>
            </w:r>
            <w:r>
              <w:rPr>
                <w:rFonts w:eastAsiaTheme="minorEastAsia"/>
                <w:noProof/>
                <w:kern w:val="2"/>
                <w:lang w:eastAsia="pl-PL"/>
                <w14:ligatures w14:val="standardContextual"/>
              </w:rPr>
              <w:tab/>
            </w:r>
            <w:r w:rsidRPr="00F43A7A">
              <w:rPr>
                <w:rStyle w:val="Hipercze"/>
                <w:noProof/>
              </w:rPr>
              <w:t>Stacje, dworce i przystanki kolejowe</w:t>
            </w:r>
            <w:r>
              <w:rPr>
                <w:noProof/>
                <w:webHidden/>
              </w:rPr>
              <w:tab/>
            </w:r>
            <w:r>
              <w:rPr>
                <w:noProof/>
                <w:webHidden/>
              </w:rPr>
              <w:fldChar w:fldCharType="begin"/>
            </w:r>
            <w:r>
              <w:rPr>
                <w:noProof/>
                <w:webHidden/>
              </w:rPr>
              <w:instrText xml:space="preserve"> PAGEREF _Toc135828489 \h </w:instrText>
            </w:r>
            <w:r>
              <w:rPr>
                <w:noProof/>
                <w:webHidden/>
              </w:rPr>
            </w:r>
            <w:r>
              <w:rPr>
                <w:noProof/>
                <w:webHidden/>
              </w:rPr>
              <w:fldChar w:fldCharType="separate"/>
            </w:r>
            <w:r>
              <w:rPr>
                <w:noProof/>
                <w:webHidden/>
              </w:rPr>
              <w:t>125</w:t>
            </w:r>
            <w:r>
              <w:rPr>
                <w:noProof/>
                <w:webHidden/>
              </w:rPr>
              <w:fldChar w:fldCharType="end"/>
            </w:r>
          </w:hyperlink>
        </w:p>
        <w:p w14:paraId="422C9A7F" w14:textId="37F7B409" w:rsidR="006C6D44" w:rsidRDefault="006C6D44">
          <w:pPr>
            <w:pStyle w:val="Spistreci2"/>
            <w:rPr>
              <w:rFonts w:eastAsiaTheme="minorEastAsia"/>
              <w:noProof/>
              <w:kern w:val="2"/>
              <w:lang w:eastAsia="pl-PL"/>
              <w14:ligatures w14:val="standardContextual"/>
            </w:rPr>
          </w:pPr>
          <w:hyperlink w:anchor="_Toc135828490" w:history="1">
            <w:r w:rsidRPr="00F43A7A">
              <w:rPr>
                <w:rStyle w:val="Hipercze"/>
                <w:noProof/>
              </w:rPr>
              <w:t>9.</w:t>
            </w:r>
            <w:r>
              <w:rPr>
                <w:rFonts w:eastAsiaTheme="minorEastAsia"/>
                <w:noProof/>
                <w:kern w:val="2"/>
                <w:lang w:eastAsia="pl-PL"/>
                <w14:ligatures w14:val="standardContextual"/>
              </w:rPr>
              <w:tab/>
            </w:r>
            <w:r w:rsidRPr="00F43A7A">
              <w:rPr>
                <w:rStyle w:val="Hipercze"/>
                <w:noProof/>
              </w:rPr>
              <w:t>Środki transportu</w:t>
            </w:r>
            <w:r>
              <w:rPr>
                <w:noProof/>
                <w:webHidden/>
              </w:rPr>
              <w:tab/>
            </w:r>
            <w:r>
              <w:rPr>
                <w:noProof/>
                <w:webHidden/>
              </w:rPr>
              <w:fldChar w:fldCharType="begin"/>
            </w:r>
            <w:r>
              <w:rPr>
                <w:noProof/>
                <w:webHidden/>
              </w:rPr>
              <w:instrText xml:space="preserve"> PAGEREF _Toc135828490 \h </w:instrText>
            </w:r>
            <w:r>
              <w:rPr>
                <w:noProof/>
                <w:webHidden/>
              </w:rPr>
            </w:r>
            <w:r>
              <w:rPr>
                <w:noProof/>
                <w:webHidden/>
              </w:rPr>
              <w:fldChar w:fldCharType="separate"/>
            </w:r>
            <w:r>
              <w:rPr>
                <w:noProof/>
                <w:webHidden/>
              </w:rPr>
              <w:t>126</w:t>
            </w:r>
            <w:r>
              <w:rPr>
                <w:noProof/>
                <w:webHidden/>
              </w:rPr>
              <w:fldChar w:fldCharType="end"/>
            </w:r>
          </w:hyperlink>
        </w:p>
        <w:p w14:paraId="442FE01D" w14:textId="27F5414D" w:rsidR="006C6D44" w:rsidRDefault="006C6D44">
          <w:pPr>
            <w:pStyle w:val="Spistreci2"/>
            <w:rPr>
              <w:rFonts w:eastAsiaTheme="minorEastAsia"/>
              <w:noProof/>
              <w:kern w:val="2"/>
              <w:lang w:eastAsia="pl-PL"/>
              <w14:ligatures w14:val="standardContextual"/>
            </w:rPr>
          </w:pPr>
          <w:hyperlink w:anchor="_Toc135828491" w:history="1">
            <w:r w:rsidRPr="00F43A7A">
              <w:rPr>
                <w:rStyle w:val="Hipercze"/>
                <w:noProof/>
              </w:rPr>
              <w:t>10.</w:t>
            </w:r>
            <w:r>
              <w:rPr>
                <w:rFonts w:eastAsiaTheme="minorEastAsia"/>
                <w:noProof/>
                <w:kern w:val="2"/>
                <w:lang w:eastAsia="pl-PL"/>
                <w14:ligatures w14:val="standardContextual"/>
              </w:rPr>
              <w:tab/>
            </w:r>
            <w:r w:rsidRPr="00F43A7A">
              <w:rPr>
                <w:rStyle w:val="Hipercze"/>
                <w:noProof/>
              </w:rPr>
              <w:t>Tereny rekreacyjne</w:t>
            </w:r>
            <w:r>
              <w:rPr>
                <w:noProof/>
                <w:webHidden/>
              </w:rPr>
              <w:tab/>
            </w:r>
            <w:r>
              <w:rPr>
                <w:noProof/>
                <w:webHidden/>
              </w:rPr>
              <w:fldChar w:fldCharType="begin"/>
            </w:r>
            <w:r>
              <w:rPr>
                <w:noProof/>
                <w:webHidden/>
              </w:rPr>
              <w:instrText xml:space="preserve"> PAGEREF _Toc135828491 \h </w:instrText>
            </w:r>
            <w:r>
              <w:rPr>
                <w:noProof/>
                <w:webHidden/>
              </w:rPr>
            </w:r>
            <w:r>
              <w:rPr>
                <w:noProof/>
                <w:webHidden/>
              </w:rPr>
              <w:fldChar w:fldCharType="separate"/>
            </w:r>
            <w:r>
              <w:rPr>
                <w:noProof/>
                <w:webHidden/>
              </w:rPr>
              <w:t>126</w:t>
            </w:r>
            <w:r>
              <w:rPr>
                <w:noProof/>
                <w:webHidden/>
              </w:rPr>
              <w:fldChar w:fldCharType="end"/>
            </w:r>
          </w:hyperlink>
        </w:p>
        <w:p w14:paraId="7BB59A8A" w14:textId="01721B4C" w:rsidR="006C6D44" w:rsidRDefault="006C6D44">
          <w:pPr>
            <w:pStyle w:val="Spistreci2"/>
            <w:rPr>
              <w:rFonts w:eastAsiaTheme="minorEastAsia"/>
              <w:noProof/>
              <w:kern w:val="2"/>
              <w:lang w:eastAsia="pl-PL"/>
              <w14:ligatures w14:val="standardContextual"/>
            </w:rPr>
          </w:pPr>
          <w:hyperlink w:anchor="_Toc135828492" w:history="1">
            <w:r w:rsidRPr="00F43A7A">
              <w:rPr>
                <w:rStyle w:val="Hipercze"/>
                <w:noProof/>
              </w:rPr>
              <w:t>11.</w:t>
            </w:r>
            <w:r>
              <w:rPr>
                <w:rFonts w:eastAsiaTheme="minorEastAsia"/>
                <w:noProof/>
                <w:kern w:val="2"/>
                <w:lang w:eastAsia="pl-PL"/>
                <w14:ligatures w14:val="standardContextual"/>
              </w:rPr>
              <w:tab/>
            </w:r>
            <w:r w:rsidRPr="00F43A7A">
              <w:rPr>
                <w:rStyle w:val="Hipercze"/>
                <w:noProof/>
              </w:rPr>
              <w:t>Cmentarze i domy przedpogrzebowe</w:t>
            </w:r>
            <w:r>
              <w:rPr>
                <w:noProof/>
                <w:webHidden/>
              </w:rPr>
              <w:tab/>
            </w:r>
            <w:r>
              <w:rPr>
                <w:noProof/>
                <w:webHidden/>
              </w:rPr>
              <w:fldChar w:fldCharType="begin"/>
            </w:r>
            <w:r>
              <w:rPr>
                <w:noProof/>
                <w:webHidden/>
              </w:rPr>
              <w:instrText xml:space="preserve"> PAGEREF _Toc135828492 \h </w:instrText>
            </w:r>
            <w:r>
              <w:rPr>
                <w:noProof/>
                <w:webHidden/>
              </w:rPr>
            </w:r>
            <w:r>
              <w:rPr>
                <w:noProof/>
                <w:webHidden/>
              </w:rPr>
              <w:fldChar w:fldCharType="separate"/>
            </w:r>
            <w:r>
              <w:rPr>
                <w:noProof/>
                <w:webHidden/>
              </w:rPr>
              <w:t>127</w:t>
            </w:r>
            <w:r>
              <w:rPr>
                <w:noProof/>
                <w:webHidden/>
              </w:rPr>
              <w:fldChar w:fldCharType="end"/>
            </w:r>
          </w:hyperlink>
        </w:p>
        <w:p w14:paraId="00F69074" w14:textId="0DEB72B5" w:rsidR="006C6D44" w:rsidRDefault="006C6D44">
          <w:pPr>
            <w:pStyle w:val="Spistreci2"/>
            <w:rPr>
              <w:rFonts w:eastAsiaTheme="minorEastAsia"/>
              <w:noProof/>
              <w:kern w:val="2"/>
              <w:lang w:eastAsia="pl-PL"/>
              <w14:ligatures w14:val="standardContextual"/>
            </w:rPr>
          </w:pPr>
          <w:hyperlink w:anchor="_Toc135828493" w:history="1">
            <w:r w:rsidRPr="00F43A7A">
              <w:rPr>
                <w:rStyle w:val="Hipercze"/>
                <w:noProof/>
              </w:rPr>
              <w:t>12.</w:t>
            </w:r>
            <w:r>
              <w:rPr>
                <w:rFonts w:eastAsiaTheme="minorEastAsia"/>
                <w:noProof/>
                <w:kern w:val="2"/>
                <w:lang w:eastAsia="pl-PL"/>
                <w14:ligatures w14:val="standardContextual"/>
              </w:rPr>
              <w:tab/>
            </w:r>
            <w:r w:rsidRPr="00F43A7A">
              <w:rPr>
                <w:rStyle w:val="Hipercze"/>
                <w:noProof/>
              </w:rPr>
              <w:t>Zakłady karne i areszty śledcze</w:t>
            </w:r>
            <w:r>
              <w:rPr>
                <w:noProof/>
                <w:webHidden/>
              </w:rPr>
              <w:tab/>
            </w:r>
            <w:r>
              <w:rPr>
                <w:noProof/>
                <w:webHidden/>
              </w:rPr>
              <w:fldChar w:fldCharType="begin"/>
            </w:r>
            <w:r>
              <w:rPr>
                <w:noProof/>
                <w:webHidden/>
              </w:rPr>
              <w:instrText xml:space="preserve"> PAGEREF _Toc135828493 \h </w:instrText>
            </w:r>
            <w:r>
              <w:rPr>
                <w:noProof/>
                <w:webHidden/>
              </w:rPr>
            </w:r>
            <w:r>
              <w:rPr>
                <w:noProof/>
                <w:webHidden/>
              </w:rPr>
              <w:fldChar w:fldCharType="separate"/>
            </w:r>
            <w:r>
              <w:rPr>
                <w:noProof/>
                <w:webHidden/>
              </w:rPr>
              <w:t>130</w:t>
            </w:r>
            <w:r>
              <w:rPr>
                <w:noProof/>
                <w:webHidden/>
              </w:rPr>
              <w:fldChar w:fldCharType="end"/>
            </w:r>
          </w:hyperlink>
        </w:p>
        <w:p w14:paraId="0E107069" w14:textId="34179D50" w:rsidR="006C6D44" w:rsidRDefault="006C6D44">
          <w:pPr>
            <w:pStyle w:val="Spistreci2"/>
            <w:rPr>
              <w:rFonts w:eastAsiaTheme="minorEastAsia"/>
              <w:noProof/>
              <w:kern w:val="2"/>
              <w:lang w:eastAsia="pl-PL"/>
              <w14:ligatures w14:val="standardContextual"/>
            </w:rPr>
          </w:pPr>
          <w:hyperlink w:anchor="_Toc135828494" w:history="1">
            <w:r w:rsidRPr="00F43A7A">
              <w:rPr>
                <w:rStyle w:val="Hipercze"/>
                <w:noProof/>
              </w:rPr>
              <w:t>13.</w:t>
            </w:r>
            <w:r>
              <w:rPr>
                <w:rFonts w:eastAsiaTheme="minorEastAsia"/>
                <w:noProof/>
                <w:kern w:val="2"/>
                <w:lang w:eastAsia="pl-PL"/>
                <w14:ligatures w14:val="standardContextual"/>
              </w:rPr>
              <w:tab/>
            </w:r>
            <w:r w:rsidRPr="00F43A7A">
              <w:rPr>
                <w:rStyle w:val="Hipercze"/>
                <w:noProof/>
              </w:rPr>
              <w:t>Inne obiekty użyteczności publicznej</w:t>
            </w:r>
            <w:r>
              <w:rPr>
                <w:noProof/>
                <w:webHidden/>
              </w:rPr>
              <w:tab/>
            </w:r>
            <w:r>
              <w:rPr>
                <w:noProof/>
                <w:webHidden/>
              </w:rPr>
              <w:fldChar w:fldCharType="begin"/>
            </w:r>
            <w:r>
              <w:rPr>
                <w:noProof/>
                <w:webHidden/>
              </w:rPr>
              <w:instrText xml:space="preserve"> PAGEREF _Toc135828494 \h </w:instrText>
            </w:r>
            <w:r>
              <w:rPr>
                <w:noProof/>
                <w:webHidden/>
              </w:rPr>
            </w:r>
            <w:r>
              <w:rPr>
                <w:noProof/>
                <w:webHidden/>
              </w:rPr>
              <w:fldChar w:fldCharType="separate"/>
            </w:r>
            <w:r>
              <w:rPr>
                <w:noProof/>
                <w:webHidden/>
              </w:rPr>
              <w:t>130</w:t>
            </w:r>
            <w:r>
              <w:rPr>
                <w:noProof/>
                <w:webHidden/>
              </w:rPr>
              <w:fldChar w:fldCharType="end"/>
            </w:r>
          </w:hyperlink>
        </w:p>
        <w:p w14:paraId="27B51D73" w14:textId="1B00A771" w:rsidR="006C6D44" w:rsidRDefault="006C6D44">
          <w:pPr>
            <w:pStyle w:val="Spistreci1"/>
            <w:rPr>
              <w:rFonts w:eastAsiaTheme="minorEastAsia"/>
              <w:b w:val="0"/>
              <w:bCs w:val="0"/>
              <w:color w:val="auto"/>
              <w:kern w:val="2"/>
              <w:lang w:eastAsia="pl-PL"/>
              <w14:ligatures w14:val="standardContextual"/>
            </w:rPr>
          </w:pPr>
          <w:hyperlink w:anchor="_Toc135828495" w:history="1">
            <w:r w:rsidRPr="00F43A7A">
              <w:rPr>
                <w:rStyle w:val="Hipercze"/>
              </w:rPr>
              <w:t>IX.</w:t>
            </w:r>
            <w:r>
              <w:rPr>
                <w:rFonts w:eastAsiaTheme="minorEastAsia"/>
                <w:b w:val="0"/>
                <w:bCs w:val="0"/>
                <w:color w:val="auto"/>
                <w:kern w:val="2"/>
                <w:lang w:eastAsia="pl-PL"/>
                <w14:ligatures w14:val="standardContextual"/>
              </w:rPr>
              <w:tab/>
            </w:r>
            <w:r w:rsidRPr="00F43A7A">
              <w:rPr>
                <w:rStyle w:val="Hipercze"/>
              </w:rPr>
              <w:t>Warunki higienicznosanitarne w placówkach oświatowo-wychowawczych</w:t>
            </w:r>
            <w:r>
              <w:rPr>
                <w:webHidden/>
              </w:rPr>
              <w:tab/>
            </w:r>
            <w:r>
              <w:rPr>
                <w:webHidden/>
              </w:rPr>
              <w:fldChar w:fldCharType="begin"/>
            </w:r>
            <w:r>
              <w:rPr>
                <w:webHidden/>
              </w:rPr>
              <w:instrText xml:space="preserve"> PAGEREF _Toc135828495 \h </w:instrText>
            </w:r>
            <w:r>
              <w:rPr>
                <w:webHidden/>
              </w:rPr>
            </w:r>
            <w:r>
              <w:rPr>
                <w:webHidden/>
              </w:rPr>
              <w:fldChar w:fldCharType="separate"/>
            </w:r>
            <w:r>
              <w:rPr>
                <w:webHidden/>
              </w:rPr>
              <w:t>133</w:t>
            </w:r>
            <w:r>
              <w:rPr>
                <w:webHidden/>
              </w:rPr>
              <w:fldChar w:fldCharType="end"/>
            </w:r>
          </w:hyperlink>
        </w:p>
        <w:p w14:paraId="6A3797AF" w14:textId="25B75383" w:rsidR="006C6D44" w:rsidRDefault="006C6D44">
          <w:pPr>
            <w:pStyle w:val="Spistreci2"/>
            <w:rPr>
              <w:rFonts w:eastAsiaTheme="minorEastAsia"/>
              <w:noProof/>
              <w:kern w:val="2"/>
              <w:lang w:eastAsia="pl-PL"/>
              <w14:ligatures w14:val="standardContextual"/>
            </w:rPr>
          </w:pPr>
          <w:hyperlink w:anchor="_Toc135828496" w:history="1">
            <w:r w:rsidRPr="00F43A7A">
              <w:rPr>
                <w:rStyle w:val="Hipercze"/>
                <w:noProof/>
              </w:rPr>
              <w:t>1.</w:t>
            </w:r>
            <w:r>
              <w:rPr>
                <w:rFonts w:eastAsiaTheme="minorEastAsia"/>
                <w:noProof/>
                <w:kern w:val="2"/>
                <w:lang w:eastAsia="pl-PL"/>
                <w14:ligatures w14:val="standardContextual"/>
              </w:rPr>
              <w:tab/>
            </w:r>
            <w:r w:rsidRPr="00F43A7A">
              <w:rPr>
                <w:rStyle w:val="Hipercze"/>
                <w:noProof/>
              </w:rPr>
              <w:t>Stan higienicznosanitarny placówek oświatowo – wychowawczych</w:t>
            </w:r>
            <w:r>
              <w:rPr>
                <w:noProof/>
                <w:webHidden/>
              </w:rPr>
              <w:tab/>
            </w:r>
            <w:r>
              <w:rPr>
                <w:noProof/>
                <w:webHidden/>
              </w:rPr>
              <w:fldChar w:fldCharType="begin"/>
            </w:r>
            <w:r>
              <w:rPr>
                <w:noProof/>
                <w:webHidden/>
              </w:rPr>
              <w:instrText xml:space="preserve"> PAGEREF _Toc135828496 \h </w:instrText>
            </w:r>
            <w:r>
              <w:rPr>
                <w:noProof/>
                <w:webHidden/>
              </w:rPr>
            </w:r>
            <w:r>
              <w:rPr>
                <w:noProof/>
                <w:webHidden/>
              </w:rPr>
              <w:fldChar w:fldCharType="separate"/>
            </w:r>
            <w:r>
              <w:rPr>
                <w:noProof/>
                <w:webHidden/>
              </w:rPr>
              <w:t>133</w:t>
            </w:r>
            <w:r>
              <w:rPr>
                <w:noProof/>
                <w:webHidden/>
              </w:rPr>
              <w:fldChar w:fldCharType="end"/>
            </w:r>
          </w:hyperlink>
        </w:p>
        <w:p w14:paraId="71C30108" w14:textId="25122BE0" w:rsidR="006C6D44" w:rsidRDefault="006C6D44">
          <w:pPr>
            <w:pStyle w:val="Spistreci3"/>
            <w:rPr>
              <w:rFonts w:eastAsiaTheme="minorEastAsia"/>
              <w:noProof/>
              <w:kern w:val="2"/>
              <w:lang w:eastAsia="pl-PL"/>
              <w14:ligatures w14:val="standardContextual"/>
            </w:rPr>
          </w:pPr>
          <w:hyperlink w:anchor="_Toc135828497" w:history="1">
            <w:r w:rsidRPr="00F43A7A">
              <w:rPr>
                <w:rStyle w:val="Hipercze"/>
                <w:noProof/>
              </w:rPr>
              <w:t>1.1.</w:t>
            </w:r>
            <w:r>
              <w:rPr>
                <w:rFonts w:eastAsiaTheme="minorEastAsia"/>
                <w:noProof/>
                <w:kern w:val="2"/>
                <w:lang w:eastAsia="pl-PL"/>
                <w14:ligatures w14:val="standardContextual"/>
              </w:rPr>
              <w:tab/>
            </w:r>
            <w:r w:rsidRPr="00F43A7A">
              <w:rPr>
                <w:rStyle w:val="Hipercze"/>
                <w:noProof/>
              </w:rPr>
              <w:t>Nadzór sanitarny nad placówkami</w:t>
            </w:r>
            <w:r>
              <w:rPr>
                <w:noProof/>
                <w:webHidden/>
              </w:rPr>
              <w:tab/>
            </w:r>
            <w:r>
              <w:rPr>
                <w:noProof/>
                <w:webHidden/>
              </w:rPr>
              <w:fldChar w:fldCharType="begin"/>
            </w:r>
            <w:r>
              <w:rPr>
                <w:noProof/>
                <w:webHidden/>
              </w:rPr>
              <w:instrText xml:space="preserve"> PAGEREF _Toc135828497 \h </w:instrText>
            </w:r>
            <w:r>
              <w:rPr>
                <w:noProof/>
                <w:webHidden/>
              </w:rPr>
            </w:r>
            <w:r>
              <w:rPr>
                <w:noProof/>
                <w:webHidden/>
              </w:rPr>
              <w:fldChar w:fldCharType="separate"/>
            </w:r>
            <w:r>
              <w:rPr>
                <w:noProof/>
                <w:webHidden/>
              </w:rPr>
              <w:t>133</w:t>
            </w:r>
            <w:r>
              <w:rPr>
                <w:noProof/>
                <w:webHidden/>
              </w:rPr>
              <w:fldChar w:fldCharType="end"/>
            </w:r>
          </w:hyperlink>
        </w:p>
        <w:p w14:paraId="610B7A01" w14:textId="73C1FC2B" w:rsidR="006C6D44" w:rsidRDefault="006C6D44">
          <w:pPr>
            <w:pStyle w:val="Spistreci3"/>
            <w:rPr>
              <w:rFonts w:eastAsiaTheme="minorEastAsia"/>
              <w:noProof/>
              <w:kern w:val="2"/>
              <w:lang w:eastAsia="pl-PL"/>
              <w14:ligatures w14:val="standardContextual"/>
            </w:rPr>
          </w:pPr>
          <w:hyperlink w:anchor="_Toc135828498" w:history="1">
            <w:r w:rsidRPr="00F43A7A">
              <w:rPr>
                <w:rStyle w:val="Hipercze"/>
                <w:noProof/>
              </w:rPr>
              <w:t>1.2.</w:t>
            </w:r>
            <w:r>
              <w:rPr>
                <w:rFonts w:eastAsiaTheme="minorEastAsia"/>
                <w:noProof/>
                <w:kern w:val="2"/>
                <w:lang w:eastAsia="pl-PL"/>
                <w14:ligatures w14:val="standardContextual"/>
              </w:rPr>
              <w:tab/>
            </w:r>
            <w:r w:rsidRPr="00F43A7A">
              <w:rPr>
                <w:rStyle w:val="Hipercze"/>
                <w:noProof/>
              </w:rPr>
              <w:t>Stan sanitarny budynków lub ich części, w których funkcjonują placówki opieki, wychowania i nauczania dla dzieci i młodzieży</w:t>
            </w:r>
            <w:r>
              <w:rPr>
                <w:noProof/>
                <w:webHidden/>
              </w:rPr>
              <w:tab/>
            </w:r>
            <w:r>
              <w:rPr>
                <w:noProof/>
                <w:webHidden/>
              </w:rPr>
              <w:fldChar w:fldCharType="begin"/>
            </w:r>
            <w:r>
              <w:rPr>
                <w:noProof/>
                <w:webHidden/>
              </w:rPr>
              <w:instrText xml:space="preserve"> PAGEREF _Toc135828498 \h </w:instrText>
            </w:r>
            <w:r>
              <w:rPr>
                <w:noProof/>
                <w:webHidden/>
              </w:rPr>
            </w:r>
            <w:r>
              <w:rPr>
                <w:noProof/>
                <w:webHidden/>
              </w:rPr>
              <w:fldChar w:fldCharType="separate"/>
            </w:r>
            <w:r>
              <w:rPr>
                <w:noProof/>
                <w:webHidden/>
              </w:rPr>
              <w:t>134</w:t>
            </w:r>
            <w:r>
              <w:rPr>
                <w:noProof/>
                <w:webHidden/>
              </w:rPr>
              <w:fldChar w:fldCharType="end"/>
            </w:r>
          </w:hyperlink>
        </w:p>
        <w:p w14:paraId="10545A00" w14:textId="72EA32FC" w:rsidR="006C6D44" w:rsidRDefault="006C6D44">
          <w:pPr>
            <w:pStyle w:val="Spistreci3"/>
            <w:rPr>
              <w:rFonts w:eastAsiaTheme="minorEastAsia"/>
              <w:noProof/>
              <w:kern w:val="2"/>
              <w:lang w:eastAsia="pl-PL"/>
              <w14:ligatures w14:val="standardContextual"/>
            </w:rPr>
          </w:pPr>
          <w:hyperlink w:anchor="_Toc135828499" w:history="1">
            <w:r w:rsidRPr="00F43A7A">
              <w:rPr>
                <w:rStyle w:val="Hipercze"/>
                <w:noProof/>
              </w:rPr>
              <w:t>1.3.</w:t>
            </w:r>
            <w:r>
              <w:rPr>
                <w:rFonts w:eastAsiaTheme="minorEastAsia"/>
                <w:noProof/>
                <w:kern w:val="2"/>
                <w:lang w:eastAsia="pl-PL"/>
                <w14:ligatures w14:val="standardContextual"/>
              </w:rPr>
              <w:tab/>
            </w:r>
            <w:r w:rsidRPr="00F43A7A">
              <w:rPr>
                <w:rStyle w:val="Hipercze"/>
                <w:noProof/>
              </w:rPr>
              <w:t>Zaplecze sanitarne placówek dla dzieci i młodzieży oraz warunki do utrzymania higieny osobistej.</w:t>
            </w:r>
            <w:r>
              <w:rPr>
                <w:noProof/>
                <w:webHidden/>
              </w:rPr>
              <w:tab/>
            </w:r>
            <w:r>
              <w:rPr>
                <w:noProof/>
                <w:webHidden/>
              </w:rPr>
              <w:fldChar w:fldCharType="begin"/>
            </w:r>
            <w:r>
              <w:rPr>
                <w:noProof/>
                <w:webHidden/>
              </w:rPr>
              <w:instrText xml:space="preserve"> PAGEREF _Toc135828499 \h </w:instrText>
            </w:r>
            <w:r>
              <w:rPr>
                <w:noProof/>
                <w:webHidden/>
              </w:rPr>
            </w:r>
            <w:r>
              <w:rPr>
                <w:noProof/>
                <w:webHidden/>
              </w:rPr>
              <w:fldChar w:fldCharType="separate"/>
            </w:r>
            <w:r>
              <w:rPr>
                <w:noProof/>
                <w:webHidden/>
              </w:rPr>
              <w:t>135</w:t>
            </w:r>
            <w:r>
              <w:rPr>
                <w:noProof/>
                <w:webHidden/>
              </w:rPr>
              <w:fldChar w:fldCharType="end"/>
            </w:r>
          </w:hyperlink>
        </w:p>
        <w:p w14:paraId="0F0D591E" w14:textId="72C5429A" w:rsidR="006C6D44" w:rsidRDefault="006C6D44">
          <w:pPr>
            <w:pStyle w:val="Spistreci3"/>
            <w:rPr>
              <w:rFonts w:eastAsiaTheme="minorEastAsia"/>
              <w:noProof/>
              <w:kern w:val="2"/>
              <w:lang w:eastAsia="pl-PL"/>
              <w14:ligatures w14:val="standardContextual"/>
            </w:rPr>
          </w:pPr>
          <w:hyperlink w:anchor="_Toc135828500" w:history="1">
            <w:r w:rsidRPr="00F43A7A">
              <w:rPr>
                <w:rStyle w:val="Hipercze"/>
                <w:noProof/>
              </w:rPr>
              <w:t>1.4.</w:t>
            </w:r>
            <w:r>
              <w:rPr>
                <w:rFonts w:eastAsiaTheme="minorEastAsia"/>
                <w:noProof/>
                <w:kern w:val="2"/>
                <w:lang w:eastAsia="pl-PL"/>
                <w14:ligatures w14:val="standardContextual"/>
              </w:rPr>
              <w:tab/>
            </w:r>
            <w:r w:rsidRPr="00F43A7A">
              <w:rPr>
                <w:rStyle w:val="Hipercze"/>
                <w:noProof/>
              </w:rPr>
              <w:t>Oświetlenie, temperatura i wentylacja w placówkach</w:t>
            </w:r>
            <w:r>
              <w:rPr>
                <w:noProof/>
                <w:webHidden/>
              </w:rPr>
              <w:tab/>
            </w:r>
            <w:r>
              <w:rPr>
                <w:noProof/>
                <w:webHidden/>
              </w:rPr>
              <w:fldChar w:fldCharType="begin"/>
            </w:r>
            <w:r>
              <w:rPr>
                <w:noProof/>
                <w:webHidden/>
              </w:rPr>
              <w:instrText xml:space="preserve"> PAGEREF _Toc135828500 \h </w:instrText>
            </w:r>
            <w:r>
              <w:rPr>
                <w:noProof/>
                <w:webHidden/>
              </w:rPr>
            </w:r>
            <w:r>
              <w:rPr>
                <w:noProof/>
                <w:webHidden/>
              </w:rPr>
              <w:fldChar w:fldCharType="separate"/>
            </w:r>
            <w:r>
              <w:rPr>
                <w:noProof/>
                <w:webHidden/>
              </w:rPr>
              <w:t>135</w:t>
            </w:r>
            <w:r>
              <w:rPr>
                <w:noProof/>
                <w:webHidden/>
              </w:rPr>
              <w:fldChar w:fldCharType="end"/>
            </w:r>
          </w:hyperlink>
        </w:p>
        <w:p w14:paraId="0E208056" w14:textId="4A346E01" w:rsidR="006C6D44" w:rsidRDefault="006C6D44">
          <w:pPr>
            <w:pStyle w:val="Spistreci2"/>
            <w:rPr>
              <w:rFonts w:eastAsiaTheme="minorEastAsia"/>
              <w:noProof/>
              <w:kern w:val="2"/>
              <w:lang w:eastAsia="pl-PL"/>
              <w14:ligatures w14:val="standardContextual"/>
            </w:rPr>
          </w:pPr>
          <w:hyperlink w:anchor="_Toc135828501" w:history="1">
            <w:r w:rsidRPr="00F43A7A">
              <w:rPr>
                <w:rStyle w:val="Hipercze"/>
                <w:noProof/>
              </w:rPr>
              <w:t>2.</w:t>
            </w:r>
            <w:r>
              <w:rPr>
                <w:rFonts w:eastAsiaTheme="minorEastAsia"/>
                <w:noProof/>
                <w:kern w:val="2"/>
                <w:lang w:eastAsia="pl-PL"/>
                <w14:ligatures w14:val="standardContextual"/>
              </w:rPr>
              <w:tab/>
            </w:r>
            <w:r w:rsidRPr="00F43A7A">
              <w:rPr>
                <w:rStyle w:val="Hipercze"/>
                <w:noProof/>
              </w:rPr>
              <w:t>Higiena procesów nauczania</w:t>
            </w:r>
            <w:r>
              <w:rPr>
                <w:noProof/>
                <w:webHidden/>
              </w:rPr>
              <w:tab/>
            </w:r>
            <w:r>
              <w:rPr>
                <w:noProof/>
                <w:webHidden/>
              </w:rPr>
              <w:fldChar w:fldCharType="begin"/>
            </w:r>
            <w:r>
              <w:rPr>
                <w:noProof/>
                <w:webHidden/>
              </w:rPr>
              <w:instrText xml:space="preserve"> PAGEREF _Toc135828501 \h </w:instrText>
            </w:r>
            <w:r>
              <w:rPr>
                <w:noProof/>
                <w:webHidden/>
              </w:rPr>
            </w:r>
            <w:r>
              <w:rPr>
                <w:noProof/>
                <w:webHidden/>
              </w:rPr>
              <w:fldChar w:fldCharType="separate"/>
            </w:r>
            <w:r>
              <w:rPr>
                <w:noProof/>
                <w:webHidden/>
              </w:rPr>
              <w:t>136</w:t>
            </w:r>
            <w:r>
              <w:rPr>
                <w:noProof/>
                <w:webHidden/>
              </w:rPr>
              <w:fldChar w:fldCharType="end"/>
            </w:r>
          </w:hyperlink>
        </w:p>
        <w:p w14:paraId="0FE80BB5" w14:textId="665C2400" w:rsidR="006C6D44" w:rsidRDefault="006C6D44">
          <w:pPr>
            <w:pStyle w:val="Spistreci3"/>
            <w:rPr>
              <w:rFonts w:eastAsiaTheme="minorEastAsia"/>
              <w:noProof/>
              <w:kern w:val="2"/>
              <w:lang w:eastAsia="pl-PL"/>
              <w14:ligatures w14:val="standardContextual"/>
            </w:rPr>
          </w:pPr>
          <w:hyperlink w:anchor="_Toc135828502" w:history="1">
            <w:r w:rsidRPr="00F43A7A">
              <w:rPr>
                <w:rStyle w:val="Hipercze"/>
                <w:noProof/>
              </w:rPr>
              <w:t>2.1.</w:t>
            </w:r>
            <w:r>
              <w:rPr>
                <w:rFonts w:eastAsiaTheme="minorEastAsia"/>
                <w:noProof/>
                <w:kern w:val="2"/>
                <w:lang w:eastAsia="pl-PL"/>
                <w14:ligatures w14:val="standardContextual"/>
              </w:rPr>
              <w:tab/>
            </w:r>
            <w:r w:rsidRPr="00F43A7A">
              <w:rPr>
                <w:rStyle w:val="Hipercze"/>
                <w:noProof/>
              </w:rPr>
              <w:t>Ergonomiczne warunki pracy ucznia.</w:t>
            </w:r>
            <w:r>
              <w:rPr>
                <w:noProof/>
                <w:webHidden/>
              </w:rPr>
              <w:tab/>
            </w:r>
            <w:r>
              <w:rPr>
                <w:noProof/>
                <w:webHidden/>
              </w:rPr>
              <w:fldChar w:fldCharType="begin"/>
            </w:r>
            <w:r>
              <w:rPr>
                <w:noProof/>
                <w:webHidden/>
              </w:rPr>
              <w:instrText xml:space="preserve"> PAGEREF _Toc135828502 \h </w:instrText>
            </w:r>
            <w:r>
              <w:rPr>
                <w:noProof/>
                <w:webHidden/>
              </w:rPr>
            </w:r>
            <w:r>
              <w:rPr>
                <w:noProof/>
                <w:webHidden/>
              </w:rPr>
              <w:fldChar w:fldCharType="separate"/>
            </w:r>
            <w:r>
              <w:rPr>
                <w:noProof/>
                <w:webHidden/>
              </w:rPr>
              <w:t>136</w:t>
            </w:r>
            <w:r>
              <w:rPr>
                <w:noProof/>
                <w:webHidden/>
              </w:rPr>
              <w:fldChar w:fldCharType="end"/>
            </w:r>
          </w:hyperlink>
        </w:p>
        <w:p w14:paraId="5415D587" w14:textId="1CBFCBD1" w:rsidR="006C6D44" w:rsidRDefault="006C6D44">
          <w:pPr>
            <w:pStyle w:val="Spistreci3"/>
            <w:rPr>
              <w:rFonts w:eastAsiaTheme="minorEastAsia"/>
              <w:noProof/>
              <w:kern w:val="2"/>
              <w:lang w:eastAsia="pl-PL"/>
              <w14:ligatures w14:val="standardContextual"/>
            </w:rPr>
          </w:pPr>
          <w:hyperlink w:anchor="_Toc135828503" w:history="1">
            <w:r w:rsidRPr="00F43A7A">
              <w:rPr>
                <w:rStyle w:val="Hipercze"/>
                <w:noProof/>
              </w:rPr>
              <w:t>2.2.</w:t>
            </w:r>
            <w:r>
              <w:rPr>
                <w:rFonts w:eastAsiaTheme="minorEastAsia"/>
                <w:noProof/>
                <w:kern w:val="2"/>
                <w:lang w:eastAsia="pl-PL"/>
                <w14:ligatures w14:val="standardContextual"/>
              </w:rPr>
              <w:tab/>
            </w:r>
            <w:r w:rsidRPr="00F43A7A">
              <w:rPr>
                <w:rStyle w:val="Hipercze"/>
                <w:noProof/>
              </w:rPr>
              <w:t>Jakość wyposażenia placówek.</w:t>
            </w:r>
            <w:r>
              <w:rPr>
                <w:noProof/>
                <w:webHidden/>
              </w:rPr>
              <w:tab/>
            </w:r>
            <w:r>
              <w:rPr>
                <w:noProof/>
                <w:webHidden/>
              </w:rPr>
              <w:fldChar w:fldCharType="begin"/>
            </w:r>
            <w:r>
              <w:rPr>
                <w:noProof/>
                <w:webHidden/>
              </w:rPr>
              <w:instrText xml:space="preserve"> PAGEREF _Toc135828503 \h </w:instrText>
            </w:r>
            <w:r>
              <w:rPr>
                <w:noProof/>
                <w:webHidden/>
              </w:rPr>
            </w:r>
            <w:r>
              <w:rPr>
                <w:noProof/>
                <w:webHidden/>
              </w:rPr>
              <w:fldChar w:fldCharType="separate"/>
            </w:r>
            <w:r>
              <w:rPr>
                <w:noProof/>
                <w:webHidden/>
              </w:rPr>
              <w:t>139</w:t>
            </w:r>
            <w:r>
              <w:rPr>
                <w:noProof/>
                <w:webHidden/>
              </w:rPr>
              <w:fldChar w:fldCharType="end"/>
            </w:r>
          </w:hyperlink>
        </w:p>
        <w:p w14:paraId="64AD6D6A" w14:textId="253BDED9" w:rsidR="006C6D44" w:rsidRDefault="006C6D44">
          <w:pPr>
            <w:pStyle w:val="Spistreci3"/>
            <w:rPr>
              <w:rFonts w:eastAsiaTheme="minorEastAsia"/>
              <w:noProof/>
              <w:kern w:val="2"/>
              <w:lang w:eastAsia="pl-PL"/>
              <w14:ligatures w14:val="standardContextual"/>
            </w:rPr>
          </w:pPr>
          <w:hyperlink w:anchor="_Toc135828504" w:history="1">
            <w:r w:rsidRPr="00F43A7A">
              <w:rPr>
                <w:rStyle w:val="Hipercze"/>
                <w:noProof/>
              </w:rPr>
              <w:t>2.3.</w:t>
            </w:r>
            <w:r>
              <w:rPr>
                <w:rFonts w:eastAsiaTheme="minorEastAsia"/>
                <w:noProof/>
                <w:kern w:val="2"/>
                <w:lang w:eastAsia="pl-PL"/>
                <w14:ligatures w14:val="standardContextual"/>
              </w:rPr>
              <w:tab/>
            </w:r>
            <w:r w:rsidRPr="00F43A7A">
              <w:rPr>
                <w:rStyle w:val="Hipercze"/>
                <w:noProof/>
              </w:rPr>
              <w:t>Zapewnienie miejsca na podręczniki i przybory szkolne.</w:t>
            </w:r>
            <w:r>
              <w:rPr>
                <w:noProof/>
                <w:webHidden/>
              </w:rPr>
              <w:tab/>
            </w:r>
            <w:r>
              <w:rPr>
                <w:noProof/>
                <w:webHidden/>
              </w:rPr>
              <w:fldChar w:fldCharType="begin"/>
            </w:r>
            <w:r>
              <w:rPr>
                <w:noProof/>
                <w:webHidden/>
              </w:rPr>
              <w:instrText xml:space="preserve"> PAGEREF _Toc135828504 \h </w:instrText>
            </w:r>
            <w:r>
              <w:rPr>
                <w:noProof/>
                <w:webHidden/>
              </w:rPr>
            </w:r>
            <w:r>
              <w:rPr>
                <w:noProof/>
                <w:webHidden/>
              </w:rPr>
              <w:fldChar w:fldCharType="separate"/>
            </w:r>
            <w:r>
              <w:rPr>
                <w:noProof/>
                <w:webHidden/>
              </w:rPr>
              <w:t>139</w:t>
            </w:r>
            <w:r>
              <w:rPr>
                <w:noProof/>
                <w:webHidden/>
              </w:rPr>
              <w:fldChar w:fldCharType="end"/>
            </w:r>
          </w:hyperlink>
        </w:p>
        <w:p w14:paraId="6C4B5F63" w14:textId="44AE6C7D" w:rsidR="006C6D44" w:rsidRDefault="006C6D44">
          <w:pPr>
            <w:pStyle w:val="Spistreci3"/>
            <w:rPr>
              <w:rFonts w:eastAsiaTheme="minorEastAsia"/>
              <w:noProof/>
              <w:kern w:val="2"/>
              <w:lang w:eastAsia="pl-PL"/>
              <w14:ligatures w14:val="standardContextual"/>
            </w:rPr>
          </w:pPr>
          <w:hyperlink w:anchor="_Toc135828505" w:history="1">
            <w:r w:rsidRPr="00F43A7A">
              <w:rPr>
                <w:rStyle w:val="Hipercze"/>
                <w:noProof/>
              </w:rPr>
              <w:t>2.4.</w:t>
            </w:r>
            <w:r>
              <w:rPr>
                <w:rFonts w:eastAsiaTheme="minorEastAsia"/>
                <w:noProof/>
                <w:kern w:val="2"/>
                <w:lang w:eastAsia="pl-PL"/>
                <w14:ligatures w14:val="standardContextual"/>
              </w:rPr>
              <w:tab/>
            </w:r>
            <w:r w:rsidRPr="00F43A7A">
              <w:rPr>
                <w:rStyle w:val="Hipercze"/>
                <w:noProof/>
              </w:rPr>
              <w:t>Rozkład zajęć lekcyjnych oraz zmianowy system nauczania w szkołach. Zagęszczenie uczniów w placówkach</w:t>
            </w:r>
            <w:r>
              <w:rPr>
                <w:noProof/>
                <w:webHidden/>
              </w:rPr>
              <w:tab/>
            </w:r>
            <w:r>
              <w:rPr>
                <w:noProof/>
                <w:webHidden/>
              </w:rPr>
              <w:fldChar w:fldCharType="begin"/>
            </w:r>
            <w:r>
              <w:rPr>
                <w:noProof/>
                <w:webHidden/>
              </w:rPr>
              <w:instrText xml:space="preserve"> PAGEREF _Toc135828505 \h </w:instrText>
            </w:r>
            <w:r>
              <w:rPr>
                <w:noProof/>
                <w:webHidden/>
              </w:rPr>
            </w:r>
            <w:r>
              <w:rPr>
                <w:noProof/>
                <w:webHidden/>
              </w:rPr>
              <w:fldChar w:fldCharType="separate"/>
            </w:r>
            <w:r>
              <w:rPr>
                <w:noProof/>
                <w:webHidden/>
              </w:rPr>
              <w:t>139</w:t>
            </w:r>
            <w:r>
              <w:rPr>
                <w:noProof/>
                <w:webHidden/>
              </w:rPr>
              <w:fldChar w:fldCharType="end"/>
            </w:r>
          </w:hyperlink>
        </w:p>
        <w:p w14:paraId="229737AD" w14:textId="6B766044" w:rsidR="006C6D44" w:rsidRDefault="006C6D44">
          <w:pPr>
            <w:pStyle w:val="Spistreci3"/>
            <w:rPr>
              <w:rFonts w:eastAsiaTheme="minorEastAsia"/>
              <w:noProof/>
              <w:kern w:val="2"/>
              <w:lang w:eastAsia="pl-PL"/>
              <w14:ligatures w14:val="standardContextual"/>
            </w:rPr>
          </w:pPr>
          <w:hyperlink w:anchor="_Toc135828506" w:history="1">
            <w:r w:rsidRPr="00F43A7A">
              <w:rPr>
                <w:rStyle w:val="Hipercze"/>
                <w:noProof/>
              </w:rPr>
              <w:t>2.5.</w:t>
            </w:r>
            <w:r>
              <w:rPr>
                <w:rFonts w:eastAsiaTheme="minorEastAsia"/>
                <w:noProof/>
                <w:kern w:val="2"/>
                <w:lang w:eastAsia="pl-PL"/>
                <w14:ligatures w14:val="standardContextual"/>
              </w:rPr>
              <w:tab/>
            </w:r>
            <w:r w:rsidRPr="00F43A7A">
              <w:rPr>
                <w:rStyle w:val="Hipercze"/>
                <w:noProof/>
              </w:rPr>
              <w:t>Ocena obciążenia uczniów ciężarem tornistrów szkolnych.</w:t>
            </w:r>
            <w:r>
              <w:rPr>
                <w:noProof/>
                <w:webHidden/>
              </w:rPr>
              <w:tab/>
            </w:r>
            <w:r>
              <w:rPr>
                <w:noProof/>
                <w:webHidden/>
              </w:rPr>
              <w:fldChar w:fldCharType="begin"/>
            </w:r>
            <w:r>
              <w:rPr>
                <w:noProof/>
                <w:webHidden/>
              </w:rPr>
              <w:instrText xml:space="preserve"> PAGEREF _Toc135828506 \h </w:instrText>
            </w:r>
            <w:r>
              <w:rPr>
                <w:noProof/>
                <w:webHidden/>
              </w:rPr>
            </w:r>
            <w:r>
              <w:rPr>
                <w:noProof/>
                <w:webHidden/>
              </w:rPr>
              <w:fldChar w:fldCharType="separate"/>
            </w:r>
            <w:r>
              <w:rPr>
                <w:noProof/>
                <w:webHidden/>
              </w:rPr>
              <w:t>140</w:t>
            </w:r>
            <w:r>
              <w:rPr>
                <w:noProof/>
                <w:webHidden/>
              </w:rPr>
              <w:fldChar w:fldCharType="end"/>
            </w:r>
          </w:hyperlink>
        </w:p>
        <w:p w14:paraId="1E3FB21B" w14:textId="462C0172" w:rsidR="006C6D44" w:rsidRDefault="006C6D44">
          <w:pPr>
            <w:pStyle w:val="Spistreci2"/>
            <w:rPr>
              <w:rFonts w:eastAsiaTheme="minorEastAsia"/>
              <w:noProof/>
              <w:kern w:val="2"/>
              <w:lang w:eastAsia="pl-PL"/>
              <w14:ligatures w14:val="standardContextual"/>
            </w:rPr>
          </w:pPr>
          <w:hyperlink w:anchor="_Toc135828507" w:history="1">
            <w:r w:rsidRPr="00F43A7A">
              <w:rPr>
                <w:rStyle w:val="Hipercze"/>
                <w:noProof/>
              </w:rPr>
              <w:t>3.</w:t>
            </w:r>
            <w:r>
              <w:rPr>
                <w:rFonts w:eastAsiaTheme="minorEastAsia"/>
                <w:noProof/>
                <w:kern w:val="2"/>
                <w:lang w:eastAsia="pl-PL"/>
                <w14:ligatures w14:val="standardContextual"/>
              </w:rPr>
              <w:tab/>
            </w:r>
            <w:r w:rsidRPr="00F43A7A">
              <w:rPr>
                <w:rStyle w:val="Hipercze"/>
                <w:noProof/>
              </w:rPr>
              <w:t>Warunki do prowadzenia zajęć wychowania fizycznego</w:t>
            </w:r>
            <w:r>
              <w:rPr>
                <w:noProof/>
                <w:webHidden/>
              </w:rPr>
              <w:tab/>
            </w:r>
            <w:r>
              <w:rPr>
                <w:noProof/>
                <w:webHidden/>
              </w:rPr>
              <w:fldChar w:fldCharType="begin"/>
            </w:r>
            <w:r>
              <w:rPr>
                <w:noProof/>
                <w:webHidden/>
              </w:rPr>
              <w:instrText xml:space="preserve"> PAGEREF _Toc135828507 \h </w:instrText>
            </w:r>
            <w:r>
              <w:rPr>
                <w:noProof/>
                <w:webHidden/>
              </w:rPr>
            </w:r>
            <w:r>
              <w:rPr>
                <w:noProof/>
                <w:webHidden/>
              </w:rPr>
              <w:fldChar w:fldCharType="separate"/>
            </w:r>
            <w:r>
              <w:rPr>
                <w:noProof/>
                <w:webHidden/>
              </w:rPr>
              <w:t>141</w:t>
            </w:r>
            <w:r>
              <w:rPr>
                <w:noProof/>
                <w:webHidden/>
              </w:rPr>
              <w:fldChar w:fldCharType="end"/>
            </w:r>
          </w:hyperlink>
        </w:p>
        <w:p w14:paraId="0CA06983" w14:textId="3A66CF09" w:rsidR="006C6D44" w:rsidRDefault="006C6D44">
          <w:pPr>
            <w:pStyle w:val="Spistreci2"/>
            <w:rPr>
              <w:rFonts w:eastAsiaTheme="minorEastAsia"/>
              <w:noProof/>
              <w:kern w:val="2"/>
              <w:lang w:eastAsia="pl-PL"/>
              <w14:ligatures w14:val="standardContextual"/>
            </w:rPr>
          </w:pPr>
          <w:hyperlink w:anchor="_Toc135828508" w:history="1">
            <w:r w:rsidRPr="00F43A7A">
              <w:rPr>
                <w:rStyle w:val="Hipercze"/>
                <w:noProof/>
              </w:rPr>
              <w:t>4.</w:t>
            </w:r>
            <w:r>
              <w:rPr>
                <w:rFonts w:eastAsiaTheme="minorEastAsia"/>
                <w:noProof/>
                <w:kern w:val="2"/>
                <w:lang w:eastAsia="pl-PL"/>
                <w14:ligatures w14:val="standardContextual"/>
              </w:rPr>
              <w:tab/>
            </w:r>
            <w:r w:rsidRPr="00F43A7A">
              <w:rPr>
                <w:rStyle w:val="Hipercze"/>
                <w:bCs/>
                <w:noProof/>
              </w:rPr>
              <w:t>Żywienie /  Dożywianie dzieci i młodzieży w placówkach</w:t>
            </w:r>
            <w:r>
              <w:rPr>
                <w:noProof/>
                <w:webHidden/>
              </w:rPr>
              <w:tab/>
            </w:r>
            <w:r>
              <w:rPr>
                <w:noProof/>
                <w:webHidden/>
              </w:rPr>
              <w:fldChar w:fldCharType="begin"/>
            </w:r>
            <w:r>
              <w:rPr>
                <w:noProof/>
                <w:webHidden/>
              </w:rPr>
              <w:instrText xml:space="preserve"> PAGEREF _Toc135828508 \h </w:instrText>
            </w:r>
            <w:r>
              <w:rPr>
                <w:noProof/>
                <w:webHidden/>
              </w:rPr>
            </w:r>
            <w:r>
              <w:rPr>
                <w:noProof/>
                <w:webHidden/>
              </w:rPr>
              <w:fldChar w:fldCharType="separate"/>
            </w:r>
            <w:r>
              <w:rPr>
                <w:noProof/>
                <w:webHidden/>
              </w:rPr>
              <w:t>142</w:t>
            </w:r>
            <w:r>
              <w:rPr>
                <w:noProof/>
                <w:webHidden/>
              </w:rPr>
              <w:fldChar w:fldCharType="end"/>
            </w:r>
          </w:hyperlink>
        </w:p>
        <w:p w14:paraId="00FC86CF" w14:textId="3DEF6AFD" w:rsidR="006C6D44" w:rsidRDefault="006C6D44">
          <w:pPr>
            <w:pStyle w:val="Spistreci2"/>
            <w:rPr>
              <w:rFonts w:eastAsiaTheme="minorEastAsia"/>
              <w:noProof/>
              <w:kern w:val="2"/>
              <w:lang w:eastAsia="pl-PL"/>
              <w14:ligatures w14:val="standardContextual"/>
            </w:rPr>
          </w:pPr>
          <w:hyperlink w:anchor="_Toc135828509" w:history="1">
            <w:r w:rsidRPr="00F43A7A">
              <w:rPr>
                <w:rStyle w:val="Hipercze"/>
                <w:noProof/>
              </w:rPr>
              <w:t>5.</w:t>
            </w:r>
            <w:r>
              <w:rPr>
                <w:rFonts w:eastAsiaTheme="minorEastAsia"/>
                <w:noProof/>
                <w:kern w:val="2"/>
                <w:lang w:eastAsia="pl-PL"/>
                <w14:ligatures w14:val="standardContextual"/>
              </w:rPr>
              <w:tab/>
            </w:r>
            <w:r w:rsidRPr="00F43A7A">
              <w:rPr>
                <w:rStyle w:val="Hipercze"/>
                <w:noProof/>
              </w:rPr>
              <w:t>Warunki realizacji profilaktycznej opieki zdrowotnej nad uczniami w placówkach</w:t>
            </w:r>
            <w:r>
              <w:rPr>
                <w:noProof/>
                <w:webHidden/>
              </w:rPr>
              <w:tab/>
            </w:r>
            <w:r>
              <w:rPr>
                <w:noProof/>
                <w:webHidden/>
              </w:rPr>
              <w:fldChar w:fldCharType="begin"/>
            </w:r>
            <w:r>
              <w:rPr>
                <w:noProof/>
                <w:webHidden/>
              </w:rPr>
              <w:instrText xml:space="preserve"> PAGEREF _Toc135828509 \h </w:instrText>
            </w:r>
            <w:r>
              <w:rPr>
                <w:noProof/>
                <w:webHidden/>
              </w:rPr>
            </w:r>
            <w:r>
              <w:rPr>
                <w:noProof/>
                <w:webHidden/>
              </w:rPr>
              <w:fldChar w:fldCharType="separate"/>
            </w:r>
            <w:r>
              <w:rPr>
                <w:noProof/>
                <w:webHidden/>
              </w:rPr>
              <w:t>145</w:t>
            </w:r>
            <w:r>
              <w:rPr>
                <w:noProof/>
                <w:webHidden/>
              </w:rPr>
              <w:fldChar w:fldCharType="end"/>
            </w:r>
          </w:hyperlink>
        </w:p>
        <w:p w14:paraId="72CC59DC" w14:textId="7F7AB4E4" w:rsidR="006C6D44" w:rsidRDefault="006C6D44">
          <w:pPr>
            <w:pStyle w:val="Spistreci1"/>
            <w:rPr>
              <w:rFonts w:eastAsiaTheme="minorEastAsia"/>
              <w:b w:val="0"/>
              <w:bCs w:val="0"/>
              <w:color w:val="auto"/>
              <w:kern w:val="2"/>
              <w:lang w:eastAsia="pl-PL"/>
              <w14:ligatures w14:val="standardContextual"/>
            </w:rPr>
          </w:pPr>
          <w:hyperlink w:anchor="_Toc135828510" w:history="1">
            <w:r w:rsidRPr="00F43A7A">
              <w:rPr>
                <w:rStyle w:val="Hipercze"/>
              </w:rPr>
              <w:t>X.</w:t>
            </w:r>
            <w:r>
              <w:rPr>
                <w:rFonts w:eastAsiaTheme="minorEastAsia"/>
                <w:b w:val="0"/>
                <w:bCs w:val="0"/>
                <w:color w:val="auto"/>
                <w:kern w:val="2"/>
                <w:lang w:eastAsia="pl-PL"/>
                <w14:ligatures w14:val="standardContextual"/>
              </w:rPr>
              <w:tab/>
            </w:r>
            <w:r w:rsidRPr="00F43A7A">
              <w:rPr>
                <w:rStyle w:val="Hipercze"/>
              </w:rPr>
              <w:t>Warunki wypoczynku oraz rekreacji dzieci i młodzieży</w:t>
            </w:r>
            <w:r>
              <w:rPr>
                <w:webHidden/>
              </w:rPr>
              <w:tab/>
            </w:r>
            <w:r>
              <w:rPr>
                <w:webHidden/>
              </w:rPr>
              <w:fldChar w:fldCharType="begin"/>
            </w:r>
            <w:r>
              <w:rPr>
                <w:webHidden/>
              </w:rPr>
              <w:instrText xml:space="preserve"> PAGEREF _Toc135828510 \h </w:instrText>
            </w:r>
            <w:r>
              <w:rPr>
                <w:webHidden/>
              </w:rPr>
            </w:r>
            <w:r>
              <w:rPr>
                <w:webHidden/>
              </w:rPr>
              <w:fldChar w:fldCharType="separate"/>
            </w:r>
            <w:r>
              <w:rPr>
                <w:webHidden/>
              </w:rPr>
              <w:t>146</w:t>
            </w:r>
            <w:r>
              <w:rPr>
                <w:webHidden/>
              </w:rPr>
              <w:fldChar w:fldCharType="end"/>
            </w:r>
          </w:hyperlink>
        </w:p>
        <w:p w14:paraId="24A042A3" w14:textId="7477E6F7" w:rsidR="006C6D44" w:rsidRDefault="006C6D44">
          <w:pPr>
            <w:pStyle w:val="Spistreci2"/>
            <w:rPr>
              <w:rFonts w:eastAsiaTheme="minorEastAsia"/>
              <w:noProof/>
              <w:kern w:val="2"/>
              <w:lang w:eastAsia="pl-PL"/>
              <w14:ligatures w14:val="standardContextual"/>
            </w:rPr>
          </w:pPr>
          <w:hyperlink w:anchor="_Toc135828511" w:history="1">
            <w:r w:rsidRPr="00F43A7A">
              <w:rPr>
                <w:rStyle w:val="Hipercze"/>
                <w:noProof/>
              </w:rPr>
              <w:t>1.</w:t>
            </w:r>
            <w:r>
              <w:rPr>
                <w:rFonts w:eastAsiaTheme="minorEastAsia"/>
                <w:noProof/>
                <w:kern w:val="2"/>
                <w:lang w:eastAsia="pl-PL"/>
                <w14:ligatures w14:val="standardContextual"/>
              </w:rPr>
              <w:tab/>
            </w:r>
            <w:r w:rsidRPr="00F43A7A">
              <w:rPr>
                <w:rStyle w:val="Hipercze"/>
                <w:noProof/>
              </w:rPr>
              <w:t>Wypoczynek zimowy</w:t>
            </w:r>
            <w:r>
              <w:rPr>
                <w:noProof/>
                <w:webHidden/>
              </w:rPr>
              <w:tab/>
            </w:r>
            <w:r>
              <w:rPr>
                <w:noProof/>
                <w:webHidden/>
              </w:rPr>
              <w:fldChar w:fldCharType="begin"/>
            </w:r>
            <w:r>
              <w:rPr>
                <w:noProof/>
                <w:webHidden/>
              </w:rPr>
              <w:instrText xml:space="preserve"> PAGEREF _Toc135828511 \h </w:instrText>
            </w:r>
            <w:r>
              <w:rPr>
                <w:noProof/>
                <w:webHidden/>
              </w:rPr>
            </w:r>
            <w:r>
              <w:rPr>
                <w:noProof/>
                <w:webHidden/>
              </w:rPr>
              <w:fldChar w:fldCharType="separate"/>
            </w:r>
            <w:r>
              <w:rPr>
                <w:noProof/>
                <w:webHidden/>
              </w:rPr>
              <w:t>146</w:t>
            </w:r>
            <w:r>
              <w:rPr>
                <w:noProof/>
                <w:webHidden/>
              </w:rPr>
              <w:fldChar w:fldCharType="end"/>
            </w:r>
          </w:hyperlink>
        </w:p>
        <w:p w14:paraId="33293404" w14:textId="786EFEC6" w:rsidR="006C6D44" w:rsidRDefault="006C6D44">
          <w:pPr>
            <w:pStyle w:val="Spistreci2"/>
            <w:rPr>
              <w:rFonts w:eastAsiaTheme="minorEastAsia"/>
              <w:noProof/>
              <w:kern w:val="2"/>
              <w:lang w:eastAsia="pl-PL"/>
              <w14:ligatures w14:val="standardContextual"/>
            </w:rPr>
          </w:pPr>
          <w:hyperlink w:anchor="_Toc135828512" w:history="1">
            <w:r w:rsidRPr="00F43A7A">
              <w:rPr>
                <w:rStyle w:val="Hipercze"/>
                <w:noProof/>
              </w:rPr>
              <w:t>2.</w:t>
            </w:r>
            <w:r>
              <w:rPr>
                <w:rFonts w:eastAsiaTheme="minorEastAsia"/>
                <w:noProof/>
                <w:kern w:val="2"/>
                <w:lang w:eastAsia="pl-PL"/>
                <w14:ligatures w14:val="standardContextual"/>
              </w:rPr>
              <w:tab/>
            </w:r>
            <w:r w:rsidRPr="00F43A7A">
              <w:rPr>
                <w:rStyle w:val="Hipercze"/>
                <w:noProof/>
              </w:rPr>
              <w:t>Wypoczynek letni</w:t>
            </w:r>
            <w:r>
              <w:rPr>
                <w:noProof/>
                <w:webHidden/>
              </w:rPr>
              <w:tab/>
            </w:r>
            <w:r>
              <w:rPr>
                <w:noProof/>
                <w:webHidden/>
              </w:rPr>
              <w:fldChar w:fldCharType="begin"/>
            </w:r>
            <w:r>
              <w:rPr>
                <w:noProof/>
                <w:webHidden/>
              </w:rPr>
              <w:instrText xml:space="preserve"> PAGEREF _Toc135828512 \h </w:instrText>
            </w:r>
            <w:r>
              <w:rPr>
                <w:noProof/>
                <w:webHidden/>
              </w:rPr>
            </w:r>
            <w:r>
              <w:rPr>
                <w:noProof/>
                <w:webHidden/>
              </w:rPr>
              <w:fldChar w:fldCharType="separate"/>
            </w:r>
            <w:r>
              <w:rPr>
                <w:noProof/>
                <w:webHidden/>
              </w:rPr>
              <w:t>146</w:t>
            </w:r>
            <w:r>
              <w:rPr>
                <w:noProof/>
                <w:webHidden/>
              </w:rPr>
              <w:fldChar w:fldCharType="end"/>
            </w:r>
          </w:hyperlink>
        </w:p>
        <w:p w14:paraId="4EBD5E43" w14:textId="514FF97A" w:rsidR="006C6D44" w:rsidRDefault="006C6D44">
          <w:pPr>
            <w:pStyle w:val="Spistreci1"/>
            <w:rPr>
              <w:rFonts w:eastAsiaTheme="minorEastAsia"/>
              <w:b w:val="0"/>
              <w:bCs w:val="0"/>
              <w:color w:val="auto"/>
              <w:kern w:val="2"/>
              <w:lang w:eastAsia="pl-PL"/>
              <w14:ligatures w14:val="standardContextual"/>
            </w:rPr>
          </w:pPr>
          <w:hyperlink w:anchor="_Toc135828513" w:history="1">
            <w:r w:rsidRPr="00F43A7A">
              <w:rPr>
                <w:rStyle w:val="Hipercze"/>
              </w:rPr>
              <w:t>XI.</w:t>
            </w:r>
            <w:r>
              <w:rPr>
                <w:rFonts w:eastAsiaTheme="minorEastAsia"/>
                <w:b w:val="0"/>
                <w:bCs w:val="0"/>
                <w:color w:val="auto"/>
                <w:kern w:val="2"/>
                <w:lang w:eastAsia="pl-PL"/>
                <w14:ligatures w14:val="standardContextual"/>
              </w:rPr>
              <w:tab/>
            </w:r>
            <w:r w:rsidRPr="00F43A7A">
              <w:rPr>
                <w:rStyle w:val="Hipercze"/>
              </w:rPr>
              <w:t>Warunki higienicznosanitarne środowiska pracy</w:t>
            </w:r>
            <w:r>
              <w:rPr>
                <w:webHidden/>
              </w:rPr>
              <w:tab/>
            </w:r>
            <w:r>
              <w:rPr>
                <w:webHidden/>
              </w:rPr>
              <w:fldChar w:fldCharType="begin"/>
            </w:r>
            <w:r>
              <w:rPr>
                <w:webHidden/>
              </w:rPr>
              <w:instrText xml:space="preserve"> PAGEREF _Toc135828513 \h </w:instrText>
            </w:r>
            <w:r>
              <w:rPr>
                <w:webHidden/>
              </w:rPr>
            </w:r>
            <w:r>
              <w:rPr>
                <w:webHidden/>
              </w:rPr>
              <w:fldChar w:fldCharType="separate"/>
            </w:r>
            <w:r>
              <w:rPr>
                <w:webHidden/>
              </w:rPr>
              <w:t>148</w:t>
            </w:r>
            <w:r>
              <w:rPr>
                <w:webHidden/>
              </w:rPr>
              <w:fldChar w:fldCharType="end"/>
            </w:r>
          </w:hyperlink>
        </w:p>
        <w:p w14:paraId="51D5FDE4" w14:textId="3CA681BC" w:rsidR="006C6D44" w:rsidRDefault="006C6D44">
          <w:pPr>
            <w:pStyle w:val="Spistreci2"/>
            <w:rPr>
              <w:rFonts w:eastAsiaTheme="minorEastAsia"/>
              <w:noProof/>
              <w:kern w:val="2"/>
              <w:lang w:eastAsia="pl-PL"/>
              <w14:ligatures w14:val="standardContextual"/>
            </w:rPr>
          </w:pPr>
          <w:hyperlink w:anchor="_Toc135828514" w:history="1">
            <w:r w:rsidRPr="00F43A7A">
              <w:rPr>
                <w:rStyle w:val="Hipercze"/>
                <w:noProof/>
              </w:rPr>
              <w:t>1.</w:t>
            </w:r>
            <w:r>
              <w:rPr>
                <w:rFonts w:eastAsiaTheme="minorEastAsia"/>
                <w:noProof/>
                <w:kern w:val="2"/>
                <w:lang w:eastAsia="pl-PL"/>
                <w14:ligatures w14:val="standardContextual"/>
              </w:rPr>
              <w:tab/>
            </w:r>
            <w:r w:rsidRPr="00F43A7A">
              <w:rPr>
                <w:rStyle w:val="Hipercze"/>
                <w:noProof/>
              </w:rPr>
              <w:t>Stan sanitarny zakładów pracy</w:t>
            </w:r>
            <w:r>
              <w:rPr>
                <w:noProof/>
                <w:webHidden/>
              </w:rPr>
              <w:tab/>
            </w:r>
            <w:r>
              <w:rPr>
                <w:noProof/>
                <w:webHidden/>
              </w:rPr>
              <w:fldChar w:fldCharType="begin"/>
            </w:r>
            <w:r>
              <w:rPr>
                <w:noProof/>
                <w:webHidden/>
              </w:rPr>
              <w:instrText xml:space="preserve"> PAGEREF _Toc135828514 \h </w:instrText>
            </w:r>
            <w:r>
              <w:rPr>
                <w:noProof/>
                <w:webHidden/>
              </w:rPr>
            </w:r>
            <w:r>
              <w:rPr>
                <w:noProof/>
                <w:webHidden/>
              </w:rPr>
              <w:fldChar w:fldCharType="separate"/>
            </w:r>
            <w:r>
              <w:rPr>
                <w:noProof/>
                <w:webHidden/>
              </w:rPr>
              <w:t>148</w:t>
            </w:r>
            <w:r>
              <w:rPr>
                <w:noProof/>
                <w:webHidden/>
              </w:rPr>
              <w:fldChar w:fldCharType="end"/>
            </w:r>
          </w:hyperlink>
        </w:p>
        <w:p w14:paraId="1979ED98" w14:textId="577A0E0E" w:rsidR="006C6D44" w:rsidRDefault="006C6D44">
          <w:pPr>
            <w:pStyle w:val="Spistreci2"/>
            <w:rPr>
              <w:rFonts w:eastAsiaTheme="minorEastAsia"/>
              <w:noProof/>
              <w:kern w:val="2"/>
              <w:lang w:eastAsia="pl-PL"/>
              <w14:ligatures w14:val="standardContextual"/>
            </w:rPr>
          </w:pPr>
          <w:hyperlink w:anchor="_Toc135828515" w:history="1">
            <w:r w:rsidRPr="00F43A7A">
              <w:rPr>
                <w:rStyle w:val="Hipercze"/>
                <w:noProof/>
              </w:rPr>
              <w:t>2.</w:t>
            </w:r>
            <w:r>
              <w:rPr>
                <w:rFonts w:eastAsiaTheme="minorEastAsia"/>
                <w:noProof/>
                <w:kern w:val="2"/>
                <w:lang w:eastAsia="pl-PL"/>
                <w14:ligatures w14:val="standardContextual"/>
              </w:rPr>
              <w:tab/>
            </w:r>
            <w:r w:rsidRPr="00F43A7A">
              <w:rPr>
                <w:rStyle w:val="Hipercze"/>
                <w:noProof/>
              </w:rPr>
              <w:t>Narażenie na czynniki szkodliwe i uciążliwe dla zdrowia w środowisku pracy</w:t>
            </w:r>
            <w:r>
              <w:rPr>
                <w:noProof/>
                <w:webHidden/>
              </w:rPr>
              <w:tab/>
            </w:r>
            <w:r>
              <w:rPr>
                <w:noProof/>
                <w:webHidden/>
              </w:rPr>
              <w:fldChar w:fldCharType="begin"/>
            </w:r>
            <w:r>
              <w:rPr>
                <w:noProof/>
                <w:webHidden/>
              </w:rPr>
              <w:instrText xml:space="preserve"> PAGEREF _Toc135828515 \h </w:instrText>
            </w:r>
            <w:r>
              <w:rPr>
                <w:noProof/>
                <w:webHidden/>
              </w:rPr>
            </w:r>
            <w:r>
              <w:rPr>
                <w:noProof/>
                <w:webHidden/>
              </w:rPr>
              <w:fldChar w:fldCharType="separate"/>
            </w:r>
            <w:r>
              <w:rPr>
                <w:noProof/>
                <w:webHidden/>
              </w:rPr>
              <w:t>148</w:t>
            </w:r>
            <w:r>
              <w:rPr>
                <w:noProof/>
                <w:webHidden/>
              </w:rPr>
              <w:fldChar w:fldCharType="end"/>
            </w:r>
          </w:hyperlink>
        </w:p>
        <w:p w14:paraId="759CAAEB" w14:textId="655356A8" w:rsidR="006C6D44" w:rsidRDefault="006C6D44">
          <w:pPr>
            <w:pStyle w:val="Spistreci2"/>
            <w:rPr>
              <w:rFonts w:eastAsiaTheme="minorEastAsia"/>
              <w:noProof/>
              <w:kern w:val="2"/>
              <w:lang w:eastAsia="pl-PL"/>
              <w14:ligatures w14:val="standardContextual"/>
            </w:rPr>
          </w:pPr>
          <w:hyperlink w:anchor="_Toc135828516" w:history="1">
            <w:r w:rsidRPr="00F43A7A">
              <w:rPr>
                <w:rStyle w:val="Hipercze"/>
                <w:noProof/>
              </w:rPr>
              <w:t>3.</w:t>
            </w:r>
            <w:r>
              <w:rPr>
                <w:rFonts w:eastAsiaTheme="minorEastAsia"/>
                <w:noProof/>
                <w:kern w:val="2"/>
                <w:lang w:eastAsia="pl-PL"/>
                <w14:ligatures w14:val="standardContextual"/>
              </w:rPr>
              <w:tab/>
            </w:r>
            <w:r w:rsidRPr="00F43A7A">
              <w:rPr>
                <w:rStyle w:val="Hipercze"/>
                <w:noProof/>
              </w:rPr>
              <w:t>Narażenie na czynniki rakotwórcze i mutagenne w środowisku pracy</w:t>
            </w:r>
            <w:r>
              <w:rPr>
                <w:noProof/>
                <w:webHidden/>
              </w:rPr>
              <w:tab/>
            </w:r>
            <w:r>
              <w:rPr>
                <w:noProof/>
                <w:webHidden/>
              </w:rPr>
              <w:fldChar w:fldCharType="begin"/>
            </w:r>
            <w:r>
              <w:rPr>
                <w:noProof/>
                <w:webHidden/>
              </w:rPr>
              <w:instrText xml:space="preserve"> PAGEREF _Toc135828516 \h </w:instrText>
            </w:r>
            <w:r>
              <w:rPr>
                <w:noProof/>
                <w:webHidden/>
              </w:rPr>
            </w:r>
            <w:r>
              <w:rPr>
                <w:noProof/>
                <w:webHidden/>
              </w:rPr>
              <w:fldChar w:fldCharType="separate"/>
            </w:r>
            <w:r>
              <w:rPr>
                <w:noProof/>
                <w:webHidden/>
              </w:rPr>
              <w:t>149</w:t>
            </w:r>
            <w:r>
              <w:rPr>
                <w:noProof/>
                <w:webHidden/>
              </w:rPr>
              <w:fldChar w:fldCharType="end"/>
            </w:r>
          </w:hyperlink>
        </w:p>
        <w:p w14:paraId="1655FD3F" w14:textId="5C44D6D8" w:rsidR="006C6D44" w:rsidRDefault="006C6D44">
          <w:pPr>
            <w:pStyle w:val="Spistreci2"/>
            <w:rPr>
              <w:rFonts w:eastAsiaTheme="minorEastAsia"/>
              <w:noProof/>
              <w:kern w:val="2"/>
              <w:lang w:eastAsia="pl-PL"/>
              <w14:ligatures w14:val="standardContextual"/>
            </w:rPr>
          </w:pPr>
          <w:hyperlink w:anchor="_Toc135828517" w:history="1">
            <w:r w:rsidRPr="00F43A7A">
              <w:rPr>
                <w:rStyle w:val="Hipercze"/>
                <w:noProof/>
              </w:rPr>
              <w:t>4.</w:t>
            </w:r>
            <w:r>
              <w:rPr>
                <w:rFonts w:eastAsiaTheme="minorEastAsia"/>
                <w:noProof/>
                <w:kern w:val="2"/>
                <w:lang w:eastAsia="pl-PL"/>
                <w14:ligatures w14:val="standardContextual"/>
              </w:rPr>
              <w:tab/>
            </w:r>
            <w:r w:rsidRPr="00F43A7A">
              <w:rPr>
                <w:rStyle w:val="Hipercze"/>
                <w:noProof/>
              </w:rPr>
              <w:t>Narażenie na szkodliwe czynniki biologiczne w środowisku pracy</w:t>
            </w:r>
            <w:r>
              <w:rPr>
                <w:noProof/>
                <w:webHidden/>
              </w:rPr>
              <w:tab/>
            </w:r>
            <w:r>
              <w:rPr>
                <w:noProof/>
                <w:webHidden/>
              </w:rPr>
              <w:fldChar w:fldCharType="begin"/>
            </w:r>
            <w:r>
              <w:rPr>
                <w:noProof/>
                <w:webHidden/>
              </w:rPr>
              <w:instrText xml:space="preserve"> PAGEREF _Toc135828517 \h </w:instrText>
            </w:r>
            <w:r>
              <w:rPr>
                <w:noProof/>
                <w:webHidden/>
              </w:rPr>
            </w:r>
            <w:r>
              <w:rPr>
                <w:noProof/>
                <w:webHidden/>
              </w:rPr>
              <w:fldChar w:fldCharType="separate"/>
            </w:r>
            <w:r>
              <w:rPr>
                <w:noProof/>
                <w:webHidden/>
              </w:rPr>
              <w:t>150</w:t>
            </w:r>
            <w:r>
              <w:rPr>
                <w:noProof/>
                <w:webHidden/>
              </w:rPr>
              <w:fldChar w:fldCharType="end"/>
            </w:r>
          </w:hyperlink>
        </w:p>
        <w:p w14:paraId="7BE127BC" w14:textId="2107ED8B" w:rsidR="006C6D44" w:rsidRDefault="006C6D44">
          <w:pPr>
            <w:pStyle w:val="Spistreci2"/>
            <w:rPr>
              <w:rFonts w:eastAsiaTheme="minorEastAsia"/>
              <w:noProof/>
              <w:kern w:val="2"/>
              <w:lang w:eastAsia="pl-PL"/>
              <w14:ligatures w14:val="standardContextual"/>
            </w:rPr>
          </w:pPr>
          <w:hyperlink w:anchor="_Toc135828518" w:history="1">
            <w:r w:rsidRPr="00F43A7A">
              <w:rPr>
                <w:rStyle w:val="Hipercze"/>
                <w:noProof/>
              </w:rPr>
              <w:t>5.</w:t>
            </w:r>
            <w:r>
              <w:rPr>
                <w:rFonts w:eastAsiaTheme="minorEastAsia"/>
                <w:noProof/>
                <w:kern w:val="2"/>
                <w:lang w:eastAsia="pl-PL"/>
                <w14:ligatures w14:val="standardContextual"/>
              </w:rPr>
              <w:tab/>
            </w:r>
            <w:r w:rsidRPr="00F43A7A">
              <w:rPr>
                <w:rStyle w:val="Hipercze"/>
                <w:noProof/>
              </w:rPr>
              <w:t>Stosowanie w działalności zawodowej chemikaliów</w:t>
            </w:r>
            <w:r>
              <w:rPr>
                <w:noProof/>
                <w:webHidden/>
              </w:rPr>
              <w:tab/>
            </w:r>
            <w:r>
              <w:rPr>
                <w:noProof/>
                <w:webHidden/>
              </w:rPr>
              <w:fldChar w:fldCharType="begin"/>
            </w:r>
            <w:r>
              <w:rPr>
                <w:noProof/>
                <w:webHidden/>
              </w:rPr>
              <w:instrText xml:space="preserve"> PAGEREF _Toc135828518 \h </w:instrText>
            </w:r>
            <w:r>
              <w:rPr>
                <w:noProof/>
                <w:webHidden/>
              </w:rPr>
            </w:r>
            <w:r>
              <w:rPr>
                <w:noProof/>
                <w:webHidden/>
              </w:rPr>
              <w:fldChar w:fldCharType="separate"/>
            </w:r>
            <w:r>
              <w:rPr>
                <w:noProof/>
                <w:webHidden/>
              </w:rPr>
              <w:t>151</w:t>
            </w:r>
            <w:r>
              <w:rPr>
                <w:noProof/>
                <w:webHidden/>
              </w:rPr>
              <w:fldChar w:fldCharType="end"/>
            </w:r>
          </w:hyperlink>
        </w:p>
        <w:p w14:paraId="07BE4CF0" w14:textId="0EB2EA14" w:rsidR="006C6D44" w:rsidRDefault="006C6D44">
          <w:pPr>
            <w:pStyle w:val="Spistreci2"/>
            <w:rPr>
              <w:rFonts w:eastAsiaTheme="minorEastAsia"/>
              <w:noProof/>
              <w:kern w:val="2"/>
              <w:lang w:eastAsia="pl-PL"/>
              <w14:ligatures w14:val="standardContextual"/>
            </w:rPr>
          </w:pPr>
          <w:hyperlink w:anchor="_Toc135828519" w:history="1">
            <w:r w:rsidRPr="00F43A7A">
              <w:rPr>
                <w:rStyle w:val="Hipercze"/>
                <w:noProof/>
              </w:rPr>
              <w:t>6.</w:t>
            </w:r>
            <w:r>
              <w:rPr>
                <w:rFonts w:eastAsiaTheme="minorEastAsia"/>
                <w:noProof/>
                <w:kern w:val="2"/>
                <w:lang w:eastAsia="pl-PL"/>
                <w14:ligatures w14:val="standardContextual"/>
              </w:rPr>
              <w:tab/>
            </w:r>
            <w:r w:rsidRPr="00F43A7A">
              <w:rPr>
                <w:rStyle w:val="Hipercze"/>
                <w:noProof/>
              </w:rPr>
              <w:t>Choroby zawodowe</w:t>
            </w:r>
            <w:r>
              <w:rPr>
                <w:noProof/>
                <w:webHidden/>
              </w:rPr>
              <w:tab/>
            </w:r>
            <w:r>
              <w:rPr>
                <w:noProof/>
                <w:webHidden/>
              </w:rPr>
              <w:fldChar w:fldCharType="begin"/>
            </w:r>
            <w:r>
              <w:rPr>
                <w:noProof/>
                <w:webHidden/>
              </w:rPr>
              <w:instrText xml:space="preserve"> PAGEREF _Toc135828519 \h </w:instrText>
            </w:r>
            <w:r>
              <w:rPr>
                <w:noProof/>
                <w:webHidden/>
              </w:rPr>
            </w:r>
            <w:r>
              <w:rPr>
                <w:noProof/>
                <w:webHidden/>
              </w:rPr>
              <w:fldChar w:fldCharType="separate"/>
            </w:r>
            <w:r>
              <w:rPr>
                <w:noProof/>
                <w:webHidden/>
              </w:rPr>
              <w:t>151</w:t>
            </w:r>
            <w:r>
              <w:rPr>
                <w:noProof/>
                <w:webHidden/>
              </w:rPr>
              <w:fldChar w:fldCharType="end"/>
            </w:r>
          </w:hyperlink>
        </w:p>
        <w:p w14:paraId="2A9A4D8F" w14:textId="7B902E2D" w:rsidR="006C6D44" w:rsidRDefault="006C6D44">
          <w:pPr>
            <w:pStyle w:val="Spistreci1"/>
            <w:rPr>
              <w:rFonts w:eastAsiaTheme="minorEastAsia"/>
              <w:b w:val="0"/>
              <w:bCs w:val="0"/>
              <w:color w:val="auto"/>
              <w:kern w:val="2"/>
              <w:lang w:eastAsia="pl-PL"/>
              <w14:ligatures w14:val="standardContextual"/>
            </w:rPr>
          </w:pPr>
          <w:hyperlink w:anchor="_Toc135828520" w:history="1">
            <w:r w:rsidRPr="00F43A7A">
              <w:rPr>
                <w:rStyle w:val="Hipercze"/>
                <w:rFonts w:eastAsia="Times New Roman"/>
                <w:lang w:eastAsia="pl-PL"/>
              </w:rPr>
              <w:t>XII.</w:t>
            </w:r>
            <w:r>
              <w:rPr>
                <w:rFonts w:eastAsiaTheme="minorEastAsia"/>
                <w:b w:val="0"/>
                <w:bCs w:val="0"/>
                <w:color w:val="auto"/>
                <w:kern w:val="2"/>
                <w:lang w:eastAsia="pl-PL"/>
                <w14:ligatures w14:val="standardContextual"/>
              </w:rPr>
              <w:tab/>
            </w:r>
            <w:r w:rsidRPr="00F43A7A">
              <w:rPr>
                <w:rStyle w:val="Hipercze"/>
                <w:rFonts w:eastAsia="Times New Roman"/>
                <w:lang w:eastAsia="pl-PL"/>
              </w:rPr>
              <w:t>Higiena Radiacyjna</w:t>
            </w:r>
            <w:r>
              <w:rPr>
                <w:webHidden/>
              </w:rPr>
              <w:tab/>
            </w:r>
            <w:r>
              <w:rPr>
                <w:webHidden/>
              </w:rPr>
              <w:fldChar w:fldCharType="begin"/>
            </w:r>
            <w:r>
              <w:rPr>
                <w:webHidden/>
              </w:rPr>
              <w:instrText xml:space="preserve"> PAGEREF _Toc135828520 \h </w:instrText>
            </w:r>
            <w:r>
              <w:rPr>
                <w:webHidden/>
              </w:rPr>
            </w:r>
            <w:r>
              <w:rPr>
                <w:webHidden/>
              </w:rPr>
              <w:fldChar w:fldCharType="separate"/>
            </w:r>
            <w:r>
              <w:rPr>
                <w:webHidden/>
              </w:rPr>
              <w:t>154</w:t>
            </w:r>
            <w:r>
              <w:rPr>
                <w:webHidden/>
              </w:rPr>
              <w:fldChar w:fldCharType="end"/>
            </w:r>
          </w:hyperlink>
        </w:p>
        <w:p w14:paraId="7C9E2D87" w14:textId="25227FBD" w:rsidR="006C6D44" w:rsidRDefault="006C6D44">
          <w:pPr>
            <w:pStyle w:val="Spistreci2"/>
            <w:rPr>
              <w:rFonts w:eastAsiaTheme="minorEastAsia"/>
              <w:noProof/>
              <w:kern w:val="2"/>
              <w:lang w:eastAsia="pl-PL"/>
              <w14:ligatures w14:val="standardContextual"/>
            </w:rPr>
          </w:pPr>
          <w:hyperlink w:anchor="_Toc135828521" w:history="1">
            <w:r w:rsidRPr="00F43A7A">
              <w:rPr>
                <w:rStyle w:val="Hipercze"/>
                <w:rFonts w:eastAsia="Times New Roman"/>
                <w:noProof/>
                <w:lang w:eastAsia="pl-PL"/>
              </w:rPr>
              <w:t>1.</w:t>
            </w:r>
            <w:r>
              <w:rPr>
                <w:rFonts w:eastAsiaTheme="minorEastAsia"/>
                <w:noProof/>
                <w:kern w:val="2"/>
                <w:lang w:eastAsia="pl-PL"/>
                <w14:ligatures w14:val="standardContextual"/>
              </w:rPr>
              <w:tab/>
            </w:r>
            <w:r w:rsidRPr="00F43A7A">
              <w:rPr>
                <w:rStyle w:val="Hipercze"/>
                <w:rFonts w:eastAsia="Times New Roman"/>
                <w:noProof/>
                <w:lang w:eastAsia="pl-PL"/>
              </w:rPr>
              <w:t>Promieniowanie jonizujące</w:t>
            </w:r>
            <w:r>
              <w:rPr>
                <w:noProof/>
                <w:webHidden/>
              </w:rPr>
              <w:tab/>
            </w:r>
            <w:r>
              <w:rPr>
                <w:noProof/>
                <w:webHidden/>
              </w:rPr>
              <w:fldChar w:fldCharType="begin"/>
            </w:r>
            <w:r>
              <w:rPr>
                <w:noProof/>
                <w:webHidden/>
              </w:rPr>
              <w:instrText xml:space="preserve"> PAGEREF _Toc135828521 \h </w:instrText>
            </w:r>
            <w:r>
              <w:rPr>
                <w:noProof/>
                <w:webHidden/>
              </w:rPr>
            </w:r>
            <w:r>
              <w:rPr>
                <w:noProof/>
                <w:webHidden/>
              </w:rPr>
              <w:fldChar w:fldCharType="separate"/>
            </w:r>
            <w:r>
              <w:rPr>
                <w:noProof/>
                <w:webHidden/>
              </w:rPr>
              <w:t>154</w:t>
            </w:r>
            <w:r>
              <w:rPr>
                <w:noProof/>
                <w:webHidden/>
              </w:rPr>
              <w:fldChar w:fldCharType="end"/>
            </w:r>
          </w:hyperlink>
        </w:p>
        <w:p w14:paraId="5B45984A" w14:textId="731FF994" w:rsidR="006C6D44" w:rsidRDefault="006C6D44">
          <w:pPr>
            <w:pStyle w:val="Spistreci2"/>
            <w:rPr>
              <w:rFonts w:eastAsiaTheme="minorEastAsia"/>
              <w:noProof/>
              <w:kern w:val="2"/>
              <w:lang w:eastAsia="pl-PL"/>
              <w14:ligatures w14:val="standardContextual"/>
            </w:rPr>
          </w:pPr>
          <w:hyperlink w:anchor="_Toc135828522" w:history="1">
            <w:r w:rsidRPr="00F43A7A">
              <w:rPr>
                <w:rStyle w:val="Hipercze"/>
                <w:noProof/>
              </w:rPr>
              <w:t>2.</w:t>
            </w:r>
            <w:r>
              <w:rPr>
                <w:rFonts w:eastAsiaTheme="minorEastAsia"/>
                <w:noProof/>
                <w:kern w:val="2"/>
                <w:lang w:eastAsia="pl-PL"/>
                <w14:ligatures w14:val="standardContextual"/>
              </w:rPr>
              <w:tab/>
            </w:r>
            <w:r w:rsidRPr="00F43A7A">
              <w:rPr>
                <w:rStyle w:val="Hipercze"/>
                <w:noProof/>
              </w:rPr>
              <w:t>Promieniowanie niejonizujące (Pole elektromagnetyczne)</w:t>
            </w:r>
            <w:r>
              <w:rPr>
                <w:noProof/>
                <w:webHidden/>
              </w:rPr>
              <w:tab/>
            </w:r>
            <w:r>
              <w:rPr>
                <w:noProof/>
                <w:webHidden/>
              </w:rPr>
              <w:fldChar w:fldCharType="begin"/>
            </w:r>
            <w:r>
              <w:rPr>
                <w:noProof/>
                <w:webHidden/>
              </w:rPr>
              <w:instrText xml:space="preserve"> PAGEREF _Toc135828522 \h </w:instrText>
            </w:r>
            <w:r>
              <w:rPr>
                <w:noProof/>
                <w:webHidden/>
              </w:rPr>
            </w:r>
            <w:r>
              <w:rPr>
                <w:noProof/>
                <w:webHidden/>
              </w:rPr>
              <w:fldChar w:fldCharType="separate"/>
            </w:r>
            <w:r>
              <w:rPr>
                <w:noProof/>
                <w:webHidden/>
              </w:rPr>
              <w:t>157</w:t>
            </w:r>
            <w:r>
              <w:rPr>
                <w:noProof/>
                <w:webHidden/>
              </w:rPr>
              <w:fldChar w:fldCharType="end"/>
            </w:r>
          </w:hyperlink>
        </w:p>
        <w:p w14:paraId="17F03FA7" w14:textId="74F8BCE0" w:rsidR="006C6D44" w:rsidRDefault="006C6D44">
          <w:pPr>
            <w:pStyle w:val="Spistreci2"/>
            <w:rPr>
              <w:rFonts w:eastAsiaTheme="minorEastAsia"/>
              <w:noProof/>
              <w:kern w:val="2"/>
              <w:lang w:eastAsia="pl-PL"/>
              <w14:ligatures w14:val="standardContextual"/>
            </w:rPr>
          </w:pPr>
          <w:hyperlink w:anchor="_Toc135828523" w:history="1">
            <w:r w:rsidRPr="00F43A7A">
              <w:rPr>
                <w:rStyle w:val="Hipercze"/>
                <w:noProof/>
              </w:rPr>
              <w:t>3.</w:t>
            </w:r>
            <w:r>
              <w:rPr>
                <w:rFonts w:eastAsiaTheme="minorEastAsia"/>
                <w:noProof/>
                <w:kern w:val="2"/>
                <w:lang w:eastAsia="pl-PL"/>
                <w14:ligatures w14:val="standardContextual"/>
              </w:rPr>
              <w:tab/>
            </w:r>
            <w:r w:rsidRPr="00F43A7A">
              <w:rPr>
                <w:rStyle w:val="Hipercze"/>
                <w:noProof/>
              </w:rPr>
              <w:t>Skażenia promieniotwórcze</w:t>
            </w:r>
            <w:r>
              <w:rPr>
                <w:noProof/>
                <w:webHidden/>
              </w:rPr>
              <w:tab/>
            </w:r>
            <w:r>
              <w:rPr>
                <w:noProof/>
                <w:webHidden/>
              </w:rPr>
              <w:fldChar w:fldCharType="begin"/>
            </w:r>
            <w:r>
              <w:rPr>
                <w:noProof/>
                <w:webHidden/>
              </w:rPr>
              <w:instrText xml:space="preserve"> PAGEREF _Toc135828523 \h </w:instrText>
            </w:r>
            <w:r>
              <w:rPr>
                <w:noProof/>
                <w:webHidden/>
              </w:rPr>
            </w:r>
            <w:r>
              <w:rPr>
                <w:noProof/>
                <w:webHidden/>
              </w:rPr>
              <w:fldChar w:fldCharType="separate"/>
            </w:r>
            <w:r>
              <w:rPr>
                <w:noProof/>
                <w:webHidden/>
              </w:rPr>
              <w:t>158</w:t>
            </w:r>
            <w:r>
              <w:rPr>
                <w:noProof/>
                <w:webHidden/>
              </w:rPr>
              <w:fldChar w:fldCharType="end"/>
            </w:r>
          </w:hyperlink>
        </w:p>
        <w:p w14:paraId="76C6AB4D" w14:textId="2212EF72" w:rsidR="006C6D44" w:rsidRDefault="006C6D44">
          <w:pPr>
            <w:pStyle w:val="Spistreci1"/>
            <w:rPr>
              <w:rFonts w:eastAsiaTheme="minorEastAsia"/>
              <w:b w:val="0"/>
              <w:bCs w:val="0"/>
              <w:color w:val="auto"/>
              <w:kern w:val="2"/>
              <w:lang w:eastAsia="pl-PL"/>
              <w14:ligatures w14:val="standardContextual"/>
            </w:rPr>
          </w:pPr>
          <w:hyperlink w:anchor="_Toc135828524" w:history="1">
            <w:r w:rsidRPr="00F43A7A">
              <w:rPr>
                <w:rStyle w:val="Hipercze"/>
              </w:rPr>
              <w:t>XIII.</w:t>
            </w:r>
            <w:r>
              <w:rPr>
                <w:rFonts w:eastAsiaTheme="minorEastAsia"/>
                <w:b w:val="0"/>
                <w:bCs w:val="0"/>
                <w:color w:val="auto"/>
                <w:kern w:val="2"/>
                <w:lang w:eastAsia="pl-PL"/>
                <w14:ligatures w14:val="standardContextual"/>
              </w:rPr>
              <w:tab/>
            </w:r>
            <w:r w:rsidRPr="00F43A7A">
              <w:rPr>
                <w:rStyle w:val="Hipercze"/>
              </w:rPr>
              <w:t>Bezpieczeństwo Chemiczne</w:t>
            </w:r>
            <w:r>
              <w:rPr>
                <w:webHidden/>
              </w:rPr>
              <w:tab/>
            </w:r>
            <w:r>
              <w:rPr>
                <w:webHidden/>
              </w:rPr>
              <w:fldChar w:fldCharType="begin"/>
            </w:r>
            <w:r>
              <w:rPr>
                <w:webHidden/>
              </w:rPr>
              <w:instrText xml:space="preserve"> PAGEREF _Toc135828524 \h </w:instrText>
            </w:r>
            <w:r>
              <w:rPr>
                <w:webHidden/>
              </w:rPr>
            </w:r>
            <w:r>
              <w:rPr>
                <w:webHidden/>
              </w:rPr>
              <w:fldChar w:fldCharType="separate"/>
            </w:r>
            <w:r>
              <w:rPr>
                <w:webHidden/>
              </w:rPr>
              <w:t>160</w:t>
            </w:r>
            <w:r>
              <w:rPr>
                <w:webHidden/>
              </w:rPr>
              <w:fldChar w:fldCharType="end"/>
            </w:r>
          </w:hyperlink>
        </w:p>
        <w:p w14:paraId="3EA6ADAC" w14:textId="6D436886" w:rsidR="006C6D44" w:rsidRDefault="006C6D44">
          <w:pPr>
            <w:pStyle w:val="Spistreci2"/>
            <w:rPr>
              <w:rFonts w:eastAsiaTheme="minorEastAsia"/>
              <w:noProof/>
              <w:kern w:val="2"/>
              <w:lang w:eastAsia="pl-PL"/>
              <w14:ligatures w14:val="standardContextual"/>
            </w:rPr>
          </w:pPr>
          <w:hyperlink w:anchor="_Toc135828525" w:history="1">
            <w:r w:rsidRPr="00F43A7A">
              <w:rPr>
                <w:rStyle w:val="Hipercze"/>
                <w:noProof/>
              </w:rPr>
              <w:t>1.</w:t>
            </w:r>
            <w:r>
              <w:rPr>
                <w:rFonts w:eastAsiaTheme="minorEastAsia"/>
                <w:noProof/>
                <w:kern w:val="2"/>
                <w:lang w:eastAsia="pl-PL"/>
                <w14:ligatures w14:val="standardContextual"/>
              </w:rPr>
              <w:tab/>
            </w:r>
            <w:r w:rsidRPr="00F43A7A">
              <w:rPr>
                <w:rStyle w:val="Hipercze"/>
                <w:noProof/>
              </w:rPr>
              <w:t>Substancje chemiczne i ich mieszaniny</w:t>
            </w:r>
            <w:r>
              <w:rPr>
                <w:noProof/>
                <w:webHidden/>
              </w:rPr>
              <w:tab/>
            </w:r>
            <w:r>
              <w:rPr>
                <w:noProof/>
                <w:webHidden/>
              </w:rPr>
              <w:fldChar w:fldCharType="begin"/>
            </w:r>
            <w:r>
              <w:rPr>
                <w:noProof/>
                <w:webHidden/>
              </w:rPr>
              <w:instrText xml:space="preserve"> PAGEREF _Toc135828525 \h </w:instrText>
            </w:r>
            <w:r>
              <w:rPr>
                <w:noProof/>
                <w:webHidden/>
              </w:rPr>
            </w:r>
            <w:r>
              <w:rPr>
                <w:noProof/>
                <w:webHidden/>
              </w:rPr>
              <w:fldChar w:fldCharType="separate"/>
            </w:r>
            <w:r>
              <w:rPr>
                <w:noProof/>
                <w:webHidden/>
              </w:rPr>
              <w:t>160</w:t>
            </w:r>
            <w:r>
              <w:rPr>
                <w:noProof/>
                <w:webHidden/>
              </w:rPr>
              <w:fldChar w:fldCharType="end"/>
            </w:r>
          </w:hyperlink>
        </w:p>
        <w:p w14:paraId="1B616D56" w14:textId="02199BB9" w:rsidR="006C6D44" w:rsidRDefault="006C6D44">
          <w:pPr>
            <w:pStyle w:val="Spistreci2"/>
            <w:rPr>
              <w:rFonts w:eastAsiaTheme="minorEastAsia"/>
              <w:noProof/>
              <w:kern w:val="2"/>
              <w:lang w:eastAsia="pl-PL"/>
              <w14:ligatures w14:val="standardContextual"/>
            </w:rPr>
          </w:pPr>
          <w:hyperlink w:anchor="_Toc135828526" w:history="1">
            <w:r w:rsidRPr="00F43A7A">
              <w:rPr>
                <w:rStyle w:val="Hipercze"/>
                <w:noProof/>
              </w:rPr>
              <w:t>2.</w:t>
            </w:r>
            <w:r>
              <w:rPr>
                <w:rFonts w:eastAsiaTheme="minorEastAsia"/>
                <w:noProof/>
                <w:kern w:val="2"/>
                <w:lang w:eastAsia="pl-PL"/>
                <w14:ligatures w14:val="standardContextual"/>
              </w:rPr>
              <w:tab/>
            </w:r>
            <w:r w:rsidRPr="00F43A7A">
              <w:rPr>
                <w:rStyle w:val="Hipercze"/>
                <w:noProof/>
              </w:rPr>
              <w:t>Produkty biobójcze</w:t>
            </w:r>
            <w:r>
              <w:rPr>
                <w:noProof/>
                <w:webHidden/>
              </w:rPr>
              <w:tab/>
            </w:r>
            <w:r>
              <w:rPr>
                <w:noProof/>
                <w:webHidden/>
              </w:rPr>
              <w:fldChar w:fldCharType="begin"/>
            </w:r>
            <w:r>
              <w:rPr>
                <w:noProof/>
                <w:webHidden/>
              </w:rPr>
              <w:instrText xml:space="preserve"> PAGEREF _Toc135828526 \h </w:instrText>
            </w:r>
            <w:r>
              <w:rPr>
                <w:noProof/>
                <w:webHidden/>
              </w:rPr>
            </w:r>
            <w:r>
              <w:rPr>
                <w:noProof/>
                <w:webHidden/>
              </w:rPr>
              <w:fldChar w:fldCharType="separate"/>
            </w:r>
            <w:r>
              <w:rPr>
                <w:noProof/>
                <w:webHidden/>
              </w:rPr>
              <w:t>160</w:t>
            </w:r>
            <w:r>
              <w:rPr>
                <w:noProof/>
                <w:webHidden/>
              </w:rPr>
              <w:fldChar w:fldCharType="end"/>
            </w:r>
          </w:hyperlink>
        </w:p>
        <w:p w14:paraId="03AC4B85" w14:textId="28A7B9EF" w:rsidR="006C6D44" w:rsidRDefault="006C6D44">
          <w:pPr>
            <w:pStyle w:val="Spistreci2"/>
            <w:rPr>
              <w:rFonts w:eastAsiaTheme="minorEastAsia"/>
              <w:noProof/>
              <w:kern w:val="2"/>
              <w:lang w:eastAsia="pl-PL"/>
              <w14:ligatures w14:val="standardContextual"/>
            </w:rPr>
          </w:pPr>
          <w:hyperlink w:anchor="_Toc135828527" w:history="1">
            <w:r w:rsidRPr="00F43A7A">
              <w:rPr>
                <w:rStyle w:val="Hipercze"/>
                <w:noProof/>
              </w:rPr>
              <w:t>3.</w:t>
            </w:r>
            <w:r>
              <w:rPr>
                <w:rFonts w:eastAsiaTheme="minorEastAsia"/>
                <w:noProof/>
                <w:kern w:val="2"/>
                <w:lang w:eastAsia="pl-PL"/>
                <w14:ligatures w14:val="standardContextual"/>
              </w:rPr>
              <w:tab/>
            </w:r>
            <w:r w:rsidRPr="00F43A7A">
              <w:rPr>
                <w:rStyle w:val="Hipercze"/>
                <w:noProof/>
              </w:rPr>
              <w:t>Produkty kosmetyczne</w:t>
            </w:r>
            <w:r>
              <w:rPr>
                <w:noProof/>
                <w:webHidden/>
              </w:rPr>
              <w:tab/>
            </w:r>
            <w:r>
              <w:rPr>
                <w:noProof/>
                <w:webHidden/>
              </w:rPr>
              <w:fldChar w:fldCharType="begin"/>
            </w:r>
            <w:r>
              <w:rPr>
                <w:noProof/>
                <w:webHidden/>
              </w:rPr>
              <w:instrText xml:space="preserve"> PAGEREF _Toc135828527 \h </w:instrText>
            </w:r>
            <w:r>
              <w:rPr>
                <w:noProof/>
                <w:webHidden/>
              </w:rPr>
            </w:r>
            <w:r>
              <w:rPr>
                <w:noProof/>
                <w:webHidden/>
              </w:rPr>
              <w:fldChar w:fldCharType="separate"/>
            </w:r>
            <w:r>
              <w:rPr>
                <w:noProof/>
                <w:webHidden/>
              </w:rPr>
              <w:t>161</w:t>
            </w:r>
            <w:r>
              <w:rPr>
                <w:noProof/>
                <w:webHidden/>
              </w:rPr>
              <w:fldChar w:fldCharType="end"/>
            </w:r>
          </w:hyperlink>
        </w:p>
        <w:p w14:paraId="03D9E78A" w14:textId="7ACB54A2" w:rsidR="006C6D44" w:rsidRDefault="006C6D44">
          <w:pPr>
            <w:pStyle w:val="Spistreci2"/>
            <w:rPr>
              <w:rFonts w:eastAsiaTheme="minorEastAsia"/>
              <w:noProof/>
              <w:kern w:val="2"/>
              <w:lang w:eastAsia="pl-PL"/>
              <w14:ligatures w14:val="standardContextual"/>
            </w:rPr>
          </w:pPr>
          <w:hyperlink w:anchor="_Toc135828528" w:history="1">
            <w:r w:rsidRPr="00F43A7A">
              <w:rPr>
                <w:rStyle w:val="Hipercze"/>
                <w:noProof/>
              </w:rPr>
              <w:t>4.</w:t>
            </w:r>
            <w:r>
              <w:rPr>
                <w:rFonts w:eastAsiaTheme="minorEastAsia"/>
                <w:noProof/>
                <w:kern w:val="2"/>
                <w:lang w:eastAsia="pl-PL"/>
                <w14:ligatures w14:val="standardContextual"/>
              </w:rPr>
              <w:tab/>
            </w:r>
            <w:r w:rsidRPr="00F43A7A">
              <w:rPr>
                <w:rStyle w:val="Hipercze"/>
                <w:noProof/>
              </w:rPr>
              <w:t>Prekursory narkotyków kat. 2 i 3</w:t>
            </w:r>
            <w:r>
              <w:rPr>
                <w:noProof/>
                <w:webHidden/>
              </w:rPr>
              <w:tab/>
            </w:r>
            <w:r>
              <w:rPr>
                <w:noProof/>
                <w:webHidden/>
              </w:rPr>
              <w:fldChar w:fldCharType="begin"/>
            </w:r>
            <w:r>
              <w:rPr>
                <w:noProof/>
                <w:webHidden/>
              </w:rPr>
              <w:instrText xml:space="preserve"> PAGEREF _Toc135828528 \h </w:instrText>
            </w:r>
            <w:r>
              <w:rPr>
                <w:noProof/>
                <w:webHidden/>
              </w:rPr>
            </w:r>
            <w:r>
              <w:rPr>
                <w:noProof/>
                <w:webHidden/>
              </w:rPr>
              <w:fldChar w:fldCharType="separate"/>
            </w:r>
            <w:r>
              <w:rPr>
                <w:noProof/>
                <w:webHidden/>
              </w:rPr>
              <w:t>162</w:t>
            </w:r>
            <w:r>
              <w:rPr>
                <w:noProof/>
                <w:webHidden/>
              </w:rPr>
              <w:fldChar w:fldCharType="end"/>
            </w:r>
          </w:hyperlink>
        </w:p>
        <w:p w14:paraId="599451C7" w14:textId="33A16043" w:rsidR="006C6D44" w:rsidRDefault="006C6D44">
          <w:pPr>
            <w:pStyle w:val="Spistreci2"/>
            <w:rPr>
              <w:rFonts w:eastAsiaTheme="minorEastAsia"/>
              <w:noProof/>
              <w:kern w:val="2"/>
              <w:lang w:eastAsia="pl-PL"/>
              <w14:ligatures w14:val="standardContextual"/>
            </w:rPr>
          </w:pPr>
          <w:hyperlink w:anchor="_Toc135828529" w:history="1">
            <w:r w:rsidRPr="00F43A7A">
              <w:rPr>
                <w:rStyle w:val="Hipercze"/>
                <w:noProof/>
              </w:rPr>
              <w:t>5.</w:t>
            </w:r>
            <w:r>
              <w:rPr>
                <w:rFonts w:eastAsiaTheme="minorEastAsia"/>
                <w:noProof/>
                <w:kern w:val="2"/>
                <w:lang w:eastAsia="pl-PL"/>
                <w14:ligatures w14:val="standardContextual"/>
              </w:rPr>
              <w:tab/>
            </w:r>
            <w:r w:rsidRPr="00F43A7A">
              <w:rPr>
                <w:rStyle w:val="Hipercze"/>
                <w:noProof/>
              </w:rPr>
              <w:t>Środki zastępcze i nowe substancje psychoaktywne</w:t>
            </w:r>
            <w:r>
              <w:rPr>
                <w:noProof/>
                <w:webHidden/>
              </w:rPr>
              <w:tab/>
            </w:r>
            <w:r>
              <w:rPr>
                <w:noProof/>
                <w:webHidden/>
              </w:rPr>
              <w:fldChar w:fldCharType="begin"/>
            </w:r>
            <w:r>
              <w:rPr>
                <w:noProof/>
                <w:webHidden/>
              </w:rPr>
              <w:instrText xml:space="preserve"> PAGEREF _Toc135828529 \h </w:instrText>
            </w:r>
            <w:r>
              <w:rPr>
                <w:noProof/>
                <w:webHidden/>
              </w:rPr>
            </w:r>
            <w:r>
              <w:rPr>
                <w:noProof/>
                <w:webHidden/>
              </w:rPr>
              <w:fldChar w:fldCharType="separate"/>
            </w:r>
            <w:r>
              <w:rPr>
                <w:noProof/>
                <w:webHidden/>
              </w:rPr>
              <w:t>162</w:t>
            </w:r>
            <w:r>
              <w:rPr>
                <w:noProof/>
                <w:webHidden/>
              </w:rPr>
              <w:fldChar w:fldCharType="end"/>
            </w:r>
          </w:hyperlink>
        </w:p>
        <w:p w14:paraId="2A12256C" w14:textId="2715BBC5" w:rsidR="006C6D44" w:rsidRDefault="006C6D44">
          <w:pPr>
            <w:pStyle w:val="Spistreci1"/>
            <w:rPr>
              <w:rFonts w:eastAsiaTheme="minorEastAsia"/>
              <w:b w:val="0"/>
              <w:bCs w:val="0"/>
              <w:color w:val="auto"/>
              <w:kern w:val="2"/>
              <w:lang w:eastAsia="pl-PL"/>
              <w14:ligatures w14:val="standardContextual"/>
            </w:rPr>
          </w:pPr>
          <w:hyperlink w:anchor="_Toc135828530" w:history="1">
            <w:r w:rsidRPr="00F43A7A">
              <w:rPr>
                <w:rStyle w:val="Hipercze"/>
              </w:rPr>
              <w:t>XIV.</w:t>
            </w:r>
            <w:r>
              <w:rPr>
                <w:rFonts w:eastAsiaTheme="minorEastAsia"/>
                <w:b w:val="0"/>
                <w:bCs w:val="0"/>
                <w:color w:val="auto"/>
                <w:kern w:val="2"/>
                <w:lang w:eastAsia="pl-PL"/>
                <w14:ligatures w14:val="standardContextual"/>
              </w:rPr>
              <w:tab/>
            </w:r>
            <w:r w:rsidRPr="00F43A7A">
              <w:rPr>
                <w:rStyle w:val="Hipercze"/>
              </w:rPr>
              <w:t>Zapobiegawczy Nadzór Sanitarny</w:t>
            </w:r>
            <w:r>
              <w:rPr>
                <w:webHidden/>
              </w:rPr>
              <w:tab/>
            </w:r>
            <w:r>
              <w:rPr>
                <w:webHidden/>
              </w:rPr>
              <w:fldChar w:fldCharType="begin"/>
            </w:r>
            <w:r>
              <w:rPr>
                <w:webHidden/>
              </w:rPr>
              <w:instrText xml:space="preserve"> PAGEREF _Toc135828530 \h </w:instrText>
            </w:r>
            <w:r>
              <w:rPr>
                <w:webHidden/>
              </w:rPr>
            </w:r>
            <w:r>
              <w:rPr>
                <w:webHidden/>
              </w:rPr>
              <w:fldChar w:fldCharType="separate"/>
            </w:r>
            <w:r>
              <w:rPr>
                <w:webHidden/>
              </w:rPr>
              <w:t>164</w:t>
            </w:r>
            <w:r>
              <w:rPr>
                <w:webHidden/>
              </w:rPr>
              <w:fldChar w:fldCharType="end"/>
            </w:r>
          </w:hyperlink>
        </w:p>
        <w:p w14:paraId="153269D1" w14:textId="02DC676A" w:rsidR="006C6D44" w:rsidRDefault="006C6D44">
          <w:pPr>
            <w:pStyle w:val="Spistreci2"/>
            <w:rPr>
              <w:rFonts w:eastAsiaTheme="minorEastAsia"/>
              <w:noProof/>
              <w:kern w:val="2"/>
              <w:lang w:eastAsia="pl-PL"/>
              <w14:ligatures w14:val="standardContextual"/>
            </w:rPr>
          </w:pPr>
          <w:hyperlink w:anchor="_Toc135828531" w:history="1">
            <w:r w:rsidRPr="00F43A7A">
              <w:rPr>
                <w:rStyle w:val="Hipercze"/>
                <w:noProof/>
              </w:rPr>
              <w:t>1.</w:t>
            </w:r>
            <w:r>
              <w:rPr>
                <w:rFonts w:eastAsiaTheme="minorEastAsia"/>
                <w:noProof/>
                <w:kern w:val="2"/>
                <w:lang w:eastAsia="pl-PL"/>
                <w14:ligatures w14:val="standardContextual"/>
              </w:rPr>
              <w:tab/>
            </w:r>
            <w:r w:rsidRPr="00F43A7A">
              <w:rPr>
                <w:rStyle w:val="Hipercze"/>
                <w:noProof/>
              </w:rPr>
              <w:t>Zakres i cel sprawowania zapobiegawczego nadzoru sanitarnego</w:t>
            </w:r>
            <w:r>
              <w:rPr>
                <w:noProof/>
                <w:webHidden/>
              </w:rPr>
              <w:tab/>
            </w:r>
            <w:r>
              <w:rPr>
                <w:noProof/>
                <w:webHidden/>
              </w:rPr>
              <w:fldChar w:fldCharType="begin"/>
            </w:r>
            <w:r>
              <w:rPr>
                <w:noProof/>
                <w:webHidden/>
              </w:rPr>
              <w:instrText xml:space="preserve"> PAGEREF _Toc135828531 \h </w:instrText>
            </w:r>
            <w:r>
              <w:rPr>
                <w:noProof/>
                <w:webHidden/>
              </w:rPr>
            </w:r>
            <w:r>
              <w:rPr>
                <w:noProof/>
                <w:webHidden/>
              </w:rPr>
              <w:fldChar w:fldCharType="separate"/>
            </w:r>
            <w:r>
              <w:rPr>
                <w:noProof/>
                <w:webHidden/>
              </w:rPr>
              <w:t>164</w:t>
            </w:r>
            <w:r>
              <w:rPr>
                <w:noProof/>
                <w:webHidden/>
              </w:rPr>
              <w:fldChar w:fldCharType="end"/>
            </w:r>
          </w:hyperlink>
        </w:p>
        <w:p w14:paraId="4A1238A3" w14:textId="0448E406" w:rsidR="006C6D44" w:rsidRDefault="006C6D44">
          <w:pPr>
            <w:pStyle w:val="Spistreci2"/>
            <w:rPr>
              <w:rFonts w:eastAsiaTheme="minorEastAsia"/>
              <w:noProof/>
              <w:kern w:val="2"/>
              <w:lang w:eastAsia="pl-PL"/>
              <w14:ligatures w14:val="standardContextual"/>
            </w:rPr>
          </w:pPr>
          <w:hyperlink w:anchor="_Toc135828532" w:history="1">
            <w:r w:rsidRPr="00F43A7A">
              <w:rPr>
                <w:rStyle w:val="Hipercze"/>
                <w:noProof/>
              </w:rPr>
              <w:t>2.</w:t>
            </w:r>
            <w:r>
              <w:rPr>
                <w:rFonts w:eastAsiaTheme="minorEastAsia"/>
                <w:noProof/>
                <w:kern w:val="2"/>
                <w:lang w:eastAsia="pl-PL"/>
                <w14:ligatures w14:val="standardContextual"/>
              </w:rPr>
              <w:tab/>
            </w:r>
            <w:r w:rsidRPr="00F43A7A">
              <w:rPr>
                <w:rStyle w:val="Hipercze"/>
                <w:noProof/>
              </w:rPr>
              <w:t>Działania Państwowej Inspekcji Sanitarnej w ramach zapobiegawczego nadzoru sanitarnego</w:t>
            </w:r>
            <w:r>
              <w:rPr>
                <w:noProof/>
                <w:webHidden/>
              </w:rPr>
              <w:tab/>
            </w:r>
            <w:r>
              <w:rPr>
                <w:noProof/>
                <w:webHidden/>
              </w:rPr>
              <w:fldChar w:fldCharType="begin"/>
            </w:r>
            <w:r>
              <w:rPr>
                <w:noProof/>
                <w:webHidden/>
              </w:rPr>
              <w:instrText xml:space="preserve"> PAGEREF _Toc135828532 \h </w:instrText>
            </w:r>
            <w:r>
              <w:rPr>
                <w:noProof/>
                <w:webHidden/>
              </w:rPr>
            </w:r>
            <w:r>
              <w:rPr>
                <w:noProof/>
                <w:webHidden/>
              </w:rPr>
              <w:fldChar w:fldCharType="separate"/>
            </w:r>
            <w:r>
              <w:rPr>
                <w:noProof/>
                <w:webHidden/>
              </w:rPr>
              <w:t>165</w:t>
            </w:r>
            <w:r>
              <w:rPr>
                <w:noProof/>
                <w:webHidden/>
              </w:rPr>
              <w:fldChar w:fldCharType="end"/>
            </w:r>
          </w:hyperlink>
        </w:p>
        <w:p w14:paraId="3813AA85" w14:textId="3F1643CA" w:rsidR="006C6D44" w:rsidRDefault="006C6D44">
          <w:pPr>
            <w:pStyle w:val="Spistreci3"/>
            <w:rPr>
              <w:rFonts w:eastAsiaTheme="minorEastAsia"/>
              <w:noProof/>
              <w:kern w:val="2"/>
              <w:lang w:eastAsia="pl-PL"/>
              <w14:ligatures w14:val="standardContextual"/>
            </w:rPr>
          </w:pPr>
          <w:hyperlink w:anchor="_Toc135828533" w:history="1">
            <w:r w:rsidRPr="00F43A7A">
              <w:rPr>
                <w:rStyle w:val="Hipercze"/>
                <w:noProof/>
              </w:rPr>
              <w:t>2.1.</w:t>
            </w:r>
            <w:r>
              <w:rPr>
                <w:rFonts w:eastAsiaTheme="minorEastAsia"/>
                <w:noProof/>
                <w:kern w:val="2"/>
                <w:lang w:eastAsia="pl-PL"/>
                <w14:ligatures w14:val="standardContextual"/>
              </w:rPr>
              <w:tab/>
            </w:r>
            <w:r w:rsidRPr="00F43A7A">
              <w:rPr>
                <w:rStyle w:val="Hipercze"/>
                <w:noProof/>
              </w:rPr>
              <w:t>Stanowiska zajmowane w ramach strategicznej ocena oddziaływania na środowisko.</w:t>
            </w:r>
            <w:r>
              <w:rPr>
                <w:noProof/>
                <w:webHidden/>
              </w:rPr>
              <w:tab/>
            </w:r>
            <w:r>
              <w:rPr>
                <w:noProof/>
                <w:webHidden/>
              </w:rPr>
              <w:fldChar w:fldCharType="begin"/>
            </w:r>
            <w:r>
              <w:rPr>
                <w:noProof/>
                <w:webHidden/>
              </w:rPr>
              <w:instrText xml:space="preserve"> PAGEREF _Toc135828533 \h </w:instrText>
            </w:r>
            <w:r>
              <w:rPr>
                <w:noProof/>
                <w:webHidden/>
              </w:rPr>
            </w:r>
            <w:r>
              <w:rPr>
                <w:noProof/>
                <w:webHidden/>
              </w:rPr>
              <w:fldChar w:fldCharType="separate"/>
            </w:r>
            <w:r>
              <w:rPr>
                <w:noProof/>
                <w:webHidden/>
              </w:rPr>
              <w:t>166</w:t>
            </w:r>
            <w:r>
              <w:rPr>
                <w:noProof/>
                <w:webHidden/>
              </w:rPr>
              <w:fldChar w:fldCharType="end"/>
            </w:r>
          </w:hyperlink>
        </w:p>
        <w:p w14:paraId="658179F8" w14:textId="521ADF1B" w:rsidR="006C6D44" w:rsidRDefault="006C6D44">
          <w:pPr>
            <w:pStyle w:val="Spistreci3"/>
            <w:rPr>
              <w:rFonts w:eastAsiaTheme="minorEastAsia"/>
              <w:noProof/>
              <w:kern w:val="2"/>
              <w:lang w:eastAsia="pl-PL"/>
              <w14:ligatures w14:val="standardContextual"/>
            </w:rPr>
          </w:pPr>
          <w:hyperlink w:anchor="_Toc135828534" w:history="1">
            <w:r w:rsidRPr="00F43A7A">
              <w:rPr>
                <w:rStyle w:val="Hipercze"/>
                <w:noProof/>
              </w:rPr>
              <w:t>2.2.</w:t>
            </w:r>
            <w:r>
              <w:rPr>
                <w:rFonts w:eastAsiaTheme="minorEastAsia"/>
                <w:noProof/>
                <w:kern w:val="2"/>
                <w:lang w:eastAsia="pl-PL"/>
                <w14:ligatures w14:val="standardContextual"/>
              </w:rPr>
              <w:tab/>
            </w:r>
            <w:r w:rsidRPr="00F43A7A">
              <w:rPr>
                <w:rStyle w:val="Hipercze"/>
                <w:noProof/>
              </w:rPr>
              <w:t>Stanowiska dotyczące projektów studium uwarunkowań i kierunków zagospodarowania przestrzennego gminy i projektów planów zagospodarowania przestrzennego gminy, w innym trybie niż strategiczna ocena oddziaływania na środowisko</w:t>
            </w:r>
            <w:r>
              <w:rPr>
                <w:noProof/>
                <w:webHidden/>
              </w:rPr>
              <w:tab/>
            </w:r>
            <w:r>
              <w:rPr>
                <w:noProof/>
                <w:webHidden/>
              </w:rPr>
              <w:fldChar w:fldCharType="begin"/>
            </w:r>
            <w:r>
              <w:rPr>
                <w:noProof/>
                <w:webHidden/>
              </w:rPr>
              <w:instrText xml:space="preserve"> PAGEREF _Toc135828534 \h </w:instrText>
            </w:r>
            <w:r>
              <w:rPr>
                <w:noProof/>
                <w:webHidden/>
              </w:rPr>
            </w:r>
            <w:r>
              <w:rPr>
                <w:noProof/>
                <w:webHidden/>
              </w:rPr>
              <w:fldChar w:fldCharType="separate"/>
            </w:r>
            <w:r>
              <w:rPr>
                <w:noProof/>
                <w:webHidden/>
              </w:rPr>
              <w:t>166</w:t>
            </w:r>
            <w:r>
              <w:rPr>
                <w:noProof/>
                <w:webHidden/>
              </w:rPr>
              <w:fldChar w:fldCharType="end"/>
            </w:r>
          </w:hyperlink>
        </w:p>
        <w:p w14:paraId="33310E23" w14:textId="23DD1921" w:rsidR="006C6D44" w:rsidRDefault="006C6D44">
          <w:pPr>
            <w:pStyle w:val="Spistreci3"/>
            <w:rPr>
              <w:rFonts w:eastAsiaTheme="minorEastAsia"/>
              <w:noProof/>
              <w:kern w:val="2"/>
              <w:lang w:eastAsia="pl-PL"/>
              <w14:ligatures w14:val="standardContextual"/>
            </w:rPr>
          </w:pPr>
          <w:hyperlink w:anchor="_Toc135828535" w:history="1">
            <w:r w:rsidRPr="00F43A7A">
              <w:rPr>
                <w:rStyle w:val="Hipercze"/>
                <w:noProof/>
              </w:rPr>
              <w:t>2.3.</w:t>
            </w:r>
            <w:r>
              <w:rPr>
                <w:rFonts w:eastAsiaTheme="minorEastAsia"/>
                <w:noProof/>
                <w:kern w:val="2"/>
                <w:lang w:eastAsia="pl-PL"/>
                <w14:ligatures w14:val="standardContextual"/>
              </w:rPr>
              <w:tab/>
            </w:r>
            <w:r w:rsidRPr="00F43A7A">
              <w:rPr>
                <w:rStyle w:val="Hipercze"/>
                <w:noProof/>
              </w:rPr>
              <w:t>Stanowiska dotyczące projektów planów remediacji, przeprowadzania działań naprawczych w środowisku oraz projektów gminnych programów rewitalizacji.</w:t>
            </w:r>
            <w:r>
              <w:rPr>
                <w:noProof/>
                <w:webHidden/>
              </w:rPr>
              <w:tab/>
            </w:r>
            <w:r>
              <w:rPr>
                <w:noProof/>
                <w:webHidden/>
              </w:rPr>
              <w:fldChar w:fldCharType="begin"/>
            </w:r>
            <w:r>
              <w:rPr>
                <w:noProof/>
                <w:webHidden/>
              </w:rPr>
              <w:instrText xml:space="preserve"> PAGEREF _Toc135828535 \h </w:instrText>
            </w:r>
            <w:r>
              <w:rPr>
                <w:noProof/>
                <w:webHidden/>
              </w:rPr>
            </w:r>
            <w:r>
              <w:rPr>
                <w:noProof/>
                <w:webHidden/>
              </w:rPr>
              <w:fldChar w:fldCharType="separate"/>
            </w:r>
            <w:r>
              <w:rPr>
                <w:noProof/>
                <w:webHidden/>
              </w:rPr>
              <w:t>167</w:t>
            </w:r>
            <w:r>
              <w:rPr>
                <w:noProof/>
                <w:webHidden/>
              </w:rPr>
              <w:fldChar w:fldCharType="end"/>
            </w:r>
          </w:hyperlink>
        </w:p>
        <w:p w14:paraId="7BF835E5" w14:textId="1E1E0A59" w:rsidR="006C6D44" w:rsidRDefault="006C6D44">
          <w:pPr>
            <w:pStyle w:val="Spistreci3"/>
            <w:rPr>
              <w:rFonts w:eastAsiaTheme="minorEastAsia"/>
              <w:noProof/>
              <w:kern w:val="2"/>
              <w:lang w:eastAsia="pl-PL"/>
              <w14:ligatures w14:val="standardContextual"/>
            </w:rPr>
          </w:pPr>
          <w:hyperlink w:anchor="_Toc135828536" w:history="1">
            <w:r w:rsidRPr="00F43A7A">
              <w:rPr>
                <w:rStyle w:val="Hipercze"/>
                <w:noProof/>
              </w:rPr>
              <w:t>2.4.</w:t>
            </w:r>
            <w:r>
              <w:rPr>
                <w:rFonts w:eastAsiaTheme="minorEastAsia"/>
                <w:noProof/>
                <w:kern w:val="2"/>
                <w:lang w:eastAsia="pl-PL"/>
                <w14:ligatures w14:val="standardContextual"/>
              </w:rPr>
              <w:tab/>
            </w:r>
            <w:r w:rsidRPr="00F43A7A">
              <w:rPr>
                <w:rStyle w:val="Hipercze"/>
                <w:noProof/>
              </w:rPr>
              <w:t>Ocena oddziaływania przedsięwzięć mogących znacząco oddziaływać na środowisko.</w:t>
            </w:r>
            <w:r>
              <w:rPr>
                <w:noProof/>
                <w:webHidden/>
              </w:rPr>
              <w:tab/>
            </w:r>
            <w:r>
              <w:rPr>
                <w:noProof/>
                <w:webHidden/>
              </w:rPr>
              <w:fldChar w:fldCharType="begin"/>
            </w:r>
            <w:r>
              <w:rPr>
                <w:noProof/>
                <w:webHidden/>
              </w:rPr>
              <w:instrText xml:space="preserve"> PAGEREF _Toc135828536 \h </w:instrText>
            </w:r>
            <w:r>
              <w:rPr>
                <w:noProof/>
                <w:webHidden/>
              </w:rPr>
            </w:r>
            <w:r>
              <w:rPr>
                <w:noProof/>
                <w:webHidden/>
              </w:rPr>
              <w:fldChar w:fldCharType="separate"/>
            </w:r>
            <w:r>
              <w:rPr>
                <w:noProof/>
                <w:webHidden/>
              </w:rPr>
              <w:t>167</w:t>
            </w:r>
            <w:r>
              <w:rPr>
                <w:noProof/>
                <w:webHidden/>
              </w:rPr>
              <w:fldChar w:fldCharType="end"/>
            </w:r>
          </w:hyperlink>
        </w:p>
        <w:p w14:paraId="7C388295" w14:textId="1BC660AA" w:rsidR="006C6D44" w:rsidRDefault="006C6D44">
          <w:pPr>
            <w:pStyle w:val="Spistreci3"/>
            <w:rPr>
              <w:rFonts w:eastAsiaTheme="minorEastAsia"/>
              <w:noProof/>
              <w:kern w:val="2"/>
              <w:lang w:eastAsia="pl-PL"/>
              <w14:ligatures w14:val="standardContextual"/>
            </w:rPr>
          </w:pPr>
          <w:hyperlink w:anchor="_Toc135828537" w:history="1">
            <w:r w:rsidRPr="00F43A7A">
              <w:rPr>
                <w:rStyle w:val="Hipercze"/>
                <w:noProof/>
              </w:rPr>
              <w:t>2.5.</w:t>
            </w:r>
            <w:r>
              <w:rPr>
                <w:rFonts w:eastAsiaTheme="minorEastAsia"/>
                <w:noProof/>
                <w:kern w:val="2"/>
                <w:lang w:eastAsia="pl-PL"/>
                <w14:ligatures w14:val="standardContextual"/>
              </w:rPr>
              <w:tab/>
            </w:r>
            <w:r w:rsidRPr="00F43A7A">
              <w:rPr>
                <w:rStyle w:val="Hipercze"/>
                <w:noProof/>
              </w:rPr>
              <w:t>Uzgadnianie dokumentacji projektowej.</w:t>
            </w:r>
            <w:r>
              <w:rPr>
                <w:noProof/>
                <w:webHidden/>
              </w:rPr>
              <w:tab/>
            </w:r>
            <w:r>
              <w:rPr>
                <w:noProof/>
                <w:webHidden/>
              </w:rPr>
              <w:fldChar w:fldCharType="begin"/>
            </w:r>
            <w:r>
              <w:rPr>
                <w:noProof/>
                <w:webHidden/>
              </w:rPr>
              <w:instrText xml:space="preserve"> PAGEREF _Toc135828537 \h </w:instrText>
            </w:r>
            <w:r>
              <w:rPr>
                <w:noProof/>
                <w:webHidden/>
              </w:rPr>
            </w:r>
            <w:r>
              <w:rPr>
                <w:noProof/>
                <w:webHidden/>
              </w:rPr>
              <w:fldChar w:fldCharType="separate"/>
            </w:r>
            <w:r>
              <w:rPr>
                <w:noProof/>
                <w:webHidden/>
              </w:rPr>
              <w:t>168</w:t>
            </w:r>
            <w:r>
              <w:rPr>
                <w:noProof/>
                <w:webHidden/>
              </w:rPr>
              <w:fldChar w:fldCharType="end"/>
            </w:r>
          </w:hyperlink>
        </w:p>
        <w:p w14:paraId="1EF679A7" w14:textId="0865BB67" w:rsidR="006C6D44" w:rsidRDefault="006C6D44">
          <w:pPr>
            <w:pStyle w:val="Spistreci3"/>
            <w:rPr>
              <w:rFonts w:eastAsiaTheme="minorEastAsia"/>
              <w:noProof/>
              <w:kern w:val="2"/>
              <w:lang w:eastAsia="pl-PL"/>
              <w14:ligatures w14:val="standardContextual"/>
            </w:rPr>
          </w:pPr>
          <w:hyperlink w:anchor="_Toc135828538" w:history="1">
            <w:r w:rsidRPr="00F43A7A">
              <w:rPr>
                <w:rStyle w:val="Hipercze"/>
                <w:noProof/>
              </w:rPr>
              <w:t>2.6.</w:t>
            </w:r>
            <w:r>
              <w:rPr>
                <w:rFonts w:eastAsiaTheme="minorEastAsia"/>
                <w:noProof/>
                <w:kern w:val="2"/>
                <w:lang w:eastAsia="pl-PL"/>
                <w14:ligatures w14:val="standardContextual"/>
              </w:rPr>
              <w:tab/>
            </w:r>
            <w:r w:rsidRPr="00F43A7A">
              <w:rPr>
                <w:rStyle w:val="Hipercze"/>
                <w:noProof/>
              </w:rPr>
              <w:t>Odstępstwa od obowiązujących przepisów</w:t>
            </w:r>
            <w:r>
              <w:rPr>
                <w:noProof/>
                <w:webHidden/>
              </w:rPr>
              <w:tab/>
            </w:r>
            <w:r>
              <w:rPr>
                <w:noProof/>
                <w:webHidden/>
              </w:rPr>
              <w:fldChar w:fldCharType="begin"/>
            </w:r>
            <w:r>
              <w:rPr>
                <w:noProof/>
                <w:webHidden/>
              </w:rPr>
              <w:instrText xml:space="preserve"> PAGEREF _Toc135828538 \h </w:instrText>
            </w:r>
            <w:r>
              <w:rPr>
                <w:noProof/>
                <w:webHidden/>
              </w:rPr>
            </w:r>
            <w:r>
              <w:rPr>
                <w:noProof/>
                <w:webHidden/>
              </w:rPr>
              <w:fldChar w:fldCharType="separate"/>
            </w:r>
            <w:r>
              <w:rPr>
                <w:noProof/>
                <w:webHidden/>
              </w:rPr>
              <w:t>168</w:t>
            </w:r>
            <w:r>
              <w:rPr>
                <w:noProof/>
                <w:webHidden/>
              </w:rPr>
              <w:fldChar w:fldCharType="end"/>
            </w:r>
          </w:hyperlink>
        </w:p>
        <w:p w14:paraId="70A5C851" w14:textId="59276283" w:rsidR="006C6D44" w:rsidRDefault="006C6D44">
          <w:pPr>
            <w:pStyle w:val="Spistreci3"/>
            <w:rPr>
              <w:rFonts w:eastAsiaTheme="minorEastAsia"/>
              <w:noProof/>
              <w:kern w:val="2"/>
              <w:lang w:eastAsia="pl-PL"/>
              <w14:ligatures w14:val="standardContextual"/>
            </w:rPr>
          </w:pPr>
          <w:hyperlink w:anchor="_Toc135828539" w:history="1">
            <w:r w:rsidRPr="00F43A7A">
              <w:rPr>
                <w:rStyle w:val="Hipercze"/>
                <w:noProof/>
              </w:rPr>
              <w:t>2.7.</w:t>
            </w:r>
            <w:r>
              <w:rPr>
                <w:rFonts w:eastAsiaTheme="minorEastAsia"/>
                <w:noProof/>
                <w:kern w:val="2"/>
                <w:lang w:eastAsia="pl-PL"/>
                <w14:ligatures w14:val="standardContextual"/>
              </w:rPr>
              <w:tab/>
            </w:r>
            <w:r w:rsidRPr="00F43A7A">
              <w:rPr>
                <w:rStyle w:val="Hipercze"/>
                <w:noProof/>
              </w:rPr>
              <w:t>Inne sprawy w zakresie Zapobiegawczego Nadzoru Sanitarnego</w:t>
            </w:r>
            <w:r>
              <w:rPr>
                <w:noProof/>
                <w:webHidden/>
              </w:rPr>
              <w:tab/>
            </w:r>
            <w:r>
              <w:rPr>
                <w:noProof/>
                <w:webHidden/>
              </w:rPr>
              <w:fldChar w:fldCharType="begin"/>
            </w:r>
            <w:r>
              <w:rPr>
                <w:noProof/>
                <w:webHidden/>
              </w:rPr>
              <w:instrText xml:space="preserve"> PAGEREF _Toc135828539 \h </w:instrText>
            </w:r>
            <w:r>
              <w:rPr>
                <w:noProof/>
                <w:webHidden/>
              </w:rPr>
            </w:r>
            <w:r>
              <w:rPr>
                <w:noProof/>
                <w:webHidden/>
              </w:rPr>
              <w:fldChar w:fldCharType="separate"/>
            </w:r>
            <w:r>
              <w:rPr>
                <w:noProof/>
                <w:webHidden/>
              </w:rPr>
              <w:t>169</w:t>
            </w:r>
            <w:r>
              <w:rPr>
                <w:noProof/>
                <w:webHidden/>
              </w:rPr>
              <w:fldChar w:fldCharType="end"/>
            </w:r>
          </w:hyperlink>
        </w:p>
        <w:p w14:paraId="2302C4A9" w14:textId="7D68A0FA" w:rsidR="006C6D44" w:rsidRDefault="006C6D44">
          <w:pPr>
            <w:pStyle w:val="Spistreci3"/>
            <w:rPr>
              <w:rFonts w:eastAsiaTheme="minorEastAsia"/>
              <w:noProof/>
              <w:kern w:val="2"/>
              <w:lang w:eastAsia="pl-PL"/>
              <w14:ligatures w14:val="standardContextual"/>
            </w:rPr>
          </w:pPr>
          <w:hyperlink w:anchor="_Toc135828540" w:history="1">
            <w:r w:rsidRPr="00F43A7A">
              <w:rPr>
                <w:rStyle w:val="Hipercze"/>
                <w:noProof/>
              </w:rPr>
              <w:t>2.8.</w:t>
            </w:r>
            <w:r>
              <w:rPr>
                <w:rFonts w:eastAsiaTheme="minorEastAsia"/>
                <w:noProof/>
                <w:kern w:val="2"/>
                <w:lang w:eastAsia="pl-PL"/>
                <w14:ligatures w14:val="standardContextual"/>
              </w:rPr>
              <w:tab/>
            </w:r>
            <w:r w:rsidRPr="00F43A7A">
              <w:rPr>
                <w:rStyle w:val="Hipercze"/>
                <w:noProof/>
              </w:rPr>
              <w:t xml:space="preserve">Dopuszczenie do użytkowania obiektów budowlanych i eksploatacji statków żeglugi </w:t>
            </w:r>
            <w:r w:rsidRPr="00F43A7A">
              <w:rPr>
                <w:rStyle w:val="Hipercze"/>
                <w:rFonts w:cstheme="minorHAnsi"/>
                <w:noProof/>
              </w:rPr>
              <w:t>śródlądowej</w:t>
            </w:r>
            <w:r>
              <w:rPr>
                <w:noProof/>
                <w:webHidden/>
              </w:rPr>
              <w:tab/>
            </w:r>
            <w:r>
              <w:rPr>
                <w:noProof/>
                <w:webHidden/>
              </w:rPr>
              <w:fldChar w:fldCharType="begin"/>
            </w:r>
            <w:r>
              <w:rPr>
                <w:noProof/>
                <w:webHidden/>
              </w:rPr>
              <w:instrText xml:space="preserve"> PAGEREF _Toc135828540 \h </w:instrText>
            </w:r>
            <w:r>
              <w:rPr>
                <w:noProof/>
                <w:webHidden/>
              </w:rPr>
            </w:r>
            <w:r>
              <w:rPr>
                <w:noProof/>
                <w:webHidden/>
              </w:rPr>
              <w:fldChar w:fldCharType="separate"/>
            </w:r>
            <w:r>
              <w:rPr>
                <w:noProof/>
                <w:webHidden/>
              </w:rPr>
              <w:t>169</w:t>
            </w:r>
            <w:r>
              <w:rPr>
                <w:noProof/>
                <w:webHidden/>
              </w:rPr>
              <w:fldChar w:fldCharType="end"/>
            </w:r>
          </w:hyperlink>
        </w:p>
        <w:p w14:paraId="3C3F5D56" w14:textId="0FB72E7A" w:rsidR="006C6D44" w:rsidRDefault="006C6D44">
          <w:pPr>
            <w:pStyle w:val="Spistreci1"/>
            <w:rPr>
              <w:rFonts w:eastAsiaTheme="minorEastAsia"/>
              <w:b w:val="0"/>
              <w:bCs w:val="0"/>
              <w:color w:val="auto"/>
              <w:kern w:val="2"/>
              <w:lang w:eastAsia="pl-PL"/>
              <w14:ligatures w14:val="standardContextual"/>
            </w:rPr>
          </w:pPr>
          <w:hyperlink w:anchor="_Toc135828541" w:history="1">
            <w:r w:rsidRPr="00F43A7A">
              <w:rPr>
                <w:rStyle w:val="Hipercze"/>
                <w:rFonts w:eastAsia="Times New Roman"/>
                <w:lang w:eastAsia="ar-SA"/>
              </w:rPr>
              <w:t>XV.</w:t>
            </w:r>
            <w:r>
              <w:rPr>
                <w:rFonts w:eastAsiaTheme="minorEastAsia"/>
                <w:b w:val="0"/>
                <w:bCs w:val="0"/>
                <w:color w:val="auto"/>
                <w:kern w:val="2"/>
                <w:lang w:eastAsia="pl-PL"/>
                <w14:ligatures w14:val="standardContextual"/>
              </w:rPr>
              <w:tab/>
            </w:r>
            <w:r w:rsidRPr="00F43A7A">
              <w:rPr>
                <w:rStyle w:val="Hipercze"/>
                <w:rFonts w:eastAsia="Times New Roman"/>
                <w:lang w:eastAsia="ar-SA"/>
              </w:rPr>
              <w:t>Profilaktyka i promocja zdrowia</w:t>
            </w:r>
            <w:r>
              <w:rPr>
                <w:webHidden/>
              </w:rPr>
              <w:tab/>
            </w:r>
            <w:r>
              <w:rPr>
                <w:webHidden/>
              </w:rPr>
              <w:fldChar w:fldCharType="begin"/>
            </w:r>
            <w:r>
              <w:rPr>
                <w:webHidden/>
              </w:rPr>
              <w:instrText xml:space="preserve"> PAGEREF _Toc135828541 \h </w:instrText>
            </w:r>
            <w:r>
              <w:rPr>
                <w:webHidden/>
              </w:rPr>
            </w:r>
            <w:r>
              <w:rPr>
                <w:webHidden/>
              </w:rPr>
              <w:fldChar w:fldCharType="separate"/>
            </w:r>
            <w:r>
              <w:rPr>
                <w:webHidden/>
              </w:rPr>
              <w:t>170</w:t>
            </w:r>
            <w:r>
              <w:rPr>
                <w:webHidden/>
              </w:rPr>
              <w:fldChar w:fldCharType="end"/>
            </w:r>
          </w:hyperlink>
        </w:p>
        <w:p w14:paraId="65EC9331" w14:textId="77DEA998" w:rsidR="006C6D44" w:rsidRDefault="006C6D44">
          <w:pPr>
            <w:pStyle w:val="Spistreci2"/>
            <w:rPr>
              <w:rFonts w:eastAsiaTheme="minorEastAsia"/>
              <w:noProof/>
              <w:kern w:val="2"/>
              <w:lang w:eastAsia="pl-PL"/>
              <w14:ligatures w14:val="standardContextual"/>
            </w:rPr>
          </w:pPr>
          <w:hyperlink w:anchor="_Toc135828542" w:history="1">
            <w:r w:rsidRPr="00F43A7A">
              <w:rPr>
                <w:rStyle w:val="Hipercze"/>
                <w:noProof/>
              </w:rPr>
              <w:t>1.</w:t>
            </w:r>
            <w:r>
              <w:rPr>
                <w:rFonts w:eastAsiaTheme="minorEastAsia"/>
                <w:noProof/>
                <w:kern w:val="2"/>
                <w:lang w:eastAsia="pl-PL"/>
                <w14:ligatures w14:val="standardContextual"/>
              </w:rPr>
              <w:tab/>
            </w:r>
            <w:r w:rsidRPr="00F43A7A">
              <w:rPr>
                <w:rStyle w:val="Hipercze"/>
                <w:noProof/>
              </w:rPr>
              <w:t>Krajowe Programy edukacyjne</w:t>
            </w:r>
            <w:r>
              <w:rPr>
                <w:noProof/>
                <w:webHidden/>
              </w:rPr>
              <w:tab/>
            </w:r>
            <w:r>
              <w:rPr>
                <w:noProof/>
                <w:webHidden/>
              </w:rPr>
              <w:fldChar w:fldCharType="begin"/>
            </w:r>
            <w:r>
              <w:rPr>
                <w:noProof/>
                <w:webHidden/>
              </w:rPr>
              <w:instrText xml:space="preserve"> PAGEREF _Toc135828542 \h </w:instrText>
            </w:r>
            <w:r>
              <w:rPr>
                <w:noProof/>
                <w:webHidden/>
              </w:rPr>
            </w:r>
            <w:r>
              <w:rPr>
                <w:noProof/>
                <w:webHidden/>
              </w:rPr>
              <w:fldChar w:fldCharType="separate"/>
            </w:r>
            <w:r>
              <w:rPr>
                <w:noProof/>
                <w:webHidden/>
              </w:rPr>
              <w:t>170</w:t>
            </w:r>
            <w:r>
              <w:rPr>
                <w:noProof/>
                <w:webHidden/>
              </w:rPr>
              <w:fldChar w:fldCharType="end"/>
            </w:r>
          </w:hyperlink>
        </w:p>
        <w:p w14:paraId="3FD7AEAB" w14:textId="5B050D8F" w:rsidR="006C6D44" w:rsidRDefault="006C6D44">
          <w:pPr>
            <w:pStyle w:val="Spistreci3"/>
            <w:rPr>
              <w:rFonts w:eastAsiaTheme="minorEastAsia"/>
              <w:noProof/>
              <w:kern w:val="2"/>
              <w:lang w:eastAsia="pl-PL"/>
              <w14:ligatures w14:val="standardContextual"/>
            </w:rPr>
          </w:pPr>
          <w:hyperlink w:anchor="_Toc135828543" w:history="1">
            <w:r w:rsidRPr="00F43A7A">
              <w:rPr>
                <w:rStyle w:val="Hipercze"/>
                <w:noProof/>
              </w:rPr>
              <w:t>1.1.</w:t>
            </w:r>
            <w:r>
              <w:rPr>
                <w:rFonts w:eastAsiaTheme="minorEastAsia"/>
                <w:noProof/>
                <w:kern w:val="2"/>
                <w:lang w:eastAsia="pl-PL"/>
                <w14:ligatures w14:val="standardContextual"/>
              </w:rPr>
              <w:tab/>
            </w:r>
            <w:r w:rsidRPr="00F43A7A">
              <w:rPr>
                <w:rStyle w:val="Hipercze"/>
                <w:noProof/>
              </w:rPr>
              <w:t>„Skąd się biorą produkty ekologiczne”</w:t>
            </w:r>
            <w:r>
              <w:rPr>
                <w:noProof/>
                <w:webHidden/>
              </w:rPr>
              <w:tab/>
            </w:r>
            <w:r>
              <w:rPr>
                <w:noProof/>
                <w:webHidden/>
              </w:rPr>
              <w:fldChar w:fldCharType="begin"/>
            </w:r>
            <w:r>
              <w:rPr>
                <w:noProof/>
                <w:webHidden/>
              </w:rPr>
              <w:instrText xml:space="preserve"> PAGEREF _Toc135828543 \h </w:instrText>
            </w:r>
            <w:r>
              <w:rPr>
                <w:noProof/>
                <w:webHidden/>
              </w:rPr>
            </w:r>
            <w:r>
              <w:rPr>
                <w:noProof/>
                <w:webHidden/>
              </w:rPr>
              <w:fldChar w:fldCharType="separate"/>
            </w:r>
            <w:r>
              <w:rPr>
                <w:noProof/>
                <w:webHidden/>
              </w:rPr>
              <w:t>170</w:t>
            </w:r>
            <w:r>
              <w:rPr>
                <w:noProof/>
                <w:webHidden/>
              </w:rPr>
              <w:fldChar w:fldCharType="end"/>
            </w:r>
          </w:hyperlink>
        </w:p>
        <w:p w14:paraId="5054B73A" w14:textId="764542AD" w:rsidR="006C6D44" w:rsidRDefault="006C6D44">
          <w:pPr>
            <w:pStyle w:val="Spistreci3"/>
            <w:rPr>
              <w:rFonts w:eastAsiaTheme="minorEastAsia"/>
              <w:noProof/>
              <w:kern w:val="2"/>
              <w:lang w:eastAsia="pl-PL"/>
              <w14:ligatures w14:val="standardContextual"/>
            </w:rPr>
          </w:pPr>
          <w:hyperlink w:anchor="_Toc135828544" w:history="1">
            <w:r w:rsidRPr="00F43A7A">
              <w:rPr>
                <w:rStyle w:val="Hipercze"/>
                <w:noProof/>
              </w:rPr>
              <w:t>1.2.</w:t>
            </w:r>
            <w:r>
              <w:rPr>
                <w:rFonts w:eastAsiaTheme="minorEastAsia"/>
                <w:noProof/>
                <w:kern w:val="2"/>
                <w:lang w:eastAsia="pl-PL"/>
                <w14:ligatures w14:val="standardContextual"/>
              </w:rPr>
              <w:tab/>
            </w:r>
            <w:r w:rsidRPr="00F43A7A">
              <w:rPr>
                <w:rStyle w:val="Hipercze"/>
                <w:noProof/>
              </w:rPr>
              <w:t>„Bieg po zdrowie”</w:t>
            </w:r>
            <w:r>
              <w:rPr>
                <w:noProof/>
                <w:webHidden/>
              </w:rPr>
              <w:tab/>
            </w:r>
            <w:r>
              <w:rPr>
                <w:noProof/>
                <w:webHidden/>
              </w:rPr>
              <w:fldChar w:fldCharType="begin"/>
            </w:r>
            <w:r>
              <w:rPr>
                <w:noProof/>
                <w:webHidden/>
              </w:rPr>
              <w:instrText xml:space="preserve"> PAGEREF _Toc135828544 \h </w:instrText>
            </w:r>
            <w:r>
              <w:rPr>
                <w:noProof/>
                <w:webHidden/>
              </w:rPr>
            </w:r>
            <w:r>
              <w:rPr>
                <w:noProof/>
                <w:webHidden/>
              </w:rPr>
              <w:fldChar w:fldCharType="separate"/>
            </w:r>
            <w:r>
              <w:rPr>
                <w:noProof/>
                <w:webHidden/>
              </w:rPr>
              <w:t>171</w:t>
            </w:r>
            <w:r>
              <w:rPr>
                <w:noProof/>
                <w:webHidden/>
              </w:rPr>
              <w:fldChar w:fldCharType="end"/>
            </w:r>
          </w:hyperlink>
        </w:p>
        <w:p w14:paraId="5D06157E" w14:textId="7884D19C" w:rsidR="006C6D44" w:rsidRDefault="006C6D44">
          <w:pPr>
            <w:pStyle w:val="Spistreci3"/>
            <w:rPr>
              <w:rFonts w:eastAsiaTheme="minorEastAsia"/>
              <w:noProof/>
              <w:kern w:val="2"/>
              <w:lang w:eastAsia="pl-PL"/>
              <w14:ligatures w14:val="standardContextual"/>
            </w:rPr>
          </w:pPr>
          <w:hyperlink w:anchor="_Toc135828545" w:history="1">
            <w:r w:rsidRPr="00F43A7A">
              <w:rPr>
                <w:rStyle w:val="Hipercze"/>
                <w:noProof/>
              </w:rPr>
              <w:t>1.3.</w:t>
            </w:r>
            <w:r>
              <w:rPr>
                <w:rFonts w:eastAsiaTheme="minorEastAsia"/>
                <w:noProof/>
                <w:kern w:val="2"/>
                <w:lang w:eastAsia="pl-PL"/>
                <w14:ligatures w14:val="standardContextual"/>
              </w:rPr>
              <w:tab/>
            </w:r>
            <w:r w:rsidRPr="00F43A7A">
              <w:rPr>
                <w:rStyle w:val="Hipercze"/>
                <w:noProof/>
              </w:rPr>
              <w:t>„ARS, czyli jak dbać o miłość”</w:t>
            </w:r>
            <w:r>
              <w:rPr>
                <w:noProof/>
                <w:webHidden/>
              </w:rPr>
              <w:tab/>
            </w:r>
            <w:r>
              <w:rPr>
                <w:noProof/>
                <w:webHidden/>
              </w:rPr>
              <w:fldChar w:fldCharType="begin"/>
            </w:r>
            <w:r>
              <w:rPr>
                <w:noProof/>
                <w:webHidden/>
              </w:rPr>
              <w:instrText xml:space="preserve"> PAGEREF _Toc135828545 \h </w:instrText>
            </w:r>
            <w:r>
              <w:rPr>
                <w:noProof/>
                <w:webHidden/>
              </w:rPr>
            </w:r>
            <w:r>
              <w:rPr>
                <w:noProof/>
                <w:webHidden/>
              </w:rPr>
              <w:fldChar w:fldCharType="separate"/>
            </w:r>
            <w:r>
              <w:rPr>
                <w:noProof/>
                <w:webHidden/>
              </w:rPr>
              <w:t>172</w:t>
            </w:r>
            <w:r>
              <w:rPr>
                <w:noProof/>
                <w:webHidden/>
              </w:rPr>
              <w:fldChar w:fldCharType="end"/>
            </w:r>
          </w:hyperlink>
        </w:p>
        <w:p w14:paraId="4D73726B" w14:textId="78859B5C" w:rsidR="006C6D44" w:rsidRDefault="006C6D44">
          <w:pPr>
            <w:pStyle w:val="Spistreci3"/>
            <w:rPr>
              <w:rFonts w:eastAsiaTheme="minorEastAsia"/>
              <w:noProof/>
              <w:kern w:val="2"/>
              <w:lang w:eastAsia="pl-PL"/>
              <w14:ligatures w14:val="standardContextual"/>
            </w:rPr>
          </w:pPr>
          <w:hyperlink w:anchor="_Toc135828546" w:history="1">
            <w:r w:rsidRPr="00F43A7A">
              <w:rPr>
                <w:rStyle w:val="Hipercze"/>
                <w:noProof/>
              </w:rPr>
              <w:t>1.4.</w:t>
            </w:r>
            <w:r>
              <w:rPr>
                <w:rFonts w:eastAsiaTheme="minorEastAsia"/>
                <w:noProof/>
                <w:kern w:val="2"/>
                <w:lang w:eastAsia="pl-PL"/>
                <w14:ligatures w14:val="standardContextual"/>
              </w:rPr>
              <w:tab/>
            </w:r>
            <w:r w:rsidRPr="00F43A7A">
              <w:rPr>
                <w:rStyle w:val="Hipercze"/>
                <w:noProof/>
              </w:rPr>
              <w:t>Krajowy Program zapobiegania zakażeniom HIV i Zwalczania AIDS.</w:t>
            </w:r>
            <w:r>
              <w:rPr>
                <w:noProof/>
                <w:webHidden/>
              </w:rPr>
              <w:tab/>
            </w:r>
            <w:r>
              <w:rPr>
                <w:noProof/>
                <w:webHidden/>
              </w:rPr>
              <w:fldChar w:fldCharType="begin"/>
            </w:r>
            <w:r>
              <w:rPr>
                <w:noProof/>
                <w:webHidden/>
              </w:rPr>
              <w:instrText xml:space="preserve"> PAGEREF _Toc135828546 \h </w:instrText>
            </w:r>
            <w:r>
              <w:rPr>
                <w:noProof/>
                <w:webHidden/>
              </w:rPr>
            </w:r>
            <w:r>
              <w:rPr>
                <w:noProof/>
                <w:webHidden/>
              </w:rPr>
              <w:fldChar w:fldCharType="separate"/>
            </w:r>
            <w:r>
              <w:rPr>
                <w:noProof/>
                <w:webHidden/>
              </w:rPr>
              <w:t>174</w:t>
            </w:r>
            <w:r>
              <w:rPr>
                <w:noProof/>
                <w:webHidden/>
              </w:rPr>
              <w:fldChar w:fldCharType="end"/>
            </w:r>
          </w:hyperlink>
        </w:p>
        <w:p w14:paraId="60F93F12" w14:textId="586D140A" w:rsidR="006C6D44" w:rsidRDefault="006C6D44">
          <w:pPr>
            <w:pStyle w:val="Spistreci2"/>
            <w:rPr>
              <w:rFonts w:eastAsiaTheme="minorEastAsia"/>
              <w:noProof/>
              <w:kern w:val="2"/>
              <w:lang w:eastAsia="pl-PL"/>
              <w14:ligatures w14:val="standardContextual"/>
            </w:rPr>
          </w:pPr>
          <w:hyperlink w:anchor="_Toc135828547" w:history="1">
            <w:r w:rsidRPr="00F43A7A">
              <w:rPr>
                <w:rStyle w:val="Hipercze"/>
                <w:rFonts w:cstheme="minorHAnsi"/>
                <w:bCs/>
                <w:noProof/>
              </w:rPr>
              <w:t>2.</w:t>
            </w:r>
            <w:r>
              <w:rPr>
                <w:rFonts w:eastAsiaTheme="minorEastAsia"/>
                <w:noProof/>
                <w:kern w:val="2"/>
                <w:lang w:eastAsia="pl-PL"/>
                <w14:ligatures w14:val="standardContextual"/>
              </w:rPr>
              <w:tab/>
            </w:r>
            <w:r w:rsidRPr="00F43A7A">
              <w:rPr>
                <w:rStyle w:val="Hipercze"/>
                <w:rFonts w:cstheme="minorHAnsi"/>
                <w:bCs/>
                <w:noProof/>
              </w:rPr>
              <w:t>Wojewódzkie programy edukacyjne</w:t>
            </w:r>
            <w:r>
              <w:rPr>
                <w:noProof/>
                <w:webHidden/>
              </w:rPr>
              <w:tab/>
            </w:r>
            <w:r>
              <w:rPr>
                <w:noProof/>
                <w:webHidden/>
              </w:rPr>
              <w:fldChar w:fldCharType="begin"/>
            </w:r>
            <w:r>
              <w:rPr>
                <w:noProof/>
                <w:webHidden/>
              </w:rPr>
              <w:instrText xml:space="preserve"> PAGEREF _Toc135828547 \h </w:instrText>
            </w:r>
            <w:r>
              <w:rPr>
                <w:noProof/>
                <w:webHidden/>
              </w:rPr>
            </w:r>
            <w:r>
              <w:rPr>
                <w:noProof/>
                <w:webHidden/>
              </w:rPr>
              <w:fldChar w:fldCharType="separate"/>
            </w:r>
            <w:r>
              <w:rPr>
                <w:noProof/>
                <w:webHidden/>
              </w:rPr>
              <w:t>174</w:t>
            </w:r>
            <w:r>
              <w:rPr>
                <w:noProof/>
                <w:webHidden/>
              </w:rPr>
              <w:fldChar w:fldCharType="end"/>
            </w:r>
          </w:hyperlink>
        </w:p>
        <w:p w14:paraId="54F58B53" w14:textId="72C01372" w:rsidR="006C6D44" w:rsidRDefault="006C6D44">
          <w:pPr>
            <w:pStyle w:val="Spistreci3"/>
            <w:rPr>
              <w:rFonts w:eastAsiaTheme="minorEastAsia"/>
              <w:noProof/>
              <w:kern w:val="2"/>
              <w:lang w:eastAsia="pl-PL"/>
              <w14:ligatures w14:val="standardContextual"/>
            </w:rPr>
          </w:pPr>
          <w:hyperlink w:anchor="_Toc135828548" w:history="1">
            <w:r w:rsidRPr="00F43A7A">
              <w:rPr>
                <w:rStyle w:val="Hipercze"/>
                <w:noProof/>
              </w:rPr>
              <w:t>2.1.</w:t>
            </w:r>
            <w:r>
              <w:rPr>
                <w:rFonts w:eastAsiaTheme="minorEastAsia"/>
                <w:noProof/>
                <w:kern w:val="2"/>
                <w:lang w:eastAsia="pl-PL"/>
                <w14:ligatures w14:val="standardContextual"/>
              </w:rPr>
              <w:tab/>
            </w:r>
            <w:r w:rsidRPr="00F43A7A">
              <w:rPr>
                <w:rStyle w:val="Hipercze"/>
                <w:noProof/>
              </w:rPr>
              <w:t>„Zdrowe zęby mamy marchewkę zajadamy” - przedszkolny program zdrowia jamy ustnej i zapobiegania próchnicy.</w:t>
            </w:r>
            <w:r>
              <w:rPr>
                <w:noProof/>
                <w:webHidden/>
              </w:rPr>
              <w:tab/>
            </w:r>
            <w:r>
              <w:rPr>
                <w:noProof/>
                <w:webHidden/>
              </w:rPr>
              <w:fldChar w:fldCharType="begin"/>
            </w:r>
            <w:r>
              <w:rPr>
                <w:noProof/>
                <w:webHidden/>
              </w:rPr>
              <w:instrText xml:space="preserve"> PAGEREF _Toc135828548 \h </w:instrText>
            </w:r>
            <w:r>
              <w:rPr>
                <w:noProof/>
                <w:webHidden/>
              </w:rPr>
            </w:r>
            <w:r>
              <w:rPr>
                <w:noProof/>
                <w:webHidden/>
              </w:rPr>
              <w:fldChar w:fldCharType="separate"/>
            </w:r>
            <w:r>
              <w:rPr>
                <w:noProof/>
                <w:webHidden/>
              </w:rPr>
              <w:t>174</w:t>
            </w:r>
            <w:r>
              <w:rPr>
                <w:noProof/>
                <w:webHidden/>
              </w:rPr>
              <w:fldChar w:fldCharType="end"/>
            </w:r>
          </w:hyperlink>
        </w:p>
        <w:p w14:paraId="6AEEDDAB" w14:textId="7C5CF54D" w:rsidR="006C6D44" w:rsidRDefault="006C6D44">
          <w:pPr>
            <w:pStyle w:val="Spistreci3"/>
            <w:rPr>
              <w:rFonts w:eastAsiaTheme="minorEastAsia"/>
              <w:noProof/>
              <w:kern w:val="2"/>
              <w:lang w:eastAsia="pl-PL"/>
              <w14:ligatures w14:val="standardContextual"/>
            </w:rPr>
          </w:pPr>
          <w:hyperlink w:anchor="_Toc135828549" w:history="1">
            <w:r w:rsidRPr="00F43A7A">
              <w:rPr>
                <w:rStyle w:val="Hipercze"/>
                <w:noProof/>
              </w:rPr>
              <w:t>2.2.</w:t>
            </w:r>
            <w:r>
              <w:rPr>
                <w:rFonts w:eastAsiaTheme="minorEastAsia"/>
                <w:noProof/>
                <w:kern w:val="2"/>
                <w:lang w:eastAsia="pl-PL"/>
                <w14:ligatures w14:val="standardContextual"/>
              </w:rPr>
              <w:tab/>
            </w:r>
            <w:r w:rsidRPr="00F43A7A">
              <w:rPr>
                <w:rStyle w:val="Hipercze"/>
                <w:noProof/>
              </w:rPr>
              <w:t>„Higiena naszą tarczą ochronną” - program higieny i profilaktyki wybranych chorób zakaźnych.</w:t>
            </w:r>
            <w:r>
              <w:rPr>
                <w:noProof/>
                <w:webHidden/>
              </w:rPr>
              <w:tab/>
            </w:r>
            <w:r>
              <w:rPr>
                <w:noProof/>
                <w:webHidden/>
              </w:rPr>
              <w:fldChar w:fldCharType="begin"/>
            </w:r>
            <w:r>
              <w:rPr>
                <w:noProof/>
                <w:webHidden/>
              </w:rPr>
              <w:instrText xml:space="preserve"> PAGEREF _Toc135828549 \h </w:instrText>
            </w:r>
            <w:r>
              <w:rPr>
                <w:noProof/>
                <w:webHidden/>
              </w:rPr>
            </w:r>
            <w:r>
              <w:rPr>
                <w:noProof/>
                <w:webHidden/>
              </w:rPr>
              <w:fldChar w:fldCharType="separate"/>
            </w:r>
            <w:r>
              <w:rPr>
                <w:noProof/>
                <w:webHidden/>
              </w:rPr>
              <w:t>176</w:t>
            </w:r>
            <w:r>
              <w:rPr>
                <w:noProof/>
                <w:webHidden/>
              </w:rPr>
              <w:fldChar w:fldCharType="end"/>
            </w:r>
          </w:hyperlink>
        </w:p>
        <w:p w14:paraId="68BAE640" w14:textId="296DE27A" w:rsidR="006C6D44" w:rsidRDefault="006C6D44">
          <w:pPr>
            <w:pStyle w:val="Spistreci3"/>
            <w:rPr>
              <w:rFonts w:eastAsiaTheme="minorEastAsia"/>
              <w:noProof/>
              <w:kern w:val="2"/>
              <w:lang w:eastAsia="pl-PL"/>
              <w14:ligatures w14:val="standardContextual"/>
            </w:rPr>
          </w:pPr>
          <w:hyperlink w:anchor="_Toc135828550" w:history="1">
            <w:r w:rsidRPr="00F43A7A">
              <w:rPr>
                <w:rStyle w:val="Hipercze"/>
                <w:noProof/>
              </w:rPr>
              <w:t>2.3.</w:t>
            </w:r>
            <w:r>
              <w:rPr>
                <w:rFonts w:eastAsiaTheme="minorEastAsia"/>
                <w:noProof/>
                <w:kern w:val="2"/>
                <w:lang w:eastAsia="pl-PL"/>
                <w14:ligatures w14:val="standardContextual"/>
              </w:rPr>
              <w:tab/>
            </w:r>
            <w:r w:rsidRPr="00F43A7A">
              <w:rPr>
                <w:rStyle w:val="Hipercze"/>
                <w:noProof/>
              </w:rPr>
              <w:t>Wojewódzki Program profilaktyki Używania Substancji Psychoaktywnych, w tym nowych narkotyków dla uczniów Klas V,VI,VII szkół podstawowych „Porozmawiajmy o zdrowiu i nowych zagrożeniach”</w:t>
            </w:r>
            <w:r>
              <w:rPr>
                <w:noProof/>
                <w:webHidden/>
              </w:rPr>
              <w:tab/>
            </w:r>
            <w:r>
              <w:rPr>
                <w:noProof/>
                <w:webHidden/>
              </w:rPr>
              <w:fldChar w:fldCharType="begin"/>
            </w:r>
            <w:r>
              <w:rPr>
                <w:noProof/>
                <w:webHidden/>
              </w:rPr>
              <w:instrText xml:space="preserve"> PAGEREF _Toc135828550 \h </w:instrText>
            </w:r>
            <w:r>
              <w:rPr>
                <w:noProof/>
                <w:webHidden/>
              </w:rPr>
            </w:r>
            <w:r>
              <w:rPr>
                <w:noProof/>
                <w:webHidden/>
              </w:rPr>
              <w:fldChar w:fldCharType="separate"/>
            </w:r>
            <w:r>
              <w:rPr>
                <w:noProof/>
                <w:webHidden/>
              </w:rPr>
              <w:t>176</w:t>
            </w:r>
            <w:r>
              <w:rPr>
                <w:noProof/>
                <w:webHidden/>
              </w:rPr>
              <w:fldChar w:fldCharType="end"/>
            </w:r>
          </w:hyperlink>
        </w:p>
        <w:p w14:paraId="65200C46" w14:textId="57137F25" w:rsidR="006C6D44" w:rsidRDefault="006C6D44">
          <w:pPr>
            <w:pStyle w:val="Spistreci3"/>
            <w:rPr>
              <w:rFonts w:eastAsiaTheme="minorEastAsia"/>
              <w:noProof/>
              <w:kern w:val="2"/>
              <w:lang w:eastAsia="pl-PL"/>
              <w14:ligatures w14:val="standardContextual"/>
            </w:rPr>
          </w:pPr>
          <w:hyperlink w:anchor="_Toc135828551" w:history="1">
            <w:r w:rsidRPr="00F43A7A">
              <w:rPr>
                <w:rStyle w:val="Hipercze"/>
                <w:noProof/>
              </w:rPr>
              <w:t>2.4.</w:t>
            </w:r>
            <w:r>
              <w:rPr>
                <w:rFonts w:eastAsiaTheme="minorEastAsia"/>
                <w:noProof/>
                <w:kern w:val="2"/>
                <w:lang w:eastAsia="pl-PL"/>
                <w14:ligatures w14:val="standardContextual"/>
              </w:rPr>
              <w:tab/>
            </w:r>
            <w:r w:rsidRPr="00F43A7A">
              <w:rPr>
                <w:rStyle w:val="Hipercze"/>
                <w:noProof/>
              </w:rPr>
              <w:t>Wojewódzkie programy edukacyjne „Podstępne WZW” oraz "Znamię! Znam je?" realizowane przez Państwową Inspekcję Sanitarną przy współpracy z Fundacją Gwiazda Nadziei.</w:t>
            </w:r>
            <w:r>
              <w:rPr>
                <w:noProof/>
                <w:webHidden/>
              </w:rPr>
              <w:tab/>
            </w:r>
            <w:r>
              <w:rPr>
                <w:noProof/>
                <w:webHidden/>
              </w:rPr>
              <w:fldChar w:fldCharType="begin"/>
            </w:r>
            <w:r>
              <w:rPr>
                <w:noProof/>
                <w:webHidden/>
              </w:rPr>
              <w:instrText xml:space="preserve"> PAGEREF _Toc135828551 \h </w:instrText>
            </w:r>
            <w:r>
              <w:rPr>
                <w:noProof/>
                <w:webHidden/>
              </w:rPr>
            </w:r>
            <w:r>
              <w:rPr>
                <w:noProof/>
                <w:webHidden/>
              </w:rPr>
              <w:fldChar w:fldCharType="separate"/>
            </w:r>
            <w:r>
              <w:rPr>
                <w:noProof/>
                <w:webHidden/>
              </w:rPr>
              <w:t>177</w:t>
            </w:r>
            <w:r>
              <w:rPr>
                <w:noProof/>
                <w:webHidden/>
              </w:rPr>
              <w:fldChar w:fldCharType="end"/>
            </w:r>
          </w:hyperlink>
        </w:p>
        <w:p w14:paraId="1983D045" w14:textId="34091376" w:rsidR="006C6D44" w:rsidRDefault="006C6D44">
          <w:pPr>
            <w:pStyle w:val="Spistreci2"/>
            <w:rPr>
              <w:rFonts w:eastAsiaTheme="minorEastAsia"/>
              <w:noProof/>
              <w:kern w:val="2"/>
              <w:lang w:eastAsia="pl-PL"/>
              <w14:ligatures w14:val="standardContextual"/>
            </w:rPr>
          </w:pPr>
          <w:hyperlink w:anchor="_Toc135828552" w:history="1">
            <w:r w:rsidRPr="00F43A7A">
              <w:rPr>
                <w:rStyle w:val="Hipercze"/>
                <w:rFonts w:cstheme="minorHAnsi"/>
                <w:bCs/>
                <w:noProof/>
              </w:rPr>
              <w:t>3.</w:t>
            </w:r>
            <w:r>
              <w:rPr>
                <w:rFonts w:eastAsiaTheme="minorEastAsia"/>
                <w:noProof/>
                <w:kern w:val="2"/>
                <w:lang w:eastAsia="pl-PL"/>
                <w14:ligatures w14:val="standardContextual"/>
              </w:rPr>
              <w:tab/>
            </w:r>
            <w:r w:rsidRPr="00F43A7A">
              <w:rPr>
                <w:rStyle w:val="Hipercze"/>
                <w:rFonts w:cstheme="minorHAnsi"/>
                <w:bCs/>
                <w:noProof/>
              </w:rPr>
              <w:t>Ogólnopolskie i wojewódzkie i akcje i kampanie profilaktyczne.</w:t>
            </w:r>
            <w:r>
              <w:rPr>
                <w:noProof/>
                <w:webHidden/>
              </w:rPr>
              <w:tab/>
            </w:r>
            <w:r>
              <w:rPr>
                <w:noProof/>
                <w:webHidden/>
              </w:rPr>
              <w:fldChar w:fldCharType="begin"/>
            </w:r>
            <w:r>
              <w:rPr>
                <w:noProof/>
                <w:webHidden/>
              </w:rPr>
              <w:instrText xml:space="preserve"> PAGEREF _Toc135828552 \h </w:instrText>
            </w:r>
            <w:r>
              <w:rPr>
                <w:noProof/>
                <w:webHidden/>
              </w:rPr>
            </w:r>
            <w:r>
              <w:rPr>
                <w:noProof/>
                <w:webHidden/>
              </w:rPr>
              <w:fldChar w:fldCharType="separate"/>
            </w:r>
            <w:r>
              <w:rPr>
                <w:noProof/>
                <w:webHidden/>
              </w:rPr>
              <w:t>178</w:t>
            </w:r>
            <w:r>
              <w:rPr>
                <w:noProof/>
                <w:webHidden/>
              </w:rPr>
              <w:fldChar w:fldCharType="end"/>
            </w:r>
          </w:hyperlink>
        </w:p>
        <w:p w14:paraId="70D99DB0" w14:textId="378250D8" w:rsidR="006C6D44" w:rsidRDefault="006C6D44">
          <w:pPr>
            <w:pStyle w:val="Spistreci3"/>
            <w:rPr>
              <w:rFonts w:eastAsiaTheme="minorEastAsia"/>
              <w:noProof/>
              <w:kern w:val="2"/>
              <w:lang w:eastAsia="pl-PL"/>
              <w14:ligatures w14:val="standardContextual"/>
            </w:rPr>
          </w:pPr>
          <w:hyperlink w:anchor="_Toc135828553" w:history="1">
            <w:r w:rsidRPr="00F43A7A">
              <w:rPr>
                <w:rStyle w:val="Hipercze"/>
                <w:bCs/>
                <w:noProof/>
              </w:rPr>
              <w:t>3.1.</w:t>
            </w:r>
            <w:r>
              <w:rPr>
                <w:rFonts w:eastAsiaTheme="minorEastAsia"/>
                <w:noProof/>
                <w:kern w:val="2"/>
                <w:lang w:eastAsia="pl-PL"/>
                <w14:ligatures w14:val="standardContextual"/>
              </w:rPr>
              <w:tab/>
            </w:r>
            <w:r w:rsidRPr="00F43A7A">
              <w:rPr>
                <w:rStyle w:val="Hipercze"/>
                <w:noProof/>
              </w:rPr>
              <w:t>Bezpieczne Ferie 2022</w:t>
            </w:r>
            <w:r>
              <w:rPr>
                <w:noProof/>
                <w:webHidden/>
              </w:rPr>
              <w:tab/>
            </w:r>
            <w:r>
              <w:rPr>
                <w:noProof/>
                <w:webHidden/>
              </w:rPr>
              <w:fldChar w:fldCharType="begin"/>
            </w:r>
            <w:r>
              <w:rPr>
                <w:noProof/>
                <w:webHidden/>
              </w:rPr>
              <w:instrText xml:space="preserve"> PAGEREF _Toc135828553 \h </w:instrText>
            </w:r>
            <w:r>
              <w:rPr>
                <w:noProof/>
                <w:webHidden/>
              </w:rPr>
            </w:r>
            <w:r>
              <w:rPr>
                <w:noProof/>
                <w:webHidden/>
              </w:rPr>
              <w:fldChar w:fldCharType="separate"/>
            </w:r>
            <w:r>
              <w:rPr>
                <w:noProof/>
                <w:webHidden/>
              </w:rPr>
              <w:t>178</w:t>
            </w:r>
            <w:r>
              <w:rPr>
                <w:noProof/>
                <w:webHidden/>
              </w:rPr>
              <w:fldChar w:fldCharType="end"/>
            </w:r>
          </w:hyperlink>
        </w:p>
        <w:p w14:paraId="678352BC" w14:textId="2731BEAC" w:rsidR="006C6D44" w:rsidRDefault="006C6D44">
          <w:pPr>
            <w:pStyle w:val="Spistreci3"/>
            <w:rPr>
              <w:rFonts w:eastAsiaTheme="minorEastAsia"/>
              <w:noProof/>
              <w:kern w:val="2"/>
              <w:lang w:eastAsia="pl-PL"/>
              <w14:ligatures w14:val="standardContextual"/>
            </w:rPr>
          </w:pPr>
          <w:hyperlink w:anchor="_Toc135828554" w:history="1">
            <w:r w:rsidRPr="00F43A7A">
              <w:rPr>
                <w:rStyle w:val="Hipercze"/>
                <w:noProof/>
              </w:rPr>
              <w:t>3.2.</w:t>
            </w:r>
            <w:r>
              <w:rPr>
                <w:rFonts w:eastAsiaTheme="minorEastAsia"/>
                <w:noProof/>
                <w:kern w:val="2"/>
                <w:lang w:eastAsia="pl-PL"/>
                <w14:ligatures w14:val="standardContextual"/>
              </w:rPr>
              <w:tab/>
            </w:r>
            <w:r w:rsidRPr="00F43A7A">
              <w:rPr>
                <w:rStyle w:val="Hipercze"/>
                <w:noProof/>
              </w:rPr>
              <w:t>Światowy Dzień Zdrowia 2022</w:t>
            </w:r>
            <w:r>
              <w:rPr>
                <w:noProof/>
                <w:webHidden/>
              </w:rPr>
              <w:tab/>
            </w:r>
            <w:r>
              <w:rPr>
                <w:noProof/>
                <w:webHidden/>
              </w:rPr>
              <w:fldChar w:fldCharType="begin"/>
            </w:r>
            <w:r>
              <w:rPr>
                <w:noProof/>
                <w:webHidden/>
              </w:rPr>
              <w:instrText xml:space="preserve"> PAGEREF _Toc135828554 \h </w:instrText>
            </w:r>
            <w:r>
              <w:rPr>
                <w:noProof/>
                <w:webHidden/>
              </w:rPr>
            </w:r>
            <w:r>
              <w:rPr>
                <w:noProof/>
                <w:webHidden/>
              </w:rPr>
              <w:fldChar w:fldCharType="separate"/>
            </w:r>
            <w:r>
              <w:rPr>
                <w:noProof/>
                <w:webHidden/>
              </w:rPr>
              <w:t>178</w:t>
            </w:r>
            <w:r>
              <w:rPr>
                <w:noProof/>
                <w:webHidden/>
              </w:rPr>
              <w:fldChar w:fldCharType="end"/>
            </w:r>
          </w:hyperlink>
        </w:p>
        <w:p w14:paraId="3409E26B" w14:textId="7205348D" w:rsidR="006C6D44" w:rsidRDefault="006C6D44">
          <w:pPr>
            <w:pStyle w:val="Spistreci3"/>
            <w:rPr>
              <w:rFonts w:eastAsiaTheme="minorEastAsia"/>
              <w:noProof/>
              <w:kern w:val="2"/>
              <w:lang w:eastAsia="pl-PL"/>
              <w14:ligatures w14:val="standardContextual"/>
            </w:rPr>
          </w:pPr>
          <w:hyperlink w:anchor="_Toc135828555" w:history="1">
            <w:r w:rsidRPr="00F43A7A">
              <w:rPr>
                <w:rStyle w:val="Hipercze"/>
                <w:noProof/>
              </w:rPr>
              <w:t>3.3.</w:t>
            </w:r>
            <w:r>
              <w:rPr>
                <w:rFonts w:eastAsiaTheme="minorEastAsia"/>
                <w:noProof/>
                <w:kern w:val="2"/>
                <w:lang w:eastAsia="pl-PL"/>
                <w14:ligatures w14:val="standardContextual"/>
              </w:rPr>
              <w:tab/>
            </w:r>
            <w:r w:rsidRPr="00F43A7A">
              <w:rPr>
                <w:rStyle w:val="Hipercze"/>
                <w:noProof/>
              </w:rPr>
              <w:t>Światowy Dzień bez Tytoniu 2022</w:t>
            </w:r>
            <w:r>
              <w:rPr>
                <w:noProof/>
                <w:webHidden/>
              </w:rPr>
              <w:tab/>
            </w:r>
            <w:r>
              <w:rPr>
                <w:noProof/>
                <w:webHidden/>
              </w:rPr>
              <w:fldChar w:fldCharType="begin"/>
            </w:r>
            <w:r>
              <w:rPr>
                <w:noProof/>
                <w:webHidden/>
              </w:rPr>
              <w:instrText xml:space="preserve"> PAGEREF _Toc135828555 \h </w:instrText>
            </w:r>
            <w:r>
              <w:rPr>
                <w:noProof/>
                <w:webHidden/>
              </w:rPr>
            </w:r>
            <w:r>
              <w:rPr>
                <w:noProof/>
                <w:webHidden/>
              </w:rPr>
              <w:fldChar w:fldCharType="separate"/>
            </w:r>
            <w:r>
              <w:rPr>
                <w:noProof/>
                <w:webHidden/>
              </w:rPr>
              <w:t>179</w:t>
            </w:r>
            <w:r>
              <w:rPr>
                <w:noProof/>
                <w:webHidden/>
              </w:rPr>
              <w:fldChar w:fldCharType="end"/>
            </w:r>
          </w:hyperlink>
        </w:p>
        <w:p w14:paraId="7A4000D4" w14:textId="2DFD59B6" w:rsidR="006C6D44" w:rsidRDefault="006C6D44">
          <w:pPr>
            <w:pStyle w:val="Spistreci3"/>
            <w:rPr>
              <w:rFonts w:eastAsiaTheme="minorEastAsia"/>
              <w:noProof/>
              <w:kern w:val="2"/>
              <w:lang w:eastAsia="pl-PL"/>
              <w14:ligatures w14:val="standardContextual"/>
            </w:rPr>
          </w:pPr>
          <w:hyperlink w:anchor="_Toc135828556" w:history="1">
            <w:r w:rsidRPr="00F43A7A">
              <w:rPr>
                <w:rStyle w:val="Hipercze"/>
                <w:noProof/>
              </w:rPr>
              <w:t>3.4.</w:t>
            </w:r>
            <w:r>
              <w:rPr>
                <w:rFonts w:eastAsiaTheme="minorEastAsia"/>
                <w:noProof/>
                <w:kern w:val="2"/>
                <w:lang w:eastAsia="pl-PL"/>
                <w14:ligatures w14:val="standardContextual"/>
              </w:rPr>
              <w:tab/>
            </w:r>
            <w:r w:rsidRPr="00F43A7A">
              <w:rPr>
                <w:rStyle w:val="Hipercze"/>
                <w:noProof/>
              </w:rPr>
              <w:t>Bezpieczne wakacje 2022</w:t>
            </w:r>
            <w:r>
              <w:rPr>
                <w:noProof/>
                <w:webHidden/>
              </w:rPr>
              <w:tab/>
            </w:r>
            <w:r>
              <w:rPr>
                <w:noProof/>
                <w:webHidden/>
              </w:rPr>
              <w:fldChar w:fldCharType="begin"/>
            </w:r>
            <w:r>
              <w:rPr>
                <w:noProof/>
                <w:webHidden/>
              </w:rPr>
              <w:instrText xml:space="preserve"> PAGEREF _Toc135828556 \h </w:instrText>
            </w:r>
            <w:r>
              <w:rPr>
                <w:noProof/>
                <w:webHidden/>
              </w:rPr>
            </w:r>
            <w:r>
              <w:rPr>
                <w:noProof/>
                <w:webHidden/>
              </w:rPr>
              <w:fldChar w:fldCharType="separate"/>
            </w:r>
            <w:r>
              <w:rPr>
                <w:noProof/>
                <w:webHidden/>
              </w:rPr>
              <w:t>180</w:t>
            </w:r>
            <w:r>
              <w:rPr>
                <w:noProof/>
                <w:webHidden/>
              </w:rPr>
              <w:fldChar w:fldCharType="end"/>
            </w:r>
          </w:hyperlink>
        </w:p>
        <w:p w14:paraId="046CBCAE" w14:textId="7A55144E" w:rsidR="006C6D44" w:rsidRDefault="006C6D44">
          <w:pPr>
            <w:pStyle w:val="Spistreci3"/>
            <w:rPr>
              <w:rFonts w:eastAsiaTheme="minorEastAsia"/>
              <w:noProof/>
              <w:kern w:val="2"/>
              <w:lang w:eastAsia="pl-PL"/>
              <w14:ligatures w14:val="standardContextual"/>
            </w:rPr>
          </w:pPr>
          <w:hyperlink w:anchor="_Toc135828557" w:history="1">
            <w:r w:rsidRPr="00F43A7A">
              <w:rPr>
                <w:rStyle w:val="Hipercze"/>
                <w:noProof/>
              </w:rPr>
              <w:t>3.5.</w:t>
            </w:r>
            <w:r>
              <w:rPr>
                <w:rFonts w:eastAsiaTheme="minorEastAsia"/>
                <w:noProof/>
                <w:kern w:val="2"/>
                <w:lang w:eastAsia="pl-PL"/>
                <w14:ligatures w14:val="standardContextual"/>
              </w:rPr>
              <w:tab/>
            </w:r>
            <w:r w:rsidRPr="00F43A7A">
              <w:rPr>
                <w:rStyle w:val="Hipercze"/>
                <w:noProof/>
              </w:rPr>
              <w:t>Wojewódzka Kampania #MojaSzkołaZdrowaSzkoła</w:t>
            </w:r>
            <w:r>
              <w:rPr>
                <w:noProof/>
                <w:webHidden/>
              </w:rPr>
              <w:tab/>
            </w:r>
            <w:r>
              <w:rPr>
                <w:noProof/>
                <w:webHidden/>
              </w:rPr>
              <w:fldChar w:fldCharType="begin"/>
            </w:r>
            <w:r>
              <w:rPr>
                <w:noProof/>
                <w:webHidden/>
              </w:rPr>
              <w:instrText xml:space="preserve"> PAGEREF _Toc135828557 \h </w:instrText>
            </w:r>
            <w:r>
              <w:rPr>
                <w:noProof/>
                <w:webHidden/>
              </w:rPr>
            </w:r>
            <w:r>
              <w:rPr>
                <w:noProof/>
                <w:webHidden/>
              </w:rPr>
              <w:fldChar w:fldCharType="separate"/>
            </w:r>
            <w:r>
              <w:rPr>
                <w:noProof/>
                <w:webHidden/>
              </w:rPr>
              <w:t>181</w:t>
            </w:r>
            <w:r>
              <w:rPr>
                <w:noProof/>
                <w:webHidden/>
              </w:rPr>
              <w:fldChar w:fldCharType="end"/>
            </w:r>
          </w:hyperlink>
        </w:p>
        <w:p w14:paraId="5A8F15D5" w14:textId="61ED505E" w:rsidR="006C6D44" w:rsidRDefault="006C6D44">
          <w:pPr>
            <w:pStyle w:val="Spistreci3"/>
            <w:rPr>
              <w:rFonts w:eastAsiaTheme="minorEastAsia"/>
              <w:noProof/>
              <w:kern w:val="2"/>
              <w:lang w:eastAsia="pl-PL"/>
              <w14:ligatures w14:val="standardContextual"/>
            </w:rPr>
          </w:pPr>
          <w:hyperlink w:anchor="_Toc135828558" w:history="1">
            <w:r w:rsidRPr="00F43A7A">
              <w:rPr>
                <w:rStyle w:val="Hipercze"/>
                <w:noProof/>
              </w:rPr>
              <w:t>3.6.</w:t>
            </w:r>
            <w:r>
              <w:rPr>
                <w:rFonts w:eastAsiaTheme="minorEastAsia"/>
                <w:noProof/>
                <w:kern w:val="2"/>
                <w:lang w:eastAsia="pl-PL"/>
                <w14:ligatures w14:val="standardContextual"/>
              </w:rPr>
              <w:tab/>
            </w:r>
            <w:r w:rsidRPr="00F43A7A">
              <w:rPr>
                <w:rStyle w:val="Hipercze"/>
                <w:noProof/>
              </w:rPr>
              <w:t>Wojewódzka Kampania „Bądź swoją bohaterką!”</w:t>
            </w:r>
            <w:r>
              <w:rPr>
                <w:noProof/>
                <w:webHidden/>
              </w:rPr>
              <w:tab/>
            </w:r>
            <w:r>
              <w:rPr>
                <w:noProof/>
                <w:webHidden/>
              </w:rPr>
              <w:fldChar w:fldCharType="begin"/>
            </w:r>
            <w:r>
              <w:rPr>
                <w:noProof/>
                <w:webHidden/>
              </w:rPr>
              <w:instrText xml:space="preserve"> PAGEREF _Toc135828558 \h </w:instrText>
            </w:r>
            <w:r>
              <w:rPr>
                <w:noProof/>
                <w:webHidden/>
              </w:rPr>
            </w:r>
            <w:r>
              <w:rPr>
                <w:noProof/>
                <w:webHidden/>
              </w:rPr>
              <w:fldChar w:fldCharType="separate"/>
            </w:r>
            <w:r>
              <w:rPr>
                <w:noProof/>
                <w:webHidden/>
              </w:rPr>
              <w:t>183</w:t>
            </w:r>
            <w:r>
              <w:rPr>
                <w:noProof/>
                <w:webHidden/>
              </w:rPr>
              <w:fldChar w:fldCharType="end"/>
            </w:r>
          </w:hyperlink>
        </w:p>
        <w:p w14:paraId="3E45762E" w14:textId="3B8E766F" w:rsidR="006C6D44" w:rsidRDefault="006C6D44">
          <w:pPr>
            <w:pStyle w:val="Spistreci3"/>
            <w:rPr>
              <w:rFonts w:eastAsiaTheme="minorEastAsia"/>
              <w:noProof/>
              <w:kern w:val="2"/>
              <w:lang w:eastAsia="pl-PL"/>
              <w14:ligatures w14:val="standardContextual"/>
            </w:rPr>
          </w:pPr>
          <w:hyperlink w:anchor="_Toc135828559" w:history="1">
            <w:r w:rsidRPr="00F43A7A">
              <w:rPr>
                <w:rStyle w:val="Hipercze"/>
                <w:noProof/>
              </w:rPr>
              <w:t>3.7.</w:t>
            </w:r>
            <w:r>
              <w:rPr>
                <w:rFonts w:eastAsiaTheme="minorEastAsia"/>
                <w:noProof/>
                <w:kern w:val="2"/>
                <w:lang w:eastAsia="pl-PL"/>
                <w14:ligatures w14:val="standardContextual"/>
              </w:rPr>
              <w:tab/>
            </w:r>
            <w:r w:rsidRPr="00F43A7A">
              <w:rPr>
                <w:rStyle w:val="Hipercze"/>
                <w:noProof/>
              </w:rPr>
              <w:t>Światowy Dzień Rzucania Palenia 2022</w:t>
            </w:r>
            <w:r>
              <w:rPr>
                <w:noProof/>
                <w:webHidden/>
              </w:rPr>
              <w:tab/>
            </w:r>
            <w:r>
              <w:rPr>
                <w:noProof/>
                <w:webHidden/>
              </w:rPr>
              <w:fldChar w:fldCharType="begin"/>
            </w:r>
            <w:r>
              <w:rPr>
                <w:noProof/>
                <w:webHidden/>
              </w:rPr>
              <w:instrText xml:space="preserve"> PAGEREF _Toc135828559 \h </w:instrText>
            </w:r>
            <w:r>
              <w:rPr>
                <w:noProof/>
                <w:webHidden/>
              </w:rPr>
            </w:r>
            <w:r>
              <w:rPr>
                <w:noProof/>
                <w:webHidden/>
              </w:rPr>
              <w:fldChar w:fldCharType="separate"/>
            </w:r>
            <w:r>
              <w:rPr>
                <w:noProof/>
                <w:webHidden/>
              </w:rPr>
              <w:t>184</w:t>
            </w:r>
            <w:r>
              <w:rPr>
                <w:noProof/>
                <w:webHidden/>
              </w:rPr>
              <w:fldChar w:fldCharType="end"/>
            </w:r>
          </w:hyperlink>
        </w:p>
        <w:p w14:paraId="09D38879" w14:textId="506EA051" w:rsidR="006C6D44" w:rsidRDefault="006C6D44">
          <w:pPr>
            <w:pStyle w:val="Spistreci3"/>
            <w:rPr>
              <w:rFonts w:eastAsiaTheme="minorEastAsia"/>
              <w:noProof/>
              <w:kern w:val="2"/>
              <w:lang w:eastAsia="pl-PL"/>
              <w14:ligatures w14:val="standardContextual"/>
            </w:rPr>
          </w:pPr>
          <w:hyperlink w:anchor="_Toc135828560" w:history="1">
            <w:r w:rsidRPr="00F43A7A">
              <w:rPr>
                <w:rStyle w:val="Hipercze"/>
                <w:rFonts w:eastAsia="Times New Roman"/>
                <w:noProof/>
                <w:lang w:eastAsia="pl-PL"/>
              </w:rPr>
              <w:t>3.8.</w:t>
            </w:r>
            <w:r>
              <w:rPr>
                <w:rFonts w:eastAsiaTheme="minorEastAsia"/>
                <w:noProof/>
                <w:kern w:val="2"/>
                <w:lang w:eastAsia="pl-PL"/>
                <w14:ligatures w14:val="standardContextual"/>
              </w:rPr>
              <w:tab/>
            </w:r>
            <w:r w:rsidRPr="00F43A7A">
              <w:rPr>
                <w:rStyle w:val="Hipercze"/>
                <w:noProof/>
              </w:rPr>
              <w:t xml:space="preserve">Wybieraj Bezpieczną Żywność” </w:t>
            </w:r>
            <w:r w:rsidRPr="00F43A7A">
              <w:rPr>
                <w:rStyle w:val="Hipercze"/>
                <w:rFonts w:eastAsia="Times New Roman"/>
                <w:noProof/>
                <w:lang w:eastAsia="pl-PL"/>
              </w:rPr>
              <w:t>#EuChooseSafeFood</w:t>
            </w:r>
            <w:r>
              <w:rPr>
                <w:noProof/>
                <w:webHidden/>
              </w:rPr>
              <w:tab/>
            </w:r>
            <w:r>
              <w:rPr>
                <w:noProof/>
                <w:webHidden/>
              </w:rPr>
              <w:fldChar w:fldCharType="begin"/>
            </w:r>
            <w:r>
              <w:rPr>
                <w:noProof/>
                <w:webHidden/>
              </w:rPr>
              <w:instrText xml:space="preserve"> PAGEREF _Toc135828560 \h </w:instrText>
            </w:r>
            <w:r>
              <w:rPr>
                <w:noProof/>
                <w:webHidden/>
              </w:rPr>
            </w:r>
            <w:r>
              <w:rPr>
                <w:noProof/>
                <w:webHidden/>
              </w:rPr>
              <w:fldChar w:fldCharType="separate"/>
            </w:r>
            <w:r>
              <w:rPr>
                <w:noProof/>
                <w:webHidden/>
              </w:rPr>
              <w:t>185</w:t>
            </w:r>
            <w:r>
              <w:rPr>
                <w:noProof/>
                <w:webHidden/>
              </w:rPr>
              <w:fldChar w:fldCharType="end"/>
            </w:r>
          </w:hyperlink>
        </w:p>
        <w:p w14:paraId="1327418F" w14:textId="5AD73555" w:rsidR="006C6D44" w:rsidRDefault="006C6D44">
          <w:pPr>
            <w:pStyle w:val="Spistreci3"/>
            <w:rPr>
              <w:rFonts w:eastAsiaTheme="minorEastAsia"/>
              <w:noProof/>
              <w:kern w:val="2"/>
              <w:lang w:eastAsia="pl-PL"/>
              <w14:ligatures w14:val="standardContextual"/>
            </w:rPr>
          </w:pPr>
          <w:hyperlink w:anchor="_Toc135828561" w:history="1">
            <w:r w:rsidRPr="00F43A7A">
              <w:rPr>
                <w:rStyle w:val="Hipercze"/>
                <w:rFonts w:eastAsia="Times New Roman"/>
                <w:noProof/>
                <w:lang w:eastAsia="pl-PL"/>
              </w:rPr>
              <w:t>3.9.</w:t>
            </w:r>
            <w:r>
              <w:rPr>
                <w:rFonts w:eastAsiaTheme="minorEastAsia"/>
                <w:noProof/>
                <w:kern w:val="2"/>
                <w:lang w:eastAsia="pl-PL"/>
                <w14:ligatures w14:val="standardContextual"/>
              </w:rPr>
              <w:tab/>
            </w:r>
            <w:r w:rsidRPr="00F43A7A">
              <w:rPr>
                <w:rStyle w:val="Hipercze"/>
                <w:rFonts w:eastAsia="Times New Roman"/>
                <w:noProof/>
                <w:lang w:eastAsia="pl-PL"/>
              </w:rPr>
              <w:t>Profilaktyka nowych narkotyków.</w:t>
            </w:r>
            <w:r>
              <w:rPr>
                <w:noProof/>
                <w:webHidden/>
              </w:rPr>
              <w:tab/>
            </w:r>
            <w:r>
              <w:rPr>
                <w:noProof/>
                <w:webHidden/>
              </w:rPr>
              <w:fldChar w:fldCharType="begin"/>
            </w:r>
            <w:r>
              <w:rPr>
                <w:noProof/>
                <w:webHidden/>
              </w:rPr>
              <w:instrText xml:space="preserve"> PAGEREF _Toc135828561 \h </w:instrText>
            </w:r>
            <w:r>
              <w:rPr>
                <w:noProof/>
                <w:webHidden/>
              </w:rPr>
            </w:r>
            <w:r>
              <w:rPr>
                <w:noProof/>
                <w:webHidden/>
              </w:rPr>
              <w:fldChar w:fldCharType="separate"/>
            </w:r>
            <w:r>
              <w:rPr>
                <w:noProof/>
                <w:webHidden/>
              </w:rPr>
              <w:t>185</w:t>
            </w:r>
            <w:r>
              <w:rPr>
                <w:noProof/>
                <w:webHidden/>
              </w:rPr>
              <w:fldChar w:fldCharType="end"/>
            </w:r>
          </w:hyperlink>
        </w:p>
        <w:p w14:paraId="640AB5E2" w14:textId="014FCE52" w:rsidR="006C6D44" w:rsidRDefault="006C6D44">
          <w:pPr>
            <w:pStyle w:val="Spistreci2"/>
            <w:rPr>
              <w:rFonts w:eastAsiaTheme="minorEastAsia"/>
              <w:noProof/>
              <w:kern w:val="2"/>
              <w:lang w:eastAsia="pl-PL"/>
              <w14:ligatures w14:val="standardContextual"/>
            </w:rPr>
          </w:pPr>
          <w:hyperlink w:anchor="_Toc135828562" w:history="1">
            <w:r w:rsidRPr="00F43A7A">
              <w:rPr>
                <w:rStyle w:val="Hipercze"/>
                <w:noProof/>
                <w:lang w:eastAsia="pl-PL"/>
              </w:rPr>
              <w:t>4.</w:t>
            </w:r>
            <w:r>
              <w:rPr>
                <w:rFonts w:eastAsiaTheme="minorEastAsia"/>
                <w:noProof/>
                <w:kern w:val="2"/>
                <w:lang w:eastAsia="pl-PL"/>
                <w14:ligatures w14:val="standardContextual"/>
              </w:rPr>
              <w:tab/>
            </w:r>
            <w:r w:rsidRPr="00F43A7A">
              <w:rPr>
                <w:rStyle w:val="Hipercze"/>
                <w:noProof/>
                <w:lang w:eastAsia="pl-PL"/>
              </w:rPr>
              <w:t>Inne działania lokalne</w:t>
            </w:r>
            <w:r>
              <w:rPr>
                <w:noProof/>
                <w:webHidden/>
              </w:rPr>
              <w:tab/>
            </w:r>
            <w:r>
              <w:rPr>
                <w:noProof/>
                <w:webHidden/>
              </w:rPr>
              <w:fldChar w:fldCharType="begin"/>
            </w:r>
            <w:r>
              <w:rPr>
                <w:noProof/>
                <w:webHidden/>
              </w:rPr>
              <w:instrText xml:space="preserve"> PAGEREF _Toc135828562 \h </w:instrText>
            </w:r>
            <w:r>
              <w:rPr>
                <w:noProof/>
                <w:webHidden/>
              </w:rPr>
            </w:r>
            <w:r>
              <w:rPr>
                <w:noProof/>
                <w:webHidden/>
              </w:rPr>
              <w:fldChar w:fldCharType="separate"/>
            </w:r>
            <w:r>
              <w:rPr>
                <w:noProof/>
                <w:webHidden/>
              </w:rPr>
              <w:t>186</w:t>
            </w:r>
            <w:r>
              <w:rPr>
                <w:noProof/>
                <w:webHidden/>
              </w:rPr>
              <w:fldChar w:fldCharType="end"/>
            </w:r>
          </w:hyperlink>
        </w:p>
        <w:p w14:paraId="09F07C04" w14:textId="4BBFDD2A" w:rsidR="006C6D44" w:rsidRDefault="006C6D44">
          <w:pPr>
            <w:pStyle w:val="Spistreci3"/>
            <w:rPr>
              <w:rFonts w:eastAsiaTheme="minorEastAsia"/>
              <w:noProof/>
              <w:kern w:val="2"/>
              <w:lang w:eastAsia="pl-PL"/>
              <w14:ligatures w14:val="standardContextual"/>
            </w:rPr>
          </w:pPr>
          <w:hyperlink w:anchor="_Toc135828563" w:history="1">
            <w:r w:rsidRPr="00F43A7A">
              <w:rPr>
                <w:rStyle w:val="Hipercze"/>
                <w:rFonts w:eastAsia="Times New Roman"/>
                <w:noProof/>
                <w:lang w:eastAsia="pl-PL"/>
              </w:rPr>
              <w:t>4.1.</w:t>
            </w:r>
            <w:r>
              <w:rPr>
                <w:rFonts w:eastAsiaTheme="minorEastAsia"/>
                <w:noProof/>
                <w:kern w:val="2"/>
                <w:lang w:eastAsia="pl-PL"/>
                <w14:ligatures w14:val="standardContextual"/>
              </w:rPr>
              <w:tab/>
            </w:r>
            <w:r w:rsidRPr="00F43A7A">
              <w:rPr>
                <w:rStyle w:val="Hipercze"/>
                <w:rFonts w:eastAsia="Times New Roman"/>
                <w:noProof/>
                <w:lang w:eastAsia="pl-PL"/>
              </w:rPr>
              <w:t>Festiwal Piosenki o Zdrowiu. (PSSE Goleniów)</w:t>
            </w:r>
            <w:r>
              <w:rPr>
                <w:noProof/>
                <w:webHidden/>
              </w:rPr>
              <w:tab/>
            </w:r>
            <w:r>
              <w:rPr>
                <w:noProof/>
                <w:webHidden/>
              </w:rPr>
              <w:fldChar w:fldCharType="begin"/>
            </w:r>
            <w:r>
              <w:rPr>
                <w:noProof/>
                <w:webHidden/>
              </w:rPr>
              <w:instrText xml:space="preserve"> PAGEREF _Toc135828563 \h </w:instrText>
            </w:r>
            <w:r>
              <w:rPr>
                <w:noProof/>
                <w:webHidden/>
              </w:rPr>
            </w:r>
            <w:r>
              <w:rPr>
                <w:noProof/>
                <w:webHidden/>
              </w:rPr>
              <w:fldChar w:fldCharType="separate"/>
            </w:r>
            <w:r>
              <w:rPr>
                <w:noProof/>
                <w:webHidden/>
              </w:rPr>
              <w:t>186</w:t>
            </w:r>
            <w:r>
              <w:rPr>
                <w:noProof/>
                <w:webHidden/>
              </w:rPr>
              <w:fldChar w:fldCharType="end"/>
            </w:r>
          </w:hyperlink>
        </w:p>
        <w:p w14:paraId="69D261EB" w14:textId="49BE18DC" w:rsidR="006C6D44" w:rsidRDefault="006C6D44">
          <w:pPr>
            <w:pStyle w:val="Spistreci3"/>
            <w:rPr>
              <w:rFonts w:eastAsiaTheme="minorEastAsia"/>
              <w:noProof/>
              <w:kern w:val="2"/>
              <w:lang w:eastAsia="pl-PL"/>
              <w14:ligatures w14:val="standardContextual"/>
            </w:rPr>
          </w:pPr>
          <w:hyperlink w:anchor="_Toc135828564" w:history="1">
            <w:r w:rsidRPr="00F43A7A">
              <w:rPr>
                <w:rStyle w:val="Hipercze"/>
                <w:rFonts w:eastAsia="Times New Roman"/>
                <w:noProof/>
                <w:lang w:eastAsia="pl-PL"/>
              </w:rPr>
              <w:t>4.2.</w:t>
            </w:r>
            <w:r>
              <w:rPr>
                <w:rFonts w:eastAsiaTheme="minorEastAsia"/>
                <w:noProof/>
                <w:kern w:val="2"/>
                <w:lang w:eastAsia="pl-PL"/>
                <w14:ligatures w14:val="standardContextual"/>
              </w:rPr>
              <w:tab/>
            </w:r>
            <w:r w:rsidRPr="00F43A7A">
              <w:rPr>
                <w:rStyle w:val="Hipercze"/>
                <w:rFonts w:eastAsia="Times New Roman"/>
                <w:noProof/>
                <w:lang w:eastAsia="pl-PL"/>
              </w:rPr>
              <w:t>Obchody Dnia Seniora (PSSE Gryfice)</w:t>
            </w:r>
            <w:r>
              <w:rPr>
                <w:noProof/>
                <w:webHidden/>
              </w:rPr>
              <w:tab/>
            </w:r>
            <w:r>
              <w:rPr>
                <w:noProof/>
                <w:webHidden/>
              </w:rPr>
              <w:fldChar w:fldCharType="begin"/>
            </w:r>
            <w:r>
              <w:rPr>
                <w:noProof/>
                <w:webHidden/>
              </w:rPr>
              <w:instrText xml:space="preserve"> PAGEREF _Toc135828564 \h </w:instrText>
            </w:r>
            <w:r>
              <w:rPr>
                <w:noProof/>
                <w:webHidden/>
              </w:rPr>
            </w:r>
            <w:r>
              <w:rPr>
                <w:noProof/>
                <w:webHidden/>
              </w:rPr>
              <w:fldChar w:fldCharType="separate"/>
            </w:r>
            <w:r>
              <w:rPr>
                <w:noProof/>
                <w:webHidden/>
              </w:rPr>
              <w:t>186</w:t>
            </w:r>
            <w:r>
              <w:rPr>
                <w:noProof/>
                <w:webHidden/>
              </w:rPr>
              <w:fldChar w:fldCharType="end"/>
            </w:r>
          </w:hyperlink>
        </w:p>
        <w:p w14:paraId="4703649D" w14:textId="6DF60DB3" w:rsidR="006C6D44" w:rsidRDefault="006C6D44">
          <w:pPr>
            <w:pStyle w:val="Spistreci3"/>
            <w:rPr>
              <w:rFonts w:eastAsiaTheme="minorEastAsia"/>
              <w:noProof/>
              <w:kern w:val="2"/>
              <w:lang w:eastAsia="pl-PL"/>
              <w14:ligatures w14:val="standardContextual"/>
            </w:rPr>
          </w:pPr>
          <w:hyperlink w:anchor="_Toc135828565" w:history="1">
            <w:r w:rsidRPr="00F43A7A">
              <w:rPr>
                <w:rStyle w:val="Hipercze"/>
                <w:rFonts w:cstheme="minorHAnsi"/>
                <w:bCs/>
                <w:noProof/>
              </w:rPr>
              <w:t>4.3.</w:t>
            </w:r>
            <w:r>
              <w:rPr>
                <w:rFonts w:eastAsiaTheme="minorEastAsia"/>
                <w:noProof/>
                <w:kern w:val="2"/>
                <w:lang w:eastAsia="pl-PL"/>
                <w14:ligatures w14:val="standardContextual"/>
              </w:rPr>
              <w:tab/>
            </w:r>
            <w:r w:rsidRPr="00F43A7A">
              <w:rPr>
                <w:rStyle w:val="Hipercze"/>
                <w:rFonts w:cstheme="minorHAnsi"/>
                <w:bCs/>
                <w:noProof/>
              </w:rPr>
              <w:t>Grzybobranie z Inspekcją Sanitarną (PSSE Gryfino)</w:t>
            </w:r>
            <w:r>
              <w:rPr>
                <w:noProof/>
                <w:webHidden/>
              </w:rPr>
              <w:tab/>
            </w:r>
            <w:r>
              <w:rPr>
                <w:noProof/>
                <w:webHidden/>
              </w:rPr>
              <w:fldChar w:fldCharType="begin"/>
            </w:r>
            <w:r>
              <w:rPr>
                <w:noProof/>
                <w:webHidden/>
              </w:rPr>
              <w:instrText xml:space="preserve"> PAGEREF _Toc135828565 \h </w:instrText>
            </w:r>
            <w:r>
              <w:rPr>
                <w:noProof/>
                <w:webHidden/>
              </w:rPr>
            </w:r>
            <w:r>
              <w:rPr>
                <w:noProof/>
                <w:webHidden/>
              </w:rPr>
              <w:fldChar w:fldCharType="separate"/>
            </w:r>
            <w:r>
              <w:rPr>
                <w:noProof/>
                <w:webHidden/>
              </w:rPr>
              <w:t>186</w:t>
            </w:r>
            <w:r>
              <w:rPr>
                <w:noProof/>
                <w:webHidden/>
              </w:rPr>
              <w:fldChar w:fldCharType="end"/>
            </w:r>
          </w:hyperlink>
        </w:p>
        <w:p w14:paraId="7E5CD35A" w14:textId="6837B89E" w:rsidR="004E45C9" w:rsidRDefault="004E45C9">
          <w:r>
            <w:rPr>
              <w:b/>
              <w:bCs/>
            </w:rPr>
            <w:fldChar w:fldCharType="end"/>
          </w:r>
        </w:p>
      </w:sdtContent>
    </w:sdt>
    <w:p w14:paraId="6FBB28EF" w14:textId="77777777" w:rsidR="004D1EFA" w:rsidRDefault="004D1EFA" w:rsidP="004D1EFA"/>
    <w:p w14:paraId="3AE56A72" w14:textId="77777777" w:rsidR="004D1EFA" w:rsidRDefault="004D1EFA" w:rsidP="004D1EFA"/>
    <w:p w14:paraId="21F255B6" w14:textId="77777777" w:rsidR="00DF11E0" w:rsidRDefault="00DF11E0" w:rsidP="004D1EFA"/>
    <w:p w14:paraId="70AB9AC7" w14:textId="77777777" w:rsidR="0093639D" w:rsidRDefault="0093639D" w:rsidP="004D1EFA"/>
    <w:p w14:paraId="15966B16" w14:textId="4AE70B08" w:rsidR="0093639D" w:rsidRPr="00AD5D5D" w:rsidRDefault="0093639D" w:rsidP="0093639D">
      <w:pPr>
        <w:pStyle w:val="Nagwek1"/>
        <w:rPr>
          <w:color w:val="002060"/>
        </w:rPr>
      </w:pPr>
      <w:bookmarkStart w:id="1" w:name="_Toc135828410"/>
      <w:r w:rsidRPr="00AD5D5D">
        <w:rPr>
          <w:color w:val="002060"/>
        </w:rPr>
        <w:lastRenderedPageBreak/>
        <w:t>WSTĘP</w:t>
      </w:r>
      <w:bookmarkEnd w:id="1"/>
    </w:p>
    <w:p w14:paraId="34BEBDA7" w14:textId="6D13F62A" w:rsidR="00473E2A" w:rsidRPr="00C32DCE" w:rsidRDefault="00473E2A" w:rsidP="00FF5579">
      <w:pPr>
        <w:pStyle w:val="Stylnastroninternet"/>
      </w:pPr>
      <w:r w:rsidRPr="00C32DCE">
        <w:t xml:space="preserve">Szanowni Państwo, rok 2022 był okresem bardzo intensywnych działań dla Państwowej Inspekcji Sanitarnej w województwie zachodniopomorskim. </w:t>
      </w:r>
    </w:p>
    <w:p w14:paraId="147E76EE" w14:textId="71A5B17F" w:rsidR="00473E2A" w:rsidRPr="00C32DCE" w:rsidRDefault="00473E2A" w:rsidP="00FF5579">
      <w:pPr>
        <w:pStyle w:val="Stylnastroninternet"/>
      </w:pPr>
      <w:r w:rsidRPr="00C32DCE">
        <w:t>Z dniem 16 maja 2022r. odwołano stan epidemii (rozporządzenie Ministra Zdrowia z</w:t>
      </w:r>
      <w:r w:rsidR="00C32DCE">
        <w:t> </w:t>
      </w:r>
      <w:r w:rsidRPr="00C32DCE">
        <w:t>dnia 12 maja 2022 r. w sprawie odwołania na obszarze Rzeczpospolitej Polskiej stanu epidemii; Dz. U. z 2022 r., poz. 1027). Jednocześnie od dnia 16 maja 2022 r. do odwołania ogłoszono stan zagrożenia epidemicznego w związku z zakażeniami wirusem SARS-CoV-2 (rozporządzenie Ministra Zdrowia z dnia 12 maja 2022 r. w sprawie ogłoszenia na obszarze Rzeczypospolitej Polskiej stanu zagrożenia epidemicznego; Dz. U. z 2022 r., poz. 1028). W</w:t>
      </w:r>
      <w:r w:rsidR="009F6F1D">
        <w:t> </w:t>
      </w:r>
      <w:r w:rsidRPr="00C32DCE">
        <w:t>związku z powyższym oraz z uwagi na spadek liczby zachorowań na COVID-19 wśród mieszkańców naszego województwa zmienił się „środek ciężkości” realizowanych przez Państwową Inspekcję Sanitarną zadań, przede wszystkim zintensyfikowano działania w</w:t>
      </w:r>
      <w:r w:rsidR="00C32DCE">
        <w:t> </w:t>
      </w:r>
      <w:r w:rsidRPr="00C32DCE">
        <w:t>ramach nadzoru bieżącego oraz prowadzono dalszą cyfryzację działalności</w:t>
      </w:r>
      <w:r w:rsidR="005A3B73">
        <w:t xml:space="preserve"> Inspekcji</w:t>
      </w:r>
      <w:r w:rsidRPr="00C32DCE">
        <w:t>.</w:t>
      </w:r>
    </w:p>
    <w:p w14:paraId="52A531F8" w14:textId="5A84C3A9" w:rsidR="00473E2A" w:rsidRPr="00C32DCE" w:rsidRDefault="00473E2A" w:rsidP="00FF5579">
      <w:pPr>
        <w:pStyle w:val="Stylnastroninternet"/>
      </w:pPr>
      <w:r w:rsidRPr="00C32DCE">
        <w:t>Bardzo ważnym wyzwaniem dla służb sanitarno- epidemiologicznych były zadania związane ze zjawiskiem masowego śnięcia ryb na rz. Odrze. Przedmiotem naszych starań było przede wszystkim zapewnienie bezpieczeństwa zdrowotnego mieszkańcom naszego województwa, w szczególności w zakresie jakości wody przeznaczonej do spożycia i</w:t>
      </w:r>
      <w:r w:rsidR="005A3B73">
        <w:t> </w:t>
      </w:r>
      <w:r w:rsidRPr="00C32DCE">
        <w:t>żywności, a także jakości wody w kąpieliskach zlokalizowanych nad rz. Odrą. Organy Państwowej Inspekcji Sanitarnej pozostawały w tym zakresie w ścisłej współpracy zarówno z</w:t>
      </w:r>
      <w:r w:rsidR="009F6F1D">
        <w:t> </w:t>
      </w:r>
      <w:r w:rsidRPr="00C32DCE">
        <w:t>organami administracji rządowej i samorządowej, jak i z innymi służbami w województwie.</w:t>
      </w:r>
    </w:p>
    <w:p w14:paraId="267AE910" w14:textId="66A678A6" w:rsidR="00473E2A" w:rsidRPr="00C32DCE" w:rsidRDefault="00473E2A" w:rsidP="00FF5579">
      <w:pPr>
        <w:pStyle w:val="Stylnastroninternet"/>
      </w:pPr>
      <w:r w:rsidRPr="00C32DCE">
        <w:t>Państwowa Inspekcja Sanitarna swoimi działaniami służy przede wszystkim Społeczeństwu. Jej podstawowym celem jest ochrona zdrowia ludzkiego przed niekorzystnym wpływem szkodliwości i uciążliwości środowiskowych oraz zapobieganie powstawaniu chorób. Swoje zadania realizuje poprzez sprawowanie zapobiegawczego i</w:t>
      </w:r>
      <w:r w:rsidR="009F6F1D">
        <w:t> </w:t>
      </w:r>
      <w:r w:rsidRPr="00C32DCE">
        <w:t>bieżącego nadzoru sanitarnego oraz prowadzenie działalności zapobiegawczej i</w:t>
      </w:r>
      <w:r w:rsidR="009F6F1D">
        <w:t> </w:t>
      </w:r>
      <w:r w:rsidRPr="00C32DCE">
        <w:t>przeciwepidemicznej w zakresie chorób zakaźnych i innych chorób powodowanych warunkami środowiska, a także poprzez działalność oświatowo-zdrowotną.</w:t>
      </w:r>
    </w:p>
    <w:p w14:paraId="544BC8DA" w14:textId="42EBFAFA" w:rsidR="00473E2A" w:rsidRPr="00C32DCE" w:rsidRDefault="00473E2A" w:rsidP="00FF5579">
      <w:pPr>
        <w:pStyle w:val="Stylnastroninternet"/>
      </w:pPr>
      <w:r w:rsidRPr="00C32DCE">
        <w:t>Podstawą naszej codziennej pracy w ramach nadzoru bieżącego jest m. in. monitoring i analiza sytuacji epidemiologicznej oraz wdrażanie działań przeciwepidemicznych, nadzór nad stanem higienicznosanitarnym obiektów, w tym ogólnie dostępnych, użyteczności publicznej,  placówek oświatowo - wychowawczych i podmiotów działalności leczniczej, nadzór nad higieną żywienia, żywności i przedmiotów użytku, nadzór nad jakością zdrowotną wody do picia oraz wody w kąpieliskach i na pływalniach, nadzór nad higieną procesów nauczania oraz warunkami higienicznosanitarnymi środowiska pracy, nad higieną radiacyjną, nad produkcją i wprowadzaniem do obrotu środków zastępczych i prekursorów narkotyków (kat. 2 i 3), nad bezpieczeństwem chemicznym, bezpieczeństwem produktów kosmetycznych, biobójczych i detergentów. Ponadto w ramach nadzoru zapobiegawczego do</w:t>
      </w:r>
      <w:r w:rsidR="009F6F1D">
        <w:t> </w:t>
      </w:r>
      <w:r w:rsidRPr="00C32DCE">
        <w:t xml:space="preserve">naszych codziennych zadań należy </w:t>
      </w:r>
      <w:r w:rsidR="003068B1" w:rsidRPr="00C32DCE">
        <w:t xml:space="preserve">w szczególności </w:t>
      </w:r>
      <w:r w:rsidRPr="00C32DCE">
        <w:t xml:space="preserve">opiniowanie miejscowych planów zagospodarowania przestrzennego oraz studium uwarunkowań i kierunków zagospodarowania przestrzennego gminy, uzgadnianie warunków zabudowy i zagospodarowania terenu oraz dokumentacji projektowej obiektów budowalnych pod </w:t>
      </w:r>
      <w:r w:rsidRPr="00C32DCE">
        <w:lastRenderedPageBreak/>
        <w:t>względem wymagań higienicznych i zdrowotnych, a także uczestniczenie w dopuszczeniu do</w:t>
      </w:r>
      <w:r w:rsidR="009F6F1D">
        <w:t> </w:t>
      </w:r>
      <w:r w:rsidRPr="00C32DCE">
        <w:t xml:space="preserve">użytku obiektów budowlanych i </w:t>
      </w:r>
      <w:r w:rsidR="003068B1" w:rsidRPr="00C32DCE">
        <w:t xml:space="preserve">statków </w:t>
      </w:r>
      <w:r w:rsidRPr="00C32DCE">
        <w:t>żeglugi śródlądowej. Na co dzień prowadzimy także szeroko rozumianą prozdrowotną działalność edukacyjną skierowaną zarówno do</w:t>
      </w:r>
      <w:r w:rsidR="009F6F1D">
        <w:t> </w:t>
      </w:r>
      <w:r w:rsidRPr="00C32DCE">
        <w:t>dzieci i młodzieży, jak i do osób dorosłych.</w:t>
      </w:r>
      <w:r w:rsidRPr="00C32DCE">
        <w:rPr>
          <w:color w:val="FF0000"/>
        </w:rPr>
        <w:t xml:space="preserve"> </w:t>
      </w:r>
      <w:r w:rsidRPr="00C32DCE">
        <w:t>Całokształt zakresu działań Państwowej Inspekcji Sanitarnej służy szeroko pojętemu bezpieczeństwu zdrowotnemu i wpływa na poprawę i utrzymanie tego bezpieczeństwa w ramach posiadanych kompetencji.</w:t>
      </w:r>
    </w:p>
    <w:p w14:paraId="7A653C51" w14:textId="77777777" w:rsidR="00473E2A" w:rsidRPr="00C32DCE" w:rsidRDefault="00473E2A" w:rsidP="00FF5579">
      <w:pPr>
        <w:pStyle w:val="Stylnastroninternet"/>
      </w:pPr>
      <w:r w:rsidRPr="00C32DCE">
        <w:t>Przedstawiając niniejszą publikację mamy nadzieję, że przybliży ona Państwu naszą pracę, jej cel i zadania, a także pozwoli na zapoznanie się ze stanem sanitarnym województwa zachodniopomorskiego w poszczególnych obszarach naszej działalności.</w:t>
      </w:r>
    </w:p>
    <w:p w14:paraId="4135AE1E" w14:textId="77777777" w:rsidR="00511854" w:rsidRDefault="00511854" w:rsidP="00C32DCE">
      <w:pPr>
        <w:spacing w:after="0"/>
        <w:jc w:val="both"/>
      </w:pPr>
    </w:p>
    <w:p w14:paraId="35ADC58C" w14:textId="77777777" w:rsidR="00731D5B" w:rsidRDefault="00731D5B" w:rsidP="0071371E">
      <w:pPr>
        <w:spacing w:after="0"/>
        <w:ind w:firstLine="709"/>
        <w:jc w:val="both"/>
        <w:sectPr w:rsidR="00731D5B" w:rsidSect="005A59CB">
          <w:headerReference w:type="default" r:id="rId12"/>
          <w:footerReference w:type="default" r:id="rId13"/>
          <w:footerReference w:type="first" r:id="rId14"/>
          <w:pgSz w:w="11906" w:h="16838"/>
          <w:pgMar w:top="1418" w:right="1418" w:bottom="1418" w:left="1418" w:header="709" w:footer="709" w:gutter="0"/>
          <w:cols w:space="708"/>
          <w:titlePg/>
          <w:docGrid w:linePitch="360"/>
        </w:sectPr>
      </w:pPr>
    </w:p>
    <w:p w14:paraId="36231E29" w14:textId="59FA19C7" w:rsidR="00F12551" w:rsidRPr="00AD5D5D" w:rsidRDefault="006F12F0" w:rsidP="00DF11E0">
      <w:pPr>
        <w:pStyle w:val="Nagwek1"/>
        <w:numPr>
          <w:ilvl w:val="0"/>
          <w:numId w:val="121"/>
        </w:numPr>
        <w:spacing w:before="0"/>
        <w:rPr>
          <w:color w:val="002060"/>
        </w:rPr>
      </w:pPr>
      <w:bookmarkStart w:id="2" w:name="_Toc135828411"/>
      <w:r w:rsidRPr="00AD5D5D">
        <w:rPr>
          <w:color w:val="002060"/>
        </w:rPr>
        <w:lastRenderedPageBreak/>
        <w:t>Zapobieganie oraz zwalczanie zakażeń</w:t>
      </w:r>
      <w:r w:rsidR="005A5A82" w:rsidRPr="00AD5D5D">
        <w:rPr>
          <w:color w:val="002060"/>
        </w:rPr>
        <w:t xml:space="preserve"> i</w:t>
      </w:r>
      <w:r w:rsidR="00ED62DB" w:rsidRPr="00AD5D5D">
        <w:rPr>
          <w:color w:val="002060"/>
        </w:rPr>
        <w:t xml:space="preserve"> </w:t>
      </w:r>
      <w:r w:rsidRPr="00AD5D5D">
        <w:rPr>
          <w:color w:val="002060"/>
        </w:rPr>
        <w:t>chorób zakaźnych u ludzi</w:t>
      </w:r>
      <w:bookmarkEnd w:id="2"/>
    </w:p>
    <w:p w14:paraId="411FEB38" w14:textId="77777777" w:rsidR="00DF11E0" w:rsidRPr="00DF11E0" w:rsidRDefault="00DF11E0" w:rsidP="00A22CFF">
      <w:pPr>
        <w:pStyle w:val="Stylnastroninternet"/>
      </w:pPr>
    </w:p>
    <w:p w14:paraId="64692B63" w14:textId="24C87613" w:rsidR="00773A58" w:rsidRDefault="006F12F0" w:rsidP="008917B4">
      <w:pPr>
        <w:pStyle w:val="Nagwek2"/>
        <w:numPr>
          <w:ilvl w:val="0"/>
          <w:numId w:val="122"/>
        </w:numPr>
        <w:spacing w:before="0"/>
      </w:pPr>
      <w:bookmarkStart w:id="3" w:name="_Toc135828412"/>
      <w:r w:rsidRPr="00DA0097">
        <w:t>Sytuacja epidemiologiczna wybranych chorób zakaźnych</w:t>
      </w:r>
      <w:bookmarkEnd w:id="3"/>
    </w:p>
    <w:p w14:paraId="5D8BF36F" w14:textId="77777777" w:rsidR="001D6822" w:rsidRDefault="001D6822" w:rsidP="00A22CFF">
      <w:pPr>
        <w:pStyle w:val="Stylnastroninternet"/>
        <w:rPr>
          <w:rFonts w:ascii="Calibri" w:hAnsi="Calibri" w:cs="Calibri"/>
          <w:szCs w:val="24"/>
        </w:rPr>
      </w:pPr>
    </w:p>
    <w:p w14:paraId="31B270D3" w14:textId="2F86B2F3" w:rsidR="00773A58" w:rsidRDefault="00773A58" w:rsidP="00A22CFF">
      <w:pPr>
        <w:pStyle w:val="Stylnastroninternet"/>
        <w:rPr>
          <w:rFonts w:ascii="Calibri" w:hAnsi="Calibri" w:cs="Calibri"/>
          <w:szCs w:val="24"/>
        </w:rPr>
      </w:pPr>
      <w:r w:rsidRPr="00984B6F">
        <w:rPr>
          <w:rFonts w:ascii="Calibri" w:hAnsi="Calibri" w:cs="Calibri"/>
          <w:szCs w:val="24"/>
        </w:rPr>
        <w:t>Ocena sytuacji epidemiologicznej woj. zachodniopomorskiego dokonywana jest na</w:t>
      </w:r>
      <w:r w:rsidR="009F6F1D">
        <w:rPr>
          <w:rFonts w:ascii="Calibri" w:hAnsi="Calibri" w:cs="Calibri"/>
          <w:szCs w:val="24"/>
        </w:rPr>
        <w:t> </w:t>
      </w:r>
      <w:r w:rsidRPr="00984B6F">
        <w:rPr>
          <w:rFonts w:ascii="Calibri" w:hAnsi="Calibri" w:cs="Calibri"/>
          <w:szCs w:val="24"/>
        </w:rPr>
        <w:t>podstawie analizy chorób zakaźnych oraz danych</w:t>
      </w:r>
      <w:r w:rsidR="005A5A82">
        <w:rPr>
          <w:rFonts w:ascii="Calibri" w:hAnsi="Calibri" w:cs="Calibri"/>
          <w:szCs w:val="24"/>
        </w:rPr>
        <w:t xml:space="preserve"> z </w:t>
      </w:r>
      <w:r w:rsidRPr="00984B6F">
        <w:rPr>
          <w:rFonts w:ascii="Calibri" w:hAnsi="Calibri" w:cs="Calibri"/>
          <w:szCs w:val="24"/>
        </w:rPr>
        <w:t>nadzoru epidemiologicznego</w:t>
      </w:r>
      <w:r w:rsidR="005A5A82">
        <w:rPr>
          <w:rFonts w:ascii="Calibri" w:hAnsi="Calibri" w:cs="Calibri"/>
          <w:szCs w:val="24"/>
        </w:rPr>
        <w:t xml:space="preserve"> i </w:t>
      </w:r>
      <w:r w:rsidRPr="00984B6F">
        <w:rPr>
          <w:rFonts w:ascii="Calibri" w:hAnsi="Calibri" w:cs="Calibri"/>
          <w:szCs w:val="24"/>
        </w:rPr>
        <w:t>weryfikacji zgłoszonych zachorowań na choroby zakaźne, zakaże</w:t>
      </w:r>
      <w:r>
        <w:rPr>
          <w:rFonts w:ascii="Calibri" w:hAnsi="Calibri" w:cs="Calibri"/>
          <w:szCs w:val="24"/>
        </w:rPr>
        <w:t>nia</w:t>
      </w:r>
      <w:r w:rsidR="005A5A82">
        <w:rPr>
          <w:rFonts w:ascii="Calibri" w:hAnsi="Calibri" w:cs="Calibri"/>
          <w:szCs w:val="24"/>
        </w:rPr>
        <w:t xml:space="preserve"> i </w:t>
      </w:r>
      <w:r w:rsidRPr="00984B6F">
        <w:rPr>
          <w:rFonts w:ascii="Calibri" w:hAnsi="Calibri" w:cs="Calibri"/>
          <w:szCs w:val="24"/>
        </w:rPr>
        <w:t>zatru</w:t>
      </w:r>
      <w:r>
        <w:rPr>
          <w:rFonts w:ascii="Calibri" w:hAnsi="Calibri" w:cs="Calibri"/>
          <w:szCs w:val="24"/>
        </w:rPr>
        <w:t>cia</w:t>
      </w:r>
      <w:r w:rsidRPr="00984B6F">
        <w:rPr>
          <w:rFonts w:ascii="Calibri" w:hAnsi="Calibri" w:cs="Calibri"/>
          <w:szCs w:val="24"/>
        </w:rPr>
        <w:t>. Rejestracja zgłoszonych zachorowań na choroby zakaźne odbywała się</w:t>
      </w:r>
      <w:r w:rsidR="000E738B">
        <w:rPr>
          <w:rFonts w:ascii="Calibri" w:hAnsi="Calibri" w:cs="Calibri"/>
          <w:szCs w:val="24"/>
        </w:rPr>
        <w:t xml:space="preserve"> w </w:t>
      </w:r>
      <w:r w:rsidRPr="00984B6F">
        <w:rPr>
          <w:rFonts w:ascii="Calibri" w:hAnsi="Calibri" w:cs="Calibri"/>
          <w:szCs w:val="24"/>
        </w:rPr>
        <w:t>oparciu o aktualne definicje przypadków chorób zakaźnych na potrzeby nadzoru epidemiologicznego opracowane przez NIZP-PZH</w:t>
      </w:r>
      <w:r>
        <w:rPr>
          <w:rFonts w:ascii="Calibri" w:hAnsi="Calibri" w:cs="Calibri"/>
          <w:szCs w:val="24"/>
        </w:rPr>
        <w:t xml:space="preserve"> PIB</w:t>
      </w:r>
      <w:r w:rsidRPr="00984B6F">
        <w:rPr>
          <w:rFonts w:ascii="Calibri" w:hAnsi="Calibri" w:cs="Calibri"/>
          <w:szCs w:val="24"/>
        </w:rPr>
        <w:t>. Istotne znaczenie dla rzetelności danych ma dopełnianie obowiązku zgłaszania przez lekarzy wszystkich rozpoznanych chorób zakaźnych podlegających rejestracji. Należy podkreślić, iż</w:t>
      </w:r>
      <w:r w:rsidR="009F6F1D">
        <w:rPr>
          <w:rFonts w:ascii="Calibri" w:hAnsi="Calibri" w:cs="Calibri"/>
          <w:szCs w:val="24"/>
        </w:rPr>
        <w:t> </w:t>
      </w:r>
      <w:r w:rsidR="005A5A82">
        <w:rPr>
          <w:rFonts w:ascii="Calibri" w:hAnsi="Calibri" w:cs="Calibri"/>
          <w:szCs w:val="24"/>
        </w:rPr>
        <w:t>z </w:t>
      </w:r>
      <w:r w:rsidRPr="00984B6F">
        <w:rPr>
          <w:rFonts w:ascii="Calibri" w:hAnsi="Calibri" w:cs="Calibri"/>
          <w:szCs w:val="24"/>
        </w:rPr>
        <w:t xml:space="preserve">uwagi na trwający czas </w:t>
      </w:r>
      <w:r>
        <w:rPr>
          <w:rFonts w:ascii="Calibri" w:hAnsi="Calibri" w:cs="Calibri"/>
          <w:szCs w:val="24"/>
        </w:rPr>
        <w:t xml:space="preserve">zagrożenia </w:t>
      </w:r>
      <w:r w:rsidRPr="00984B6F">
        <w:rPr>
          <w:rFonts w:ascii="Calibri" w:hAnsi="Calibri" w:cs="Calibri"/>
          <w:szCs w:val="24"/>
        </w:rPr>
        <w:t>epidemi</w:t>
      </w:r>
      <w:r>
        <w:rPr>
          <w:rFonts w:ascii="Calibri" w:hAnsi="Calibri" w:cs="Calibri"/>
          <w:szCs w:val="24"/>
        </w:rPr>
        <w:t>cznego</w:t>
      </w:r>
      <w:r w:rsidRPr="00984B6F">
        <w:rPr>
          <w:rFonts w:ascii="Calibri" w:hAnsi="Calibri" w:cs="Calibri"/>
          <w:szCs w:val="24"/>
        </w:rPr>
        <w:t xml:space="preserve"> SARS-CoV-2</w:t>
      </w:r>
      <w:r w:rsidR="000E738B">
        <w:rPr>
          <w:rFonts w:ascii="Calibri" w:hAnsi="Calibri" w:cs="Calibri"/>
          <w:szCs w:val="24"/>
        </w:rPr>
        <w:t xml:space="preserve"> w </w:t>
      </w:r>
      <w:r w:rsidRPr="00984B6F">
        <w:rPr>
          <w:rFonts w:ascii="Calibri" w:hAnsi="Calibri" w:cs="Calibri"/>
          <w:szCs w:val="24"/>
        </w:rPr>
        <w:t>Polsce liczba zarejestrowanych innych chorób zakaźnych może być</w:t>
      </w:r>
      <w:r w:rsidR="000E738B">
        <w:rPr>
          <w:rFonts w:ascii="Calibri" w:hAnsi="Calibri" w:cs="Calibri"/>
          <w:szCs w:val="24"/>
        </w:rPr>
        <w:t xml:space="preserve"> w </w:t>
      </w:r>
      <w:r>
        <w:rPr>
          <w:rFonts w:ascii="Calibri" w:hAnsi="Calibri" w:cs="Calibri"/>
          <w:szCs w:val="24"/>
        </w:rPr>
        <w:t xml:space="preserve">tym okresie </w:t>
      </w:r>
      <w:r w:rsidRPr="00984B6F">
        <w:rPr>
          <w:rFonts w:ascii="Calibri" w:hAnsi="Calibri" w:cs="Calibri"/>
          <w:szCs w:val="24"/>
        </w:rPr>
        <w:t>niedoszacowana</w:t>
      </w:r>
      <w:r>
        <w:rPr>
          <w:rFonts w:ascii="Calibri" w:hAnsi="Calibri" w:cs="Calibri"/>
          <w:szCs w:val="24"/>
        </w:rPr>
        <w:t>,</w:t>
      </w:r>
      <w:r w:rsidRPr="00984B6F">
        <w:rPr>
          <w:rFonts w:ascii="Calibri" w:hAnsi="Calibri" w:cs="Calibri"/>
          <w:szCs w:val="24"/>
        </w:rPr>
        <w:t xml:space="preserve"> stąd zagadnienie wymaga dalszej ciągłej analizy. </w:t>
      </w:r>
      <w:r>
        <w:rPr>
          <w:rFonts w:ascii="Calibri" w:hAnsi="Calibri" w:cs="Calibri"/>
          <w:szCs w:val="24"/>
        </w:rPr>
        <w:t>Zaobserwowano bowiem</w:t>
      </w:r>
      <w:r w:rsidR="000E738B">
        <w:rPr>
          <w:rFonts w:ascii="Calibri" w:hAnsi="Calibri" w:cs="Calibri"/>
          <w:szCs w:val="24"/>
        </w:rPr>
        <w:t xml:space="preserve"> w </w:t>
      </w:r>
      <w:r>
        <w:rPr>
          <w:rFonts w:ascii="Calibri" w:hAnsi="Calibri" w:cs="Calibri"/>
          <w:szCs w:val="24"/>
        </w:rPr>
        <w:t>2022 r. wzrost liczby zgłoszonych przypadków,</w:t>
      </w:r>
      <w:r w:rsidR="000E738B">
        <w:rPr>
          <w:rFonts w:ascii="Calibri" w:hAnsi="Calibri" w:cs="Calibri"/>
          <w:szCs w:val="24"/>
        </w:rPr>
        <w:t xml:space="preserve"> w </w:t>
      </w:r>
      <w:r>
        <w:rPr>
          <w:rFonts w:ascii="Calibri" w:hAnsi="Calibri" w:cs="Calibri"/>
          <w:szCs w:val="24"/>
        </w:rPr>
        <w:t>niektórych jednostkach chorobowych, co związane było najprawdopodobniej</w:t>
      </w:r>
      <w:r w:rsidR="005A5A82">
        <w:rPr>
          <w:rFonts w:ascii="Calibri" w:hAnsi="Calibri" w:cs="Calibri"/>
          <w:szCs w:val="24"/>
        </w:rPr>
        <w:t xml:space="preserve"> z </w:t>
      </w:r>
      <w:r>
        <w:rPr>
          <w:rFonts w:ascii="Calibri" w:hAnsi="Calibri" w:cs="Calibri"/>
          <w:szCs w:val="24"/>
        </w:rPr>
        <w:t>raportowaniem wcześniej niezgłoszonych zakażeń, które wystąpiły</w:t>
      </w:r>
      <w:r w:rsidR="000E738B">
        <w:rPr>
          <w:rFonts w:ascii="Calibri" w:hAnsi="Calibri" w:cs="Calibri"/>
          <w:szCs w:val="24"/>
        </w:rPr>
        <w:t xml:space="preserve"> w </w:t>
      </w:r>
      <w:r>
        <w:rPr>
          <w:rFonts w:ascii="Calibri" w:hAnsi="Calibri" w:cs="Calibri"/>
          <w:szCs w:val="24"/>
        </w:rPr>
        <w:t>okresie epidemii.</w:t>
      </w:r>
      <w:r w:rsidR="000E738B">
        <w:rPr>
          <w:rFonts w:ascii="Calibri" w:hAnsi="Calibri" w:cs="Calibri"/>
          <w:szCs w:val="24"/>
        </w:rPr>
        <w:t xml:space="preserve"> w </w:t>
      </w:r>
      <w:r w:rsidRPr="00984B6F">
        <w:rPr>
          <w:rFonts w:ascii="Calibri" w:hAnsi="Calibri" w:cs="Calibri"/>
          <w:szCs w:val="24"/>
        </w:rPr>
        <w:t>związku</w:t>
      </w:r>
      <w:r w:rsidR="005A5A82">
        <w:rPr>
          <w:rFonts w:ascii="Calibri" w:hAnsi="Calibri" w:cs="Calibri"/>
          <w:szCs w:val="24"/>
        </w:rPr>
        <w:t xml:space="preserve"> z </w:t>
      </w:r>
      <w:r w:rsidRPr="00984B6F">
        <w:rPr>
          <w:rFonts w:ascii="Calibri" w:hAnsi="Calibri" w:cs="Calibri"/>
          <w:szCs w:val="24"/>
        </w:rPr>
        <w:t>powyższym kontynuowane</w:t>
      </w:r>
      <w:r>
        <w:rPr>
          <w:rFonts w:ascii="Calibri" w:hAnsi="Calibri" w:cs="Calibri"/>
          <w:szCs w:val="24"/>
        </w:rPr>
        <w:t xml:space="preserve"> były</w:t>
      </w:r>
      <w:r w:rsidRPr="00984B6F">
        <w:rPr>
          <w:rFonts w:ascii="Calibri" w:hAnsi="Calibri" w:cs="Calibri"/>
          <w:szCs w:val="24"/>
        </w:rPr>
        <w:t xml:space="preserve"> przez pracowników Państwowej Inspekcji Sanitarnej działania edukacyjne wśród lekarzy</w:t>
      </w:r>
      <w:r w:rsidR="005A5A82">
        <w:rPr>
          <w:rFonts w:ascii="Calibri" w:hAnsi="Calibri" w:cs="Calibri"/>
          <w:szCs w:val="24"/>
        </w:rPr>
        <w:t xml:space="preserve"> i </w:t>
      </w:r>
      <w:r w:rsidRPr="00984B6F">
        <w:rPr>
          <w:rFonts w:ascii="Calibri" w:hAnsi="Calibri" w:cs="Calibri"/>
          <w:szCs w:val="24"/>
        </w:rPr>
        <w:t xml:space="preserve">innych pracowników ochrony zdrowia celem poprawy czułości nadzoru epidemiologicznego. </w:t>
      </w:r>
      <w:r>
        <w:rPr>
          <w:rFonts w:ascii="Calibri" w:hAnsi="Calibri" w:cs="Calibri"/>
          <w:szCs w:val="24"/>
        </w:rPr>
        <w:t>Założeniem tych działań jest</w:t>
      </w:r>
      <w:r w:rsidRPr="00984B6F">
        <w:rPr>
          <w:rFonts w:ascii="Calibri" w:hAnsi="Calibri" w:cs="Calibri"/>
          <w:szCs w:val="24"/>
        </w:rPr>
        <w:t xml:space="preserve"> popraw</w:t>
      </w:r>
      <w:r>
        <w:rPr>
          <w:rFonts w:ascii="Calibri" w:hAnsi="Calibri" w:cs="Calibri"/>
          <w:szCs w:val="24"/>
        </w:rPr>
        <w:t>a</w:t>
      </w:r>
      <w:r w:rsidRPr="00984B6F">
        <w:rPr>
          <w:rFonts w:ascii="Calibri" w:hAnsi="Calibri" w:cs="Calibri"/>
          <w:szCs w:val="24"/>
        </w:rPr>
        <w:t xml:space="preserve"> zgłaszalności,</w:t>
      </w:r>
      <w:r w:rsidR="005A5A82">
        <w:rPr>
          <w:rFonts w:ascii="Calibri" w:hAnsi="Calibri" w:cs="Calibri"/>
          <w:szCs w:val="24"/>
        </w:rPr>
        <w:t xml:space="preserve"> a </w:t>
      </w:r>
      <w:r w:rsidRPr="00984B6F">
        <w:rPr>
          <w:rFonts w:ascii="Calibri" w:hAnsi="Calibri" w:cs="Calibri"/>
          <w:szCs w:val="24"/>
        </w:rPr>
        <w:t>tym samym możliwość oceny rzeczywistej sytuacji epidemiologicznej,</w:t>
      </w:r>
      <w:r w:rsidR="000E738B">
        <w:rPr>
          <w:rFonts w:ascii="Calibri" w:hAnsi="Calibri" w:cs="Calibri"/>
          <w:szCs w:val="24"/>
        </w:rPr>
        <w:t xml:space="preserve"> w </w:t>
      </w:r>
      <w:r w:rsidRPr="00984B6F">
        <w:rPr>
          <w:rFonts w:ascii="Calibri" w:hAnsi="Calibri" w:cs="Calibri"/>
          <w:szCs w:val="24"/>
        </w:rPr>
        <w:t>tym zagrożeń zdrowotnych</w:t>
      </w:r>
      <w:r w:rsidR="000E738B">
        <w:rPr>
          <w:rFonts w:ascii="Calibri" w:hAnsi="Calibri" w:cs="Calibri"/>
          <w:szCs w:val="24"/>
        </w:rPr>
        <w:t xml:space="preserve"> w </w:t>
      </w:r>
      <w:r w:rsidRPr="00984B6F">
        <w:rPr>
          <w:rFonts w:ascii="Calibri" w:hAnsi="Calibri" w:cs="Calibri"/>
          <w:szCs w:val="24"/>
        </w:rPr>
        <w:t>populacji.</w:t>
      </w:r>
    </w:p>
    <w:p w14:paraId="47D25876" w14:textId="77777777" w:rsidR="008917B4" w:rsidRPr="00837120" w:rsidRDefault="008917B4" w:rsidP="00A22CFF">
      <w:pPr>
        <w:pStyle w:val="Stylnastroninternet"/>
        <w:rPr>
          <w:rFonts w:ascii="Calibri" w:hAnsi="Calibri" w:cs="Calibri"/>
          <w:szCs w:val="24"/>
        </w:rPr>
      </w:pPr>
    </w:p>
    <w:p w14:paraId="7F9F438B" w14:textId="0053835D" w:rsidR="002D210A" w:rsidRDefault="00773A58" w:rsidP="008917B4">
      <w:pPr>
        <w:pStyle w:val="Nagwek3"/>
        <w:numPr>
          <w:ilvl w:val="1"/>
          <w:numId w:val="122"/>
        </w:numPr>
        <w:spacing w:before="0"/>
      </w:pPr>
      <w:bookmarkStart w:id="4" w:name="_Toc133222195"/>
      <w:bookmarkStart w:id="5" w:name="_Toc135828413"/>
      <w:r w:rsidRPr="007D4F32">
        <w:t>Zatrucia</w:t>
      </w:r>
      <w:r w:rsidR="005A5A82">
        <w:t xml:space="preserve"> i </w:t>
      </w:r>
      <w:r w:rsidRPr="007D4F32">
        <w:t>zakażenia pokarmowe</w:t>
      </w:r>
      <w:bookmarkEnd w:id="4"/>
      <w:bookmarkEnd w:id="5"/>
    </w:p>
    <w:p w14:paraId="1159F1AF" w14:textId="4AC5974C" w:rsidR="00773A58" w:rsidRPr="00595553" w:rsidRDefault="00773A58" w:rsidP="00773A58">
      <w:pPr>
        <w:jc w:val="both"/>
        <w:rPr>
          <w:rFonts w:cstheme="minorHAnsi"/>
          <w:b/>
          <w:sz w:val="18"/>
          <w:szCs w:val="18"/>
        </w:rPr>
      </w:pPr>
      <w:bookmarkStart w:id="6" w:name="_Toc133231295"/>
      <w:bookmarkStart w:id="7" w:name="_Toc133236304"/>
      <w:bookmarkStart w:id="8" w:name="_Toc133311694"/>
      <w:bookmarkStart w:id="9" w:name="_Toc133320550"/>
      <w:bookmarkStart w:id="10" w:name="_Toc133321669"/>
      <w:bookmarkStart w:id="11" w:name="_Toc133387647"/>
      <w:bookmarkStart w:id="12" w:name="_Toc133388591"/>
      <w:bookmarkStart w:id="13" w:name="_Toc133500614"/>
      <w:bookmarkStart w:id="14" w:name="_Toc133559618"/>
      <w:bookmarkStart w:id="15" w:name="_Toc133576640"/>
      <w:bookmarkStart w:id="16" w:name="_Toc133582244"/>
      <w:bookmarkStart w:id="17" w:name="_Toc133582862"/>
      <w:bookmarkStart w:id="18" w:name="_Toc133583752"/>
      <w:bookmarkStart w:id="19" w:name="_Toc134604361"/>
      <w:bookmarkStart w:id="20" w:name="_Toc134610875"/>
      <w:bookmarkStart w:id="21" w:name="_Toc135041574"/>
      <w:bookmarkStart w:id="22" w:name="_Toc135828566"/>
      <w:r w:rsidRPr="00595553">
        <w:rPr>
          <w:rFonts w:cstheme="minorHAnsi"/>
          <w:sz w:val="18"/>
          <w:szCs w:val="18"/>
        </w:rPr>
        <w:t xml:space="preserve">Tabela </w:t>
      </w:r>
      <w:r w:rsidRPr="00595553">
        <w:rPr>
          <w:rFonts w:cstheme="minorHAnsi"/>
          <w:b/>
          <w:sz w:val="18"/>
          <w:szCs w:val="18"/>
        </w:rPr>
        <w:fldChar w:fldCharType="begin"/>
      </w:r>
      <w:r w:rsidRPr="00595553">
        <w:rPr>
          <w:rFonts w:cstheme="minorHAnsi"/>
          <w:sz w:val="18"/>
          <w:szCs w:val="18"/>
        </w:rPr>
        <w:instrText xml:space="preserve"> SEQ Tabela \* ARABIC </w:instrText>
      </w:r>
      <w:r w:rsidRPr="00595553">
        <w:rPr>
          <w:rFonts w:cstheme="minorHAnsi"/>
          <w:b/>
          <w:sz w:val="18"/>
          <w:szCs w:val="18"/>
        </w:rPr>
        <w:fldChar w:fldCharType="separate"/>
      </w:r>
      <w:r w:rsidR="00B41039" w:rsidRPr="00595553">
        <w:rPr>
          <w:rFonts w:cstheme="minorHAnsi"/>
          <w:noProof/>
          <w:sz w:val="18"/>
          <w:szCs w:val="18"/>
        </w:rPr>
        <w:t>1</w:t>
      </w:r>
      <w:r w:rsidRPr="00595553">
        <w:rPr>
          <w:rFonts w:cstheme="minorHAnsi"/>
          <w:b/>
          <w:sz w:val="18"/>
          <w:szCs w:val="18"/>
        </w:rPr>
        <w:fldChar w:fldCharType="end"/>
      </w:r>
      <w:r w:rsidR="00BB2F80">
        <w:rPr>
          <w:rFonts w:cstheme="minorHAnsi"/>
          <w:b/>
          <w:sz w:val="18"/>
          <w:szCs w:val="18"/>
        </w:rPr>
        <w:t>.</w:t>
      </w:r>
      <w:r w:rsidRPr="00595553">
        <w:rPr>
          <w:rFonts w:cstheme="minorHAnsi"/>
          <w:sz w:val="18"/>
          <w:szCs w:val="18"/>
        </w:rPr>
        <w:t xml:space="preserve"> </w:t>
      </w:r>
      <w:r w:rsidR="001D6822" w:rsidRPr="00595553">
        <w:rPr>
          <w:rFonts w:cstheme="minorHAnsi"/>
          <w:sz w:val="18"/>
          <w:szCs w:val="18"/>
        </w:rPr>
        <w:t>D</w:t>
      </w:r>
      <w:r w:rsidRPr="00595553">
        <w:rPr>
          <w:rFonts w:cstheme="minorHAnsi"/>
          <w:sz w:val="18"/>
          <w:szCs w:val="18"/>
        </w:rPr>
        <w:t>ane dotyczące chorób zakaźnych przenoszonych drogą pokarmową</w:t>
      </w:r>
      <w:r w:rsidR="000E738B" w:rsidRPr="00595553">
        <w:rPr>
          <w:rFonts w:cstheme="minorHAnsi"/>
          <w:sz w:val="18"/>
          <w:szCs w:val="18"/>
        </w:rPr>
        <w:t xml:space="preserve"> w </w:t>
      </w:r>
      <w:r w:rsidRPr="00595553">
        <w:rPr>
          <w:rFonts w:cstheme="minorHAnsi"/>
          <w:sz w:val="18"/>
          <w:szCs w:val="18"/>
        </w:rPr>
        <w:t>Polsce</w:t>
      </w:r>
      <w:r w:rsidR="005A5A82" w:rsidRPr="00595553">
        <w:rPr>
          <w:rFonts w:cstheme="minorHAnsi"/>
          <w:sz w:val="18"/>
          <w:szCs w:val="18"/>
        </w:rPr>
        <w:t xml:space="preserve"> i </w:t>
      </w:r>
      <w:r w:rsidRPr="00595553">
        <w:rPr>
          <w:rFonts w:cstheme="minorHAnsi"/>
          <w:sz w:val="18"/>
          <w:szCs w:val="18"/>
        </w:rPr>
        <w:t>woj. zachodniopomorskim</w:t>
      </w:r>
      <w:r w:rsidR="000E738B" w:rsidRPr="00595553">
        <w:rPr>
          <w:rFonts w:cstheme="minorHAnsi"/>
          <w:sz w:val="18"/>
          <w:szCs w:val="18"/>
        </w:rPr>
        <w:t xml:space="preserve"> w </w:t>
      </w:r>
      <w:r w:rsidRPr="00595553">
        <w:rPr>
          <w:rFonts w:cstheme="minorHAnsi"/>
          <w:sz w:val="18"/>
          <w:szCs w:val="18"/>
        </w:rPr>
        <w:t>2022r.</w:t>
      </w:r>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p>
    <w:tbl>
      <w:tblPr>
        <w:tblStyle w:val="Siatkatabelijasna"/>
        <w:tblW w:w="9577" w:type="dxa"/>
        <w:jc w:val="center"/>
        <w:tblLayout w:type="fixed"/>
        <w:tblLook w:val="01E0" w:firstRow="1" w:lastRow="1" w:firstColumn="1" w:lastColumn="1" w:noHBand="0" w:noVBand="0"/>
        <w:tblCaption w:val="Dane dotyczące chorób zakaźnych przenoszonych drogą pokarmową w Polsce i woj. zachodniopomorskim w 2022 r."/>
        <w:tblDescription w:val="Tabela 1  Dane dotyczące chorób zakaźnych przenoszonych drogą pokarmową w Polsce i woj. zachodniopomorskim w 2022 r."/>
      </w:tblPr>
      <w:tblGrid>
        <w:gridCol w:w="568"/>
        <w:gridCol w:w="3373"/>
        <w:gridCol w:w="1409"/>
        <w:gridCol w:w="1409"/>
        <w:gridCol w:w="1409"/>
        <w:gridCol w:w="1409"/>
      </w:tblGrid>
      <w:tr w:rsidR="001D08ED" w:rsidRPr="00522B49" w14:paraId="2E09AC32" w14:textId="77777777" w:rsidTr="000D1488">
        <w:trPr>
          <w:jc w:val="center"/>
        </w:trPr>
        <w:tc>
          <w:tcPr>
            <w:tcW w:w="3941" w:type="dxa"/>
            <w:gridSpan w:val="2"/>
            <w:vMerge w:val="restart"/>
          </w:tcPr>
          <w:p w14:paraId="3E9A635F" w14:textId="77777777"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Lp.</w:t>
            </w:r>
          </w:p>
          <w:p w14:paraId="14ACD93E" w14:textId="5D16612A"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Jednostka chorobowa</w:t>
            </w:r>
          </w:p>
        </w:tc>
        <w:tc>
          <w:tcPr>
            <w:tcW w:w="2818" w:type="dxa"/>
            <w:gridSpan w:val="2"/>
          </w:tcPr>
          <w:p w14:paraId="4616E07C" w14:textId="77777777"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Polska</w:t>
            </w:r>
          </w:p>
        </w:tc>
        <w:tc>
          <w:tcPr>
            <w:tcW w:w="2818" w:type="dxa"/>
            <w:gridSpan w:val="2"/>
          </w:tcPr>
          <w:p w14:paraId="76AEE164" w14:textId="77777777"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woj. zachodniopomorskie</w:t>
            </w:r>
          </w:p>
        </w:tc>
      </w:tr>
      <w:tr w:rsidR="001D08ED" w:rsidRPr="00522B49" w14:paraId="772BE167" w14:textId="77777777" w:rsidTr="000D1488">
        <w:trPr>
          <w:jc w:val="center"/>
        </w:trPr>
        <w:tc>
          <w:tcPr>
            <w:tcW w:w="3941" w:type="dxa"/>
            <w:gridSpan w:val="2"/>
            <w:vMerge/>
          </w:tcPr>
          <w:p w14:paraId="10F5DFFE" w14:textId="65AB413F" w:rsidR="001D08ED" w:rsidRPr="001D6822" w:rsidRDefault="001D08ED" w:rsidP="00400395">
            <w:pPr>
              <w:jc w:val="center"/>
              <w:rPr>
                <w:rFonts w:ascii="Calibri" w:eastAsia="Times New Roman" w:hAnsi="Calibri" w:cs="Calibri"/>
                <w:b/>
                <w:bCs/>
                <w:sz w:val="20"/>
                <w:szCs w:val="20"/>
                <w:lang w:eastAsia="pl-PL"/>
              </w:rPr>
            </w:pPr>
          </w:p>
        </w:tc>
        <w:tc>
          <w:tcPr>
            <w:tcW w:w="1409" w:type="dxa"/>
          </w:tcPr>
          <w:p w14:paraId="439EC10E" w14:textId="77777777"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Liczba zachorowań</w:t>
            </w:r>
          </w:p>
        </w:tc>
        <w:tc>
          <w:tcPr>
            <w:tcW w:w="1409" w:type="dxa"/>
          </w:tcPr>
          <w:p w14:paraId="3C610F40" w14:textId="77777777"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Zapadalność</w:t>
            </w:r>
          </w:p>
        </w:tc>
        <w:tc>
          <w:tcPr>
            <w:tcW w:w="1409" w:type="dxa"/>
          </w:tcPr>
          <w:p w14:paraId="7292E9EE" w14:textId="77777777"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Liczba zachorowań</w:t>
            </w:r>
          </w:p>
        </w:tc>
        <w:tc>
          <w:tcPr>
            <w:tcW w:w="1409" w:type="dxa"/>
          </w:tcPr>
          <w:p w14:paraId="09254DF2" w14:textId="77777777" w:rsidR="001D08ED" w:rsidRPr="001D6822" w:rsidRDefault="001D08ED" w:rsidP="00400395">
            <w:pPr>
              <w:jc w:val="center"/>
              <w:rPr>
                <w:rFonts w:ascii="Calibri" w:eastAsia="Times New Roman" w:hAnsi="Calibri" w:cs="Calibri"/>
                <w:b/>
                <w:bCs/>
                <w:sz w:val="20"/>
                <w:szCs w:val="20"/>
                <w:lang w:eastAsia="pl-PL"/>
              </w:rPr>
            </w:pPr>
            <w:r w:rsidRPr="001D6822">
              <w:rPr>
                <w:rFonts w:ascii="Calibri" w:eastAsia="Times New Roman" w:hAnsi="Calibri" w:cs="Calibri"/>
                <w:b/>
                <w:bCs/>
                <w:sz w:val="20"/>
                <w:szCs w:val="20"/>
                <w:lang w:eastAsia="pl-PL"/>
              </w:rPr>
              <w:t>Zapadalność</w:t>
            </w:r>
          </w:p>
        </w:tc>
      </w:tr>
      <w:tr w:rsidR="00773A58" w:rsidRPr="00522B49" w14:paraId="58DFCF35" w14:textId="77777777" w:rsidTr="008071BF">
        <w:trPr>
          <w:trHeight w:val="445"/>
          <w:jc w:val="center"/>
        </w:trPr>
        <w:tc>
          <w:tcPr>
            <w:tcW w:w="568" w:type="dxa"/>
          </w:tcPr>
          <w:p w14:paraId="697317DD"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1.</w:t>
            </w:r>
          </w:p>
        </w:tc>
        <w:tc>
          <w:tcPr>
            <w:tcW w:w="3373" w:type="dxa"/>
          </w:tcPr>
          <w:p w14:paraId="7F676567"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Salmonelloza – zatrucie pokarmowe</w:t>
            </w:r>
          </w:p>
        </w:tc>
        <w:tc>
          <w:tcPr>
            <w:tcW w:w="1409" w:type="dxa"/>
          </w:tcPr>
          <w:p w14:paraId="3CAA24BE" w14:textId="77777777" w:rsidR="00773A58" w:rsidRPr="00522B49"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6221</w:t>
            </w:r>
          </w:p>
        </w:tc>
        <w:tc>
          <w:tcPr>
            <w:tcW w:w="1409" w:type="dxa"/>
          </w:tcPr>
          <w:p w14:paraId="66505E78"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16,30</w:t>
            </w:r>
          </w:p>
        </w:tc>
        <w:tc>
          <w:tcPr>
            <w:tcW w:w="1409" w:type="dxa"/>
          </w:tcPr>
          <w:p w14:paraId="34450C71"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218</w:t>
            </w:r>
          </w:p>
        </w:tc>
        <w:tc>
          <w:tcPr>
            <w:tcW w:w="1409" w:type="dxa"/>
          </w:tcPr>
          <w:p w14:paraId="57FB25A3"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13,25</w:t>
            </w:r>
          </w:p>
        </w:tc>
      </w:tr>
      <w:tr w:rsidR="00773A58" w:rsidRPr="00522B49" w14:paraId="104EA213" w14:textId="77777777" w:rsidTr="008071BF">
        <w:trPr>
          <w:trHeight w:val="424"/>
          <w:jc w:val="center"/>
        </w:trPr>
        <w:tc>
          <w:tcPr>
            <w:tcW w:w="568" w:type="dxa"/>
          </w:tcPr>
          <w:p w14:paraId="1D1CFACC"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2.</w:t>
            </w:r>
          </w:p>
        </w:tc>
        <w:tc>
          <w:tcPr>
            <w:tcW w:w="3373" w:type="dxa"/>
          </w:tcPr>
          <w:p w14:paraId="7BCE3614"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Salmonelloza- posocznica</w:t>
            </w:r>
          </w:p>
        </w:tc>
        <w:tc>
          <w:tcPr>
            <w:tcW w:w="1409" w:type="dxa"/>
          </w:tcPr>
          <w:p w14:paraId="30FD9288"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19</w:t>
            </w:r>
            <w:r>
              <w:rPr>
                <w:rFonts w:ascii="Calibri" w:eastAsia="Times New Roman" w:hAnsi="Calibri" w:cs="Calibri"/>
                <w:sz w:val="20"/>
                <w:szCs w:val="20"/>
                <w:lang w:eastAsia="pl-PL"/>
              </w:rPr>
              <w:t>2</w:t>
            </w:r>
          </w:p>
        </w:tc>
        <w:tc>
          <w:tcPr>
            <w:tcW w:w="1409" w:type="dxa"/>
          </w:tcPr>
          <w:p w14:paraId="0AEB293A"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0,50</w:t>
            </w:r>
          </w:p>
        </w:tc>
        <w:tc>
          <w:tcPr>
            <w:tcW w:w="1409" w:type="dxa"/>
          </w:tcPr>
          <w:p w14:paraId="7A9943EC"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11</w:t>
            </w:r>
          </w:p>
        </w:tc>
        <w:tc>
          <w:tcPr>
            <w:tcW w:w="1409" w:type="dxa"/>
          </w:tcPr>
          <w:p w14:paraId="64CFBB3B"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0,67</w:t>
            </w:r>
          </w:p>
        </w:tc>
      </w:tr>
      <w:tr w:rsidR="00773A58" w:rsidRPr="00522B49" w14:paraId="5656E30B" w14:textId="77777777" w:rsidTr="008071BF">
        <w:trPr>
          <w:jc w:val="center"/>
        </w:trPr>
        <w:tc>
          <w:tcPr>
            <w:tcW w:w="568" w:type="dxa"/>
          </w:tcPr>
          <w:p w14:paraId="33AC6C00"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3.</w:t>
            </w:r>
          </w:p>
        </w:tc>
        <w:tc>
          <w:tcPr>
            <w:tcW w:w="3373" w:type="dxa"/>
          </w:tcPr>
          <w:p w14:paraId="78B7FF35"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Salmonelloza – inne zakażenia pozajelitowe</w:t>
            </w:r>
          </w:p>
        </w:tc>
        <w:tc>
          <w:tcPr>
            <w:tcW w:w="1409" w:type="dxa"/>
          </w:tcPr>
          <w:p w14:paraId="45C691D5"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1</w:t>
            </w:r>
            <w:r>
              <w:rPr>
                <w:rFonts w:ascii="Calibri" w:eastAsia="Times New Roman" w:hAnsi="Calibri" w:cs="Calibri"/>
                <w:sz w:val="20"/>
                <w:szCs w:val="20"/>
                <w:lang w:eastAsia="pl-PL"/>
              </w:rPr>
              <w:t>33</w:t>
            </w:r>
          </w:p>
        </w:tc>
        <w:tc>
          <w:tcPr>
            <w:tcW w:w="1409" w:type="dxa"/>
          </w:tcPr>
          <w:p w14:paraId="6DD582B3"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0,35</w:t>
            </w:r>
          </w:p>
        </w:tc>
        <w:tc>
          <w:tcPr>
            <w:tcW w:w="1409" w:type="dxa"/>
          </w:tcPr>
          <w:p w14:paraId="33040391"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3</w:t>
            </w:r>
          </w:p>
        </w:tc>
        <w:tc>
          <w:tcPr>
            <w:tcW w:w="1409" w:type="dxa"/>
          </w:tcPr>
          <w:p w14:paraId="3C0992F0"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0,18</w:t>
            </w:r>
          </w:p>
        </w:tc>
      </w:tr>
      <w:tr w:rsidR="00773A58" w:rsidRPr="00522B49" w14:paraId="3EB494C1" w14:textId="77777777" w:rsidTr="008071BF">
        <w:trPr>
          <w:trHeight w:val="338"/>
          <w:jc w:val="center"/>
        </w:trPr>
        <w:tc>
          <w:tcPr>
            <w:tcW w:w="568" w:type="dxa"/>
          </w:tcPr>
          <w:p w14:paraId="5E50FF60"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4.</w:t>
            </w:r>
          </w:p>
        </w:tc>
        <w:tc>
          <w:tcPr>
            <w:tcW w:w="3373" w:type="dxa"/>
          </w:tcPr>
          <w:p w14:paraId="6461F2AB"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Czerwonka bakteryjna</w:t>
            </w:r>
          </w:p>
        </w:tc>
        <w:tc>
          <w:tcPr>
            <w:tcW w:w="1409" w:type="dxa"/>
          </w:tcPr>
          <w:p w14:paraId="1CA7806F" w14:textId="77777777" w:rsidR="00773A58" w:rsidRPr="00522B49"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41</w:t>
            </w:r>
          </w:p>
        </w:tc>
        <w:tc>
          <w:tcPr>
            <w:tcW w:w="1409" w:type="dxa"/>
          </w:tcPr>
          <w:p w14:paraId="60F6F4E5"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0,11</w:t>
            </w:r>
          </w:p>
        </w:tc>
        <w:tc>
          <w:tcPr>
            <w:tcW w:w="1409" w:type="dxa"/>
          </w:tcPr>
          <w:p w14:paraId="7D1DD579"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w:t>
            </w:r>
          </w:p>
        </w:tc>
        <w:tc>
          <w:tcPr>
            <w:tcW w:w="1409" w:type="dxa"/>
          </w:tcPr>
          <w:p w14:paraId="7C936C74"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w:t>
            </w:r>
          </w:p>
        </w:tc>
      </w:tr>
      <w:tr w:rsidR="00773A58" w:rsidRPr="00522B49" w14:paraId="72DC9C9E" w14:textId="77777777" w:rsidTr="008071BF">
        <w:trPr>
          <w:trHeight w:val="414"/>
          <w:jc w:val="center"/>
        </w:trPr>
        <w:tc>
          <w:tcPr>
            <w:tcW w:w="568" w:type="dxa"/>
          </w:tcPr>
          <w:p w14:paraId="30BB7845"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5.</w:t>
            </w:r>
          </w:p>
        </w:tc>
        <w:tc>
          <w:tcPr>
            <w:tcW w:w="3373" w:type="dxa"/>
          </w:tcPr>
          <w:p w14:paraId="2301C5D6"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 xml:space="preserve">E. coli </w:t>
            </w:r>
            <w:proofErr w:type="spellStart"/>
            <w:r w:rsidRPr="00522B49">
              <w:rPr>
                <w:rFonts w:ascii="Calibri" w:eastAsia="Times New Roman" w:hAnsi="Calibri" w:cs="Calibri"/>
                <w:sz w:val="20"/>
                <w:szCs w:val="20"/>
                <w:lang w:eastAsia="pl-PL"/>
              </w:rPr>
              <w:t>biegunkotwórcza</w:t>
            </w:r>
            <w:proofErr w:type="spellEnd"/>
          </w:p>
        </w:tc>
        <w:tc>
          <w:tcPr>
            <w:tcW w:w="1409" w:type="dxa"/>
          </w:tcPr>
          <w:p w14:paraId="160F6342"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1</w:t>
            </w:r>
            <w:r>
              <w:rPr>
                <w:rFonts w:ascii="Calibri" w:eastAsia="Times New Roman" w:hAnsi="Calibri" w:cs="Calibri"/>
                <w:sz w:val="20"/>
                <w:szCs w:val="20"/>
                <w:lang w:eastAsia="pl-PL"/>
              </w:rPr>
              <w:t>50</w:t>
            </w:r>
          </w:p>
        </w:tc>
        <w:tc>
          <w:tcPr>
            <w:tcW w:w="1409" w:type="dxa"/>
          </w:tcPr>
          <w:p w14:paraId="675F9D83"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0,39</w:t>
            </w:r>
          </w:p>
        </w:tc>
        <w:tc>
          <w:tcPr>
            <w:tcW w:w="1409" w:type="dxa"/>
          </w:tcPr>
          <w:p w14:paraId="5A2A8FD1"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1</w:t>
            </w:r>
          </w:p>
        </w:tc>
        <w:tc>
          <w:tcPr>
            <w:tcW w:w="1409" w:type="dxa"/>
          </w:tcPr>
          <w:p w14:paraId="2DDC2DFA"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0,06</w:t>
            </w:r>
          </w:p>
        </w:tc>
      </w:tr>
      <w:tr w:rsidR="00773A58" w:rsidRPr="00522B49" w14:paraId="2D84208B" w14:textId="77777777" w:rsidTr="008071BF">
        <w:trPr>
          <w:jc w:val="center"/>
        </w:trPr>
        <w:tc>
          <w:tcPr>
            <w:tcW w:w="568" w:type="dxa"/>
          </w:tcPr>
          <w:p w14:paraId="14716092"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6.</w:t>
            </w:r>
          </w:p>
        </w:tc>
        <w:tc>
          <w:tcPr>
            <w:tcW w:w="3373" w:type="dxa"/>
          </w:tcPr>
          <w:p w14:paraId="5C928E97" w14:textId="77777777" w:rsidR="00773A58" w:rsidRPr="00522B49" w:rsidRDefault="00773A58" w:rsidP="00400395">
            <w:pPr>
              <w:jc w:val="center"/>
              <w:rPr>
                <w:rFonts w:ascii="Calibri" w:eastAsia="Times New Roman" w:hAnsi="Calibri" w:cs="Calibri"/>
                <w:sz w:val="20"/>
                <w:szCs w:val="20"/>
                <w:lang w:eastAsia="pl-PL"/>
              </w:rPr>
            </w:pPr>
            <w:proofErr w:type="spellStart"/>
            <w:r w:rsidRPr="00522B49">
              <w:rPr>
                <w:rFonts w:ascii="Calibri" w:eastAsia="Times New Roman" w:hAnsi="Calibri" w:cs="Calibri"/>
                <w:sz w:val="20"/>
                <w:szCs w:val="20"/>
                <w:lang w:eastAsia="pl-PL"/>
              </w:rPr>
              <w:t>Yersinia</w:t>
            </w:r>
            <w:proofErr w:type="spellEnd"/>
            <w:r w:rsidRPr="00522B49">
              <w:rPr>
                <w:rFonts w:ascii="Calibri" w:eastAsia="Times New Roman" w:hAnsi="Calibri" w:cs="Calibri"/>
                <w:sz w:val="20"/>
                <w:szCs w:val="20"/>
                <w:lang w:eastAsia="pl-PL"/>
              </w:rPr>
              <w:t xml:space="preserve"> </w:t>
            </w:r>
            <w:proofErr w:type="spellStart"/>
            <w:r w:rsidRPr="00522B49">
              <w:rPr>
                <w:rFonts w:ascii="Calibri" w:eastAsia="Times New Roman" w:hAnsi="Calibri" w:cs="Calibri"/>
                <w:sz w:val="20"/>
                <w:szCs w:val="20"/>
                <w:lang w:eastAsia="pl-PL"/>
              </w:rPr>
              <w:t>enterocolitica</w:t>
            </w:r>
            <w:proofErr w:type="spellEnd"/>
            <w:r w:rsidRPr="00522B49">
              <w:rPr>
                <w:rFonts w:ascii="Calibri" w:eastAsia="Times New Roman" w:hAnsi="Calibri" w:cs="Calibri"/>
                <w:sz w:val="20"/>
                <w:szCs w:val="20"/>
                <w:lang w:eastAsia="pl-PL"/>
              </w:rPr>
              <w:t xml:space="preserve"> lub </w:t>
            </w:r>
            <w:proofErr w:type="spellStart"/>
            <w:r w:rsidRPr="00522B49">
              <w:rPr>
                <w:rFonts w:ascii="Calibri" w:eastAsia="Times New Roman" w:hAnsi="Calibri" w:cs="Calibri"/>
                <w:sz w:val="20"/>
                <w:szCs w:val="20"/>
                <w:lang w:eastAsia="pl-PL"/>
              </w:rPr>
              <w:t>pseudotuberculosis</w:t>
            </w:r>
            <w:proofErr w:type="spellEnd"/>
          </w:p>
        </w:tc>
        <w:tc>
          <w:tcPr>
            <w:tcW w:w="1409" w:type="dxa"/>
          </w:tcPr>
          <w:p w14:paraId="7D75109E" w14:textId="77777777" w:rsidR="00773A58" w:rsidRPr="00522B49"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183</w:t>
            </w:r>
          </w:p>
        </w:tc>
        <w:tc>
          <w:tcPr>
            <w:tcW w:w="1409" w:type="dxa"/>
          </w:tcPr>
          <w:p w14:paraId="0F0B6E78"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0,48</w:t>
            </w:r>
          </w:p>
        </w:tc>
        <w:tc>
          <w:tcPr>
            <w:tcW w:w="1409" w:type="dxa"/>
          </w:tcPr>
          <w:p w14:paraId="4499A8D1"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13</w:t>
            </w:r>
          </w:p>
        </w:tc>
        <w:tc>
          <w:tcPr>
            <w:tcW w:w="1409" w:type="dxa"/>
          </w:tcPr>
          <w:p w14:paraId="55EE2EBE"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0,79</w:t>
            </w:r>
          </w:p>
        </w:tc>
      </w:tr>
      <w:tr w:rsidR="00773A58" w:rsidRPr="00522B49" w14:paraId="4F5A8E4F" w14:textId="77777777" w:rsidTr="008071BF">
        <w:trPr>
          <w:trHeight w:val="590"/>
          <w:jc w:val="center"/>
        </w:trPr>
        <w:tc>
          <w:tcPr>
            <w:tcW w:w="568" w:type="dxa"/>
          </w:tcPr>
          <w:p w14:paraId="40E12F17"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7.</w:t>
            </w:r>
          </w:p>
        </w:tc>
        <w:tc>
          <w:tcPr>
            <w:tcW w:w="3373" w:type="dxa"/>
          </w:tcPr>
          <w:p w14:paraId="19D860D8"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Zatrucie jadem kiełbasianym /botulizm/</w:t>
            </w:r>
          </w:p>
        </w:tc>
        <w:tc>
          <w:tcPr>
            <w:tcW w:w="1409" w:type="dxa"/>
          </w:tcPr>
          <w:p w14:paraId="1D080FFE" w14:textId="77777777" w:rsidR="00773A58" w:rsidRPr="00522B49"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15</w:t>
            </w:r>
          </w:p>
        </w:tc>
        <w:tc>
          <w:tcPr>
            <w:tcW w:w="1409" w:type="dxa"/>
          </w:tcPr>
          <w:p w14:paraId="595A4EBA"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0,04</w:t>
            </w:r>
          </w:p>
        </w:tc>
        <w:tc>
          <w:tcPr>
            <w:tcW w:w="1409" w:type="dxa"/>
          </w:tcPr>
          <w:p w14:paraId="788B0C09" w14:textId="77777777" w:rsidR="00773A58" w:rsidRPr="00BB35B3"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1</w:t>
            </w:r>
          </w:p>
        </w:tc>
        <w:tc>
          <w:tcPr>
            <w:tcW w:w="1409" w:type="dxa"/>
          </w:tcPr>
          <w:p w14:paraId="0959A6A4"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0,06</w:t>
            </w:r>
          </w:p>
        </w:tc>
      </w:tr>
      <w:tr w:rsidR="00773A58" w:rsidRPr="00522B49" w14:paraId="33959A8F" w14:textId="77777777" w:rsidTr="008071BF">
        <w:trPr>
          <w:jc w:val="center"/>
        </w:trPr>
        <w:tc>
          <w:tcPr>
            <w:tcW w:w="568" w:type="dxa"/>
          </w:tcPr>
          <w:p w14:paraId="60125765"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8.</w:t>
            </w:r>
          </w:p>
        </w:tc>
        <w:tc>
          <w:tcPr>
            <w:tcW w:w="3373" w:type="dxa"/>
          </w:tcPr>
          <w:p w14:paraId="3AAFB0B5"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 xml:space="preserve">Wirusowe zakażenia jelitowe wywołane przez </w:t>
            </w:r>
            <w:proofErr w:type="spellStart"/>
            <w:r w:rsidRPr="00522B49">
              <w:rPr>
                <w:rFonts w:ascii="Calibri" w:eastAsia="Times New Roman" w:hAnsi="Calibri" w:cs="Calibri"/>
                <w:sz w:val="20"/>
                <w:szCs w:val="20"/>
                <w:lang w:eastAsia="pl-PL"/>
              </w:rPr>
              <w:t>rotawirusy</w:t>
            </w:r>
            <w:proofErr w:type="spellEnd"/>
          </w:p>
        </w:tc>
        <w:tc>
          <w:tcPr>
            <w:tcW w:w="1409" w:type="dxa"/>
          </w:tcPr>
          <w:p w14:paraId="011AE2A1" w14:textId="77777777" w:rsidR="00773A58" w:rsidRPr="00522B49"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34027</w:t>
            </w:r>
          </w:p>
        </w:tc>
        <w:tc>
          <w:tcPr>
            <w:tcW w:w="1409" w:type="dxa"/>
          </w:tcPr>
          <w:p w14:paraId="7F74E9EA"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89,16</w:t>
            </w:r>
          </w:p>
        </w:tc>
        <w:tc>
          <w:tcPr>
            <w:tcW w:w="1409" w:type="dxa"/>
          </w:tcPr>
          <w:p w14:paraId="433EB563"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1069</w:t>
            </w:r>
          </w:p>
        </w:tc>
        <w:tc>
          <w:tcPr>
            <w:tcW w:w="1409" w:type="dxa"/>
          </w:tcPr>
          <w:p w14:paraId="57C17440"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64,98</w:t>
            </w:r>
          </w:p>
        </w:tc>
      </w:tr>
      <w:tr w:rsidR="00773A58" w:rsidRPr="00522B49" w14:paraId="602FD0AD" w14:textId="77777777" w:rsidTr="008071BF">
        <w:trPr>
          <w:jc w:val="center"/>
        </w:trPr>
        <w:tc>
          <w:tcPr>
            <w:tcW w:w="568" w:type="dxa"/>
          </w:tcPr>
          <w:p w14:paraId="0D573B97"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9.</w:t>
            </w:r>
          </w:p>
        </w:tc>
        <w:tc>
          <w:tcPr>
            <w:tcW w:w="3373" w:type="dxa"/>
          </w:tcPr>
          <w:p w14:paraId="6695C8F3" w14:textId="77777777"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 xml:space="preserve">Wirusowe zakażenia jelitowe wywołane przez </w:t>
            </w:r>
            <w:proofErr w:type="spellStart"/>
            <w:r w:rsidRPr="00522B49">
              <w:rPr>
                <w:rFonts w:ascii="Calibri" w:eastAsia="Times New Roman" w:hAnsi="Calibri" w:cs="Calibri"/>
                <w:sz w:val="20"/>
                <w:szCs w:val="20"/>
                <w:lang w:eastAsia="pl-PL"/>
              </w:rPr>
              <w:t>norowirusy</w:t>
            </w:r>
            <w:proofErr w:type="spellEnd"/>
          </w:p>
        </w:tc>
        <w:tc>
          <w:tcPr>
            <w:tcW w:w="1409" w:type="dxa"/>
          </w:tcPr>
          <w:p w14:paraId="1B4AFBDB" w14:textId="77777777" w:rsidR="00773A58" w:rsidRPr="00522B49"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5893</w:t>
            </w:r>
          </w:p>
        </w:tc>
        <w:tc>
          <w:tcPr>
            <w:tcW w:w="1409" w:type="dxa"/>
          </w:tcPr>
          <w:p w14:paraId="26ACB16A"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15,44</w:t>
            </w:r>
          </w:p>
        </w:tc>
        <w:tc>
          <w:tcPr>
            <w:tcW w:w="1409" w:type="dxa"/>
          </w:tcPr>
          <w:p w14:paraId="4A1EF378"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181</w:t>
            </w:r>
          </w:p>
        </w:tc>
        <w:tc>
          <w:tcPr>
            <w:tcW w:w="1409" w:type="dxa"/>
          </w:tcPr>
          <w:p w14:paraId="206F12C5" w14:textId="77777777" w:rsidR="00773A58" w:rsidRPr="00134F3E" w:rsidRDefault="00773A58" w:rsidP="00400395">
            <w:pPr>
              <w:jc w:val="center"/>
              <w:rPr>
                <w:rFonts w:ascii="Calibri" w:eastAsia="Times New Roman" w:hAnsi="Calibri" w:cs="Calibri"/>
                <w:sz w:val="20"/>
                <w:szCs w:val="20"/>
                <w:lang w:eastAsia="pl-PL"/>
              </w:rPr>
            </w:pPr>
            <w:r w:rsidRPr="00134F3E">
              <w:rPr>
                <w:rFonts w:ascii="Calibri" w:eastAsia="Times New Roman" w:hAnsi="Calibri" w:cs="Calibri"/>
                <w:sz w:val="20"/>
                <w:szCs w:val="20"/>
                <w:lang w:eastAsia="pl-PL"/>
              </w:rPr>
              <w:t>11,00</w:t>
            </w:r>
          </w:p>
        </w:tc>
      </w:tr>
      <w:tr w:rsidR="00773A58" w:rsidRPr="00522B49" w14:paraId="2E8415B3" w14:textId="77777777" w:rsidTr="008071BF">
        <w:trPr>
          <w:trHeight w:val="694"/>
          <w:jc w:val="center"/>
        </w:trPr>
        <w:tc>
          <w:tcPr>
            <w:tcW w:w="568" w:type="dxa"/>
          </w:tcPr>
          <w:p w14:paraId="25657722" w14:textId="77777777" w:rsidR="00773A58" w:rsidRPr="00522B49" w:rsidRDefault="00773A58" w:rsidP="00400395">
            <w:pPr>
              <w:spacing w:after="240"/>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10.</w:t>
            </w:r>
          </w:p>
        </w:tc>
        <w:tc>
          <w:tcPr>
            <w:tcW w:w="3373" w:type="dxa"/>
          </w:tcPr>
          <w:p w14:paraId="4098179D" w14:textId="0F2991D0" w:rsidR="00773A58" w:rsidRPr="00522B49" w:rsidRDefault="00773A58" w:rsidP="00400395">
            <w:pPr>
              <w:jc w:val="center"/>
              <w:rPr>
                <w:rFonts w:ascii="Calibri" w:eastAsia="Times New Roman" w:hAnsi="Calibri" w:cs="Calibri"/>
                <w:sz w:val="20"/>
                <w:szCs w:val="20"/>
                <w:lang w:eastAsia="pl-PL"/>
              </w:rPr>
            </w:pPr>
            <w:r w:rsidRPr="00522B49">
              <w:rPr>
                <w:rFonts w:ascii="Calibri" w:eastAsia="Times New Roman" w:hAnsi="Calibri" w:cs="Calibri"/>
                <w:sz w:val="20"/>
                <w:szCs w:val="20"/>
                <w:lang w:eastAsia="pl-PL"/>
              </w:rPr>
              <w:t>Biegunka</w:t>
            </w:r>
            <w:r w:rsidR="005A5A82">
              <w:rPr>
                <w:rFonts w:ascii="Calibri" w:eastAsia="Times New Roman" w:hAnsi="Calibri" w:cs="Calibri"/>
                <w:sz w:val="20"/>
                <w:szCs w:val="20"/>
                <w:lang w:eastAsia="pl-PL"/>
              </w:rPr>
              <w:t xml:space="preserve"> i </w:t>
            </w:r>
            <w:r w:rsidRPr="00522B49">
              <w:rPr>
                <w:rFonts w:ascii="Calibri" w:eastAsia="Times New Roman" w:hAnsi="Calibri" w:cs="Calibri"/>
                <w:sz w:val="20"/>
                <w:szCs w:val="20"/>
                <w:lang w:eastAsia="pl-PL"/>
              </w:rPr>
              <w:t>zapalenie żołądkowo – jelitowe o prawdopodobnie zakaźnym pochodzeniu u dzieci do lat 2</w:t>
            </w:r>
          </w:p>
        </w:tc>
        <w:tc>
          <w:tcPr>
            <w:tcW w:w="1409" w:type="dxa"/>
          </w:tcPr>
          <w:p w14:paraId="25CEA7B8" w14:textId="77777777" w:rsidR="00773A58" w:rsidRPr="00522B49" w:rsidRDefault="00773A58" w:rsidP="00400395">
            <w:pPr>
              <w:jc w:val="center"/>
              <w:rPr>
                <w:rFonts w:ascii="Calibri" w:eastAsia="Times New Roman" w:hAnsi="Calibri" w:cs="Calibri"/>
                <w:sz w:val="20"/>
                <w:szCs w:val="20"/>
                <w:lang w:eastAsia="pl-PL"/>
              </w:rPr>
            </w:pPr>
            <w:r>
              <w:rPr>
                <w:rFonts w:ascii="Calibri" w:eastAsia="Times New Roman" w:hAnsi="Calibri" w:cs="Calibri"/>
                <w:sz w:val="20"/>
                <w:szCs w:val="20"/>
                <w:lang w:eastAsia="pl-PL"/>
              </w:rPr>
              <w:t>10377</w:t>
            </w:r>
          </w:p>
        </w:tc>
        <w:tc>
          <w:tcPr>
            <w:tcW w:w="1409" w:type="dxa"/>
          </w:tcPr>
          <w:p w14:paraId="040514D7"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1477,39</w:t>
            </w:r>
          </w:p>
        </w:tc>
        <w:tc>
          <w:tcPr>
            <w:tcW w:w="1409" w:type="dxa"/>
          </w:tcPr>
          <w:p w14:paraId="51FD2B29" w14:textId="77777777" w:rsidR="00773A58" w:rsidRPr="00BB35B3" w:rsidRDefault="00773A58" w:rsidP="00400395">
            <w:pPr>
              <w:jc w:val="center"/>
              <w:rPr>
                <w:rFonts w:ascii="Calibri" w:eastAsia="Times New Roman" w:hAnsi="Calibri" w:cs="Calibri"/>
                <w:sz w:val="20"/>
                <w:szCs w:val="20"/>
                <w:lang w:eastAsia="pl-PL"/>
              </w:rPr>
            </w:pPr>
            <w:r w:rsidRPr="00BB35B3">
              <w:rPr>
                <w:rFonts w:ascii="Calibri" w:eastAsia="Times New Roman" w:hAnsi="Calibri" w:cs="Calibri"/>
                <w:sz w:val="20"/>
                <w:szCs w:val="20"/>
                <w:lang w:eastAsia="pl-PL"/>
              </w:rPr>
              <w:t>494</w:t>
            </w:r>
          </w:p>
        </w:tc>
        <w:tc>
          <w:tcPr>
            <w:tcW w:w="1409" w:type="dxa"/>
          </w:tcPr>
          <w:p w14:paraId="786DA06E" w14:textId="77777777" w:rsidR="00773A58" w:rsidRPr="00B41A61" w:rsidRDefault="00773A58" w:rsidP="00400395">
            <w:pPr>
              <w:jc w:val="center"/>
              <w:rPr>
                <w:rFonts w:ascii="Calibri" w:eastAsia="Times New Roman" w:hAnsi="Calibri" w:cs="Calibri"/>
                <w:sz w:val="20"/>
                <w:szCs w:val="20"/>
                <w:lang w:eastAsia="pl-PL"/>
              </w:rPr>
            </w:pPr>
            <w:r w:rsidRPr="00B41A61">
              <w:rPr>
                <w:rFonts w:ascii="Calibri" w:eastAsia="Times New Roman" w:hAnsi="Calibri" w:cs="Calibri"/>
                <w:sz w:val="20"/>
                <w:szCs w:val="20"/>
                <w:lang w:eastAsia="pl-PL"/>
              </w:rPr>
              <w:t>1257,64</w:t>
            </w:r>
          </w:p>
          <w:p w14:paraId="20B08251" w14:textId="77777777" w:rsidR="00773A58" w:rsidRPr="00B41A61" w:rsidRDefault="00773A58" w:rsidP="00400395">
            <w:pPr>
              <w:jc w:val="center"/>
              <w:rPr>
                <w:rFonts w:ascii="Calibri" w:eastAsia="Times New Roman" w:hAnsi="Calibri" w:cs="Calibri"/>
                <w:lang w:eastAsia="pl-PL"/>
              </w:rPr>
            </w:pPr>
            <w:r w:rsidRPr="00D17222">
              <w:rPr>
                <w:rFonts w:ascii="Calibri" w:eastAsia="Times New Roman" w:hAnsi="Calibri" w:cs="Calibri"/>
                <w:sz w:val="20"/>
                <w:szCs w:val="20"/>
                <w:lang w:eastAsia="pl-PL"/>
              </w:rPr>
              <w:t>na 100 tys. dzieci do lat 2</w:t>
            </w:r>
          </w:p>
        </w:tc>
      </w:tr>
    </w:tbl>
    <w:p w14:paraId="1C413751" w14:textId="2D07381C" w:rsidR="00773A58" w:rsidRPr="00595553" w:rsidRDefault="00773A58" w:rsidP="00773A58">
      <w:pPr>
        <w:spacing w:before="120" w:after="120"/>
        <w:jc w:val="both"/>
        <w:rPr>
          <w:sz w:val="18"/>
          <w:szCs w:val="18"/>
        </w:rPr>
      </w:pPr>
      <w:bookmarkStart w:id="23" w:name="_Toc133231296"/>
      <w:bookmarkStart w:id="24" w:name="_Toc133236305"/>
      <w:bookmarkStart w:id="25" w:name="_Toc133311695"/>
      <w:bookmarkStart w:id="26" w:name="_Toc133320551"/>
      <w:bookmarkStart w:id="27" w:name="_Toc133321670"/>
      <w:bookmarkStart w:id="28" w:name="_Toc133387648"/>
      <w:bookmarkStart w:id="29" w:name="_Toc133388592"/>
      <w:bookmarkStart w:id="30" w:name="_Toc133500615"/>
      <w:bookmarkStart w:id="31" w:name="_Toc133559619"/>
      <w:bookmarkStart w:id="32" w:name="_Toc133576641"/>
      <w:bookmarkStart w:id="33" w:name="_Toc133582245"/>
      <w:bookmarkStart w:id="34" w:name="_Toc133582863"/>
      <w:bookmarkStart w:id="35" w:name="_Toc133583753"/>
      <w:bookmarkStart w:id="36" w:name="_Toc134604362"/>
      <w:bookmarkStart w:id="37" w:name="_Toc134610876"/>
      <w:bookmarkStart w:id="38" w:name="_Toc135041575"/>
      <w:bookmarkStart w:id="39" w:name="_Toc135828567"/>
      <w:r w:rsidRPr="00595553">
        <w:rPr>
          <w:sz w:val="18"/>
          <w:szCs w:val="18"/>
        </w:rPr>
        <w:lastRenderedPageBreak/>
        <w:t xml:space="preserve">Tabela </w:t>
      </w:r>
      <w:r w:rsidRPr="00595553">
        <w:rPr>
          <w:b/>
          <w:sz w:val="18"/>
          <w:szCs w:val="18"/>
        </w:rPr>
        <w:fldChar w:fldCharType="begin"/>
      </w:r>
      <w:r w:rsidRPr="00595553">
        <w:rPr>
          <w:sz w:val="18"/>
          <w:szCs w:val="18"/>
        </w:rPr>
        <w:instrText xml:space="preserve"> SEQ Tabela \* ARABIC </w:instrText>
      </w:r>
      <w:r w:rsidRPr="00595553">
        <w:rPr>
          <w:b/>
          <w:sz w:val="18"/>
          <w:szCs w:val="18"/>
        </w:rPr>
        <w:fldChar w:fldCharType="separate"/>
      </w:r>
      <w:r w:rsidR="00B41039" w:rsidRPr="00595553">
        <w:rPr>
          <w:noProof/>
          <w:sz w:val="18"/>
          <w:szCs w:val="18"/>
        </w:rPr>
        <w:t>2</w:t>
      </w:r>
      <w:r w:rsidRPr="00595553">
        <w:rPr>
          <w:b/>
          <w:sz w:val="18"/>
          <w:szCs w:val="18"/>
        </w:rPr>
        <w:fldChar w:fldCharType="end"/>
      </w:r>
      <w:r w:rsidR="00436335">
        <w:rPr>
          <w:b/>
          <w:sz w:val="18"/>
          <w:szCs w:val="18"/>
        </w:rPr>
        <w:t>.</w:t>
      </w:r>
      <w:r w:rsidRPr="00595553">
        <w:rPr>
          <w:sz w:val="18"/>
          <w:szCs w:val="18"/>
        </w:rPr>
        <w:t xml:space="preserve"> Liczba nosicieli Salmonella </w:t>
      </w:r>
      <w:proofErr w:type="spellStart"/>
      <w:r w:rsidRPr="00595553">
        <w:rPr>
          <w:sz w:val="18"/>
          <w:szCs w:val="18"/>
        </w:rPr>
        <w:t>typhi</w:t>
      </w:r>
      <w:proofErr w:type="spellEnd"/>
      <w:r w:rsidR="005A5A82" w:rsidRPr="00595553">
        <w:rPr>
          <w:sz w:val="18"/>
          <w:szCs w:val="18"/>
        </w:rPr>
        <w:t xml:space="preserve"> i </w:t>
      </w:r>
      <w:proofErr w:type="spellStart"/>
      <w:r w:rsidRPr="00595553">
        <w:rPr>
          <w:sz w:val="18"/>
          <w:szCs w:val="18"/>
        </w:rPr>
        <w:t>paratyphi</w:t>
      </w:r>
      <w:proofErr w:type="spellEnd"/>
      <w:r w:rsidRPr="00595553">
        <w:rPr>
          <w:sz w:val="18"/>
          <w:szCs w:val="18"/>
        </w:rPr>
        <w:t xml:space="preserve"> B</w:t>
      </w:r>
      <w:r w:rsidR="005A5A82" w:rsidRPr="00595553">
        <w:rPr>
          <w:sz w:val="18"/>
          <w:szCs w:val="18"/>
        </w:rPr>
        <w:t xml:space="preserve"> i </w:t>
      </w:r>
      <w:r w:rsidRPr="00595553">
        <w:rPr>
          <w:sz w:val="18"/>
          <w:szCs w:val="18"/>
        </w:rPr>
        <w:t>C</w:t>
      </w:r>
      <w:r w:rsidR="000E738B" w:rsidRPr="00595553">
        <w:rPr>
          <w:sz w:val="18"/>
          <w:szCs w:val="18"/>
        </w:rPr>
        <w:t xml:space="preserve"> w </w:t>
      </w:r>
      <w:r w:rsidRPr="00595553">
        <w:rPr>
          <w:sz w:val="18"/>
          <w:szCs w:val="18"/>
        </w:rPr>
        <w:t>2022 r. na terenie woj. zachodniopomorskiego</w:t>
      </w:r>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p>
    <w:tbl>
      <w:tblPr>
        <w:tblStyle w:val="Siatkatabelijasna"/>
        <w:tblpPr w:leftFromText="141" w:rightFromText="141" w:vertAnchor="text" w:horzAnchor="margin" w:tblpXSpec="center" w:tblpY="135"/>
        <w:tblW w:w="0" w:type="auto"/>
        <w:tblLook w:val="04A0" w:firstRow="1" w:lastRow="0" w:firstColumn="1" w:lastColumn="0" w:noHBand="0" w:noVBand="1"/>
        <w:tblCaption w:val="Liczba nosicieli Salmonella typhi i paratyphi B i C w 2022 r. na terenie woj. zachodniopomorskiego"/>
        <w:tblDescription w:val="Tabela 2 Liczba nosicieli Salmonella typhi i paratyphi B i C w 2022 r. na terenie woj. zachodniopomorskiego"/>
      </w:tblPr>
      <w:tblGrid>
        <w:gridCol w:w="1559"/>
        <w:gridCol w:w="2693"/>
        <w:gridCol w:w="3823"/>
      </w:tblGrid>
      <w:tr w:rsidR="00773A58" w:rsidRPr="00522B49" w14:paraId="279BF8E0" w14:textId="77777777" w:rsidTr="00C418C9">
        <w:trPr>
          <w:trHeight w:val="351"/>
        </w:trPr>
        <w:tc>
          <w:tcPr>
            <w:tcW w:w="1559" w:type="dxa"/>
          </w:tcPr>
          <w:p w14:paraId="0CF3D640" w14:textId="77777777" w:rsidR="00773A58" w:rsidRPr="002925A5" w:rsidRDefault="00773A58" w:rsidP="00400395">
            <w:pPr>
              <w:jc w:val="center"/>
              <w:rPr>
                <w:rFonts w:ascii="Calibri" w:eastAsia="Times New Roman" w:hAnsi="Calibri" w:cs="Calibri"/>
                <w:b/>
                <w:lang w:eastAsia="pl-PL"/>
              </w:rPr>
            </w:pPr>
            <w:r w:rsidRPr="002925A5">
              <w:rPr>
                <w:rFonts w:ascii="Calibri" w:eastAsia="Times New Roman" w:hAnsi="Calibri" w:cs="Calibri"/>
                <w:b/>
                <w:lang w:eastAsia="pl-PL"/>
              </w:rPr>
              <w:t>Powiat</w:t>
            </w:r>
          </w:p>
        </w:tc>
        <w:tc>
          <w:tcPr>
            <w:tcW w:w="2693" w:type="dxa"/>
          </w:tcPr>
          <w:p w14:paraId="016F1518" w14:textId="77777777" w:rsidR="00773A58" w:rsidRPr="002925A5" w:rsidRDefault="00773A58" w:rsidP="00400395">
            <w:pPr>
              <w:jc w:val="center"/>
              <w:rPr>
                <w:rFonts w:ascii="Calibri" w:eastAsia="Times New Roman" w:hAnsi="Calibri" w:cs="Calibri"/>
                <w:b/>
                <w:lang w:val="es-ES" w:eastAsia="pl-PL"/>
              </w:rPr>
            </w:pPr>
            <w:r w:rsidRPr="002925A5">
              <w:rPr>
                <w:rFonts w:ascii="Calibri" w:eastAsia="Times New Roman" w:hAnsi="Calibri" w:cs="Calibri"/>
                <w:b/>
                <w:lang w:eastAsia="pl-PL"/>
              </w:rPr>
              <w:t>Typ ba</w:t>
            </w:r>
            <w:r w:rsidRPr="002925A5">
              <w:rPr>
                <w:rFonts w:ascii="Calibri" w:eastAsia="Times New Roman" w:hAnsi="Calibri" w:cs="Calibri"/>
                <w:b/>
                <w:lang w:val="es-ES" w:eastAsia="pl-PL"/>
              </w:rPr>
              <w:t>kterii</w:t>
            </w:r>
          </w:p>
        </w:tc>
        <w:tc>
          <w:tcPr>
            <w:tcW w:w="3823" w:type="dxa"/>
          </w:tcPr>
          <w:p w14:paraId="1D88E3E8" w14:textId="77777777" w:rsidR="00773A58" w:rsidRPr="002925A5" w:rsidRDefault="00773A58" w:rsidP="00400395">
            <w:pPr>
              <w:jc w:val="center"/>
              <w:rPr>
                <w:rFonts w:ascii="Calibri" w:eastAsia="Times New Roman" w:hAnsi="Calibri" w:cs="Calibri"/>
                <w:b/>
                <w:lang w:eastAsia="pl-PL"/>
              </w:rPr>
            </w:pPr>
            <w:r w:rsidRPr="002925A5">
              <w:rPr>
                <w:rFonts w:ascii="Calibri" w:eastAsia="Times New Roman" w:hAnsi="Calibri" w:cs="Calibri"/>
                <w:b/>
                <w:lang w:val="es-ES" w:eastAsia="pl-PL"/>
              </w:rPr>
              <w:t>Liczba nosicieli</w:t>
            </w:r>
          </w:p>
        </w:tc>
      </w:tr>
      <w:tr w:rsidR="00773A58" w:rsidRPr="00522B49" w14:paraId="5605F305" w14:textId="77777777" w:rsidTr="00C418C9">
        <w:tc>
          <w:tcPr>
            <w:tcW w:w="1559" w:type="dxa"/>
          </w:tcPr>
          <w:p w14:paraId="25A77431" w14:textId="77777777" w:rsidR="00773A58" w:rsidRPr="002925A5" w:rsidRDefault="00773A58" w:rsidP="00400395">
            <w:pPr>
              <w:rPr>
                <w:rFonts w:ascii="Calibri" w:eastAsia="Times New Roman" w:hAnsi="Calibri" w:cs="Calibri"/>
                <w:lang w:eastAsia="pl-PL"/>
              </w:rPr>
            </w:pPr>
            <w:r w:rsidRPr="002925A5">
              <w:rPr>
                <w:rFonts w:ascii="Calibri" w:eastAsia="Times New Roman" w:hAnsi="Calibri" w:cs="Calibri"/>
                <w:lang w:eastAsia="pl-PL"/>
              </w:rPr>
              <w:t>kamieński</w:t>
            </w:r>
          </w:p>
        </w:tc>
        <w:tc>
          <w:tcPr>
            <w:tcW w:w="2693" w:type="dxa"/>
          </w:tcPr>
          <w:p w14:paraId="24215096" w14:textId="77777777" w:rsidR="00773A58" w:rsidRPr="002925A5" w:rsidRDefault="00773A58" w:rsidP="00400395">
            <w:pPr>
              <w:jc w:val="center"/>
              <w:rPr>
                <w:rFonts w:ascii="Calibri" w:eastAsia="Times New Roman" w:hAnsi="Calibri" w:cs="Calibri"/>
                <w:lang w:val="en-US" w:eastAsia="pl-PL"/>
              </w:rPr>
            </w:pPr>
            <w:r w:rsidRPr="002925A5">
              <w:rPr>
                <w:rFonts w:ascii="Calibri" w:eastAsia="Times New Roman" w:hAnsi="Calibri" w:cs="Calibri"/>
                <w:lang w:val="it-IT" w:eastAsia="pl-PL"/>
              </w:rPr>
              <w:t>Salmonella paratyphi “B”</w:t>
            </w:r>
          </w:p>
        </w:tc>
        <w:tc>
          <w:tcPr>
            <w:tcW w:w="3823" w:type="dxa"/>
          </w:tcPr>
          <w:p w14:paraId="2D1D3EFB" w14:textId="77777777" w:rsidR="00773A58" w:rsidRPr="002925A5" w:rsidRDefault="00773A58" w:rsidP="00400395">
            <w:pPr>
              <w:jc w:val="center"/>
              <w:rPr>
                <w:rFonts w:ascii="Calibri" w:eastAsia="Times New Roman" w:hAnsi="Calibri" w:cs="Calibri"/>
                <w:lang w:eastAsia="pl-PL"/>
              </w:rPr>
            </w:pPr>
            <w:r w:rsidRPr="002925A5">
              <w:rPr>
                <w:rFonts w:ascii="Calibri" w:eastAsia="Times New Roman" w:hAnsi="Calibri" w:cs="Calibri"/>
                <w:lang w:eastAsia="pl-PL"/>
              </w:rPr>
              <w:t>1</w:t>
            </w:r>
          </w:p>
        </w:tc>
      </w:tr>
      <w:tr w:rsidR="00773A58" w:rsidRPr="00522B49" w14:paraId="3A082FC8" w14:textId="77777777" w:rsidTr="00C418C9">
        <w:tc>
          <w:tcPr>
            <w:tcW w:w="1559" w:type="dxa"/>
          </w:tcPr>
          <w:p w14:paraId="3D48E21E" w14:textId="77777777" w:rsidR="00773A58" w:rsidRPr="002925A5" w:rsidRDefault="00773A58" w:rsidP="00400395">
            <w:pPr>
              <w:rPr>
                <w:rFonts w:ascii="Calibri" w:eastAsia="Times New Roman" w:hAnsi="Calibri" w:cs="Calibri"/>
                <w:lang w:eastAsia="pl-PL"/>
              </w:rPr>
            </w:pPr>
            <w:r w:rsidRPr="002925A5">
              <w:rPr>
                <w:rFonts w:ascii="Calibri" w:eastAsia="Times New Roman" w:hAnsi="Calibri" w:cs="Calibri"/>
                <w:lang w:eastAsia="pl-PL"/>
              </w:rPr>
              <w:t>Koszalin</w:t>
            </w:r>
          </w:p>
        </w:tc>
        <w:tc>
          <w:tcPr>
            <w:tcW w:w="2693" w:type="dxa"/>
          </w:tcPr>
          <w:p w14:paraId="30176C38" w14:textId="77777777" w:rsidR="00773A58" w:rsidRPr="002925A5" w:rsidRDefault="00773A58" w:rsidP="00400395">
            <w:pPr>
              <w:jc w:val="center"/>
              <w:rPr>
                <w:rFonts w:ascii="Calibri" w:eastAsia="Times New Roman" w:hAnsi="Calibri" w:cs="Calibri"/>
                <w:lang w:eastAsia="pl-PL"/>
              </w:rPr>
            </w:pPr>
            <w:r w:rsidRPr="002925A5">
              <w:rPr>
                <w:rFonts w:ascii="Calibri" w:eastAsia="Times New Roman" w:hAnsi="Calibri" w:cs="Calibri"/>
                <w:lang w:val="es-ES" w:eastAsia="pl-PL"/>
              </w:rPr>
              <w:t>Salmonella typhi</w:t>
            </w:r>
          </w:p>
        </w:tc>
        <w:tc>
          <w:tcPr>
            <w:tcW w:w="3823" w:type="dxa"/>
          </w:tcPr>
          <w:p w14:paraId="0D9F7996" w14:textId="77777777" w:rsidR="00773A58" w:rsidRPr="002925A5" w:rsidRDefault="00773A58" w:rsidP="00400395">
            <w:pPr>
              <w:jc w:val="center"/>
              <w:rPr>
                <w:rFonts w:ascii="Calibri" w:eastAsia="Times New Roman" w:hAnsi="Calibri" w:cs="Calibri"/>
                <w:lang w:eastAsia="pl-PL"/>
              </w:rPr>
            </w:pPr>
            <w:r w:rsidRPr="002925A5">
              <w:rPr>
                <w:rFonts w:ascii="Calibri" w:eastAsia="Times New Roman" w:hAnsi="Calibri" w:cs="Calibri"/>
                <w:lang w:eastAsia="pl-PL"/>
              </w:rPr>
              <w:t>1</w:t>
            </w:r>
          </w:p>
        </w:tc>
      </w:tr>
      <w:tr w:rsidR="00773A58" w:rsidRPr="00522B49" w14:paraId="4F7A7F44" w14:textId="77777777" w:rsidTr="00C418C9">
        <w:tc>
          <w:tcPr>
            <w:tcW w:w="1559" w:type="dxa"/>
          </w:tcPr>
          <w:p w14:paraId="671DDFA6" w14:textId="77777777" w:rsidR="00773A58" w:rsidRPr="002925A5" w:rsidRDefault="00773A58" w:rsidP="00400395">
            <w:pPr>
              <w:rPr>
                <w:rFonts w:ascii="Calibri" w:eastAsia="Times New Roman" w:hAnsi="Calibri" w:cs="Calibri"/>
                <w:lang w:eastAsia="pl-PL"/>
              </w:rPr>
            </w:pPr>
            <w:r w:rsidRPr="002925A5">
              <w:rPr>
                <w:rFonts w:ascii="Calibri" w:eastAsia="Times New Roman" w:hAnsi="Calibri" w:cs="Calibri"/>
                <w:lang w:eastAsia="pl-PL"/>
              </w:rPr>
              <w:t>policki</w:t>
            </w:r>
          </w:p>
        </w:tc>
        <w:tc>
          <w:tcPr>
            <w:tcW w:w="2693" w:type="dxa"/>
          </w:tcPr>
          <w:p w14:paraId="0019D4E6" w14:textId="77777777" w:rsidR="00773A58" w:rsidRPr="002925A5" w:rsidRDefault="00773A58" w:rsidP="00400395">
            <w:pPr>
              <w:jc w:val="center"/>
              <w:rPr>
                <w:rFonts w:ascii="Calibri" w:eastAsia="Times New Roman" w:hAnsi="Calibri" w:cs="Calibri"/>
                <w:lang w:eastAsia="pl-PL"/>
              </w:rPr>
            </w:pPr>
            <w:r w:rsidRPr="002925A5">
              <w:rPr>
                <w:rFonts w:ascii="Calibri" w:eastAsia="Times New Roman" w:hAnsi="Calibri" w:cs="Calibri"/>
                <w:lang w:val="en-US" w:eastAsia="pl-PL"/>
              </w:rPr>
              <w:t>Salmonella typhi</w:t>
            </w:r>
          </w:p>
        </w:tc>
        <w:tc>
          <w:tcPr>
            <w:tcW w:w="3823" w:type="dxa"/>
          </w:tcPr>
          <w:p w14:paraId="7A093D1D" w14:textId="77777777" w:rsidR="00773A58" w:rsidRPr="002925A5" w:rsidRDefault="00773A58" w:rsidP="00400395">
            <w:pPr>
              <w:jc w:val="center"/>
              <w:rPr>
                <w:rFonts w:ascii="Calibri" w:eastAsia="Times New Roman" w:hAnsi="Calibri" w:cs="Calibri"/>
                <w:lang w:eastAsia="pl-PL"/>
              </w:rPr>
            </w:pPr>
            <w:r w:rsidRPr="002925A5">
              <w:rPr>
                <w:rFonts w:ascii="Calibri" w:eastAsia="Times New Roman" w:hAnsi="Calibri" w:cs="Calibri"/>
                <w:lang w:eastAsia="pl-PL"/>
              </w:rPr>
              <w:t>1</w:t>
            </w:r>
          </w:p>
        </w:tc>
      </w:tr>
      <w:tr w:rsidR="00773A58" w:rsidRPr="00522B49" w14:paraId="1FC92735" w14:textId="77777777" w:rsidTr="00C418C9">
        <w:tc>
          <w:tcPr>
            <w:tcW w:w="1559" w:type="dxa"/>
          </w:tcPr>
          <w:p w14:paraId="29713363" w14:textId="77777777" w:rsidR="00773A58" w:rsidRPr="002925A5" w:rsidRDefault="00773A58" w:rsidP="00400395">
            <w:pPr>
              <w:rPr>
                <w:rFonts w:ascii="Calibri" w:eastAsia="Times New Roman" w:hAnsi="Calibri" w:cs="Calibri"/>
                <w:lang w:eastAsia="pl-PL"/>
              </w:rPr>
            </w:pPr>
            <w:r w:rsidRPr="002925A5">
              <w:rPr>
                <w:rFonts w:ascii="Calibri" w:eastAsia="Times New Roman" w:hAnsi="Calibri" w:cs="Calibri"/>
                <w:lang w:eastAsia="pl-PL"/>
              </w:rPr>
              <w:t>pyrzycki</w:t>
            </w:r>
          </w:p>
        </w:tc>
        <w:tc>
          <w:tcPr>
            <w:tcW w:w="2693" w:type="dxa"/>
          </w:tcPr>
          <w:p w14:paraId="76CD3514" w14:textId="77777777" w:rsidR="00773A58" w:rsidRPr="002925A5" w:rsidRDefault="00773A58" w:rsidP="00400395">
            <w:pPr>
              <w:jc w:val="center"/>
              <w:rPr>
                <w:rFonts w:ascii="Calibri" w:eastAsia="Times New Roman" w:hAnsi="Calibri" w:cs="Calibri"/>
                <w:lang w:val="es-ES" w:eastAsia="pl-PL"/>
              </w:rPr>
            </w:pPr>
            <w:r w:rsidRPr="002925A5">
              <w:rPr>
                <w:rFonts w:ascii="Calibri" w:eastAsia="Times New Roman" w:hAnsi="Calibri" w:cs="Calibri"/>
                <w:lang w:val="es-ES" w:eastAsia="pl-PL"/>
              </w:rPr>
              <w:t>Salmonella typhi</w:t>
            </w:r>
          </w:p>
        </w:tc>
        <w:tc>
          <w:tcPr>
            <w:tcW w:w="3823" w:type="dxa"/>
          </w:tcPr>
          <w:p w14:paraId="397A317C" w14:textId="77777777" w:rsidR="00773A58" w:rsidRPr="002925A5" w:rsidRDefault="00773A58" w:rsidP="00400395">
            <w:pPr>
              <w:jc w:val="center"/>
              <w:rPr>
                <w:rFonts w:ascii="Calibri" w:eastAsia="Times New Roman" w:hAnsi="Calibri" w:cs="Calibri"/>
                <w:lang w:eastAsia="pl-PL"/>
              </w:rPr>
            </w:pPr>
            <w:r w:rsidRPr="002925A5">
              <w:rPr>
                <w:rFonts w:ascii="Calibri" w:eastAsia="Times New Roman" w:hAnsi="Calibri" w:cs="Calibri"/>
                <w:lang w:eastAsia="pl-PL"/>
              </w:rPr>
              <w:t>1</w:t>
            </w:r>
          </w:p>
        </w:tc>
      </w:tr>
      <w:tr w:rsidR="00773A58" w:rsidRPr="00522B49" w14:paraId="1B2E6D2F" w14:textId="77777777" w:rsidTr="00C418C9">
        <w:trPr>
          <w:trHeight w:val="302"/>
        </w:trPr>
        <w:tc>
          <w:tcPr>
            <w:tcW w:w="1559" w:type="dxa"/>
          </w:tcPr>
          <w:p w14:paraId="02F1E8D6" w14:textId="77777777" w:rsidR="00773A58" w:rsidRPr="002925A5" w:rsidRDefault="00773A58" w:rsidP="00400395">
            <w:pPr>
              <w:rPr>
                <w:rFonts w:ascii="Calibri" w:eastAsia="Times New Roman" w:hAnsi="Calibri" w:cs="Calibri"/>
                <w:lang w:eastAsia="pl-PL"/>
              </w:rPr>
            </w:pPr>
            <w:r w:rsidRPr="002925A5">
              <w:rPr>
                <w:rFonts w:ascii="Calibri" w:eastAsia="Times New Roman" w:hAnsi="Calibri" w:cs="Calibri"/>
                <w:lang w:eastAsia="pl-PL"/>
              </w:rPr>
              <w:t>stargardzki</w:t>
            </w:r>
          </w:p>
        </w:tc>
        <w:tc>
          <w:tcPr>
            <w:tcW w:w="2693" w:type="dxa"/>
          </w:tcPr>
          <w:p w14:paraId="157DFF49" w14:textId="77777777" w:rsidR="00773A58" w:rsidRPr="002925A5" w:rsidRDefault="00773A58" w:rsidP="00400395">
            <w:pPr>
              <w:jc w:val="center"/>
              <w:rPr>
                <w:rFonts w:ascii="Calibri" w:eastAsia="Times New Roman" w:hAnsi="Calibri" w:cs="Calibri"/>
                <w:lang w:val="en-US" w:eastAsia="pl-PL"/>
              </w:rPr>
            </w:pPr>
            <w:r w:rsidRPr="002925A5">
              <w:rPr>
                <w:rFonts w:ascii="Calibri" w:eastAsia="Times New Roman" w:hAnsi="Calibri" w:cs="Calibri"/>
                <w:lang w:val="it-IT" w:eastAsia="pl-PL"/>
              </w:rPr>
              <w:t>Salmonella paratyphi “C”</w:t>
            </w:r>
          </w:p>
        </w:tc>
        <w:tc>
          <w:tcPr>
            <w:tcW w:w="3823" w:type="dxa"/>
          </w:tcPr>
          <w:p w14:paraId="1DB74713" w14:textId="77777777" w:rsidR="00773A58" w:rsidRPr="002925A5" w:rsidRDefault="00773A58" w:rsidP="00400395">
            <w:pPr>
              <w:jc w:val="center"/>
              <w:rPr>
                <w:rFonts w:ascii="Calibri" w:eastAsia="Times New Roman" w:hAnsi="Calibri" w:cs="Calibri"/>
                <w:lang w:eastAsia="pl-PL"/>
              </w:rPr>
            </w:pPr>
            <w:r w:rsidRPr="002925A5">
              <w:rPr>
                <w:rFonts w:ascii="Calibri" w:eastAsia="Times New Roman" w:hAnsi="Calibri" w:cs="Calibri"/>
                <w:lang w:eastAsia="pl-PL"/>
              </w:rPr>
              <w:t>1</w:t>
            </w:r>
          </w:p>
        </w:tc>
      </w:tr>
      <w:tr w:rsidR="001D08ED" w:rsidRPr="00522B49" w14:paraId="630AE37F" w14:textId="77777777" w:rsidTr="00807223">
        <w:trPr>
          <w:trHeight w:val="425"/>
        </w:trPr>
        <w:tc>
          <w:tcPr>
            <w:tcW w:w="4252" w:type="dxa"/>
            <w:gridSpan w:val="2"/>
          </w:tcPr>
          <w:p w14:paraId="5F1F7046" w14:textId="071E736F" w:rsidR="001D08ED" w:rsidRPr="002925A5" w:rsidRDefault="001D08ED" w:rsidP="00400395">
            <w:pPr>
              <w:rPr>
                <w:rFonts w:ascii="Calibri" w:eastAsia="Times New Roman" w:hAnsi="Calibri" w:cs="Calibri"/>
                <w:b/>
                <w:lang w:val="es-ES" w:eastAsia="pl-PL"/>
              </w:rPr>
            </w:pPr>
            <w:r w:rsidRPr="002925A5">
              <w:rPr>
                <w:rFonts w:ascii="Calibri" w:eastAsia="Times New Roman" w:hAnsi="Calibri" w:cs="Calibri"/>
                <w:b/>
                <w:lang w:val="es-ES" w:eastAsia="pl-PL"/>
              </w:rPr>
              <w:t>RAZEM:</w:t>
            </w:r>
          </w:p>
        </w:tc>
        <w:tc>
          <w:tcPr>
            <w:tcW w:w="3823" w:type="dxa"/>
          </w:tcPr>
          <w:p w14:paraId="54232337" w14:textId="77777777" w:rsidR="001D08ED" w:rsidRPr="002925A5" w:rsidRDefault="001D08ED" w:rsidP="00400395">
            <w:pPr>
              <w:jc w:val="center"/>
              <w:rPr>
                <w:rFonts w:ascii="Calibri" w:eastAsia="Times New Roman" w:hAnsi="Calibri" w:cs="Calibri"/>
                <w:b/>
                <w:lang w:val="es-ES" w:eastAsia="pl-PL"/>
              </w:rPr>
            </w:pPr>
            <w:r w:rsidRPr="002925A5">
              <w:rPr>
                <w:rFonts w:ascii="Calibri" w:eastAsia="Times New Roman" w:hAnsi="Calibri" w:cs="Calibri"/>
                <w:b/>
                <w:lang w:val="es-ES" w:eastAsia="pl-PL"/>
              </w:rPr>
              <w:t>5</w:t>
            </w:r>
          </w:p>
        </w:tc>
      </w:tr>
    </w:tbl>
    <w:p w14:paraId="057CCCD3" w14:textId="77777777" w:rsidR="002926B2" w:rsidRPr="00595553" w:rsidRDefault="002926B2" w:rsidP="00773A58">
      <w:pPr>
        <w:spacing w:before="120" w:after="120"/>
        <w:jc w:val="both"/>
        <w:rPr>
          <w:sz w:val="18"/>
          <w:szCs w:val="18"/>
        </w:rPr>
      </w:pPr>
      <w:bookmarkStart w:id="40" w:name="_Toc133231297"/>
      <w:bookmarkStart w:id="41" w:name="_Toc133236306"/>
      <w:bookmarkStart w:id="42" w:name="_Toc133311696"/>
      <w:bookmarkStart w:id="43" w:name="_Toc133320552"/>
      <w:bookmarkStart w:id="44" w:name="_Toc133321671"/>
      <w:bookmarkStart w:id="45" w:name="_Toc133387649"/>
      <w:bookmarkStart w:id="46" w:name="_Toc133388593"/>
      <w:bookmarkStart w:id="47" w:name="_Toc133500616"/>
      <w:bookmarkStart w:id="48" w:name="_Toc133559620"/>
      <w:bookmarkStart w:id="49" w:name="_Toc133576642"/>
      <w:bookmarkStart w:id="50" w:name="_Toc133582246"/>
      <w:bookmarkStart w:id="51" w:name="_Toc133582864"/>
      <w:bookmarkStart w:id="52" w:name="_Toc133583754"/>
    </w:p>
    <w:p w14:paraId="33C67C45" w14:textId="583CBC0E" w:rsidR="00773A58" w:rsidRPr="00595553" w:rsidRDefault="00773A58" w:rsidP="00773A58">
      <w:pPr>
        <w:spacing w:before="120" w:after="120"/>
        <w:jc w:val="both"/>
        <w:rPr>
          <w:sz w:val="18"/>
          <w:szCs w:val="18"/>
        </w:rPr>
      </w:pPr>
      <w:bookmarkStart w:id="53" w:name="_Toc134604363"/>
      <w:bookmarkStart w:id="54" w:name="_Toc134610877"/>
      <w:bookmarkStart w:id="55" w:name="_Toc135041576"/>
      <w:bookmarkStart w:id="56" w:name="_Toc135828568"/>
      <w:r w:rsidRPr="00595553">
        <w:rPr>
          <w:sz w:val="18"/>
          <w:szCs w:val="18"/>
        </w:rPr>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3</w:t>
      </w:r>
      <w:r w:rsidRPr="00595553">
        <w:rPr>
          <w:noProof/>
          <w:sz w:val="18"/>
          <w:szCs w:val="18"/>
        </w:rPr>
        <w:fldChar w:fldCharType="end"/>
      </w:r>
      <w:r w:rsidR="00436335">
        <w:rPr>
          <w:noProof/>
          <w:sz w:val="18"/>
          <w:szCs w:val="18"/>
        </w:rPr>
        <w:t>.</w:t>
      </w:r>
      <w:r w:rsidRPr="00595553">
        <w:rPr>
          <w:sz w:val="18"/>
          <w:szCs w:val="18"/>
        </w:rPr>
        <w:t xml:space="preserve"> Liczba nosicieli Salmonella </w:t>
      </w:r>
      <w:proofErr w:type="spellStart"/>
      <w:r w:rsidRPr="00595553">
        <w:rPr>
          <w:sz w:val="18"/>
          <w:szCs w:val="18"/>
        </w:rPr>
        <w:t>typhi</w:t>
      </w:r>
      <w:proofErr w:type="spellEnd"/>
      <w:r w:rsidR="005A5A82" w:rsidRPr="00595553">
        <w:rPr>
          <w:sz w:val="18"/>
          <w:szCs w:val="18"/>
        </w:rPr>
        <w:t xml:space="preserve"> i </w:t>
      </w:r>
      <w:proofErr w:type="spellStart"/>
      <w:r w:rsidRPr="00595553">
        <w:rPr>
          <w:sz w:val="18"/>
          <w:szCs w:val="18"/>
        </w:rPr>
        <w:t>paratyphi</w:t>
      </w:r>
      <w:proofErr w:type="spellEnd"/>
      <w:r w:rsidRPr="00595553">
        <w:rPr>
          <w:sz w:val="18"/>
          <w:szCs w:val="18"/>
        </w:rPr>
        <w:t xml:space="preserve"> B</w:t>
      </w:r>
      <w:r w:rsidR="005A5A82" w:rsidRPr="00595553">
        <w:rPr>
          <w:sz w:val="18"/>
          <w:szCs w:val="18"/>
        </w:rPr>
        <w:t xml:space="preserve"> i </w:t>
      </w:r>
      <w:r w:rsidRPr="00595553">
        <w:rPr>
          <w:sz w:val="18"/>
          <w:szCs w:val="18"/>
        </w:rPr>
        <w:t>C</w:t>
      </w:r>
      <w:r w:rsidR="000E738B" w:rsidRPr="00595553">
        <w:rPr>
          <w:sz w:val="18"/>
          <w:szCs w:val="18"/>
        </w:rPr>
        <w:t xml:space="preserve"> w </w:t>
      </w:r>
      <w:r w:rsidRPr="00595553">
        <w:rPr>
          <w:sz w:val="18"/>
          <w:szCs w:val="18"/>
        </w:rPr>
        <w:t>rejestrach PSSE (stan na 31.12.2022 r.)</w:t>
      </w:r>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p>
    <w:tbl>
      <w:tblPr>
        <w:tblStyle w:val="Siatkatabelijasna"/>
        <w:tblW w:w="9204" w:type="dxa"/>
        <w:jc w:val="center"/>
        <w:tblLayout w:type="fixed"/>
        <w:tblLook w:val="04A0" w:firstRow="1" w:lastRow="0" w:firstColumn="1" w:lastColumn="0" w:noHBand="0" w:noVBand="1"/>
        <w:tblCaption w:val="Liczba nosicieli Salmonella typhi i paratyphi B i C w rejestrach PSSE (stan na 31.12.2022 r.)"/>
        <w:tblDescription w:val="Tabela 3 Liczba nosicieli Salmonella typhi i paratyphi B i C w rejestrach PSSE (stan na 31.12.2022 r.)"/>
      </w:tblPr>
      <w:tblGrid>
        <w:gridCol w:w="543"/>
        <w:gridCol w:w="544"/>
        <w:gridCol w:w="346"/>
        <w:gridCol w:w="326"/>
        <w:gridCol w:w="1063"/>
        <w:gridCol w:w="830"/>
        <w:gridCol w:w="658"/>
        <w:gridCol w:w="772"/>
        <w:gridCol w:w="772"/>
        <w:gridCol w:w="838"/>
        <w:gridCol w:w="811"/>
        <w:gridCol w:w="851"/>
        <w:gridCol w:w="850"/>
      </w:tblGrid>
      <w:tr w:rsidR="00773A58" w:rsidRPr="00240B3C" w14:paraId="6E05D7FC" w14:textId="77777777" w:rsidTr="008071BF">
        <w:trPr>
          <w:trHeight w:val="325"/>
          <w:jc w:val="center"/>
        </w:trPr>
        <w:tc>
          <w:tcPr>
            <w:tcW w:w="1759" w:type="dxa"/>
            <w:gridSpan w:val="4"/>
            <w:vMerge w:val="restart"/>
            <w:noWrap/>
            <w:hideMark/>
          </w:tcPr>
          <w:p w14:paraId="609A239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Wyszczególnienie</w:t>
            </w:r>
          </w:p>
        </w:tc>
        <w:tc>
          <w:tcPr>
            <w:tcW w:w="7445" w:type="dxa"/>
            <w:gridSpan w:val="9"/>
            <w:noWrap/>
            <w:hideMark/>
          </w:tcPr>
          <w:p w14:paraId="1453CDAB"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Liczba nosicieli</w:t>
            </w:r>
          </w:p>
        </w:tc>
      </w:tr>
      <w:tr w:rsidR="00773A58" w:rsidRPr="00FF313F" w14:paraId="20C93674" w14:textId="77777777" w:rsidTr="008071BF">
        <w:trPr>
          <w:trHeight w:val="2094"/>
          <w:jc w:val="center"/>
        </w:trPr>
        <w:tc>
          <w:tcPr>
            <w:tcW w:w="1759" w:type="dxa"/>
            <w:gridSpan w:val="4"/>
            <w:vMerge/>
            <w:hideMark/>
          </w:tcPr>
          <w:p w14:paraId="713BC798" w14:textId="77777777" w:rsidR="00773A58" w:rsidRPr="00240B3C" w:rsidRDefault="00773A58" w:rsidP="00400395">
            <w:pPr>
              <w:rPr>
                <w:rFonts w:eastAsia="Times New Roman" w:cstheme="minorHAnsi"/>
                <w:sz w:val="20"/>
                <w:szCs w:val="20"/>
                <w:lang w:eastAsia="pl-PL"/>
              </w:rPr>
            </w:pPr>
          </w:p>
        </w:tc>
        <w:tc>
          <w:tcPr>
            <w:tcW w:w="1063" w:type="dxa"/>
            <w:vMerge w:val="restart"/>
            <w:hideMark/>
          </w:tcPr>
          <w:p w14:paraId="1D650589"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ogółem (rubryki 2 - 6)</w:t>
            </w:r>
          </w:p>
        </w:tc>
        <w:tc>
          <w:tcPr>
            <w:tcW w:w="3870" w:type="dxa"/>
            <w:gridSpan w:val="5"/>
            <w:noWrap/>
            <w:hideMark/>
          </w:tcPr>
          <w:p w14:paraId="4792213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wg wieku</w:t>
            </w:r>
          </w:p>
        </w:tc>
        <w:tc>
          <w:tcPr>
            <w:tcW w:w="811" w:type="dxa"/>
            <w:textDirection w:val="btLr"/>
            <w:hideMark/>
          </w:tcPr>
          <w:p w14:paraId="4C117A59" w14:textId="0F4D651E" w:rsidR="00773A58" w:rsidRPr="00240B3C" w:rsidRDefault="00773A58" w:rsidP="00400395">
            <w:pPr>
              <w:ind w:left="113" w:right="113"/>
              <w:rPr>
                <w:rFonts w:eastAsia="Times New Roman" w:cstheme="minorHAnsi"/>
                <w:sz w:val="20"/>
                <w:szCs w:val="20"/>
                <w:lang w:eastAsia="pl-PL"/>
              </w:rPr>
            </w:pPr>
            <w:r w:rsidRPr="00240B3C">
              <w:rPr>
                <w:rFonts w:eastAsia="Times New Roman" w:cstheme="minorHAnsi"/>
                <w:sz w:val="20"/>
                <w:szCs w:val="20"/>
                <w:lang w:eastAsia="pl-PL"/>
              </w:rPr>
              <w:t>usuniętych</w:t>
            </w:r>
            <w:r w:rsidR="005A5A82">
              <w:rPr>
                <w:rFonts w:eastAsia="Times New Roman" w:cstheme="minorHAnsi"/>
                <w:sz w:val="20"/>
                <w:szCs w:val="20"/>
                <w:lang w:eastAsia="pl-PL"/>
              </w:rPr>
              <w:t xml:space="preserve"> z </w:t>
            </w:r>
            <w:r w:rsidRPr="00240B3C">
              <w:rPr>
                <w:rFonts w:eastAsia="Times New Roman" w:cstheme="minorHAnsi"/>
                <w:sz w:val="20"/>
                <w:szCs w:val="20"/>
                <w:lang w:eastAsia="pl-PL"/>
              </w:rPr>
              <w:t>rejestru</w:t>
            </w:r>
          </w:p>
        </w:tc>
        <w:tc>
          <w:tcPr>
            <w:tcW w:w="851" w:type="dxa"/>
            <w:textDirection w:val="btLr"/>
            <w:hideMark/>
          </w:tcPr>
          <w:p w14:paraId="558F7EB9" w14:textId="77777777" w:rsidR="00773A58" w:rsidRPr="00240B3C" w:rsidRDefault="00773A58" w:rsidP="00400395">
            <w:pPr>
              <w:ind w:left="113" w:right="113"/>
              <w:rPr>
                <w:rFonts w:eastAsia="Times New Roman" w:cstheme="minorHAnsi"/>
                <w:sz w:val="20"/>
                <w:szCs w:val="20"/>
                <w:lang w:eastAsia="pl-PL"/>
              </w:rPr>
            </w:pPr>
            <w:r w:rsidRPr="00240B3C">
              <w:rPr>
                <w:rFonts w:eastAsia="Times New Roman" w:cstheme="minorHAnsi"/>
                <w:sz w:val="20"/>
                <w:szCs w:val="20"/>
                <w:lang w:eastAsia="pl-PL"/>
              </w:rPr>
              <w:t>nowo zarejestrowanych</w:t>
            </w:r>
          </w:p>
        </w:tc>
        <w:tc>
          <w:tcPr>
            <w:tcW w:w="850" w:type="dxa"/>
            <w:textDirection w:val="btLr"/>
            <w:hideMark/>
          </w:tcPr>
          <w:p w14:paraId="7CFD699A" w14:textId="77777777" w:rsidR="00773A58" w:rsidRPr="00240B3C" w:rsidRDefault="00773A58" w:rsidP="00400395">
            <w:pPr>
              <w:ind w:left="113" w:right="113"/>
              <w:rPr>
                <w:rFonts w:eastAsia="Times New Roman" w:cstheme="minorHAnsi"/>
                <w:sz w:val="20"/>
                <w:szCs w:val="20"/>
                <w:lang w:eastAsia="pl-PL"/>
              </w:rPr>
            </w:pPr>
            <w:r w:rsidRPr="00240B3C">
              <w:rPr>
                <w:rFonts w:eastAsia="Times New Roman" w:cstheme="minorHAnsi"/>
                <w:sz w:val="20"/>
                <w:szCs w:val="20"/>
                <w:lang w:eastAsia="pl-PL"/>
              </w:rPr>
              <w:t>odsuniętych od pracy zawodowej</w:t>
            </w:r>
          </w:p>
        </w:tc>
      </w:tr>
      <w:tr w:rsidR="00773A58" w:rsidRPr="00FF313F" w14:paraId="1FB57E33" w14:textId="77777777" w:rsidTr="008071BF">
        <w:trPr>
          <w:trHeight w:val="539"/>
          <w:jc w:val="center"/>
        </w:trPr>
        <w:tc>
          <w:tcPr>
            <w:tcW w:w="1759" w:type="dxa"/>
            <w:gridSpan w:val="4"/>
            <w:vMerge/>
            <w:hideMark/>
          </w:tcPr>
          <w:p w14:paraId="623ABD35" w14:textId="77777777" w:rsidR="00773A58" w:rsidRPr="00240B3C" w:rsidRDefault="00773A58" w:rsidP="00400395">
            <w:pPr>
              <w:rPr>
                <w:rFonts w:eastAsia="Times New Roman" w:cstheme="minorHAnsi"/>
                <w:sz w:val="20"/>
                <w:szCs w:val="20"/>
                <w:lang w:eastAsia="pl-PL"/>
              </w:rPr>
            </w:pPr>
          </w:p>
        </w:tc>
        <w:tc>
          <w:tcPr>
            <w:tcW w:w="1063" w:type="dxa"/>
            <w:vMerge/>
            <w:hideMark/>
          </w:tcPr>
          <w:p w14:paraId="02797585" w14:textId="77777777" w:rsidR="00773A58" w:rsidRPr="00240B3C" w:rsidRDefault="00773A58" w:rsidP="00400395">
            <w:pPr>
              <w:rPr>
                <w:rFonts w:eastAsia="Times New Roman" w:cstheme="minorHAnsi"/>
                <w:sz w:val="20"/>
                <w:szCs w:val="20"/>
                <w:lang w:eastAsia="pl-PL"/>
              </w:rPr>
            </w:pPr>
          </w:p>
        </w:tc>
        <w:tc>
          <w:tcPr>
            <w:tcW w:w="830" w:type="dxa"/>
            <w:noWrap/>
            <w:hideMark/>
          </w:tcPr>
          <w:p w14:paraId="089E2BF0"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0 - 4 lat</w:t>
            </w:r>
          </w:p>
        </w:tc>
        <w:tc>
          <w:tcPr>
            <w:tcW w:w="658" w:type="dxa"/>
            <w:noWrap/>
            <w:hideMark/>
          </w:tcPr>
          <w:p w14:paraId="370847A5"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5 - 19</w:t>
            </w:r>
          </w:p>
        </w:tc>
        <w:tc>
          <w:tcPr>
            <w:tcW w:w="772" w:type="dxa"/>
            <w:noWrap/>
            <w:hideMark/>
          </w:tcPr>
          <w:p w14:paraId="53B14AE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20 - 39</w:t>
            </w:r>
          </w:p>
        </w:tc>
        <w:tc>
          <w:tcPr>
            <w:tcW w:w="772" w:type="dxa"/>
            <w:noWrap/>
            <w:hideMark/>
          </w:tcPr>
          <w:p w14:paraId="5393D696"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40 - 59</w:t>
            </w:r>
          </w:p>
        </w:tc>
        <w:tc>
          <w:tcPr>
            <w:tcW w:w="838" w:type="dxa"/>
            <w:hideMark/>
          </w:tcPr>
          <w:p w14:paraId="699C21B0" w14:textId="2A8B6E61"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60 lat</w:t>
            </w:r>
            <w:r w:rsidR="005A5A82">
              <w:rPr>
                <w:rFonts w:eastAsia="Times New Roman" w:cstheme="minorHAnsi"/>
                <w:sz w:val="20"/>
                <w:szCs w:val="20"/>
                <w:lang w:eastAsia="pl-PL"/>
              </w:rPr>
              <w:t xml:space="preserve"> i </w:t>
            </w:r>
            <w:r w:rsidRPr="00240B3C">
              <w:rPr>
                <w:rFonts w:eastAsia="Times New Roman" w:cstheme="minorHAnsi"/>
                <w:sz w:val="20"/>
                <w:szCs w:val="20"/>
                <w:lang w:eastAsia="pl-PL"/>
              </w:rPr>
              <w:t>więcej</w:t>
            </w:r>
          </w:p>
        </w:tc>
        <w:tc>
          <w:tcPr>
            <w:tcW w:w="2512" w:type="dxa"/>
            <w:gridSpan w:val="3"/>
            <w:noWrap/>
            <w:hideMark/>
          </w:tcPr>
          <w:p w14:paraId="25C55E0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w roku sprawozdawczym</w:t>
            </w:r>
          </w:p>
        </w:tc>
      </w:tr>
      <w:tr w:rsidR="00773A58" w:rsidRPr="00FF313F" w14:paraId="62A00472" w14:textId="77777777" w:rsidTr="008071BF">
        <w:trPr>
          <w:trHeight w:val="46"/>
          <w:jc w:val="center"/>
        </w:trPr>
        <w:tc>
          <w:tcPr>
            <w:tcW w:w="1759" w:type="dxa"/>
            <w:gridSpan w:val="4"/>
            <w:vMerge/>
            <w:hideMark/>
          </w:tcPr>
          <w:p w14:paraId="10B738D5" w14:textId="77777777" w:rsidR="00773A58" w:rsidRPr="00240B3C" w:rsidRDefault="00773A58" w:rsidP="00400395">
            <w:pPr>
              <w:rPr>
                <w:rFonts w:eastAsia="Times New Roman" w:cstheme="minorHAnsi"/>
                <w:sz w:val="20"/>
                <w:szCs w:val="20"/>
                <w:lang w:eastAsia="pl-PL"/>
              </w:rPr>
            </w:pPr>
          </w:p>
        </w:tc>
        <w:tc>
          <w:tcPr>
            <w:tcW w:w="1063" w:type="dxa"/>
            <w:noWrap/>
            <w:hideMark/>
          </w:tcPr>
          <w:p w14:paraId="600BEFBC"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w:t>
            </w:r>
          </w:p>
        </w:tc>
        <w:tc>
          <w:tcPr>
            <w:tcW w:w="830" w:type="dxa"/>
            <w:noWrap/>
            <w:hideMark/>
          </w:tcPr>
          <w:p w14:paraId="44F8ED8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2</w:t>
            </w:r>
          </w:p>
        </w:tc>
        <w:tc>
          <w:tcPr>
            <w:tcW w:w="658" w:type="dxa"/>
            <w:noWrap/>
            <w:hideMark/>
          </w:tcPr>
          <w:p w14:paraId="1CBCC236"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3</w:t>
            </w:r>
          </w:p>
        </w:tc>
        <w:tc>
          <w:tcPr>
            <w:tcW w:w="772" w:type="dxa"/>
            <w:noWrap/>
            <w:hideMark/>
          </w:tcPr>
          <w:p w14:paraId="1073629E"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4</w:t>
            </w:r>
          </w:p>
        </w:tc>
        <w:tc>
          <w:tcPr>
            <w:tcW w:w="772" w:type="dxa"/>
            <w:noWrap/>
            <w:hideMark/>
          </w:tcPr>
          <w:p w14:paraId="359B0870"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5</w:t>
            </w:r>
          </w:p>
        </w:tc>
        <w:tc>
          <w:tcPr>
            <w:tcW w:w="838" w:type="dxa"/>
            <w:noWrap/>
            <w:hideMark/>
          </w:tcPr>
          <w:p w14:paraId="179F7DA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6</w:t>
            </w:r>
          </w:p>
        </w:tc>
        <w:tc>
          <w:tcPr>
            <w:tcW w:w="811" w:type="dxa"/>
            <w:noWrap/>
            <w:hideMark/>
          </w:tcPr>
          <w:p w14:paraId="5CA3C4F5"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7</w:t>
            </w:r>
          </w:p>
        </w:tc>
        <w:tc>
          <w:tcPr>
            <w:tcW w:w="851" w:type="dxa"/>
            <w:noWrap/>
            <w:hideMark/>
          </w:tcPr>
          <w:p w14:paraId="11C7D6AE"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8</w:t>
            </w:r>
          </w:p>
        </w:tc>
        <w:tc>
          <w:tcPr>
            <w:tcW w:w="850" w:type="dxa"/>
            <w:noWrap/>
            <w:hideMark/>
          </w:tcPr>
          <w:p w14:paraId="3A83855D"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9</w:t>
            </w:r>
          </w:p>
        </w:tc>
      </w:tr>
      <w:tr w:rsidR="00773A58" w:rsidRPr="00FF313F" w14:paraId="339CFE19" w14:textId="77777777" w:rsidTr="008071BF">
        <w:trPr>
          <w:trHeight w:val="325"/>
          <w:jc w:val="center"/>
        </w:trPr>
        <w:tc>
          <w:tcPr>
            <w:tcW w:w="543" w:type="dxa"/>
            <w:vMerge w:val="restart"/>
            <w:noWrap/>
            <w:textDirection w:val="btLr"/>
            <w:hideMark/>
          </w:tcPr>
          <w:p w14:paraId="2FD7641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Salmonella</w:t>
            </w:r>
          </w:p>
        </w:tc>
        <w:tc>
          <w:tcPr>
            <w:tcW w:w="890" w:type="dxa"/>
            <w:gridSpan w:val="2"/>
            <w:noWrap/>
            <w:hideMark/>
          </w:tcPr>
          <w:p w14:paraId="752724DC" w14:textId="77777777" w:rsidR="00773A58" w:rsidRPr="00240B3C" w:rsidRDefault="00773A58" w:rsidP="00400395">
            <w:pPr>
              <w:jc w:val="center"/>
              <w:rPr>
                <w:rFonts w:eastAsia="Times New Roman" w:cstheme="minorHAnsi"/>
                <w:sz w:val="20"/>
                <w:szCs w:val="20"/>
                <w:lang w:eastAsia="pl-PL"/>
              </w:rPr>
            </w:pPr>
            <w:proofErr w:type="spellStart"/>
            <w:r w:rsidRPr="00240B3C">
              <w:rPr>
                <w:rFonts w:eastAsia="Times New Roman" w:cstheme="minorHAnsi"/>
                <w:sz w:val="20"/>
                <w:szCs w:val="20"/>
                <w:lang w:eastAsia="pl-PL"/>
              </w:rPr>
              <w:t>Typhi</w:t>
            </w:r>
            <w:proofErr w:type="spellEnd"/>
          </w:p>
        </w:tc>
        <w:tc>
          <w:tcPr>
            <w:tcW w:w="326" w:type="dxa"/>
            <w:noWrap/>
            <w:hideMark/>
          </w:tcPr>
          <w:p w14:paraId="79BE04B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w:t>
            </w:r>
          </w:p>
        </w:tc>
        <w:tc>
          <w:tcPr>
            <w:tcW w:w="1063" w:type="dxa"/>
            <w:noWrap/>
            <w:hideMark/>
          </w:tcPr>
          <w:p w14:paraId="09C7661B"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3</w:t>
            </w:r>
          </w:p>
        </w:tc>
        <w:tc>
          <w:tcPr>
            <w:tcW w:w="830" w:type="dxa"/>
            <w:noWrap/>
            <w:hideMark/>
          </w:tcPr>
          <w:p w14:paraId="41A4BEE6"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658" w:type="dxa"/>
            <w:noWrap/>
            <w:hideMark/>
          </w:tcPr>
          <w:p w14:paraId="683C5405"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6D70352E"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04B51F19"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w:t>
            </w:r>
          </w:p>
        </w:tc>
        <w:tc>
          <w:tcPr>
            <w:tcW w:w="838" w:type="dxa"/>
            <w:noWrap/>
            <w:hideMark/>
          </w:tcPr>
          <w:p w14:paraId="3376BF73"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2</w:t>
            </w:r>
          </w:p>
        </w:tc>
        <w:tc>
          <w:tcPr>
            <w:tcW w:w="811" w:type="dxa"/>
            <w:noWrap/>
            <w:hideMark/>
          </w:tcPr>
          <w:p w14:paraId="6D9B6F8C"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1" w:type="dxa"/>
            <w:noWrap/>
            <w:hideMark/>
          </w:tcPr>
          <w:p w14:paraId="7F1346B7"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0" w:type="dxa"/>
            <w:noWrap/>
            <w:hideMark/>
          </w:tcPr>
          <w:p w14:paraId="218CDA3C"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r>
      <w:tr w:rsidR="00773A58" w:rsidRPr="00FF313F" w14:paraId="37D5D82B" w14:textId="77777777" w:rsidTr="008071BF">
        <w:trPr>
          <w:trHeight w:val="325"/>
          <w:jc w:val="center"/>
        </w:trPr>
        <w:tc>
          <w:tcPr>
            <w:tcW w:w="543" w:type="dxa"/>
            <w:vMerge/>
            <w:hideMark/>
          </w:tcPr>
          <w:p w14:paraId="28CCD7CE" w14:textId="77777777" w:rsidR="00773A58" w:rsidRPr="00240B3C" w:rsidRDefault="00773A58" w:rsidP="00400395">
            <w:pPr>
              <w:rPr>
                <w:rFonts w:eastAsia="Times New Roman" w:cstheme="minorHAnsi"/>
                <w:sz w:val="20"/>
                <w:szCs w:val="20"/>
                <w:lang w:eastAsia="pl-PL"/>
              </w:rPr>
            </w:pPr>
          </w:p>
        </w:tc>
        <w:tc>
          <w:tcPr>
            <w:tcW w:w="544" w:type="dxa"/>
            <w:vMerge w:val="restart"/>
            <w:noWrap/>
            <w:textDirection w:val="btLr"/>
            <w:hideMark/>
          </w:tcPr>
          <w:p w14:paraId="557FC1B1" w14:textId="77777777" w:rsidR="00773A58" w:rsidRPr="00240B3C" w:rsidRDefault="00773A58" w:rsidP="00400395">
            <w:pPr>
              <w:jc w:val="center"/>
              <w:rPr>
                <w:rFonts w:eastAsia="Times New Roman" w:cstheme="minorHAnsi"/>
                <w:sz w:val="20"/>
                <w:szCs w:val="20"/>
                <w:lang w:eastAsia="pl-PL"/>
              </w:rPr>
            </w:pPr>
            <w:proofErr w:type="spellStart"/>
            <w:r w:rsidRPr="00240B3C">
              <w:rPr>
                <w:rFonts w:eastAsia="Times New Roman" w:cstheme="minorHAnsi"/>
                <w:sz w:val="20"/>
                <w:szCs w:val="20"/>
                <w:lang w:eastAsia="pl-PL"/>
              </w:rPr>
              <w:t>Paratyphi</w:t>
            </w:r>
            <w:proofErr w:type="spellEnd"/>
          </w:p>
        </w:tc>
        <w:tc>
          <w:tcPr>
            <w:tcW w:w="346" w:type="dxa"/>
            <w:noWrap/>
            <w:hideMark/>
          </w:tcPr>
          <w:p w14:paraId="2136848F"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A</w:t>
            </w:r>
          </w:p>
        </w:tc>
        <w:tc>
          <w:tcPr>
            <w:tcW w:w="326" w:type="dxa"/>
            <w:noWrap/>
            <w:hideMark/>
          </w:tcPr>
          <w:p w14:paraId="438832F2"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2</w:t>
            </w:r>
          </w:p>
        </w:tc>
        <w:tc>
          <w:tcPr>
            <w:tcW w:w="1063" w:type="dxa"/>
            <w:noWrap/>
            <w:hideMark/>
          </w:tcPr>
          <w:p w14:paraId="5B175550"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30" w:type="dxa"/>
            <w:noWrap/>
            <w:hideMark/>
          </w:tcPr>
          <w:p w14:paraId="2930D161"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658" w:type="dxa"/>
            <w:noWrap/>
            <w:hideMark/>
          </w:tcPr>
          <w:p w14:paraId="50DD3E9E"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52B81F12"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7C8CD00D"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38" w:type="dxa"/>
            <w:noWrap/>
            <w:hideMark/>
          </w:tcPr>
          <w:p w14:paraId="41166CBF"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11" w:type="dxa"/>
            <w:noWrap/>
            <w:hideMark/>
          </w:tcPr>
          <w:p w14:paraId="1456B621"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1" w:type="dxa"/>
            <w:noWrap/>
            <w:hideMark/>
          </w:tcPr>
          <w:p w14:paraId="5D95C230"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0" w:type="dxa"/>
            <w:noWrap/>
            <w:hideMark/>
          </w:tcPr>
          <w:p w14:paraId="5547A01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r>
      <w:tr w:rsidR="00773A58" w:rsidRPr="00FF313F" w14:paraId="32DC49A6" w14:textId="77777777" w:rsidTr="008071BF">
        <w:trPr>
          <w:trHeight w:val="325"/>
          <w:jc w:val="center"/>
        </w:trPr>
        <w:tc>
          <w:tcPr>
            <w:tcW w:w="543" w:type="dxa"/>
            <w:vMerge/>
            <w:hideMark/>
          </w:tcPr>
          <w:p w14:paraId="21D2B17B" w14:textId="77777777" w:rsidR="00773A58" w:rsidRPr="00240B3C" w:rsidRDefault="00773A58" w:rsidP="00400395">
            <w:pPr>
              <w:rPr>
                <w:rFonts w:eastAsia="Times New Roman" w:cstheme="minorHAnsi"/>
                <w:sz w:val="20"/>
                <w:szCs w:val="20"/>
                <w:lang w:eastAsia="pl-PL"/>
              </w:rPr>
            </w:pPr>
          </w:p>
        </w:tc>
        <w:tc>
          <w:tcPr>
            <w:tcW w:w="544" w:type="dxa"/>
            <w:vMerge/>
            <w:hideMark/>
          </w:tcPr>
          <w:p w14:paraId="2AEF7694" w14:textId="77777777" w:rsidR="00773A58" w:rsidRPr="00240B3C" w:rsidRDefault="00773A58" w:rsidP="00400395">
            <w:pPr>
              <w:rPr>
                <w:rFonts w:eastAsia="Times New Roman" w:cstheme="minorHAnsi"/>
                <w:sz w:val="20"/>
                <w:szCs w:val="20"/>
                <w:lang w:eastAsia="pl-PL"/>
              </w:rPr>
            </w:pPr>
          </w:p>
        </w:tc>
        <w:tc>
          <w:tcPr>
            <w:tcW w:w="346" w:type="dxa"/>
            <w:noWrap/>
            <w:hideMark/>
          </w:tcPr>
          <w:p w14:paraId="3FA4DCC3"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B</w:t>
            </w:r>
          </w:p>
        </w:tc>
        <w:tc>
          <w:tcPr>
            <w:tcW w:w="326" w:type="dxa"/>
            <w:noWrap/>
            <w:hideMark/>
          </w:tcPr>
          <w:p w14:paraId="32B60C3E"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3</w:t>
            </w:r>
          </w:p>
        </w:tc>
        <w:tc>
          <w:tcPr>
            <w:tcW w:w="1063" w:type="dxa"/>
            <w:noWrap/>
            <w:hideMark/>
          </w:tcPr>
          <w:p w14:paraId="0D00737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w:t>
            </w:r>
          </w:p>
        </w:tc>
        <w:tc>
          <w:tcPr>
            <w:tcW w:w="830" w:type="dxa"/>
            <w:noWrap/>
            <w:hideMark/>
          </w:tcPr>
          <w:p w14:paraId="655AD7B3"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658" w:type="dxa"/>
            <w:noWrap/>
            <w:hideMark/>
          </w:tcPr>
          <w:p w14:paraId="6911D9B2"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6CD9828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6F71D227"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38" w:type="dxa"/>
            <w:noWrap/>
            <w:hideMark/>
          </w:tcPr>
          <w:p w14:paraId="7C98234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w:t>
            </w:r>
          </w:p>
        </w:tc>
        <w:tc>
          <w:tcPr>
            <w:tcW w:w="811" w:type="dxa"/>
            <w:noWrap/>
            <w:hideMark/>
          </w:tcPr>
          <w:p w14:paraId="738DE6B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1" w:type="dxa"/>
            <w:noWrap/>
            <w:hideMark/>
          </w:tcPr>
          <w:p w14:paraId="25D88319"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0" w:type="dxa"/>
            <w:noWrap/>
            <w:hideMark/>
          </w:tcPr>
          <w:p w14:paraId="7E2A2BB9"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r>
      <w:tr w:rsidR="00773A58" w:rsidRPr="00FF313F" w14:paraId="230D8FAA" w14:textId="77777777" w:rsidTr="008071BF">
        <w:trPr>
          <w:trHeight w:val="325"/>
          <w:jc w:val="center"/>
        </w:trPr>
        <w:tc>
          <w:tcPr>
            <w:tcW w:w="543" w:type="dxa"/>
            <w:vMerge/>
            <w:hideMark/>
          </w:tcPr>
          <w:p w14:paraId="48023F71" w14:textId="77777777" w:rsidR="00773A58" w:rsidRPr="00240B3C" w:rsidRDefault="00773A58" w:rsidP="00400395">
            <w:pPr>
              <w:rPr>
                <w:rFonts w:eastAsia="Times New Roman" w:cstheme="minorHAnsi"/>
                <w:sz w:val="20"/>
                <w:szCs w:val="20"/>
                <w:lang w:eastAsia="pl-PL"/>
              </w:rPr>
            </w:pPr>
          </w:p>
        </w:tc>
        <w:tc>
          <w:tcPr>
            <w:tcW w:w="544" w:type="dxa"/>
            <w:vMerge/>
            <w:hideMark/>
          </w:tcPr>
          <w:p w14:paraId="1948BF99" w14:textId="77777777" w:rsidR="00773A58" w:rsidRPr="00240B3C" w:rsidRDefault="00773A58" w:rsidP="00400395">
            <w:pPr>
              <w:rPr>
                <w:rFonts w:eastAsia="Times New Roman" w:cstheme="minorHAnsi"/>
                <w:sz w:val="20"/>
                <w:szCs w:val="20"/>
                <w:lang w:eastAsia="pl-PL"/>
              </w:rPr>
            </w:pPr>
          </w:p>
        </w:tc>
        <w:tc>
          <w:tcPr>
            <w:tcW w:w="346" w:type="dxa"/>
            <w:noWrap/>
            <w:hideMark/>
          </w:tcPr>
          <w:p w14:paraId="16EB197D"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C</w:t>
            </w:r>
          </w:p>
        </w:tc>
        <w:tc>
          <w:tcPr>
            <w:tcW w:w="326" w:type="dxa"/>
            <w:noWrap/>
            <w:hideMark/>
          </w:tcPr>
          <w:p w14:paraId="543DA022"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4</w:t>
            </w:r>
          </w:p>
        </w:tc>
        <w:tc>
          <w:tcPr>
            <w:tcW w:w="1063" w:type="dxa"/>
            <w:noWrap/>
            <w:hideMark/>
          </w:tcPr>
          <w:p w14:paraId="5B351C61"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w:t>
            </w:r>
          </w:p>
        </w:tc>
        <w:tc>
          <w:tcPr>
            <w:tcW w:w="830" w:type="dxa"/>
            <w:noWrap/>
            <w:hideMark/>
          </w:tcPr>
          <w:p w14:paraId="1F8EA1E3"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658" w:type="dxa"/>
            <w:noWrap/>
            <w:hideMark/>
          </w:tcPr>
          <w:p w14:paraId="3DE5437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1F5A7A23"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772" w:type="dxa"/>
            <w:noWrap/>
            <w:hideMark/>
          </w:tcPr>
          <w:p w14:paraId="6D0C49E2"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38" w:type="dxa"/>
            <w:noWrap/>
            <w:hideMark/>
          </w:tcPr>
          <w:p w14:paraId="0B7B53A6"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w:t>
            </w:r>
          </w:p>
        </w:tc>
        <w:tc>
          <w:tcPr>
            <w:tcW w:w="811" w:type="dxa"/>
            <w:noWrap/>
            <w:hideMark/>
          </w:tcPr>
          <w:p w14:paraId="1544B431"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1" w:type="dxa"/>
            <w:noWrap/>
            <w:hideMark/>
          </w:tcPr>
          <w:p w14:paraId="07C167B6"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c>
          <w:tcPr>
            <w:tcW w:w="850" w:type="dxa"/>
            <w:noWrap/>
            <w:hideMark/>
          </w:tcPr>
          <w:p w14:paraId="21B47587"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0</w:t>
            </w:r>
          </w:p>
        </w:tc>
      </w:tr>
      <w:tr w:rsidR="00773A58" w:rsidRPr="00FF313F" w14:paraId="3C5582F2" w14:textId="77777777" w:rsidTr="008071BF">
        <w:trPr>
          <w:trHeight w:val="399"/>
          <w:jc w:val="center"/>
        </w:trPr>
        <w:tc>
          <w:tcPr>
            <w:tcW w:w="543" w:type="dxa"/>
            <w:vMerge/>
            <w:hideMark/>
          </w:tcPr>
          <w:p w14:paraId="5A4D3B82" w14:textId="77777777" w:rsidR="00773A58" w:rsidRPr="00240B3C" w:rsidRDefault="00773A58" w:rsidP="00400395">
            <w:pPr>
              <w:rPr>
                <w:rFonts w:eastAsia="Times New Roman" w:cstheme="minorHAnsi"/>
                <w:sz w:val="20"/>
                <w:szCs w:val="20"/>
                <w:lang w:eastAsia="pl-PL"/>
              </w:rPr>
            </w:pPr>
          </w:p>
        </w:tc>
        <w:tc>
          <w:tcPr>
            <w:tcW w:w="890" w:type="dxa"/>
            <w:gridSpan w:val="2"/>
            <w:noWrap/>
            <w:hideMark/>
          </w:tcPr>
          <w:p w14:paraId="5FF0C06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inne</w:t>
            </w:r>
          </w:p>
        </w:tc>
        <w:tc>
          <w:tcPr>
            <w:tcW w:w="326" w:type="dxa"/>
            <w:noWrap/>
            <w:hideMark/>
          </w:tcPr>
          <w:p w14:paraId="3211B830"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5</w:t>
            </w:r>
          </w:p>
        </w:tc>
        <w:tc>
          <w:tcPr>
            <w:tcW w:w="1063" w:type="dxa"/>
            <w:noWrap/>
            <w:hideMark/>
          </w:tcPr>
          <w:p w14:paraId="6CD3C694"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143</w:t>
            </w:r>
          </w:p>
        </w:tc>
        <w:tc>
          <w:tcPr>
            <w:tcW w:w="830" w:type="dxa"/>
            <w:noWrap/>
            <w:hideMark/>
          </w:tcPr>
          <w:p w14:paraId="1375FE00"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21</w:t>
            </w:r>
          </w:p>
        </w:tc>
        <w:tc>
          <w:tcPr>
            <w:tcW w:w="658" w:type="dxa"/>
            <w:noWrap/>
            <w:hideMark/>
          </w:tcPr>
          <w:p w14:paraId="309DFE92"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37</w:t>
            </w:r>
          </w:p>
        </w:tc>
        <w:tc>
          <w:tcPr>
            <w:tcW w:w="772" w:type="dxa"/>
            <w:noWrap/>
            <w:hideMark/>
          </w:tcPr>
          <w:p w14:paraId="383C0633"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39</w:t>
            </w:r>
          </w:p>
        </w:tc>
        <w:tc>
          <w:tcPr>
            <w:tcW w:w="772" w:type="dxa"/>
            <w:noWrap/>
            <w:hideMark/>
          </w:tcPr>
          <w:p w14:paraId="71C6A03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30</w:t>
            </w:r>
          </w:p>
        </w:tc>
        <w:tc>
          <w:tcPr>
            <w:tcW w:w="838" w:type="dxa"/>
            <w:noWrap/>
            <w:hideMark/>
          </w:tcPr>
          <w:p w14:paraId="6BFDB8C5"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16</w:t>
            </w:r>
          </w:p>
        </w:tc>
        <w:tc>
          <w:tcPr>
            <w:tcW w:w="811" w:type="dxa"/>
            <w:noWrap/>
            <w:hideMark/>
          </w:tcPr>
          <w:p w14:paraId="7FA64663"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161</w:t>
            </w:r>
          </w:p>
        </w:tc>
        <w:tc>
          <w:tcPr>
            <w:tcW w:w="851" w:type="dxa"/>
            <w:noWrap/>
            <w:hideMark/>
          </w:tcPr>
          <w:p w14:paraId="28E748AA"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166</w:t>
            </w:r>
          </w:p>
        </w:tc>
        <w:tc>
          <w:tcPr>
            <w:tcW w:w="850" w:type="dxa"/>
            <w:noWrap/>
            <w:hideMark/>
          </w:tcPr>
          <w:p w14:paraId="4BDB6F9C" w14:textId="77777777" w:rsidR="00773A58" w:rsidRPr="00240B3C" w:rsidRDefault="00773A58" w:rsidP="00400395">
            <w:pPr>
              <w:jc w:val="center"/>
              <w:rPr>
                <w:rFonts w:eastAsia="Times New Roman" w:cstheme="minorHAnsi"/>
                <w:sz w:val="20"/>
                <w:szCs w:val="20"/>
                <w:lang w:eastAsia="pl-PL"/>
              </w:rPr>
            </w:pPr>
            <w:r w:rsidRPr="00240B3C">
              <w:rPr>
                <w:rFonts w:eastAsia="Times New Roman" w:cstheme="minorHAnsi"/>
                <w:sz w:val="20"/>
                <w:szCs w:val="20"/>
                <w:lang w:eastAsia="pl-PL"/>
              </w:rPr>
              <w:t>20</w:t>
            </w:r>
          </w:p>
        </w:tc>
      </w:tr>
    </w:tbl>
    <w:p w14:paraId="31B3B366" w14:textId="77777777" w:rsidR="002926B2" w:rsidRPr="002926B2" w:rsidRDefault="002926B2" w:rsidP="002926B2">
      <w:pPr>
        <w:pStyle w:val="Stylnastroninternet"/>
      </w:pPr>
    </w:p>
    <w:p w14:paraId="378D5E7F" w14:textId="1FCA5F38" w:rsidR="00773A58" w:rsidRPr="002926B2" w:rsidRDefault="00773A58" w:rsidP="002926B2">
      <w:pPr>
        <w:pStyle w:val="Stylnastroninternet"/>
      </w:pPr>
      <w:r w:rsidRPr="002926B2">
        <w:t>Ogniska chorób przenoszonych drogą pokarmową</w:t>
      </w:r>
    </w:p>
    <w:p w14:paraId="456F0D25" w14:textId="564AC348" w:rsidR="00773A58" w:rsidRPr="002926B2" w:rsidRDefault="00773A58" w:rsidP="002926B2">
      <w:pPr>
        <w:pStyle w:val="Stylnastroninternet"/>
      </w:pPr>
      <w:r w:rsidRPr="002926B2">
        <w:t>W woj. zachodniopomorskim,</w:t>
      </w:r>
      <w:r w:rsidR="000E738B" w:rsidRPr="002926B2">
        <w:t xml:space="preserve"> w </w:t>
      </w:r>
      <w:r w:rsidRPr="002926B2">
        <w:t>2022 roku wystąpiło ogółem 78 ognisk chorób przenoszonych drogą pokarmową, tj.:</w:t>
      </w:r>
    </w:p>
    <w:p w14:paraId="50582A91" w14:textId="6DA0AEBB" w:rsidR="00773A58" w:rsidRPr="00195DB6" w:rsidRDefault="00773A58" w:rsidP="00A22CFF">
      <w:pPr>
        <w:pStyle w:val="punktatornastron"/>
      </w:pPr>
      <w:r>
        <w:t>11</w:t>
      </w:r>
      <w:r w:rsidR="000E738B">
        <w:t xml:space="preserve"> w </w:t>
      </w:r>
      <w:r w:rsidRPr="00195DB6">
        <w:t>ośrodkach wypoczynkowych</w:t>
      </w:r>
      <w:r w:rsidR="005A5A82">
        <w:t xml:space="preserve"> i </w:t>
      </w:r>
      <w:r>
        <w:t>sanatoryjnych</w:t>
      </w:r>
      <w:r w:rsidRPr="00195DB6">
        <w:t>;</w:t>
      </w:r>
    </w:p>
    <w:p w14:paraId="6165EC9E" w14:textId="77777777" w:rsidR="00773A58" w:rsidRPr="00195DB6" w:rsidRDefault="00773A58" w:rsidP="00A22CFF">
      <w:pPr>
        <w:pStyle w:val="punktatornastron"/>
      </w:pPr>
      <w:r w:rsidRPr="00195DB6">
        <w:t>2 podczas przyjęcia okolicznościowego;</w:t>
      </w:r>
    </w:p>
    <w:p w14:paraId="1E33517A" w14:textId="1BB80658" w:rsidR="00773A58" w:rsidRPr="00195DB6" w:rsidRDefault="00773A58" w:rsidP="00A22CFF">
      <w:pPr>
        <w:pStyle w:val="punktatornastron"/>
      </w:pPr>
      <w:r w:rsidRPr="00195DB6">
        <w:t>3</w:t>
      </w:r>
      <w:r w:rsidR="000E738B">
        <w:t xml:space="preserve"> w </w:t>
      </w:r>
      <w:r w:rsidRPr="00195DB6">
        <w:t>oddziałach szpitalnych;</w:t>
      </w:r>
    </w:p>
    <w:p w14:paraId="31C97443" w14:textId="66E83FA6" w:rsidR="00773A58" w:rsidRPr="00195DB6" w:rsidRDefault="00773A58" w:rsidP="00A22CFF">
      <w:pPr>
        <w:pStyle w:val="punktatornastron"/>
      </w:pPr>
      <w:r w:rsidRPr="00195DB6">
        <w:t>2</w:t>
      </w:r>
      <w:r w:rsidR="000E738B">
        <w:t xml:space="preserve"> w </w:t>
      </w:r>
      <w:r w:rsidRPr="00195DB6">
        <w:t>placówkach opiekuńczo-wychowawczych;</w:t>
      </w:r>
    </w:p>
    <w:p w14:paraId="187DF7FF" w14:textId="5B1622DD" w:rsidR="00773A58" w:rsidRPr="00195DB6" w:rsidRDefault="00773A58" w:rsidP="00A22CFF">
      <w:pPr>
        <w:pStyle w:val="punktatornastron"/>
      </w:pPr>
      <w:r w:rsidRPr="00195DB6">
        <w:t>2</w:t>
      </w:r>
      <w:r w:rsidR="000E738B">
        <w:t xml:space="preserve"> w </w:t>
      </w:r>
      <w:r w:rsidRPr="00195DB6">
        <w:t>żłobku;</w:t>
      </w:r>
    </w:p>
    <w:p w14:paraId="339FBA51" w14:textId="07D2DE82" w:rsidR="00773A58" w:rsidRPr="00195DB6" w:rsidRDefault="00773A58" w:rsidP="00A22CFF">
      <w:pPr>
        <w:pStyle w:val="punktatornastron"/>
      </w:pPr>
      <w:r w:rsidRPr="00195DB6">
        <w:t>3</w:t>
      </w:r>
      <w:r w:rsidR="000E738B">
        <w:t xml:space="preserve"> w </w:t>
      </w:r>
      <w:r w:rsidRPr="00195DB6">
        <w:t>przedszkolu;</w:t>
      </w:r>
    </w:p>
    <w:p w14:paraId="11BB969C" w14:textId="2F56E3C2" w:rsidR="00773A58" w:rsidRPr="00195DB6" w:rsidRDefault="00773A58" w:rsidP="00A22CFF">
      <w:pPr>
        <w:pStyle w:val="punktatornastron"/>
      </w:pPr>
      <w:r w:rsidRPr="00195DB6">
        <w:t>3</w:t>
      </w:r>
      <w:r w:rsidR="000E738B">
        <w:t xml:space="preserve"> w </w:t>
      </w:r>
      <w:r w:rsidRPr="00195DB6">
        <w:t>szkole podstawowej;</w:t>
      </w:r>
    </w:p>
    <w:p w14:paraId="648DA8B3" w14:textId="116B4B48" w:rsidR="00773A58" w:rsidRPr="00195DB6" w:rsidRDefault="00773A58" w:rsidP="00A22CFF">
      <w:pPr>
        <w:pStyle w:val="punktatornastron"/>
      </w:pPr>
      <w:r w:rsidRPr="00195DB6">
        <w:t>2</w:t>
      </w:r>
      <w:r w:rsidR="000E738B">
        <w:t xml:space="preserve"> w </w:t>
      </w:r>
      <w:r w:rsidRPr="00195DB6">
        <w:t>miejscach wypoczynku</w:t>
      </w:r>
      <w:r w:rsidR="005A5A82">
        <w:t xml:space="preserve"> i </w:t>
      </w:r>
      <w:r w:rsidRPr="00195DB6">
        <w:t>opieki podczas ferii zimowych;</w:t>
      </w:r>
    </w:p>
    <w:p w14:paraId="298DC68D" w14:textId="77777777" w:rsidR="00773A58" w:rsidRPr="00195DB6" w:rsidRDefault="00773A58" w:rsidP="00A22CFF">
      <w:pPr>
        <w:pStyle w:val="punktatornastron"/>
      </w:pPr>
      <w:r w:rsidRPr="00195DB6">
        <w:t>2 podczas zielonej szkoły;</w:t>
      </w:r>
    </w:p>
    <w:p w14:paraId="3F06DBCD" w14:textId="3CD93E9E" w:rsidR="00773A58" w:rsidRPr="00195DB6" w:rsidRDefault="00773A58" w:rsidP="00A22CFF">
      <w:pPr>
        <w:pStyle w:val="punktatornastron"/>
      </w:pPr>
      <w:r w:rsidRPr="00195DB6">
        <w:t>1</w:t>
      </w:r>
      <w:r w:rsidR="000E738B">
        <w:t xml:space="preserve"> w </w:t>
      </w:r>
      <w:r w:rsidRPr="00195DB6">
        <w:t>D</w:t>
      </w:r>
      <w:r>
        <w:t xml:space="preserve">omu </w:t>
      </w:r>
      <w:r w:rsidRPr="00195DB6">
        <w:t>P</w:t>
      </w:r>
      <w:r>
        <w:t xml:space="preserve">omocy </w:t>
      </w:r>
      <w:r w:rsidRPr="00195DB6">
        <w:t>S</w:t>
      </w:r>
      <w:r>
        <w:t>połecznej</w:t>
      </w:r>
      <w:r w:rsidRPr="00195DB6">
        <w:t>;</w:t>
      </w:r>
    </w:p>
    <w:p w14:paraId="052B1361" w14:textId="77777777" w:rsidR="00773A58" w:rsidRPr="00195DB6" w:rsidRDefault="00773A58" w:rsidP="00A22CFF">
      <w:pPr>
        <w:pStyle w:val="punktatornastron"/>
      </w:pPr>
      <w:r w:rsidRPr="00195DB6">
        <w:t xml:space="preserve">1 podczas </w:t>
      </w:r>
      <w:r>
        <w:t xml:space="preserve">dwudniowego </w:t>
      </w:r>
      <w:r w:rsidRPr="00195DB6">
        <w:t>szkolenia;</w:t>
      </w:r>
    </w:p>
    <w:p w14:paraId="609323CA" w14:textId="4B1F1879" w:rsidR="00773A58" w:rsidRPr="00195DB6" w:rsidRDefault="00773A58" w:rsidP="00A22CFF">
      <w:pPr>
        <w:pStyle w:val="punktatornastron"/>
      </w:pPr>
      <w:r w:rsidRPr="00297C6F">
        <w:lastRenderedPageBreak/>
        <w:t>42</w:t>
      </w:r>
      <w:r w:rsidRPr="00195DB6">
        <w:t xml:space="preserve"> ognisk</w:t>
      </w:r>
      <w:r>
        <w:t>a</w:t>
      </w:r>
      <w:r w:rsidRPr="00195DB6">
        <w:t xml:space="preserve"> rodzinn</w:t>
      </w:r>
      <w:r>
        <w:t>e</w:t>
      </w:r>
      <w:r w:rsidR="000E738B">
        <w:t xml:space="preserve"> w </w:t>
      </w:r>
      <w:r>
        <w:t>miejscach zamieszkania</w:t>
      </w:r>
      <w:r w:rsidRPr="00195DB6">
        <w:t>;</w:t>
      </w:r>
    </w:p>
    <w:p w14:paraId="07D0D507" w14:textId="6A234480" w:rsidR="00773A58" w:rsidRPr="00195DB6" w:rsidRDefault="00773A58" w:rsidP="00A22CFF">
      <w:pPr>
        <w:pStyle w:val="punktatornastron"/>
      </w:pPr>
      <w:r w:rsidRPr="00195DB6">
        <w:t>4</w:t>
      </w:r>
      <w:r w:rsidR="000E738B">
        <w:t xml:space="preserve"> w </w:t>
      </w:r>
      <w:r w:rsidRPr="00195DB6">
        <w:t>ośrodkach zbiorowego zakwaterowania uchodźców.</w:t>
      </w:r>
    </w:p>
    <w:p w14:paraId="71891C72" w14:textId="77777777" w:rsidR="00773A58" w:rsidRPr="00E272B5" w:rsidRDefault="00773A58" w:rsidP="00A22CFF">
      <w:pPr>
        <w:pStyle w:val="Stylnastroninternet"/>
        <w:rPr>
          <w:lang w:eastAsia="pl-PL"/>
        </w:rPr>
      </w:pPr>
      <w:r w:rsidRPr="00E272B5">
        <w:rPr>
          <w:lang w:eastAsia="pl-PL"/>
        </w:rPr>
        <w:t>W ww. przypadkach:</w:t>
      </w:r>
    </w:p>
    <w:p w14:paraId="34153661" w14:textId="77777777" w:rsidR="00773A58" w:rsidRDefault="00773A58" w:rsidP="00A22CFF">
      <w:pPr>
        <w:pStyle w:val="punktatornastron"/>
        <w:rPr>
          <w:lang w:eastAsia="pl-PL"/>
        </w:rPr>
      </w:pPr>
      <w:r w:rsidRPr="00E272B5">
        <w:rPr>
          <w:lang w:eastAsia="pl-PL"/>
        </w:rPr>
        <w:t xml:space="preserve">ogółem narażonych na choroby przenoszone drogą pokarmową było </w:t>
      </w:r>
      <w:r w:rsidRPr="00FA2D06">
        <w:rPr>
          <w:lang w:eastAsia="pl-PL"/>
        </w:rPr>
        <w:t>6515</w:t>
      </w:r>
      <w:r w:rsidRPr="00E272B5">
        <w:rPr>
          <w:lang w:eastAsia="pl-PL"/>
        </w:rPr>
        <w:t xml:space="preserve"> osób;</w:t>
      </w:r>
    </w:p>
    <w:p w14:paraId="2CD3EF8C" w14:textId="52EAF19B" w:rsidR="00773A58" w:rsidRDefault="00773A58" w:rsidP="00A22CFF">
      <w:pPr>
        <w:pStyle w:val="punktatornastron"/>
        <w:rPr>
          <w:lang w:eastAsia="pl-PL"/>
        </w:rPr>
      </w:pPr>
      <w:r w:rsidRPr="00677A13">
        <w:rPr>
          <w:lang w:eastAsia="pl-PL"/>
        </w:rPr>
        <w:t xml:space="preserve">zachorowało </w:t>
      </w:r>
      <w:r w:rsidRPr="00FA2D06">
        <w:rPr>
          <w:lang w:eastAsia="pl-PL"/>
        </w:rPr>
        <w:t>650</w:t>
      </w:r>
      <w:r w:rsidRPr="00297C6F">
        <w:rPr>
          <w:lang w:eastAsia="pl-PL"/>
        </w:rPr>
        <w:t xml:space="preserve"> </w:t>
      </w:r>
      <w:r w:rsidRPr="00677A13">
        <w:rPr>
          <w:lang w:eastAsia="pl-PL"/>
        </w:rPr>
        <w:t>os</w:t>
      </w:r>
      <w:r>
        <w:rPr>
          <w:lang w:eastAsia="pl-PL"/>
        </w:rPr>
        <w:t>ó</w:t>
      </w:r>
      <w:r w:rsidRPr="00677A13">
        <w:rPr>
          <w:lang w:eastAsia="pl-PL"/>
        </w:rPr>
        <w:t>b,</w:t>
      </w:r>
      <w:r w:rsidR="000E738B">
        <w:rPr>
          <w:lang w:eastAsia="pl-PL"/>
        </w:rPr>
        <w:t xml:space="preserve"> w </w:t>
      </w:r>
      <w:r w:rsidRPr="00677A13">
        <w:rPr>
          <w:lang w:eastAsia="pl-PL"/>
        </w:rPr>
        <w:t xml:space="preserve">tym </w:t>
      </w:r>
      <w:r w:rsidRPr="00FA2D06">
        <w:rPr>
          <w:lang w:eastAsia="pl-PL"/>
        </w:rPr>
        <w:t>301</w:t>
      </w:r>
      <w:r w:rsidRPr="00677A13">
        <w:rPr>
          <w:lang w:eastAsia="pl-PL"/>
        </w:rPr>
        <w:t xml:space="preserve"> dzieci do 14 roku życia;</w:t>
      </w:r>
    </w:p>
    <w:p w14:paraId="59998C33" w14:textId="30D4919B" w:rsidR="00773A58" w:rsidRPr="00677A13" w:rsidRDefault="00773A58" w:rsidP="00A22CFF">
      <w:pPr>
        <w:pStyle w:val="punktatornastron"/>
        <w:rPr>
          <w:lang w:eastAsia="pl-PL"/>
        </w:rPr>
      </w:pPr>
      <w:r w:rsidRPr="00677A13">
        <w:rPr>
          <w:lang w:eastAsia="pl-PL"/>
        </w:rPr>
        <w:t xml:space="preserve">hospitalizowano </w:t>
      </w:r>
      <w:r w:rsidRPr="00FA2D06">
        <w:rPr>
          <w:lang w:eastAsia="pl-PL"/>
        </w:rPr>
        <w:t>92 osoby</w:t>
      </w:r>
      <w:r w:rsidRPr="00677A13">
        <w:rPr>
          <w:lang w:eastAsia="pl-PL"/>
        </w:rPr>
        <w:t>,</w:t>
      </w:r>
      <w:r w:rsidR="000E738B">
        <w:rPr>
          <w:lang w:eastAsia="pl-PL"/>
        </w:rPr>
        <w:t xml:space="preserve"> w </w:t>
      </w:r>
      <w:r w:rsidRPr="00677A13">
        <w:rPr>
          <w:lang w:eastAsia="pl-PL"/>
        </w:rPr>
        <w:t>tym</w:t>
      </w:r>
      <w:r w:rsidRPr="00297C6F">
        <w:rPr>
          <w:lang w:eastAsia="pl-PL"/>
        </w:rPr>
        <w:t xml:space="preserve"> </w:t>
      </w:r>
      <w:r w:rsidRPr="00FA2D06">
        <w:rPr>
          <w:lang w:eastAsia="pl-PL"/>
        </w:rPr>
        <w:t>65</w:t>
      </w:r>
      <w:r w:rsidRPr="00297C6F">
        <w:rPr>
          <w:lang w:eastAsia="pl-PL"/>
        </w:rPr>
        <w:t xml:space="preserve"> </w:t>
      </w:r>
      <w:r w:rsidRPr="00677A13">
        <w:rPr>
          <w:lang w:eastAsia="pl-PL"/>
        </w:rPr>
        <w:t>dzieci do 14 roku życia.</w:t>
      </w:r>
    </w:p>
    <w:p w14:paraId="72A45F29" w14:textId="44FF18A9" w:rsidR="00773A58" w:rsidRPr="00E272B5" w:rsidRDefault="00773A58" w:rsidP="00A22CFF">
      <w:pPr>
        <w:pStyle w:val="Stylnastroninternet"/>
        <w:rPr>
          <w:lang w:eastAsia="pl-PL"/>
        </w:rPr>
      </w:pPr>
      <w:r w:rsidRPr="00E272B5">
        <w:rPr>
          <w:lang w:eastAsia="pl-PL"/>
        </w:rPr>
        <w:t>Czynnikami etiologicznymi</w:t>
      </w:r>
      <w:r w:rsidR="000E738B">
        <w:rPr>
          <w:lang w:eastAsia="pl-PL"/>
        </w:rPr>
        <w:t xml:space="preserve"> w </w:t>
      </w:r>
      <w:r w:rsidRPr="00E272B5">
        <w:rPr>
          <w:lang w:eastAsia="pl-PL"/>
        </w:rPr>
        <w:t>ogniskach były:</w:t>
      </w:r>
    </w:p>
    <w:p w14:paraId="26E3918C" w14:textId="0C141B6E" w:rsidR="00773A58" w:rsidRDefault="00773A58" w:rsidP="00A22CFF">
      <w:pPr>
        <w:pStyle w:val="punktatornastron"/>
        <w:rPr>
          <w:lang w:eastAsia="pl-PL"/>
        </w:rPr>
      </w:pPr>
      <w:r w:rsidRPr="00E272B5">
        <w:rPr>
          <w:lang w:eastAsia="pl-PL"/>
        </w:rPr>
        <w:t>Salmonella</w:t>
      </w:r>
      <w:r w:rsidR="000E738B">
        <w:rPr>
          <w:lang w:eastAsia="pl-PL"/>
        </w:rPr>
        <w:t xml:space="preserve"> w </w:t>
      </w:r>
      <w:r w:rsidRPr="00FA2D06">
        <w:rPr>
          <w:lang w:eastAsia="pl-PL"/>
        </w:rPr>
        <w:t>19</w:t>
      </w:r>
      <w:r w:rsidRPr="00297C6F">
        <w:rPr>
          <w:lang w:eastAsia="pl-PL"/>
        </w:rPr>
        <w:t xml:space="preserve"> </w:t>
      </w:r>
      <w:r w:rsidRPr="00E272B5">
        <w:rPr>
          <w:lang w:eastAsia="pl-PL"/>
        </w:rPr>
        <w:t>ogniskach;</w:t>
      </w:r>
    </w:p>
    <w:p w14:paraId="03535FD6" w14:textId="4141CDAE" w:rsidR="00773A58" w:rsidRDefault="00773A58" w:rsidP="00A22CFF">
      <w:pPr>
        <w:pStyle w:val="punktatornastron"/>
        <w:rPr>
          <w:lang w:eastAsia="pl-PL"/>
        </w:rPr>
      </w:pPr>
      <w:proofErr w:type="spellStart"/>
      <w:r w:rsidRPr="00677A13">
        <w:rPr>
          <w:lang w:eastAsia="pl-PL"/>
        </w:rPr>
        <w:t>norowirus</w:t>
      </w:r>
      <w:proofErr w:type="spellEnd"/>
      <w:r w:rsidR="000E738B">
        <w:rPr>
          <w:lang w:eastAsia="pl-PL"/>
        </w:rPr>
        <w:t xml:space="preserve"> w </w:t>
      </w:r>
      <w:r w:rsidRPr="00677A13">
        <w:rPr>
          <w:lang w:eastAsia="pl-PL"/>
        </w:rPr>
        <w:t>4 ogniskach;</w:t>
      </w:r>
    </w:p>
    <w:p w14:paraId="30903C28" w14:textId="03B44EC7" w:rsidR="00773A58" w:rsidRDefault="00773A58" w:rsidP="00A22CFF">
      <w:pPr>
        <w:pStyle w:val="punktatornastron"/>
        <w:rPr>
          <w:lang w:eastAsia="pl-PL"/>
        </w:rPr>
      </w:pPr>
      <w:proofErr w:type="spellStart"/>
      <w:r w:rsidRPr="00677A13">
        <w:rPr>
          <w:lang w:eastAsia="pl-PL"/>
        </w:rPr>
        <w:t>rotawirus</w:t>
      </w:r>
      <w:proofErr w:type="spellEnd"/>
      <w:r w:rsidR="000E738B">
        <w:rPr>
          <w:lang w:eastAsia="pl-PL"/>
        </w:rPr>
        <w:t xml:space="preserve"> w </w:t>
      </w:r>
      <w:r w:rsidRPr="00677A13">
        <w:rPr>
          <w:lang w:eastAsia="pl-PL"/>
        </w:rPr>
        <w:t>18 ogniskach</w:t>
      </w:r>
    </w:p>
    <w:p w14:paraId="286092D7" w14:textId="77777777" w:rsidR="00773A58" w:rsidRPr="00677A13" w:rsidRDefault="00773A58" w:rsidP="00A22CFF">
      <w:pPr>
        <w:pStyle w:val="punktatornastron"/>
        <w:rPr>
          <w:lang w:eastAsia="pl-PL"/>
        </w:rPr>
      </w:pPr>
      <w:r w:rsidRPr="00677A13">
        <w:rPr>
          <w:lang w:eastAsia="pl-PL"/>
        </w:rPr>
        <w:t>w 37 ogniskach czynnika etiologicznego nie ustalono.</w:t>
      </w:r>
    </w:p>
    <w:p w14:paraId="1BEE1774" w14:textId="437A2345" w:rsidR="00773A58" w:rsidRDefault="00773A58" w:rsidP="00A22CFF">
      <w:pPr>
        <w:pStyle w:val="Stylnastroninternet"/>
        <w:rPr>
          <w:lang w:eastAsia="pl-PL"/>
        </w:rPr>
      </w:pPr>
      <w:r w:rsidRPr="00E272B5">
        <w:rPr>
          <w:lang w:eastAsia="pl-PL"/>
        </w:rPr>
        <w:t>W porównaniu do 202</w:t>
      </w:r>
      <w:r>
        <w:rPr>
          <w:lang w:eastAsia="pl-PL"/>
        </w:rPr>
        <w:t>1</w:t>
      </w:r>
      <w:r w:rsidRPr="00E272B5">
        <w:rPr>
          <w:lang w:eastAsia="pl-PL"/>
        </w:rPr>
        <w:t xml:space="preserve"> r. liczba ognisk chorób przenoszonych drogą pokarmową zgłoszonych do Państwowej Inspekcji Sanitarnej wzrosła </w:t>
      </w:r>
      <w:r>
        <w:rPr>
          <w:lang w:eastAsia="pl-PL"/>
        </w:rPr>
        <w:t>ponad dwukrotnie</w:t>
      </w:r>
      <w:r w:rsidRPr="00E272B5">
        <w:rPr>
          <w:lang w:eastAsia="pl-PL"/>
        </w:rPr>
        <w:t xml:space="preserve">. Wśród </w:t>
      </w:r>
      <w:r w:rsidRPr="00297C6F">
        <w:rPr>
          <w:lang w:eastAsia="pl-PL"/>
        </w:rPr>
        <w:t>78</w:t>
      </w:r>
      <w:r>
        <w:rPr>
          <w:lang w:eastAsia="pl-PL"/>
        </w:rPr>
        <w:t xml:space="preserve"> </w:t>
      </w:r>
      <w:r w:rsidRPr="00E272B5">
        <w:rPr>
          <w:lang w:eastAsia="pl-PL"/>
        </w:rPr>
        <w:t>ognisk</w:t>
      </w:r>
      <w:r>
        <w:rPr>
          <w:lang w:eastAsia="pl-PL"/>
        </w:rPr>
        <w:t>:</w:t>
      </w:r>
      <w:r w:rsidRPr="00E272B5">
        <w:rPr>
          <w:lang w:eastAsia="pl-PL"/>
        </w:rPr>
        <w:t xml:space="preserve"> </w:t>
      </w:r>
      <w:r w:rsidRPr="003178E6">
        <w:rPr>
          <w:lang w:eastAsia="pl-PL"/>
        </w:rPr>
        <w:t>20</w:t>
      </w:r>
      <w:r>
        <w:rPr>
          <w:lang w:eastAsia="pl-PL"/>
        </w:rPr>
        <w:sym w:font="Symbol" w:char="F02D"/>
      </w:r>
      <w:r w:rsidRPr="003178E6">
        <w:rPr>
          <w:lang w:eastAsia="pl-PL"/>
        </w:rPr>
        <w:t xml:space="preserve"> </w:t>
      </w:r>
      <w:r>
        <w:rPr>
          <w:lang w:eastAsia="pl-PL"/>
        </w:rPr>
        <w:t>odnotowano</w:t>
      </w:r>
      <w:r w:rsidR="000E738B">
        <w:rPr>
          <w:lang w:eastAsia="pl-PL"/>
        </w:rPr>
        <w:t xml:space="preserve"> w </w:t>
      </w:r>
      <w:r w:rsidRPr="003178E6">
        <w:rPr>
          <w:lang w:eastAsia="pl-PL"/>
        </w:rPr>
        <w:t>pow. stargardzkim</w:t>
      </w:r>
      <w:r w:rsidRPr="00FA2D06">
        <w:rPr>
          <w:lang w:eastAsia="pl-PL"/>
        </w:rPr>
        <w:t>, 12</w:t>
      </w:r>
      <w:r>
        <w:rPr>
          <w:lang w:eastAsia="pl-PL"/>
        </w:rPr>
        <w:t xml:space="preserve"> </w:t>
      </w:r>
      <w:r w:rsidRPr="003178E6">
        <w:rPr>
          <w:lang w:eastAsia="pl-PL"/>
        </w:rPr>
        <w:t>ognisk</w:t>
      </w:r>
      <w:r>
        <w:rPr>
          <w:lang w:eastAsia="pl-PL"/>
        </w:rPr>
        <w:sym w:font="Symbol" w:char="F02D"/>
      </w:r>
      <w:r w:rsidR="000E738B">
        <w:rPr>
          <w:lang w:eastAsia="pl-PL"/>
        </w:rPr>
        <w:t xml:space="preserve"> w </w:t>
      </w:r>
      <w:r w:rsidRPr="003178E6">
        <w:rPr>
          <w:lang w:eastAsia="pl-PL"/>
        </w:rPr>
        <w:t>Szczecinie</w:t>
      </w:r>
      <w:r>
        <w:rPr>
          <w:lang w:eastAsia="pl-PL"/>
        </w:rPr>
        <w:t>,</w:t>
      </w:r>
      <w:r w:rsidRPr="003178E6">
        <w:rPr>
          <w:lang w:eastAsia="pl-PL"/>
        </w:rPr>
        <w:t xml:space="preserve"> 10</w:t>
      </w:r>
      <w:r>
        <w:rPr>
          <w:lang w:eastAsia="pl-PL"/>
        </w:rPr>
        <w:sym w:font="Symbol" w:char="F02D"/>
      </w:r>
      <w:r w:rsidR="000E738B">
        <w:rPr>
          <w:lang w:eastAsia="pl-PL"/>
        </w:rPr>
        <w:t xml:space="preserve"> w </w:t>
      </w:r>
      <w:r w:rsidRPr="003178E6">
        <w:rPr>
          <w:lang w:eastAsia="pl-PL"/>
        </w:rPr>
        <w:t>pow. gryfickim</w:t>
      </w:r>
      <w:r>
        <w:rPr>
          <w:lang w:eastAsia="pl-PL"/>
        </w:rPr>
        <w:t>,</w:t>
      </w:r>
      <w:r w:rsidRPr="003178E6">
        <w:rPr>
          <w:lang w:eastAsia="pl-PL"/>
        </w:rPr>
        <w:t xml:space="preserve"> 8</w:t>
      </w:r>
      <w:r>
        <w:rPr>
          <w:lang w:eastAsia="pl-PL"/>
        </w:rPr>
        <w:sym w:font="Symbol" w:char="F02D"/>
      </w:r>
      <w:r w:rsidR="000E738B">
        <w:rPr>
          <w:lang w:eastAsia="pl-PL"/>
        </w:rPr>
        <w:t xml:space="preserve"> w </w:t>
      </w:r>
      <w:r w:rsidRPr="003178E6">
        <w:rPr>
          <w:lang w:eastAsia="pl-PL"/>
        </w:rPr>
        <w:t>pow. kołobrzeskim</w:t>
      </w:r>
      <w:r>
        <w:rPr>
          <w:lang w:eastAsia="pl-PL"/>
        </w:rPr>
        <w:t xml:space="preserve">, </w:t>
      </w:r>
      <w:r w:rsidRPr="003178E6">
        <w:rPr>
          <w:lang w:eastAsia="pl-PL"/>
        </w:rPr>
        <w:t>6</w:t>
      </w:r>
      <w:r>
        <w:rPr>
          <w:lang w:eastAsia="pl-PL"/>
        </w:rPr>
        <w:sym w:font="Symbol" w:char="F02D"/>
      </w:r>
      <w:r w:rsidR="000E738B">
        <w:rPr>
          <w:lang w:eastAsia="pl-PL"/>
        </w:rPr>
        <w:t xml:space="preserve"> w </w:t>
      </w:r>
      <w:r w:rsidRPr="003178E6">
        <w:rPr>
          <w:lang w:eastAsia="pl-PL"/>
        </w:rPr>
        <w:t xml:space="preserve">powiecie białogardzkim, </w:t>
      </w:r>
      <w:r>
        <w:rPr>
          <w:lang w:eastAsia="pl-PL"/>
        </w:rPr>
        <w:t>5</w:t>
      </w:r>
      <w:r>
        <w:rPr>
          <w:lang w:eastAsia="pl-PL"/>
        </w:rPr>
        <w:sym w:font="Symbol" w:char="F02D"/>
      </w:r>
      <w:r w:rsidR="000E738B">
        <w:rPr>
          <w:lang w:eastAsia="pl-PL"/>
        </w:rPr>
        <w:t xml:space="preserve"> w </w:t>
      </w:r>
      <w:r w:rsidRPr="003178E6">
        <w:rPr>
          <w:lang w:eastAsia="pl-PL"/>
        </w:rPr>
        <w:t>pow. koszalińskim</w:t>
      </w:r>
      <w:r>
        <w:rPr>
          <w:lang w:eastAsia="pl-PL"/>
        </w:rPr>
        <w:t xml:space="preserve">, po </w:t>
      </w:r>
      <w:r w:rsidRPr="003178E6">
        <w:rPr>
          <w:lang w:eastAsia="pl-PL"/>
        </w:rPr>
        <w:t>3</w:t>
      </w:r>
      <w:r>
        <w:rPr>
          <w:lang w:eastAsia="pl-PL"/>
        </w:rPr>
        <w:sym w:font="Symbol" w:char="F02D"/>
      </w:r>
      <w:r w:rsidR="000E738B">
        <w:rPr>
          <w:lang w:eastAsia="pl-PL"/>
        </w:rPr>
        <w:t xml:space="preserve"> w </w:t>
      </w:r>
      <w:r w:rsidRPr="003178E6">
        <w:rPr>
          <w:lang w:eastAsia="pl-PL"/>
        </w:rPr>
        <w:t>pow. gryfińskim</w:t>
      </w:r>
      <w:r w:rsidR="005A5A82">
        <w:rPr>
          <w:lang w:eastAsia="pl-PL"/>
        </w:rPr>
        <w:t xml:space="preserve"> i </w:t>
      </w:r>
      <w:r w:rsidR="000E738B">
        <w:rPr>
          <w:lang w:eastAsia="pl-PL"/>
        </w:rPr>
        <w:t>w </w:t>
      </w:r>
      <w:r w:rsidRPr="003178E6">
        <w:rPr>
          <w:lang w:eastAsia="pl-PL"/>
        </w:rPr>
        <w:t>mieście Koszalin</w:t>
      </w:r>
      <w:r>
        <w:rPr>
          <w:lang w:eastAsia="pl-PL"/>
        </w:rPr>
        <w:t xml:space="preserve">, po </w:t>
      </w:r>
      <w:r w:rsidRPr="003178E6">
        <w:rPr>
          <w:lang w:eastAsia="pl-PL"/>
        </w:rPr>
        <w:t>2</w:t>
      </w:r>
      <w:r>
        <w:rPr>
          <w:lang w:eastAsia="pl-PL"/>
        </w:rPr>
        <w:sym w:font="Symbol" w:char="F02D"/>
      </w:r>
      <w:r w:rsidR="000E738B">
        <w:rPr>
          <w:lang w:eastAsia="pl-PL"/>
        </w:rPr>
        <w:t xml:space="preserve"> w </w:t>
      </w:r>
      <w:r w:rsidRPr="003178E6">
        <w:rPr>
          <w:lang w:eastAsia="pl-PL"/>
        </w:rPr>
        <w:t>pow. goleniowskim</w:t>
      </w:r>
      <w:r>
        <w:rPr>
          <w:lang w:eastAsia="pl-PL"/>
        </w:rPr>
        <w:t xml:space="preserve">, </w:t>
      </w:r>
      <w:r w:rsidRPr="003178E6">
        <w:rPr>
          <w:lang w:eastAsia="pl-PL"/>
        </w:rPr>
        <w:t>myśliborskim</w:t>
      </w:r>
      <w:r w:rsidR="005A5A82">
        <w:rPr>
          <w:lang w:eastAsia="pl-PL"/>
        </w:rPr>
        <w:t xml:space="preserve"> i </w:t>
      </w:r>
      <w:r>
        <w:rPr>
          <w:lang w:eastAsia="pl-PL"/>
        </w:rPr>
        <w:t>Świnoujściu</w:t>
      </w:r>
      <w:r w:rsidRPr="003178E6">
        <w:rPr>
          <w:lang w:eastAsia="pl-PL"/>
        </w:rPr>
        <w:t xml:space="preserve">, </w:t>
      </w:r>
      <w:r>
        <w:rPr>
          <w:lang w:eastAsia="pl-PL"/>
        </w:rPr>
        <w:t>po</w:t>
      </w:r>
      <w:r w:rsidRPr="003178E6">
        <w:rPr>
          <w:lang w:eastAsia="pl-PL"/>
        </w:rPr>
        <w:t xml:space="preserve"> 1</w:t>
      </w:r>
      <w:r>
        <w:rPr>
          <w:lang w:eastAsia="pl-PL"/>
        </w:rPr>
        <w:sym w:font="Symbol" w:char="F02D"/>
      </w:r>
      <w:r w:rsidR="000E738B">
        <w:rPr>
          <w:lang w:eastAsia="pl-PL"/>
        </w:rPr>
        <w:t xml:space="preserve"> w </w:t>
      </w:r>
      <w:r w:rsidRPr="003178E6">
        <w:rPr>
          <w:lang w:eastAsia="pl-PL"/>
        </w:rPr>
        <w:t xml:space="preserve">pow. kamieńskim, </w:t>
      </w:r>
      <w:r>
        <w:rPr>
          <w:lang w:eastAsia="pl-PL"/>
        </w:rPr>
        <w:t xml:space="preserve">łobeskim, polickim, </w:t>
      </w:r>
      <w:r w:rsidRPr="003178E6">
        <w:rPr>
          <w:lang w:eastAsia="pl-PL"/>
        </w:rPr>
        <w:t>sławieńskim</w:t>
      </w:r>
      <w:r w:rsidR="005A5A82">
        <w:rPr>
          <w:lang w:eastAsia="pl-PL"/>
        </w:rPr>
        <w:t xml:space="preserve"> i </w:t>
      </w:r>
      <w:r w:rsidRPr="003178E6">
        <w:rPr>
          <w:lang w:eastAsia="pl-PL"/>
        </w:rPr>
        <w:t>szczecineckim</w:t>
      </w:r>
      <w:r>
        <w:rPr>
          <w:lang w:eastAsia="pl-PL"/>
        </w:rPr>
        <w:t>.</w:t>
      </w:r>
    </w:p>
    <w:p w14:paraId="1D216602" w14:textId="77777777" w:rsidR="00A22CFF" w:rsidRPr="00595553" w:rsidRDefault="00A22CFF" w:rsidP="00A22CFF">
      <w:pPr>
        <w:pStyle w:val="Stylnastroninternet"/>
        <w:rPr>
          <w:lang w:eastAsia="pl-PL"/>
        </w:rPr>
      </w:pPr>
    </w:p>
    <w:p w14:paraId="18066C59" w14:textId="0566EA72" w:rsidR="00773A58" w:rsidRPr="00595553" w:rsidRDefault="00773A58" w:rsidP="00773A58">
      <w:pPr>
        <w:spacing w:after="120" w:line="276" w:lineRule="auto"/>
        <w:jc w:val="both"/>
        <w:rPr>
          <w:rFonts w:ascii="Calibri" w:eastAsia="Times New Roman" w:hAnsi="Calibri" w:cs="Calibri"/>
          <w:sz w:val="18"/>
          <w:szCs w:val="18"/>
          <w:lang w:eastAsia="pl-PL"/>
        </w:rPr>
      </w:pPr>
      <w:bookmarkStart w:id="57" w:name="_Toc133231298"/>
      <w:bookmarkStart w:id="58" w:name="_Toc133236307"/>
      <w:bookmarkStart w:id="59" w:name="_Toc133311697"/>
      <w:bookmarkStart w:id="60" w:name="_Toc133320553"/>
      <w:bookmarkStart w:id="61" w:name="_Toc133321672"/>
      <w:bookmarkStart w:id="62" w:name="_Toc133387650"/>
      <w:bookmarkStart w:id="63" w:name="_Toc133388594"/>
      <w:bookmarkStart w:id="64" w:name="_Toc133500617"/>
      <w:bookmarkStart w:id="65" w:name="_Toc133559621"/>
      <w:bookmarkStart w:id="66" w:name="_Toc133576643"/>
      <w:bookmarkStart w:id="67" w:name="_Toc133582247"/>
      <w:bookmarkStart w:id="68" w:name="_Toc133582865"/>
      <w:bookmarkStart w:id="69" w:name="_Toc133583755"/>
      <w:bookmarkStart w:id="70" w:name="_Toc134604364"/>
      <w:bookmarkStart w:id="71" w:name="_Toc134610878"/>
      <w:bookmarkStart w:id="72" w:name="_Toc135041577"/>
      <w:bookmarkStart w:id="73" w:name="_Toc135828569"/>
      <w:r w:rsidRPr="00595553">
        <w:rPr>
          <w:rFonts w:cstheme="minorHAnsi"/>
          <w:sz w:val="18"/>
          <w:szCs w:val="18"/>
        </w:rPr>
        <w:t xml:space="preserve">Tabela </w:t>
      </w:r>
      <w:r w:rsidRPr="00595553">
        <w:rPr>
          <w:rFonts w:cstheme="minorHAnsi"/>
          <w:sz w:val="18"/>
          <w:szCs w:val="18"/>
        </w:rPr>
        <w:fldChar w:fldCharType="begin"/>
      </w:r>
      <w:r w:rsidRPr="00595553">
        <w:rPr>
          <w:rFonts w:cstheme="minorHAnsi"/>
          <w:sz w:val="18"/>
          <w:szCs w:val="18"/>
        </w:rPr>
        <w:instrText xml:space="preserve"> SEQ Tabela \* ARABIC </w:instrText>
      </w:r>
      <w:r w:rsidRPr="00595553">
        <w:rPr>
          <w:rFonts w:cstheme="minorHAnsi"/>
          <w:sz w:val="18"/>
          <w:szCs w:val="18"/>
        </w:rPr>
        <w:fldChar w:fldCharType="separate"/>
      </w:r>
      <w:r w:rsidR="00B41039" w:rsidRPr="00595553">
        <w:rPr>
          <w:rFonts w:cstheme="minorHAnsi"/>
          <w:noProof/>
          <w:sz w:val="18"/>
          <w:szCs w:val="18"/>
        </w:rPr>
        <w:t>4</w:t>
      </w:r>
      <w:r w:rsidRPr="00595553">
        <w:rPr>
          <w:rFonts w:cstheme="minorHAnsi"/>
          <w:sz w:val="18"/>
          <w:szCs w:val="18"/>
        </w:rPr>
        <w:fldChar w:fldCharType="end"/>
      </w:r>
      <w:r w:rsidR="00436335">
        <w:rPr>
          <w:rFonts w:cstheme="minorHAnsi"/>
          <w:sz w:val="18"/>
          <w:szCs w:val="18"/>
        </w:rPr>
        <w:t>.</w:t>
      </w:r>
      <w:r w:rsidRPr="00595553">
        <w:rPr>
          <w:rFonts w:cstheme="minorHAnsi"/>
          <w:sz w:val="18"/>
          <w:szCs w:val="18"/>
        </w:rPr>
        <w:t xml:space="preserve"> Zestawienie </w:t>
      </w:r>
      <w:r w:rsidRPr="00595553">
        <w:rPr>
          <w:rFonts w:eastAsia="Times New Roman" w:cstheme="minorHAnsi"/>
          <w:sz w:val="18"/>
          <w:szCs w:val="18"/>
          <w:lang w:eastAsia="pl-PL"/>
        </w:rPr>
        <w:t>liczby ognisk zbiorowych zachorowań na choroby przenoszone drogą pokarmową oraz liczby narażonych</w:t>
      </w:r>
      <w:r w:rsidR="005A5A82" w:rsidRPr="00595553">
        <w:rPr>
          <w:rFonts w:eastAsia="Times New Roman" w:cstheme="minorHAnsi"/>
          <w:sz w:val="18"/>
          <w:szCs w:val="18"/>
          <w:lang w:eastAsia="pl-PL"/>
        </w:rPr>
        <w:t xml:space="preserve"> i </w:t>
      </w:r>
      <w:r w:rsidRPr="00595553">
        <w:rPr>
          <w:rFonts w:eastAsia="Times New Roman" w:cstheme="minorHAnsi"/>
          <w:sz w:val="18"/>
          <w:szCs w:val="18"/>
          <w:lang w:eastAsia="pl-PL"/>
        </w:rPr>
        <w:t>chorych,</w:t>
      </w:r>
      <w:r w:rsidR="000E738B" w:rsidRPr="00595553">
        <w:rPr>
          <w:rFonts w:eastAsia="Times New Roman" w:cstheme="minorHAnsi"/>
          <w:sz w:val="18"/>
          <w:szCs w:val="18"/>
          <w:lang w:eastAsia="pl-PL"/>
        </w:rPr>
        <w:t xml:space="preserve"> w </w:t>
      </w:r>
      <w:r w:rsidRPr="00595553">
        <w:rPr>
          <w:rFonts w:eastAsia="Times New Roman" w:cstheme="minorHAnsi"/>
          <w:sz w:val="18"/>
          <w:szCs w:val="18"/>
          <w:lang w:eastAsia="pl-PL"/>
        </w:rPr>
        <w:t>tym dzieci do 14 roku życia na terenie woj. zachodniopomorskiego</w:t>
      </w:r>
      <w:r w:rsidR="000E738B" w:rsidRPr="00595553">
        <w:rPr>
          <w:rFonts w:eastAsia="Times New Roman" w:cstheme="minorHAnsi"/>
          <w:sz w:val="18"/>
          <w:szCs w:val="18"/>
          <w:lang w:eastAsia="pl-PL"/>
        </w:rPr>
        <w:t xml:space="preserve"> w </w:t>
      </w:r>
      <w:r w:rsidRPr="00595553">
        <w:rPr>
          <w:rFonts w:eastAsia="Times New Roman" w:cstheme="minorHAnsi"/>
          <w:sz w:val="18"/>
          <w:szCs w:val="18"/>
          <w:lang w:eastAsia="pl-PL"/>
        </w:rPr>
        <w:t>latach 2018 – 2022</w:t>
      </w:r>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p>
    <w:tbl>
      <w:tblPr>
        <w:tblStyle w:val="Siatkatabelijasna"/>
        <w:tblW w:w="0" w:type="auto"/>
        <w:jc w:val="center"/>
        <w:tblLook w:val="01E0" w:firstRow="1" w:lastRow="1" w:firstColumn="1" w:lastColumn="1" w:noHBand="0" w:noVBand="0"/>
        <w:tblCaption w:val="Tabela 4 Zestawienie liczby ognisk zbiorowych zachorowań na choroby przenoszone drogą pokarmową oraz liczby narażonych i chorych, w tym dzieci do 14 roku życia na terenie woj. zachodniopomorskiego w latach 2018 – 2022"/>
        <w:tblDescription w:val="Tabela 4 Zestawienie liczby ognisk zbiorowych zachorowań na choroby przenoszone drogą pokarmową oraz liczby narażonych i chorych, w tym dzieci do 14 roku życia na terenie woj. zachodniopomorskiego w latach 2018 – 2022"/>
      </w:tblPr>
      <w:tblGrid>
        <w:gridCol w:w="860"/>
        <w:gridCol w:w="1559"/>
        <w:gridCol w:w="1985"/>
        <w:gridCol w:w="1134"/>
        <w:gridCol w:w="1559"/>
      </w:tblGrid>
      <w:tr w:rsidR="00773A58" w:rsidRPr="00E272B5" w14:paraId="60A5709D" w14:textId="77777777" w:rsidTr="008071BF">
        <w:trPr>
          <w:trHeight w:val="469"/>
          <w:jc w:val="center"/>
        </w:trPr>
        <w:tc>
          <w:tcPr>
            <w:tcW w:w="860" w:type="dxa"/>
            <w:vMerge w:val="restart"/>
          </w:tcPr>
          <w:p w14:paraId="49775671" w14:textId="77777777" w:rsidR="00773A58" w:rsidRPr="00E272B5" w:rsidRDefault="00773A58" w:rsidP="00400395">
            <w:pPr>
              <w:rPr>
                <w:rFonts w:ascii="Calibri" w:eastAsia="Times New Roman" w:hAnsi="Calibri" w:cs="Calibri"/>
                <w:b/>
                <w:sz w:val="24"/>
                <w:szCs w:val="24"/>
                <w:lang w:eastAsia="pl-PL"/>
              </w:rPr>
            </w:pPr>
            <w:r w:rsidRPr="00E272B5">
              <w:rPr>
                <w:rFonts w:ascii="Calibri" w:eastAsia="Times New Roman" w:hAnsi="Calibri" w:cs="Calibri"/>
                <w:b/>
                <w:sz w:val="24"/>
                <w:szCs w:val="24"/>
                <w:lang w:eastAsia="pl-PL"/>
              </w:rPr>
              <w:t>Rok</w:t>
            </w:r>
          </w:p>
        </w:tc>
        <w:tc>
          <w:tcPr>
            <w:tcW w:w="1559" w:type="dxa"/>
            <w:vMerge w:val="restart"/>
          </w:tcPr>
          <w:p w14:paraId="023C0B2A" w14:textId="77777777" w:rsidR="00773A58" w:rsidRPr="00E272B5" w:rsidRDefault="00773A58" w:rsidP="00400395">
            <w:pPr>
              <w:rPr>
                <w:rFonts w:ascii="Calibri" w:eastAsia="Times New Roman" w:hAnsi="Calibri" w:cs="Calibri"/>
                <w:b/>
                <w:sz w:val="24"/>
                <w:szCs w:val="24"/>
                <w:lang w:eastAsia="pl-PL"/>
              </w:rPr>
            </w:pPr>
            <w:r w:rsidRPr="00E272B5">
              <w:rPr>
                <w:rFonts w:ascii="Calibri" w:eastAsia="Times New Roman" w:hAnsi="Calibri" w:cs="Calibri"/>
                <w:b/>
                <w:sz w:val="24"/>
                <w:szCs w:val="24"/>
                <w:lang w:eastAsia="pl-PL"/>
              </w:rPr>
              <w:t>liczba ognisk</w:t>
            </w:r>
          </w:p>
        </w:tc>
        <w:tc>
          <w:tcPr>
            <w:tcW w:w="1985" w:type="dxa"/>
            <w:vMerge w:val="restart"/>
          </w:tcPr>
          <w:p w14:paraId="54850321" w14:textId="77777777" w:rsidR="00773A58" w:rsidRPr="00E272B5" w:rsidRDefault="00773A58" w:rsidP="00400395">
            <w:pPr>
              <w:rPr>
                <w:rFonts w:ascii="Calibri" w:eastAsia="Times New Roman" w:hAnsi="Calibri" w:cs="Calibri"/>
                <w:b/>
                <w:sz w:val="24"/>
                <w:szCs w:val="24"/>
                <w:lang w:eastAsia="pl-PL"/>
              </w:rPr>
            </w:pPr>
            <w:r w:rsidRPr="00E272B5">
              <w:rPr>
                <w:rFonts w:ascii="Calibri" w:eastAsia="Times New Roman" w:hAnsi="Calibri" w:cs="Calibri"/>
                <w:b/>
                <w:sz w:val="24"/>
                <w:szCs w:val="24"/>
                <w:lang w:eastAsia="pl-PL"/>
              </w:rPr>
              <w:t>liczba narażonych</w:t>
            </w:r>
          </w:p>
        </w:tc>
        <w:tc>
          <w:tcPr>
            <w:tcW w:w="2693" w:type="dxa"/>
            <w:gridSpan w:val="2"/>
          </w:tcPr>
          <w:p w14:paraId="0DD5DDAA" w14:textId="77777777" w:rsidR="00773A58" w:rsidRPr="00E272B5" w:rsidRDefault="00773A58" w:rsidP="00400395">
            <w:pPr>
              <w:jc w:val="center"/>
              <w:rPr>
                <w:rFonts w:ascii="Calibri" w:eastAsia="Times New Roman" w:hAnsi="Calibri" w:cs="Calibri"/>
                <w:b/>
                <w:sz w:val="24"/>
                <w:szCs w:val="24"/>
                <w:lang w:eastAsia="pl-PL"/>
              </w:rPr>
            </w:pPr>
            <w:r w:rsidRPr="00E272B5">
              <w:rPr>
                <w:rFonts w:ascii="Calibri" w:eastAsia="Times New Roman" w:hAnsi="Calibri" w:cs="Calibri"/>
                <w:b/>
                <w:sz w:val="24"/>
                <w:szCs w:val="24"/>
                <w:lang w:eastAsia="pl-PL"/>
              </w:rPr>
              <w:t>liczba chorych</w:t>
            </w:r>
          </w:p>
        </w:tc>
      </w:tr>
      <w:tr w:rsidR="00773A58" w:rsidRPr="00E272B5" w14:paraId="286A726A" w14:textId="77777777" w:rsidTr="008071BF">
        <w:trPr>
          <w:jc w:val="center"/>
        </w:trPr>
        <w:tc>
          <w:tcPr>
            <w:tcW w:w="860" w:type="dxa"/>
            <w:vMerge/>
          </w:tcPr>
          <w:p w14:paraId="45DE172B" w14:textId="77777777" w:rsidR="00773A58" w:rsidRPr="00E272B5" w:rsidRDefault="00773A58" w:rsidP="00400395">
            <w:pPr>
              <w:rPr>
                <w:rFonts w:ascii="Calibri" w:eastAsia="Times New Roman" w:hAnsi="Calibri" w:cs="Calibri"/>
                <w:b/>
                <w:sz w:val="24"/>
                <w:szCs w:val="24"/>
                <w:lang w:eastAsia="pl-PL"/>
              </w:rPr>
            </w:pPr>
          </w:p>
        </w:tc>
        <w:tc>
          <w:tcPr>
            <w:tcW w:w="1559" w:type="dxa"/>
            <w:vMerge/>
          </w:tcPr>
          <w:p w14:paraId="742BA82E" w14:textId="77777777" w:rsidR="00773A58" w:rsidRPr="00E272B5" w:rsidRDefault="00773A58" w:rsidP="00400395">
            <w:pPr>
              <w:rPr>
                <w:rFonts w:ascii="Calibri" w:eastAsia="Times New Roman" w:hAnsi="Calibri" w:cs="Calibri"/>
                <w:b/>
                <w:sz w:val="24"/>
                <w:szCs w:val="24"/>
                <w:lang w:eastAsia="pl-PL"/>
              </w:rPr>
            </w:pPr>
          </w:p>
        </w:tc>
        <w:tc>
          <w:tcPr>
            <w:tcW w:w="1985" w:type="dxa"/>
            <w:vMerge/>
          </w:tcPr>
          <w:p w14:paraId="49DFEB90" w14:textId="77777777" w:rsidR="00773A58" w:rsidRPr="00E272B5" w:rsidRDefault="00773A58" w:rsidP="00400395">
            <w:pPr>
              <w:rPr>
                <w:rFonts w:ascii="Calibri" w:eastAsia="Times New Roman" w:hAnsi="Calibri" w:cs="Calibri"/>
                <w:b/>
                <w:sz w:val="24"/>
                <w:szCs w:val="24"/>
                <w:lang w:eastAsia="pl-PL"/>
              </w:rPr>
            </w:pPr>
          </w:p>
        </w:tc>
        <w:tc>
          <w:tcPr>
            <w:tcW w:w="1134" w:type="dxa"/>
          </w:tcPr>
          <w:p w14:paraId="2E5CE115" w14:textId="77777777" w:rsidR="00773A58" w:rsidRPr="00E272B5" w:rsidRDefault="00773A58" w:rsidP="00400395">
            <w:pPr>
              <w:rPr>
                <w:rFonts w:ascii="Calibri" w:eastAsia="Times New Roman" w:hAnsi="Calibri" w:cs="Calibri"/>
                <w:b/>
                <w:sz w:val="24"/>
                <w:szCs w:val="24"/>
                <w:lang w:eastAsia="pl-PL"/>
              </w:rPr>
            </w:pPr>
            <w:r w:rsidRPr="00E272B5">
              <w:rPr>
                <w:rFonts w:ascii="Calibri" w:eastAsia="Times New Roman" w:hAnsi="Calibri" w:cs="Calibri"/>
                <w:b/>
                <w:sz w:val="24"/>
                <w:szCs w:val="24"/>
                <w:lang w:eastAsia="pl-PL"/>
              </w:rPr>
              <w:t>ogółem</w:t>
            </w:r>
          </w:p>
        </w:tc>
        <w:tc>
          <w:tcPr>
            <w:tcW w:w="1559" w:type="dxa"/>
          </w:tcPr>
          <w:p w14:paraId="3C33C071" w14:textId="77777777" w:rsidR="00773A58" w:rsidRPr="00E272B5" w:rsidRDefault="00773A58" w:rsidP="00400395">
            <w:pPr>
              <w:rPr>
                <w:rFonts w:ascii="Calibri" w:eastAsia="Times New Roman" w:hAnsi="Calibri" w:cs="Calibri"/>
                <w:b/>
                <w:sz w:val="24"/>
                <w:szCs w:val="24"/>
                <w:lang w:eastAsia="pl-PL"/>
              </w:rPr>
            </w:pPr>
            <w:r w:rsidRPr="00E272B5">
              <w:rPr>
                <w:rFonts w:ascii="Calibri" w:eastAsia="Times New Roman" w:hAnsi="Calibri" w:cs="Calibri"/>
                <w:b/>
                <w:sz w:val="24"/>
                <w:szCs w:val="24"/>
                <w:lang w:eastAsia="pl-PL"/>
              </w:rPr>
              <w:t>w tym dzieci do 14 r.ż.</w:t>
            </w:r>
          </w:p>
        </w:tc>
      </w:tr>
      <w:tr w:rsidR="00773A58" w:rsidRPr="00E272B5" w14:paraId="3F968F2D" w14:textId="77777777" w:rsidTr="008071BF">
        <w:trPr>
          <w:trHeight w:val="510"/>
          <w:jc w:val="center"/>
        </w:trPr>
        <w:tc>
          <w:tcPr>
            <w:tcW w:w="860" w:type="dxa"/>
          </w:tcPr>
          <w:p w14:paraId="16B40B4D" w14:textId="77777777" w:rsidR="00773A58" w:rsidRPr="00677A13" w:rsidRDefault="00773A58" w:rsidP="00400395">
            <w:pP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2018</w:t>
            </w:r>
          </w:p>
        </w:tc>
        <w:tc>
          <w:tcPr>
            <w:tcW w:w="1559" w:type="dxa"/>
          </w:tcPr>
          <w:p w14:paraId="142244B2"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69</w:t>
            </w:r>
          </w:p>
        </w:tc>
        <w:tc>
          <w:tcPr>
            <w:tcW w:w="1985" w:type="dxa"/>
          </w:tcPr>
          <w:p w14:paraId="01B20B3A"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10339</w:t>
            </w:r>
          </w:p>
        </w:tc>
        <w:tc>
          <w:tcPr>
            <w:tcW w:w="1134" w:type="dxa"/>
          </w:tcPr>
          <w:p w14:paraId="26656A24"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763</w:t>
            </w:r>
          </w:p>
        </w:tc>
        <w:tc>
          <w:tcPr>
            <w:tcW w:w="1559" w:type="dxa"/>
          </w:tcPr>
          <w:p w14:paraId="1BA5B828"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354</w:t>
            </w:r>
          </w:p>
        </w:tc>
      </w:tr>
      <w:tr w:rsidR="00773A58" w:rsidRPr="00E272B5" w14:paraId="2949ED1A" w14:textId="77777777" w:rsidTr="008071BF">
        <w:trPr>
          <w:trHeight w:val="510"/>
          <w:jc w:val="center"/>
        </w:trPr>
        <w:tc>
          <w:tcPr>
            <w:tcW w:w="860" w:type="dxa"/>
          </w:tcPr>
          <w:p w14:paraId="0DFF977A" w14:textId="77777777" w:rsidR="00773A58" w:rsidRPr="00677A13" w:rsidRDefault="00773A58" w:rsidP="00400395">
            <w:pP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2019</w:t>
            </w:r>
          </w:p>
        </w:tc>
        <w:tc>
          <w:tcPr>
            <w:tcW w:w="1559" w:type="dxa"/>
          </w:tcPr>
          <w:p w14:paraId="2162ECE7"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71</w:t>
            </w:r>
          </w:p>
        </w:tc>
        <w:tc>
          <w:tcPr>
            <w:tcW w:w="1985" w:type="dxa"/>
          </w:tcPr>
          <w:p w14:paraId="6B271BA1"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5558</w:t>
            </w:r>
          </w:p>
        </w:tc>
        <w:tc>
          <w:tcPr>
            <w:tcW w:w="1134" w:type="dxa"/>
          </w:tcPr>
          <w:p w14:paraId="565BD4CA"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1058</w:t>
            </w:r>
          </w:p>
        </w:tc>
        <w:tc>
          <w:tcPr>
            <w:tcW w:w="1559" w:type="dxa"/>
          </w:tcPr>
          <w:p w14:paraId="1BFF3967" w14:textId="77777777" w:rsidR="00773A58" w:rsidRPr="00677A13" w:rsidRDefault="00773A58" w:rsidP="00400395">
            <w:pPr>
              <w:jc w:val="center"/>
              <w:rPr>
                <w:rFonts w:ascii="Calibri" w:eastAsia="Times New Roman" w:hAnsi="Calibri" w:cs="Calibri"/>
                <w:sz w:val="24"/>
                <w:szCs w:val="24"/>
                <w:lang w:eastAsia="pl-PL"/>
              </w:rPr>
            </w:pPr>
            <w:r w:rsidRPr="00677A13">
              <w:rPr>
                <w:rFonts w:ascii="Calibri" w:eastAsia="Times New Roman" w:hAnsi="Calibri" w:cs="Calibri"/>
                <w:sz w:val="24"/>
                <w:szCs w:val="24"/>
                <w:lang w:eastAsia="pl-PL"/>
              </w:rPr>
              <w:t>458</w:t>
            </w:r>
          </w:p>
        </w:tc>
      </w:tr>
      <w:tr w:rsidR="00773A58" w:rsidRPr="00E272B5" w14:paraId="695C9951" w14:textId="77777777" w:rsidTr="008071BF">
        <w:trPr>
          <w:trHeight w:val="510"/>
          <w:jc w:val="center"/>
        </w:trPr>
        <w:tc>
          <w:tcPr>
            <w:tcW w:w="860" w:type="dxa"/>
          </w:tcPr>
          <w:p w14:paraId="1419B944" w14:textId="77777777" w:rsidR="00773A58" w:rsidRPr="00677A13" w:rsidRDefault="00773A58" w:rsidP="00400395">
            <w:pP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2020</w:t>
            </w:r>
          </w:p>
        </w:tc>
        <w:tc>
          <w:tcPr>
            <w:tcW w:w="1559" w:type="dxa"/>
          </w:tcPr>
          <w:p w14:paraId="39E52FBC"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8</w:t>
            </w:r>
          </w:p>
        </w:tc>
        <w:tc>
          <w:tcPr>
            <w:tcW w:w="1985" w:type="dxa"/>
          </w:tcPr>
          <w:p w14:paraId="28650475"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835</w:t>
            </w:r>
          </w:p>
        </w:tc>
        <w:tc>
          <w:tcPr>
            <w:tcW w:w="1134" w:type="dxa"/>
          </w:tcPr>
          <w:p w14:paraId="4668C915"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85</w:t>
            </w:r>
          </w:p>
        </w:tc>
        <w:tc>
          <w:tcPr>
            <w:tcW w:w="1559" w:type="dxa"/>
          </w:tcPr>
          <w:p w14:paraId="3CF6F688"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36</w:t>
            </w:r>
          </w:p>
        </w:tc>
      </w:tr>
      <w:tr w:rsidR="00773A58" w:rsidRPr="00E272B5" w14:paraId="6D777072" w14:textId="77777777" w:rsidTr="008071BF">
        <w:trPr>
          <w:trHeight w:val="510"/>
          <w:jc w:val="center"/>
        </w:trPr>
        <w:tc>
          <w:tcPr>
            <w:tcW w:w="860" w:type="dxa"/>
          </w:tcPr>
          <w:p w14:paraId="2072B76E" w14:textId="77777777" w:rsidR="00773A58" w:rsidRPr="00677A13" w:rsidRDefault="00773A58" w:rsidP="00400395">
            <w:pP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2021</w:t>
            </w:r>
          </w:p>
        </w:tc>
        <w:tc>
          <w:tcPr>
            <w:tcW w:w="1559" w:type="dxa"/>
          </w:tcPr>
          <w:p w14:paraId="6BF3CC3A"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37</w:t>
            </w:r>
          </w:p>
        </w:tc>
        <w:tc>
          <w:tcPr>
            <w:tcW w:w="1985" w:type="dxa"/>
          </w:tcPr>
          <w:p w14:paraId="02EEC20A"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4433</w:t>
            </w:r>
          </w:p>
        </w:tc>
        <w:tc>
          <w:tcPr>
            <w:tcW w:w="1134" w:type="dxa"/>
          </w:tcPr>
          <w:p w14:paraId="1C969B94"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643</w:t>
            </w:r>
          </w:p>
        </w:tc>
        <w:tc>
          <w:tcPr>
            <w:tcW w:w="1559" w:type="dxa"/>
          </w:tcPr>
          <w:p w14:paraId="58DB3B1B" w14:textId="77777777" w:rsidR="00773A58" w:rsidRPr="00677A13" w:rsidRDefault="00773A58" w:rsidP="00400395">
            <w:pPr>
              <w:jc w:val="center"/>
              <w:rPr>
                <w:rFonts w:ascii="Calibri" w:eastAsia="Times New Roman" w:hAnsi="Calibri" w:cs="Calibri"/>
                <w:bCs/>
                <w:sz w:val="24"/>
                <w:szCs w:val="24"/>
                <w:lang w:eastAsia="pl-PL"/>
              </w:rPr>
            </w:pPr>
            <w:r w:rsidRPr="00677A13">
              <w:rPr>
                <w:rFonts w:ascii="Calibri" w:eastAsia="Times New Roman" w:hAnsi="Calibri" w:cs="Calibri"/>
                <w:bCs/>
                <w:sz w:val="24"/>
                <w:szCs w:val="24"/>
                <w:lang w:eastAsia="pl-PL"/>
              </w:rPr>
              <w:t>392</w:t>
            </w:r>
          </w:p>
        </w:tc>
      </w:tr>
      <w:tr w:rsidR="00773A58" w:rsidRPr="00E272B5" w14:paraId="79327D21" w14:textId="77777777" w:rsidTr="008071BF">
        <w:trPr>
          <w:trHeight w:val="510"/>
          <w:jc w:val="center"/>
        </w:trPr>
        <w:tc>
          <w:tcPr>
            <w:tcW w:w="860" w:type="dxa"/>
          </w:tcPr>
          <w:p w14:paraId="1A21A600" w14:textId="77777777" w:rsidR="00773A58" w:rsidRPr="00E272B5" w:rsidRDefault="00773A58" w:rsidP="00400395">
            <w:pPr>
              <w:rPr>
                <w:rFonts w:ascii="Calibri" w:eastAsia="Times New Roman" w:hAnsi="Calibri" w:cs="Calibri"/>
                <w:b/>
                <w:sz w:val="24"/>
                <w:szCs w:val="24"/>
                <w:lang w:eastAsia="pl-PL"/>
              </w:rPr>
            </w:pPr>
            <w:r>
              <w:rPr>
                <w:rFonts w:ascii="Calibri" w:eastAsia="Times New Roman" w:hAnsi="Calibri" w:cs="Calibri"/>
                <w:b/>
                <w:sz w:val="24"/>
                <w:szCs w:val="24"/>
                <w:lang w:eastAsia="pl-PL"/>
              </w:rPr>
              <w:t>2022</w:t>
            </w:r>
          </w:p>
        </w:tc>
        <w:tc>
          <w:tcPr>
            <w:tcW w:w="1559" w:type="dxa"/>
          </w:tcPr>
          <w:p w14:paraId="17EA06B9" w14:textId="77777777" w:rsidR="00773A58" w:rsidRPr="00E272B5" w:rsidRDefault="00773A58" w:rsidP="00400395">
            <w:pPr>
              <w:jc w:val="center"/>
              <w:rPr>
                <w:rFonts w:ascii="Calibri" w:eastAsia="Times New Roman" w:hAnsi="Calibri" w:cs="Calibri"/>
                <w:b/>
                <w:sz w:val="24"/>
                <w:szCs w:val="24"/>
                <w:lang w:eastAsia="pl-PL"/>
              </w:rPr>
            </w:pPr>
            <w:r>
              <w:rPr>
                <w:rFonts w:ascii="Calibri" w:eastAsia="Times New Roman" w:hAnsi="Calibri" w:cs="Calibri"/>
                <w:b/>
                <w:sz w:val="24"/>
                <w:szCs w:val="24"/>
                <w:lang w:eastAsia="pl-PL"/>
              </w:rPr>
              <w:t>78</w:t>
            </w:r>
          </w:p>
        </w:tc>
        <w:tc>
          <w:tcPr>
            <w:tcW w:w="1985" w:type="dxa"/>
          </w:tcPr>
          <w:p w14:paraId="0810ADF1" w14:textId="77777777" w:rsidR="00773A58" w:rsidRPr="00FA2D06" w:rsidRDefault="00773A58" w:rsidP="00400395">
            <w:pPr>
              <w:jc w:val="center"/>
              <w:rPr>
                <w:rFonts w:ascii="Calibri" w:eastAsia="Times New Roman" w:hAnsi="Calibri" w:cs="Calibri"/>
                <w:b/>
                <w:sz w:val="24"/>
                <w:szCs w:val="24"/>
                <w:lang w:eastAsia="pl-PL"/>
              </w:rPr>
            </w:pPr>
            <w:r w:rsidRPr="00FA2D06">
              <w:rPr>
                <w:rFonts w:ascii="Calibri" w:eastAsia="Times New Roman" w:hAnsi="Calibri" w:cs="Calibri"/>
                <w:b/>
                <w:sz w:val="24"/>
                <w:szCs w:val="24"/>
                <w:lang w:eastAsia="pl-PL"/>
              </w:rPr>
              <w:t>6515</w:t>
            </w:r>
          </w:p>
        </w:tc>
        <w:tc>
          <w:tcPr>
            <w:tcW w:w="1134" w:type="dxa"/>
          </w:tcPr>
          <w:p w14:paraId="02EDBC03" w14:textId="77777777" w:rsidR="00773A58" w:rsidRPr="00FA2D06" w:rsidRDefault="00773A58" w:rsidP="00400395">
            <w:pPr>
              <w:jc w:val="center"/>
              <w:rPr>
                <w:rFonts w:ascii="Calibri" w:eastAsia="Times New Roman" w:hAnsi="Calibri" w:cs="Calibri"/>
                <w:b/>
                <w:sz w:val="24"/>
                <w:szCs w:val="24"/>
                <w:lang w:eastAsia="pl-PL"/>
              </w:rPr>
            </w:pPr>
            <w:r w:rsidRPr="00FA2D06">
              <w:rPr>
                <w:rFonts w:ascii="Calibri" w:eastAsia="Times New Roman" w:hAnsi="Calibri" w:cs="Calibri"/>
                <w:b/>
                <w:sz w:val="24"/>
                <w:szCs w:val="24"/>
                <w:lang w:eastAsia="pl-PL"/>
              </w:rPr>
              <w:t>650</w:t>
            </w:r>
          </w:p>
        </w:tc>
        <w:tc>
          <w:tcPr>
            <w:tcW w:w="1559" w:type="dxa"/>
          </w:tcPr>
          <w:p w14:paraId="7552812C" w14:textId="77777777" w:rsidR="00773A58" w:rsidRPr="00FA2D06" w:rsidRDefault="00773A58" w:rsidP="00400395">
            <w:pPr>
              <w:jc w:val="center"/>
              <w:rPr>
                <w:rFonts w:ascii="Calibri" w:eastAsia="Times New Roman" w:hAnsi="Calibri" w:cs="Calibri"/>
                <w:b/>
                <w:sz w:val="24"/>
                <w:szCs w:val="24"/>
                <w:lang w:eastAsia="pl-PL"/>
              </w:rPr>
            </w:pPr>
            <w:r w:rsidRPr="00FA2D06">
              <w:rPr>
                <w:rFonts w:ascii="Calibri" w:eastAsia="Times New Roman" w:hAnsi="Calibri" w:cs="Calibri"/>
                <w:b/>
                <w:sz w:val="24"/>
                <w:szCs w:val="24"/>
                <w:lang w:eastAsia="pl-PL"/>
              </w:rPr>
              <w:t>301</w:t>
            </w:r>
          </w:p>
        </w:tc>
      </w:tr>
    </w:tbl>
    <w:p w14:paraId="5753B2B8" w14:textId="77777777" w:rsidR="002926B2" w:rsidRDefault="002926B2" w:rsidP="00A22CFF">
      <w:pPr>
        <w:pStyle w:val="Stylnastroninternet"/>
        <w:rPr>
          <w:lang w:eastAsia="pl-PL"/>
        </w:rPr>
      </w:pPr>
    </w:p>
    <w:p w14:paraId="20F74D68" w14:textId="7D4CC78C" w:rsidR="00773A58" w:rsidRPr="002207F7" w:rsidRDefault="00773A58" w:rsidP="00A22CFF">
      <w:pPr>
        <w:pStyle w:val="Stylnastroninternet"/>
        <w:rPr>
          <w:lang w:eastAsia="pl-PL"/>
        </w:rPr>
      </w:pPr>
      <w:r w:rsidRPr="00E272B5">
        <w:rPr>
          <w:lang w:eastAsia="pl-PL"/>
        </w:rPr>
        <w:t>W okresie</w:t>
      </w:r>
      <w:r>
        <w:rPr>
          <w:lang w:eastAsia="pl-PL"/>
        </w:rPr>
        <w:t xml:space="preserve"> samego</w:t>
      </w:r>
      <w:r w:rsidRPr="00E272B5">
        <w:rPr>
          <w:lang w:eastAsia="pl-PL"/>
        </w:rPr>
        <w:t xml:space="preserve"> sezonu letniego</w:t>
      </w:r>
      <w:r>
        <w:rPr>
          <w:lang w:eastAsia="pl-PL"/>
        </w:rPr>
        <w:t>,</w:t>
      </w:r>
      <w:r w:rsidRPr="00E272B5">
        <w:rPr>
          <w:lang w:eastAsia="pl-PL"/>
        </w:rPr>
        <w:t xml:space="preserve"> tj. od 01.06. do 31.08.202</w:t>
      </w:r>
      <w:r>
        <w:rPr>
          <w:lang w:eastAsia="pl-PL"/>
        </w:rPr>
        <w:t>2</w:t>
      </w:r>
      <w:r w:rsidRPr="00E272B5">
        <w:rPr>
          <w:lang w:eastAsia="pl-PL"/>
        </w:rPr>
        <w:t xml:space="preserve"> r. zarejestrowano </w:t>
      </w:r>
      <w:r w:rsidRPr="00297C6F">
        <w:rPr>
          <w:lang w:eastAsia="pl-PL"/>
        </w:rPr>
        <w:t>16</w:t>
      </w:r>
      <w:r w:rsidR="00B937BE">
        <w:rPr>
          <w:lang w:eastAsia="pl-PL"/>
        </w:rPr>
        <w:t> </w:t>
      </w:r>
      <w:r>
        <w:rPr>
          <w:lang w:eastAsia="pl-PL"/>
        </w:rPr>
        <w:t>ognisk</w:t>
      </w:r>
      <w:r w:rsidRPr="00E272B5">
        <w:rPr>
          <w:lang w:eastAsia="pl-PL"/>
        </w:rPr>
        <w:t xml:space="preserve"> chorób przenoszonych drogą pokarmową</w:t>
      </w:r>
      <w:r>
        <w:rPr>
          <w:lang w:eastAsia="pl-PL"/>
        </w:rPr>
        <w:t>,</w:t>
      </w:r>
      <w:r w:rsidR="000E738B">
        <w:rPr>
          <w:lang w:eastAsia="pl-PL"/>
        </w:rPr>
        <w:t xml:space="preserve"> w </w:t>
      </w:r>
      <w:r>
        <w:rPr>
          <w:lang w:eastAsia="pl-PL"/>
        </w:rPr>
        <w:t xml:space="preserve">tym </w:t>
      </w:r>
      <w:r w:rsidRPr="00297C6F">
        <w:rPr>
          <w:lang w:eastAsia="pl-PL"/>
        </w:rPr>
        <w:t xml:space="preserve">7 </w:t>
      </w:r>
      <w:r w:rsidRPr="00E272B5">
        <w:rPr>
          <w:lang w:eastAsia="pl-PL"/>
        </w:rPr>
        <w:t xml:space="preserve">domowych oraz </w:t>
      </w:r>
      <w:r>
        <w:rPr>
          <w:lang w:eastAsia="pl-PL"/>
        </w:rPr>
        <w:t>9</w:t>
      </w:r>
      <w:r w:rsidRPr="00E272B5">
        <w:rPr>
          <w:lang w:eastAsia="pl-PL"/>
        </w:rPr>
        <w:t xml:space="preserve"> zbiorowych (</w:t>
      </w:r>
      <w:r w:rsidRPr="00071046">
        <w:rPr>
          <w:lang w:eastAsia="pl-PL"/>
        </w:rPr>
        <w:t>7</w:t>
      </w:r>
      <w:r w:rsidR="00844C86">
        <w:rPr>
          <w:lang w:eastAsia="pl-PL"/>
        </w:rPr>
        <w:t> </w:t>
      </w:r>
      <w:r w:rsidR="000E738B">
        <w:rPr>
          <w:lang w:eastAsia="pl-PL"/>
        </w:rPr>
        <w:t>w </w:t>
      </w:r>
      <w:r w:rsidRPr="00071046">
        <w:rPr>
          <w:lang w:eastAsia="pl-PL"/>
        </w:rPr>
        <w:t>ośrodkach wczasowych,</w:t>
      </w:r>
      <w:r w:rsidR="000E738B">
        <w:rPr>
          <w:lang w:eastAsia="pl-PL"/>
        </w:rPr>
        <w:t xml:space="preserve"> w </w:t>
      </w:r>
      <w:r w:rsidRPr="00071046">
        <w:rPr>
          <w:lang w:eastAsia="pl-PL"/>
        </w:rPr>
        <w:t>tym</w:t>
      </w:r>
      <w:r w:rsidR="000E738B">
        <w:rPr>
          <w:lang w:eastAsia="pl-PL"/>
        </w:rPr>
        <w:t xml:space="preserve"> w </w:t>
      </w:r>
      <w:r w:rsidRPr="00071046">
        <w:rPr>
          <w:lang w:eastAsia="pl-PL"/>
        </w:rPr>
        <w:t>4</w:t>
      </w:r>
      <w:r>
        <w:rPr>
          <w:lang w:eastAsia="pl-PL"/>
        </w:rPr>
        <w:t>,</w:t>
      </w:r>
      <w:r w:rsidR="000E738B">
        <w:rPr>
          <w:lang w:eastAsia="pl-PL"/>
        </w:rPr>
        <w:t xml:space="preserve"> w </w:t>
      </w:r>
      <w:r>
        <w:rPr>
          <w:lang w:eastAsia="pl-PL"/>
        </w:rPr>
        <w:t>których wypoczywały dzieci, 2</w:t>
      </w:r>
      <w:r w:rsidR="000E738B">
        <w:rPr>
          <w:lang w:eastAsia="pl-PL"/>
        </w:rPr>
        <w:t xml:space="preserve"> w </w:t>
      </w:r>
      <w:r w:rsidRPr="00E272B5">
        <w:rPr>
          <w:lang w:eastAsia="pl-PL"/>
        </w:rPr>
        <w:t>przedszkolu)</w:t>
      </w:r>
      <w:r w:rsidR="000E738B">
        <w:rPr>
          <w:lang w:eastAsia="pl-PL"/>
        </w:rPr>
        <w:t xml:space="preserve"> w </w:t>
      </w:r>
      <w:r w:rsidRPr="00E272B5">
        <w:rPr>
          <w:lang w:eastAsia="pl-PL"/>
        </w:rPr>
        <w:t>porównaniu</w:t>
      </w:r>
      <w:r w:rsidR="005A5A82">
        <w:rPr>
          <w:lang w:eastAsia="pl-PL"/>
        </w:rPr>
        <w:t xml:space="preserve"> z </w:t>
      </w:r>
      <w:r>
        <w:rPr>
          <w:lang w:eastAsia="pl-PL"/>
        </w:rPr>
        <w:t>2</w:t>
      </w:r>
      <w:r w:rsidRPr="00E272B5">
        <w:rPr>
          <w:lang w:eastAsia="pl-PL"/>
        </w:rPr>
        <w:t>3 ogniskami zarejestrowanymi</w:t>
      </w:r>
      <w:r w:rsidR="000E738B">
        <w:rPr>
          <w:lang w:eastAsia="pl-PL"/>
        </w:rPr>
        <w:t xml:space="preserve"> w </w:t>
      </w:r>
      <w:r w:rsidRPr="00E272B5">
        <w:rPr>
          <w:lang w:eastAsia="pl-PL"/>
        </w:rPr>
        <w:t>sezonie letnim</w:t>
      </w:r>
      <w:r w:rsidR="000E738B">
        <w:rPr>
          <w:lang w:eastAsia="pl-PL"/>
        </w:rPr>
        <w:t xml:space="preserve"> w </w:t>
      </w:r>
      <w:r w:rsidRPr="00E272B5">
        <w:rPr>
          <w:lang w:eastAsia="pl-PL"/>
        </w:rPr>
        <w:t>202</w:t>
      </w:r>
      <w:r>
        <w:rPr>
          <w:lang w:eastAsia="pl-PL"/>
        </w:rPr>
        <w:t>1</w:t>
      </w:r>
      <w:r w:rsidRPr="00E272B5">
        <w:rPr>
          <w:lang w:eastAsia="pl-PL"/>
        </w:rPr>
        <w:t xml:space="preserve"> roku. Przebieg zachorowań był łagodny, czynnikami etiologicznymi</w:t>
      </w:r>
      <w:r w:rsidR="000E738B">
        <w:rPr>
          <w:lang w:eastAsia="pl-PL"/>
        </w:rPr>
        <w:t xml:space="preserve"> w </w:t>
      </w:r>
      <w:r w:rsidRPr="00297C6F">
        <w:rPr>
          <w:lang w:eastAsia="pl-PL"/>
        </w:rPr>
        <w:t>4</w:t>
      </w:r>
      <w:r>
        <w:rPr>
          <w:lang w:eastAsia="pl-PL"/>
        </w:rPr>
        <w:t xml:space="preserve"> przypadkach była</w:t>
      </w:r>
      <w:r w:rsidRPr="00E272B5">
        <w:rPr>
          <w:lang w:eastAsia="pl-PL"/>
        </w:rPr>
        <w:t xml:space="preserve"> Salmonella</w:t>
      </w:r>
      <w:r>
        <w:rPr>
          <w:lang w:eastAsia="pl-PL"/>
        </w:rPr>
        <w:t>,</w:t>
      </w:r>
      <w:r w:rsidR="000E738B">
        <w:rPr>
          <w:lang w:eastAsia="pl-PL"/>
        </w:rPr>
        <w:t xml:space="preserve"> w </w:t>
      </w:r>
      <w:r>
        <w:rPr>
          <w:lang w:eastAsia="pl-PL"/>
        </w:rPr>
        <w:t>1</w:t>
      </w:r>
      <w:r w:rsidR="00D6023B">
        <w:rPr>
          <w:lang w:eastAsia="pl-PL"/>
        </w:rPr>
        <w:t> </w:t>
      </w:r>
      <w:r w:rsidRPr="00E272B5">
        <w:rPr>
          <w:lang w:eastAsia="pl-PL"/>
        </w:rPr>
        <w:t>przypadk</w:t>
      </w:r>
      <w:r>
        <w:rPr>
          <w:lang w:eastAsia="pl-PL"/>
        </w:rPr>
        <w:t xml:space="preserve">u </w:t>
      </w:r>
      <w:proofErr w:type="spellStart"/>
      <w:r w:rsidRPr="00E272B5">
        <w:rPr>
          <w:lang w:eastAsia="pl-PL"/>
        </w:rPr>
        <w:t>norowirusy</w:t>
      </w:r>
      <w:proofErr w:type="spellEnd"/>
      <w:r w:rsidRPr="00E272B5">
        <w:rPr>
          <w:lang w:eastAsia="pl-PL"/>
        </w:rPr>
        <w:t>,</w:t>
      </w:r>
      <w:r w:rsidR="005A5A82">
        <w:rPr>
          <w:lang w:eastAsia="pl-PL"/>
        </w:rPr>
        <w:t xml:space="preserve"> a </w:t>
      </w:r>
      <w:r w:rsidR="000E738B">
        <w:rPr>
          <w:lang w:eastAsia="pl-PL"/>
        </w:rPr>
        <w:t>w </w:t>
      </w:r>
      <w:r>
        <w:rPr>
          <w:lang w:eastAsia="pl-PL"/>
        </w:rPr>
        <w:t>11</w:t>
      </w:r>
      <w:r w:rsidRPr="00E272B5">
        <w:rPr>
          <w:lang w:eastAsia="pl-PL"/>
        </w:rPr>
        <w:t xml:space="preserve"> przypadkach czynnika nie ustalono. </w:t>
      </w:r>
      <w:r w:rsidRPr="002207F7">
        <w:rPr>
          <w:lang w:eastAsia="pl-PL"/>
        </w:rPr>
        <w:t>Narażonych na</w:t>
      </w:r>
      <w:r w:rsidR="009F6F1D">
        <w:rPr>
          <w:lang w:eastAsia="pl-PL"/>
        </w:rPr>
        <w:t> </w:t>
      </w:r>
      <w:r w:rsidRPr="002207F7">
        <w:rPr>
          <w:lang w:eastAsia="pl-PL"/>
        </w:rPr>
        <w:t xml:space="preserve">zachorowanie było </w:t>
      </w:r>
      <w:r w:rsidRPr="00FA2D06">
        <w:rPr>
          <w:lang w:eastAsia="pl-PL"/>
        </w:rPr>
        <w:t>1 678</w:t>
      </w:r>
      <w:r w:rsidRPr="002207F7">
        <w:rPr>
          <w:lang w:eastAsia="pl-PL"/>
        </w:rPr>
        <w:t xml:space="preserve"> osób, tj. </w:t>
      </w:r>
      <w:r>
        <w:rPr>
          <w:lang w:eastAsia="pl-PL"/>
        </w:rPr>
        <w:t>dwukrotnie</w:t>
      </w:r>
      <w:r w:rsidRPr="002207F7">
        <w:rPr>
          <w:lang w:eastAsia="pl-PL"/>
        </w:rPr>
        <w:t xml:space="preserve"> mniej niż</w:t>
      </w:r>
      <w:r w:rsidR="000E738B">
        <w:rPr>
          <w:lang w:eastAsia="pl-PL"/>
        </w:rPr>
        <w:t xml:space="preserve"> w </w:t>
      </w:r>
      <w:r w:rsidRPr="002207F7">
        <w:rPr>
          <w:lang w:eastAsia="pl-PL"/>
        </w:rPr>
        <w:t>2021 r. Zachorował</w:t>
      </w:r>
      <w:r>
        <w:rPr>
          <w:lang w:eastAsia="pl-PL"/>
        </w:rPr>
        <w:t>y</w:t>
      </w:r>
      <w:r w:rsidRPr="002207F7">
        <w:rPr>
          <w:lang w:eastAsia="pl-PL"/>
        </w:rPr>
        <w:t xml:space="preserve"> </w:t>
      </w:r>
      <w:r w:rsidRPr="00FA2D06">
        <w:rPr>
          <w:lang w:eastAsia="pl-PL"/>
        </w:rPr>
        <w:t>162</w:t>
      </w:r>
      <w:r w:rsidRPr="00297C6F">
        <w:rPr>
          <w:lang w:eastAsia="pl-PL"/>
        </w:rPr>
        <w:t xml:space="preserve"> </w:t>
      </w:r>
      <w:r w:rsidRPr="002207F7">
        <w:rPr>
          <w:lang w:eastAsia="pl-PL"/>
        </w:rPr>
        <w:t>os</w:t>
      </w:r>
      <w:r>
        <w:rPr>
          <w:lang w:eastAsia="pl-PL"/>
        </w:rPr>
        <w:t>o</w:t>
      </w:r>
      <w:r w:rsidRPr="002207F7">
        <w:rPr>
          <w:lang w:eastAsia="pl-PL"/>
        </w:rPr>
        <w:t>b</w:t>
      </w:r>
      <w:r>
        <w:rPr>
          <w:lang w:eastAsia="pl-PL"/>
        </w:rPr>
        <w:t>y</w:t>
      </w:r>
      <w:r w:rsidRPr="002207F7">
        <w:rPr>
          <w:lang w:eastAsia="pl-PL"/>
        </w:rPr>
        <w:t>,</w:t>
      </w:r>
      <w:r w:rsidR="000E738B">
        <w:rPr>
          <w:lang w:eastAsia="pl-PL"/>
        </w:rPr>
        <w:t xml:space="preserve"> w </w:t>
      </w:r>
      <w:r w:rsidRPr="002207F7">
        <w:rPr>
          <w:lang w:eastAsia="pl-PL"/>
        </w:rPr>
        <w:t xml:space="preserve">tym </w:t>
      </w:r>
      <w:r w:rsidRPr="00297C6F">
        <w:rPr>
          <w:lang w:eastAsia="pl-PL"/>
        </w:rPr>
        <w:t>57</w:t>
      </w:r>
      <w:r w:rsidRPr="002207F7">
        <w:rPr>
          <w:lang w:eastAsia="pl-PL"/>
        </w:rPr>
        <w:t xml:space="preserve"> dzieci do 14 r.ż.,</w:t>
      </w:r>
      <w:r>
        <w:rPr>
          <w:lang w:eastAsia="pl-PL"/>
        </w:rPr>
        <w:t xml:space="preserve"> </w:t>
      </w:r>
      <w:r w:rsidRPr="00FA2D06">
        <w:rPr>
          <w:lang w:eastAsia="pl-PL"/>
        </w:rPr>
        <w:t>6</w:t>
      </w:r>
      <w:r w:rsidRPr="002207F7">
        <w:rPr>
          <w:lang w:eastAsia="pl-PL"/>
        </w:rPr>
        <w:t xml:space="preserve"> dzieci hospitalizowano.</w:t>
      </w:r>
    </w:p>
    <w:p w14:paraId="4A615058" w14:textId="2E751E35" w:rsidR="00773A58" w:rsidRDefault="00773A58" w:rsidP="002926B2">
      <w:pPr>
        <w:pStyle w:val="Stylnastroninternet"/>
        <w:rPr>
          <w:lang w:eastAsia="pl-PL"/>
        </w:rPr>
      </w:pPr>
      <w:r w:rsidRPr="002207F7">
        <w:rPr>
          <w:lang w:eastAsia="pl-PL"/>
        </w:rPr>
        <w:lastRenderedPageBreak/>
        <w:t>Każdorazowo po zgłoszeniu zachorowań wdrażano dochodzenie epidemiologiczne oraz</w:t>
      </w:r>
      <w:r w:rsidR="009F6F1D">
        <w:rPr>
          <w:lang w:eastAsia="pl-PL"/>
        </w:rPr>
        <w:t> </w:t>
      </w:r>
      <w:r w:rsidRPr="002207F7">
        <w:rPr>
          <w:lang w:eastAsia="pl-PL"/>
        </w:rPr>
        <w:t>wzmożony nadzór nad pionem kuchennym</w:t>
      </w:r>
      <w:r w:rsidR="000E738B">
        <w:rPr>
          <w:lang w:eastAsia="pl-PL"/>
        </w:rPr>
        <w:t xml:space="preserve"> w </w:t>
      </w:r>
      <w:r w:rsidRPr="002207F7">
        <w:rPr>
          <w:lang w:eastAsia="pl-PL"/>
        </w:rPr>
        <w:t>ośrodkach. Należy podkreślić, iż</w:t>
      </w:r>
      <w:r w:rsidR="000E738B">
        <w:rPr>
          <w:lang w:eastAsia="pl-PL"/>
        </w:rPr>
        <w:t xml:space="preserve"> w </w:t>
      </w:r>
      <w:r w:rsidRPr="002207F7">
        <w:rPr>
          <w:lang w:eastAsia="pl-PL"/>
        </w:rPr>
        <w:t>części ognisk zbiorowych dochodzenia ujawniały nieprawidłowości sanitarno-techniczne</w:t>
      </w:r>
      <w:r w:rsidR="005A5A82">
        <w:rPr>
          <w:lang w:eastAsia="pl-PL"/>
        </w:rPr>
        <w:t xml:space="preserve"> i </w:t>
      </w:r>
      <w:r w:rsidRPr="002207F7">
        <w:rPr>
          <w:lang w:eastAsia="pl-PL"/>
        </w:rPr>
        <w:t>sanitarno-higieniczne</w:t>
      </w:r>
      <w:r w:rsidR="000E738B">
        <w:rPr>
          <w:lang w:eastAsia="pl-PL"/>
        </w:rPr>
        <w:t xml:space="preserve"> w </w:t>
      </w:r>
      <w:r w:rsidRPr="002207F7">
        <w:rPr>
          <w:lang w:eastAsia="pl-PL"/>
        </w:rPr>
        <w:t>pionie żywieniowym oraz podwyższoną ogólną liczbę drobnoustrojów</w:t>
      </w:r>
      <w:r w:rsidR="000E738B">
        <w:rPr>
          <w:lang w:eastAsia="pl-PL"/>
        </w:rPr>
        <w:t xml:space="preserve"> w </w:t>
      </w:r>
      <w:r w:rsidRPr="002207F7">
        <w:rPr>
          <w:lang w:eastAsia="pl-PL"/>
        </w:rPr>
        <w:t>wymaz</w:t>
      </w:r>
      <w:r>
        <w:rPr>
          <w:lang w:eastAsia="pl-PL"/>
        </w:rPr>
        <w:t>ach</w:t>
      </w:r>
      <w:r w:rsidRPr="002207F7">
        <w:rPr>
          <w:lang w:eastAsia="pl-PL"/>
        </w:rPr>
        <w:t xml:space="preserve"> ze sprzętu kuchennego, które to okoliczności stanowiły czynniki wspomagające</w:t>
      </w:r>
      <w:r w:rsidR="000E738B">
        <w:rPr>
          <w:lang w:eastAsia="pl-PL"/>
        </w:rPr>
        <w:t xml:space="preserve"> w </w:t>
      </w:r>
      <w:r w:rsidRPr="002207F7">
        <w:rPr>
          <w:lang w:eastAsia="pl-PL"/>
        </w:rPr>
        <w:t xml:space="preserve">transmisji zakażeń. </w:t>
      </w:r>
    </w:p>
    <w:p w14:paraId="12541757" w14:textId="5B593854" w:rsidR="00773A58" w:rsidRDefault="00773A58" w:rsidP="002926B2">
      <w:pPr>
        <w:pStyle w:val="Stylnastroninternet"/>
        <w:rPr>
          <w:lang w:eastAsia="pl-PL"/>
        </w:rPr>
      </w:pPr>
      <w:r w:rsidRPr="00BB6078">
        <w:rPr>
          <w:lang w:eastAsia="pl-PL"/>
        </w:rPr>
        <w:t>W dochodzeniach epidemiologicznych</w:t>
      </w:r>
      <w:r w:rsidR="000E738B">
        <w:rPr>
          <w:lang w:eastAsia="pl-PL"/>
        </w:rPr>
        <w:t xml:space="preserve"> w </w:t>
      </w:r>
      <w:r w:rsidRPr="00BB6078">
        <w:rPr>
          <w:lang w:eastAsia="pl-PL"/>
        </w:rPr>
        <w:t>ogniskach stwierdzono m.in. nosicielstwo pałeczek Salmonella u 4 osób</w:t>
      </w:r>
      <w:r w:rsidR="005A5A82">
        <w:rPr>
          <w:lang w:eastAsia="pl-PL"/>
        </w:rPr>
        <w:t xml:space="preserve"> z </w:t>
      </w:r>
      <w:r w:rsidRPr="00BB6078">
        <w:rPr>
          <w:lang w:eastAsia="pl-PL"/>
        </w:rPr>
        <w:t>personelu kuchni oraz obecność bakterii</w:t>
      </w:r>
      <w:r w:rsidR="005A5A82">
        <w:rPr>
          <w:lang w:eastAsia="pl-PL"/>
        </w:rPr>
        <w:t xml:space="preserve"> z </w:t>
      </w:r>
      <w:r w:rsidRPr="00BB6078">
        <w:rPr>
          <w:lang w:eastAsia="pl-PL"/>
        </w:rPr>
        <w:t>grupy coli na</w:t>
      </w:r>
      <w:r w:rsidR="009F6F1D">
        <w:rPr>
          <w:lang w:eastAsia="pl-PL"/>
        </w:rPr>
        <w:t> </w:t>
      </w:r>
      <w:r w:rsidRPr="00BB6078">
        <w:rPr>
          <w:lang w:eastAsia="pl-PL"/>
        </w:rPr>
        <w:t>powierzchni dłoni u 2 pracowników pionu kuchennego.</w:t>
      </w:r>
    </w:p>
    <w:p w14:paraId="3F101024" w14:textId="17D6710D" w:rsidR="00773A58" w:rsidRDefault="00773A58" w:rsidP="002926B2">
      <w:pPr>
        <w:pStyle w:val="Stylnastroninternet"/>
        <w:rPr>
          <w:lang w:eastAsia="pl-PL"/>
        </w:rPr>
      </w:pPr>
      <w:r w:rsidRPr="00141192">
        <w:rPr>
          <w:lang w:eastAsia="pl-PL"/>
        </w:rPr>
        <w:t>Celem podniesienia bezpieczeństwa</w:t>
      </w:r>
      <w:r>
        <w:rPr>
          <w:lang w:eastAsia="pl-PL"/>
        </w:rPr>
        <w:t xml:space="preserve"> wypoczywających,</w:t>
      </w:r>
      <w:r w:rsidRPr="00141192">
        <w:rPr>
          <w:lang w:eastAsia="pl-PL"/>
        </w:rPr>
        <w:t xml:space="preserve"> przed sezonem letnim</w:t>
      </w:r>
      <w:r w:rsidR="000E738B">
        <w:rPr>
          <w:lang w:eastAsia="pl-PL"/>
        </w:rPr>
        <w:t xml:space="preserve"> w </w:t>
      </w:r>
      <w:r>
        <w:rPr>
          <w:lang w:eastAsia="pl-PL"/>
        </w:rPr>
        <w:t>czerwcu 2022 r. zorganizowano cykl konferencji powiatowych</w:t>
      </w:r>
      <w:r w:rsidR="000E738B">
        <w:rPr>
          <w:lang w:eastAsia="pl-PL"/>
        </w:rPr>
        <w:t xml:space="preserve"> w </w:t>
      </w:r>
      <w:r>
        <w:rPr>
          <w:lang w:eastAsia="pl-PL"/>
        </w:rPr>
        <w:t>Kołobrzegu, Międzyzdrojach</w:t>
      </w:r>
      <w:r w:rsidR="005A5A82">
        <w:rPr>
          <w:lang w:eastAsia="pl-PL"/>
        </w:rPr>
        <w:t xml:space="preserve"> i </w:t>
      </w:r>
      <w:r>
        <w:rPr>
          <w:lang w:eastAsia="pl-PL"/>
        </w:rPr>
        <w:t>Gryficach dla organizatorów wypoczynku realizujących żywienie zbiorowe. Podczas szkoleń</w:t>
      </w:r>
      <w:r w:rsidR="000E738B">
        <w:rPr>
          <w:lang w:eastAsia="pl-PL"/>
        </w:rPr>
        <w:t xml:space="preserve"> w </w:t>
      </w:r>
      <w:r>
        <w:rPr>
          <w:lang w:eastAsia="pl-PL"/>
        </w:rPr>
        <w:t>szczególności poruszana była tematyka zagrożeń zdrowia związanych</w:t>
      </w:r>
      <w:r w:rsidR="005A5A82">
        <w:rPr>
          <w:lang w:eastAsia="pl-PL"/>
        </w:rPr>
        <w:t xml:space="preserve"> z </w:t>
      </w:r>
      <w:r>
        <w:rPr>
          <w:lang w:eastAsia="pl-PL"/>
        </w:rPr>
        <w:t xml:space="preserve">ogniskami zatruć pokarmowych oraz możliwości ich zapobiegania poprzez odpowiedzialne zachowania, jak również przestrzeganie zasad przeciwepidemicznych. </w:t>
      </w:r>
    </w:p>
    <w:p w14:paraId="0482F6A6" w14:textId="77777777" w:rsidR="007F5B39" w:rsidRDefault="007F5B39" w:rsidP="002926B2">
      <w:pPr>
        <w:pStyle w:val="Stylnastroninternet"/>
        <w:rPr>
          <w:lang w:eastAsia="pl-PL"/>
        </w:rPr>
      </w:pPr>
    </w:p>
    <w:p w14:paraId="6647FD02" w14:textId="2E7FD669" w:rsidR="00773A58" w:rsidRDefault="00773A58" w:rsidP="008917B4">
      <w:pPr>
        <w:pStyle w:val="Nagwek3"/>
        <w:numPr>
          <w:ilvl w:val="1"/>
          <w:numId w:val="122"/>
        </w:numPr>
        <w:spacing w:before="0"/>
      </w:pPr>
      <w:bookmarkStart w:id="74" w:name="_Toc133222196"/>
      <w:bookmarkStart w:id="75" w:name="_Toc135828414"/>
      <w:r w:rsidRPr="00DA0097">
        <w:t>Wirusowe zapalenia wątroby</w:t>
      </w:r>
      <w:bookmarkEnd w:id="74"/>
      <w:bookmarkEnd w:id="75"/>
    </w:p>
    <w:p w14:paraId="4C65F925" w14:textId="77777777" w:rsidR="008917B4" w:rsidRPr="008917B4" w:rsidRDefault="008917B4" w:rsidP="002926B2">
      <w:pPr>
        <w:pStyle w:val="Stylnastroninternet"/>
      </w:pPr>
    </w:p>
    <w:p w14:paraId="72C21DF3" w14:textId="6CD8A7E9" w:rsidR="00773A58" w:rsidRPr="0094641E" w:rsidRDefault="00773A58" w:rsidP="002926B2">
      <w:pPr>
        <w:pStyle w:val="Stylnastroninternet"/>
        <w:rPr>
          <w:rFonts w:ascii="Calibri" w:eastAsia="Times New Roman" w:hAnsi="Calibri" w:cs="Calibri"/>
          <w:szCs w:val="24"/>
          <w:lang w:eastAsia="pl-PL"/>
        </w:rPr>
      </w:pPr>
      <w:r w:rsidRPr="0062304C">
        <w:rPr>
          <w:rFonts w:ascii="Calibri" w:eastAsia="Times New Roman" w:hAnsi="Calibri" w:cs="Calibri"/>
          <w:szCs w:val="24"/>
          <w:lang w:eastAsia="pl-PL"/>
        </w:rPr>
        <w:t>W 2022 roku</w:t>
      </w:r>
      <w:r w:rsidR="000E738B">
        <w:rPr>
          <w:rFonts w:ascii="Calibri" w:eastAsia="Times New Roman" w:hAnsi="Calibri" w:cs="Calibri"/>
          <w:szCs w:val="24"/>
          <w:lang w:eastAsia="pl-PL"/>
        </w:rPr>
        <w:t xml:space="preserve"> w </w:t>
      </w:r>
      <w:r w:rsidRPr="0062304C">
        <w:rPr>
          <w:rFonts w:ascii="Calibri" w:eastAsia="Times New Roman" w:hAnsi="Calibri" w:cs="Calibri"/>
          <w:szCs w:val="24"/>
          <w:lang w:eastAsia="pl-PL"/>
        </w:rPr>
        <w:t xml:space="preserve">Polsce zarejestrowano 5302 zachorowania na wirusowe zapalenia wątroby (współczynnik zapadalności 13,9 na 100 tys. mieszkańców), </w:t>
      </w:r>
      <w:r>
        <w:rPr>
          <w:rFonts w:ascii="Calibri" w:eastAsia="Times New Roman" w:hAnsi="Calibri" w:cs="Calibri"/>
          <w:szCs w:val="24"/>
          <w:lang w:eastAsia="pl-PL"/>
        </w:rPr>
        <w:t>tj. blisko dwukrotnie więcej niż</w:t>
      </w:r>
      <w:r w:rsidR="000E738B">
        <w:rPr>
          <w:rFonts w:ascii="Calibri" w:eastAsia="Times New Roman" w:hAnsi="Calibri" w:cs="Calibri"/>
          <w:szCs w:val="24"/>
          <w:lang w:eastAsia="pl-PL"/>
        </w:rPr>
        <w:t xml:space="preserve"> w </w:t>
      </w:r>
      <w:r>
        <w:rPr>
          <w:rFonts w:ascii="Calibri" w:eastAsia="Times New Roman" w:hAnsi="Calibri" w:cs="Calibri"/>
          <w:szCs w:val="24"/>
          <w:lang w:eastAsia="pl-PL"/>
        </w:rPr>
        <w:t>ubiegłym roku.</w:t>
      </w:r>
      <w:r w:rsidR="000E738B">
        <w:rPr>
          <w:rFonts w:ascii="Calibri" w:eastAsia="Times New Roman" w:hAnsi="Calibri" w:cs="Calibri"/>
          <w:szCs w:val="24"/>
          <w:lang w:eastAsia="pl-PL"/>
        </w:rPr>
        <w:t xml:space="preserve"> w </w:t>
      </w:r>
      <w:r w:rsidRPr="0062304C">
        <w:rPr>
          <w:rFonts w:ascii="Calibri" w:eastAsia="Times New Roman" w:hAnsi="Calibri" w:cs="Calibri"/>
          <w:szCs w:val="24"/>
          <w:lang w:eastAsia="pl-PL"/>
        </w:rPr>
        <w:t xml:space="preserve">woj. zachodniopomorskim </w:t>
      </w:r>
      <w:r>
        <w:rPr>
          <w:rFonts w:ascii="Calibri" w:eastAsia="Times New Roman" w:hAnsi="Calibri" w:cs="Calibri"/>
          <w:szCs w:val="24"/>
          <w:lang w:eastAsia="pl-PL"/>
        </w:rPr>
        <w:t>zarejestrowano</w:t>
      </w:r>
      <w:r w:rsidR="000E738B">
        <w:rPr>
          <w:rFonts w:ascii="Calibri" w:eastAsia="Times New Roman" w:hAnsi="Calibri" w:cs="Calibri"/>
          <w:szCs w:val="24"/>
          <w:lang w:eastAsia="pl-PL"/>
        </w:rPr>
        <w:t xml:space="preserve"> w </w:t>
      </w:r>
      <w:r>
        <w:rPr>
          <w:rFonts w:ascii="Calibri" w:eastAsia="Times New Roman" w:hAnsi="Calibri" w:cs="Calibri"/>
          <w:szCs w:val="24"/>
          <w:lang w:eastAsia="pl-PL"/>
        </w:rPr>
        <w:t xml:space="preserve">tym samym czasie </w:t>
      </w:r>
      <w:r w:rsidRPr="0062304C">
        <w:rPr>
          <w:rFonts w:ascii="Calibri" w:eastAsia="Times New Roman" w:hAnsi="Calibri" w:cs="Calibri"/>
          <w:szCs w:val="24"/>
          <w:lang w:eastAsia="pl-PL"/>
        </w:rPr>
        <w:t>380</w:t>
      </w:r>
      <w:r>
        <w:rPr>
          <w:rFonts w:ascii="Calibri" w:eastAsia="Times New Roman" w:hAnsi="Calibri" w:cs="Calibri"/>
          <w:szCs w:val="24"/>
          <w:lang w:eastAsia="pl-PL"/>
        </w:rPr>
        <w:t xml:space="preserve"> zakażeń </w:t>
      </w:r>
      <w:r w:rsidRPr="0062304C">
        <w:rPr>
          <w:rFonts w:ascii="Calibri" w:eastAsia="Times New Roman" w:hAnsi="Calibri" w:cs="Calibri"/>
          <w:szCs w:val="24"/>
          <w:lang w:eastAsia="pl-PL"/>
        </w:rPr>
        <w:t>(współczynnik zapadalności 23,10 na 100 tys. mieszkańców)</w:t>
      </w:r>
      <w:r>
        <w:rPr>
          <w:rFonts w:ascii="Calibri" w:eastAsia="Times New Roman" w:hAnsi="Calibri" w:cs="Calibri"/>
          <w:szCs w:val="24"/>
          <w:lang w:eastAsia="pl-PL"/>
        </w:rPr>
        <w:t>, tj. 3 razy więcej niż</w:t>
      </w:r>
      <w:r w:rsidR="000E738B">
        <w:rPr>
          <w:rFonts w:ascii="Calibri" w:eastAsia="Times New Roman" w:hAnsi="Calibri" w:cs="Calibri"/>
          <w:szCs w:val="24"/>
          <w:lang w:eastAsia="pl-PL"/>
        </w:rPr>
        <w:t xml:space="preserve"> w </w:t>
      </w:r>
      <w:r>
        <w:rPr>
          <w:rFonts w:ascii="Calibri" w:eastAsia="Times New Roman" w:hAnsi="Calibri" w:cs="Calibri"/>
          <w:szCs w:val="24"/>
          <w:lang w:eastAsia="pl-PL"/>
        </w:rPr>
        <w:t>roku 2021.</w:t>
      </w:r>
    </w:p>
    <w:p w14:paraId="1C03E685" w14:textId="12D0B3C2" w:rsidR="00773A58" w:rsidRPr="00B40E26" w:rsidRDefault="00773A58" w:rsidP="002926B2">
      <w:pPr>
        <w:pStyle w:val="Stylnastroninternet"/>
        <w:rPr>
          <w:rFonts w:ascii="Calibri" w:eastAsia="Times New Roman" w:hAnsi="Calibri" w:cs="Calibri"/>
          <w:szCs w:val="24"/>
          <w:lang w:eastAsia="pl-PL"/>
        </w:rPr>
      </w:pPr>
      <w:r w:rsidRPr="0062304C">
        <w:rPr>
          <w:rFonts w:ascii="Calibri" w:eastAsia="Times New Roman" w:hAnsi="Calibri" w:cs="Calibri"/>
          <w:szCs w:val="24"/>
          <w:lang w:eastAsia="pl-PL"/>
        </w:rPr>
        <w:t>Ogólne zestawienie zachorowań na wirusowe zapalenia wątroby</w:t>
      </w:r>
      <w:r w:rsidR="000E738B">
        <w:rPr>
          <w:rFonts w:ascii="Calibri" w:eastAsia="Times New Roman" w:hAnsi="Calibri" w:cs="Calibri"/>
          <w:szCs w:val="24"/>
          <w:lang w:eastAsia="pl-PL"/>
        </w:rPr>
        <w:t xml:space="preserve"> w</w:t>
      </w:r>
      <w:r w:rsidR="009F6F1D">
        <w:rPr>
          <w:rFonts w:ascii="Calibri" w:eastAsia="Times New Roman" w:hAnsi="Calibri" w:cs="Calibri"/>
          <w:szCs w:val="24"/>
          <w:lang w:eastAsia="pl-PL"/>
        </w:rPr>
        <w:t xml:space="preserve"> </w:t>
      </w:r>
      <w:r w:rsidRPr="0062304C">
        <w:rPr>
          <w:rFonts w:ascii="Calibri" w:eastAsia="Times New Roman" w:hAnsi="Calibri" w:cs="Calibri"/>
          <w:szCs w:val="24"/>
          <w:lang w:eastAsia="pl-PL"/>
        </w:rPr>
        <w:t>Polsce</w:t>
      </w:r>
      <w:r w:rsidR="005A5A82">
        <w:rPr>
          <w:rFonts w:ascii="Calibri" w:eastAsia="Times New Roman" w:hAnsi="Calibri" w:cs="Calibri"/>
          <w:szCs w:val="24"/>
          <w:lang w:eastAsia="pl-PL"/>
        </w:rPr>
        <w:t xml:space="preserve"> i </w:t>
      </w:r>
      <w:r w:rsidRPr="0062304C">
        <w:rPr>
          <w:rFonts w:ascii="Calibri" w:eastAsia="Times New Roman" w:hAnsi="Calibri" w:cs="Calibri"/>
          <w:szCs w:val="24"/>
          <w:lang w:eastAsia="pl-PL"/>
        </w:rPr>
        <w:t>woj.</w:t>
      </w:r>
      <w:r w:rsidR="009F6F1D">
        <w:rPr>
          <w:rFonts w:ascii="Calibri" w:eastAsia="Times New Roman" w:hAnsi="Calibri" w:cs="Calibri"/>
          <w:szCs w:val="24"/>
          <w:lang w:eastAsia="pl-PL"/>
        </w:rPr>
        <w:t> </w:t>
      </w:r>
      <w:r w:rsidRPr="0062304C">
        <w:rPr>
          <w:rFonts w:ascii="Calibri" w:eastAsia="Times New Roman" w:hAnsi="Calibri" w:cs="Calibri"/>
          <w:szCs w:val="24"/>
          <w:lang w:eastAsia="pl-PL"/>
        </w:rPr>
        <w:t>zachodniopomorskim</w:t>
      </w:r>
      <w:r w:rsidR="000E738B">
        <w:rPr>
          <w:rFonts w:ascii="Calibri" w:eastAsia="Times New Roman" w:hAnsi="Calibri" w:cs="Calibri"/>
          <w:szCs w:val="24"/>
          <w:lang w:eastAsia="pl-PL"/>
        </w:rPr>
        <w:t xml:space="preserve"> w </w:t>
      </w:r>
      <w:r w:rsidRPr="0062304C">
        <w:rPr>
          <w:rFonts w:ascii="Calibri" w:eastAsia="Times New Roman" w:hAnsi="Calibri" w:cs="Calibri"/>
          <w:szCs w:val="24"/>
          <w:lang w:eastAsia="pl-PL"/>
        </w:rPr>
        <w:t xml:space="preserve">latach 2018-2022 </w:t>
      </w:r>
      <w:r w:rsidRPr="00B40E26">
        <w:rPr>
          <w:rFonts w:ascii="Calibri" w:eastAsia="Times New Roman" w:hAnsi="Calibri" w:cs="Calibri"/>
          <w:szCs w:val="24"/>
          <w:lang w:eastAsia="pl-PL"/>
        </w:rPr>
        <w:t>przedstawia tabela 5.</w:t>
      </w:r>
    </w:p>
    <w:p w14:paraId="5CAF3DE1" w14:textId="097122AE" w:rsidR="00773A58" w:rsidRPr="00595553" w:rsidRDefault="00773A58" w:rsidP="00773A58">
      <w:pPr>
        <w:spacing w:before="120" w:after="120" w:line="240" w:lineRule="auto"/>
        <w:jc w:val="both"/>
        <w:rPr>
          <w:rFonts w:eastAsia="Times New Roman" w:cstheme="minorHAnsi"/>
          <w:sz w:val="18"/>
          <w:szCs w:val="18"/>
          <w:lang w:eastAsia="pl-PL"/>
        </w:rPr>
      </w:pPr>
      <w:bookmarkStart w:id="76" w:name="_Toc133231299"/>
      <w:bookmarkStart w:id="77" w:name="_Toc133236308"/>
      <w:bookmarkStart w:id="78" w:name="_Toc133311698"/>
      <w:bookmarkStart w:id="79" w:name="_Toc133320554"/>
      <w:bookmarkStart w:id="80" w:name="_Toc133321673"/>
      <w:bookmarkStart w:id="81" w:name="_Toc133387651"/>
      <w:bookmarkStart w:id="82" w:name="_Toc133388595"/>
      <w:bookmarkStart w:id="83" w:name="_Toc133500618"/>
      <w:bookmarkStart w:id="84" w:name="_Toc133559622"/>
      <w:bookmarkStart w:id="85" w:name="_Toc133576644"/>
      <w:bookmarkStart w:id="86" w:name="_Toc133582248"/>
      <w:bookmarkStart w:id="87" w:name="_Toc133582866"/>
      <w:bookmarkStart w:id="88" w:name="_Toc133583756"/>
      <w:bookmarkStart w:id="89" w:name="_Toc134604365"/>
      <w:bookmarkStart w:id="90" w:name="_Toc134610879"/>
      <w:bookmarkStart w:id="91" w:name="_Toc135041578"/>
      <w:bookmarkStart w:id="92" w:name="_Toc135828570"/>
      <w:r w:rsidRPr="00595553">
        <w:rPr>
          <w:rFonts w:eastAsia="Times New Roman" w:cstheme="minorHAnsi"/>
          <w:sz w:val="18"/>
          <w:szCs w:val="18"/>
          <w:lang w:eastAsia="pl-PL"/>
        </w:rPr>
        <w:t xml:space="preserve">Tabela </w:t>
      </w:r>
      <w:r w:rsidRPr="00595553">
        <w:rPr>
          <w:rFonts w:eastAsia="Times New Roman" w:cstheme="minorHAnsi"/>
          <w:sz w:val="18"/>
          <w:szCs w:val="18"/>
          <w:lang w:eastAsia="pl-PL"/>
        </w:rPr>
        <w:fldChar w:fldCharType="begin"/>
      </w:r>
      <w:r w:rsidRPr="00595553">
        <w:rPr>
          <w:rFonts w:eastAsia="Times New Roman" w:cstheme="minorHAnsi"/>
          <w:sz w:val="18"/>
          <w:szCs w:val="18"/>
          <w:lang w:eastAsia="pl-PL"/>
        </w:rPr>
        <w:instrText xml:space="preserve"> SEQ Tabela \* ARABIC </w:instrText>
      </w:r>
      <w:r w:rsidRPr="00595553">
        <w:rPr>
          <w:rFonts w:eastAsia="Times New Roman" w:cstheme="minorHAnsi"/>
          <w:sz w:val="18"/>
          <w:szCs w:val="18"/>
          <w:lang w:eastAsia="pl-PL"/>
        </w:rPr>
        <w:fldChar w:fldCharType="separate"/>
      </w:r>
      <w:r w:rsidR="00B41039" w:rsidRPr="00595553">
        <w:rPr>
          <w:rFonts w:eastAsia="Times New Roman" w:cstheme="minorHAnsi"/>
          <w:noProof/>
          <w:sz w:val="18"/>
          <w:szCs w:val="18"/>
          <w:lang w:eastAsia="pl-PL"/>
        </w:rPr>
        <w:t>5</w:t>
      </w:r>
      <w:r w:rsidRPr="00595553">
        <w:rPr>
          <w:rFonts w:eastAsia="Times New Roman" w:cstheme="minorHAnsi"/>
          <w:sz w:val="18"/>
          <w:szCs w:val="18"/>
          <w:lang w:eastAsia="pl-PL"/>
        </w:rPr>
        <w:fldChar w:fldCharType="end"/>
      </w:r>
      <w:r w:rsidR="00436335">
        <w:rPr>
          <w:rFonts w:eastAsia="Times New Roman" w:cstheme="minorHAnsi"/>
          <w:sz w:val="18"/>
          <w:szCs w:val="18"/>
          <w:lang w:eastAsia="pl-PL"/>
        </w:rPr>
        <w:t>.</w:t>
      </w:r>
      <w:r w:rsidRPr="00595553">
        <w:rPr>
          <w:rFonts w:eastAsia="Times New Roman" w:cstheme="minorHAnsi"/>
          <w:noProof/>
          <w:sz w:val="18"/>
          <w:szCs w:val="18"/>
          <w:lang w:eastAsia="pl-PL"/>
        </w:rPr>
        <w:t xml:space="preserve"> Liczba zachorowań</w:t>
      </w:r>
      <w:r w:rsidR="005A5A82" w:rsidRPr="00595553">
        <w:rPr>
          <w:rFonts w:eastAsia="Times New Roman" w:cstheme="minorHAnsi"/>
          <w:noProof/>
          <w:sz w:val="18"/>
          <w:szCs w:val="18"/>
          <w:lang w:eastAsia="pl-PL"/>
        </w:rPr>
        <w:t xml:space="preserve"> i </w:t>
      </w:r>
      <w:r w:rsidRPr="00595553">
        <w:rPr>
          <w:rFonts w:eastAsia="Times New Roman" w:cstheme="minorHAnsi"/>
          <w:noProof/>
          <w:sz w:val="18"/>
          <w:szCs w:val="18"/>
          <w:lang w:eastAsia="pl-PL"/>
        </w:rPr>
        <w:t>współczynnik zapadalności na wirusowe zapalenia wątroby ogółem</w:t>
      </w:r>
      <w:r w:rsidR="000E738B" w:rsidRPr="00595553">
        <w:rPr>
          <w:rFonts w:eastAsia="Times New Roman" w:cstheme="minorHAnsi"/>
          <w:noProof/>
          <w:sz w:val="18"/>
          <w:szCs w:val="18"/>
          <w:lang w:eastAsia="pl-PL"/>
        </w:rPr>
        <w:t xml:space="preserve"> w </w:t>
      </w:r>
      <w:r w:rsidRPr="00595553">
        <w:rPr>
          <w:rFonts w:eastAsia="Times New Roman" w:cstheme="minorHAnsi"/>
          <w:noProof/>
          <w:sz w:val="18"/>
          <w:szCs w:val="18"/>
          <w:lang w:eastAsia="pl-PL"/>
        </w:rPr>
        <w:t>Polsce</w:t>
      </w:r>
      <w:r w:rsidR="005A5A82" w:rsidRPr="00595553">
        <w:rPr>
          <w:rFonts w:eastAsia="Times New Roman" w:cstheme="minorHAnsi"/>
          <w:noProof/>
          <w:sz w:val="18"/>
          <w:szCs w:val="18"/>
          <w:lang w:eastAsia="pl-PL"/>
        </w:rPr>
        <w:t xml:space="preserve"> i </w:t>
      </w:r>
      <w:r w:rsidRPr="00595553">
        <w:rPr>
          <w:rFonts w:eastAsia="Times New Roman" w:cstheme="minorHAnsi"/>
          <w:noProof/>
          <w:sz w:val="18"/>
          <w:szCs w:val="18"/>
          <w:lang w:eastAsia="pl-PL"/>
        </w:rPr>
        <w:t>woj. zachodniopomorskim</w:t>
      </w:r>
      <w:r w:rsidR="000E738B" w:rsidRPr="00595553">
        <w:rPr>
          <w:rFonts w:eastAsia="Times New Roman" w:cstheme="minorHAnsi"/>
          <w:noProof/>
          <w:sz w:val="18"/>
          <w:szCs w:val="18"/>
          <w:lang w:eastAsia="pl-PL"/>
        </w:rPr>
        <w:t xml:space="preserve"> w </w:t>
      </w:r>
      <w:r w:rsidRPr="00595553">
        <w:rPr>
          <w:rFonts w:eastAsia="Times New Roman" w:cstheme="minorHAnsi"/>
          <w:noProof/>
          <w:sz w:val="18"/>
          <w:szCs w:val="18"/>
          <w:lang w:eastAsia="pl-PL"/>
        </w:rPr>
        <w:t>latach 2018-2022</w:t>
      </w:r>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p>
    <w:tbl>
      <w:tblPr>
        <w:tblStyle w:val="Siatkatabelijasna"/>
        <w:tblW w:w="9180" w:type="dxa"/>
        <w:jc w:val="center"/>
        <w:tblLook w:val="04A0" w:firstRow="1" w:lastRow="0" w:firstColumn="1" w:lastColumn="0" w:noHBand="0" w:noVBand="1"/>
        <w:tblCaption w:val="Tabela 5 Liczba zachorowań i współczynnik zapadalności na wirusowe zapalenia wątroby ogółem w Polsce i woj. zachodniopomorskim w latach 2018-2022"/>
        <w:tblDescription w:val="Tabela 5 Liczba zachorowań i współczynnik zapadalności na wirusowe zapalenia wątroby ogółem w Polsce i woj. zachodniopomorskim w latach 2018-2022"/>
      </w:tblPr>
      <w:tblGrid>
        <w:gridCol w:w="1908"/>
        <w:gridCol w:w="727"/>
        <w:gridCol w:w="727"/>
        <w:gridCol w:w="727"/>
        <w:gridCol w:w="727"/>
        <w:gridCol w:w="728"/>
        <w:gridCol w:w="727"/>
        <w:gridCol w:w="727"/>
        <w:gridCol w:w="727"/>
        <w:gridCol w:w="727"/>
        <w:gridCol w:w="728"/>
      </w:tblGrid>
      <w:tr w:rsidR="00773A58" w:rsidRPr="0062304C" w14:paraId="0C11BB9B" w14:textId="77777777" w:rsidTr="008071BF">
        <w:trPr>
          <w:jc w:val="center"/>
        </w:trPr>
        <w:tc>
          <w:tcPr>
            <w:tcW w:w="1908" w:type="dxa"/>
            <w:vMerge w:val="restart"/>
          </w:tcPr>
          <w:p w14:paraId="49E5B81B" w14:textId="77777777" w:rsidR="00773A58" w:rsidRPr="0062304C" w:rsidRDefault="00773A58" w:rsidP="00400395">
            <w:pPr>
              <w:tabs>
                <w:tab w:val="left" w:pos="851"/>
              </w:tabs>
              <w:spacing w:line="276" w:lineRule="auto"/>
              <w:ind w:firstLine="567"/>
              <w:jc w:val="both"/>
              <w:outlineLvl w:val="3"/>
              <w:rPr>
                <w:rFonts w:ascii="Calibri" w:eastAsia="Times New Roman" w:hAnsi="Calibri" w:cs="Calibri"/>
                <w:bCs/>
                <w:sz w:val="18"/>
                <w:szCs w:val="18"/>
                <w:lang w:eastAsia="pl-PL"/>
              </w:rPr>
            </w:pPr>
          </w:p>
        </w:tc>
        <w:tc>
          <w:tcPr>
            <w:tcW w:w="1454" w:type="dxa"/>
            <w:gridSpan w:val="2"/>
          </w:tcPr>
          <w:p w14:paraId="0CD4B5B5"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2018 r.</w:t>
            </w:r>
          </w:p>
        </w:tc>
        <w:tc>
          <w:tcPr>
            <w:tcW w:w="1454" w:type="dxa"/>
            <w:gridSpan w:val="2"/>
          </w:tcPr>
          <w:p w14:paraId="574BA8AF"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2019 r.</w:t>
            </w:r>
          </w:p>
        </w:tc>
        <w:tc>
          <w:tcPr>
            <w:tcW w:w="1455" w:type="dxa"/>
            <w:gridSpan w:val="2"/>
          </w:tcPr>
          <w:p w14:paraId="0C9329CE"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2020 r.</w:t>
            </w:r>
          </w:p>
        </w:tc>
        <w:tc>
          <w:tcPr>
            <w:tcW w:w="1454" w:type="dxa"/>
            <w:gridSpan w:val="2"/>
          </w:tcPr>
          <w:p w14:paraId="04B76A5A"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2021 r.</w:t>
            </w:r>
          </w:p>
        </w:tc>
        <w:tc>
          <w:tcPr>
            <w:tcW w:w="1455" w:type="dxa"/>
            <w:gridSpan w:val="2"/>
          </w:tcPr>
          <w:p w14:paraId="0B77C01C"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2022 r.</w:t>
            </w:r>
          </w:p>
        </w:tc>
      </w:tr>
      <w:tr w:rsidR="00773A58" w:rsidRPr="0062304C" w14:paraId="071DC6B7" w14:textId="77777777" w:rsidTr="008071BF">
        <w:trPr>
          <w:trHeight w:val="1354"/>
          <w:jc w:val="center"/>
        </w:trPr>
        <w:tc>
          <w:tcPr>
            <w:tcW w:w="1908" w:type="dxa"/>
            <w:vMerge/>
          </w:tcPr>
          <w:p w14:paraId="1F56DD16" w14:textId="77777777" w:rsidR="00773A58" w:rsidRPr="0062304C" w:rsidRDefault="00773A58" w:rsidP="00400395">
            <w:pPr>
              <w:tabs>
                <w:tab w:val="left" w:pos="851"/>
              </w:tabs>
              <w:spacing w:line="276" w:lineRule="auto"/>
              <w:ind w:firstLine="567"/>
              <w:jc w:val="both"/>
              <w:outlineLvl w:val="3"/>
              <w:rPr>
                <w:rFonts w:ascii="Calibri" w:eastAsia="Times New Roman" w:hAnsi="Calibri" w:cs="Calibri"/>
                <w:bCs/>
                <w:sz w:val="18"/>
                <w:szCs w:val="18"/>
                <w:lang w:eastAsia="pl-PL"/>
              </w:rPr>
            </w:pPr>
          </w:p>
        </w:tc>
        <w:tc>
          <w:tcPr>
            <w:tcW w:w="727" w:type="dxa"/>
            <w:textDirection w:val="btLr"/>
          </w:tcPr>
          <w:p w14:paraId="626C5C2C"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Liczba zachorowań</w:t>
            </w:r>
          </w:p>
        </w:tc>
        <w:tc>
          <w:tcPr>
            <w:tcW w:w="727" w:type="dxa"/>
            <w:textDirection w:val="btLr"/>
          </w:tcPr>
          <w:p w14:paraId="7218F340"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Zapadalność</w:t>
            </w:r>
            <w:r w:rsidRPr="0062304C">
              <w:rPr>
                <w:rFonts w:ascii="Calibri" w:eastAsia="Times New Roman" w:hAnsi="Calibri" w:cs="Calibri"/>
                <w:bCs/>
                <w:sz w:val="18"/>
                <w:szCs w:val="18"/>
                <w:lang w:eastAsia="pl-PL"/>
              </w:rPr>
              <w:br/>
              <w:t>na 100 tys.</w:t>
            </w:r>
          </w:p>
        </w:tc>
        <w:tc>
          <w:tcPr>
            <w:tcW w:w="727" w:type="dxa"/>
            <w:textDirection w:val="btLr"/>
          </w:tcPr>
          <w:p w14:paraId="4238D456"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Liczba zachorowań</w:t>
            </w:r>
          </w:p>
        </w:tc>
        <w:tc>
          <w:tcPr>
            <w:tcW w:w="727" w:type="dxa"/>
            <w:textDirection w:val="btLr"/>
          </w:tcPr>
          <w:p w14:paraId="1936CB46"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Zapadalność</w:t>
            </w:r>
            <w:r w:rsidRPr="0062304C">
              <w:rPr>
                <w:rFonts w:ascii="Calibri" w:eastAsia="Times New Roman" w:hAnsi="Calibri" w:cs="Calibri"/>
                <w:bCs/>
                <w:sz w:val="18"/>
                <w:szCs w:val="18"/>
                <w:lang w:eastAsia="pl-PL"/>
              </w:rPr>
              <w:br/>
              <w:t>na 100 tys.</w:t>
            </w:r>
          </w:p>
        </w:tc>
        <w:tc>
          <w:tcPr>
            <w:tcW w:w="728" w:type="dxa"/>
            <w:textDirection w:val="btLr"/>
          </w:tcPr>
          <w:p w14:paraId="662102B6"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Liczba zachorowań</w:t>
            </w:r>
          </w:p>
        </w:tc>
        <w:tc>
          <w:tcPr>
            <w:tcW w:w="727" w:type="dxa"/>
            <w:textDirection w:val="btLr"/>
          </w:tcPr>
          <w:p w14:paraId="1B71E87F"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Zapadalność</w:t>
            </w:r>
            <w:r w:rsidRPr="0062304C">
              <w:rPr>
                <w:rFonts w:ascii="Calibri" w:eastAsia="Times New Roman" w:hAnsi="Calibri" w:cs="Calibri"/>
                <w:bCs/>
                <w:sz w:val="18"/>
                <w:szCs w:val="18"/>
                <w:lang w:eastAsia="pl-PL"/>
              </w:rPr>
              <w:br/>
              <w:t>na 100 tys.</w:t>
            </w:r>
          </w:p>
        </w:tc>
        <w:tc>
          <w:tcPr>
            <w:tcW w:w="727" w:type="dxa"/>
            <w:textDirection w:val="btLr"/>
          </w:tcPr>
          <w:p w14:paraId="7BF10495"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Liczba zachorowań</w:t>
            </w:r>
          </w:p>
        </w:tc>
        <w:tc>
          <w:tcPr>
            <w:tcW w:w="727" w:type="dxa"/>
            <w:textDirection w:val="btLr"/>
          </w:tcPr>
          <w:p w14:paraId="6849CE06"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Zapadalność</w:t>
            </w:r>
            <w:r w:rsidRPr="0062304C">
              <w:rPr>
                <w:rFonts w:ascii="Calibri" w:eastAsia="Times New Roman" w:hAnsi="Calibri" w:cs="Calibri"/>
                <w:bCs/>
                <w:sz w:val="18"/>
                <w:szCs w:val="18"/>
                <w:lang w:eastAsia="pl-PL"/>
              </w:rPr>
              <w:br/>
              <w:t>na 100 tys.</w:t>
            </w:r>
          </w:p>
        </w:tc>
        <w:tc>
          <w:tcPr>
            <w:tcW w:w="727" w:type="dxa"/>
            <w:textDirection w:val="btLr"/>
          </w:tcPr>
          <w:p w14:paraId="7271ACCB" w14:textId="77777777" w:rsidR="00773A58" w:rsidRPr="0062304C" w:rsidRDefault="00773A58" w:rsidP="00400395">
            <w:pPr>
              <w:tabs>
                <w:tab w:val="left" w:pos="851"/>
              </w:tabs>
              <w:ind w:left="113" w:right="113"/>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Liczba zachorowań</w:t>
            </w:r>
          </w:p>
        </w:tc>
        <w:tc>
          <w:tcPr>
            <w:tcW w:w="728" w:type="dxa"/>
            <w:textDirection w:val="btLr"/>
          </w:tcPr>
          <w:p w14:paraId="0DFEE82D" w14:textId="77777777" w:rsidR="00773A58" w:rsidRPr="0062304C" w:rsidRDefault="00773A58" w:rsidP="00400395">
            <w:pPr>
              <w:tabs>
                <w:tab w:val="left" w:pos="851"/>
              </w:tabs>
              <w:ind w:left="113" w:right="113"/>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Zapadalność</w:t>
            </w:r>
            <w:r w:rsidRPr="0062304C">
              <w:rPr>
                <w:rFonts w:ascii="Calibri" w:eastAsia="Times New Roman" w:hAnsi="Calibri" w:cs="Calibri"/>
                <w:b/>
                <w:sz w:val="18"/>
                <w:szCs w:val="18"/>
                <w:lang w:eastAsia="pl-PL"/>
              </w:rPr>
              <w:br/>
              <w:t>na 100 tys.</w:t>
            </w:r>
          </w:p>
        </w:tc>
      </w:tr>
      <w:tr w:rsidR="00773A58" w:rsidRPr="0062304C" w14:paraId="3E7CE772" w14:textId="77777777" w:rsidTr="008071BF">
        <w:trPr>
          <w:trHeight w:val="491"/>
          <w:jc w:val="center"/>
        </w:trPr>
        <w:tc>
          <w:tcPr>
            <w:tcW w:w="1908" w:type="dxa"/>
          </w:tcPr>
          <w:p w14:paraId="1C5D0F15" w14:textId="77777777" w:rsidR="00773A58" w:rsidRPr="0062304C" w:rsidRDefault="00773A58" w:rsidP="00400395">
            <w:pPr>
              <w:jc w:val="center"/>
              <w:rPr>
                <w:rFonts w:eastAsia="Times New Roman" w:cstheme="minorHAnsi"/>
                <w:sz w:val="18"/>
                <w:szCs w:val="18"/>
                <w:lang w:eastAsia="pl-PL"/>
              </w:rPr>
            </w:pPr>
            <w:r w:rsidRPr="0062304C">
              <w:rPr>
                <w:rFonts w:eastAsia="Times New Roman" w:cstheme="minorHAnsi"/>
                <w:sz w:val="18"/>
                <w:szCs w:val="18"/>
                <w:lang w:eastAsia="pl-PL"/>
              </w:rPr>
              <w:t>Polska</w:t>
            </w:r>
          </w:p>
        </w:tc>
        <w:tc>
          <w:tcPr>
            <w:tcW w:w="727" w:type="dxa"/>
          </w:tcPr>
          <w:p w14:paraId="39185FBD"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8101</w:t>
            </w:r>
          </w:p>
        </w:tc>
        <w:tc>
          <w:tcPr>
            <w:tcW w:w="727" w:type="dxa"/>
          </w:tcPr>
          <w:p w14:paraId="771D9798"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21,09</w:t>
            </w:r>
          </w:p>
        </w:tc>
        <w:tc>
          <w:tcPr>
            <w:tcW w:w="727" w:type="dxa"/>
          </w:tcPr>
          <w:p w14:paraId="454D9C6D"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7281</w:t>
            </w:r>
          </w:p>
        </w:tc>
        <w:tc>
          <w:tcPr>
            <w:tcW w:w="727" w:type="dxa"/>
          </w:tcPr>
          <w:p w14:paraId="4D76E554"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18,96</w:t>
            </w:r>
          </w:p>
        </w:tc>
        <w:tc>
          <w:tcPr>
            <w:tcW w:w="728" w:type="dxa"/>
          </w:tcPr>
          <w:p w14:paraId="65489849"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2071</w:t>
            </w:r>
          </w:p>
        </w:tc>
        <w:tc>
          <w:tcPr>
            <w:tcW w:w="727" w:type="dxa"/>
          </w:tcPr>
          <w:p w14:paraId="2D072161"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5,41</w:t>
            </w:r>
          </w:p>
        </w:tc>
        <w:tc>
          <w:tcPr>
            <w:tcW w:w="727" w:type="dxa"/>
          </w:tcPr>
          <w:p w14:paraId="05985F8F"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2891</w:t>
            </w:r>
          </w:p>
        </w:tc>
        <w:tc>
          <w:tcPr>
            <w:tcW w:w="727" w:type="dxa"/>
          </w:tcPr>
          <w:p w14:paraId="419691D8" w14:textId="77777777" w:rsidR="00773A58" w:rsidRPr="0062304C" w:rsidRDefault="00773A58" w:rsidP="00400395">
            <w:pPr>
              <w:tabs>
                <w:tab w:val="left" w:pos="851"/>
              </w:tabs>
              <w:spacing w:line="276" w:lineRule="auto"/>
              <w:jc w:val="center"/>
              <w:outlineLvl w:val="3"/>
              <w:rPr>
                <w:rFonts w:ascii="Calibri" w:eastAsia="Times New Roman" w:hAnsi="Calibri" w:cs="Calibri"/>
                <w:bCs/>
                <w:strike/>
                <w:sz w:val="18"/>
                <w:szCs w:val="18"/>
                <w:lang w:eastAsia="pl-PL"/>
              </w:rPr>
            </w:pPr>
            <w:r w:rsidRPr="0062304C">
              <w:rPr>
                <w:rFonts w:ascii="Calibri" w:eastAsia="Times New Roman" w:hAnsi="Calibri" w:cs="Calibri"/>
                <w:bCs/>
                <w:sz w:val="18"/>
                <w:szCs w:val="18"/>
                <w:lang w:eastAsia="pl-PL"/>
              </w:rPr>
              <w:t>7,58</w:t>
            </w:r>
          </w:p>
        </w:tc>
        <w:tc>
          <w:tcPr>
            <w:tcW w:w="727" w:type="dxa"/>
          </w:tcPr>
          <w:p w14:paraId="4865DB58"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5302</w:t>
            </w:r>
          </w:p>
        </w:tc>
        <w:tc>
          <w:tcPr>
            <w:tcW w:w="728" w:type="dxa"/>
          </w:tcPr>
          <w:p w14:paraId="069C8A93"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13,9</w:t>
            </w:r>
          </w:p>
        </w:tc>
      </w:tr>
      <w:tr w:rsidR="00773A58" w:rsidRPr="0062304C" w14:paraId="02548F85" w14:textId="77777777" w:rsidTr="008071BF">
        <w:trPr>
          <w:trHeight w:val="545"/>
          <w:jc w:val="center"/>
        </w:trPr>
        <w:tc>
          <w:tcPr>
            <w:tcW w:w="1908" w:type="dxa"/>
          </w:tcPr>
          <w:p w14:paraId="58C7C32D" w14:textId="77777777" w:rsidR="00773A58" w:rsidRPr="0062304C" w:rsidRDefault="00773A58" w:rsidP="00400395">
            <w:pPr>
              <w:jc w:val="center"/>
              <w:rPr>
                <w:rFonts w:eastAsia="Times New Roman" w:cstheme="minorHAnsi"/>
                <w:sz w:val="18"/>
                <w:szCs w:val="18"/>
                <w:lang w:eastAsia="pl-PL"/>
              </w:rPr>
            </w:pPr>
            <w:r w:rsidRPr="0062304C">
              <w:rPr>
                <w:rFonts w:eastAsia="Times New Roman" w:cstheme="minorHAnsi"/>
                <w:sz w:val="18"/>
                <w:szCs w:val="18"/>
                <w:lang w:eastAsia="pl-PL"/>
              </w:rPr>
              <w:t>województwo</w:t>
            </w:r>
          </w:p>
          <w:p w14:paraId="0297691F" w14:textId="77777777" w:rsidR="00773A58" w:rsidRPr="0062304C" w:rsidRDefault="00773A58" w:rsidP="00400395">
            <w:pPr>
              <w:jc w:val="center"/>
              <w:rPr>
                <w:rFonts w:eastAsia="Times New Roman" w:cstheme="minorHAnsi"/>
                <w:sz w:val="18"/>
                <w:szCs w:val="18"/>
                <w:lang w:eastAsia="pl-PL"/>
              </w:rPr>
            </w:pPr>
            <w:r w:rsidRPr="0062304C">
              <w:rPr>
                <w:rFonts w:eastAsia="Times New Roman" w:cstheme="minorHAnsi"/>
                <w:sz w:val="18"/>
                <w:szCs w:val="18"/>
                <w:lang w:eastAsia="pl-PL"/>
              </w:rPr>
              <w:t>zachodniopomorskie</w:t>
            </w:r>
          </w:p>
        </w:tc>
        <w:tc>
          <w:tcPr>
            <w:tcW w:w="727" w:type="dxa"/>
          </w:tcPr>
          <w:p w14:paraId="05A88097"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377</w:t>
            </w:r>
          </w:p>
        </w:tc>
        <w:tc>
          <w:tcPr>
            <w:tcW w:w="727" w:type="dxa"/>
          </w:tcPr>
          <w:p w14:paraId="2C59C86C"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22,10</w:t>
            </w:r>
          </w:p>
        </w:tc>
        <w:tc>
          <w:tcPr>
            <w:tcW w:w="727" w:type="dxa"/>
          </w:tcPr>
          <w:p w14:paraId="0B6A9E1C"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338</w:t>
            </w:r>
          </w:p>
        </w:tc>
        <w:tc>
          <w:tcPr>
            <w:tcW w:w="727" w:type="dxa"/>
          </w:tcPr>
          <w:p w14:paraId="14405C52"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19,9</w:t>
            </w:r>
          </w:p>
        </w:tc>
        <w:tc>
          <w:tcPr>
            <w:tcW w:w="728" w:type="dxa"/>
          </w:tcPr>
          <w:p w14:paraId="04228435"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92</w:t>
            </w:r>
          </w:p>
        </w:tc>
        <w:tc>
          <w:tcPr>
            <w:tcW w:w="727" w:type="dxa"/>
          </w:tcPr>
          <w:p w14:paraId="3B3688E2" w14:textId="77777777" w:rsidR="00773A58" w:rsidRPr="0062304C" w:rsidRDefault="00773A58" w:rsidP="00400395">
            <w:pPr>
              <w:spacing w:line="276" w:lineRule="auto"/>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5,45</w:t>
            </w:r>
          </w:p>
        </w:tc>
        <w:tc>
          <w:tcPr>
            <w:tcW w:w="727" w:type="dxa"/>
          </w:tcPr>
          <w:p w14:paraId="362E1AF5"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125</w:t>
            </w:r>
          </w:p>
        </w:tc>
        <w:tc>
          <w:tcPr>
            <w:tcW w:w="727" w:type="dxa"/>
          </w:tcPr>
          <w:p w14:paraId="21CD0ADD"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7,43</w:t>
            </w:r>
          </w:p>
        </w:tc>
        <w:tc>
          <w:tcPr>
            <w:tcW w:w="727" w:type="dxa"/>
          </w:tcPr>
          <w:p w14:paraId="52267C4D"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380</w:t>
            </w:r>
          </w:p>
        </w:tc>
        <w:tc>
          <w:tcPr>
            <w:tcW w:w="728" w:type="dxa"/>
          </w:tcPr>
          <w:p w14:paraId="297B82C5"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23,1</w:t>
            </w:r>
          </w:p>
        </w:tc>
      </w:tr>
    </w:tbl>
    <w:p w14:paraId="565670B9" w14:textId="77777777" w:rsidR="002926B2" w:rsidRDefault="002926B2" w:rsidP="002926B2">
      <w:pPr>
        <w:pStyle w:val="Stylnastroninternet"/>
        <w:rPr>
          <w:lang w:eastAsia="pl-PL"/>
        </w:rPr>
      </w:pPr>
    </w:p>
    <w:p w14:paraId="01128D87" w14:textId="139BAD5C" w:rsidR="00773A58" w:rsidRPr="002926B2" w:rsidRDefault="00773A58" w:rsidP="002926B2">
      <w:pPr>
        <w:pStyle w:val="Stylnastroninternet"/>
        <w:rPr>
          <w:b/>
          <w:bCs/>
          <w:lang w:eastAsia="pl-PL"/>
        </w:rPr>
      </w:pPr>
      <w:r w:rsidRPr="002926B2">
        <w:rPr>
          <w:b/>
          <w:bCs/>
          <w:lang w:eastAsia="pl-PL"/>
        </w:rPr>
        <w:t>Wirusowe zapalenie wątroby typu A</w:t>
      </w:r>
    </w:p>
    <w:p w14:paraId="3FCC2DF7" w14:textId="76BC7754" w:rsidR="00773A58" w:rsidRPr="0094641E" w:rsidRDefault="00773A58" w:rsidP="002926B2">
      <w:pPr>
        <w:pStyle w:val="Stylnastroninternet"/>
        <w:rPr>
          <w:lang w:eastAsia="pl-PL"/>
        </w:rPr>
      </w:pPr>
      <w:r w:rsidRPr="0062304C">
        <w:rPr>
          <w:lang w:eastAsia="pl-PL"/>
        </w:rPr>
        <w:t>W Polsce</w:t>
      </w:r>
      <w:r w:rsidR="000E738B">
        <w:rPr>
          <w:lang w:eastAsia="pl-PL"/>
        </w:rPr>
        <w:t xml:space="preserve"> w </w:t>
      </w:r>
      <w:r w:rsidRPr="0062304C">
        <w:rPr>
          <w:lang w:eastAsia="pl-PL"/>
        </w:rPr>
        <w:t xml:space="preserve">2022 r. </w:t>
      </w:r>
      <w:r w:rsidRPr="00CE6137">
        <w:rPr>
          <w:lang w:eastAsia="pl-PL"/>
        </w:rPr>
        <w:t xml:space="preserve">zarejestrowano 232 przypadki </w:t>
      </w:r>
      <w:r w:rsidRPr="0062304C">
        <w:rPr>
          <w:lang w:eastAsia="pl-PL"/>
        </w:rPr>
        <w:t>zachorowań na wirusowe zapalenia wątroby typu</w:t>
      </w:r>
      <w:r w:rsidR="005A5A82">
        <w:rPr>
          <w:lang w:eastAsia="pl-PL"/>
        </w:rPr>
        <w:t xml:space="preserve"> a </w:t>
      </w:r>
      <w:r w:rsidRPr="0062304C">
        <w:rPr>
          <w:lang w:eastAsia="pl-PL"/>
        </w:rPr>
        <w:t xml:space="preserve">(współczynnik zapadalności 0,61 na 100 tys. </w:t>
      </w:r>
      <w:r w:rsidRPr="00B40E26">
        <w:rPr>
          <w:lang w:eastAsia="pl-PL"/>
        </w:rPr>
        <w:t>mieszkańców)</w:t>
      </w:r>
      <w:r>
        <w:rPr>
          <w:lang w:eastAsia="pl-PL"/>
        </w:rPr>
        <w:t>, tj. 2,5 razy więcej niż</w:t>
      </w:r>
      <w:r w:rsidR="000E738B">
        <w:rPr>
          <w:lang w:eastAsia="pl-PL"/>
        </w:rPr>
        <w:t xml:space="preserve"> w </w:t>
      </w:r>
      <w:r>
        <w:rPr>
          <w:lang w:eastAsia="pl-PL"/>
        </w:rPr>
        <w:t xml:space="preserve">roku 2021. </w:t>
      </w:r>
      <w:r w:rsidRPr="0094641E">
        <w:rPr>
          <w:lang w:eastAsia="pl-PL"/>
        </w:rPr>
        <w:t>Na</w:t>
      </w:r>
      <w:r>
        <w:rPr>
          <w:lang w:eastAsia="pl-PL"/>
        </w:rPr>
        <w:t>tomiast na</w:t>
      </w:r>
      <w:r w:rsidRPr="0094641E">
        <w:rPr>
          <w:lang w:eastAsia="pl-PL"/>
        </w:rPr>
        <w:t xml:space="preserve"> terenie woj. zachodniopomorskiego</w:t>
      </w:r>
      <w:r w:rsidR="000E738B">
        <w:rPr>
          <w:lang w:eastAsia="pl-PL"/>
        </w:rPr>
        <w:t xml:space="preserve"> w </w:t>
      </w:r>
      <w:r w:rsidRPr="0094641E">
        <w:rPr>
          <w:lang w:eastAsia="pl-PL"/>
        </w:rPr>
        <w:t xml:space="preserve">roku 2022 </w:t>
      </w:r>
      <w:r w:rsidRPr="0094641E">
        <w:rPr>
          <w:lang w:eastAsia="pl-PL"/>
        </w:rPr>
        <w:lastRenderedPageBreak/>
        <w:t>odnotowano 5 przypadków zachorowań na wirusowe zapalenie wątroby typu</w:t>
      </w:r>
      <w:r w:rsidR="00844C86">
        <w:rPr>
          <w:lang w:eastAsia="pl-PL"/>
        </w:rPr>
        <w:t xml:space="preserve"> A </w:t>
      </w:r>
      <w:r w:rsidRPr="0094641E">
        <w:rPr>
          <w:lang w:eastAsia="pl-PL"/>
        </w:rPr>
        <w:t>(współczynnik zapadalności 0,30 na 100 tys. mieszkańców)</w:t>
      </w:r>
      <w:r>
        <w:rPr>
          <w:lang w:eastAsia="pl-PL"/>
        </w:rPr>
        <w:t>.</w:t>
      </w:r>
    </w:p>
    <w:p w14:paraId="170C36DE" w14:textId="173D187D" w:rsidR="00773A58" w:rsidRPr="0062304C" w:rsidRDefault="00773A58" w:rsidP="002926B2">
      <w:pPr>
        <w:pStyle w:val="Stylnastroninternet"/>
        <w:rPr>
          <w:lang w:eastAsia="pl-PL"/>
        </w:rPr>
      </w:pPr>
      <w:r w:rsidRPr="0094641E">
        <w:rPr>
          <w:lang w:eastAsia="pl-PL"/>
        </w:rPr>
        <w:t>Ogółem</w:t>
      </w:r>
      <w:r w:rsidR="000E738B">
        <w:rPr>
          <w:lang w:eastAsia="pl-PL"/>
        </w:rPr>
        <w:t xml:space="preserve"> w </w:t>
      </w:r>
      <w:r w:rsidRPr="0094641E">
        <w:rPr>
          <w:lang w:eastAsia="pl-PL"/>
        </w:rPr>
        <w:t>analizowanym okresie na terenie województwa potwierdzono zachorowanie u 3 kobiet</w:t>
      </w:r>
      <w:r w:rsidR="005A5A82">
        <w:rPr>
          <w:lang w:eastAsia="pl-PL"/>
        </w:rPr>
        <w:t xml:space="preserve"> i </w:t>
      </w:r>
      <w:r w:rsidRPr="0094641E">
        <w:rPr>
          <w:lang w:eastAsia="pl-PL"/>
        </w:rPr>
        <w:t>2 dzieci.</w:t>
      </w:r>
      <w:r w:rsidR="000E738B">
        <w:rPr>
          <w:lang w:eastAsia="pl-PL"/>
        </w:rPr>
        <w:t xml:space="preserve"> w </w:t>
      </w:r>
      <w:r w:rsidRPr="0094641E">
        <w:rPr>
          <w:lang w:eastAsia="pl-PL"/>
        </w:rPr>
        <w:t xml:space="preserve">toku dochodzeń epidemiologicznych nie ustalono powiązania </w:t>
      </w:r>
      <w:r w:rsidRPr="0062304C">
        <w:rPr>
          <w:lang w:eastAsia="pl-PL"/>
        </w:rPr>
        <w:t>pomiędzy tymi przypadkami.</w:t>
      </w:r>
    </w:p>
    <w:p w14:paraId="4AA196B9" w14:textId="544C124D" w:rsidR="00773A58" w:rsidRPr="00595553" w:rsidRDefault="00773A58" w:rsidP="00773A58">
      <w:pPr>
        <w:spacing w:before="120"/>
        <w:jc w:val="both"/>
        <w:rPr>
          <w:sz w:val="18"/>
          <w:szCs w:val="18"/>
          <w:lang w:eastAsia="pl-PL"/>
        </w:rPr>
      </w:pPr>
      <w:bookmarkStart w:id="93" w:name="_Toc133231300"/>
      <w:bookmarkStart w:id="94" w:name="_Toc133236309"/>
      <w:bookmarkStart w:id="95" w:name="_Toc133311699"/>
      <w:bookmarkStart w:id="96" w:name="_Toc133320555"/>
      <w:bookmarkStart w:id="97" w:name="_Toc133321674"/>
      <w:bookmarkStart w:id="98" w:name="_Toc133387652"/>
      <w:bookmarkStart w:id="99" w:name="_Toc133388596"/>
      <w:bookmarkStart w:id="100" w:name="_Toc133500619"/>
      <w:bookmarkStart w:id="101" w:name="_Toc133559623"/>
      <w:bookmarkStart w:id="102" w:name="_Toc133576645"/>
      <w:bookmarkStart w:id="103" w:name="_Toc133582249"/>
      <w:bookmarkStart w:id="104" w:name="_Toc133582867"/>
      <w:bookmarkStart w:id="105" w:name="_Toc133583757"/>
      <w:bookmarkStart w:id="106" w:name="_Toc134604366"/>
      <w:bookmarkStart w:id="107" w:name="_Toc134610880"/>
      <w:bookmarkStart w:id="108" w:name="_Toc135041579"/>
      <w:bookmarkStart w:id="109" w:name="_Toc135828571"/>
      <w:r w:rsidRPr="00595553">
        <w:rPr>
          <w:sz w:val="18"/>
          <w:szCs w:val="18"/>
          <w:lang w:eastAsia="pl-PL"/>
        </w:rPr>
        <w:t xml:space="preserve">Tabela </w:t>
      </w:r>
      <w:r w:rsidRPr="00595553">
        <w:rPr>
          <w:sz w:val="18"/>
          <w:szCs w:val="18"/>
          <w:lang w:eastAsia="pl-PL"/>
        </w:rPr>
        <w:fldChar w:fldCharType="begin"/>
      </w:r>
      <w:r w:rsidRPr="00595553">
        <w:rPr>
          <w:sz w:val="18"/>
          <w:szCs w:val="18"/>
          <w:lang w:eastAsia="pl-PL"/>
        </w:rPr>
        <w:instrText xml:space="preserve"> SEQ Tabela \* ARABIC </w:instrText>
      </w:r>
      <w:r w:rsidRPr="00595553">
        <w:rPr>
          <w:sz w:val="18"/>
          <w:szCs w:val="18"/>
          <w:lang w:eastAsia="pl-PL"/>
        </w:rPr>
        <w:fldChar w:fldCharType="separate"/>
      </w:r>
      <w:r w:rsidR="00B41039" w:rsidRPr="00595553">
        <w:rPr>
          <w:noProof/>
          <w:sz w:val="18"/>
          <w:szCs w:val="18"/>
          <w:lang w:eastAsia="pl-PL"/>
        </w:rPr>
        <w:t>6</w:t>
      </w:r>
      <w:r w:rsidRPr="00595553">
        <w:rPr>
          <w:sz w:val="18"/>
          <w:szCs w:val="18"/>
          <w:lang w:eastAsia="pl-PL"/>
        </w:rPr>
        <w:fldChar w:fldCharType="end"/>
      </w:r>
      <w:r w:rsidR="00436335">
        <w:rPr>
          <w:sz w:val="18"/>
          <w:szCs w:val="18"/>
          <w:lang w:eastAsia="pl-PL"/>
        </w:rPr>
        <w:t>.</w:t>
      </w:r>
      <w:r w:rsidRPr="00595553">
        <w:rPr>
          <w:sz w:val="18"/>
          <w:szCs w:val="18"/>
          <w:lang w:eastAsia="pl-PL"/>
        </w:rPr>
        <w:t xml:space="preserve"> Liczba zachorowań</w:t>
      </w:r>
      <w:r w:rsidR="005A5A82" w:rsidRPr="00595553">
        <w:rPr>
          <w:sz w:val="18"/>
          <w:szCs w:val="18"/>
          <w:lang w:eastAsia="pl-PL"/>
        </w:rPr>
        <w:t xml:space="preserve"> i </w:t>
      </w:r>
      <w:r w:rsidRPr="00595553">
        <w:rPr>
          <w:sz w:val="18"/>
          <w:szCs w:val="18"/>
          <w:lang w:eastAsia="pl-PL"/>
        </w:rPr>
        <w:t>współczynnik zapadalności na wirusowe zapalenie wątroby typu</w:t>
      </w:r>
      <w:r w:rsidR="005A5A82" w:rsidRPr="00595553">
        <w:rPr>
          <w:sz w:val="18"/>
          <w:szCs w:val="18"/>
          <w:lang w:eastAsia="pl-PL"/>
        </w:rPr>
        <w:t xml:space="preserve"> a </w:t>
      </w:r>
      <w:r w:rsidR="000E738B" w:rsidRPr="00595553">
        <w:rPr>
          <w:sz w:val="18"/>
          <w:szCs w:val="18"/>
          <w:lang w:eastAsia="pl-PL"/>
        </w:rPr>
        <w:t>w </w:t>
      </w:r>
      <w:r w:rsidRPr="00595553">
        <w:rPr>
          <w:sz w:val="18"/>
          <w:szCs w:val="18"/>
          <w:lang w:eastAsia="pl-PL"/>
        </w:rPr>
        <w:t>Polsce</w:t>
      </w:r>
      <w:r w:rsidR="005A5A82" w:rsidRPr="00595553">
        <w:rPr>
          <w:sz w:val="18"/>
          <w:szCs w:val="18"/>
          <w:lang w:eastAsia="pl-PL"/>
        </w:rPr>
        <w:t xml:space="preserve"> i </w:t>
      </w:r>
      <w:r w:rsidRPr="00595553">
        <w:rPr>
          <w:sz w:val="18"/>
          <w:szCs w:val="18"/>
          <w:lang w:eastAsia="pl-PL"/>
        </w:rPr>
        <w:t>na terenie woj. zachodniopomorskiego</w:t>
      </w:r>
      <w:r w:rsidR="000E738B" w:rsidRPr="00595553">
        <w:rPr>
          <w:sz w:val="18"/>
          <w:szCs w:val="18"/>
          <w:lang w:eastAsia="pl-PL"/>
        </w:rPr>
        <w:t xml:space="preserve"> w </w:t>
      </w:r>
      <w:r w:rsidRPr="00595553">
        <w:rPr>
          <w:sz w:val="18"/>
          <w:szCs w:val="18"/>
          <w:lang w:eastAsia="pl-PL"/>
        </w:rPr>
        <w:t>latach 2018-2022</w:t>
      </w:r>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p>
    <w:tbl>
      <w:tblPr>
        <w:tblStyle w:val="Siatkatabelijasna"/>
        <w:tblW w:w="9163" w:type="dxa"/>
        <w:jc w:val="center"/>
        <w:tblLayout w:type="fixed"/>
        <w:tblLook w:val="04A0" w:firstRow="1" w:lastRow="0" w:firstColumn="1" w:lastColumn="0" w:noHBand="0" w:noVBand="1"/>
        <w:tblCaption w:val="Tabela 6 Liczba zachorowań i współczynnik zapadalności na wirusowe zapalenie wątroby typu a w Polsce i na terenie woj. zachodniopomorskiego w latach 2018-2022"/>
        <w:tblDescription w:val="Tabela 6 Liczba zachorowań i współczynnik zapadalności na wirusowe zapalenie wątroby typu a w Polsce i na terenie woj. zachodniopomorskiego w latach 2018-2022"/>
      </w:tblPr>
      <w:tblGrid>
        <w:gridCol w:w="2078"/>
        <w:gridCol w:w="708"/>
        <w:gridCol w:w="709"/>
        <w:gridCol w:w="708"/>
        <w:gridCol w:w="709"/>
        <w:gridCol w:w="708"/>
        <w:gridCol w:w="709"/>
        <w:gridCol w:w="708"/>
        <w:gridCol w:w="709"/>
        <w:gridCol w:w="708"/>
        <w:gridCol w:w="709"/>
      </w:tblGrid>
      <w:tr w:rsidR="00773A58" w:rsidRPr="0062304C" w14:paraId="5F02C56A" w14:textId="77777777" w:rsidTr="008071BF">
        <w:trPr>
          <w:jc w:val="center"/>
        </w:trPr>
        <w:tc>
          <w:tcPr>
            <w:tcW w:w="2078" w:type="dxa"/>
            <w:vMerge w:val="restart"/>
          </w:tcPr>
          <w:p w14:paraId="34201A43" w14:textId="77777777" w:rsidR="00773A58" w:rsidRPr="0062304C" w:rsidRDefault="00773A58" w:rsidP="00400395">
            <w:pPr>
              <w:tabs>
                <w:tab w:val="left" w:pos="851"/>
              </w:tabs>
              <w:spacing w:line="276" w:lineRule="auto"/>
              <w:jc w:val="both"/>
              <w:outlineLvl w:val="3"/>
              <w:rPr>
                <w:rFonts w:ascii="Calibri" w:eastAsia="Times New Roman" w:hAnsi="Calibri" w:cs="Calibri"/>
                <w:b/>
                <w:sz w:val="18"/>
                <w:szCs w:val="18"/>
                <w:lang w:eastAsia="pl-PL"/>
              </w:rPr>
            </w:pPr>
          </w:p>
        </w:tc>
        <w:tc>
          <w:tcPr>
            <w:tcW w:w="1417" w:type="dxa"/>
            <w:gridSpan w:val="2"/>
          </w:tcPr>
          <w:p w14:paraId="4E9C5B20" w14:textId="77777777" w:rsidR="00773A58" w:rsidRPr="0062304C" w:rsidRDefault="00773A58" w:rsidP="00400395">
            <w:pPr>
              <w:tabs>
                <w:tab w:val="left" w:pos="851"/>
              </w:tabs>
              <w:spacing w:line="276" w:lineRule="auto"/>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2018 r.</w:t>
            </w:r>
          </w:p>
        </w:tc>
        <w:tc>
          <w:tcPr>
            <w:tcW w:w="1417" w:type="dxa"/>
            <w:gridSpan w:val="2"/>
          </w:tcPr>
          <w:p w14:paraId="5F60ABD8" w14:textId="77777777" w:rsidR="00773A58" w:rsidRPr="0062304C" w:rsidRDefault="00773A58" w:rsidP="00400395">
            <w:pPr>
              <w:tabs>
                <w:tab w:val="left" w:pos="851"/>
              </w:tabs>
              <w:spacing w:line="276" w:lineRule="auto"/>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2019 r.</w:t>
            </w:r>
          </w:p>
        </w:tc>
        <w:tc>
          <w:tcPr>
            <w:tcW w:w="1417" w:type="dxa"/>
            <w:gridSpan w:val="2"/>
          </w:tcPr>
          <w:p w14:paraId="1AAD79C7" w14:textId="77777777" w:rsidR="00773A58" w:rsidRPr="0062304C" w:rsidRDefault="00773A58" w:rsidP="00400395">
            <w:pPr>
              <w:tabs>
                <w:tab w:val="left" w:pos="851"/>
              </w:tabs>
              <w:spacing w:line="276" w:lineRule="auto"/>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2020 r.</w:t>
            </w:r>
          </w:p>
        </w:tc>
        <w:tc>
          <w:tcPr>
            <w:tcW w:w="1417" w:type="dxa"/>
            <w:gridSpan w:val="2"/>
          </w:tcPr>
          <w:p w14:paraId="0C2587E2" w14:textId="77777777" w:rsidR="00773A58" w:rsidRPr="0062304C" w:rsidRDefault="00773A58" w:rsidP="00400395">
            <w:pPr>
              <w:tabs>
                <w:tab w:val="left" w:pos="851"/>
              </w:tabs>
              <w:spacing w:line="276" w:lineRule="auto"/>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2021 r.</w:t>
            </w:r>
          </w:p>
        </w:tc>
        <w:tc>
          <w:tcPr>
            <w:tcW w:w="1417" w:type="dxa"/>
            <w:gridSpan w:val="2"/>
          </w:tcPr>
          <w:p w14:paraId="16DAB29C" w14:textId="77777777" w:rsidR="00773A58" w:rsidRPr="0062304C" w:rsidRDefault="00773A58" w:rsidP="00400395">
            <w:pPr>
              <w:tabs>
                <w:tab w:val="left" w:pos="851"/>
              </w:tabs>
              <w:spacing w:line="276" w:lineRule="auto"/>
              <w:jc w:val="center"/>
              <w:outlineLvl w:val="3"/>
              <w:rPr>
                <w:rFonts w:ascii="Calibri" w:eastAsia="Times New Roman" w:hAnsi="Calibri" w:cs="Calibri"/>
                <w:b/>
                <w:bCs/>
                <w:sz w:val="18"/>
                <w:szCs w:val="18"/>
                <w:lang w:eastAsia="pl-PL"/>
              </w:rPr>
            </w:pPr>
            <w:r w:rsidRPr="0062304C">
              <w:rPr>
                <w:rFonts w:ascii="Calibri" w:eastAsia="Times New Roman" w:hAnsi="Calibri" w:cs="Calibri"/>
                <w:b/>
                <w:bCs/>
                <w:sz w:val="18"/>
                <w:szCs w:val="18"/>
                <w:lang w:eastAsia="pl-PL"/>
              </w:rPr>
              <w:t>2022 r.</w:t>
            </w:r>
          </w:p>
        </w:tc>
      </w:tr>
      <w:tr w:rsidR="00773A58" w:rsidRPr="0062304C" w14:paraId="69E88818" w14:textId="77777777" w:rsidTr="008071BF">
        <w:trPr>
          <w:trHeight w:val="1946"/>
          <w:jc w:val="center"/>
        </w:trPr>
        <w:tc>
          <w:tcPr>
            <w:tcW w:w="2078" w:type="dxa"/>
            <w:vMerge/>
          </w:tcPr>
          <w:p w14:paraId="085C5CF0" w14:textId="77777777" w:rsidR="00773A58" w:rsidRPr="0062304C" w:rsidRDefault="00773A58" w:rsidP="00400395">
            <w:pPr>
              <w:tabs>
                <w:tab w:val="left" w:pos="851"/>
              </w:tabs>
              <w:spacing w:line="276" w:lineRule="auto"/>
              <w:jc w:val="both"/>
              <w:outlineLvl w:val="3"/>
              <w:rPr>
                <w:rFonts w:ascii="Calibri" w:eastAsia="Times New Roman" w:hAnsi="Calibri" w:cs="Calibri"/>
                <w:b/>
                <w:color w:val="FF0000"/>
                <w:sz w:val="18"/>
                <w:szCs w:val="18"/>
                <w:lang w:eastAsia="pl-PL"/>
              </w:rPr>
            </w:pPr>
          </w:p>
        </w:tc>
        <w:tc>
          <w:tcPr>
            <w:tcW w:w="708" w:type="dxa"/>
            <w:textDirection w:val="btLr"/>
          </w:tcPr>
          <w:p w14:paraId="5A66061A" w14:textId="77777777" w:rsidR="00773A58" w:rsidRPr="0062304C" w:rsidRDefault="00773A58" w:rsidP="00400395">
            <w:pPr>
              <w:tabs>
                <w:tab w:val="left" w:pos="851"/>
              </w:tabs>
              <w:ind w:left="113" w:right="113"/>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Liczba zachorowań</w:t>
            </w:r>
          </w:p>
        </w:tc>
        <w:tc>
          <w:tcPr>
            <w:tcW w:w="709" w:type="dxa"/>
            <w:textDirection w:val="btLr"/>
          </w:tcPr>
          <w:p w14:paraId="17050603" w14:textId="77777777" w:rsidR="00773A58" w:rsidRPr="0062304C" w:rsidRDefault="00773A58" w:rsidP="00400395">
            <w:pPr>
              <w:tabs>
                <w:tab w:val="left" w:pos="851"/>
              </w:tabs>
              <w:ind w:left="113" w:right="113"/>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Zapadalność</w:t>
            </w:r>
            <w:r w:rsidRPr="0062304C">
              <w:rPr>
                <w:rFonts w:ascii="Calibri" w:eastAsia="Times New Roman" w:hAnsi="Calibri" w:cs="Calibri"/>
                <w:sz w:val="18"/>
                <w:szCs w:val="18"/>
                <w:lang w:eastAsia="pl-PL"/>
              </w:rPr>
              <w:br/>
              <w:t>na 100 tys.</w:t>
            </w:r>
          </w:p>
        </w:tc>
        <w:tc>
          <w:tcPr>
            <w:tcW w:w="708" w:type="dxa"/>
            <w:textDirection w:val="btLr"/>
          </w:tcPr>
          <w:p w14:paraId="36C47084" w14:textId="77777777" w:rsidR="00773A58" w:rsidRPr="0062304C" w:rsidRDefault="00773A58" w:rsidP="00400395">
            <w:pPr>
              <w:tabs>
                <w:tab w:val="left" w:pos="851"/>
              </w:tabs>
              <w:ind w:left="113" w:right="113"/>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Liczba zachorowań</w:t>
            </w:r>
          </w:p>
        </w:tc>
        <w:tc>
          <w:tcPr>
            <w:tcW w:w="709" w:type="dxa"/>
            <w:textDirection w:val="btLr"/>
          </w:tcPr>
          <w:p w14:paraId="291D401C" w14:textId="77777777" w:rsidR="00773A58" w:rsidRPr="0062304C" w:rsidRDefault="00773A58" w:rsidP="00400395">
            <w:pPr>
              <w:tabs>
                <w:tab w:val="left" w:pos="851"/>
              </w:tabs>
              <w:ind w:left="113" w:right="113"/>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Zapadalność</w:t>
            </w:r>
            <w:r w:rsidRPr="0062304C">
              <w:rPr>
                <w:rFonts w:ascii="Calibri" w:eastAsia="Times New Roman" w:hAnsi="Calibri" w:cs="Calibri"/>
                <w:sz w:val="18"/>
                <w:szCs w:val="18"/>
                <w:lang w:eastAsia="pl-PL"/>
              </w:rPr>
              <w:br/>
              <w:t>na 100 tys.</w:t>
            </w:r>
          </w:p>
        </w:tc>
        <w:tc>
          <w:tcPr>
            <w:tcW w:w="708" w:type="dxa"/>
            <w:textDirection w:val="btLr"/>
          </w:tcPr>
          <w:p w14:paraId="623148F0" w14:textId="77777777" w:rsidR="00773A58" w:rsidRPr="0062304C" w:rsidRDefault="00773A58" w:rsidP="00400395">
            <w:pPr>
              <w:tabs>
                <w:tab w:val="left" w:pos="851"/>
              </w:tabs>
              <w:ind w:left="113" w:right="113"/>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Liczba zachorowań</w:t>
            </w:r>
          </w:p>
        </w:tc>
        <w:tc>
          <w:tcPr>
            <w:tcW w:w="709" w:type="dxa"/>
            <w:textDirection w:val="btLr"/>
          </w:tcPr>
          <w:p w14:paraId="17C80611" w14:textId="77777777" w:rsidR="00773A58" w:rsidRPr="0062304C" w:rsidRDefault="00773A58" w:rsidP="00400395">
            <w:pPr>
              <w:tabs>
                <w:tab w:val="left" w:pos="851"/>
              </w:tabs>
              <w:ind w:left="113" w:right="113"/>
              <w:jc w:val="center"/>
              <w:outlineLvl w:val="3"/>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Zapadalność</w:t>
            </w:r>
            <w:r w:rsidRPr="0062304C">
              <w:rPr>
                <w:rFonts w:ascii="Calibri" w:eastAsia="Times New Roman" w:hAnsi="Calibri" w:cs="Calibri"/>
                <w:sz w:val="18"/>
                <w:szCs w:val="18"/>
                <w:lang w:eastAsia="pl-PL"/>
              </w:rPr>
              <w:br/>
              <w:t>na 100 tys.</w:t>
            </w:r>
          </w:p>
        </w:tc>
        <w:tc>
          <w:tcPr>
            <w:tcW w:w="708" w:type="dxa"/>
            <w:textDirection w:val="btLr"/>
          </w:tcPr>
          <w:p w14:paraId="6F9D7CB6"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Liczba zachorowań</w:t>
            </w:r>
          </w:p>
        </w:tc>
        <w:tc>
          <w:tcPr>
            <w:tcW w:w="709" w:type="dxa"/>
            <w:textDirection w:val="btLr"/>
          </w:tcPr>
          <w:p w14:paraId="07C63759" w14:textId="77777777" w:rsidR="00773A58" w:rsidRPr="0062304C" w:rsidRDefault="00773A58" w:rsidP="00400395">
            <w:pPr>
              <w:tabs>
                <w:tab w:val="left" w:pos="851"/>
              </w:tabs>
              <w:ind w:left="113" w:right="113"/>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Zapadalność</w:t>
            </w:r>
            <w:r w:rsidRPr="0062304C">
              <w:rPr>
                <w:rFonts w:ascii="Calibri" w:eastAsia="Times New Roman" w:hAnsi="Calibri" w:cs="Calibri"/>
                <w:bCs/>
                <w:sz w:val="18"/>
                <w:szCs w:val="18"/>
                <w:lang w:eastAsia="pl-PL"/>
              </w:rPr>
              <w:br/>
              <w:t>na 100 tys.</w:t>
            </w:r>
          </w:p>
        </w:tc>
        <w:tc>
          <w:tcPr>
            <w:tcW w:w="708" w:type="dxa"/>
            <w:textDirection w:val="btLr"/>
          </w:tcPr>
          <w:p w14:paraId="5A461418" w14:textId="77777777" w:rsidR="00773A58" w:rsidRPr="0062304C" w:rsidRDefault="00773A58" w:rsidP="00400395">
            <w:pPr>
              <w:tabs>
                <w:tab w:val="left" w:pos="851"/>
              </w:tabs>
              <w:ind w:left="113" w:right="113"/>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Liczba zachorowań</w:t>
            </w:r>
          </w:p>
        </w:tc>
        <w:tc>
          <w:tcPr>
            <w:tcW w:w="709" w:type="dxa"/>
            <w:textDirection w:val="btLr"/>
          </w:tcPr>
          <w:p w14:paraId="4D7DB07D" w14:textId="77777777" w:rsidR="00773A58" w:rsidRPr="0062304C" w:rsidRDefault="00773A58" w:rsidP="00400395">
            <w:pPr>
              <w:tabs>
                <w:tab w:val="left" w:pos="851"/>
              </w:tabs>
              <w:ind w:left="113" w:right="113"/>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Zapadalność</w:t>
            </w:r>
            <w:r w:rsidRPr="0062304C">
              <w:rPr>
                <w:rFonts w:ascii="Calibri" w:eastAsia="Times New Roman" w:hAnsi="Calibri" w:cs="Calibri"/>
                <w:b/>
                <w:sz w:val="18"/>
                <w:szCs w:val="18"/>
                <w:lang w:eastAsia="pl-PL"/>
              </w:rPr>
              <w:br/>
              <w:t>na 100 tys.</w:t>
            </w:r>
          </w:p>
        </w:tc>
      </w:tr>
      <w:tr w:rsidR="00773A58" w:rsidRPr="0062304C" w14:paraId="4C1C26C1" w14:textId="77777777" w:rsidTr="008071BF">
        <w:trPr>
          <w:trHeight w:val="491"/>
          <w:jc w:val="center"/>
        </w:trPr>
        <w:tc>
          <w:tcPr>
            <w:tcW w:w="2078" w:type="dxa"/>
          </w:tcPr>
          <w:p w14:paraId="18B9F503"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smallCaps/>
                <w:sz w:val="18"/>
                <w:szCs w:val="18"/>
                <w:lang w:eastAsia="pl-PL"/>
              </w:rPr>
              <w:t>Polska</w:t>
            </w:r>
          </w:p>
        </w:tc>
        <w:tc>
          <w:tcPr>
            <w:tcW w:w="708" w:type="dxa"/>
          </w:tcPr>
          <w:p w14:paraId="30F923F8"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1455</w:t>
            </w:r>
          </w:p>
        </w:tc>
        <w:tc>
          <w:tcPr>
            <w:tcW w:w="709" w:type="dxa"/>
          </w:tcPr>
          <w:p w14:paraId="60E5BD8E"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3,79</w:t>
            </w:r>
          </w:p>
        </w:tc>
        <w:tc>
          <w:tcPr>
            <w:tcW w:w="708" w:type="dxa"/>
          </w:tcPr>
          <w:p w14:paraId="68A5CFF8"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1065</w:t>
            </w:r>
          </w:p>
        </w:tc>
        <w:tc>
          <w:tcPr>
            <w:tcW w:w="709" w:type="dxa"/>
          </w:tcPr>
          <w:p w14:paraId="3C283FB3"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2,77</w:t>
            </w:r>
          </w:p>
        </w:tc>
        <w:tc>
          <w:tcPr>
            <w:tcW w:w="708" w:type="dxa"/>
          </w:tcPr>
          <w:p w14:paraId="6F20915D"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111</w:t>
            </w:r>
          </w:p>
        </w:tc>
        <w:tc>
          <w:tcPr>
            <w:tcW w:w="709" w:type="dxa"/>
          </w:tcPr>
          <w:p w14:paraId="4F7586BC"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0,29</w:t>
            </w:r>
          </w:p>
        </w:tc>
        <w:tc>
          <w:tcPr>
            <w:tcW w:w="708" w:type="dxa"/>
          </w:tcPr>
          <w:p w14:paraId="6ABEAE24"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92</w:t>
            </w:r>
          </w:p>
        </w:tc>
        <w:tc>
          <w:tcPr>
            <w:tcW w:w="709" w:type="dxa"/>
          </w:tcPr>
          <w:p w14:paraId="302B7EBC"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0,24</w:t>
            </w:r>
          </w:p>
        </w:tc>
        <w:tc>
          <w:tcPr>
            <w:tcW w:w="708" w:type="dxa"/>
          </w:tcPr>
          <w:p w14:paraId="0FA9BC1B"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232</w:t>
            </w:r>
          </w:p>
        </w:tc>
        <w:tc>
          <w:tcPr>
            <w:tcW w:w="709" w:type="dxa"/>
          </w:tcPr>
          <w:p w14:paraId="7DA2080F"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0,61</w:t>
            </w:r>
          </w:p>
        </w:tc>
      </w:tr>
      <w:tr w:rsidR="00773A58" w:rsidRPr="0062304C" w14:paraId="1870EB2D" w14:textId="77777777" w:rsidTr="008071BF">
        <w:trPr>
          <w:trHeight w:val="289"/>
          <w:jc w:val="center"/>
        </w:trPr>
        <w:tc>
          <w:tcPr>
            <w:tcW w:w="2078" w:type="dxa"/>
          </w:tcPr>
          <w:p w14:paraId="6F0784F7" w14:textId="77777777" w:rsidR="00773A58" w:rsidRPr="0094641E" w:rsidRDefault="00773A58" w:rsidP="00400395">
            <w:pPr>
              <w:jc w:val="center"/>
              <w:rPr>
                <w:sz w:val="18"/>
                <w:szCs w:val="18"/>
                <w:lang w:eastAsia="pl-PL"/>
              </w:rPr>
            </w:pPr>
            <w:r w:rsidRPr="0094641E">
              <w:rPr>
                <w:sz w:val="18"/>
                <w:szCs w:val="18"/>
                <w:lang w:eastAsia="pl-PL"/>
              </w:rPr>
              <w:t>województwo</w:t>
            </w:r>
          </w:p>
          <w:p w14:paraId="0E84E32E" w14:textId="77777777" w:rsidR="00773A58" w:rsidRPr="0094641E" w:rsidRDefault="00773A58" w:rsidP="00400395">
            <w:pPr>
              <w:jc w:val="center"/>
              <w:rPr>
                <w:b/>
                <w:sz w:val="18"/>
                <w:szCs w:val="18"/>
                <w:lang w:eastAsia="pl-PL"/>
              </w:rPr>
            </w:pPr>
            <w:r w:rsidRPr="0094641E">
              <w:rPr>
                <w:sz w:val="18"/>
                <w:szCs w:val="18"/>
                <w:lang w:eastAsia="pl-PL"/>
              </w:rPr>
              <w:t>zachodniopomorskie</w:t>
            </w:r>
          </w:p>
        </w:tc>
        <w:tc>
          <w:tcPr>
            <w:tcW w:w="708" w:type="dxa"/>
          </w:tcPr>
          <w:p w14:paraId="1B0C2179"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22</w:t>
            </w:r>
          </w:p>
        </w:tc>
        <w:tc>
          <w:tcPr>
            <w:tcW w:w="709" w:type="dxa"/>
          </w:tcPr>
          <w:p w14:paraId="3B6CD68E"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1,29</w:t>
            </w:r>
          </w:p>
        </w:tc>
        <w:tc>
          <w:tcPr>
            <w:tcW w:w="708" w:type="dxa"/>
          </w:tcPr>
          <w:p w14:paraId="596FD6E2"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48</w:t>
            </w:r>
          </w:p>
        </w:tc>
        <w:tc>
          <w:tcPr>
            <w:tcW w:w="709" w:type="dxa"/>
          </w:tcPr>
          <w:p w14:paraId="32937904"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2,83</w:t>
            </w:r>
          </w:p>
        </w:tc>
        <w:tc>
          <w:tcPr>
            <w:tcW w:w="708" w:type="dxa"/>
          </w:tcPr>
          <w:p w14:paraId="5E964AEB"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12</w:t>
            </w:r>
          </w:p>
        </w:tc>
        <w:tc>
          <w:tcPr>
            <w:tcW w:w="709" w:type="dxa"/>
          </w:tcPr>
          <w:p w14:paraId="46C5099D"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0,71</w:t>
            </w:r>
          </w:p>
        </w:tc>
        <w:tc>
          <w:tcPr>
            <w:tcW w:w="708" w:type="dxa"/>
          </w:tcPr>
          <w:p w14:paraId="100EA9A0"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3</w:t>
            </w:r>
          </w:p>
        </w:tc>
        <w:tc>
          <w:tcPr>
            <w:tcW w:w="709" w:type="dxa"/>
          </w:tcPr>
          <w:p w14:paraId="1D8E0D95" w14:textId="77777777" w:rsidR="00773A58" w:rsidRPr="0062304C" w:rsidRDefault="00773A58" w:rsidP="00400395">
            <w:pPr>
              <w:tabs>
                <w:tab w:val="left" w:pos="851"/>
              </w:tabs>
              <w:spacing w:line="276" w:lineRule="auto"/>
              <w:jc w:val="center"/>
              <w:outlineLvl w:val="3"/>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0,18</w:t>
            </w:r>
          </w:p>
        </w:tc>
        <w:tc>
          <w:tcPr>
            <w:tcW w:w="708" w:type="dxa"/>
          </w:tcPr>
          <w:p w14:paraId="6DABD848"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5</w:t>
            </w:r>
          </w:p>
        </w:tc>
        <w:tc>
          <w:tcPr>
            <w:tcW w:w="709" w:type="dxa"/>
          </w:tcPr>
          <w:p w14:paraId="7495231C" w14:textId="77777777" w:rsidR="00773A58" w:rsidRPr="0062304C" w:rsidRDefault="00773A58" w:rsidP="00400395">
            <w:pPr>
              <w:tabs>
                <w:tab w:val="left" w:pos="851"/>
              </w:tabs>
              <w:spacing w:line="276" w:lineRule="auto"/>
              <w:jc w:val="center"/>
              <w:outlineLvl w:val="3"/>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0,30</w:t>
            </w:r>
          </w:p>
        </w:tc>
      </w:tr>
    </w:tbl>
    <w:p w14:paraId="29236766" w14:textId="77777777" w:rsidR="002926B2" w:rsidRDefault="002926B2" w:rsidP="002926B2">
      <w:pPr>
        <w:pStyle w:val="Stylnastroninternet"/>
        <w:rPr>
          <w:lang w:eastAsia="pl-PL"/>
        </w:rPr>
      </w:pPr>
    </w:p>
    <w:p w14:paraId="3EFAD685" w14:textId="2DBC3AAA" w:rsidR="00773A58" w:rsidRPr="002926B2" w:rsidRDefault="00773A58" w:rsidP="002926B2">
      <w:pPr>
        <w:pStyle w:val="Stylnastroninternet"/>
        <w:rPr>
          <w:b/>
          <w:bCs/>
          <w:lang w:eastAsia="pl-PL"/>
        </w:rPr>
      </w:pPr>
      <w:r w:rsidRPr="002926B2">
        <w:rPr>
          <w:b/>
          <w:bCs/>
          <w:lang w:eastAsia="pl-PL"/>
        </w:rPr>
        <w:t>Wirusowe zapalenie wątroby typu B</w:t>
      </w:r>
    </w:p>
    <w:p w14:paraId="3804767F" w14:textId="657E370C" w:rsidR="00773A58" w:rsidRPr="0094641E" w:rsidRDefault="00773A58" w:rsidP="002926B2">
      <w:pPr>
        <w:pStyle w:val="Stylnastroninternet"/>
        <w:rPr>
          <w:lang w:eastAsia="pl-PL"/>
        </w:rPr>
      </w:pPr>
      <w:r w:rsidRPr="0062304C">
        <w:rPr>
          <w:lang w:eastAsia="pl-PL"/>
        </w:rPr>
        <w:t>W 2022 r.</w:t>
      </w:r>
      <w:r w:rsidR="000E738B">
        <w:rPr>
          <w:lang w:eastAsia="pl-PL"/>
        </w:rPr>
        <w:t xml:space="preserve"> w </w:t>
      </w:r>
      <w:r w:rsidRPr="0062304C">
        <w:rPr>
          <w:lang w:eastAsia="pl-PL"/>
        </w:rPr>
        <w:t>Polsce zarejestrowano 2495 zachorowań na wirusowe zapalenia wątroby typu B (współczynnik zapadalności 6,54 na 100 tys. mieszkańców),</w:t>
      </w:r>
      <w:r w:rsidR="000E738B">
        <w:rPr>
          <w:lang w:eastAsia="pl-PL"/>
        </w:rPr>
        <w:t xml:space="preserve"> w </w:t>
      </w:r>
      <w:r w:rsidRPr="0062304C">
        <w:rPr>
          <w:lang w:eastAsia="pl-PL"/>
        </w:rPr>
        <w:t xml:space="preserve">tym 38 przypadków </w:t>
      </w:r>
      <w:r w:rsidRPr="00B410C1">
        <w:rPr>
          <w:spacing w:val="-2"/>
          <w:lang w:eastAsia="pl-PL"/>
        </w:rPr>
        <w:t>zostało zgłoszonych jako zachorowania ostre. Natomiast</w:t>
      </w:r>
      <w:r w:rsidR="000E738B">
        <w:rPr>
          <w:spacing w:val="-2"/>
          <w:lang w:eastAsia="pl-PL"/>
        </w:rPr>
        <w:t xml:space="preserve"> w </w:t>
      </w:r>
      <w:r w:rsidRPr="00B410C1">
        <w:rPr>
          <w:spacing w:val="-2"/>
          <w:lang w:eastAsia="pl-PL"/>
        </w:rPr>
        <w:t>woj. zachodniopomorskim</w:t>
      </w:r>
      <w:r w:rsidR="000E738B">
        <w:rPr>
          <w:spacing w:val="-2"/>
          <w:lang w:eastAsia="pl-PL"/>
        </w:rPr>
        <w:t xml:space="preserve"> w </w:t>
      </w:r>
      <w:r w:rsidRPr="00B410C1">
        <w:rPr>
          <w:spacing w:val="-2"/>
          <w:lang w:eastAsia="pl-PL"/>
        </w:rPr>
        <w:t>2022</w:t>
      </w:r>
      <w:r w:rsidR="00D6023B">
        <w:rPr>
          <w:spacing w:val="-2"/>
          <w:lang w:eastAsia="pl-PL"/>
        </w:rPr>
        <w:t> </w:t>
      </w:r>
      <w:r w:rsidRPr="00B410C1">
        <w:rPr>
          <w:spacing w:val="-2"/>
          <w:lang w:eastAsia="pl-PL"/>
        </w:rPr>
        <w:t>r.</w:t>
      </w:r>
      <w:r w:rsidRPr="0094641E">
        <w:rPr>
          <w:lang w:eastAsia="pl-PL"/>
        </w:rPr>
        <w:t xml:space="preserve"> na wirusowe zapalenie wątroby typu B zachorowało 113 osób (współczynnik zapadalności 6,87 na 100 tys. mieszkańców),</w:t>
      </w:r>
      <w:r w:rsidR="000E738B">
        <w:rPr>
          <w:lang w:eastAsia="pl-PL"/>
        </w:rPr>
        <w:t xml:space="preserve"> w </w:t>
      </w:r>
      <w:r w:rsidRPr="0094641E">
        <w:rPr>
          <w:lang w:eastAsia="pl-PL"/>
        </w:rPr>
        <w:t>tym 4 przypadki zostały zgłoszone jako zachorowania ostre.</w:t>
      </w:r>
    </w:p>
    <w:p w14:paraId="1E42B93C" w14:textId="38575553" w:rsidR="00773A58" w:rsidRPr="00595553" w:rsidRDefault="00773A58" w:rsidP="00773A58">
      <w:pPr>
        <w:spacing w:before="120" w:after="120"/>
        <w:jc w:val="both"/>
        <w:rPr>
          <w:sz w:val="18"/>
          <w:szCs w:val="18"/>
          <w:lang w:eastAsia="pl-PL"/>
        </w:rPr>
      </w:pPr>
      <w:bookmarkStart w:id="110" w:name="_Toc133231301"/>
      <w:bookmarkStart w:id="111" w:name="_Toc133236310"/>
      <w:bookmarkStart w:id="112" w:name="_Toc133311700"/>
      <w:bookmarkStart w:id="113" w:name="_Toc133320556"/>
      <w:bookmarkStart w:id="114" w:name="_Toc133321675"/>
      <w:bookmarkStart w:id="115" w:name="_Toc133387653"/>
      <w:bookmarkStart w:id="116" w:name="_Toc133388597"/>
      <w:bookmarkStart w:id="117" w:name="_Toc133500620"/>
      <w:bookmarkStart w:id="118" w:name="_Toc133559624"/>
      <w:bookmarkStart w:id="119" w:name="_Toc133576646"/>
      <w:bookmarkStart w:id="120" w:name="_Toc133582250"/>
      <w:bookmarkStart w:id="121" w:name="_Toc133582868"/>
      <w:bookmarkStart w:id="122" w:name="_Toc133583758"/>
      <w:bookmarkStart w:id="123" w:name="_Toc134604367"/>
      <w:bookmarkStart w:id="124" w:name="_Toc134610881"/>
      <w:bookmarkStart w:id="125" w:name="_Toc135041580"/>
      <w:bookmarkStart w:id="126" w:name="_Toc135828572"/>
      <w:r w:rsidRPr="00595553">
        <w:rPr>
          <w:sz w:val="18"/>
          <w:szCs w:val="18"/>
          <w:lang w:eastAsia="pl-PL"/>
        </w:rPr>
        <w:t xml:space="preserve">Tabela </w:t>
      </w:r>
      <w:r w:rsidRPr="00595553">
        <w:rPr>
          <w:sz w:val="18"/>
          <w:szCs w:val="18"/>
          <w:lang w:eastAsia="pl-PL"/>
        </w:rPr>
        <w:fldChar w:fldCharType="begin"/>
      </w:r>
      <w:r w:rsidRPr="00595553">
        <w:rPr>
          <w:sz w:val="18"/>
          <w:szCs w:val="18"/>
          <w:lang w:eastAsia="pl-PL"/>
        </w:rPr>
        <w:instrText xml:space="preserve"> SEQ Tabela \* ARABIC </w:instrText>
      </w:r>
      <w:r w:rsidRPr="00595553">
        <w:rPr>
          <w:sz w:val="18"/>
          <w:szCs w:val="18"/>
          <w:lang w:eastAsia="pl-PL"/>
        </w:rPr>
        <w:fldChar w:fldCharType="separate"/>
      </w:r>
      <w:r w:rsidR="00B41039" w:rsidRPr="00595553">
        <w:rPr>
          <w:noProof/>
          <w:sz w:val="18"/>
          <w:szCs w:val="18"/>
          <w:lang w:eastAsia="pl-PL"/>
        </w:rPr>
        <w:t>7</w:t>
      </w:r>
      <w:r w:rsidRPr="00595553">
        <w:rPr>
          <w:sz w:val="18"/>
          <w:szCs w:val="18"/>
          <w:lang w:eastAsia="pl-PL"/>
        </w:rPr>
        <w:fldChar w:fldCharType="end"/>
      </w:r>
      <w:r w:rsidR="00436335">
        <w:rPr>
          <w:sz w:val="18"/>
          <w:szCs w:val="18"/>
          <w:lang w:eastAsia="pl-PL"/>
        </w:rPr>
        <w:t>.</w:t>
      </w:r>
      <w:r w:rsidRPr="00595553">
        <w:rPr>
          <w:sz w:val="18"/>
          <w:szCs w:val="18"/>
          <w:lang w:eastAsia="pl-PL"/>
        </w:rPr>
        <w:t xml:space="preserve"> Liczba zachorowań</w:t>
      </w:r>
      <w:r w:rsidR="005A5A82" w:rsidRPr="00595553">
        <w:rPr>
          <w:sz w:val="18"/>
          <w:szCs w:val="18"/>
          <w:lang w:eastAsia="pl-PL"/>
        </w:rPr>
        <w:t xml:space="preserve"> i </w:t>
      </w:r>
      <w:r w:rsidRPr="00595553">
        <w:rPr>
          <w:sz w:val="18"/>
          <w:szCs w:val="18"/>
          <w:lang w:eastAsia="pl-PL"/>
        </w:rPr>
        <w:t>współczynnik zapadalności na wirusowe zapalenie wątroby typu B</w:t>
      </w:r>
      <w:r w:rsidR="000E738B" w:rsidRPr="00595553">
        <w:rPr>
          <w:sz w:val="18"/>
          <w:szCs w:val="18"/>
          <w:lang w:eastAsia="pl-PL"/>
        </w:rPr>
        <w:t xml:space="preserve"> w </w:t>
      </w:r>
      <w:r w:rsidRPr="00595553">
        <w:rPr>
          <w:sz w:val="18"/>
          <w:szCs w:val="18"/>
          <w:lang w:eastAsia="pl-PL"/>
        </w:rPr>
        <w:t>latach 2018-2022</w:t>
      </w:r>
      <w:r w:rsidR="000E738B" w:rsidRPr="00595553">
        <w:rPr>
          <w:sz w:val="18"/>
          <w:szCs w:val="18"/>
          <w:lang w:eastAsia="pl-PL"/>
        </w:rPr>
        <w:t xml:space="preserve"> w </w:t>
      </w:r>
      <w:r w:rsidRPr="00595553">
        <w:rPr>
          <w:sz w:val="18"/>
          <w:szCs w:val="18"/>
          <w:lang w:eastAsia="pl-PL"/>
        </w:rPr>
        <w:t>Polsce</w:t>
      </w:r>
      <w:r w:rsidR="005A5A82" w:rsidRPr="00595553">
        <w:rPr>
          <w:sz w:val="18"/>
          <w:szCs w:val="18"/>
          <w:lang w:eastAsia="pl-PL"/>
        </w:rPr>
        <w:t xml:space="preserve"> i </w:t>
      </w:r>
      <w:r w:rsidRPr="00595553">
        <w:rPr>
          <w:sz w:val="18"/>
          <w:szCs w:val="18"/>
          <w:lang w:eastAsia="pl-PL"/>
        </w:rPr>
        <w:t>woj. zachodniopomorskim</w:t>
      </w:r>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p>
    <w:tbl>
      <w:tblPr>
        <w:tblStyle w:val="Siatkatabelijasna"/>
        <w:tblW w:w="0" w:type="auto"/>
        <w:jc w:val="center"/>
        <w:tblLook w:val="0020" w:firstRow="1" w:lastRow="0" w:firstColumn="0" w:lastColumn="0" w:noHBand="0" w:noVBand="0"/>
        <w:tblCaption w:val="Tabela 7 Liczba zachorowań i współczynnik zapadalności na wirusowe zapalenie wątroby typu B w latach 2018-2022 w Polsce i woj. zachodniopomorskim"/>
        <w:tblDescription w:val="Tabela 7 Liczba zachorowań i współczynnik zapadalności na wirusowe zapalenie wątroby typu B w latach 2018-2022 w Polsce i woj. zachodniopomorskim"/>
      </w:tblPr>
      <w:tblGrid>
        <w:gridCol w:w="2424"/>
        <w:gridCol w:w="667"/>
        <w:gridCol w:w="663"/>
        <w:gridCol w:w="667"/>
        <w:gridCol w:w="663"/>
        <w:gridCol w:w="658"/>
        <w:gridCol w:w="662"/>
        <w:gridCol w:w="667"/>
        <w:gridCol w:w="662"/>
        <w:gridCol w:w="666"/>
        <w:gridCol w:w="663"/>
      </w:tblGrid>
      <w:tr w:rsidR="00773A58" w:rsidRPr="0062304C" w14:paraId="0AC136DC" w14:textId="77777777" w:rsidTr="008071BF">
        <w:trPr>
          <w:trHeight w:val="211"/>
          <w:jc w:val="center"/>
        </w:trPr>
        <w:tc>
          <w:tcPr>
            <w:tcW w:w="2502" w:type="dxa"/>
            <w:vMerge w:val="restart"/>
          </w:tcPr>
          <w:p w14:paraId="00C8F723"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p>
        </w:tc>
        <w:tc>
          <w:tcPr>
            <w:tcW w:w="1350" w:type="dxa"/>
            <w:gridSpan w:val="2"/>
          </w:tcPr>
          <w:p w14:paraId="38BDA001"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2018 r.</w:t>
            </w:r>
          </w:p>
        </w:tc>
        <w:tc>
          <w:tcPr>
            <w:tcW w:w="1351" w:type="dxa"/>
            <w:gridSpan w:val="2"/>
          </w:tcPr>
          <w:p w14:paraId="5DB0193C"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2019 r.</w:t>
            </w:r>
          </w:p>
        </w:tc>
        <w:tc>
          <w:tcPr>
            <w:tcW w:w="1350" w:type="dxa"/>
            <w:gridSpan w:val="2"/>
          </w:tcPr>
          <w:p w14:paraId="47C4F40E"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2020 r.</w:t>
            </w:r>
          </w:p>
        </w:tc>
        <w:tc>
          <w:tcPr>
            <w:tcW w:w="1351" w:type="dxa"/>
            <w:gridSpan w:val="2"/>
          </w:tcPr>
          <w:p w14:paraId="69D38E15" w14:textId="77777777" w:rsidR="00773A58" w:rsidRPr="0062304C" w:rsidRDefault="00773A58" w:rsidP="00400395">
            <w:pPr>
              <w:tabs>
                <w:tab w:val="left" w:pos="1890"/>
              </w:tabs>
              <w:spacing w:line="276" w:lineRule="auto"/>
              <w:contextualSpacing/>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2021 r.</w:t>
            </w:r>
          </w:p>
        </w:tc>
        <w:tc>
          <w:tcPr>
            <w:tcW w:w="1351" w:type="dxa"/>
            <w:gridSpan w:val="2"/>
          </w:tcPr>
          <w:p w14:paraId="73FEA307" w14:textId="77777777" w:rsidR="00773A58" w:rsidRPr="0062304C" w:rsidRDefault="00773A58" w:rsidP="00400395">
            <w:pPr>
              <w:tabs>
                <w:tab w:val="left" w:pos="1890"/>
              </w:tabs>
              <w:spacing w:line="276" w:lineRule="auto"/>
              <w:contextualSpacing/>
              <w:jc w:val="center"/>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2022 r.</w:t>
            </w:r>
          </w:p>
        </w:tc>
      </w:tr>
      <w:tr w:rsidR="00773A58" w:rsidRPr="0062304C" w14:paraId="03E631F5" w14:textId="77777777" w:rsidTr="008071BF">
        <w:trPr>
          <w:trHeight w:val="1321"/>
          <w:jc w:val="center"/>
        </w:trPr>
        <w:tc>
          <w:tcPr>
            <w:tcW w:w="2502" w:type="dxa"/>
            <w:vMerge/>
          </w:tcPr>
          <w:p w14:paraId="31625E61" w14:textId="77777777" w:rsidR="00773A58" w:rsidRPr="0062304C" w:rsidRDefault="00773A58" w:rsidP="00400395">
            <w:pPr>
              <w:tabs>
                <w:tab w:val="left" w:pos="1890"/>
              </w:tabs>
              <w:spacing w:line="276" w:lineRule="auto"/>
              <w:ind w:left="113" w:right="113"/>
              <w:contextualSpacing/>
              <w:jc w:val="center"/>
              <w:rPr>
                <w:rFonts w:ascii="Calibri" w:eastAsia="Times New Roman" w:hAnsi="Calibri" w:cs="Calibri"/>
                <w:sz w:val="18"/>
                <w:szCs w:val="18"/>
                <w:lang w:eastAsia="pl-PL"/>
              </w:rPr>
            </w:pPr>
          </w:p>
        </w:tc>
        <w:tc>
          <w:tcPr>
            <w:tcW w:w="675" w:type="dxa"/>
            <w:textDirection w:val="btLr"/>
          </w:tcPr>
          <w:p w14:paraId="25CB7B84" w14:textId="77777777" w:rsidR="00773A58" w:rsidRPr="0062304C" w:rsidRDefault="00773A58" w:rsidP="00400395">
            <w:pPr>
              <w:tabs>
                <w:tab w:val="left" w:pos="1890"/>
              </w:tabs>
              <w:ind w:left="113" w:right="113"/>
              <w:contextualSpacing/>
              <w:jc w:val="center"/>
              <w:rPr>
                <w:rFonts w:ascii="Calibri" w:eastAsia="Times New Roman" w:hAnsi="Calibri" w:cs="Calibri"/>
                <w:spacing w:val="-10"/>
                <w:sz w:val="18"/>
                <w:szCs w:val="18"/>
                <w:lang w:eastAsia="pl-PL"/>
              </w:rPr>
            </w:pPr>
            <w:r w:rsidRPr="0062304C">
              <w:rPr>
                <w:rFonts w:ascii="Calibri" w:eastAsia="Times New Roman" w:hAnsi="Calibri" w:cs="Calibri"/>
                <w:spacing w:val="-10"/>
                <w:sz w:val="18"/>
                <w:szCs w:val="18"/>
                <w:lang w:eastAsia="pl-PL"/>
              </w:rPr>
              <w:t>zachorowania</w:t>
            </w:r>
          </w:p>
        </w:tc>
        <w:tc>
          <w:tcPr>
            <w:tcW w:w="675" w:type="dxa"/>
            <w:textDirection w:val="btLr"/>
          </w:tcPr>
          <w:p w14:paraId="0A4E4D59" w14:textId="77777777" w:rsidR="00773A58" w:rsidRPr="0062304C" w:rsidRDefault="00773A58" w:rsidP="00400395">
            <w:pPr>
              <w:tabs>
                <w:tab w:val="left" w:pos="1890"/>
              </w:tabs>
              <w:ind w:left="113" w:right="113"/>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zapadalność na 100 tys.</w:t>
            </w:r>
          </w:p>
        </w:tc>
        <w:tc>
          <w:tcPr>
            <w:tcW w:w="675" w:type="dxa"/>
            <w:textDirection w:val="btLr"/>
          </w:tcPr>
          <w:p w14:paraId="78FA135D" w14:textId="77777777" w:rsidR="00773A58" w:rsidRPr="0062304C" w:rsidRDefault="00773A58" w:rsidP="00400395">
            <w:pPr>
              <w:tabs>
                <w:tab w:val="left" w:pos="1890"/>
              </w:tabs>
              <w:ind w:left="113" w:right="113"/>
              <w:contextualSpacing/>
              <w:jc w:val="center"/>
              <w:rPr>
                <w:rFonts w:ascii="Calibri" w:eastAsia="Times New Roman" w:hAnsi="Calibri" w:cs="Calibri"/>
                <w:spacing w:val="-10"/>
                <w:sz w:val="18"/>
                <w:szCs w:val="18"/>
                <w:lang w:eastAsia="pl-PL"/>
              </w:rPr>
            </w:pPr>
            <w:r w:rsidRPr="0062304C">
              <w:rPr>
                <w:rFonts w:ascii="Calibri" w:eastAsia="Times New Roman" w:hAnsi="Calibri" w:cs="Calibri"/>
                <w:spacing w:val="-10"/>
                <w:sz w:val="18"/>
                <w:szCs w:val="18"/>
                <w:lang w:eastAsia="pl-PL"/>
              </w:rPr>
              <w:t>zachorowania</w:t>
            </w:r>
          </w:p>
        </w:tc>
        <w:tc>
          <w:tcPr>
            <w:tcW w:w="676" w:type="dxa"/>
            <w:textDirection w:val="btLr"/>
          </w:tcPr>
          <w:p w14:paraId="2CC5D44B" w14:textId="77777777" w:rsidR="00773A58" w:rsidRPr="0062304C" w:rsidRDefault="00773A58" w:rsidP="00400395">
            <w:pPr>
              <w:tabs>
                <w:tab w:val="left" w:pos="1890"/>
              </w:tabs>
              <w:ind w:left="113" w:right="113"/>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zapadalność na 100 tys.</w:t>
            </w:r>
          </w:p>
        </w:tc>
        <w:tc>
          <w:tcPr>
            <w:tcW w:w="675" w:type="dxa"/>
            <w:textDirection w:val="btLr"/>
          </w:tcPr>
          <w:p w14:paraId="3C6DFE50" w14:textId="77777777" w:rsidR="00773A58" w:rsidRPr="0062304C" w:rsidRDefault="00773A58" w:rsidP="00400395">
            <w:pPr>
              <w:tabs>
                <w:tab w:val="left" w:pos="1890"/>
              </w:tabs>
              <w:ind w:left="113" w:right="113"/>
              <w:contextualSpacing/>
              <w:jc w:val="center"/>
              <w:rPr>
                <w:rFonts w:ascii="Calibri" w:eastAsia="Times New Roman" w:hAnsi="Calibri" w:cs="Calibri"/>
                <w:spacing w:val="-10"/>
                <w:sz w:val="18"/>
                <w:szCs w:val="18"/>
                <w:lang w:eastAsia="pl-PL"/>
              </w:rPr>
            </w:pPr>
            <w:r w:rsidRPr="0062304C">
              <w:rPr>
                <w:rFonts w:ascii="Calibri" w:eastAsia="Times New Roman" w:hAnsi="Calibri" w:cs="Calibri"/>
                <w:spacing w:val="-10"/>
                <w:sz w:val="18"/>
                <w:szCs w:val="18"/>
                <w:lang w:eastAsia="pl-PL"/>
              </w:rPr>
              <w:t>zachorowania</w:t>
            </w:r>
          </w:p>
        </w:tc>
        <w:tc>
          <w:tcPr>
            <w:tcW w:w="675" w:type="dxa"/>
            <w:textDirection w:val="btLr"/>
          </w:tcPr>
          <w:p w14:paraId="62C21E53" w14:textId="77777777" w:rsidR="00773A58" w:rsidRPr="0062304C" w:rsidRDefault="00773A58" w:rsidP="00400395">
            <w:pPr>
              <w:tabs>
                <w:tab w:val="left" w:pos="1890"/>
              </w:tabs>
              <w:ind w:left="113" w:right="113"/>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zapadalność na 100 tys.</w:t>
            </w:r>
          </w:p>
        </w:tc>
        <w:tc>
          <w:tcPr>
            <w:tcW w:w="676" w:type="dxa"/>
            <w:textDirection w:val="btLr"/>
          </w:tcPr>
          <w:p w14:paraId="4C123922" w14:textId="77777777" w:rsidR="00773A58" w:rsidRPr="0062304C" w:rsidRDefault="00773A58" w:rsidP="00400395">
            <w:pPr>
              <w:tabs>
                <w:tab w:val="left" w:pos="1890"/>
              </w:tabs>
              <w:ind w:left="113" w:right="113"/>
              <w:contextualSpacing/>
              <w:jc w:val="center"/>
              <w:rPr>
                <w:rFonts w:ascii="Calibri" w:eastAsia="Times New Roman" w:hAnsi="Calibri" w:cs="Calibri"/>
                <w:bCs/>
                <w:spacing w:val="-10"/>
                <w:sz w:val="18"/>
                <w:szCs w:val="18"/>
                <w:lang w:eastAsia="pl-PL"/>
              </w:rPr>
            </w:pPr>
            <w:r w:rsidRPr="0062304C">
              <w:rPr>
                <w:rFonts w:ascii="Calibri" w:eastAsia="Times New Roman" w:hAnsi="Calibri" w:cs="Calibri"/>
                <w:bCs/>
                <w:spacing w:val="-10"/>
                <w:sz w:val="18"/>
                <w:szCs w:val="18"/>
                <w:lang w:eastAsia="pl-PL"/>
              </w:rPr>
              <w:t>zachorowania</w:t>
            </w:r>
          </w:p>
        </w:tc>
        <w:tc>
          <w:tcPr>
            <w:tcW w:w="675" w:type="dxa"/>
            <w:textDirection w:val="btLr"/>
          </w:tcPr>
          <w:p w14:paraId="7226A52A" w14:textId="77777777" w:rsidR="00773A58" w:rsidRPr="0062304C" w:rsidRDefault="00773A58" w:rsidP="00400395">
            <w:pPr>
              <w:tabs>
                <w:tab w:val="left" w:pos="1890"/>
              </w:tabs>
              <w:ind w:left="113" w:right="113"/>
              <w:contextualSpacing/>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zapadalność na 100 tys.</w:t>
            </w:r>
          </w:p>
        </w:tc>
        <w:tc>
          <w:tcPr>
            <w:tcW w:w="675" w:type="dxa"/>
            <w:textDirection w:val="btLr"/>
          </w:tcPr>
          <w:p w14:paraId="4F9B37F7" w14:textId="77777777" w:rsidR="00773A58" w:rsidRPr="0062304C" w:rsidRDefault="00773A58" w:rsidP="00400395">
            <w:pPr>
              <w:tabs>
                <w:tab w:val="left" w:pos="1890"/>
              </w:tabs>
              <w:ind w:left="113" w:right="113"/>
              <w:contextualSpacing/>
              <w:jc w:val="center"/>
              <w:rPr>
                <w:rFonts w:ascii="Calibri" w:eastAsia="Times New Roman" w:hAnsi="Calibri" w:cs="Calibri"/>
                <w:b/>
                <w:spacing w:val="-10"/>
                <w:sz w:val="18"/>
                <w:szCs w:val="18"/>
                <w:lang w:eastAsia="pl-PL"/>
              </w:rPr>
            </w:pPr>
            <w:r w:rsidRPr="0062304C">
              <w:rPr>
                <w:rFonts w:ascii="Calibri" w:eastAsia="Times New Roman" w:hAnsi="Calibri" w:cs="Calibri"/>
                <w:b/>
                <w:spacing w:val="-10"/>
                <w:sz w:val="18"/>
                <w:szCs w:val="18"/>
                <w:lang w:eastAsia="pl-PL"/>
              </w:rPr>
              <w:t>zachorowania</w:t>
            </w:r>
          </w:p>
        </w:tc>
        <w:tc>
          <w:tcPr>
            <w:tcW w:w="676" w:type="dxa"/>
            <w:textDirection w:val="btLr"/>
          </w:tcPr>
          <w:p w14:paraId="10BED460" w14:textId="77777777" w:rsidR="00773A58" w:rsidRPr="0062304C" w:rsidRDefault="00773A58" w:rsidP="00400395">
            <w:pPr>
              <w:tabs>
                <w:tab w:val="left" w:pos="1890"/>
              </w:tabs>
              <w:ind w:left="113" w:right="113"/>
              <w:contextualSpacing/>
              <w:jc w:val="center"/>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zapadalność na 100 tys.</w:t>
            </w:r>
          </w:p>
        </w:tc>
      </w:tr>
      <w:tr w:rsidR="00773A58" w:rsidRPr="0062304C" w14:paraId="045EFFB4" w14:textId="77777777" w:rsidTr="008071BF">
        <w:trPr>
          <w:trHeight w:val="319"/>
          <w:jc w:val="center"/>
        </w:trPr>
        <w:tc>
          <w:tcPr>
            <w:tcW w:w="2502" w:type="dxa"/>
          </w:tcPr>
          <w:p w14:paraId="311737A1" w14:textId="77777777" w:rsidR="00773A58" w:rsidRPr="00650751" w:rsidRDefault="00773A58" w:rsidP="00400395">
            <w:pPr>
              <w:jc w:val="center"/>
              <w:rPr>
                <w:lang w:eastAsia="pl-PL"/>
              </w:rPr>
            </w:pPr>
            <w:r w:rsidRPr="000B1250">
              <w:rPr>
                <w:sz w:val="18"/>
                <w:szCs w:val="18"/>
                <w:lang w:eastAsia="pl-PL"/>
              </w:rPr>
              <w:t>Polska</w:t>
            </w:r>
          </w:p>
        </w:tc>
        <w:tc>
          <w:tcPr>
            <w:tcW w:w="675" w:type="dxa"/>
          </w:tcPr>
          <w:p w14:paraId="62BDFB18"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3196</w:t>
            </w:r>
          </w:p>
        </w:tc>
        <w:tc>
          <w:tcPr>
            <w:tcW w:w="675" w:type="dxa"/>
          </w:tcPr>
          <w:p w14:paraId="2D56BF3B"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8,32</w:t>
            </w:r>
          </w:p>
        </w:tc>
        <w:tc>
          <w:tcPr>
            <w:tcW w:w="675" w:type="dxa"/>
          </w:tcPr>
          <w:p w14:paraId="73F30968"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2854</w:t>
            </w:r>
          </w:p>
        </w:tc>
        <w:tc>
          <w:tcPr>
            <w:tcW w:w="676" w:type="dxa"/>
          </w:tcPr>
          <w:p w14:paraId="4DBCC5DA"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7,43</w:t>
            </w:r>
          </w:p>
        </w:tc>
        <w:tc>
          <w:tcPr>
            <w:tcW w:w="675" w:type="dxa"/>
          </w:tcPr>
          <w:p w14:paraId="5DFF2BC3"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993</w:t>
            </w:r>
          </w:p>
        </w:tc>
        <w:tc>
          <w:tcPr>
            <w:tcW w:w="675" w:type="dxa"/>
          </w:tcPr>
          <w:p w14:paraId="213EC370"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2,59</w:t>
            </w:r>
          </w:p>
        </w:tc>
        <w:tc>
          <w:tcPr>
            <w:tcW w:w="676" w:type="dxa"/>
          </w:tcPr>
          <w:p w14:paraId="7FDC733B" w14:textId="77777777" w:rsidR="00773A58" w:rsidRPr="0062304C" w:rsidRDefault="00773A58" w:rsidP="00400395">
            <w:pPr>
              <w:tabs>
                <w:tab w:val="left" w:pos="1890"/>
              </w:tabs>
              <w:spacing w:line="276" w:lineRule="auto"/>
              <w:contextualSpacing/>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1547</w:t>
            </w:r>
          </w:p>
        </w:tc>
        <w:tc>
          <w:tcPr>
            <w:tcW w:w="675" w:type="dxa"/>
          </w:tcPr>
          <w:p w14:paraId="473D8C94" w14:textId="77777777" w:rsidR="00773A58" w:rsidRPr="0062304C" w:rsidRDefault="00773A58" w:rsidP="00400395">
            <w:pPr>
              <w:tabs>
                <w:tab w:val="left" w:pos="1890"/>
              </w:tabs>
              <w:spacing w:line="276" w:lineRule="auto"/>
              <w:contextualSpacing/>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4,06</w:t>
            </w:r>
          </w:p>
        </w:tc>
        <w:tc>
          <w:tcPr>
            <w:tcW w:w="675" w:type="dxa"/>
          </w:tcPr>
          <w:p w14:paraId="1F46E435" w14:textId="77777777" w:rsidR="00773A58" w:rsidRPr="0062304C" w:rsidRDefault="00773A58" w:rsidP="00400395">
            <w:pPr>
              <w:tabs>
                <w:tab w:val="left" w:pos="1890"/>
              </w:tabs>
              <w:spacing w:line="276" w:lineRule="auto"/>
              <w:contextualSpacing/>
              <w:jc w:val="center"/>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2495</w:t>
            </w:r>
          </w:p>
        </w:tc>
        <w:tc>
          <w:tcPr>
            <w:tcW w:w="676" w:type="dxa"/>
          </w:tcPr>
          <w:p w14:paraId="7DAD81F1" w14:textId="77777777" w:rsidR="00773A58" w:rsidRPr="0062304C" w:rsidRDefault="00773A58" w:rsidP="00400395">
            <w:pPr>
              <w:tabs>
                <w:tab w:val="left" w:pos="1890"/>
              </w:tabs>
              <w:spacing w:line="276" w:lineRule="auto"/>
              <w:contextualSpacing/>
              <w:jc w:val="center"/>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6,54</w:t>
            </w:r>
          </w:p>
        </w:tc>
      </w:tr>
      <w:tr w:rsidR="00773A58" w:rsidRPr="0062304C" w14:paraId="1350026D" w14:textId="77777777" w:rsidTr="008071BF">
        <w:trPr>
          <w:trHeight w:val="386"/>
          <w:jc w:val="center"/>
        </w:trPr>
        <w:tc>
          <w:tcPr>
            <w:tcW w:w="2502" w:type="dxa"/>
          </w:tcPr>
          <w:p w14:paraId="4B844753" w14:textId="77777777" w:rsidR="00773A58" w:rsidRPr="00650751" w:rsidRDefault="00773A58" w:rsidP="00400395">
            <w:pPr>
              <w:tabs>
                <w:tab w:val="left" w:pos="1890"/>
              </w:tabs>
              <w:spacing w:line="276" w:lineRule="auto"/>
              <w:contextualSpacing/>
              <w:jc w:val="center"/>
              <w:rPr>
                <w:rFonts w:ascii="Calibri" w:eastAsia="Times New Roman" w:hAnsi="Calibri" w:cs="Calibri"/>
                <w:bCs/>
                <w:sz w:val="18"/>
                <w:szCs w:val="18"/>
                <w:lang w:eastAsia="pl-PL"/>
              </w:rPr>
            </w:pPr>
            <w:r w:rsidRPr="00650751">
              <w:rPr>
                <w:rFonts w:ascii="Calibri" w:eastAsia="Times New Roman" w:hAnsi="Calibri" w:cs="Calibri"/>
                <w:bCs/>
                <w:sz w:val="18"/>
                <w:szCs w:val="18"/>
                <w:lang w:eastAsia="pl-PL"/>
              </w:rPr>
              <w:t xml:space="preserve">województwo </w:t>
            </w:r>
            <w:r w:rsidRPr="00650751">
              <w:rPr>
                <w:rFonts w:ascii="Calibri" w:eastAsia="Times New Roman" w:hAnsi="Calibri" w:cs="Calibri"/>
                <w:bCs/>
                <w:spacing w:val="-6"/>
                <w:sz w:val="18"/>
                <w:szCs w:val="18"/>
                <w:lang w:eastAsia="pl-PL"/>
              </w:rPr>
              <w:t>zachodniopomorskie</w:t>
            </w:r>
          </w:p>
        </w:tc>
        <w:tc>
          <w:tcPr>
            <w:tcW w:w="675" w:type="dxa"/>
          </w:tcPr>
          <w:p w14:paraId="2CB11811"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140</w:t>
            </w:r>
          </w:p>
        </w:tc>
        <w:tc>
          <w:tcPr>
            <w:tcW w:w="675" w:type="dxa"/>
          </w:tcPr>
          <w:p w14:paraId="20F500A5"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8,21</w:t>
            </w:r>
          </w:p>
        </w:tc>
        <w:tc>
          <w:tcPr>
            <w:tcW w:w="675" w:type="dxa"/>
          </w:tcPr>
          <w:p w14:paraId="722683D1"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108</w:t>
            </w:r>
          </w:p>
        </w:tc>
        <w:tc>
          <w:tcPr>
            <w:tcW w:w="676" w:type="dxa"/>
          </w:tcPr>
          <w:p w14:paraId="4A9BECE0"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6,36</w:t>
            </w:r>
          </w:p>
        </w:tc>
        <w:tc>
          <w:tcPr>
            <w:tcW w:w="675" w:type="dxa"/>
          </w:tcPr>
          <w:p w14:paraId="5ADB2244"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29</w:t>
            </w:r>
          </w:p>
        </w:tc>
        <w:tc>
          <w:tcPr>
            <w:tcW w:w="675" w:type="dxa"/>
          </w:tcPr>
          <w:p w14:paraId="23BE8331" w14:textId="77777777" w:rsidR="00773A58" w:rsidRPr="0062304C" w:rsidRDefault="00773A58" w:rsidP="00400395">
            <w:pPr>
              <w:tabs>
                <w:tab w:val="left" w:pos="1890"/>
              </w:tabs>
              <w:spacing w:line="276" w:lineRule="auto"/>
              <w:contextualSpacing/>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1,72</w:t>
            </w:r>
          </w:p>
        </w:tc>
        <w:tc>
          <w:tcPr>
            <w:tcW w:w="676" w:type="dxa"/>
          </w:tcPr>
          <w:p w14:paraId="5EBBA546" w14:textId="77777777" w:rsidR="00773A58" w:rsidRPr="0062304C" w:rsidRDefault="00773A58" w:rsidP="00400395">
            <w:pPr>
              <w:tabs>
                <w:tab w:val="left" w:pos="1890"/>
              </w:tabs>
              <w:spacing w:line="276" w:lineRule="auto"/>
              <w:contextualSpacing/>
              <w:jc w:val="center"/>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75</w:t>
            </w:r>
          </w:p>
        </w:tc>
        <w:tc>
          <w:tcPr>
            <w:tcW w:w="675" w:type="dxa"/>
          </w:tcPr>
          <w:p w14:paraId="5FC04A4A" w14:textId="77777777" w:rsidR="00773A58" w:rsidRPr="0062304C" w:rsidRDefault="00773A58" w:rsidP="00400395">
            <w:pPr>
              <w:tabs>
                <w:tab w:val="left" w:pos="1890"/>
              </w:tabs>
              <w:spacing w:line="276" w:lineRule="auto"/>
              <w:contextualSpacing/>
              <w:rPr>
                <w:rFonts w:ascii="Calibri" w:eastAsia="Times New Roman" w:hAnsi="Calibri" w:cs="Calibri"/>
                <w:bCs/>
                <w:sz w:val="18"/>
                <w:szCs w:val="18"/>
                <w:lang w:eastAsia="pl-PL"/>
              </w:rPr>
            </w:pPr>
            <w:r w:rsidRPr="0062304C">
              <w:rPr>
                <w:rFonts w:ascii="Calibri" w:eastAsia="Times New Roman" w:hAnsi="Calibri" w:cs="Calibri"/>
                <w:bCs/>
                <w:sz w:val="18"/>
                <w:szCs w:val="18"/>
                <w:lang w:eastAsia="pl-PL"/>
              </w:rPr>
              <w:t>4,46</w:t>
            </w:r>
          </w:p>
        </w:tc>
        <w:tc>
          <w:tcPr>
            <w:tcW w:w="675" w:type="dxa"/>
          </w:tcPr>
          <w:p w14:paraId="6EEEED3E" w14:textId="77777777" w:rsidR="00773A58" w:rsidRPr="0062304C" w:rsidRDefault="00773A58" w:rsidP="00400395">
            <w:pPr>
              <w:tabs>
                <w:tab w:val="left" w:pos="1890"/>
              </w:tabs>
              <w:spacing w:line="276" w:lineRule="auto"/>
              <w:contextualSpacing/>
              <w:jc w:val="center"/>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113</w:t>
            </w:r>
          </w:p>
        </w:tc>
        <w:tc>
          <w:tcPr>
            <w:tcW w:w="676" w:type="dxa"/>
          </w:tcPr>
          <w:p w14:paraId="5F106719" w14:textId="77777777" w:rsidR="00773A58" w:rsidRPr="0062304C" w:rsidRDefault="00773A58" w:rsidP="00400395">
            <w:pPr>
              <w:tabs>
                <w:tab w:val="left" w:pos="1890"/>
              </w:tabs>
              <w:spacing w:line="276" w:lineRule="auto"/>
              <w:contextualSpacing/>
              <w:rPr>
                <w:rFonts w:ascii="Calibri" w:eastAsia="Times New Roman" w:hAnsi="Calibri" w:cs="Calibri"/>
                <w:b/>
                <w:sz w:val="18"/>
                <w:szCs w:val="18"/>
                <w:lang w:eastAsia="pl-PL"/>
              </w:rPr>
            </w:pPr>
            <w:r w:rsidRPr="0062304C">
              <w:rPr>
                <w:rFonts w:ascii="Calibri" w:eastAsia="Times New Roman" w:hAnsi="Calibri" w:cs="Calibri"/>
                <w:b/>
                <w:sz w:val="18"/>
                <w:szCs w:val="18"/>
                <w:lang w:eastAsia="pl-PL"/>
              </w:rPr>
              <w:t>6,87</w:t>
            </w:r>
          </w:p>
        </w:tc>
      </w:tr>
    </w:tbl>
    <w:p w14:paraId="50E34E04" w14:textId="77777777" w:rsidR="007F5B39" w:rsidRDefault="007F5B39" w:rsidP="002926B2">
      <w:pPr>
        <w:pStyle w:val="Stylnastroninternet"/>
        <w:rPr>
          <w:lang w:eastAsia="pl-PL"/>
        </w:rPr>
      </w:pPr>
    </w:p>
    <w:p w14:paraId="7F79C8FD" w14:textId="2F3CF72D" w:rsidR="00773A58" w:rsidRDefault="00773A58" w:rsidP="002926B2">
      <w:pPr>
        <w:pStyle w:val="Stylnastroninternet"/>
        <w:rPr>
          <w:lang w:eastAsia="pl-PL"/>
        </w:rPr>
      </w:pPr>
      <w:r w:rsidRPr="0062304C">
        <w:rPr>
          <w:lang w:eastAsia="pl-PL"/>
        </w:rPr>
        <w:t>Na podstawie przeprowadzonych</w:t>
      </w:r>
      <w:r w:rsidRPr="0062304C">
        <w:rPr>
          <w:color w:val="FF0000"/>
          <w:lang w:eastAsia="pl-PL"/>
        </w:rPr>
        <w:t xml:space="preserve"> </w:t>
      </w:r>
      <w:r w:rsidRPr="0062304C">
        <w:rPr>
          <w:lang w:eastAsia="pl-PL"/>
        </w:rPr>
        <w:t>wywiadów epidemiologicznych ustalono, że 52,2%</w:t>
      </w:r>
      <w:r w:rsidRPr="00453D86">
        <w:rPr>
          <w:lang w:eastAsia="pl-PL"/>
        </w:rPr>
        <w:t xml:space="preserve"> </w:t>
      </w:r>
      <w:r w:rsidRPr="0062304C">
        <w:rPr>
          <w:lang w:eastAsia="pl-PL"/>
        </w:rPr>
        <w:t>wszystkich zachorowań na wirusowe zapalenia wątroby typu B</w:t>
      </w:r>
      <w:r>
        <w:rPr>
          <w:lang w:eastAsia="pl-PL"/>
        </w:rPr>
        <w:t xml:space="preserve"> dotyczyło </w:t>
      </w:r>
      <w:r w:rsidRPr="0062304C">
        <w:rPr>
          <w:lang w:eastAsia="pl-PL"/>
        </w:rPr>
        <w:t>mężczy</w:t>
      </w:r>
      <w:r>
        <w:rPr>
          <w:lang w:eastAsia="pl-PL"/>
        </w:rPr>
        <w:t xml:space="preserve">zn oraz że </w:t>
      </w:r>
      <w:r w:rsidRPr="0062304C">
        <w:rPr>
          <w:lang w:eastAsia="pl-PL"/>
        </w:rPr>
        <w:t xml:space="preserve">wśród </w:t>
      </w:r>
      <w:r>
        <w:rPr>
          <w:lang w:eastAsia="pl-PL"/>
        </w:rPr>
        <w:t xml:space="preserve">chorych </w:t>
      </w:r>
      <w:r w:rsidRPr="0062304C">
        <w:rPr>
          <w:lang w:eastAsia="pl-PL"/>
        </w:rPr>
        <w:t>dominowały osoby</w:t>
      </w:r>
      <w:r w:rsidR="000E738B">
        <w:rPr>
          <w:lang w:eastAsia="pl-PL"/>
        </w:rPr>
        <w:t xml:space="preserve"> w </w:t>
      </w:r>
      <w:r w:rsidRPr="0062304C">
        <w:rPr>
          <w:lang w:eastAsia="pl-PL"/>
        </w:rPr>
        <w:t>wieku 40-49 lat (32 osoby) oraz 30-39 lat (30 osób).</w:t>
      </w:r>
    </w:p>
    <w:p w14:paraId="0564D7EB" w14:textId="624EF337" w:rsidR="005C2318" w:rsidRPr="003E27F0" w:rsidRDefault="00773A58" w:rsidP="002926B2">
      <w:pPr>
        <w:pStyle w:val="Stylnastroninternet"/>
        <w:rPr>
          <w:spacing w:val="-2"/>
          <w:lang w:eastAsia="pl-PL"/>
        </w:rPr>
      </w:pPr>
      <w:r>
        <w:rPr>
          <w:lang w:eastAsia="pl-PL"/>
        </w:rPr>
        <w:t>Ł</w:t>
      </w:r>
      <w:r w:rsidRPr="0062304C">
        <w:rPr>
          <w:lang w:eastAsia="pl-PL"/>
        </w:rPr>
        <w:t>ączna liczba osób zaszczepionych na wirusowe zapalenia wątroby typu B</w:t>
      </w:r>
      <w:r w:rsidR="000E738B">
        <w:rPr>
          <w:lang w:eastAsia="pl-PL"/>
        </w:rPr>
        <w:t xml:space="preserve"> w </w:t>
      </w:r>
      <w:r w:rsidRPr="0062304C">
        <w:rPr>
          <w:lang w:eastAsia="pl-PL"/>
        </w:rPr>
        <w:t>2022 roku, poza dziećmi zaszczepionymi</w:t>
      </w:r>
      <w:r w:rsidR="000E738B">
        <w:rPr>
          <w:lang w:eastAsia="pl-PL"/>
        </w:rPr>
        <w:t xml:space="preserve"> w </w:t>
      </w:r>
      <w:r w:rsidRPr="0062304C">
        <w:rPr>
          <w:lang w:eastAsia="pl-PL"/>
        </w:rPr>
        <w:t xml:space="preserve">ramach </w:t>
      </w:r>
      <w:r w:rsidRPr="0062304C">
        <w:rPr>
          <w:spacing w:val="-2"/>
          <w:lang w:eastAsia="pl-PL"/>
        </w:rPr>
        <w:t xml:space="preserve">obowiązkowego Programu Szczepień Ochronnych, </w:t>
      </w:r>
      <w:r>
        <w:rPr>
          <w:spacing w:val="-2"/>
          <w:lang w:eastAsia="pl-PL"/>
        </w:rPr>
        <w:t>kształtowała się na podobnym poziomie jak</w:t>
      </w:r>
      <w:r w:rsidR="000E738B">
        <w:rPr>
          <w:spacing w:val="-2"/>
          <w:lang w:eastAsia="pl-PL"/>
        </w:rPr>
        <w:t xml:space="preserve"> w </w:t>
      </w:r>
      <w:r>
        <w:rPr>
          <w:spacing w:val="-2"/>
          <w:lang w:eastAsia="pl-PL"/>
        </w:rPr>
        <w:t>2021 r.</w:t>
      </w:r>
      <w:r w:rsidR="005A5A82">
        <w:rPr>
          <w:spacing w:val="-2"/>
          <w:lang w:eastAsia="pl-PL"/>
        </w:rPr>
        <w:t xml:space="preserve"> i </w:t>
      </w:r>
      <w:r>
        <w:rPr>
          <w:spacing w:val="-2"/>
          <w:lang w:eastAsia="pl-PL"/>
        </w:rPr>
        <w:t xml:space="preserve">wynosiła </w:t>
      </w:r>
      <w:r w:rsidRPr="0062304C">
        <w:rPr>
          <w:spacing w:val="-2"/>
          <w:lang w:eastAsia="pl-PL"/>
        </w:rPr>
        <w:t>5338</w:t>
      </w:r>
      <w:r>
        <w:rPr>
          <w:spacing w:val="-2"/>
          <w:lang w:eastAsia="pl-PL"/>
        </w:rPr>
        <w:t>.</w:t>
      </w:r>
    </w:p>
    <w:p w14:paraId="435B6B3B" w14:textId="20858F20" w:rsidR="00773A58" w:rsidRPr="00453D86" w:rsidRDefault="00773A58" w:rsidP="002926B2">
      <w:pPr>
        <w:pStyle w:val="Stylnastroninternet"/>
        <w:rPr>
          <w:spacing w:val="-2"/>
          <w:lang w:eastAsia="pl-PL"/>
        </w:rPr>
      </w:pPr>
      <w:r w:rsidRPr="004B6184">
        <w:rPr>
          <w:b/>
          <w:szCs w:val="20"/>
          <w:lang w:eastAsia="pl-PL"/>
        </w:rPr>
        <w:lastRenderedPageBreak/>
        <w:t>Wirusowe zapalenie wątroby typu C</w:t>
      </w:r>
    </w:p>
    <w:p w14:paraId="252D82F0" w14:textId="5EACEA3A" w:rsidR="00773A58" w:rsidRDefault="00773A58" w:rsidP="002926B2">
      <w:pPr>
        <w:pStyle w:val="Stylnastroninternet"/>
        <w:rPr>
          <w:lang w:eastAsia="pl-PL"/>
        </w:rPr>
      </w:pPr>
      <w:r w:rsidRPr="0062304C">
        <w:rPr>
          <w:lang w:eastAsia="pl-PL"/>
        </w:rPr>
        <w:t>W roku 2022</w:t>
      </w:r>
      <w:r w:rsidR="000E738B">
        <w:rPr>
          <w:lang w:eastAsia="pl-PL"/>
        </w:rPr>
        <w:t xml:space="preserve"> w </w:t>
      </w:r>
      <w:r w:rsidRPr="0062304C">
        <w:rPr>
          <w:lang w:eastAsia="pl-PL"/>
        </w:rPr>
        <w:t>Polsce zarejestrowano 2518 zachorowań na wirusowe zapalenia wątroby typu C (współczynnik zapadalności 6,6 na 100 tys. mieszkańców)</w:t>
      </w:r>
      <w:r w:rsidR="005A5A82">
        <w:rPr>
          <w:lang w:eastAsia="pl-PL"/>
        </w:rPr>
        <w:t xml:space="preserve"> i </w:t>
      </w:r>
      <w:r>
        <w:rPr>
          <w:lang w:eastAsia="pl-PL"/>
        </w:rPr>
        <w:t>była to liczba ponad dwukrotnie większa niż</w:t>
      </w:r>
      <w:r w:rsidR="000E738B">
        <w:rPr>
          <w:lang w:eastAsia="pl-PL"/>
        </w:rPr>
        <w:t xml:space="preserve"> w </w:t>
      </w:r>
      <w:r>
        <w:rPr>
          <w:lang w:eastAsia="pl-PL"/>
        </w:rPr>
        <w:t>roku ubiegłym.</w:t>
      </w:r>
    </w:p>
    <w:p w14:paraId="5E04F61F" w14:textId="2CBB424D" w:rsidR="00773A58" w:rsidRPr="0062304C" w:rsidRDefault="00773A58" w:rsidP="002926B2">
      <w:pPr>
        <w:pStyle w:val="Stylnastroninternet"/>
        <w:rPr>
          <w:lang w:eastAsia="pl-PL"/>
        </w:rPr>
      </w:pPr>
      <w:r w:rsidRPr="0062304C">
        <w:rPr>
          <w:lang w:eastAsia="pl-PL"/>
        </w:rPr>
        <w:t>W woj. zachodniopomorskim</w:t>
      </w:r>
      <w:r w:rsidR="000E738B">
        <w:rPr>
          <w:lang w:eastAsia="pl-PL"/>
        </w:rPr>
        <w:t xml:space="preserve"> w </w:t>
      </w:r>
      <w:r w:rsidRPr="0062304C">
        <w:rPr>
          <w:lang w:eastAsia="pl-PL"/>
        </w:rPr>
        <w:t>roku 2022 na wirusowe zapalenie wątroby typu C zachorowało 261 osób (współczynnik zapadalności 15,87</w:t>
      </w:r>
      <w:r w:rsidRPr="0062304C">
        <w:rPr>
          <w:color w:val="FF0000"/>
          <w:lang w:eastAsia="pl-PL"/>
        </w:rPr>
        <w:t xml:space="preserve"> </w:t>
      </w:r>
      <w:r w:rsidRPr="0062304C">
        <w:rPr>
          <w:lang w:eastAsia="pl-PL"/>
        </w:rPr>
        <w:t>na 100 tys. mieszkańców)</w:t>
      </w:r>
      <w:r>
        <w:rPr>
          <w:lang w:eastAsia="pl-PL"/>
        </w:rPr>
        <w:t>, tj. ponad 5,5 razy więcej niż</w:t>
      </w:r>
      <w:r w:rsidR="000E738B">
        <w:rPr>
          <w:lang w:eastAsia="pl-PL"/>
        </w:rPr>
        <w:t xml:space="preserve"> w </w:t>
      </w:r>
      <w:r>
        <w:rPr>
          <w:lang w:eastAsia="pl-PL"/>
        </w:rPr>
        <w:t>ubiegłym roku. 4</w:t>
      </w:r>
      <w:r w:rsidRPr="0062304C">
        <w:rPr>
          <w:lang w:eastAsia="pl-PL"/>
        </w:rPr>
        <w:t xml:space="preserve"> przypadki zostały zgłoszone jako zachorowanie ostre.</w:t>
      </w:r>
    </w:p>
    <w:p w14:paraId="7F62E14B" w14:textId="32F29ED6" w:rsidR="00773A58" w:rsidRPr="00595553" w:rsidRDefault="00773A58" w:rsidP="00773A58">
      <w:pPr>
        <w:spacing w:before="120" w:after="120"/>
        <w:jc w:val="both"/>
        <w:rPr>
          <w:sz w:val="18"/>
          <w:szCs w:val="18"/>
          <w:lang w:eastAsia="pl-PL"/>
        </w:rPr>
      </w:pPr>
      <w:bookmarkStart w:id="127" w:name="_Toc133231302"/>
      <w:bookmarkStart w:id="128" w:name="_Toc133236311"/>
      <w:bookmarkStart w:id="129" w:name="_Toc133311701"/>
      <w:bookmarkStart w:id="130" w:name="_Toc133320557"/>
      <w:bookmarkStart w:id="131" w:name="_Toc133321676"/>
      <w:bookmarkStart w:id="132" w:name="_Toc133387654"/>
      <w:bookmarkStart w:id="133" w:name="_Toc133388598"/>
      <w:bookmarkStart w:id="134" w:name="_Toc133500621"/>
      <w:bookmarkStart w:id="135" w:name="_Toc133559625"/>
      <w:bookmarkStart w:id="136" w:name="_Toc133576647"/>
      <w:bookmarkStart w:id="137" w:name="_Toc133582251"/>
      <w:bookmarkStart w:id="138" w:name="_Toc133582869"/>
      <w:bookmarkStart w:id="139" w:name="_Toc133583759"/>
      <w:bookmarkStart w:id="140" w:name="_Toc134604368"/>
      <w:bookmarkStart w:id="141" w:name="_Toc134610882"/>
      <w:bookmarkStart w:id="142" w:name="_Toc135041581"/>
      <w:bookmarkStart w:id="143" w:name="_Toc135828573"/>
      <w:r w:rsidRPr="00595553">
        <w:rPr>
          <w:sz w:val="18"/>
          <w:szCs w:val="18"/>
          <w:lang w:eastAsia="pl-PL"/>
        </w:rPr>
        <w:t xml:space="preserve">Tabela </w:t>
      </w:r>
      <w:r w:rsidRPr="00595553">
        <w:rPr>
          <w:sz w:val="18"/>
          <w:szCs w:val="18"/>
          <w:lang w:eastAsia="pl-PL"/>
        </w:rPr>
        <w:fldChar w:fldCharType="begin"/>
      </w:r>
      <w:r w:rsidRPr="00595553">
        <w:rPr>
          <w:sz w:val="18"/>
          <w:szCs w:val="18"/>
          <w:lang w:eastAsia="pl-PL"/>
        </w:rPr>
        <w:instrText xml:space="preserve"> SEQ Tabela \* ARABIC </w:instrText>
      </w:r>
      <w:r w:rsidRPr="00595553">
        <w:rPr>
          <w:sz w:val="18"/>
          <w:szCs w:val="18"/>
          <w:lang w:eastAsia="pl-PL"/>
        </w:rPr>
        <w:fldChar w:fldCharType="separate"/>
      </w:r>
      <w:r w:rsidR="00B41039" w:rsidRPr="00595553">
        <w:rPr>
          <w:noProof/>
          <w:sz w:val="18"/>
          <w:szCs w:val="18"/>
          <w:lang w:eastAsia="pl-PL"/>
        </w:rPr>
        <w:t>8</w:t>
      </w:r>
      <w:r w:rsidRPr="00595553">
        <w:rPr>
          <w:sz w:val="18"/>
          <w:szCs w:val="18"/>
          <w:lang w:eastAsia="pl-PL"/>
        </w:rPr>
        <w:fldChar w:fldCharType="end"/>
      </w:r>
      <w:r w:rsidR="00436335">
        <w:rPr>
          <w:sz w:val="18"/>
          <w:szCs w:val="18"/>
          <w:lang w:eastAsia="pl-PL"/>
        </w:rPr>
        <w:t>.</w:t>
      </w:r>
      <w:r w:rsidRPr="00595553">
        <w:rPr>
          <w:sz w:val="18"/>
          <w:szCs w:val="18"/>
          <w:lang w:eastAsia="pl-PL"/>
        </w:rPr>
        <w:t xml:space="preserve"> Liczba zachorowań</w:t>
      </w:r>
      <w:r w:rsidR="005A5A82" w:rsidRPr="00595553">
        <w:rPr>
          <w:sz w:val="18"/>
          <w:szCs w:val="18"/>
          <w:lang w:eastAsia="pl-PL"/>
        </w:rPr>
        <w:t xml:space="preserve"> i </w:t>
      </w:r>
      <w:r w:rsidRPr="00595553">
        <w:rPr>
          <w:sz w:val="18"/>
          <w:szCs w:val="18"/>
          <w:lang w:eastAsia="pl-PL"/>
        </w:rPr>
        <w:t>współczynnik zapadalności na wirusowe zapalenie wątroby typu C</w:t>
      </w:r>
      <w:r w:rsidR="000E738B" w:rsidRPr="00595553">
        <w:rPr>
          <w:sz w:val="18"/>
          <w:szCs w:val="18"/>
          <w:lang w:eastAsia="pl-PL"/>
        </w:rPr>
        <w:t xml:space="preserve"> w </w:t>
      </w:r>
      <w:r w:rsidRPr="00595553">
        <w:rPr>
          <w:sz w:val="18"/>
          <w:szCs w:val="18"/>
          <w:lang w:eastAsia="pl-PL"/>
        </w:rPr>
        <w:t>latach 2018-2022</w:t>
      </w:r>
      <w:r w:rsidR="000E738B" w:rsidRPr="00595553">
        <w:rPr>
          <w:sz w:val="18"/>
          <w:szCs w:val="18"/>
          <w:lang w:eastAsia="pl-PL"/>
        </w:rPr>
        <w:t xml:space="preserve"> w </w:t>
      </w:r>
      <w:r w:rsidRPr="00595553">
        <w:rPr>
          <w:sz w:val="18"/>
          <w:szCs w:val="18"/>
          <w:lang w:eastAsia="pl-PL"/>
        </w:rPr>
        <w:t>Polsce</w:t>
      </w:r>
      <w:r w:rsidR="005A5A82" w:rsidRPr="00595553">
        <w:rPr>
          <w:sz w:val="18"/>
          <w:szCs w:val="18"/>
          <w:lang w:eastAsia="pl-PL"/>
        </w:rPr>
        <w:t xml:space="preserve"> i </w:t>
      </w:r>
      <w:r w:rsidRPr="00595553">
        <w:rPr>
          <w:sz w:val="18"/>
          <w:szCs w:val="18"/>
          <w:lang w:eastAsia="pl-PL"/>
        </w:rPr>
        <w:t>woj. zachodniopomorskim</w:t>
      </w:r>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p>
    <w:tbl>
      <w:tblPr>
        <w:tblStyle w:val="Siatkatabelijasna"/>
        <w:tblW w:w="8960" w:type="dxa"/>
        <w:jc w:val="center"/>
        <w:tblLayout w:type="fixed"/>
        <w:tblLook w:val="0020" w:firstRow="1" w:lastRow="0" w:firstColumn="0" w:lastColumn="0" w:noHBand="0" w:noVBand="0"/>
        <w:tblCaption w:val="Tabela 8 Liczba zachorowań i współczynnik zapadalności na wirusowe zapalenie wątroby typu C w latach 2018-2022 w Polsce i woj. zachodniopomorskim"/>
        <w:tblDescription w:val="Tabela 8 Liczba zachorowań i współczynnik zapadalności na wirusowe zapalenie wątroby typu C w latach 2018-2022 w Polsce i woj. zachodniopomorskim"/>
      </w:tblPr>
      <w:tblGrid>
        <w:gridCol w:w="2213"/>
        <w:gridCol w:w="674"/>
        <w:gridCol w:w="675"/>
        <w:gridCol w:w="675"/>
        <w:gridCol w:w="674"/>
        <w:gridCol w:w="675"/>
        <w:gridCol w:w="675"/>
        <w:gridCol w:w="674"/>
        <w:gridCol w:w="675"/>
        <w:gridCol w:w="675"/>
        <w:gridCol w:w="675"/>
      </w:tblGrid>
      <w:tr w:rsidR="00773A58" w:rsidRPr="0062304C" w14:paraId="091A5074" w14:textId="77777777" w:rsidTr="008071BF">
        <w:trPr>
          <w:trHeight w:val="310"/>
          <w:jc w:val="center"/>
        </w:trPr>
        <w:tc>
          <w:tcPr>
            <w:tcW w:w="2213" w:type="dxa"/>
            <w:vMerge w:val="restart"/>
          </w:tcPr>
          <w:p w14:paraId="0F69F8E1"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p>
        </w:tc>
        <w:tc>
          <w:tcPr>
            <w:tcW w:w="1349" w:type="dxa"/>
            <w:gridSpan w:val="2"/>
          </w:tcPr>
          <w:p w14:paraId="6F7D8250"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2018 r.</w:t>
            </w:r>
          </w:p>
        </w:tc>
        <w:tc>
          <w:tcPr>
            <w:tcW w:w="1349" w:type="dxa"/>
            <w:gridSpan w:val="2"/>
          </w:tcPr>
          <w:p w14:paraId="3CFD2834"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2019 r.</w:t>
            </w:r>
          </w:p>
        </w:tc>
        <w:tc>
          <w:tcPr>
            <w:tcW w:w="1350" w:type="dxa"/>
            <w:gridSpan w:val="2"/>
          </w:tcPr>
          <w:p w14:paraId="56FC3785"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2020 r.</w:t>
            </w:r>
          </w:p>
        </w:tc>
        <w:tc>
          <w:tcPr>
            <w:tcW w:w="1349" w:type="dxa"/>
            <w:gridSpan w:val="2"/>
          </w:tcPr>
          <w:p w14:paraId="24EAC0FC"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2021 r.</w:t>
            </w:r>
          </w:p>
        </w:tc>
        <w:tc>
          <w:tcPr>
            <w:tcW w:w="1350" w:type="dxa"/>
            <w:gridSpan w:val="2"/>
          </w:tcPr>
          <w:p w14:paraId="5CFA4AF4" w14:textId="77777777" w:rsidR="00773A58" w:rsidRPr="0062304C" w:rsidRDefault="00773A58" w:rsidP="00400395">
            <w:pPr>
              <w:tabs>
                <w:tab w:val="left" w:pos="1890"/>
              </w:tabs>
              <w:spacing w:line="276" w:lineRule="auto"/>
              <w:jc w:val="center"/>
              <w:rPr>
                <w:rFonts w:ascii="Calibri" w:eastAsia="Times New Roman" w:hAnsi="Calibri" w:cs="Calibri"/>
                <w:b/>
                <w:bCs/>
                <w:sz w:val="18"/>
                <w:szCs w:val="18"/>
                <w:lang w:eastAsia="pl-PL"/>
              </w:rPr>
            </w:pPr>
            <w:r w:rsidRPr="0062304C">
              <w:rPr>
                <w:rFonts w:ascii="Calibri" w:eastAsia="Times New Roman" w:hAnsi="Calibri" w:cs="Calibri"/>
                <w:b/>
                <w:bCs/>
                <w:sz w:val="18"/>
                <w:szCs w:val="18"/>
                <w:lang w:eastAsia="pl-PL"/>
              </w:rPr>
              <w:t>2022 r.</w:t>
            </w:r>
          </w:p>
        </w:tc>
      </w:tr>
      <w:tr w:rsidR="00773A58" w:rsidRPr="0062304C" w14:paraId="73AA7472" w14:textId="77777777" w:rsidTr="008071BF">
        <w:trPr>
          <w:trHeight w:hRule="exact" w:val="1361"/>
          <w:jc w:val="center"/>
        </w:trPr>
        <w:tc>
          <w:tcPr>
            <w:tcW w:w="2213" w:type="dxa"/>
            <w:vMerge/>
          </w:tcPr>
          <w:p w14:paraId="518D3580" w14:textId="77777777" w:rsidR="00773A58" w:rsidRPr="0062304C" w:rsidRDefault="00773A58" w:rsidP="00400395">
            <w:pPr>
              <w:tabs>
                <w:tab w:val="left" w:pos="1890"/>
              </w:tabs>
              <w:spacing w:line="276" w:lineRule="auto"/>
              <w:ind w:left="113" w:right="113"/>
              <w:jc w:val="center"/>
              <w:rPr>
                <w:rFonts w:ascii="Calibri" w:eastAsia="Times New Roman" w:hAnsi="Calibri" w:cs="Calibri"/>
                <w:sz w:val="18"/>
                <w:szCs w:val="18"/>
                <w:lang w:eastAsia="pl-PL"/>
              </w:rPr>
            </w:pPr>
          </w:p>
        </w:tc>
        <w:tc>
          <w:tcPr>
            <w:tcW w:w="674" w:type="dxa"/>
            <w:textDirection w:val="btLr"/>
          </w:tcPr>
          <w:p w14:paraId="314A54A8" w14:textId="77777777" w:rsidR="00773A58" w:rsidRPr="0062304C" w:rsidRDefault="00773A58" w:rsidP="00400395">
            <w:pPr>
              <w:tabs>
                <w:tab w:val="left" w:pos="1890"/>
              </w:tabs>
              <w:spacing w:line="276" w:lineRule="auto"/>
              <w:ind w:left="113" w:right="113"/>
              <w:jc w:val="center"/>
              <w:rPr>
                <w:rFonts w:ascii="Calibri" w:eastAsia="Times New Roman" w:hAnsi="Calibri" w:cs="Calibri"/>
                <w:spacing w:val="-10"/>
                <w:sz w:val="18"/>
                <w:szCs w:val="18"/>
                <w:lang w:eastAsia="pl-PL"/>
              </w:rPr>
            </w:pPr>
            <w:r w:rsidRPr="0062304C">
              <w:rPr>
                <w:rFonts w:ascii="Calibri" w:eastAsia="Times New Roman" w:hAnsi="Calibri" w:cs="Calibri"/>
                <w:spacing w:val="-10"/>
                <w:sz w:val="18"/>
                <w:szCs w:val="18"/>
                <w:lang w:eastAsia="pl-PL"/>
              </w:rPr>
              <w:t>zachorowania</w:t>
            </w:r>
          </w:p>
        </w:tc>
        <w:tc>
          <w:tcPr>
            <w:tcW w:w="675" w:type="dxa"/>
            <w:textDirection w:val="btLr"/>
          </w:tcPr>
          <w:p w14:paraId="0B9E6CC1" w14:textId="77777777" w:rsidR="00773A58" w:rsidRPr="0062304C" w:rsidRDefault="00773A58" w:rsidP="00400395">
            <w:pPr>
              <w:tabs>
                <w:tab w:val="left" w:pos="1890"/>
              </w:tabs>
              <w:spacing w:line="276" w:lineRule="auto"/>
              <w:ind w:left="113" w:right="113"/>
              <w:jc w:val="center"/>
              <w:rPr>
                <w:rFonts w:ascii="Calibri" w:eastAsia="Times New Roman" w:hAnsi="Calibri" w:cs="Calibri"/>
                <w:spacing w:val="-10"/>
                <w:sz w:val="18"/>
                <w:szCs w:val="18"/>
                <w:lang w:eastAsia="pl-PL"/>
              </w:rPr>
            </w:pPr>
            <w:r w:rsidRPr="0062304C">
              <w:rPr>
                <w:rFonts w:ascii="Calibri" w:eastAsia="Times New Roman" w:hAnsi="Calibri" w:cs="Calibri"/>
                <w:sz w:val="18"/>
                <w:szCs w:val="18"/>
                <w:lang w:eastAsia="pl-PL"/>
              </w:rPr>
              <w:t>zapadalność na 100 tys.</w:t>
            </w:r>
          </w:p>
        </w:tc>
        <w:tc>
          <w:tcPr>
            <w:tcW w:w="675" w:type="dxa"/>
            <w:textDirection w:val="btLr"/>
          </w:tcPr>
          <w:p w14:paraId="57BED2AC" w14:textId="77777777" w:rsidR="00773A58" w:rsidRPr="0062304C" w:rsidRDefault="00773A58" w:rsidP="00400395">
            <w:pPr>
              <w:tabs>
                <w:tab w:val="left" w:pos="1890"/>
              </w:tabs>
              <w:spacing w:line="276" w:lineRule="auto"/>
              <w:ind w:left="113" w:right="113"/>
              <w:jc w:val="center"/>
              <w:rPr>
                <w:rFonts w:ascii="Calibri" w:eastAsia="Times New Roman" w:hAnsi="Calibri" w:cs="Calibri"/>
                <w:spacing w:val="-10"/>
                <w:sz w:val="18"/>
                <w:szCs w:val="18"/>
                <w:lang w:eastAsia="pl-PL"/>
              </w:rPr>
            </w:pPr>
            <w:r w:rsidRPr="0062304C">
              <w:rPr>
                <w:rFonts w:ascii="Calibri" w:eastAsia="Times New Roman" w:hAnsi="Calibri" w:cs="Calibri"/>
                <w:spacing w:val="-10"/>
                <w:sz w:val="18"/>
                <w:szCs w:val="18"/>
                <w:lang w:eastAsia="pl-PL"/>
              </w:rPr>
              <w:t>zachorowania</w:t>
            </w:r>
          </w:p>
        </w:tc>
        <w:tc>
          <w:tcPr>
            <w:tcW w:w="674" w:type="dxa"/>
            <w:textDirection w:val="btLr"/>
          </w:tcPr>
          <w:p w14:paraId="4EA4F0EB" w14:textId="77777777" w:rsidR="00773A58" w:rsidRPr="0062304C" w:rsidRDefault="00773A58" w:rsidP="00400395">
            <w:pPr>
              <w:tabs>
                <w:tab w:val="left" w:pos="1890"/>
              </w:tabs>
              <w:spacing w:line="276" w:lineRule="auto"/>
              <w:ind w:left="113" w:right="113"/>
              <w:jc w:val="center"/>
              <w:rPr>
                <w:rFonts w:ascii="Calibri" w:eastAsia="Times New Roman" w:hAnsi="Calibri" w:cs="Calibri"/>
                <w:spacing w:val="-10"/>
                <w:sz w:val="18"/>
                <w:szCs w:val="18"/>
                <w:lang w:eastAsia="pl-PL"/>
              </w:rPr>
            </w:pPr>
            <w:r w:rsidRPr="0062304C">
              <w:rPr>
                <w:rFonts w:ascii="Calibri" w:eastAsia="Times New Roman" w:hAnsi="Calibri" w:cs="Calibri"/>
                <w:sz w:val="18"/>
                <w:szCs w:val="18"/>
                <w:lang w:eastAsia="pl-PL"/>
              </w:rPr>
              <w:t>zapadalność na 100 tys.</w:t>
            </w:r>
          </w:p>
        </w:tc>
        <w:tc>
          <w:tcPr>
            <w:tcW w:w="675" w:type="dxa"/>
            <w:textDirection w:val="btLr"/>
          </w:tcPr>
          <w:p w14:paraId="28BB3872" w14:textId="77777777" w:rsidR="00773A58" w:rsidRPr="0062304C" w:rsidRDefault="00773A58" w:rsidP="00400395">
            <w:pPr>
              <w:tabs>
                <w:tab w:val="left" w:pos="1890"/>
              </w:tabs>
              <w:spacing w:line="276" w:lineRule="auto"/>
              <w:ind w:left="113" w:right="113"/>
              <w:jc w:val="center"/>
              <w:rPr>
                <w:rFonts w:ascii="Calibri" w:eastAsia="Times New Roman" w:hAnsi="Calibri" w:cs="Calibri"/>
                <w:spacing w:val="-10"/>
                <w:sz w:val="18"/>
                <w:szCs w:val="18"/>
                <w:lang w:eastAsia="pl-PL"/>
              </w:rPr>
            </w:pPr>
            <w:r w:rsidRPr="0062304C">
              <w:rPr>
                <w:rFonts w:ascii="Calibri" w:eastAsia="Times New Roman" w:hAnsi="Calibri" w:cs="Calibri"/>
                <w:spacing w:val="-10"/>
                <w:sz w:val="18"/>
                <w:szCs w:val="18"/>
                <w:lang w:eastAsia="pl-PL"/>
              </w:rPr>
              <w:t>zachorowania</w:t>
            </w:r>
          </w:p>
        </w:tc>
        <w:tc>
          <w:tcPr>
            <w:tcW w:w="675" w:type="dxa"/>
            <w:textDirection w:val="btLr"/>
          </w:tcPr>
          <w:p w14:paraId="3171356C" w14:textId="77777777" w:rsidR="00773A58" w:rsidRPr="0062304C" w:rsidRDefault="00773A58" w:rsidP="00400395">
            <w:pPr>
              <w:tabs>
                <w:tab w:val="left" w:pos="1890"/>
              </w:tabs>
              <w:spacing w:line="276" w:lineRule="auto"/>
              <w:ind w:left="113" w:right="113"/>
              <w:jc w:val="center"/>
              <w:rPr>
                <w:rFonts w:ascii="Calibri" w:eastAsia="Times New Roman" w:hAnsi="Calibri" w:cs="Calibri"/>
                <w:spacing w:val="-10"/>
                <w:sz w:val="18"/>
                <w:szCs w:val="18"/>
                <w:lang w:eastAsia="pl-PL"/>
              </w:rPr>
            </w:pPr>
            <w:r w:rsidRPr="0062304C">
              <w:rPr>
                <w:rFonts w:ascii="Calibri" w:eastAsia="Times New Roman" w:hAnsi="Calibri" w:cs="Calibri"/>
                <w:sz w:val="18"/>
                <w:szCs w:val="18"/>
                <w:lang w:eastAsia="pl-PL"/>
              </w:rPr>
              <w:t>zapadalność na 100 tys.</w:t>
            </w:r>
          </w:p>
        </w:tc>
        <w:tc>
          <w:tcPr>
            <w:tcW w:w="674" w:type="dxa"/>
            <w:textDirection w:val="btLr"/>
          </w:tcPr>
          <w:p w14:paraId="5F1B3910" w14:textId="77777777" w:rsidR="00773A58" w:rsidRPr="0062304C" w:rsidRDefault="00773A58" w:rsidP="00400395">
            <w:pPr>
              <w:tabs>
                <w:tab w:val="left" w:pos="1890"/>
              </w:tabs>
              <w:spacing w:line="276" w:lineRule="auto"/>
              <w:ind w:left="113" w:right="113"/>
              <w:jc w:val="center"/>
              <w:rPr>
                <w:rFonts w:ascii="Calibri" w:eastAsia="Times New Roman" w:hAnsi="Calibri" w:cs="Calibri"/>
                <w:bCs/>
                <w:spacing w:val="-10"/>
                <w:sz w:val="18"/>
                <w:szCs w:val="18"/>
                <w:lang w:eastAsia="pl-PL"/>
              </w:rPr>
            </w:pPr>
            <w:r w:rsidRPr="0062304C">
              <w:rPr>
                <w:rFonts w:ascii="Calibri" w:eastAsia="Times New Roman" w:hAnsi="Calibri" w:cs="Calibri"/>
                <w:bCs/>
                <w:spacing w:val="-10"/>
                <w:sz w:val="18"/>
                <w:szCs w:val="18"/>
                <w:lang w:eastAsia="pl-PL"/>
              </w:rPr>
              <w:t>zachorowania</w:t>
            </w:r>
          </w:p>
        </w:tc>
        <w:tc>
          <w:tcPr>
            <w:tcW w:w="675" w:type="dxa"/>
            <w:textDirection w:val="btLr"/>
          </w:tcPr>
          <w:p w14:paraId="326909EF" w14:textId="77777777" w:rsidR="00773A58" w:rsidRPr="0062304C" w:rsidRDefault="00773A58" w:rsidP="00400395">
            <w:pPr>
              <w:tabs>
                <w:tab w:val="left" w:pos="1890"/>
              </w:tabs>
              <w:spacing w:line="276" w:lineRule="auto"/>
              <w:ind w:left="113" w:right="113"/>
              <w:jc w:val="center"/>
              <w:rPr>
                <w:rFonts w:ascii="Calibri" w:eastAsia="Times New Roman" w:hAnsi="Calibri" w:cs="Calibri"/>
                <w:bCs/>
                <w:spacing w:val="-10"/>
                <w:sz w:val="18"/>
                <w:szCs w:val="18"/>
                <w:lang w:eastAsia="pl-PL"/>
              </w:rPr>
            </w:pPr>
            <w:r w:rsidRPr="0062304C">
              <w:rPr>
                <w:rFonts w:ascii="Calibri" w:eastAsia="Times New Roman" w:hAnsi="Calibri" w:cs="Calibri"/>
                <w:bCs/>
                <w:sz w:val="18"/>
                <w:szCs w:val="18"/>
                <w:lang w:eastAsia="pl-PL"/>
              </w:rPr>
              <w:t>zapadalność na 100 tys.</w:t>
            </w:r>
          </w:p>
        </w:tc>
        <w:tc>
          <w:tcPr>
            <w:tcW w:w="675" w:type="dxa"/>
            <w:textDirection w:val="btLr"/>
          </w:tcPr>
          <w:p w14:paraId="02AED79E" w14:textId="77777777" w:rsidR="00773A58" w:rsidRPr="0062304C" w:rsidRDefault="00773A58" w:rsidP="00400395">
            <w:pPr>
              <w:tabs>
                <w:tab w:val="left" w:pos="1890"/>
              </w:tabs>
              <w:spacing w:line="276" w:lineRule="auto"/>
              <w:ind w:left="113" w:right="113"/>
              <w:jc w:val="center"/>
              <w:rPr>
                <w:rFonts w:ascii="Calibri" w:eastAsia="Times New Roman" w:hAnsi="Calibri" w:cs="Calibri"/>
                <w:b/>
                <w:bCs/>
                <w:spacing w:val="-10"/>
                <w:sz w:val="18"/>
                <w:szCs w:val="18"/>
                <w:lang w:eastAsia="pl-PL"/>
              </w:rPr>
            </w:pPr>
            <w:r w:rsidRPr="0062304C">
              <w:rPr>
                <w:rFonts w:ascii="Calibri" w:eastAsia="Times New Roman" w:hAnsi="Calibri" w:cs="Calibri"/>
                <w:b/>
                <w:bCs/>
                <w:spacing w:val="-10"/>
                <w:sz w:val="18"/>
                <w:szCs w:val="18"/>
                <w:lang w:eastAsia="pl-PL"/>
              </w:rPr>
              <w:t>zachorowania</w:t>
            </w:r>
          </w:p>
        </w:tc>
        <w:tc>
          <w:tcPr>
            <w:tcW w:w="675" w:type="dxa"/>
            <w:textDirection w:val="btLr"/>
          </w:tcPr>
          <w:p w14:paraId="089267F2" w14:textId="77777777" w:rsidR="00773A58" w:rsidRPr="0062304C" w:rsidRDefault="00773A58" w:rsidP="00400395">
            <w:pPr>
              <w:tabs>
                <w:tab w:val="left" w:pos="1890"/>
              </w:tabs>
              <w:spacing w:line="276" w:lineRule="auto"/>
              <w:ind w:left="113" w:right="113"/>
              <w:jc w:val="center"/>
              <w:rPr>
                <w:rFonts w:ascii="Calibri" w:eastAsia="Times New Roman" w:hAnsi="Calibri" w:cs="Calibri"/>
                <w:b/>
                <w:bCs/>
                <w:sz w:val="18"/>
                <w:szCs w:val="18"/>
                <w:lang w:eastAsia="pl-PL"/>
              </w:rPr>
            </w:pPr>
            <w:r w:rsidRPr="0062304C">
              <w:rPr>
                <w:rFonts w:ascii="Calibri" w:eastAsia="Times New Roman" w:hAnsi="Calibri" w:cs="Calibri"/>
                <w:b/>
                <w:bCs/>
                <w:sz w:val="18"/>
                <w:szCs w:val="18"/>
                <w:lang w:eastAsia="pl-PL"/>
              </w:rPr>
              <w:t>zapadalność na 100 tys.</w:t>
            </w:r>
          </w:p>
        </w:tc>
      </w:tr>
      <w:tr w:rsidR="00773A58" w:rsidRPr="0062304C" w14:paraId="185FA98B" w14:textId="77777777" w:rsidTr="008071BF">
        <w:trPr>
          <w:trHeight w:hRule="exact" w:val="284"/>
          <w:jc w:val="center"/>
        </w:trPr>
        <w:tc>
          <w:tcPr>
            <w:tcW w:w="2213" w:type="dxa"/>
          </w:tcPr>
          <w:p w14:paraId="6D423FD3"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Polska</w:t>
            </w:r>
          </w:p>
        </w:tc>
        <w:tc>
          <w:tcPr>
            <w:tcW w:w="674" w:type="dxa"/>
          </w:tcPr>
          <w:p w14:paraId="21976D7A"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3442</w:t>
            </w:r>
          </w:p>
        </w:tc>
        <w:tc>
          <w:tcPr>
            <w:tcW w:w="675" w:type="dxa"/>
          </w:tcPr>
          <w:p w14:paraId="494FA37B"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8,96</w:t>
            </w:r>
          </w:p>
        </w:tc>
        <w:tc>
          <w:tcPr>
            <w:tcW w:w="675" w:type="dxa"/>
          </w:tcPr>
          <w:p w14:paraId="0F3F8E70"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3343</w:t>
            </w:r>
          </w:p>
        </w:tc>
        <w:tc>
          <w:tcPr>
            <w:tcW w:w="674" w:type="dxa"/>
          </w:tcPr>
          <w:p w14:paraId="14480F9E"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8,71</w:t>
            </w:r>
          </w:p>
        </w:tc>
        <w:tc>
          <w:tcPr>
            <w:tcW w:w="675" w:type="dxa"/>
          </w:tcPr>
          <w:p w14:paraId="2B8BEB54"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940</w:t>
            </w:r>
          </w:p>
        </w:tc>
        <w:tc>
          <w:tcPr>
            <w:tcW w:w="675" w:type="dxa"/>
          </w:tcPr>
          <w:p w14:paraId="31CFC192"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2,45</w:t>
            </w:r>
          </w:p>
        </w:tc>
        <w:tc>
          <w:tcPr>
            <w:tcW w:w="674" w:type="dxa"/>
          </w:tcPr>
          <w:p w14:paraId="0A41BF88"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1244</w:t>
            </w:r>
          </w:p>
        </w:tc>
        <w:tc>
          <w:tcPr>
            <w:tcW w:w="675" w:type="dxa"/>
          </w:tcPr>
          <w:p w14:paraId="175D6E72"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3,26</w:t>
            </w:r>
          </w:p>
        </w:tc>
        <w:tc>
          <w:tcPr>
            <w:tcW w:w="675" w:type="dxa"/>
          </w:tcPr>
          <w:p w14:paraId="7662BB11" w14:textId="77777777" w:rsidR="00773A58" w:rsidRPr="0062304C" w:rsidRDefault="00773A58" w:rsidP="00400395">
            <w:pPr>
              <w:tabs>
                <w:tab w:val="left" w:pos="1890"/>
              </w:tabs>
              <w:spacing w:line="276" w:lineRule="auto"/>
              <w:jc w:val="center"/>
              <w:rPr>
                <w:rFonts w:ascii="Calibri" w:eastAsia="Times New Roman" w:hAnsi="Calibri" w:cs="Calibri"/>
                <w:b/>
                <w:bCs/>
                <w:sz w:val="18"/>
                <w:szCs w:val="18"/>
                <w:lang w:eastAsia="pl-PL"/>
              </w:rPr>
            </w:pPr>
            <w:r w:rsidRPr="0062304C">
              <w:rPr>
                <w:rFonts w:ascii="Calibri" w:eastAsia="Times New Roman" w:hAnsi="Calibri" w:cs="Calibri"/>
                <w:b/>
                <w:bCs/>
                <w:sz w:val="18"/>
                <w:szCs w:val="18"/>
                <w:lang w:eastAsia="pl-PL"/>
              </w:rPr>
              <w:t>2518</w:t>
            </w:r>
          </w:p>
        </w:tc>
        <w:tc>
          <w:tcPr>
            <w:tcW w:w="675" w:type="dxa"/>
          </w:tcPr>
          <w:p w14:paraId="44AF6918" w14:textId="77777777" w:rsidR="00773A58" w:rsidRPr="0062304C" w:rsidRDefault="00773A58" w:rsidP="00400395">
            <w:pPr>
              <w:tabs>
                <w:tab w:val="left" w:pos="1890"/>
              </w:tabs>
              <w:spacing w:line="276" w:lineRule="auto"/>
              <w:jc w:val="center"/>
              <w:rPr>
                <w:rFonts w:ascii="Calibri" w:eastAsia="Times New Roman" w:hAnsi="Calibri" w:cs="Calibri"/>
                <w:b/>
                <w:bCs/>
                <w:sz w:val="18"/>
                <w:szCs w:val="18"/>
                <w:lang w:eastAsia="pl-PL"/>
              </w:rPr>
            </w:pPr>
            <w:r w:rsidRPr="0062304C">
              <w:rPr>
                <w:rFonts w:ascii="Calibri" w:eastAsia="Times New Roman" w:hAnsi="Calibri" w:cs="Calibri"/>
                <w:b/>
                <w:bCs/>
                <w:sz w:val="18"/>
                <w:szCs w:val="18"/>
                <w:lang w:eastAsia="pl-PL"/>
              </w:rPr>
              <w:t>6,6</w:t>
            </w:r>
          </w:p>
        </w:tc>
      </w:tr>
      <w:tr w:rsidR="00773A58" w:rsidRPr="0062304C" w14:paraId="0B018F15" w14:textId="77777777" w:rsidTr="008071BF">
        <w:trPr>
          <w:trHeight w:val="333"/>
          <w:jc w:val="center"/>
        </w:trPr>
        <w:tc>
          <w:tcPr>
            <w:tcW w:w="2213" w:type="dxa"/>
          </w:tcPr>
          <w:p w14:paraId="28F7FB96" w14:textId="77777777" w:rsidR="00773A58" w:rsidRPr="004B6184" w:rsidRDefault="00773A58" w:rsidP="00400395">
            <w:pPr>
              <w:tabs>
                <w:tab w:val="left" w:pos="1890"/>
              </w:tabs>
              <w:spacing w:line="276" w:lineRule="auto"/>
              <w:jc w:val="center"/>
              <w:rPr>
                <w:rFonts w:ascii="Calibri" w:eastAsia="Times New Roman" w:hAnsi="Calibri" w:cs="Calibri"/>
                <w:bCs/>
                <w:sz w:val="18"/>
                <w:szCs w:val="18"/>
                <w:lang w:eastAsia="pl-PL"/>
              </w:rPr>
            </w:pPr>
            <w:r w:rsidRPr="004B6184">
              <w:rPr>
                <w:rFonts w:ascii="Calibri" w:eastAsia="Times New Roman" w:hAnsi="Calibri" w:cs="Calibri"/>
                <w:bCs/>
                <w:sz w:val="18"/>
                <w:szCs w:val="18"/>
                <w:lang w:eastAsia="pl-PL"/>
              </w:rPr>
              <w:t xml:space="preserve">województwo </w:t>
            </w:r>
            <w:r w:rsidRPr="004B6184">
              <w:rPr>
                <w:rFonts w:ascii="Calibri" w:eastAsia="Times New Roman" w:hAnsi="Calibri" w:cs="Calibri"/>
                <w:bCs/>
                <w:spacing w:val="-6"/>
                <w:sz w:val="18"/>
                <w:szCs w:val="18"/>
                <w:lang w:eastAsia="pl-PL"/>
              </w:rPr>
              <w:t>zachodniopomorskie</w:t>
            </w:r>
          </w:p>
        </w:tc>
        <w:tc>
          <w:tcPr>
            <w:tcW w:w="674" w:type="dxa"/>
          </w:tcPr>
          <w:p w14:paraId="4C7B64E9"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215</w:t>
            </w:r>
          </w:p>
        </w:tc>
        <w:tc>
          <w:tcPr>
            <w:tcW w:w="675" w:type="dxa"/>
          </w:tcPr>
          <w:p w14:paraId="34DB1A0F"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12,61</w:t>
            </w:r>
          </w:p>
        </w:tc>
        <w:tc>
          <w:tcPr>
            <w:tcW w:w="675" w:type="dxa"/>
          </w:tcPr>
          <w:p w14:paraId="54837C00"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180</w:t>
            </w:r>
          </w:p>
        </w:tc>
        <w:tc>
          <w:tcPr>
            <w:tcW w:w="674" w:type="dxa"/>
          </w:tcPr>
          <w:p w14:paraId="533901F0"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bCs/>
                <w:sz w:val="18"/>
                <w:szCs w:val="18"/>
                <w:lang w:eastAsia="pl-PL"/>
              </w:rPr>
              <w:t>10,6</w:t>
            </w:r>
          </w:p>
        </w:tc>
        <w:tc>
          <w:tcPr>
            <w:tcW w:w="675" w:type="dxa"/>
          </w:tcPr>
          <w:p w14:paraId="4D0C2A48"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48</w:t>
            </w:r>
          </w:p>
        </w:tc>
        <w:tc>
          <w:tcPr>
            <w:tcW w:w="675" w:type="dxa"/>
          </w:tcPr>
          <w:p w14:paraId="66BEDAAE"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2,84</w:t>
            </w:r>
          </w:p>
        </w:tc>
        <w:tc>
          <w:tcPr>
            <w:tcW w:w="674" w:type="dxa"/>
          </w:tcPr>
          <w:p w14:paraId="42D82CD6"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46</w:t>
            </w:r>
          </w:p>
        </w:tc>
        <w:tc>
          <w:tcPr>
            <w:tcW w:w="675" w:type="dxa"/>
          </w:tcPr>
          <w:p w14:paraId="7A3CEF98" w14:textId="77777777" w:rsidR="00773A58" w:rsidRPr="0062304C" w:rsidRDefault="00773A58" w:rsidP="00400395">
            <w:pPr>
              <w:tabs>
                <w:tab w:val="left" w:pos="1890"/>
              </w:tabs>
              <w:spacing w:line="276" w:lineRule="auto"/>
              <w:jc w:val="center"/>
              <w:rPr>
                <w:rFonts w:ascii="Calibri" w:eastAsia="Times New Roman" w:hAnsi="Calibri" w:cs="Calibri"/>
                <w:sz w:val="18"/>
                <w:szCs w:val="18"/>
                <w:lang w:eastAsia="pl-PL"/>
              </w:rPr>
            </w:pPr>
            <w:r w:rsidRPr="0062304C">
              <w:rPr>
                <w:rFonts w:ascii="Calibri" w:eastAsia="Times New Roman" w:hAnsi="Calibri" w:cs="Calibri"/>
                <w:sz w:val="18"/>
                <w:szCs w:val="18"/>
                <w:lang w:eastAsia="pl-PL"/>
              </w:rPr>
              <w:t>2,73</w:t>
            </w:r>
          </w:p>
        </w:tc>
        <w:tc>
          <w:tcPr>
            <w:tcW w:w="675" w:type="dxa"/>
          </w:tcPr>
          <w:p w14:paraId="0EC0A2F7" w14:textId="77777777" w:rsidR="00773A58" w:rsidRPr="0062304C" w:rsidRDefault="00773A58" w:rsidP="00400395">
            <w:pPr>
              <w:tabs>
                <w:tab w:val="left" w:pos="1890"/>
              </w:tabs>
              <w:spacing w:line="276" w:lineRule="auto"/>
              <w:jc w:val="center"/>
              <w:rPr>
                <w:rFonts w:ascii="Calibri" w:eastAsia="Times New Roman" w:hAnsi="Calibri" w:cs="Calibri"/>
                <w:b/>
                <w:bCs/>
                <w:sz w:val="18"/>
                <w:szCs w:val="18"/>
                <w:lang w:eastAsia="pl-PL"/>
              </w:rPr>
            </w:pPr>
            <w:r w:rsidRPr="0062304C">
              <w:rPr>
                <w:rFonts w:ascii="Calibri" w:eastAsia="Times New Roman" w:hAnsi="Calibri" w:cs="Calibri"/>
                <w:b/>
                <w:bCs/>
                <w:sz w:val="18"/>
                <w:szCs w:val="18"/>
                <w:lang w:eastAsia="pl-PL"/>
              </w:rPr>
              <w:t>261</w:t>
            </w:r>
          </w:p>
        </w:tc>
        <w:tc>
          <w:tcPr>
            <w:tcW w:w="675" w:type="dxa"/>
          </w:tcPr>
          <w:p w14:paraId="0F38A43E" w14:textId="77777777" w:rsidR="00773A58" w:rsidRPr="0062304C" w:rsidRDefault="00773A58" w:rsidP="00400395">
            <w:pPr>
              <w:tabs>
                <w:tab w:val="left" w:pos="1890"/>
              </w:tabs>
              <w:spacing w:line="276" w:lineRule="auto"/>
              <w:jc w:val="center"/>
              <w:rPr>
                <w:rFonts w:ascii="Calibri" w:eastAsia="Times New Roman" w:hAnsi="Calibri" w:cs="Calibri"/>
                <w:b/>
                <w:bCs/>
                <w:sz w:val="18"/>
                <w:szCs w:val="18"/>
                <w:lang w:eastAsia="pl-PL"/>
              </w:rPr>
            </w:pPr>
            <w:r w:rsidRPr="0062304C">
              <w:rPr>
                <w:rFonts w:ascii="Calibri" w:eastAsia="Times New Roman" w:hAnsi="Calibri" w:cs="Calibri"/>
                <w:b/>
                <w:bCs/>
                <w:sz w:val="18"/>
                <w:szCs w:val="18"/>
                <w:lang w:eastAsia="pl-PL"/>
              </w:rPr>
              <w:t>15,87</w:t>
            </w:r>
          </w:p>
        </w:tc>
      </w:tr>
    </w:tbl>
    <w:p w14:paraId="64E94F5F" w14:textId="77777777" w:rsidR="002926B2" w:rsidRDefault="002926B2" w:rsidP="002926B2">
      <w:pPr>
        <w:pStyle w:val="Stylnastroninternet"/>
        <w:rPr>
          <w:lang w:eastAsia="pl-PL"/>
        </w:rPr>
      </w:pPr>
    </w:p>
    <w:p w14:paraId="55DAC0B7" w14:textId="6B4F868A" w:rsidR="00773A58" w:rsidRPr="0062304C" w:rsidRDefault="00773A58" w:rsidP="002926B2">
      <w:pPr>
        <w:pStyle w:val="Stylnastroninternet"/>
        <w:rPr>
          <w:lang w:eastAsia="pl-PL"/>
        </w:rPr>
      </w:pPr>
      <w:r w:rsidRPr="0062304C">
        <w:rPr>
          <w:lang w:eastAsia="pl-PL"/>
        </w:rPr>
        <w:t>Na podstawie przeprowadzonych wywiadów epidemiologicznych ustalono, że wśród wszystkich zachorowań na wirusowe zapalenia wątroby typu C mężczyźni stanowili 50,58%.</w:t>
      </w:r>
      <w:r w:rsidR="000E738B">
        <w:rPr>
          <w:lang w:eastAsia="pl-PL"/>
        </w:rPr>
        <w:t xml:space="preserve"> w </w:t>
      </w:r>
      <w:r w:rsidRPr="0062304C">
        <w:rPr>
          <w:lang w:eastAsia="pl-PL"/>
        </w:rPr>
        <w:t>grupach wiekowych dominowały osoby</w:t>
      </w:r>
      <w:r w:rsidR="000E738B">
        <w:rPr>
          <w:lang w:eastAsia="pl-PL"/>
        </w:rPr>
        <w:t xml:space="preserve"> w </w:t>
      </w:r>
      <w:r w:rsidRPr="0062304C">
        <w:rPr>
          <w:lang w:eastAsia="pl-PL"/>
        </w:rPr>
        <w:t>wieku 40-49 lat (66 osób) oraz 60-69 lat (58 osób).</w:t>
      </w:r>
    </w:p>
    <w:p w14:paraId="44200D23" w14:textId="74CDB213" w:rsidR="00773A58" w:rsidRDefault="00773A58" w:rsidP="002926B2">
      <w:pPr>
        <w:pStyle w:val="Stylnastroninternet"/>
        <w:rPr>
          <w:lang w:eastAsia="pl-PL"/>
        </w:rPr>
      </w:pPr>
      <w:r w:rsidRPr="0062304C">
        <w:rPr>
          <w:lang w:eastAsia="pl-PL"/>
        </w:rPr>
        <w:t>Należy podkreślić, że wzrost zachorowań na wirusowe zapalenia wątroby typu C</w:t>
      </w:r>
      <w:r w:rsidR="000E738B">
        <w:rPr>
          <w:lang w:eastAsia="pl-PL"/>
        </w:rPr>
        <w:t xml:space="preserve"> w </w:t>
      </w:r>
      <w:r w:rsidRPr="0062304C">
        <w:rPr>
          <w:lang w:eastAsia="pl-PL"/>
        </w:rPr>
        <w:t>2022 roku</w:t>
      </w:r>
      <w:r w:rsidR="000E738B">
        <w:rPr>
          <w:lang w:eastAsia="pl-PL"/>
        </w:rPr>
        <w:t xml:space="preserve"> w </w:t>
      </w:r>
      <w:r w:rsidRPr="0062304C">
        <w:rPr>
          <w:lang w:eastAsia="pl-PL"/>
        </w:rPr>
        <w:t>woj. zachodniopomorskim wynikał głównie</w:t>
      </w:r>
      <w:r w:rsidR="005A5A82">
        <w:rPr>
          <w:lang w:eastAsia="pl-PL"/>
        </w:rPr>
        <w:t xml:space="preserve"> z </w:t>
      </w:r>
      <w:r w:rsidRPr="0062304C">
        <w:rPr>
          <w:lang w:eastAsia="pl-PL"/>
        </w:rPr>
        <w:t xml:space="preserve">opóźnionej rejestracji przypadków, które </w:t>
      </w:r>
      <w:r>
        <w:rPr>
          <w:lang w:eastAsia="pl-PL"/>
        </w:rPr>
        <w:t>wystąpiły</w:t>
      </w:r>
      <w:r w:rsidR="000E738B">
        <w:rPr>
          <w:lang w:eastAsia="pl-PL"/>
        </w:rPr>
        <w:t xml:space="preserve"> w </w:t>
      </w:r>
      <w:r w:rsidRPr="0062304C">
        <w:rPr>
          <w:lang w:eastAsia="pl-PL"/>
        </w:rPr>
        <w:t xml:space="preserve">czasie epidemii </w:t>
      </w:r>
      <w:r w:rsidRPr="000B1250">
        <w:rPr>
          <w:lang w:eastAsia="pl-PL"/>
        </w:rPr>
        <w:t>COVID-19.</w:t>
      </w:r>
    </w:p>
    <w:p w14:paraId="66D3BB0D" w14:textId="77777777" w:rsidR="002926B2" w:rsidRPr="000B1250" w:rsidRDefault="002926B2" w:rsidP="002926B2">
      <w:pPr>
        <w:pStyle w:val="Stylnastroninternet"/>
        <w:rPr>
          <w:rFonts w:ascii="Times New Roman" w:hAnsi="Times New Roman" w:cs="Times New Roman"/>
          <w:b/>
          <w:lang w:eastAsia="pl-PL"/>
        </w:rPr>
      </w:pPr>
    </w:p>
    <w:p w14:paraId="1CA4DDB2" w14:textId="3108A154" w:rsidR="00773A58" w:rsidRPr="004B6184" w:rsidRDefault="00773A58" w:rsidP="002926B2">
      <w:pPr>
        <w:pStyle w:val="Stylnastroninternet"/>
        <w:rPr>
          <w:b/>
          <w:lang w:eastAsia="pl-PL"/>
        </w:rPr>
      </w:pPr>
      <w:r w:rsidRPr="004B6184">
        <w:rPr>
          <w:b/>
          <w:lang w:eastAsia="pl-PL"/>
        </w:rPr>
        <w:t>Wirusowe zapalenie wątroby mieszane oraz inne</w:t>
      </w:r>
      <w:r w:rsidR="005A5A82">
        <w:rPr>
          <w:b/>
          <w:lang w:eastAsia="pl-PL"/>
        </w:rPr>
        <w:t xml:space="preserve"> i </w:t>
      </w:r>
      <w:r w:rsidRPr="004B6184">
        <w:rPr>
          <w:b/>
          <w:lang w:eastAsia="pl-PL"/>
        </w:rPr>
        <w:t>nieokreślone</w:t>
      </w:r>
    </w:p>
    <w:p w14:paraId="7BD9B14E" w14:textId="349370A6" w:rsidR="00773A58" w:rsidRPr="0062304C" w:rsidRDefault="00773A58" w:rsidP="002926B2">
      <w:pPr>
        <w:pStyle w:val="Stylnastroninternet"/>
        <w:rPr>
          <w:lang w:eastAsia="pl-PL"/>
        </w:rPr>
      </w:pPr>
      <w:r w:rsidRPr="0062304C">
        <w:rPr>
          <w:lang w:eastAsia="pl-PL"/>
        </w:rPr>
        <w:t>W 2022 roku zarejestrowano</w:t>
      </w:r>
      <w:r w:rsidR="000E738B">
        <w:rPr>
          <w:lang w:eastAsia="pl-PL"/>
        </w:rPr>
        <w:t xml:space="preserve"> w </w:t>
      </w:r>
      <w:r w:rsidRPr="0062304C">
        <w:rPr>
          <w:lang w:eastAsia="pl-PL"/>
        </w:rPr>
        <w:t>Polsce 57 przypadków wirusowego zapalenia wątroby o</w:t>
      </w:r>
      <w:r w:rsidR="009F5EA8">
        <w:rPr>
          <w:lang w:eastAsia="pl-PL"/>
        </w:rPr>
        <w:t> </w:t>
      </w:r>
      <w:r w:rsidRPr="0062304C">
        <w:rPr>
          <w:lang w:eastAsia="pl-PL"/>
        </w:rPr>
        <w:t>etiologii innej</w:t>
      </w:r>
      <w:r w:rsidR="005A5A82">
        <w:rPr>
          <w:lang w:eastAsia="pl-PL"/>
        </w:rPr>
        <w:t xml:space="preserve"> i </w:t>
      </w:r>
      <w:r w:rsidRPr="0062304C">
        <w:rPr>
          <w:lang w:eastAsia="pl-PL"/>
        </w:rPr>
        <w:t>nieokreślonej (współczynnik zapadalności 0,15 na 100 tys. mieszkańców), natomiast</w:t>
      </w:r>
      <w:r w:rsidR="000E738B">
        <w:rPr>
          <w:lang w:eastAsia="pl-PL"/>
        </w:rPr>
        <w:t xml:space="preserve"> w </w:t>
      </w:r>
      <w:r w:rsidRPr="0062304C">
        <w:rPr>
          <w:lang w:eastAsia="pl-PL"/>
        </w:rPr>
        <w:t>roku 2021 zarejestrowano</w:t>
      </w:r>
      <w:r w:rsidR="000E738B">
        <w:rPr>
          <w:lang w:eastAsia="pl-PL"/>
        </w:rPr>
        <w:t xml:space="preserve"> w </w:t>
      </w:r>
      <w:r w:rsidRPr="0062304C">
        <w:rPr>
          <w:lang w:eastAsia="pl-PL"/>
        </w:rPr>
        <w:t>Polsce 8 przypadków (współczynnik zapadalności 0,02 na 100 tys. mieszkańców).</w:t>
      </w:r>
    </w:p>
    <w:p w14:paraId="6973EDA7" w14:textId="3112F583" w:rsidR="00773A58" w:rsidRDefault="00773A58" w:rsidP="00D70A3D">
      <w:pPr>
        <w:pStyle w:val="Stylnastroninternet"/>
        <w:rPr>
          <w:lang w:eastAsia="pl-PL"/>
        </w:rPr>
      </w:pPr>
      <w:r w:rsidRPr="0062304C">
        <w:rPr>
          <w:lang w:eastAsia="pl-PL"/>
        </w:rPr>
        <w:t xml:space="preserve">W woj. zachodniopomorskim </w:t>
      </w:r>
      <w:r w:rsidRPr="00D70A3D">
        <w:t>zarówno</w:t>
      </w:r>
      <w:r w:rsidR="000E738B">
        <w:rPr>
          <w:lang w:eastAsia="pl-PL"/>
        </w:rPr>
        <w:t xml:space="preserve"> w </w:t>
      </w:r>
      <w:r w:rsidRPr="0062304C">
        <w:rPr>
          <w:lang w:eastAsia="pl-PL"/>
        </w:rPr>
        <w:t>roku 2021 jak</w:t>
      </w:r>
      <w:r w:rsidR="005A5A82">
        <w:rPr>
          <w:lang w:eastAsia="pl-PL"/>
        </w:rPr>
        <w:t xml:space="preserve"> i </w:t>
      </w:r>
      <w:r w:rsidRPr="0062304C">
        <w:rPr>
          <w:lang w:eastAsia="pl-PL"/>
        </w:rPr>
        <w:t>2022 odnotowano po 1 zachorowaniu na wirusowe zapalenie wątroby o etiologii innej</w:t>
      </w:r>
      <w:r w:rsidR="005A5A82">
        <w:rPr>
          <w:lang w:eastAsia="pl-PL"/>
        </w:rPr>
        <w:t xml:space="preserve"> i </w:t>
      </w:r>
      <w:r w:rsidRPr="0062304C">
        <w:rPr>
          <w:lang w:eastAsia="pl-PL"/>
        </w:rPr>
        <w:t>nieokreślonej (współczynnik zapadalności 0,06 na 100 tys. mieszkańców).</w:t>
      </w:r>
    </w:p>
    <w:p w14:paraId="38181D93" w14:textId="77777777" w:rsidR="008917B4" w:rsidRPr="0062304C" w:rsidRDefault="008917B4" w:rsidP="002926B2">
      <w:pPr>
        <w:pStyle w:val="Stylnastroninternet"/>
        <w:rPr>
          <w:lang w:eastAsia="pl-PL"/>
        </w:rPr>
      </w:pPr>
    </w:p>
    <w:p w14:paraId="1F71044D" w14:textId="0523632B" w:rsidR="00773A58" w:rsidRDefault="00773A58" w:rsidP="008917B4">
      <w:pPr>
        <w:pStyle w:val="Nagwek3"/>
        <w:numPr>
          <w:ilvl w:val="1"/>
          <w:numId w:val="122"/>
        </w:numPr>
        <w:spacing w:before="0"/>
      </w:pPr>
      <w:r w:rsidRPr="00C32A37">
        <w:t xml:space="preserve"> </w:t>
      </w:r>
      <w:bookmarkStart w:id="144" w:name="_Toc133222197"/>
      <w:bookmarkStart w:id="145" w:name="_Toc135828415"/>
      <w:r w:rsidRPr="00C32A37">
        <w:t>Grypa</w:t>
      </w:r>
      <w:r w:rsidR="005A5A82">
        <w:t xml:space="preserve"> i</w:t>
      </w:r>
      <w:r w:rsidR="00D6023B">
        <w:t xml:space="preserve"> </w:t>
      </w:r>
      <w:r w:rsidRPr="00C32A37">
        <w:t>zakażenia grypopochodne</w:t>
      </w:r>
      <w:bookmarkEnd w:id="144"/>
      <w:bookmarkEnd w:id="145"/>
    </w:p>
    <w:p w14:paraId="3049C7F6" w14:textId="77777777" w:rsidR="008917B4" w:rsidRPr="008917B4" w:rsidRDefault="008917B4" w:rsidP="002926B2">
      <w:pPr>
        <w:pStyle w:val="Stylnastroninternet"/>
      </w:pPr>
    </w:p>
    <w:p w14:paraId="4DBEAF46" w14:textId="36678B27" w:rsidR="00773A58" w:rsidRPr="0090696E" w:rsidRDefault="00773A58" w:rsidP="002926B2">
      <w:pPr>
        <w:pStyle w:val="Stylnastroninternet"/>
        <w:rPr>
          <w:rFonts w:ascii="Calibri" w:hAnsi="Calibri" w:cs="Calibri"/>
          <w:color w:val="000000" w:themeColor="text1"/>
          <w:szCs w:val="24"/>
        </w:rPr>
      </w:pPr>
      <w:r w:rsidRPr="00DC03EA">
        <w:rPr>
          <w:rFonts w:ascii="Calibri" w:hAnsi="Calibri" w:cs="Calibri"/>
          <w:color w:val="000000" w:themeColor="text1"/>
          <w:szCs w:val="24"/>
        </w:rPr>
        <w:t>W Polsce</w:t>
      </w:r>
      <w:r w:rsidR="000E738B">
        <w:rPr>
          <w:rFonts w:ascii="Calibri" w:hAnsi="Calibri" w:cs="Calibri"/>
          <w:color w:val="000000" w:themeColor="text1"/>
          <w:szCs w:val="24"/>
        </w:rPr>
        <w:t xml:space="preserve"> w </w:t>
      </w:r>
      <w:r w:rsidRPr="00DC03EA">
        <w:rPr>
          <w:rFonts w:ascii="Calibri" w:hAnsi="Calibri" w:cs="Calibri"/>
          <w:color w:val="000000" w:themeColor="text1"/>
          <w:szCs w:val="24"/>
        </w:rPr>
        <w:t>2022 r. odnotowano 4701874 zgłoszeń zachorowań</w:t>
      </w:r>
      <w:r w:rsidR="005A5A82">
        <w:rPr>
          <w:rFonts w:ascii="Calibri" w:hAnsi="Calibri" w:cs="Calibri"/>
          <w:color w:val="000000" w:themeColor="text1"/>
          <w:szCs w:val="24"/>
        </w:rPr>
        <w:t xml:space="preserve"> i </w:t>
      </w:r>
      <w:r w:rsidRPr="00DC03EA">
        <w:rPr>
          <w:rFonts w:ascii="Calibri" w:hAnsi="Calibri" w:cs="Calibri"/>
          <w:color w:val="000000" w:themeColor="text1"/>
          <w:szCs w:val="24"/>
        </w:rPr>
        <w:t xml:space="preserve">podejrzeń zachorowań na grypę (współczynnik </w:t>
      </w:r>
      <w:r w:rsidRPr="00700015">
        <w:rPr>
          <w:rFonts w:ascii="Calibri" w:hAnsi="Calibri" w:cs="Calibri"/>
          <w:color w:val="000000" w:themeColor="text1"/>
          <w:szCs w:val="24"/>
        </w:rPr>
        <w:t>zapadalności 12320,75 na</w:t>
      </w:r>
      <w:r w:rsidRPr="00DC03EA">
        <w:rPr>
          <w:rFonts w:ascii="Calibri" w:hAnsi="Calibri" w:cs="Calibri"/>
          <w:color w:val="000000" w:themeColor="text1"/>
          <w:szCs w:val="24"/>
        </w:rPr>
        <w:t xml:space="preserve"> 100 tys. mieszkańców),</w:t>
      </w:r>
      <w:r w:rsidR="000E738B">
        <w:rPr>
          <w:rFonts w:ascii="Calibri" w:hAnsi="Calibri" w:cs="Calibri"/>
          <w:color w:val="000000" w:themeColor="text1"/>
          <w:szCs w:val="24"/>
        </w:rPr>
        <w:t xml:space="preserve"> w </w:t>
      </w:r>
      <w:r w:rsidRPr="00DC03EA">
        <w:rPr>
          <w:rFonts w:ascii="Calibri" w:hAnsi="Calibri" w:cs="Calibri"/>
          <w:color w:val="000000" w:themeColor="text1"/>
          <w:szCs w:val="24"/>
        </w:rPr>
        <w:t>tym 2235798 zachorowań</w:t>
      </w:r>
      <w:r w:rsidR="005A5A82">
        <w:rPr>
          <w:rFonts w:ascii="Calibri" w:hAnsi="Calibri" w:cs="Calibri"/>
          <w:color w:val="000000" w:themeColor="text1"/>
          <w:szCs w:val="24"/>
        </w:rPr>
        <w:t xml:space="preserve"> i </w:t>
      </w:r>
      <w:r w:rsidRPr="00DC03EA">
        <w:rPr>
          <w:rFonts w:ascii="Calibri" w:hAnsi="Calibri" w:cs="Calibri"/>
          <w:color w:val="000000" w:themeColor="text1"/>
          <w:szCs w:val="24"/>
        </w:rPr>
        <w:t xml:space="preserve">podejrzeń zachorowań dzieci do 14 roku życia (współczynnik zapadalności </w:t>
      </w:r>
      <w:r w:rsidRPr="00700015">
        <w:rPr>
          <w:rFonts w:ascii="Calibri" w:hAnsi="Calibri" w:cs="Calibri"/>
          <w:color w:val="000000" w:themeColor="text1"/>
          <w:szCs w:val="24"/>
        </w:rPr>
        <w:t>38181,20 na</w:t>
      </w:r>
      <w:r w:rsidRPr="00DC03EA">
        <w:rPr>
          <w:rFonts w:ascii="Calibri" w:hAnsi="Calibri" w:cs="Calibri"/>
          <w:color w:val="000000" w:themeColor="text1"/>
          <w:szCs w:val="24"/>
        </w:rPr>
        <w:t xml:space="preserve"> 100 tys. mieszkańców). </w:t>
      </w:r>
      <w:r w:rsidRPr="0080565A">
        <w:rPr>
          <w:rFonts w:ascii="Calibri" w:hAnsi="Calibri" w:cs="Calibri"/>
          <w:color w:val="000000" w:themeColor="text1"/>
          <w:szCs w:val="24"/>
        </w:rPr>
        <w:t>Dla porównania,</w:t>
      </w:r>
      <w:r w:rsidR="000E738B">
        <w:rPr>
          <w:rFonts w:ascii="Calibri" w:hAnsi="Calibri" w:cs="Calibri"/>
          <w:color w:val="000000" w:themeColor="text1"/>
          <w:szCs w:val="24"/>
        </w:rPr>
        <w:t xml:space="preserve"> w </w:t>
      </w:r>
      <w:r w:rsidRPr="0080565A">
        <w:rPr>
          <w:rFonts w:ascii="Calibri" w:hAnsi="Calibri" w:cs="Calibri"/>
          <w:color w:val="000000" w:themeColor="text1"/>
          <w:szCs w:val="24"/>
        </w:rPr>
        <w:t>2021 r.</w:t>
      </w:r>
      <w:r w:rsidR="000E738B">
        <w:rPr>
          <w:rFonts w:ascii="Calibri" w:hAnsi="Calibri" w:cs="Calibri"/>
          <w:color w:val="000000" w:themeColor="text1"/>
          <w:szCs w:val="24"/>
        </w:rPr>
        <w:t xml:space="preserve"> w </w:t>
      </w:r>
      <w:r w:rsidRPr="0080565A">
        <w:rPr>
          <w:rFonts w:ascii="Calibri" w:hAnsi="Calibri" w:cs="Calibri"/>
          <w:color w:val="000000" w:themeColor="text1"/>
          <w:szCs w:val="24"/>
        </w:rPr>
        <w:t>Polsce zgłoszono 2973793 zachorowań na grypę</w:t>
      </w:r>
      <w:r w:rsidR="005A5A82">
        <w:rPr>
          <w:rFonts w:ascii="Calibri" w:hAnsi="Calibri" w:cs="Calibri"/>
          <w:color w:val="000000" w:themeColor="text1"/>
          <w:szCs w:val="24"/>
        </w:rPr>
        <w:t xml:space="preserve"> i </w:t>
      </w:r>
      <w:r w:rsidRPr="0080565A">
        <w:rPr>
          <w:rFonts w:ascii="Calibri" w:hAnsi="Calibri" w:cs="Calibri"/>
          <w:color w:val="000000" w:themeColor="text1"/>
          <w:szCs w:val="24"/>
        </w:rPr>
        <w:t xml:space="preserve">podejrzeń grypy (współczynnik zapadalności </w:t>
      </w:r>
      <w:r w:rsidRPr="00700015">
        <w:rPr>
          <w:rFonts w:ascii="Calibri" w:hAnsi="Calibri" w:cs="Calibri"/>
          <w:color w:val="000000" w:themeColor="text1"/>
          <w:szCs w:val="24"/>
        </w:rPr>
        <w:lastRenderedPageBreak/>
        <w:t>7792,50 na</w:t>
      </w:r>
      <w:r w:rsidRPr="0080565A">
        <w:rPr>
          <w:rFonts w:ascii="Calibri" w:hAnsi="Calibri" w:cs="Calibri"/>
          <w:color w:val="000000" w:themeColor="text1"/>
          <w:szCs w:val="24"/>
        </w:rPr>
        <w:t xml:space="preserve"> 100 tys. mieszkańców)</w:t>
      </w:r>
      <w:r w:rsidRPr="00F1075C">
        <w:rPr>
          <w:rFonts w:ascii="Calibri" w:hAnsi="Calibri" w:cs="Calibri"/>
          <w:color w:val="000000" w:themeColor="text1"/>
          <w:szCs w:val="24"/>
        </w:rPr>
        <w:t>,</w:t>
      </w:r>
      <w:r w:rsidR="000E738B">
        <w:rPr>
          <w:rFonts w:ascii="Calibri" w:hAnsi="Calibri" w:cs="Calibri"/>
          <w:color w:val="000000" w:themeColor="text1"/>
          <w:szCs w:val="24"/>
        </w:rPr>
        <w:t xml:space="preserve"> w </w:t>
      </w:r>
      <w:r w:rsidRPr="0080565A">
        <w:rPr>
          <w:rFonts w:ascii="Calibri" w:hAnsi="Calibri" w:cs="Calibri"/>
          <w:color w:val="000000" w:themeColor="text1"/>
          <w:szCs w:val="24"/>
        </w:rPr>
        <w:t xml:space="preserve">tym 1433242 zgłoszeń dzieci do 14 roku życia (współczynnik </w:t>
      </w:r>
      <w:r w:rsidRPr="00700015">
        <w:rPr>
          <w:rFonts w:ascii="Calibri" w:hAnsi="Calibri" w:cs="Calibri"/>
          <w:color w:val="000000" w:themeColor="text1"/>
          <w:szCs w:val="24"/>
        </w:rPr>
        <w:t>zapadalności 24475,78</w:t>
      </w:r>
      <w:r w:rsidRPr="0080565A">
        <w:rPr>
          <w:rFonts w:ascii="Calibri" w:hAnsi="Calibri" w:cs="Calibri"/>
          <w:color w:val="000000" w:themeColor="text1"/>
          <w:szCs w:val="24"/>
        </w:rPr>
        <w:t xml:space="preserve"> na 100 tys. mieszkańców).</w:t>
      </w:r>
    </w:p>
    <w:p w14:paraId="2756FE34" w14:textId="33EB4A0F" w:rsidR="00773A58" w:rsidRPr="002C158E" w:rsidRDefault="00773A58" w:rsidP="002926B2">
      <w:pPr>
        <w:pStyle w:val="Stylnastroninternet"/>
        <w:rPr>
          <w:rFonts w:ascii="Calibri" w:hAnsi="Calibri" w:cs="Calibri"/>
          <w:color w:val="000000" w:themeColor="text1"/>
          <w:szCs w:val="24"/>
        </w:rPr>
      </w:pPr>
      <w:r w:rsidRPr="00F87AAF">
        <w:rPr>
          <w:rFonts w:ascii="Calibri" w:hAnsi="Calibri" w:cs="Calibri"/>
          <w:color w:val="000000" w:themeColor="text1"/>
          <w:szCs w:val="24"/>
        </w:rPr>
        <w:t>Analogicznie,</w:t>
      </w:r>
      <w:r w:rsidR="000E738B">
        <w:rPr>
          <w:rFonts w:ascii="Calibri" w:hAnsi="Calibri" w:cs="Calibri"/>
          <w:color w:val="000000" w:themeColor="text1"/>
          <w:szCs w:val="24"/>
        </w:rPr>
        <w:t xml:space="preserve"> w</w:t>
      </w:r>
      <w:r w:rsidR="00442686">
        <w:rPr>
          <w:rFonts w:ascii="Calibri" w:hAnsi="Calibri" w:cs="Calibri"/>
          <w:color w:val="000000" w:themeColor="text1"/>
          <w:szCs w:val="24"/>
        </w:rPr>
        <w:t xml:space="preserve"> </w:t>
      </w:r>
      <w:r w:rsidRPr="00F87AAF">
        <w:rPr>
          <w:rFonts w:ascii="Calibri" w:hAnsi="Calibri" w:cs="Calibri"/>
          <w:color w:val="000000" w:themeColor="text1"/>
          <w:szCs w:val="24"/>
        </w:rPr>
        <w:t>2022 roku</w:t>
      </w:r>
      <w:r w:rsidR="000E738B">
        <w:rPr>
          <w:rFonts w:ascii="Calibri" w:hAnsi="Calibri" w:cs="Calibri"/>
          <w:color w:val="000000" w:themeColor="text1"/>
          <w:szCs w:val="24"/>
        </w:rPr>
        <w:t xml:space="preserve"> w</w:t>
      </w:r>
      <w:r w:rsidR="00442686">
        <w:rPr>
          <w:rFonts w:ascii="Calibri" w:hAnsi="Calibri" w:cs="Calibri"/>
          <w:color w:val="000000" w:themeColor="text1"/>
          <w:szCs w:val="24"/>
        </w:rPr>
        <w:t xml:space="preserve"> </w:t>
      </w:r>
      <w:r w:rsidRPr="00F87AAF">
        <w:rPr>
          <w:rFonts w:ascii="Calibri" w:hAnsi="Calibri" w:cs="Calibri"/>
          <w:color w:val="000000" w:themeColor="text1"/>
          <w:szCs w:val="24"/>
        </w:rPr>
        <w:t>woj. zachodniopomorskim odnotowano łącznie 66757 zgłoszeń zachorowań</w:t>
      </w:r>
      <w:r w:rsidR="005A5A82">
        <w:rPr>
          <w:rFonts w:ascii="Calibri" w:hAnsi="Calibri" w:cs="Calibri"/>
          <w:color w:val="000000" w:themeColor="text1"/>
          <w:szCs w:val="24"/>
        </w:rPr>
        <w:t xml:space="preserve"> i</w:t>
      </w:r>
      <w:r w:rsidR="00442686">
        <w:rPr>
          <w:rFonts w:ascii="Calibri" w:hAnsi="Calibri" w:cs="Calibri"/>
          <w:color w:val="000000" w:themeColor="text1"/>
          <w:szCs w:val="24"/>
        </w:rPr>
        <w:t xml:space="preserve"> </w:t>
      </w:r>
      <w:r w:rsidRPr="00F87AAF">
        <w:rPr>
          <w:rFonts w:ascii="Calibri" w:hAnsi="Calibri" w:cs="Calibri"/>
          <w:color w:val="000000" w:themeColor="text1"/>
          <w:szCs w:val="24"/>
        </w:rPr>
        <w:t xml:space="preserve">podejrzeń zachorowań na grypę (współczynnik </w:t>
      </w:r>
      <w:r w:rsidRPr="002C158E">
        <w:rPr>
          <w:rFonts w:ascii="Calibri" w:hAnsi="Calibri" w:cs="Calibri"/>
          <w:color w:val="000000" w:themeColor="text1"/>
          <w:szCs w:val="24"/>
        </w:rPr>
        <w:t>zapadalności 4058</w:t>
      </w:r>
      <w:r>
        <w:rPr>
          <w:rFonts w:ascii="Calibri" w:hAnsi="Calibri" w:cs="Calibri"/>
          <w:color w:val="000000" w:themeColor="text1"/>
          <w:szCs w:val="24"/>
        </w:rPr>
        <w:t>,03</w:t>
      </w:r>
      <w:r w:rsidRPr="002C158E">
        <w:rPr>
          <w:rFonts w:ascii="Calibri" w:hAnsi="Calibri" w:cs="Calibri"/>
          <w:color w:val="000000" w:themeColor="text1"/>
          <w:szCs w:val="24"/>
        </w:rPr>
        <w:t xml:space="preserve"> na 100 tys. mieszkańców),</w:t>
      </w:r>
      <w:r w:rsidR="000E738B">
        <w:rPr>
          <w:rFonts w:ascii="Calibri" w:hAnsi="Calibri" w:cs="Calibri"/>
          <w:color w:val="000000" w:themeColor="text1"/>
          <w:szCs w:val="24"/>
        </w:rPr>
        <w:t xml:space="preserve"> w</w:t>
      </w:r>
      <w:r w:rsidR="00442686">
        <w:rPr>
          <w:rFonts w:ascii="Calibri" w:hAnsi="Calibri" w:cs="Calibri"/>
          <w:color w:val="000000" w:themeColor="text1"/>
          <w:szCs w:val="24"/>
        </w:rPr>
        <w:t xml:space="preserve"> </w:t>
      </w:r>
      <w:r w:rsidRPr="002C158E">
        <w:rPr>
          <w:rFonts w:ascii="Calibri" w:hAnsi="Calibri" w:cs="Calibri"/>
          <w:color w:val="000000" w:themeColor="text1"/>
          <w:szCs w:val="24"/>
        </w:rPr>
        <w:t xml:space="preserve">tym 30160 zgłoszeń dzieci do 14 roku życia (współczynnik zapadalności wyniósł </w:t>
      </w:r>
      <w:r w:rsidRPr="003C6BFF">
        <w:rPr>
          <w:rFonts w:ascii="Calibri" w:hAnsi="Calibri" w:cs="Calibri"/>
          <w:color w:val="000000" w:themeColor="text1"/>
          <w:szCs w:val="24"/>
        </w:rPr>
        <w:t>12659,13</w:t>
      </w:r>
      <w:r>
        <w:rPr>
          <w:rFonts w:ascii="Calibri" w:hAnsi="Calibri" w:cs="Calibri"/>
          <w:color w:val="000000" w:themeColor="text1"/>
          <w:szCs w:val="24"/>
        </w:rPr>
        <w:t xml:space="preserve"> </w:t>
      </w:r>
      <w:r w:rsidRPr="002C158E">
        <w:rPr>
          <w:rFonts w:ascii="Calibri" w:hAnsi="Calibri" w:cs="Calibri"/>
          <w:color w:val="000000" w:themeColor="text1"/>
          <w:szCs w:val="24"/>
        </w:rPr>
        <w:t>na 100 tys. mieszkańców). Natomiast,</w:t>
      </w:r>
      <w:r w:rsidR="000E738B">
        <w:rPr>
          <w:rFonts w:ascii="Calibri" w:hAnsi="Calibri" w:cs="Calibri"/>
          <w:color w:val="000000" w:themeColor="text1"/>
          <w:szCs w:val="24"/>
        </w:rPr>
        <w:t xml:space="preserve"> w</w:t>
      </w:r>
      <w:r w:rsidR="00442686">
        <w:rPr>
          <w:rFonts w:ascii="Calibri" w:hAnsi="Calibri" w:cs="Calibri"/>
          <w:color w:val="000000" w:themeColor="text1"/>
          <w:szCs w:val="24"/>
        </w:rPr>
        <w:t xml:space="preserve"> </w:t>
      </w:r>
      <w:r w:rsidRPr="002C158E">
        <w:rPr>
          <w:rFonts w:ascii="Calibri" w:hAnsi="Calibri" w:cs="Calibri"/>
          <w:color w:val="000000" w:themeColor="text1"/>
          <w:szCs w:val="24"/>
        </w:rPr>
        <w:t>2021 roku</w:t>
      </w:r>
      <w:r w:rsidR="000E738B">
        <w:rPr>
          <w:rFonts w:ascii="Calibri" w:hAnsi="Calibri" w:cs="Calibri"/>
          <w:color w:val="000000" w:themeColor="text1"/>
          <w:szCs w:val="24"/>
        </w:rPr>
        <w:t xml:space="preserve"> w</w:t>
      </w:r>
      <w:r w:rsidR="00442686">
        <w:rPr>
          <w:rFonts w:ascii="Calibri" w:hAnsi="Calibri" w:cs="Calibri"/>
          <w:color w:val="000000" w:themeColor="text1"/>
          <w:szCs w:val="24"/>
        </w:rPr>
        <w:t xml:space="preserve"> </w:t>
      </w:r>
      <w:r w:rsidRPr="002C158E">
        <w:rPr>
          <w:rFonts w:ascii="Calibri" w:hAnsi="Calibri" w:cs="Calibri"/>
          <w:color w:val="000000" w:themeColor="text1"/>
          <w:szCs w:val="24"/>
        </w:rPr>
        <w:t>woj.</w:t>
      </w:r>
      <w:r>
        <w:rPr>
          <w:rFonts w:ascii="Calibri" w:hAnsi="Calibri" w:cs="Calibri"/>
          <w:color w:val="000000" w:themeColor="text1"/>
          <w:szCs w:val="24"/>
        </w:rPr>
        <w:t xml:space="preserve"> </w:t>
      </w:r>
      <w:r w:rsidRPr="002C158E">
        <w:rPr>
          <w:rFonts w:ascii="Calibri" w:hAnsi="Calibri" w:cs="Calibri"/>
          <w:color w:val="000000" w:themeColor="text1"/>
          <w:szCs w:val="24"/>
        </w:rPr>
        <w:t>zachodniopomorskim zachorowało 31726</w:t>
      </w:r>
      <w:r w:rsidRPr="002C158E">
        <w:rPr>
          <w:rFonts w:ascii="Calibri" w:hAnsi="Calibri" w:cs="Calibri"/>
          <w:bCs/>
          <w:color w:val="000000" w:themeColor="text1"/>
          <w:szCs w:val="24"/>
        </w:rPr>
        <w:t xml:space="preserve"> </w:t>
      </w:r>
      <w:r w:rsidRPr="002C158E">
        <w:rPr>
          <w:rFonts w:ascii="Calibri" w:hAnsi="Calibri" w:cs="Calibri"/>
          <w:color w:val="000000" w:themeColor="text1"/>
          <w:szCs w:val="24"/>
        </w:rPr>
        <w:t xml:space="preserve">osób (współczynnik zapadalności na 100 tys. mieszkańców wynosił </w:t>
      </w:r>
      <w:r>
        <w:rPr>
          <w:rFonts w:ascii="Calibri" w:hAnsi="Calibri" w:cs="Calibri"/>
          <w:color w:val="000000" w:themeColor="text1"/>
          <w:szCs w:val="24"/>
        </w:rPr>
        <w:t>1886,2</w:t>
      </w:r>
      <w:r w:rsidRPr="002C158E">
        <w:rPr>
          <w:rFonts w:ascii="Calibri" w:hAnsi="Calibri" w:cs="Calibri"/>
          <w:color w:val="000000" w:themeColor="text1"/>
          <w:szCs w:val="24"/>
        </w:rPr>
        <w:t>),</w:t>
      </w:r>
      <w:r w:rsidR="000E738B">
        <w:rPr>
          <w:rFonts w:ascii="Calibri" w:hAnsi="Calibri" w:cs="Calibri"/>
          <w:color w:val="000000" w:themeColor="text1"/>
          <w:szCs w:val="24"/>
        </w:rPr>
        <w:t xml:space="preserve"> w</w:t>
      </w:r>
      <w:r w:rsidR="00442686">
        <w:rPr>
          <w:rFonts w:ascii="Calibri" w:hAnsi="Calibri" w:cs="Calibri"/>
          <w:color w:val="000000" w:themeColor="text1"/>
          <w:szCs w:val="24"/>
        </w:rPr>
        <w:t xml:space="preserve"> </w:t>
      </w:r>
      <w:r w:rsidRPr="002C158E">
        <w:rPr>
          <w:rFonts w:ascii="Calibri" w:hAnsi="Calibri" w:cs="Calibri"/>
          <w:color w:val="000000" w:themeColor="text1"/>
          <w:szCs w:val="24"/>
        </w:rPr>
        <w:t xml:space="preserve">tym 13509 dzieci do 14 roku życia (współczynnik </w:t>
      </w:r>
      <w:r w:rsidRPr="00700015">
        <w:rPr>
          <w:rFonts w:ascii="Calibri" w:hAnsi="Calibri" w:cs="Calibri"/>
          <w:color w:val="000000" w:themeColor="text1"/>
          <w:szCs w:val="24"/>
        </w:rPr>
        <w:t>zapadalności 5578,79</w:t>
      </w:r>
      <w:r>
        <w:rPr>
          <w:rFonts w:ascii="Calibri" w:hAnsi="Calibri" w:cs="Calibri"/>
          <w:color w:val="000000" w:themeColor="text1"/>
          <w:szCs w:val="24"/>
        </w:rPr>
        <w:t xml:space="preserve"> </w:t>
      </w:r>
      <w:r w:rsidRPr="002C158E">
        <w:rPr>
          <w:rFonts w:ascii="Calibri" w:hAnsi="Calibri" w:cs="Calibri"/>
          <w:color w:val="000000" w:themeColor="text1"/>
          <w:szCs w:val="24"/>
        </w:rPr>
        <w:t>na 100 tys. mieszkańców</w:t>
      </w:r>
      <w:r w:rsidR="000E738B">
        <w:rPr>
          <w:rFonts w:ascii="Calibri" w:hAnsi="Calibri" w:cs="Calibri"/>
          <w:color w:val="000000" w:themeColor="text1"/>
          <w:szCs w:val="24"/>
        </w:rPr>
        <w:t xml:space="preserve"> w </w:t>
      </w:r>
      <w:r w:rsidRPr="002C158E">
        <w:rPr>
          <w:rFonts w:ascii="Calibri" w:hAnsi="Calibri" w:cs="Calibri"/>
          <w:color w:val="000000" w:themeColor="text1"/>
          <w:szCs w:val="24"/>
        </w:rPr>
        <w:t>wieku 0</w:t>
      </w:r>
      <w:r w:rsidRPr="002C158E">
        <w:rPr>
          <w:rFonts w:ascii="Calibri" w:hAnsi="Calibri" w:cs="Calibri"/>
          <w:color w:val="000000" w:themeColor="text1"/>
          <w:szCs w:val="24"/>
        </w:rPr>
        <w:noBreakHyphen/>
        <w:t>14 lat).</w:t>
      </w:r>
    </w:p>
    <w:p w14:paraId="4F62C856" w14:textId="533E7E67" w:rsidR="00773A58" w:rsidRPr="0090696E" w:rsidRDefault="00773A58" w:rsidP="002926B2">
      <w:pPr>
        <w:pStyle w:val="Stylnastroninternet"/>
        <w:rPr>
          <w:rFonts w:ascii="Calibri" w:hAnsi="Calibri" w:cs="Calibri"/>
          <w:color w:val="000000" w:themeColor="text1"/>
          <w:szCs w:val="24"/>
        </w:rPr>
      </w:pPr>
      <w:r w:rsidRPr="009D6EA7">
        <w:rPr>
          <w:rFonts w:ascii="Calibri" w:hAnsi="Calibri" w:cs="Calibri"/>
          <w:color w:val="000000" w:themeColor="text1"/>
          <w:szCs w:val="24"/>
        </w:rPr>
        <w:t>Według danych ze sprawozdania MZ-56,</w:t>
      </w:r>
      <w:r w:rsidR="000E738B">
        <w:rPr>
          <w:rFonts w:ascii="Calibri" w:hAnsi="Calibri" w:cs="Calibri"/>
          <w:color w:val="000000" w:themeColor="text1"/>
          <w:szCs w:val="24"/>
        </w:rPr>
        <w:t xml:space="preserve"> w </w:t>
      </w:r>
      <w:r w:rsidRPr="009D6EA7">
        <w:rPr>
          <w:rFonts w:ascii="Calibri" w:hAnsi="Calibri" w:cs="Calibri"/>
          <w:color w:val="000000" w:themeColor="text1"/>
          <w:szCs w:val="24"/>
        </w:rPr>
        <w:t>2022 roku</w:t>
      </w:r>
      <w:r w:rsidR="000E738B">
        <w:rPr>
          <w:rFonts w:ascii="Calibri" w:hAnsi="Calibri" w:cs="Calibri"/>
          <w:color w:val="000000" w:themeColor="text1"/>
          <w:szCs w:val="24"/>
        </w:rPr>
        <w:t xml:space="preserve"> w </w:t>
      </w:r>
      <w:r>
        <w:rPr>
          <w:rFonts w:ascii="Calibri" w:hAnsi="Calibri" w:cs="Calibri"/>
          <w:color w:val="000000" w:themeColor="text1"/>
          <w:szCs w:val="24"/>
        </w:rPr>
        <w:t xml:space="preserve">woj. </w:t>
      </w:r>
      <w:r w:rsidRPr="009D6EA7">
        <w:rPr>
          <w:rFonts w:ascii="Calibri" w:hAnsi="Calibri" w:cs="Calibri"/>
          <w:color w:val="000000" w:themeColor="text1"/>
          <w:szCs w:val="24"/>
        </w:rPr>
        <w:t xml:space="preserve">zachodniopomorskim zgłoszono 397 przypadków grypy (w tym 270 </w:t>
      </w:r>
      <w:r w:rsidRPr="00700015">
        <w:rPr>
          <w:rFonts w:ascii="Calibri" w:hAnsi="Calibri" w:cs="Calibri"/>
          <w:color w:val="000000" w:themeColor="text1"/>
          <w:szCs w:val="24"/>
        </w:rPr>
        <w:t>zachorowań u dzieci do 14 r.ż.). Wykazano 394 potwierdzone przypadki,</w:t>
      </w:r>
      <w:r w:rsidR="000E738B">
        <w:rPr>
          <w:rFonts w:ascii="Calibri" w:hAnsi="Calibri" w:cs="Calibri"/>
          <w:color w:val="000000" w:themeColor="text1"/>
          <w:szCs w:val="24"/>
        </w:rPr>
        <w:t xml:space="preserve"> w </w:t>
      </w:r>
      <w:r w:rsidRPr="00700015">
        <w:rPr>
          <w:rFonts w:ascii="Calibri" w:hAnsi="Calibri" w:cs="Calibri"/>
          <w:color w:val="000000" w:themeColor="text1"/>
          <w:szCs w:val="24"/>
        </w:rPr>
        <w:t>tym 267</w:t>
      </w:r>
      <w:r>
        <w:rPr>
          <w:rFonts w:ascii="Calibri" w:hAnsi="Calibri" w:cs="Calibri"/>
          <w:color w:val="000000" w:themeColor="text1"/>
          <w:szCs w:val="24"/>
        </w:rPr>
        <w:t xml:space="preserve"> wśród</w:t>
      </w:r>
      <w:r w:rsidRPr="00700015">
        <w:rPr>
          <w:rFonts w:ascii="Calibri" w:hAnsi="Calibri" w:cs="Calibri"/>
          <w:color w:val="000000" w:themeColor="text1"/>
          <w:szCs w:val="24"/>
        </w:rPr>
        <w:t xml:space="preserve"> dzieci do 14 r.ż., natomiast</w:t>
      </w:r>
      <w:r w:rsidR="000E738B">
        <w:rPr>
          <w:rFonts w:ascii="Calibri" w:hAnsi="Calibri" w:cs="Calibri"/>
          <w:color w:val="000000" w:themeColor="text1"/>
          <w:szCs w:val="24"/>
        </w:rPr>
        <w:t xml:space="preserve"> w </w:t>
      </w:r>
      <w:r w:rsidRPr="00700015">
        <w:rPr>
          <w:rFonts w:ascii="Calibri" w:hAnsi="Calibri" w:cs="Calibri"/>
          <w:color w:val="000000" w:themeColor="text1"/>
          <w:szCs w:val="24"/>
        </w:rPr>
        <w:t>2021 roku zgłoszono 3 przypadki</w:t>
      </w:r>
      <w:r>
        <w:rPr>
          <w:rFonts w:ascii="Calibri" w:hAnsi="Calibri" w:cs="Calibri"/>
          <w:color w:val="000000" w:themeColor="text1"/>
          <w:szCs w:val="24"/>
        </w:rPr>
        <w:t xml:space="preserve"> grypy</w:t>
      </w:r>
      <w:r w:rsidRPr="00700015">
        <w:rPr>
          <w:rFonts w:ascii="Calibri" w:hAnsi="Calibri" w:cs="Calibri"/>
          <w:color w:val="000000" w:themeColor="text1"/>
          <w:szCs w:val="24"/>
        </w:rPr>
        <w:t>,</w:t>
      </w:r>
      <w:r w:rsidR="000E738B">
        <w:rPr>
          <w:rFonts w:ascii="Calibri" w:hAnsi="Calibri" w:cs="Calibri"/>
          <w:color w:val="000000" w:themeColor="text1"/>
          <w:szCs w:val="24"/>
        </w:rPr>
        <w:t xml:space="preserve"> w </w:t>
      </w:r>
      <w:r w:rsidRPr="00700015">
        <w:rPr>
          <w:rFonts w:ascii="Calibri" w:hAnsi="Calibri" w:cs="Calibri"/>
          <w:color w:val="000000" w:themeColor="text1"/>
          <w:szCs w:val="24"/>
        </w:rPr>
        <w:t>tym 2 wśród dzieci do 14 r.ż.</w:t>
      </w:r>
    </w:p>
    <w:p w14:paraId="1BAC74F8" w14:textId="38EBD0C3" w:rsidR="00773A58" w:rsidRPr="00B14E70" w:rsidRDefault="00773A58" w:rsidP="002926B2">
      <w:pPr>
        <w:pStyle w:val="Stylnastroninternet"/>
        <w:rPr>
          <w:rFonts w:ascii="Calibri" w:hAnsi="Calibri" w:cs="Calibri"/>
          <w:color w:val="000000" w:themeColor="text1"/>
          <w:szCs w:val="24"/>
        </w:rPr>
      </w:pPr>
      <w:r w:rsidRPr="00300F08">
        <w:rPr>
          <w:rFonts w:ascii="Calibri" w:hAnsi="Calibri" w:cs="Calibri"/>
          <w:color w:val="000000" w:themeColor="text1"/>
          <w:szCs w:val="24"/>
        </w:rPr>
        <w:t>Spośród wszystkich zachorowań na grypę</w:t>
      </w:r>
      <w:r w:rsidR="005A5A82">
        <w:rPr>
          <w:rFonts w:ascii="Calibri" w:hAnsi="Calibri" w:cs="Calibri"/>
          <w:color w:val="000000" w:themeColor="text1"/>
          <w:szCs w:val="24"/>
        </w:rPr>
        <w:t xml:space="preserve"> i </w:t>
      </w:r>
      <w:r w:rsidRPr="00300F08">
        <w:rPr>
          <w:rFonts w:ascii="Calibri" w:hAnsi="Calibri" w:cs="Calibri"/>
          <w:color w:val="000000" w:themeColor="text1"/>
          <w:szCs w:val="24"/>
        </w:rPr>
        <w:t>podejrzeń zachorowań</w:t>
      </w:r>
      <w:r w:rsidR="000E738B">
        <w:rPr>
          <w:rFonts w:ascii="Calibri" w:hAnsi="Calibri" w:cs="Calibri"/>
          <w:color w:val="000000" w:themeColor="text1"/>
          <w:szCs w:val="24"/>
        </w:rPr>
        <w:t xml:space="preserve"> w</w:t>
      </w:r>
      <w:r w:rsidR="00D6023B">
        <w:rPr>
          <w:rFonts w:ascii="Calibri" w:hAnsi="Calibri" w:cs="Calibri"/>
          <w:color w:val="000000" w:themeColor="text1"/>
          <w:szCs w:val="24"/>
        </w:rPr>
        <w:t xml:space="preserve"> województwie </w:t>
      </w:r>
      <w:r w:rsidRPr="00300F08">
        <w:rPr>
          <w:rFonts w:ascii="Calibri" w:hAnsi="Calibri" w:cs="Calibri"/>
          <w:color w:val="000000" w:themeColor="text1"/>
          <w:szCs w:val="24"/>
        </w:rPr>
        <w:t>zachodniopomorskim</w:t>
      </w:r>
      <w:r w:rsidR="000E738B">
        <w:rPr>
          <w:rFonts w:ascii="Calibri" w:hAnsi="Calibri" w:cs="Calibri"/>
          <w:color w:val="000000" w:themeColor="text1"/>
          <w:szCs w:val="24"/>
        </w:rPr>
        <w:t xml:space="preserve"> w </w:t>
      </w:r>
      <w:r w:rsidRPr="00300F08">
        <w:rPr>
          <w:rFonts w:ascii="Calibri" w:hAnsi="Calibri" w:cs="Calibri"/>
          <w:color w:val="000000" w:themeColor="text1"/>
          <w:szCs w:val="24"/>
        </w:rPr>
        <w:t>2022 r. 448 osób było skierowanych do szpitala,</w:t>
      </w:r>
      <w:r w:rsidR="000E738B">
        <w:rPr>
          <w:rFonts w:ascii="Calibri" w:hAnsi="Calibri" w:cs="Calibri"/>
          <w:color w:val="000000" w:themeColor="text1"/>
          <w:szCs w:val="24"/>
        </w:rPr>
        <w:t xml:space="preserve"> w </w:t>
      </w:r>
      <w:r w:rsidRPr="00300F08">
        <w:rPr>
          <w:rFonts w:ascii="Calibri" w:hAnsi="Calibri" w:cs="Calibri"/>
          <w:color w:val="000000" w:themeColor="text1"/>
          <w:szCs w:val="24"/>
        </w:rPr>
        <w:t>tym 6 osób</w:t>
      </w:r>
      <w:r w:rsidR="005A5A82">
        <w:rPr>
          <w:rFonts w:ascii="Calibri" w:hAnsi="Calibri" w:cs="Calibri"/>
          <w:color w:val="000000" w:themeColor="text1"/>
          <w:szCs w:val="24"/>
        </w:rPr>
        <w:t xml:space="preserve"> z </w:t>
      </w:r>
      <w:r w:rsidRPr="00B14E70">
        <w:rPr>
          <w:rFonts w:ascii="Calibri" w:hAnsi="Calibri" w:cs="Calibri"/>
          <w:color w:val="000000" w:themeColor="text1"/>
          <w:szCs w:val="24"/>
        </w:rPr>
        <w:t>powodu objawów ze strony układu krążenia, 414 osób</w:t>
      </w:r>
      <w:r w:rsidR="005A5A82">
        <w:rPr>
          <w:rFonts w:ascii="Calibri" w:hAnsi="Calibri" w:cs="Calibri"/>
          <w:color w:val="000000" w:themeColor="text1"/>
          <w:szCs w:val="24"/>
        </w:rPr>
        <w:t xml:space="preserve"> z </w:t>
      </w:r>
      <w:r w:rsidRPr="00B14E70">
        <w:rPr>
          <w:rFonts w:ascii="Calibri" w:hAnsi="Calibri" w:cs="Calibri"/>
          <w:color w:val="000000" w:themeColor="text1"/>
          <w:szCs w:val="24"/>
        </w:rPr>
        <w:t>powodu objawów ze strony układu oddechowego</w:t>
      </w:r>
      <w:r w:rsidR="005A5A82">
        <w:rPr>
          <w:rFonts w:ascii="Calibri" w:hAnsi="Calibri" w:cs="Calibri"/>
          <w:color w:val="000000" w:themeColor="text1"/>
          <w:szCs w:val="24"/>
        </w:rPr>
        <w:t xml:space="preserve"> i </w:t>
      </w:r>
      <w:r w:rsidRPr="00B14E70">
        <w:rPr>
          <w:rFonts w:ascii="Calibri" w:hAnsi="Calibri" w:cs="Calibri"/>
          <w:color w:val="000000" w:themeColor="text1"/>
          <w:szCs w:val="24"/>
        </w:rPr>
        <w:t>89 osób</w:t>
      </w:r>
      <w:r w:rsidR="005A5A82">
        <w:rPr>
          <w:rFonts w:ascii="Calibri" w:hAnsi="Calibri" w:cs="Calibri"/>
          <w:color w:val="000000" w:themeColor="text1"/>
          <w:szCs w:val="24"/>
        </w:rPr>
        <w:t xml:space="preserve"> z </w:t>
      </w:r>
      <w:r w:rsidRPr="00B14E70">
        <w:rPr>
          <w:rFonts w:ascii="Calibri" w:hAnsi="Calibri" w:cs="Calibri"/>
          <w:color w:val="000000" w:themeColor="text1"/>
          <w:szCs w:val="24"/>
        </w:rPr>
        <w:t>powodu innych przyczyn,</w:t>
      </w:r>
      <w:r w:rsidR="005A5A82">
        <w:rPr>
          <w:rFonts w:ascii="Calibri" w:hAnsi="Calibri" w:cs="Calibri"/>
          <w:color w:val="000000" w:themeColor="text1"/>
          <w:szCs w:val="24"/>
        </w:rPr>
        <w:t xml:space="preserve"> z </w:t>
      </w:r>
      <w:r w:rsidRPr="00B14E70">
        <w:rPr>
          <w:rFonts w:ascii="Calibri" w:hAnsi="Calibri" w:cs="Calibri"/>
          <w:color w:val="000000" w:themeColor="text1"/>
          <w:szCs w:val="24"/>
        </w:rPr>
        <w:t>których najczęstszymi były: gorączka, wymioty, kaszel, osłabienie oraz bóle mięśni</w:t>
      </w:r>
      <w:r w:rsidR="005A5A82">
        <w:rPr>
          <w:rFonts w:ascii="Calibri" w:hAnsi="Calibri" w:cs="Calibri"/>
          <w:color w:val="000000" w:themeColor="text1"/>
          <w:szCs w:val="24"/>
        </w:rPr>
        <w:t xml:space="preserve"> i </w:t>
      </w:r>
      <w:r w:rsidRPr="00B14E70">
        <w:rPr>
          <w:rFonts w:ascii="Calibri" w:hAnsi="Calibri" w:cs="Calibri"/>
          <w:color w:val="000000" w:themeColor="text1"/>
          <w:szCs w:val="24"/>
        </w:rPr>
        <w:t>stawów.</w:t>
      </w:r>
    </w:p>
    <w:p w14:paraId="42100CE2" w14:textId="64F3A798" w:rsidR="00773A58" w:rsidRPr="00B14E70" w:rsidRDefault="00773A58" w:rsidP="002926B2">
      <w:pPr>
        <w:pStyle w:val="Stylnastroninternet"/>
        <w:rPr>
          <w:szCs w:val="24"/>
        </w:rPr>
      </w:pPr>
      <w:r w:rsidRPr="00B14E70">
        <w:rPr>
          <w:szCs w:val="24"/>
        </w:rPr>
        <w:t>W zachodniopomorskim</w:t>
      </w:r>
      <w:r w:rsidR="000E738B">
        <w:rPr>
          <w:szCs w:val="24"/>
        </w:rPr>
        <w:t xml:space="preserve"> w </w:t>
      </w:r>
      <w:r w:rsidRPr="00B14E70">
        <w:rPr>
          <w:szCs w:val="24"/>
        </w:rPr>
        <w:t>2022 r.</w:t>
      </w:r>
      <w:r w:rsidR="005A5A82">
        <w:rPr>
          <w:szCs w:val="24"/>
        </w:rPr>
        <w:t xml:space="preserve"> z </w:t>
      </w:r>
      <w:r w:rsidRPr="00B14E70">
        <w:rPr>
          <w:szCs w:val="24"/>
        </w:rPr>
        <w:t>powodu powikłań pogrypowych nie odnotowano zgonów, natomiast</w:t>
      </w:r>
      <w:r w:rsidR="000E738B">
        <w:rPr>
          <w:szCs w:val="24"/>
        </w:rPr>
        <w:t xml:space="preserve"> w </w:t>
      </w:r>
      <w:r w:rsidRPr="00B14E70">
        <w:rPr>
          <w:szCs w:val="24"/>
        </w:rPr>
        <w:t>2021 r. zarejestrowano 1 osobę, która zmarła</w:t>
      </w:r>
      <w:r w:rsidR="005A5A82">
        <w:rPr>
          <w:szCs w:val="24"/>
        </w:rPr>
        <w:t xml:space="preserve"> z </w:t>
      </w:r>
      <w:r w:rsidRPr="00B14E70">
        <w:rPr>
          <w:szCs w:val="24"/>
        </w:rPr>
        <w:t>powodu powikłań pogrypowych.</w:t>
      </w:r>
    </w:p>
    <w:p w14:paraId="7CCB1C2E" w14:textId="633369A5" w:rsidR="00773A58" w:rsidRPr="00B14E70" w:rsidRDefault="00773A58" w:rsidP="002926B2">
      <w:pPr>
        <w:pStyle w:val="Stylnastroninternet"/>
        <w:rPr>
          <w:szCs w:val="24"/>
        </w:rPr>
      </w:pPr>
      <w:r w:rsidRPr="00B14E70">
        <w:rPr>
          <w:szCs w:val="24"/>
        </w:rPr>
        <w:t>Grypa sezonowa monitorowana jest również</w:t>
      </w:r>
      <w:r w:rsidR="000E738B">
        <w:rPr>
          <w:szCs w:val="24"/>
        </w:rPr>
        <w:t xml:space="preserve"> w </w:t>
      </w:r>
      <w:r w:rsidRPr="00B14E70">
        <w:rPr>
          <w:szCs w:val="24"/>
        </w:rPr>
        <w:t>systemie SENTINEL,</w:t>
      </w:r>
      <w:r>
        <w:rPr>
          <w:szCs w:val="24"/>
        </w:rPr>
        <w:t xml:space="preserve"> </w:t>
      </w:r>
      <w:r w:rsidRPr="00B14E70">
        <w:rPr>
          <w:szCs w:val="24"/>
        </w:rPr>
        <w:t>którego głównym założeniem jest monitorowanie grypy zarówno pod kątem epidemiologicznym jak</w:t>
      </w:r>
      <w:r w:rsidR="005A5A82">
        <w:rPr>
          <w:szCs w:val="24"/>
        </w:rPr>
        <w:t xml:space="preserve"> i </w:t>
      </w:r>
      <w:r w:rsidRPr="00B14E70">
        <w:rPr>
          <w:szCs w:val="24"/>
        </w:rPr>
        <w:t>wirusologicznym. Oznacza to, że lekarze, którzy uczestniczą</w:t>
      </w:r>
      <w:r w:rsidR="000E738B">
        <w:rPr>
          <w:szCs w:val="24"/>
        </w:rPr>
        <w:t xml:space="preserve"> w </w:t>
      </w:r>
      <w:r w:rsidRPr="00B14E70">
        <w:rPr>
          <w:szCs w:val="24"/>
        </w:rPr>
        <w:t xml:space="preserve">nadzorze nad grypą SENTINEL, oprócz konieczności zbierania danych epidemiologicznych pobierają </w:t>
      </w:r>
      <w:r>
        <w:rPr>
          <w:szCs w:val="24"/>
        </w:rPr>
        <w:t>także</w:t>
      </w:r>
      <w:r w:rsidRPr="00B14E70">
        <w:rPr>
          <w:szCs w:val="24"/>
        </w:rPr>
        <w:t xml:space="preserve"> materiał do badań wirusologicznych od pacjentów, u których na podstawie objawów klinicznych podejrzewają grypę.</w:t>
      </w:r>
      <w:r w:rsidR="000E738B">
        <w:rPr>
          <w:szCs w:val="24"/>
        </w:rPr>
        <w:t xml:space="preserve"> w </w:t>
      </w:r>
      <w:r w:rsidRPr="00B14E70">
        <w:rPr>
          <w:szCs w:val="24"/>
        </w:rPr>
        <w:t>sezonie 2021/2022 (wrzesień - sierpień) uczestniczyło 20</w:t>
      </w:r>
      <w:r w:rsidR="009F6F1D">
        <w:rPr>
          <w:szCs w:val="24"/>
        </w:rPr>
        <w:t> </w:t>
      </w:r>
      <w:r w:rsidRPr="00B14E70">
        <w:rPr>
          <w:szCs w:val="24"/>
        </w:rPr>
        <w:t>lekarzy ze Szczecin</w:t>
      </w:r>
      <w:r>
        <w:rPr>
          <w:szCs w:val="24"/>
        </w:rPr>
        <w:t>a</w:t>
      </w:r>
      <w:r w:rsidRPr="00B14E70">
        <w:rPr>
          <w:szCs w:val="24"/>
        </w:rPr>
        <w:t>. Podczas funkcjonowania nadzoru</w:t>
      </w:r>
      <w:r w:rsidR="000E738B">
        <w:rPr>
          <w:szCs w:val="24"/>
        </w:rPr>
        <w:t xml:space="preserve"> w</w:t>
      </w:r>
      <w:r w:rsidR="009F6F1D">
        <w:rPr>
          <w:szCs w:val="24"/>
        </w:rPr>
        <w:t xml:space="preserve"> </w:t>
      </w:r>
      <w:r w:rsidRPr="00B14E70">
        <w:rPr>
          <w:szCs w:val="24"/>
        </w:rPr>
        <w:t xml:space="preserve">analizowanym okresie </w:t>
      </w:r>
      <w:r w:rsidRPr="00B14E70">
        <w:rPr>
          <w:bCs/>
          <w:szCs w:val="24"/>
        </w:rPr>
        <w:t>pobrano</w:t>
      </w:r>
      <w:r w:rsidRPr="00B14E70">
        <w:rPr>
          <w:b/>
          <w:szCs w:val="24"/>
        </w:rPr>
        <w:t xml:space="preserve"> </w:t>
      </w:r>
      <w:r w:rsidRPr="00B14E70">
        <w:rPr>
          <w:szCs w:val="24"/>
        </w:rPr>
        <w:t>66 wymazów od pacjentów,</w:t>
      </w:r>
      <w:r w:rsidR="005A5A82">
        <w:rPr>
          <w:szCs w:val="24"/>
        </w:rPr>
        <w:t xml:space="preserve"> z </w:t>
      </w:r>
      <w:r w:rsidRPr="00B14E70">
        <w:rPr>
          <w:szCs w:val="24"/>
        </w:rPr>
        <w:t>których uzyskano 32 dodatnie wyniki (26 przypadków grypy typu</w:t>
      </w:r>
      <w:r w:rsidR="005A5A82">
        <w:rPr>
          <w:szCs w:val="24"/>
        </w:rPr>
        <w:t xml:space="preserve"> a </w:t>
      </w:r>
      <w:r w:rsidRPr="00B14E70">
        <w:rPr>
          <w:szCs w:val="24"/>
        </w:rPr>
        <w:t>oraz 6 przypadków grypy typu B). Dla porównania</w:t>
      </w:r>
      <w:r w:rsidR="000E738B">
        <w:rPr>
          <w:szCs w:val="24"/>
        </w:rPr>
        <w:t xml:space="preserve"> w</w:t>
      </w:r>
      <w:r w:rsidR="009F6F1D">
        <w:rPr>
          <w:szCs w:val="24"/>
        </w:rPr>
        <w:t xml:space="preserve"> </w:t>
      </w:r>
      <w:r w:rsidRPr="00B14E70">
        <w:rPr>
          <w:szCs w:val="24"/>
        </w:rPr>
        <w:t>sezonie 2020/2021</w:t>
      </w:r>
      <w:r w:rsidR="000E738B">
        <w:rPr>
          <w:szCs w:val="24"/>
        </w:rPr>
        <w:t xml:space="preserve"> w </w:t>
      </w:r>
      <w:r w:rsidRPr="00B14E70">
        <w:rPr>
          <w:szCs w:val="24"/>
        </w:rPr>
        <w:t>woj.</w:t>
      </w:r>
      <w:r w:rsidR="009F6F1D">
        <w:rPr>
          <w:szCs w:val="24"/>
        </w:rPr>
        <w:t> </w:t>
      </w:r>
      <w:r w:rsidRPr="00B14E70">
        <w:rPr>
          <w:szCs w:val="24"/>
        </w:rPr>
        <w:t>zachodniopomorskim uczestniczyło również 20 lekarzy ze Szczecina, pobrano 12</w:t>
      </w:r>
      <w:r w:rsidR="009F6F1D">
        <w:rPr>
          <w:szCs w:val="24"/>
        </w:rPr>
        <w:t> </w:t>
      </w:r>
      <w:r w:rsidRPr="00B14E70">
        <w:rPr>
          <w:szCs w:val="24"/>
        </w:rPr>
        <w:t>próbek</w:t>
      </w:r>
      <w:r w:rsidR="005A5A82">
        <w:rPr>
          <w:szCs w:val="24"/>
        </w:rPr>
        <w:t xml:space="preserve"> i </w:t>
      </w:r>
      <w:r w:rsidRPr="00B14E70">
        <w:rPr>
          <w:szCs w:val="24"/>
        </w:rPr>
        <w:t>nie</w:t>
      </w:r>
      <w:r w:rsidR="009F6F1D">
        <w:rPr>
          <w:szCs w:val="24"/>
        </w:rPr>
        <w:t> </w:t>
      </w:r>
      <w:r w:rsidRPr="00B14E70">
        <w:rPr>
          <w:szCs w:val="24"/>
        </w:rPr>
        <w:t>uzyskano dodatnich wyników.</w:t>
      </w:r>
    </w:p>
    <w:p w14:paraId="17050800" w14:textId="3F458BA0" w:rsidR="00773A58" w:rsidRPr="00C73A6E" w:rsidRDefault="00773A58" w:rsidP="002926B2">
      <w:pPr>
        <w:pStyle w:val="Stylnastroninternet"/>
        <w:rPr>
          <w:rFonts w:ascii="Calibri" w:hAnsi="Calibri" w:cs="Calibri"/>
          <w:color w:val="000000" w:themeColor="text1"/>
          <w:szCs w:val="24"/>
        </w:rPr>
      </w:pPr>
      <w:r w:rsidRPr="00B14E70">
        <w:rPr>
          <w:rFonts w:ascii="Calibri" w:hAnsi="Calibri" w:cs="Calibri"/>
          <w:color w:val="000000" w:themeColor="text1"/>
          <w:szCs w:val="24"/>
        </w:rPr>
        <w:t>Częstość pobrań</w:t>
      </w:r>
      <w:r w:rsidR="000E738B">
        <w:rPr>
          <w:rFonts w:ascii="Calibri" w:hAnsi="Calibri" w:cs="Calibri"/>
          <w:color w:val="000000" w:themeColor="text1"/>
          <w:szCs w:val="24"/>
        </w:rPr>
        <w:t xml:space="preserve"> w </w:t>
      </w:r>
      <w:r w:rsidRPr="00B14E70">
        <w:rPr>
          <w:rFonts w:ascii="Calibri" w:hAnsi="Calibri" w:cs="Calibri"/>
          <w:color w:val="000000" w:themeColor="text1"/>
          <w:szCs w:val="24"/>
        </w:rPr>
        <w:t>okresie sprawozdawczym</w:t>
      </w:r>
      <w:r w:rsidRPr="00A960BD">
        <w:rPr>
          <w:rFonts w:ascii="Calibri" w:hAnsi="Calibri" w:cs="Calibri"/>
          <w:color w:val="000000" w:themeColor="text1"/>
          <w:szCs w:val="24"/>
        </w:rPr>
        <w:t xml:space="preserve"> 2021/2022 wynosiła 1,4 na 1000 zachorowań</w:t>
      </w:r>
      <w:r w:rsidR="005A5A82">
        <w:rPr>
          <w:rFonts w:ascii="Calibri" w:hAnsi="Calibri" w:cs="Calibri"/>
          <w:color w:val="000000" w:themeColor="text1"/>
          <w:szCs w:val="24"/>
        </w:rPr>
        <w:t xml:space="preserve"> i </w:t>
      </w:r>
      <w:r w:rsidRPr="00A960BD">
        <w:rPr>
          <w:rFonts w:ascii="Calibri" w:hAnsi="Calibri" w:cs="Calibri"/>
          <w:color w:val="000000" w:themeColor="text1"/>
          <w:szCs w:val="24"/>
        </w:rPr>
        <w:t>podejrzeń zachorowań na grypę. Należy zauważyć, że liczba próbek pobranych</w:t>
      </w:r>
      <w:r w:rsidR="000E738B">
        <w:rPr>
          <w:rFonts w:ascii="Calibri" w:hAnsi="Calibri" w:cs="Calibri"/>
          <w:color w:val="000000" w:themeColor="text1"/>
          <w:szCs w:val="24"/>
        </w:rPr>
        <w:t xml:space="preserve"> w </w:t>
      </w:r>
      <w:r w:rsidRPr="00A960BD">
        <w:rPr>
          <w:rFonts w:ascii="Calibri" w:hAnsi="Calibri" w:cs="Calibri"/>
          <w:color w:val="000000" w:themeColor="text1"/>
          <w:szCs w:val="24"/>
        </w:rPr>
        <w:t xml:space="preserve">ramach SENTINEL-u zwiększyła się, co spowodowane było między innymi </w:t>
      </w:r>
      <w:r>
        <w:rPr>
          <w:rFonts w:ascii="Calibri" w:hAnsi="Calibri" w:cs="Calibri"/>
          <w:color w:val="000000" w:themeColor="text1"/>
          <w:szCs w:val="24"/>
        </w:rPr>
        <w:t xml:space="preserve">okresem </w:t>
      </w:r>
      <w:r w:rsidRPr="00A960BD">
        <w:rPr>
          <w:rFonts w:ascii="Calibri" w:hAnsi="Calibri" w:cs="Calibri"/>
          <w:color w:val="000000" w:themeColor="text1"/>
          <w:szCs w:val="24"/>
        </w:rPr>
        <w:t>po</w:t>
      </w:r>
      <w:r w:rsidR="009F6F1D">
        <w:rPr>
          <w:rFonts w:ascii="Calibri" w:hAnsi="Calibri" w:cs="Calibri"/>
          <w:color w:val="000000" w:themeColor="text1"/>
          <w:szCs w:val="24"/>
        </w:rPr>
        <w:t> </w:t>
      </w:r>
      <w:r w:rsidRPr="00A960BD">
        <w:rPr>
          <w:rFonts w:ascii="Calibri" w:hAnsi="Calibri" w:cs="Calibri"/>
          <w:color w:val="000000" w:themeColor="text1"/>
          <w:szCs w:val="24"/>
        </w:rPr>
        <w:t>pandemi</w:t>
      </w:r>
      <w:r>
        <w:rPr>
          <w:rFonts w:ascii="Calibri" w:hAnsi="Calibri" w:cs="Calibri"/>
          <w:color w:val="000000" w:themeColor="text1"/>
          <w:szCs w:val="24"/>
        </w:rPr>
        <w:t>i</w:t>
      </w:r>
      <w:r w:rsidRPr="00A960BD">
        <w:rPr>
          <w:rFonts w:ascii="Calibri" w:hAnsi="Calibri" w:cs="Calibri"/>
          <w:color w:val="000000" w:themeColor="text1"/>
          <w:szCs w:val="24"/>
        </w:rPr>
        <w:t xml:space="preserve"> COVID-19</w:t>
      </w:r>
      <w:r>
        <w:rPr>
          <w:rFonts w:ascii="Calibri" w:hAnsi="Calibri" w:cs="Calibri"/>
          <w:color w:val="000000" w:themeColor="text1"/>
          <w:szCs w:val="24"/>
        </w:rPr>
        <w:t xml:space="preserve"> oraz </w:t>
      </w:r>
      <w:r w:rsidRPr="00A960BD">
        <w:rPr>
          <w:rFonts w:ascii="Calibri" w:hAnsi="Calibri" w:cs="Calibri"/>
          <w:color w:val="000000" w:themeColor="text1"/>
          <w:szCs w:val="24"/>
        </w:rPr>
        <w:t>względami organizacyjnymi</w:t>
      </w:r>
      <w:r>
        <w:rPr>
          <w:rFonts w:ascii="Calibri" w:hAnsi="Calibri" w:cs="Calibri"/>
          <w:color w:val="000000" w:themeColor="text1"/>
          <w:szCs w:val="24"/>
        </w:rPr>
        <w:t>.</w:t>
      </w:r>
    </w:p>
    <w:p w14:paraId="3710A212" w14:textId="74EA7395" w:rsidR="00773A58" w:rsidRPr="00CE6137" w:rsidRDefault="00773A58" w:rsidP="002926B2">
      <w:pPr>
        <w:pStyle w:val="Stylnastroninternet"/>
        <w:rPr>
          <w:rFonts w:ascii="Calibri" w:hAnsi="Calibri" w:cs="Calibri"/>
          <w:szCs w:val="24"/>
        </w:rPr>
      </w:pPr>
      <w:r w:rsidRPr="00B76B41">
        <w:rPr>
          <w:rFonts w:ascii="Calibri" w:hAnsi="Calibri" w:cs="Calibri"/>
          <w:color w:val="000000" w:themeColor="text1"/>
          <w:szCs w:val="24"/>
        </w:rPr>
        <w:t>W roku 2022 na terenie woj. zachodniopomorskiego zaszczepiono 51 900 osób przeciwko grypie, co stanowi tylko 3,15% populacji woj. zachodniopomorskiego. Jest</w:t>
      </w:r>
      <w:r w:rsidR="009F6F1D">
        <w:rPr>
          <w:rFonts w:ascii="Calibri" w:hAnsi="Calibri" w:cs="Calibri"/>
          <w:color w:val="000000" w:themeColor="text1"/>
          <w:szCs w:val="24"/>
        </w:rPr>
        <w:t> </w:t>
      </w:r>
      <w:r w:rsidRPr="00B76B41">
        <w:rPr>
          <w:rFonts w:ascii="Calibri" w:hAnsi="Calibri" w:cs="Calibri"/>
          <w:color w:val="000000" w:themeColor="text1"/>
          <w:szCs w:val="24"/>
        </w:rPr>
        <w:t>to</w:t>
      </w:r>
      <w:r w:rsidR="009F6F1D">
        <w:rPr>
          <w:rFonts w:ascii="Calibri" w:hAnsi="Calibri" w:cs="Calibri"/>
          <w:color w:val="000000" w:themeColor="text1"/>
          <w:szCs w:val="24"/>
        </w:rPr>
        <w:t> </w:t>
      </w:r>
      <w:r>
        <w:rPr>
          <w:rFonts w:ascii="Calibri" w:hAnsi="Calibri" w:cs="Calibri"/>
          <w:color w:val="000000" w:themeColor="text1"/>
          <w:szCs w:val="24"/>
        </w:rPr>
        <w:t xml:space="preserve">niewielki </w:t>
      </w:r>
      <w:r w:rsidRPr="00B76B41">
        <w:rPr>
          <w:rFonts w:ascii="Calibri" w:hAnsi="Calibri" w:cs="Calibri"/>
          <w:color w:val="000000" w:themeColor="text1"/>
          <w:szCs w:val="24"/>
        </w:rPr>
        <w:t>wzrost wskaźnika uodpornienia</w:t>
      </w:r>
      <w:r w:rsidR="000E738B">
        <w:rPr>
          <w:rFonts w:ascii="Calibri" w:hAnsi="Calibri" w:cs="Calibri"/>
          <w:color w:val="000000" w:themeColor="text1"/>
          <w:szCs w:val="24"/>
        </w:rPr>
        <w:t xml:space="preserve"> w </w:t>
      </w:r>
      <w:r w:rsidRPr="00B76B41">
        <w:rPr>
          <w:rFonts w:ascii="Calibri" w:hAnsi="Calibri" w:cs="Calibri"/>
          <w:color w:val="000000" w:themeColor="text1"/>
          <w:szCs w:val="24"/>
        </w:rPr>
        <w:t>stosunku do 2021 r.</w:t>
      </w:r>
      <w:r>
        <w:rPr>
          <w:rFonts w:ascii="Calibri" w:hAnsi="Calibri" w:cs="Calibri"/>
          <w:color w:val="000000" w:themeColor="text1"/>
          <w:szCs w:val="24"/>
        </w:rPr>
        <w:t>,</w:t>
      </w:r>
      <w:r w:rsidR="000E738B">
        <w:rPr>
          <w:rFonts w:ascii="Calibri" w:hAnsi="Calibri" w:cs="Calibri"/>
          <w:color w:val="000000" w:themeColor="text1"/>
          <w:szCs w:val="24"/>
        </w:rPr>
        <w:t xml:space="preserve"> w </w:t>
      </w:r>
      <w:r w:rsidRPr="00B76B41">
        <w:rPr>
          <w:rFonts w:ascii="Calibri" w:hAnsi="Calibri" w:cs="Calibri"/>
          <w:color w:val="000000" w:themeColor="text1"/>
          <w:szCs w:val="24"/>
        </w:rPr>
        <w:t>którym odsetek osób zaszczepionych przeciwko grypie wynosił 3,03</w:t>
      </w:r>
      <w:r w:rsidRPr="00CE6137">
        <w:rPr>
          <w:rFonts w:ascii="Calibri" w:hAnsi="Calibri" w:cs="Calibri"/>
          <w:szCs w:val="24"/>
        </w:rPr>
        <w:t>% (</w:t>
      </w:r>
      <w:r>
        <w:rPr>
          <w:rFonts w:ascii="Calibri" w:hAnsi="Calibri" w:cs="Calibri"/>
          <w:szCs w:val="24"/>
        </w:rPr>
        <w:t>t</w:t>
      </w:r>
      <w:r w:rsidRPr="00CE6137">
        <w:rPr>
          <w:rFonts w:ascii="Calibri" w:hAnsi="Calibri" w:cs="Calibri"/>
          <w:szCs w:val="24"/>
        </w:rPr>
        <w:t>abela 9).</w:t>
      </w:r>
    </w:p>
    <w:p w14:paraId="19DBC985" w14:textId="470D0C5A" w:rsidR="00DF11E0" w:rsidRPr="008917B4" w:rsidRDefault="00773A58" w:rsidP="002926B2">
      <w:pPr>
        <w:pStyle w:val="Stylnastroninternet"/>
        <w:rPr>
          <w:rFonts w:ascii="Calibri" w:hAnsi="Calibri" w:cs="Calibri"/>
          <w:color w:val="000000" w:themeColor="text1"/>
          <w:szCs w:val="24"/>
        </w:rPr>
      </w:pPr>
      <w:r w:rsidRPr="00B76B41">
        <w:rPr>
          <w:rFonts w:ascii="Calibri" w:hAnsi="Calibri" w:cs="Calibri"/>
          <w:color w:val="000000" w:themeColor="text1"/>
          <w:szCs w:val="24"/>
        </w:rPr>
        <w:lastRenderedPageBreak/>
        <w:t>Stąd należy kontynuować działania profilaktyczne dotyczące propagowania jedynej skutecznej metody zapobiegania grypie</w:t>
      </w:r>
      <w:r w:rsidR="000E738B">
        <w:rPr>
          <w:rFonts w:ascii="Calibri" w:hAnsi="Calibri" w:cs="Calibri"/>
          <w:color w:val="000000" w:themeColor="text1"/>
          <w:szCs w:val="24"/>
        </w:rPr>
        <w:t xml:space="preserve"> w </w:t>
      </w:r>
      <w:r w:rsidRPr="00B76B41">
        <w:rPr>
          <w:rFonts w:ascii="Calibri" w:hAnsi="Calibri" w:cs="Calibri"/>
          <w:color w:val="000000" w:themeColor="text1"/>
          <w:szCs w:val="24"/>
        </w:rPr>
        <w:t>celu dalszego wzrostu uodpornienia przeciwko tej chorobie</w:t>
      </w:r>
      <w:r w:rsidR="000E738B">
        <w:rPr>
          <w:rFonts w:ascii="Calibri" w:hAnsi="Calibri" w:cs="Calibri"/>
          <w:color w:val="000000" w:themeColor="text1"/>
          <w:szCs w:val="24"/>
        </w:rPr>
        <w:t xml:space="preserve"> w </w:t>
      </w:r>
      <w:r w:rsidRPr="00B76B41">
        <w:rPr>
          <w:rFonts w:ascii="Calibri" w:hAnsi="Calibri" w:cs="Calibri"/>
          <w:color w:val="000000" w:themeColor="text1"/>
          <w:szCs w:val="24"/>
        </w:rPr>
        <w:t>całej populacji.</w:t>
      </w:r>
      <w:bookmarkStart w:id="146" w:name="_Toc133231303"/>
      <w:bookmarkStart w:id="147" w:name="_Toc133236312"/>
      <w:bookmarkStart w:id="148" w:name="_Toc133311702"/>
    </w:p>
    <w:p w14:paraId="1EE2180B" w14:textId="51DD542A" w:rsidR="00773A58" w:rsidRPr="00595553" w:rsidRDefault="00773A58" w:rsidP="00773A58">
      <w:pPr>
        <w:spacing w:after="120" w:line="320" w:lineRule="exact"/>
        <w:jc w:val="both"/>
        <w:rPr>
          <w:rFonts w:cstheme="minorHAnsi"/>
          <w:sz w:val="18"/>
          <w:szCs w:val="18"/>
        </w:rPr>
      </w:pPr>
      <w:bookmarkStart w:id="149" w:name="_Toc133320558"/>
      <w:bookmarkStart w:id="150" w:name="_Toc133321677"/>
      <w:bookmarkStart w:id="151" w:name="_Toc133387655"/>
      <w:bookmarkStart w:id="152" w:name="_Toc133388599"/>
      <w:bookmarkStart w:id="153" w:name="_Toc133500622"/>
      <w:bookmarkStart w:id="154" w:name="_Toc133559626"/>
      <w:bookmarkStart w:id="155" w:name="_Toc133576648"/>
      <w:bookmarkStart w:id="156" w:name="_Toc133582252"/>
      <w:bookmarkStart w:id="157" w:name="_Toc133582870"/>
      <w:bookmarkStart w:id="158" w:name="_Toc133583760"/>
      <w:bookmarkStart w:id="159" w:name="_Toc134604369"/>
      <w:bookmarkStart w:id="160" w:name="_Toc134610883"/>
      <w:bookmarkStart w:id="161" w:name="_Toc135041582"/>
      <w:bookmarkStart w:id="162" w:name="_Toc135828574"/>
      <w:r w:rsidRPr="00595553">
        <w:rPr>
          <w:rFonts w:cstheme="minorHAnsi"/>
          <w:sz w:val="18"/>
          <w:szCs w:val="18"/>
        </w:rPr>
        <w:t xml:space="preserve">Tabela </w:t>
      </w:r>
      <w:r w:rsidRPr="00595553">
        <w:rPr>
          <w:rFonts w:cstheme="minorHAnsi"/>
          <w:sz w:val="18"/>
          <w:szCs w:val="18"/>
        </w:rPr>
        <w:fldChar w:fldCharType="begin"/>
      </w:r>
      <w:r w:rsidRPr="00595553">
        <w:rPr>
          <w:rFonts w:cstheme="minorHAnsi"/>
          <w:sz w:val="18"/>
          <w:szCs w:val="18"/>
        </w:rPr>
        <w:instrText xml:space="preserve"> SEQ Tabela \* ARABIC </w:instrText>
      </w:r>
      <w:r w:rsidRPr="00595553">
        <w:rPr>
          <w:rFonts w:cstheme="minorHAnsi"/>
          <w:sz w:val="18"/>
          <w:szCs w:val="18"/>
        </w:rPr>
        <w:fldChar w:fldCharType="separate"/>
      </w:r>
      <w:r w:rsidR="00B41039" w:rsidRPr="00595553">
        <w:rPr>
          <w:rFonts w:cstheme="minorHAnsi"/>
          <w:noProof/>
          <w:sz w:val="18"/>
          <w:szCs w:val="18"/>
        </w:rPr>
        <w:t>9</w:t>
      </w:r>
      <w:r w:rsidRPr="00595553">
        <w:rPr>
          <w:rFonts w:cstheme="minorHAnsi"/>
          <w:noProof/>
          <w:sz w:val="18"/>
          <w:szCs w:val="18"/>
        </w:rPr>
        <w:fldChar w:fldCharType="end"/>
      </w:r>
      <w:r w:rsidR="00436335">
        <w:rPr>
          <w:rFonts w:cstheme="minorHAnsi"/>
          <w:noProof/>
          <w:sz w:val="18"/>
          <w:szCs w:val="18"/>
        </w:rPr>
        <w:t>.</w:t>
      </w:r>
      <w:r w:rsidRPr="00595553">
        <w:rPr>
          <w:rFonts w:cstheme="minorHAnsi"/>
          <w:sz w:val="18"/>
          <w:szCs w:val="18"/>
        </w:rPr>
        <w:t xml:space="preserve"> Liczba osób zaszczepionych przeciw grypie na terenie woj. zachodniopomorskiego</w:t>
      </w:r>
      <w:r w:rsidR="000E738B" w:rsidRPr="00595553">
        <w:rPr>
          <w:rFonts w:cstheme="minorHAnsi"/>
          <w:sz w:val="18"/>
          <w:szCs w:val="18"/>
        </w:rPr>
        <w:t xml:space="preserve"> w </w:t>
      </w:r>
      <w:r w:rsidRPr="00595553">
        <w:rPr>
          <w:rFonts w:cstheme="minorHAnsi"/>
          <w:sz w:val="18"/>
          <w:szCs w:val="18"/>
        </w:rPr>
        <w:t>latach 2016- 2022</w:t>
      </w:r>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p>
    <w:tbl>
      <w:tblPr>
        <w:tblStyle w:val="Siatkatabelijasna"/>
        <w:tblW w:w="7991" w:type="dxa"/>
        <w:jc w:val="center"/>
        <w:tblLook w:val="01E0" w:firstRow="1" w:lastRow="1" w:firstColumn="1" w:lastColumn="1" w:noHBand="0" w:noVBand="0"/>
        <w:tblCaption w:val="Tabela 9 Liczba osób zaszczepionych przeciw grypie na terenie woj. zachodniopomorskiego w latach 2016- 2022"/>
        <w:tblDescription w:val="Tabela 9 Liczba osób zaszczepionych przeciw grypie na terenie woj. zachodniopomorskiego w latach 2016- 2022"/>
      </w:tblPr>
      <w:tblGrid>
        <w:gridCol w:w="1141"/>
        <w:gridCol w:w="1141"/>
        <w:gridCol w:w="1141"/>
        <w:gridCol w:w="1142"/>
        <w:gridCol w:w="1142"/>
        <w:gridCol w:w="1142"/>
        <w:gridCol w:w="1142"/>
      </w:tblGrid>
      <w:tr w:rsidR="00773A58" w:rsidRPr="00B76B41" w14:paraId="361E766B" w14:textId="77777777" w:rsidTr="008071BF">
        <w:trPr>
          <w:trHeight w:val="356"/>
          <w:jc w:val="center"/>
        </w:trPr>
        <w:tc>
          <w:tcPr>
            <w:tcW w:w="0" w:type="auto"/>
          </w:tcPr>
          <w:p w14:paraId="62C126D3" w14:textId="77777777" w:rsidR="00773A58" w:rsidRPr="002E08FC" w:rsidRDefault="00773A58" w:rsidP="00400395">
            <w:pPr>
              <w:pStyle w:val="Bezodstpw"/>
              <w:jc w:val="center"/>
              <w:rPr>
                <w:rFonts w:cstheme="minorHAnsi"/>
                <w:b/>
                <w:bCs/>
              </w:rPr>
            </w:pPr>
            <w:r w:rsidRPr="002E08FC">
              <w:rPr>
                <w:rFonts w:cstheme="minorHAnsi"/>
                <w:b/>
                <w:bCs/>
              </w:rPr>
              <w:t>2016</w:t>
            </w:r>
          </w:p>
        </w:tc>
        <w:tc>
          <w:tcPr>
            <w:tcW w:w="0" w:type="auto"/>
          </w:tcPr>
          <w:p w14:paraId="26FB5BC6" w14:textId="77777777" w:rsidR="00773A58" w:rsidRPr="002E08FC" w:rsidRDefault="00773A58" w:rsidP="00400395">
            <w:pPr>
              <w:pStyle w:val="Bezodstpw"/>
              <w:jc w:val="center"/>
              <w:rPr>
                <w:rFonts w:cstheme="minorHAnsi"/>
                <w:b/>
                <w:bCs/>
              </w:rPr>
            </w:pPr>
            <w:r w:rsidRPr="002E08FC">
              <w:rPr>
                <w:rFonts w:cstheme="minorHAnsi"/>
                <w:b/>
                <w:bCs/>
              </w:rPr>
              <w:t>2017</w:t>
            </w:r>
          </w:p>
        </w:tc>
        <w:tc>
          <w:tcPr>
            <w:tcW w:w="0" w:type="auto"/>
          </w:tcPr>
          <w:p w14:paraId="13FC7CB8" w14:textId="77777777" w:rsidR="00773A58" w:rsidRPr="002E08FC" w:rsidRDefault="00773A58" w:rsidP="00400395">
            <w:pPr>
              <w:pStyle w:val="Bezodstpw"/>
              <w:jc w:val="center"/>
              <w:rPr>
                <w:rFonts w:cstheme="minorHAnsi"/>
                <w:b/>
                <w:bCs/>
              </w:rPr>
            </w:pPr>
            <w:r w:rsidRPr="002E08FC">
              <w:rPr>
                <w:rFonts w:cstheme="minorHAnsi"/>
                <w:b/>
                <w:bCs/>
              </w:rPr>
              <w:t>2018</w:t>
            </w:r>
          </w:p>
        </w:tc>
        <w:tc>
          <w:tcPr>
            <w:tcW w:w="0" w:type="auto"/>
          </w:tcPr>
          <w:p w14:paraId="584964C0" w14:textId="77777777" w:rsidR="00773A58" w:rsidRPr="002E08FC" w:rsidRDefault="00773A58" w:rsidP="00400395">
            <w:pPr>
              <w:pStyle w:val="Bezodstpw"/>
              <w:jc w:val="center"/>
              <w:rPr>
                <w:rFonts w:cstheme="minorHAnsi"/>
                <w:b/>
                <w:bCs/>
              </w:rPr>
            </w:pPr>
            <w:r w:rsidRPr="002E08FC">
              <w:rPr>
                <w:rFonts w:cstheme="minorHAnsi"/>
                <w:b/>
                <w:bCs/>
              </w:rPr>
              <w:t>2019</w:t>
            </w:r>
          </w:p>
        </w:tc>
        <w:tc>
          <w:tcPr>
            <w:tcW w:w="0" w:type="auto"/>
            <w:hideMark/>
          </w:tcPr>
          <w:p w14:paraId="12AB05A6" w14:textId="77777777" w:rsidR="00773A58" w:rsidRPr="002E08FC" w:rsidRDefault="00773A58" w:rsidP="00400395">
            <w:pPr>
              <w:pStyle w:val="Bezodstpw"/>
              <w:jc w:val="center"/>
              <w:rPr>
                <w:rFonts w:cstheme="minorHAnsi"/>
                <w:b/>
                <w:bCs/>
              </w:rPr>
            </w:pPr>
            <w:r w:rsidRPr="002E08FC">
              <w:rPr>
                <w:rFonts w:cstheme="minorHAnsi"/>
                <w:b/>
                <w:bCs/>
              </w:rPr>
              <w:t>2020</w:t>
            </w:r>
          </w:p>
        </w:tc>
        <w:tc>
          <w:tcPr>
            <w:tcW w:w="0" w:type="auto"/>
          </w:tcPr>
          <w:p w14:paraId="46047A5C" w14:textId="77777777" w:rsidR="00773A58" w:rsidRPr="002E08FC" w:rsidRDefault="00773A58" w:rsidP="00400395">
            <w:pPr>
              <w:pStyle w:val="Bezodstpw"/>
              <w:jc w:val="center"/>
              <w:rPr>
                <w:rFonts w:cstheme="minorHAnsi"/>
                <w:b/>
                <w:bCs/>
              </w:rPr>
            </w:pPr>
            <w:r w:rsidRPr="002E08FC">
              <w:rPr>
                <w:rFonts w:cstheme="minorHAnsi"/>
                <w:b/>
                <w:bCs/>
              </w:rPr>
              <w:t>2021</w:t>
            </w:r>
          </w:p>
        </w:tc>
        <w:tc>
          <w:tcPr>
            <w:tcW w:w="0" w:type="auto"/>
          </w:tcPr>
          <w:p w14:paraId="34D6F915" w14:textId="77777777" w:rsidR="00773A58" w:rsidRPr="002E08FC" w:rsidRDefault="00773A58" w:rsidP="00400395">
            <w:pPr>
              <w:pStyle w:val="Bezodstpw"/>
              <w:jc w:val="center"/>
              <w:rPr>
                <w:rFonts w:cstheme="minorHAnsi"/>
                <w:b/>
                <w:bCs/>
              </w:rPr>
            </w:pPr>
            <w:r w:rsidRPr="002E08FC">
              <w:rPr>
                <w:rFonts w:cstheme="minorHAnsi"/>
                <w:b/>
                <w:bCs/>
              </w:rPr>
              <w:t>2022</w:t>
            </w:r>
          </w:p>
        </w:tc>
      </w:tr>
      <w:tr w:rsidR="00773A58" w:rsidRPr="00B76B41" w14:paraId="289E9AA3" w14:textId="77777777" w:rsidTr="008071BF">
        <w:trPr>
          <w:trHeight w:val="418"/>
          <w:jc w:val="center"/>
        </w:trPr>
        <w:tc>
          <w:tcPr>
            <w:tcW w:w="0" w:type="auto"/>
          </w:tcPr>
          <w:p w14:paraId="49B1ADE7" w14:textId="77777777" w:rsidR="00773A58" w:rsidRPr="002E08FC" w:rsidRDefault="00773A58" w:rsidP="00400395">
            <w:pPr>
              <w:pStyle w:val="Bezodstpw"/>
              <w:jc w:val="center"/>
              <w:rPr>
                <w:rFonts w:cstheme="minorHAnsi"/>
              </w:rPr>
            </w:pPr>
            <w:r w:rsidRPr="002E08FC">
              <w:rPr>
                <w:rFonts w:cstheme="minorHAnsi"/>
              </w:rPr>
              <w:t>47 532</w:t>
            </w:r>
          </w:p>
        </w:tc>
        <w:tc>
          <w:tcPr>
            <w:tcW w:w="0" w:type="auto"/>
          </w:tcPr>
          <w:p w14:paraId="40695840" w14:textId="77777777" w:rsidR="00773A58" w:rsidRPr="002E08FC" w:rsidRDefault="00773A58" w:rsidP="00400395">
            <w:pPr>
              <w:pStyle w:val="Bezodstpw"/>
              <w:jc w:val="center"/>
              <w:rPr>
                <w:rFonts w:cstheme="minorHAnsi"/>
              </w:rPr>
            </w:pPr>
            <w:r w:rsidRPr="002E08FC">
              <w:rPr>
                <w:rFonts w:cstheme="minorHAnsi"/>
              </w:rPr>
              <w:t>52 490</w:t>
            </w:r>
          </w:p>
        </w:tc>
        <w:tc>
          <w:tcPr>
            <w:tcW w:w="0" w:type="auto"/>
          </w:tcPr>
          <w:p w14:paraId="246B6738" w14:textId="77777777" w:rsidR="00773A58" w:rsidRPr="002E08FC" w:rsidRDefault="00773A58" w:rsidP="00400395">
            <w:pPr>
              <w:pStyle w:val="Bezodstpw"/>
              <w:jc w:val="center"/>
              <w:rPr>
                <w:rFonts w:cstheme="minorHAnsi"/>
              </w:rPr>
            </w:pPr>
            <w:r w:rsidRPr="002E08FC">
              <w:rPr>
                <w:rFonts w:cstheme="minorHAnsi"/>
              </w:rPr>
              <w:t>57 778</w:t>
            </w:r>
          </w:p>
        </w:tc>
        <w:tc>
          <w:tcPr>
            <w:tcW w:w="0" w:type="auto"/>
          </w:tcPr>
          <w:p w14:paraId="47638C43" w14:textId="77777777" w:rsidR="00773A58" w:rsidRPr="002E08FC" w:rsidRDefault="00773A58" w:rsidP="00400395">
            <w:pPr>
              <w:pStyle w:val="Bezodstpw"/>
              <w:jc w:val="center"/>
              <w:rPr>
                <w:rFonts w:cstheme="minorHAnsi"/>
              </w:rPr>
            </w:pPr>
            <w:r w:rsidRPr="002E08FC">
              <w:rPr>
                <w:rFonts w:cstheme="minorHAnsi"/>
              </w:rPr>
              <w:t>54 262</w:t>
            </w:r>
          </w:p>
        </w:tc>
        <w:tc>
          <w:tcPr>
            <w:tcW w:w="0" w:type="auto"/>
            <w:hideMark/>
          </w:tcPr>
          <w:p w14:paraId="5108B3AA" w14:textId="77777777" w:rsidR="00773A58" w:rsidRPr="002E08FC" w:rsidRDefault="00773A58" w:rsidP="00400395">
            <w:pPr>
              <w:pStyle w:val="Bezodstpw"/>
              <w:jc w:val="center"/>
              <w:rPr>
                <w:rFonts w:cstheme="minorHAnsi"/>
              </w:rPr>
            </w:pPr>
            <w:r w:rsidRPr="002E08FC">
              <w:rPr>
                <w:rFonts w:cstheme="minorHAnsi"/>
              </w:rPr>
              <w:t>53 029</w:t>
            </w:r>
          </w:p>
        </w:tc>
        <w:tc>
          <w:tcPr>
            <w:tcW w:w="0" w:type="auto"/>
          </w:tcPr>
          <w:p w14:paraId="55E16BFB" w14:textId="77777777" w:rsidR="00773A58" w:rsidRPr="002E08FC" w:rsidRDefault="00773A58" w:rsidP="00400395">
            <w:pPr>
              <w:pStyle w:val="Bezodstpw"/>
              <w:jc w:val="center"/>
              <w:rPr>
                <w:rFonts w:cstheme="minorHAnsi"/>
              </w:rPr>
            </w:pPr>
            <w:r w:rsidRPr="002E08FC">
              <w:rPr>
                <w:rFonts w:cstheme="minorHAnsi"/>
              </w:rPr>
              <w:t>51 024</w:t>
            </w:r>
          </w:p>
        </w:tc>
        <w:tc>
          <w:tcPr>
            <w:tcW w:w="0" w:type="auto"/>
          </w:tcPr>
          <w:p w14:paraId="43F85340" w14:textId="77777777" w:rsidR="00773A58" w:rsidRPr="002E08FC" w:rsidRDefault="00773A58" w:rsidP="00400395">
            <w:pPr>
              <w:pStyle w:val="Bezodstpw"/>
              <w:jc w:val="center"/>
              <w:rPr>
                <w:rFonts w:cstheme="minorHAnsi"/>
              </w:rPr>
            </w:pPr>
            <w:r w:rsidRPr="002E08FC">
              <w:rPr>
                <w:rFonts w:cstheme="minorHAnsi"/>
              </w:rPr>
              <w:t>51 900</w:t>
            </w:r>
          </w:p>
        </w:tc>
      </w:tr>
    </w:tbl>
    <w:p w14:paraId="0DFD056D" w14:textId="77777777" w:rsidR="00D27EF2" w:rsidRDefault="00D27EF2" w:rsidP="0017028E">
      <w:pPr>
        <w:pStyle w:val="Stylnastroninternet"/>
      </w:pPr>
      <w:bookmarkStart w:id="163" w:name="_Toc133222198"/>
    </w:p>
    <w:p w14:paraId="679F37A1" w14:textId="6637785D" w:rsidR="00773A58" w:rsidRDefault="00773A58" w:rsidP="008917B4">
      <w:pPr>
        <w:pStyle w:val="Nagwek3"/>
        <w:numPr>
          <w:ilvl w:val="1"/>
          <w:numId w:val="122"/>
        </w:numPr>
        <w:spacing w:before="0"/>
      </w:pPr>
      <w:bookmarkStart w:id="164" w:name="_Toc135828416"/>
      <w:r>
        <w:t>Choroby wieku dziecięcego</w:t>
      </w:r>
      <w:bookmarkEnd w:id="163"/>
      <w:bookmarkEnd w:id="164"/>
    </w:p>
    <w:p w14:paraId="3E6282FB" w14:textId="77777777" w:rsidR="008917B4" w:rsidRPr="008917B4" w:rsidRDefault="008917B4" w:rsidP="0017028E">
      <w:pPr>
        <w:pStyle w:val="Stylnastroninternet"/>
      </w:pPr>
    </w:p>
    <w:p w14:paraId="62260237" w14:textId="47712A02" w:rsidR="00773A58" w:rsidRPr="005E0335" w:rsidRDefault="00773A58" w:rsidP="0017028E">
      <w:pPr>
        <w:pStyle w:val="Stylnastroninternet"/>
        <w:rPr>
          <w:b/>
          <w:bCs/>
          <w:szCs w:val="24"/>
        </w:rPr>
      </w:pPr>
      <w:r w:rsidRPr="005E0335">
        <w:rPr>
          <w:b/>
          <w:bCs/>
          <w:szCs w:val="24"/>
        </w:rPr>
        <w:t>Odra</w:t>
      </w:r>
      <w:r>
        <w:rPr>
          <w:b/>
          <w:bCs/>
          <w:szCs w:val="24"/>
        </w:rPr>
        <w:t>, świnka</w:t>
      </w:r>
      <w:r w:rsidR="005A5A82">
        <w:rPr>
          <w:b/>
          <w:bCs/>
          <w:szCs w:val="24"/>
        </w:rPr>
        <w:t xml:space="preserve"> i</w:t>
      </w:r>
      <w:r w:rsidR="0017028E">
        <w:rPr>
          <w:b/>
          <w:bCs/>
          <w:szCs w:val="24"/>
        </w:rPr>
        <w:t xml:space="preserve"> </w:t>
      </w:r>
      <w:r>
        <w:rPr>
          <w:b/>
          <w:bCs/>
          <w:szCs w:val="24"/>
        </w:rPr>
        <w:t>różyczka</w:t>
      </w:r>
    </w:p>
    <w:p w14:paraId="672FD2F1" w14:textId="7571D4E2" w:rsidR="00773A58" w:rsidRPr="005E0335" w:rsidRDefault="00773A58" w:rsidP="0017028E">
      <w:pPr>
        <w:pStyle w:val="Stylnastroninternet"/>
        <w:rPr>
          <w:szCs w:val="24"/>
        </w:rPr>
      </w:pPr>
      <w:r w:rsidRPr="005E0335">
        <w:rPr>
          <w:szCs w:val="24"/>
        </w:rPr>
        <w:t xml:space="preserve">Sytuacja epidemiologiczna świnki, </w:t>
      </w:r>
      <w:r>
        <w:rPr>
          <w:szCs w:val="24"/>
        </w:rPr>
        <w:t xml:space="preserve">odry, </w:t>
      </w:r>
      <w:r w:rsidRPr="005E0335">
        <w:rPr>
          <w:szCs w:val="24"/>
        </w:rPr>
        <w:t>różyczki</w:t>
      </w:r>
      <w:r w:rsidR="005A5A82">
        <w:rPr>
          <w:szCs w:val="24"/>
        </w:rPr>
        <w:t xml:space="preserve"> i </w:t>
      </w:r>
      <w:r w:rsidRPr="005E0335">
        <w:rPr>
          <w:szCs w:val="24"/>
        </w:rPr>
        <w:t>ospy wietrznej zarówno</w:t>
      </w:r>
      <w:r w:rsidR="000E738B">
        <w:rPr>
          <w:szCs w:val="24"/>
        </w:rPr>
        <w:t xml:space="preserve"> w</w:t>
      </w:r>
      <w:r w:rsidR="008A636B">
        <w:rPr>
          <w:szCs w:val="24"/>
        </w:rPr>
        <w:t xml:space="preserve"> </w:t>
      </w:r>
      <w:r w:rsidRPr="005E0335">
        <w:rPr>
          <w:szCs w:val="24"/>
        </w:rPr>
        <w:t>Polsce</w:t>
      </w:r>
      <w:r w:rsidR="008A636B">
        <w:rPr>
          <w:szCs w:val="24"/>
        </w:rPr>
        <w:t>,</w:t>
      </w:r>
      <w:r w:rsidRPr="005E0335">
        <w:rPr>
          <w:szCs w:val="24"/>
        </w:rPr>
        <w:t xml:space="preserve"> jak też</w:t>
      </w:r>
      <w:r w:rsidR="000E738B">
        <w:rPr>
          <w:szCs w:val="24"/>
        </w:rPr>
        <w:t xml:space="preserve"> w </w:t>
      </w:r>
      <w:r w:rsidRPr="005E0335">
        <w:rPr>
          <w:szCs w:val="24"/>
        </w:rPr>
        <w:t>woj. zachodniopomorskim uległa pogorszeniu</w:t>
      </w:r>
      <w:r w:rsidR="000E738B">
        <w:rPr>
          <w:szCs w:val="24"/>
        </w:rPr>
        <w:t xml:space="preserve"> w </w:t>
      </w:r>
      <w:r w:rsidRPr="005E0335">
        <w:rPr>
          <w:szCs w:val="24"/>
        </w:rPr>
        <w:t xml:space="preserve">stosunku do roku 2021 r. </w:t>
      </w:r>
    </w:p>
    <w:p w14:paraId="30BC5506" w14:textId="5A8F06D5" w:rsidR="00773A58" w:rsidRPr="005E0335" w:rsidRDefault="00773A58" w:rsidP="0017028E">
      <w:pPr>
        <w:pStyle w:val="Stylnastroninternet"/>
        <w:rPr>
          <w:szCs w:val="24"/>
        </w:rPr>
      </w:pPr>
      <w:r w:rsidRPr="005E0335">
        <w:rPr>
          <w:szCs w:val="24"/>
        </w:rPr>
        <w:t>W 2022 r.</w:t>
      </w:r>
      <w:r w:rsidR="000E738B">
        <w:rPr>
          <w:szCs w:val="24"/>
        </w:rPr>
        <w:t xml:space="preserve"> w</w:t>
      </w:r>
      <w:r w:rsidR="00570002">
        <w:rPr>
          <w:szCs w:val="24"/>
        </w:rPr>
        <w:t xml:space="preserve"> </w:t>
      </w:r>
      <w:r w:rsidRPr="005E0335">
        <w:rPr>
          <w:szCs w:val="24"/>
        </w:rPr>
        <w:t>Polsce zarejestrowano 28 zachorowań na odrę (współczynnik zapadalności 0,07 na 100 tys. mieszkańców)</w:t>
      </w:r>
      <w:r>
        <w:rPr>
          <w:szCs w:val="24"/>
        </w:rPr>
        <w:t>,</w:t>
      </w:r>
      <w:r w:rsidRPr="005E0335">
        <w:rPr>
          <w:szCs w:val="24"/>
        </w:rPr>
        <w:t xml:space="preserve"> tj. </w:t>
      </w:r>
      <w:r>
        <w:rPr>
          <w:szCs w:val="24"/>
        </w:rPr>
        <w:t xml:space="preserve">ponad dwukrotnie </w:t>
      </w:r>
      <w:r w:rsidRPr="005E0335">
        <w:rPr>
          <w:szCs w:val="24"/>
        </w:rPr>
        <w:t>więcej zachorowań niż</w:t>
      </w:r>
      <w:r w:rsidR="000E738B">
        <w:rPr>
          <w:szCs w:val="24"/>
        </w:rPr>
        <w:t xml:space="preserve"> w</w:t>
      </w:r>
      <w:r w:rsidR="00E13880">
        <w:rPr>
          <w:szCs w:val="24"/>
        </w:rPr>
        <w:t> </w:t>
      </w:r>
      <w:r w:rsidRPr="005E0335">
        <w:rPr>
          <w:szCs w:val="24"/>
        </w:rPr>
        <w:t>roku 2021.</w:t>
      </w:r>
      <w:r w:rsidR="000E738B">
        <w:rPr>
          <w:szCs w:val="24"/>
        </w:rPr>
        <w:t xml:space="preserve"> w </w:t>
      </w:r>
      <w:r w:rsidRPr="005E0335">
        <w:rPr>
          <w:szCs w:val="24"/>
        </w:rPr>
        <w:t>analizowanym okresie na terenie woj. zachodniopomorskiego odnotowano na podstawie objawów klinicznych 2 przypadki możliwe zachorowań na odrę (współczynnik zapadalności 0,12 na 100 tys. mieszkańców), natomiast</w:t>
      </w:r>
      <w:r w:rsidR="000E738B">
        <w:rPr>
          <w:szCs w:val="24"/>
        </w:rPr>
        <w:t xml:space="preserve"> w </w:t>
      </w:r>
      <w:r w:rsidRPr="005E0335">
        <w:rPr>
          <w:szCs w:val="24"/>
        </w:rPr>
        <w:t xml:space="preserve">2021 r. nie odnotowano zachorowań. </w:t>
      </w:r>
    </w:p>
    <w:p w14:paraId="4416891E" w14:textId="07035F41" w:rsidR="00773A58" w:rsidRPr="005E0335" w:rsidRDefault="00773A58" w:rsidP="0017028E">
      <w:pPr>
        <w:pStyle w:val="Stylnastroninternet"/>
        <w:rPr>
          <w:szCs w:val="24"/>
        </w:rPr>
      </w:pPr>
      <w:r w:rsidRPr="005E0335">
        <w:rPr>
          <w:szCs w:val="24"/>
        </w:rPr>
        <w:t>W 2022 r.</w:t>
      </w:r>
      <w:r w:rsidR="000E738B">
        <w:rPr>
          <w:szCs w:val="24"/>
        </w:rPr>
        <w:t xml:space="preserve"> w </w:t>
      </w:r>
      <w:r w:rsidRPr="005E0335">
        <w:rPr>
          <w:szCs w:val="24"/>
        </w:rPr>
        <w:t xml:space="preserve">woj. zachodniopomorskim zarejestrowano </w:t>
      </w:r>
      <w:r w:rsidRPr="00976FE5">
        <w:rPr>
          <w:szCs w:val="24"/>
        </w:rPr>
        <w:t>48 zachorowań</w:t>
      </w:r>
      <w:r w:rsidRPr="005E0335">
        <w:rPr>
          <w:szCs w:val="24"/>
        </w:rPr>
        <w:t xml:space="preserve"> na świnkę (w</w:t>
      </w:r>
      <w:r w:rsidR="009F5EA8">
        <w:rPr>
          <w:szCs w:val="24"/>
        </w:rPr>
        <w:t> </w:t>
      </w:r>
      <w:r w:rsidRPr="005E0335">
        <w:rPr>
          <w:szCs w:val="24"/>
        </w:rPr>
        <w:t>roku poprzednim</w:t>
      </w:r>
      <w:r>
        <w:rPr>
          <w:szCs w:val="24"/>
        </w:rPr>
        <w:sym w:font="Symbol" w:char="F02D"/>
      </w:r>
      <w:r w:rsidRPr="005E0335">
        <w:rPr>
          <w:szCs w:val="24"/>
        </w:rPr>
        <w:t xml:space="preserve"> 22). </w:t>
      </w:r>
      <w:r>
        <w:rPr>
          <w:szCs w:val="24"/>
        </w:rPr>
        <w:t>O</w:t>
      </w:r>
      <w:r w:rsidRPr="005E0335">
        <w:rPr>
          <w:szCs w:val="24"/>
        </w:rPr>
        <w:t>dnotowano większą liczbę zachorowań wśród osób nieszczepionych lub o nieznanym</w:t>
      </w:r>
      <w:r w:rsidR="005A5A82">
        <w:rPr>
          <w:szCs w:val="24"/>
        </w:rPr>
        <w:t xml:space="preserve"> i </w:t>
      </w:r>
      <w:r w:rsidRPr="005E0335">
        <w:rPr>
          <w:szCs w:val="24"/>
        </w:rPr>
        <w:t>niepełnym statusie szczepień (łącznie 36 osób). Zgodnie ze specyfiką jednostki chorobowej zachorowania występują głównie</w:t>
      </w:r>
      <w:r w:rsidR="000E738B">
        <w:rPr>
          <w:szCs w:val="24"/>
        </w:rPr>
        <w:t xml:space="preserve"> w </w:t>
      </w:r>
      <w:r w:rsidRPr="005E0335">
        <w:rPr>
          <w:szCs w:val="24"/>
        </w:rPr>
        <w:t>wieku przedszkolnym</w:t>
      </w:r>
      <w:r w:rsidR="005A5A82">
        <w:rPr>
          <w:szCs w:val="24"/>
        </w:rPr>
        <w:t xml:space="preserve"> i </w:t>
      </w:r>
      <w:r w:rsidRPr="005E0335">
        <w:rPr>
          <w:szCs w:val="24"/>
        </w:rPr>
        <w:t>szkolnym, najczęściej chorowały dzieci do 14 roku życia (łącznie 41 osób</w:t>
      </w:r>
      <w:r>
        <w:rPr>
          <w:szCs w:val="24"/>
        </w:rPr>
        <w:t>,</w:t>
      </w:r>
      <w:r w:rsidRPr="005E0335">
        <w:rPr>
          <w:szCs w:val="24"/>
        </w:rPr>
        <w:t xml:space="preserve"> tj. 85,42%). Prawie wszystkie zachorowania</w:t>
      </w:r>
      <w:r w:rsidR="000E738B">
        <w:rPr>
          <w:szCs w:val="24"/>
        </w:rPr>
        <w:t xml:space="preserve"> w </w:t>
      </w:r>
      <w:r w:rsidRPr="005E0335">
        <w:rPr>
          <w:szCs w:val="24"/>
        </w:rPr>
        <w:t>woj. zachodniopomorskim zostały zgłoszone na podstawie wywiadu</w:t>
      </w:r>
      <w:r w:rsidR="005A5A82">
        <w:rPr>
          <w:szCs w:val="24"/>
        </w:rPr>
        <w:t xml:space="preserve"> i </w:t>
      </w:r>
      <w:r w:rsidRPr="005E0335">
        <w:rPr>
          <w:szCs w:val="24"/>
        </w:rPr>
        <w:t>objawów klinicznych (tylko 1 przypadek był potwierdzony badaniami laboratoryjnymi)</w:t>
      </w:r>
      <w:r>
        <w:rPr>
          <w:szCs w:val="24"/>
        </w:rPr>
        <w:t>.</w:t>
      </w:r>
    </w:p>
    <w:p w14:paraId="2F9717BF" w14:textId="6FF29A2B" w:rsidR="00773A58" w:rsidRDefault="00773A58" w:rsidP="0017028E">
      <w:pPr>
        <w:pStyle w:val="Stylnastroninternet"/>
        <w:rPr>
          <w:szCs w:val="24"/>
        </w:rPr>
      </w:pPr>
      <w:r w:rsidRPr="005E0335">
        <w:rPr>
          <w:szCs w:val="24"/>
        </w:rPr>
        <w:t>W 2022 r.</w:t>
      </w:r>
      <w:r w:rsidR="000E738B">
        <w:rPr>
          <w:szCs w:val="24"/>
        </w:rPr>
        <w:t xml:space="preserve"> w </w:t>
      </w:r>
      <w:r w:rsidRPr="005E0335">
        <w:rPr>
          <w:szCs w:val="24"/>
        </w:rPr>
        <w:t>woj. zachodniopomorskim na różyczkę zachorowało 9 osób (wskaźnik zapadalności wynosił 0,55/100 tys.)</w:t>
      </w:r>
      <w:r w:rsidR="000E738B">
        <w:rPr>
          <w:szCs w:val="24"/>
        </w:rPr>
        <w:t xml:space="preserve"> w </w:t>
      </w:r>
      <w:r w:rsidRPr="005E0335">
        <w:rPr>
          <w:szCs w:val="24"/>
        </w:rPr>
        <w:t>stosunku do 3</w:t>
      </w:r>
      <w:r w:rsidR="000E738B">
        <w:rPr>
          <w:szCs w:val="24"/>
        </w:rPr>
        <w:t xml:space="preserve"> w </w:t>
      </w:r>
      <w:r w:rsidRPr="005E0335">
        <w:rPr>
          <w:szCs w:val="24"/>
        </w:rPr>
        <w:t>2021 r. Zachorowania wystąpiły u</w:t>
      </w:r>
      <w:r w:rsidR="00570002">
        <w:rPr>
          <w:szCs w:val="24"/>
        </w:rPr>
        <w:t> </w:t>
      </w:r>
      <w:r w:rsidRPr="005E0335">
        <w:rPr>
          <w:szCs w:val="24"/>
        </w:rPr>
        <w:t>osób</w:t>
      </w:r>
      <w:r w:rsidR="000E738B">
        <w:rPr>
          <w:szCs w:val="24"/>
        </w:rPr>
        <w:t xml:space="preserve"> w </w:t>
      </w:r>
      <w:r w:rsidRPr="005E0335">
        <w:rPr>
          <w:szCs w:val="24"/>
        </w:rPr>
        <w:t>grupie wiekowej 0-35 lat. Wśród 9 chorych</w:t>
      </w:r>
      <w:r>
        <w:rPr>
          <w:szCs w:val="24"/>
        </w:rPr>
        <w:t>,</w:t>
      </w:r>
      <w:r w:rsidRPr="005E0335">
        <w:rPr>
          <w:szCs w:val="24"/>
        </w:rPr>
        <w:t xml:space="preserve"> </w:t>
      </w:r>
      <w:r>
        <w:rPr>
          <w:szCs w:val="24"/>
        </w:rPr>
        <w:t>5 osób było</w:t>
      </w:r>
      <w:r w:rsidRPr="005E0335">
        <w:rPr>
          <w:szCs w:val="24"/>
        </w:rPr>
        <w:t xml:space="preserve"> zaszczepionych, 4 osoby były niezaszczepione. Zachorowania zostały zgłoszone na podstawie objawów klinicznych.</w:t>
      </w:r>
    </w:p>
    <w:p w14:paraId="5276B7AD" w14:textId="6A288C4E" w:rsidR="00773A58" w:rsidRDefault="00773A58" w:rsidP="0017028E">
      <w:pPr>
        <w:pStyle w:val="Stylnastroninternet"/>
        <w:rPr>
          <w:szCs w:val="24"/>
        </w:rPr>
      </w:pPr>
      <w:r w:rsidRPr="005E0335">
        <w:rPr>
          <w:szCs w:val="24"/>
        </w:rPr>
        <w:t>Należy podkreślić, iż odrze, śwince</w:t>
      </w:r>
      <w:r w:rsidR="005A5A82">
        <w:rPr>
          <w:szCs w:val="24"/>
        </w:rPr>
        <w:t xml:space="preserve"> i </w:t>
      </w:r>
      <w:r w:rsidRPr="005E0335">
        <w:rPr>
          <w:szCs w:val="24"/>
        </w:rPr>
        <w:t>różyczce można skutecznie zapobiegać poprzez obowiązkowe szczepienia ochronne</w:t>
      </w:r>
      <w:r w:rsidR="005A5A82">
        <w:rPr>
          <w:szCs w:val="24"/>
        </w:rPr>
        <w:t xml:space="preserve"> i </w:t>
      </w:r>
      <w:r w:rsidRPr="005E0335">
        <w:rPr>
          <w:szCs w:val="24"/>
        </w:rPr>
        <w:t>podaż szczepionki skojarzonej</w:t>
      </w:r>
      <w:r w:rsidR="000E738B">
        <w:rPr>
          <w:szCs w:val="24"/>
        </w:rPr>
        <w:t xml:space="preserve"> w </w:t>
      </w:r>
      <w:r w:rsidRPr="005E0335">
        <w:rPr>
          <w:szCs w:val="24"/>
        </w:rPr>
        <w:t>cyklu II dawkowym.</w:t>
      </w:r>
    </w:p>
    <w:p w14:paraId="3EB49E9F" w14:textId="77777777" w:rsidR="0017028E" w:rsidRDefault="0017028E" w:rsidP="0017028E">
      <w:pPr>
        <w:pStyle w:val="Stylnastroninternet"/>
        <w:rPr>
          <w:szCs w:val="24"/>
        </w:rPr>
      </w:pPr>
    </w:p>
    <w:p w14:paraId="2F715804" w14:textId="77777777" w:rsidR="00773A58" w:rsidRPr="0017028E" w:rsidRDefault="00773A58" w:rsidP="0017028E">
      <w:pPr>
        <w:pStyle w:val="Stylnastroninternet"/>
        <w:rPr>
          <w:b/>
          <w:bCs/>
        </w:rPr>
      </w:pPr>
      <w:r w:rsidRPr="0017028E">
        <w:rPr>
          <w:b/>
          <w:bCs/>
        </w:rPr>
        <w:t>Ospa wietrzna</w:t>
      </w:r>
    </w:p>
    <w:p w14:paraId="2A4A6812" w14:textId="191E9169" w:rsidR="00773A58" w:rsidRPr="005E0335" w:rsidRDefault="00773A58" w:rsidP="0017028E">
      <w:pPr>
        <w:pStyle w:val="Stylnastroninternet"/>
      </w:pPr>
      <w:r w:rsidRPr="005E0335">
        <w:t xml:space="preserve">Liczba zarejestrowanych zachorowań na ospę wietrzną </w:t>
      </w:r>
      <w:r w:rsidRPr="00976FE5">
        <w:t>na</w:t>
      </w:r>
      <w:r>
        <w:t xml:space="preserve"> </w:t>
      </w:r>
      <w:r w:rsidRPr="005E0335">
        <w:t>terenie województwa wyniosła 7837</w:t>
      </w:r>
      <w:r w:rsidR="000E738B">
        <w:t xml:space="preserve"> w </w:t>
      </w:r>
      <w:r w:rsidRPr="005E0335">
        <w:t>stosunku do 2515</w:t>
      </w:r>
      <w:r w:rsidR="000E738B">
        <w:t xml:space="preserve"> w </w:t>
      </w:r>
      <w:r w:rsidRPr="005E0335">
        <w:t>2021 roku. Na ospę wietrzną najczęściej chorowały osoby nieszczepione (6679 osób</w:t>
      </w:r>
      <w:r>
        <w:t>,</w:t>
      </w:r>
      <w:r w:rsidRPr="005E0335">
        <w:t xml:space="preserve"> tj.</w:t>
      </w:r>
      <w:r>
        <w:t xml:space="preserve"> </w:t>
      </w:r>
      <w:r w:rsidRPr="005E0335">
        <w:t>85,22%) oraz</w:t>
      </w:r>
      <w:r w:rsidR="005A5A82">
        <w:t xml:space="preserve"> z </w:t>
      </w:r>
      <w:r w:rsidRPr="005E0335">
        <w:t>brakiem udokumentowanych szczepień (1052 osób</w:t>
      </w:r>
      <w:r>
        <w:t>,</w:t>
      </w:r>
      <w:r w:rsidRPr="005E0335">
        <w:t xml:space="preserve"> tj.13,42%). Najwięcej zachorowań wystąpiło</w:t>
      </w:r>
      <w:r w:rsidR="000E738B">
        <w:t xml:space="preserve"> w </w:t>
      </w:r>
      <w:r w:rsidRPr="005E0335">
        <w:t>grupie wiekowej od 0-4 lat (3688 osób</w:t>
      </w:r>
      <w:r>
        <w:t>,</w:t>
      </w:r>
      <w:r w:rsidRPr="005E0335">
        <w:t xml:space="preserve"> tj. 47,06%), następnie</w:t>
      </w:r>
      <w:r w:rsidR="000E738B">
        <w:t xml:space="preserve"> w </w:t>
      </w:r>
      <w:r w:rsidRPr="005E0335">
        <w:t>przedziale wiekowym 5-9 lat (3257 osób</w:t>
      </w:r>
      <w:r>
        <w:t>,</w:t>
      </w:r>
      <w:r w:rsidRPr="005E0335">
        <w:t xml:space="preserve"> tj. 41,56%), co jest charakterystyczne dla tej jednostki chorobowej. </w:t>
      </w:r>
    </w:p>
    <w:p w14:paraId="0387537C" w14:textId="25113C2B" w:rsidR="00773A58" w:rsidRDefault="00773A58" w:rsidP="0017028E">
      <w:pPr>
        <w:pStyle w:val="Stylnastroninternet"/>
      </w:pPr>
      <w:r w:rsidRPr="005E0335">
        <w:lastRenderedPageBreak/>
        <w:t>Na pogorszenie sytuacji epidemiologicznej chorób wieku dziecięcego przenoszących się drogą kropelkową niewątpliwy wpływ miało zniesienie obostrzeń wynikających</w:t>
      </w:r>
      <w:r w:rsidR="005A5A82">
        <w:t xml:space="preserve"> z </w:t>
      </w:r>
      <w:r w:rsidRPr="005E0335">
        <w:t xml:space="preserve">konieczności </w:t>
      </w:r>
      <w:r w:rsidRPr="003C5571">
        <w:rPr>
          <w:spacing w:val="-2"/>
        </w:rPr>
        <w:t>zapobiegania transmisji zakażeń SARS-CoV-2 zwłaszcza dot. okresowego zawieszania</w:t>
      </w:r>
      <w:r w:rsidR="000E738B">
        <w:rPr>
          <w:spacing w:val="-2"/>
        </w:rPr>
        <w:t xml:space="preserve"> w </w:t>
      </w:r>
      <w:r w:rsidRPr="003C5571">
        <w:rPr>
          <w:spacing w:val="-2"/>
        </w:rPr>
        <w:t>2021</w:t>
      </w:r>
      <w:r w:rsidRPr="005E0335">
        <w:t xml:space="preserve"> r. pracy placówek szkolno- wychowawczych, gdzie najłatwiej transmitują się te choroby.</w:t>
      </w:r>
      <w:r w:rsidRPr="00123A90">
        <w:t xml:space="preserve"> </w:t>
      </w:r>
    </w:p>
    <w:p w14:paraId="60F3BD19" w14:textId="77777777" w:rsidR="0017028E" w:rsidRDefault="0017028E" w:rsidP="0017028E">
      <w:pPr>
        <w:pStyle w:val="Stylnastroninternet"/>
      </w:pPr>
    </w:p>
    <w:p w14:paraId="799A6075" w14:textId="67C5C9A8" w:rsidR="00773A58" w:rsidRPr="0017028E" w:rsidRDefault="00773A58" w:rsidP="0017028E">
      <w:pPr>
        <w:pStyle w:val="Stylnastroninternet"/>
        <w:rPr>
          <w:b/>
          <w:bCs/>
        </w:rPr>
      </w:pPr>
      <w:r w:rsidRPr="0017028E">
        <w:rPr>
          <w:b/>
          <w:bCs/>
        </w:rPr>
        <w:t>Krztusiec</w:t>
      </w:r>
    </w:p>
    <w:p w14:paraId="32737359" w14:textId="5581103B" w:rsidR="00773A58" w:rsidRPr="004F5D80" w:rsidRDefault="00773A58" w:rsidP="0017028E">
      <w:pPr>
        <w:pStyle w:val="Stylnastroninternet"/>
        <w:rPr>
          <w:rFonts w:cstheme="minorHAnsi"/>
          <w:lang w:eastAsia="pl-PL"/>
        </w:rPr>
      </w:pPr>
      <w:r w:rsidRPr="004F5D80">
        <w:rPr>
          <w:rFonts w:cstheme="minorHAnsi"/>
          <w:lang w:eastAsia="pl-PL"/>
        </w:rPr>
        <w:t>W Polsce</w:t>
      </w:r>
      <w:r w:rsidR="000E738B">
        <w:rPr>
          <w:rFonts w:cstheme="minorHAnsi"/>
          <w:lang w:eastAsia="pl-PL"/>
        </w:rPr>
        <w:t xml:space="preserve"> w </w:t>
      </w:r>
      <w:r w:rsidRPr="004F5D80">
        <w:rPr>
          <w:rFonts w:cstheme="minorHAnsi"/>
          <w:lang w:eastAsia="pl-PL"/>
        </w:rPr>
        <w:t>2022 roku znacznie zwiększyła się zachorowalność na krztusiec</w:t>
      </w:r>
      <w:r w:rsidR="000E738B">
        <w:rPr>
          <w:rFonts w:cstheme="minorHAnsi"/>
          <w:lang w:eastAsia="pl-PL"/>
        </w:rPr>
        <w:t xml:space="preserve"> w </w:t>
      </w:r>
      <w:r w:rsidRPr="004F5D80">
        <w:rPr>
          <w:rFonts w:cstheme="minorHAnsi"/>
          <w:lang w:eastAsia="pl-PL"/>
        </w:rPr>
        <w:t>stosunku do 2021 r.</w:t>
      </w:r>
      <w:r w:rsidR="000E738B">
        <w:rPr>
          <w:rFonts w:cstheme="minorHAnsi"/>
          <w:lang w:eastAsia="pl-PL"/>
        </w:rPr>
        <w:t xml:space="preserve"> w </w:t>
      </w:r>
      <w:r w:rsidRPr="004F5D80">
        <w:rPr>
          <w:rFonts w:cstheme="minorHAnsi"/>
          <w:lang w:eastAsia="pl-PL"/>
        </w:rPr>
        <w:t xml:space="preserve">kraju zgłoszono 376 zachorowań (współczynnik zapadalności na 100 tys. mieszkańców wynosił 0,99), tj. </w:t>
      </w:r>
      <w:r>
        <w:rPr>
          <w:rFonts w:cstheme="minorHAnsi"/>
          <w:lang w:eastAsia="pl-PL"/>
        </w:rPr>
        <w:t>blisko dwukrotnie więcej</w:t>
      </w:r>
      <w:r w:rsidR="000E738B">
        <w:rPr>
          <w:rFonts w:cstheme="minorHAnsi"/>
          <w:lang w:eastAsia="pl-PL"/>
        </w:rPr>
        <w:t xml:space="preserve"> w </w:t>
      </w:r>
      <w:r w:rsidRPr="004F5D80">
        <w:rPr>
          <w:rFonts w:cstheme="minorHAnsi"/>
          <w:lang w:eastAsia="pl-PL"/>
        </w:rPr>
        <w:t>stosunku do roku poprzedniego</w:t>
      </w:r>
      <w:r>
        <w:rPr>
          <w:rFonts w:cstheme="minorHAnsi"/>
          <w:lang w:eastAsia="pl-PL"/>
        </w:rPr>
        <w:t>.</w:t>
      </w:r>
      <w:r w:rsidRPr="004F5D80">
        <w:rPr>
          <w:rFonts w:cstheme="minorHAnsi"/>
          <w:lang w:eastAsia="pl-PL"/>
        </w:rPr>
        <w:t xml:space="preserve"> </w:t>
      </w:r>
    </w:p>
    <w:p w14:paraId="121CE724" w14:textId="3B3AE6E2" w:rsidR="00773A58" w:rsidRPr="004F5D80" w:rsidRDefault="00773A58" w:rsidP="0017028E">
      <w:pPr>
        <w:pStyle w:val="Stylnastroninternet"/>
        <w:rPr>
          <w:rFonts w:cstheme="minorHAnsi"/>
          <w:lang w:eastAsia="pl-PL"/>
        </w:rPr>
      </w:pPr>
      <w:r w:rsidRPr="004F5D80">
        <w:rPr>
          <w:rFonts w:cstheme="minorHAnsi"/>
          <w:lang w:eastAsia="pl-PL"/>
        </w:rPr>
        <w:t>W analogicznym</w:t>
      </w:r>
      <w:r>
        <w:rPr>
          <w:rFonts w:cstheme="minorHAnsi"/>
          <w:lang w:eastAsia="pl-PL"/>
        </w:rPr>
        <w:t xml:space="preserve"> </w:t>
      </w:r>
      <w:r w:rsidRPr="004F5D80">
        <w:rPr>
          <w:rFonts w:cstheme="minorHAnsi"/>
          <w:lang w:eastAsia="pl-PL"/>
        </w:rPr>
        <w:t>okresie woj. zachodniopomorskie miało korzystniejszą sytuację epidemiologiczną</w:t>
      </w:r>
      <w:r>
        <w:rPr>
          <w:rFonts w:cstheme="minorHAnsi"/>
          <w:lang w:eastAsia="pl-PL"/>
        </w:rPr>
        <w:t>,</w:t>
      </w:r>
      <w:r w:rsidRPr="004F5D80">
        <w:rPr>
          <w:rFonts w:cstheme="minorHAnsi"/>
          <w:lang w:eastAsia="pl-PL"/>
        </w:rPr>
        <w:t xml:space="preserve"> tj. zaobserwowano zmniejszenie zachorowań na krztusiec o 21,4%</w:t>
      </w:r>
      <w:r w:rsidR="000E738B">
        <w:rPr>
          <w:rFonts w:cstheme="minorHAnsi"/>
          <w:lang w:eastAsia="pl-PL"/>
        </w:rPr>
        <w:t xml:space="preserve"> w </w:t>
      </w:r>
      <w:r w:rsidRPr="004F5D80">
        <w:rPr>
          <w:rFonts w:cstheme="minorHAnsi"/>
          <w:lang w:eastAsia="pl-PL"/>
        </w:rPr>
        <w:t>stosunku do roku poprzedniego.</w:t>
      </w:r>
      <w:r w:rsidR="000E738B">
        <w:rPr>
          <w:rFonts w:cstheme="minorHAnsi"/>
          <w:lang w:eastAsia="pl-PL"/>
        </w:rPr>
        <w:t xml:space="preserve"> w </w:t>
      </w:r>
      <w:r w:rsidRPr="004F5D80">
        <w:rPr>
          <w:rFonts w:cstheme="minorHAnsi"/>
          <w:lang w:eastAsia="pl-PL"/>
        </w:rPr>
        <w:t>2022 roku odnotowano 11 zachorowań (współczynnik zapadalności wyniósł 0,67 na 100 tys. mieszkańców),</w:t>
      </w:r>
      <w:r w:rsidR="000E738B">
        <w:rPr>
          <w:rFonts w:cstheme="minorHAnsi"/>
          <w:lang w:eastAsia="pl-PL"/>
        </w:rPr>
        <w:t xml:space="preserve"> w </w:t>
      </w:r>
      <w:r w:rsidRPr="004F5D80">
        <w:rPr>
          <w:rFonts w:cstheme="minorHAnsi"/>
          <w:lang w:eastAsia="pl-PL"/>
        </w:rPr>
        <w:t>tym 4 osoby hospitalizowano</w:t>
      </w:r>
      <w:r>
        <w:rPr>
          <w:rFonts w:cstheme="minorHAnsi"/>
          <w:lang w:eastAsia="pl-PL"/>
        </w:rPr>
        <w:t>. Podczas gdy</w:t>
      </w:r>
      <w:r w:rsidR="000E738B">
        <w:rPr>
          <w:rFonts w:cstheme="minorHAnsi"/>
          <w:lang w:eastAsia="pl-PL"/>
        </w:rPr>
        <w:t xml:space="preserve"> w </w:t>
      </w:r>
      <w:r w:rsidRPr="004F5D80">
        <w:rPr>
          <w:rFonts w:cstheme="minorHAnsi"/>
          <w:lang w:eastAsia="pl-PL"/>
        </w:rPr>
        <w:t>roku 2021 r.</w:t>
      </w:r>
      <w:r>
        <w:rPr>
          <w:rFonts w:cstheme="minorHAnsi"/>
          <w:lang w:eastAsia="pl-PL"/>
        </w:rPr>
        <w:t xml:space="preserve"> odnotowano 14 zachorowań</w:t>
      </w:r>
      <w:r w:rsidRPr="004F5D80">
        <w:rPr>
          <w:rFonts w:cstheme="minorHAnsi"/>
          <w:lang w:eastAsia="pl-PL"/>
        </w:rPr>
        <w:t xml:space="preserve"> (współczynnik zapadalności 0,83 na</w:t>
      </w:r>
      <w:r w:rsidR="00570002">
        <w:rPr>
          <w:rFonts w:cstheme="minorHAnsi"/>
          <w:lang w:eastAsia="pl-PL"/>
        </w:rPr>
        <w:t> </w:t>
      </w:r>
      <w:r w:rsidRPr="004F5D80">
        <w:rPr>
          <w:rFonts w:cstheme="minorHAnsi"/>
          <w:lang w:eastAsia="pl-PL"/>
        </w:rPr>
        <w:t>100 tys. mieszkańców), 2 osoby hospitalizowano.</w:t>
      </w:r>
    </w:p>
    <w:p w14:paraId="79DC0054" w14:textId="7FE1B16B" w:rsidR="00773A58" w:rsidRPr="004F5D80" w:rsidRDefault="00773A58" w:rsidP="0017028E">
      <w:pPr>
        <w:pStyle w:val="Stylnastroninternet"/>
        <w:rPr>
          <w:rFonts w:cstheme="minorHAnsi"/>
          <w:color w:val="000000" w:themeColor="text1"/>
          <w:lang w:eastAsia="pl-PL"/>
        </w:rPr>
      </w:pPr>
      <w:r w:rsidRPr="004F5D80">
        <w:rPr>
          <w:rFonts w:cstheme="minorHAnsi"/>
          <w:lang w:eastAsia="pl-PL"/>
        </w:rPr>
        <w:t xml:space="preserve">Zachorowania na krztusiec </w:t>
      </w:r>
      <w:r w:rsidRPr="00CE6137">
        <w:rPr>
          <w:rFonts w:cstheme="minorHAnsi"/>
          <w:lang w:eastAsia="pl-PL"/>
        </w:rPr>
        <w:t>zgłoszono</w:t>
      </w:r>
      <w:r w:rsidR="000E738B">
        <w:rPr>
          <w:rFonts w:cstheme="minorHAnsi"/>
          <w:lang w:eastAsia="pl-PL"/>
        </w:rPr>
        <w:t xml:space="preserve"> w</w:t>
      </w:r>
      <w:r w:rsidR="00570002">
        <w:rPr>
          <w:rFonts w:cstheme="minorHAnsi"/>
          <w:lang w:eastAsia="pl-PL"/>
        </w:rPr>
        <w:t xml:space="preserve"> </w:t>
      </w:r>
      <w:r w:rsidRPr="00CE6137">
        <w:rPr>
          <w:rFonts w:cstheme="minorHAnsi"/>
          <w:lang w:eastAsia="pl-PL"/>
        </w:rPr>
        <w:t>8 powiatach woj. zachodniopomorskiego. Podział przypadków na poszczególne powiaty ujęto</w:t>
      </w:r>
      <w:r w:rsidR="000E738B">
        <w:rPr>
          <w:rFonts w:cstheme="minorHAnsi"/>
          <w:lang w:eastAsia="pl-PL"/>
        </w:rPr>
        <w:t xml:space="preserve"> w </w:t>
      </w:r>
      <w:r w:rsidRPr="00CE6137">
        <w:rPr>
          <w:rFonts w:cstheme="minorHAnsi"/>
          <w:lang w:eastAsia="pl-PL"/>
        </w:rPr>
        <w:t>tabeli 10.</w:t>
      </w:r>
    </w:p>
    <w:p w14:paraId="080595D3" w14:textId="027B5E4D" w:rsidR="00773A58" w:rsidRPr="00595553" w:rsidRDefault="00773A58" w:rsidP="00773A58">
      <w:pPr>
        <w:pStyle w:val="Styl1"/>
        <w:ind w:firstLine="0"/>
        <w:rPr>
          <w:sz w:val="18"/>
          <w:szCs w:val="18"/>
        </w:rPr>
      </w:pPr>
      <w:bookmarkStart w:id="165" w:name="_Toc133231304"/>
      <w:bookmarkStart w:id="166" w:name="_Toc133236313"/>
      <w:bookmarkStart w:id="167" w:name="_Toc133311703"/>
      <w:bookmarkStart w:id="168" w:name="_Toc133320559"/>
      <w:bookmarkStart w:id="169" w:name="_Toc133321678"/>
      <w:bookmarkStart w:id="170" w:name="_Toc133387656"/>
      <w:bookmarkStart w:id="171" w:name="_Toc133388600"/>
      <w:bookmarkStart w:id="172" w:name="_Toc133500623"/>
      <w:bookmarkStart w:id="173" w:name="_Toc133559627"/>
      <w:bookmarkStart w:id="174" w:name="_Toc133576649"/>
      <w:bookmarkStart w:id="175" w:name="_Toc133582253"/>
      <w:bookmarkStart w:id="176" w:name="_Toc133582871"/>
      <w:bookmarkStart w:id="177" w:name="_Toc133583761"/>
      <w:bookmarkStart w:id="178" w:name="_Toc134604370"/>
      <w:bookmarkStart w:id="179" w:name="_Toc134610884"/>
      <w:bookmarkStart w:id="180" w:name="_Toc135041583"/>
      <w:bookmarkStart w:id="181" w:name="_Toc135828575"/>
      <w:r w:rsidRPr="00595553">
        <w:rPr>
          <w:sz w:val="18"/>
          <w:szCs w:val="18"/>
        </w:rPr>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10</w:t>
      </w:r>
      <w:r w:rsidRPr="00595553">
        <w:rPr>
          <w:sz w:val="18"/>
          <w:szCs w:val="18"/>
        </w:rPr>
        <w:fldChar w:fldCharType="end"/>
      </w:r>
      <w:r w:rsidR="00436335">
        <w:rPr>
          <w:sz w:val="18"/>
          <w:szCs w:val="18"/>
        </w:rPr>
        <w:t>.</w:t>
      </w:r>
      <w:r w:rsidRPr="00595553">
        <w:rPr>
          <w:sz w:val="18"/>
          <w:szCs w:val="18"/>
        </w:rPr>
        <w:t xml:space="preserve"> Liczba zachorowań na krztusiec</w:t>
      </w:r>
      <w:r w:rsidR="000E738B" w:rsidRPr="00595553">
        <w:rPr>
          <w:sz w:val="18"/>
          <w:szCs w:val="18"/>
        </w:rPr>
        <w:t xml:space="preserve"> w </w:t>
      </w:r>
      <w:r w:rsidRPr="00595553">
        <w:rPr>
          <w:sz w:val="18"/>
          <w:szCs w:val="18"/>
        </w:rPr>
        <w:t>roku 2022 ze względu na miejsce występowania</w:t>
      </w:r>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p>
    <w:tbl>
      <w:tblPr>
        <w:tblStyle w:val="Tabela-Siatka"/>
        <w:tblW w:w="0" w:type="auto"/>
        <w:jc w:val="center"/>
        <w:tblLook w:val="04A0" w:firstRow="1" w:lastRow="0" w:firstColumn="1" w:lastColumn="0" w:noHBand="0" w:noVBand="1"/>
        <w:tblCaption w:val="Tabela 10 Liczba zachorowań na krztusiec w roku 2022 ze względu na miejsce występowania"/>
        <w:tblDescription w:val="Tabela 10 Liczba zachorowań na krztusiec w roku 2022 ze względu na miejsce występowania"/>
      </w:tblPr>
      <w:tblGrid>
        <w:gridCol w:w="2273"/>
        <w:gridCol w:w="2273"/>
      </w:tblGrid>
      <w:tr w:rsidR="00773A58" w:rsidRPr="004F5D80" w14:paraId="7C6394A6" w14:textId="77777777" w:rsidTr="00400395">
        <w:trPr>
          <w:trHeight w:val="260"/>
          <w:jc w:val="center"/>
        </w:trPr>
        <w:tc>
          <w:tcPr>
            <w:tcW w:w="2273" w:type="dxa"/>
            <w:vAlign w:val="center"/>
          </w:tcPr>
          <w:p w14:paraId="59516424" w14:textId="77777777" w:rsidR="00773A58" w:rsidRPr="004F5D80" w:rsidRDefault="00773A58" w:rsidP="00400395">
            <w:pPr>
              <w:spacing w:line="276" w:lineRule="auto"/>
              <w:jc w:val="both"/>
              <w:rPr>
                <w:rFonts w:eastAsia="Times New Roman" w:cstheme="minorHAnsi"/>
                <w:b/>
                <w:bCs/>
                <w:sz w:val="24"/>
                <w:szCs w:val="24"/>
                <w:lang w:eastAsia="pl-PL"/>
              </w:rPr>
            </w:pPr>
            <w:r w:rsidRPr="004F5D80">
              <w:rPr>
                <w:rFonts w:eastAsia="Times New Roman" w:cstheme="minorHAnsi"/>
                <w:b/>
                <w:bCs/>
                <w:sz w:val="24"/>
                <w:szCs w:val="24"/>
                <w:lang w:eastAsia="pl-PL"/>
              </w:rPr>
              <w:t>Powiat</w:t>
            </w:r>
          </w:p>
        </w:tc>
        <w:tc>
          <w:tcPr>
            <w:tcW w:w="2273" w:type="dxa"/>
            <w:vAlign w:val="center"/>
          </w:tcPr>
          <w:p w14:paraId="227BA487" w14:textId="77777777" w:rsidR="00773A58" w:rsidRPr="004F5D80" w:rsidRDefault="00773A58" w:rsidP="00400395">
            <w:pPr>
              <w:spacing w:line="276" w:lineRule="auto"/>
              <w:jc w:val="center"/>
              <w:rPr>
                <w:rFonts w:eastAsia="Times New Roman" w:cstheme="minorHAnsi"/>
                <w:b/>
                <w:bCs/>
                <w:sz w:val="24"/>
                <w:szCs w:val="24"/>
                <w:lang w:eastAsia="pl-PL"/>
              </w:rPr>
            </w:pPr>
            <w:r w:rsidRPr="004F5D80">
              <w:rPr>
                <w:rFonts w:eastAsia="Times New Roman" w:cstheme="minorHAnsi"/>
                <w:b/>
                <w:bCs/>
                <w:sz w:val="24"/>
                <w:szCs w:val="24"/>
                <w:lang w:eastAsia="pl-PL"/>
              </w:rPr>
              <w:t>Liczba zakażeń</w:t>
            </w:r>
          </w:p>
        </w:tc>
      </w:tr>
      <w:tr w:rsidR="00773A58" w:rsidRPr="004F5D80" w14:paraId="6FD98144" w14:textId="77777777" w:rsidTr="00400395">
        <w:trPr>
          <w:trHeight w:val="260"/>
          <w:jc w:val="center"/>
        </w:trPr>
        <w:tc>
          <w:tcPr>
            <w:tcW w:w="2273" w:type="dxa"/>
            <w:vAlign w:val="center"/>
          </w:tcPr>
          <w:p w14:paraId="134A9AB2"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Goleniów</w:t>
            </w:r>
          </w:p>
        </w:tc>
        <w:tc>
          <w:tcPr>
            <w:tcW w:w="2273" w:type="dxa"/>
            <w:vAlign w:val="center"/>
          </w:tcPr>
          <w:p w14:paraId="301D51D7"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2</w:t>
            </w:r>
          </w:p>
        </w:tc>
      </w:tr>
      <w:tr w:rsidR="00773A58" w:rsidRPr="004F5D80" w14:paraId="50505C7C" w14:textId="77777777" w:rsidTr="00400395">
        <w:trPr>
          <w:trHeight w:val="260"/>
          <w:jc w:val="center"/>
        </w:trPr>
        <w:tc>
          <w:tcPr>
            <w:tcW w:w="2273" w:type="dxa"/>
            <w:vAlign w:val="center"/>
          </w:tcPr>
          <w:p w14:paraId="0640F795"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Myślibórz</w:t>
            </w:r>
          </w:p>
        </w:tc>
        <w:tc>
          <w:tcPr>
            <w:tcW w:w="2273" w:type="dxa"/>
            <w:vAlign w:val="center"/>
          </w:tcPr>
          <w:p w14:paraId="0566B592"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2</w:t>
            </w:r>
          </w:p>
        </w:tc>
      </w:tr>
      <w:tr w:rsidR="00773A58" w:rsidRPr="004F5D80" w14:paraId="09132A0A" w14:textId="77777777" w:rsidTr="00400395">
        <w:trPr>
          <w:trHeight w:val="272"/>
          <w:jc w:val="center"/>
        </w:trPr>
        <w:tc>
          <w:tcPr>
            <w:tcW w:w="2273" w:type="dxa"/>
            <w:vAlign w:val="center"/>
          </w:tcPr>
          <w:p w14:paraId="35F8CE99"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Szczecin</w:t>
            </w:r>
          </w:p>
        </w:tc>
        <w:tc>
          <w:tcPr>
            <w:tcW w:w="2273" w:type="dxa"/>
            <w:vAlign w:val="center"/>
          </w:tcPr>
          <w:p w14:paraId="251A9D59"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2</w:t>
            </w:r>
          </w:p>
        </w:tc>
      </w:tr>
      <w:tr w:rsidR="00773A58" w:rsidRPr="004F5D80" w14:paraId="1D447081" w14:textId="77777777" w:rsidTr="00400395">
        <w:trPr>
          <w:trHeight w:val="260"/>
          <w:jc w:val="center"/>
        </w:trPr>
        <w:tc>
          <w:tcPr>
            <w:tcW w:w="2273" w:type="dxa"/>
            <w:vAlign w:val="center"/>
          </w:tcPr>
          <w:p w14:paraId="3F4078C8"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Kołobrzeg</w:t>
            </w:r>
          </w:p>
        </w:tc>
        <w:tc>
          <w:tcPr>
            <w:tcW w:w="2273" w:type="dxa"/>
            <w:vAlign w:val="center"/>
          </w:tcPr>
          <w:p w14:paraId="27665E82"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1</w:t>
            </w:r>
          </w:p>
        </w:tc>
      </w:tr>
      <w:tr w:rsidR="00773A58" w:rsidRPr="004F5D80" w14:paraId="52A3BE57" w14:textId="77777777" w:rsidTr="00400395">
        <w:trPr>
          <w:trHeight w:val="260"/>
          <w:jc w:val="center"/>
        </w:trPr>
        <w:tc>
          <w:tcPr>
            <w:tcW w:w="2273" w:type="dxa"/>
            <w:vAlign w:val="center"/>
          </w:tcPr>
          <w:p w14:paraId="659CBF15"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Koszalin</w:t>
            </w:r>
          </w:p>
        </w:tc>
        <w:tc>
          <w:tcPr>
            <w:tcW w:w="2273" w:type="dxa"/>
            <w:vAlign w:val="center"/>
          </w:tcPr>
          <w:p w14:paraId="495B67A3"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1</w:t>
            </w:r>
          </w:p>
        </w:tc>
      </w:tr>
      <w:tr w:rsidR="00773A58" w:rsidRPr="004F5D80" w14:paraId="5CE80733" w14:textId="77777777" w:rsidTr="00400395">
        <w:trPr>
          <w:trHeight w:val="260"/>
          <w:jc w:val="center"/>
        </w:trPr>
        <w:tc>
          <w:tcPr>
            <w:tcW w:w="2273" w:type="dxa"/>
            <w:vAlign w:val="center"/>
          </w:tcPr>
          <w:p w14:paraId="6EC9FF8C"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Police</w:t>
            </w:r>
          </w:p>
        </w:tc>
        <w:tc>
          <w:tcPr>
            <w:tcW w:w="2273" w:type="dxa"/>
            <w:vAlign w:val="center"/>
          </w:tcPr>
          <w:p w14:paraId="565D85EF"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1</w:t>
            </w:r>
          </w:p>
        </w:tc>
      </w:tr>
      <w:tr w:rsidR="00773A58" w:rsidRPr="004F5D80" w14:paraId="44583526" w14:textId="77777777" w:rsidTr="00400395">
        <w:trPr>
          <w:trHeight w:val="260"/>
          <w:jc w:val="center"/>
        </w:trPr>
        <w:tc>
          <w:tcPr>
            <w:tcW w:w="2273" w:type="dxa"/>
            <w:vAlign w:val="center"/>
          </w:tcPr>
          <w:p w14:paraId="4C692683"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Szczecinek</w:t>
            </w:r>
          </w:p>
        </w:tc>
        <w:tc>
          <w:tcPr>
            <w:tcW w:w="2273" w:type="dxa"/>
            <w:vAlign w:val="center"/>
          </w:tcPr>
          <w:p w14:paraId="78F75A82"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1</w:t>
            </w:r>
          </w:p>
        </w:tc>
      </w:tr>
      <w:tr w:rsidR="00773A58" w:rsidRPr="004F5D80" w14:paraId="594F276A" w14:textId="77777777" w:rsidTr="00400395">
        <w:trPr>
          <w:trHeight w:val="260"/>
          <w:jc w:val="center"/>
        </w:trPr>
        <w:tc>
          <w:tcPr>
            <w:tcW w:w="2273" w:type="dxa"/>
            <w:vAlign w:val="center"/>
          </w:tcPr>
          <w:p w14:paraId="06FBB977" w14:textId="77777777" w:rsidR="00773A58" w:rsidRPr="004F5D80" w:rsidRDefault="00773A58" w:rsidP="00400395">
            <w:pPr>
              <w:spacing w:line="276" w:lineRule="auto"/>
              <w:jc w:val="both"/>
              <w:rPr>
                <w:rFonts w:eastAsia="Times New Roman" w:cstheme="minorHAnsi"/>
                <w:sz w:val="24"/>
                <w:szCs w:val="24"/>
                <w:lang w:eastAsia="pl-PL"/>
              </w:rPr>
            </w:pPr>
            <w:r w:rsidRPr="004F5D80">
              <w:rPr>
                <w:rFonts w:eastAsia="Times New Roman" w:cstheme="minorHAnsi"/>
                <w:sz w:val="24"/>
                <w:szCs w:val="24"/>
                <w:lang w:eastAsia="pl-PL"/>
              </w:rPr>
              <w:t>Wałcz</w:t>
            </w:r>
          </w:p>
        </w:tc>
        <w:tc>
          <w:tcPr>
            <w:tcW w:w="2273" w:type="dxa"/>
            <w:vAlign w:val="center"/>
          </w:tcPr>
          <w:p w14:paraId="0206C8BA" w14:textId="77777777" w:rsidR="00773A58" w:rsidRPr="004F5D80" w:rsidRDefault="00773A58" w:rsidP="00400395">
            <w:pPr>
              <w:spacing w:line="276" w:lineRule="auto"/>
              <w:jc w:val="center"/>
              <w:rPr>
                <w:rFonts w:eastAsia="Times New Roman" w:cstheme="minorHAnsi"/>
                <w:sz w:val="24"/>
                <w:szCs w:val="24"/>
                <w:lang w:eastAsia="pl-PL"/>
              </w:rPr>
            </w:pPr>
            <w:r w:rsidRPr="004F5D80">
              <w:rPr>
                <w:rFonts w:eastAsia="Times New Roman" w:cstheme="minorHAnsi"/>
                <w:sz w:val="24"/>
                <w:szCs w:val="24"/>
                <w:lang w:eastAsia="pl-PL"/>
              </w:rPr>
              <w:t>1</w:t>
            </w:r>
          </w:p>
        </w:tc>
      </w:tr>
      <w:tr w:rsidR="00773A58" w:rsidRPr="004F5D80" w14:paraId="59172601" w14:textId="77777777" w:rsidTr="00400395">
        <w:trPr>
          <w:trHeight w:val="260"/>
          <w:jc w:val="center"/>
        </w:trPr>
        <w:tc>
          <w:tcPr>
            <w:tcW w:w="2273" w:type="dxa"/>
            <w:shd w:val="clear" w:color="auto" w:fill="D9D9D9" w:themeFill="background1" w:themeFillShade="D9"/>
            <w:vAlign w:val="center"/>
          </w:tcPr>
          <w:p w14:paraId="4CA7EEEB" w14:textId="77777777" w:rsidR="00773A58" w:rsidRPr="004F5D80" w:rsidRDefault="00773A58" w:rsidP="00400395">
            <w:pPr>
              <w:spacing w:line="276" w:lineRule="auto"/>
              <w:jc w:val="both"/>
              <w:rPr>
                <w:rFonts w:eastAsia="Times New Roman" w:cstheme="minorHAnsi"/>
                <w:b/>
                <w:bCs/>
                <w:sz w:val="24"/>
                <w:szCs w:val="24"/>
                <w:lang w:eastAsia="pl-PL"/>
              </w:rPr>
            </w:pPr>
            <w:r w:rsidRPr="004F5D80">
              <w:rPr>
                <w:rFonts w:eastAsia="Times New Roman" w:cstheme="minorHAnsi"/>
                <w:b/>
                <w:bCs/>
                <w:sz w:val="24"/>
                <w:szCs w:val="24"/>
                <w:lang w:eastAsia="pl-PL"/>
              </w:rPr>
              <w:t>Ogółem</w:t>
            </w:r>
          </w:p>
        </w:tc>
        <w:tc>
          <w:tcPr>
            <w:tcW w:w="2273" w:type="dxa"/>
            <w:shd w:val="clear" w:color="auto" w:fill="D9D9D9" w:themeFill="background1" w:themeFillShade="D9"/>
            <w:vAlign w:val="center"/>
          </w:tcPr>
          <w:p w14:paraId="61857CF1" w14:textId="77777777" w:rsidR="00773A58" w:rsidRPr="004F5D80" w:rsidRDefault="00773A58" w:rsidP="00400395">
            <w:pPr>
              <w:spacing w:line="276" w:lineRule="auto"/>
              <w:jc w:val="center"/>
              <w:rPr>
                <w:rFonts w:eastAsia="Times New Roman" w:cstheme="minorHAnsi"/>
                <w:b/>
                <w:bCs/>
                <w:sz w:val="24"/>
                <w:szCs w:val="24"/>
                <w:lang w:eastAsia="pl-PL"/>
              </w:rPr>
            </w:pPr>
            <w:r w:rsidRPr="004F5D80">
              <w:rPr>
                <w:rFonts w:eastAsia="Times New Roman" w:cstheme="minorHAnsi"/>
                <w:b/>
                <w:bCs/>
                <w:sz w:val="24"/>
                <w:szCs w:val="24"/>
                <w:lang w:eastAsia="pl-PL"/>
              </w:rPr>
              <w:t>11</w:t>
            </w:r>
          </w:p>
        </w:tc>
      </w:tr>
    </w:tbl>
    <w:p w14:paraId="0F479AB8" w14:textId="77777777" w:rsidR="0017028E" w:rsidRDefault="0017028E" w:rsidP="0017028E">
      <w:pPr>
        <w:pStyle w:val="Stylnastroninternet"/>
        <w:rPr>
          <w:lang w:eastAsia="pl-PL"/>
        </w:rPr>
      </w:pPr>
    </w:p>
    <w:p w14:paraId="6819E940" w14:textId="32A56CB1" w:rsidR="00773A58" w:rsidRDefault="00773A58" w:rsidP="0017028E">
      <w:pPr>
        <w:pStyle w:val="Stylnastroninternet"/>
        <w:rPr>
          <w:lang w:eastAsia="pl-PL"/>
        </w:rPr>
      </w:pPr>
      <w:r w:rsidRPr="004F5D80">
        <w:rPr>
          <w:lang w:eastAsia="pl-PL"/>
        </w:rPr>
        <w:t>Wszystkie 11 przypadków krztuśca</w:t>
      </w:r>
      <w:r w:rsidR="000E738B">
        <w:rPr>
          <w:lang w:eastAsia="pl-PL"/>
        </w:rPr>
        <w:t xml:space="preserve"> w </w:t>
      </w:r>
      <w:r w:rsidRPr="004F5D80">
        <w:rPr>
          <w:lang w:eastAsia="pl-PL"/>
        </w:rPr>
        <w:t>2022 roku, po analizie zgłoszonych zachorowań wg definicji przypadków chorób zakaźnych, zostało zakwalifikowanych jako przypadki możliwe</w:t>
      </w:r>
      <w:r>
        <w:rPr>
          <w:lang w:eastAsia="pl-PL"/>
        </w:rPr>
        <w:t xml:space="preserve"> (spełniające kryteria kliniczne, dwutygodniowy kaszel oraz jedno</w:t>
      </w:r>
      <w:r w:rsidR="005A5A82">
        <w:rPr>
          <w:lang w:eastAsia="pl-PL"/>
        </w:rPr>
        <w:t xml:space="preserve"> z </w:t>
      </w:r>
      <w:r>
        <w:rPr>
          <w:lang w:eastAsia="pl-PL"/>
        </w:rPr>
        <w:t>trzech kryteriów: napady kaszlu lub napady bezdechu na wdechu lub wymioty po napadach kaszlu)</w:t>
      </w:r>
      <w:r w:rsidRPr="004F5D80">
        <w:rPr>
          <w:lang w:eastAsia="pl-PL"/>
        </w:rPr>
        <w:t>.</w:t>
      </w:r>
    </w:p>
    <w:p w14:paraId="641271D2" w14:textId="77777777" w:rsidR="0017028E" w:rsidRDefault="0017028E" w:rsidP="0017028E">
      <w:pPr>
        <w:pStyle w:val="Stylnastroninternet"/>
        <w:rPr>
          <w:lang w:eastAsia="pl-PL"/>
        </w:rPr>
      </w:pPr>
    </w:p>
    <w:p w14:paraId="451623E0" w14:textId="77777777" w:rsidR="00773A58" w:rsidRPr="00A849F5" w:rsidRDefault="00773A58" w:rsidP="0017028E">
      <w:pPr>
        <w:pStyle w:val="Stylnastroninternet"/>
        <w:rPr>
          <w:b/>
          <w:lang w:eastAsia="pl-PL"/>
        </w:rPr>
      </w:pPr>
      <w:r w:rsidRPr="00A849F5">
        <w:rPr>
          <w:b/>
          <w:lang w:eastAsia="pl-PL"/>
        </w:rPr>
        <w:t>Ostre porażenia wiotkie</w:t>
      </w:r>
    </w:p>
    <w:p w14:paraId="7D6B2A3A" w14:textId="5C683656" w:rsidR="00773A58" w:rsidRPr="00A849F5" w:rsidRDefault="00773A58" w:rsidP="0017028E">
      <w:pPr>
        <w:pStyle w:val="Stylnastroninternet"/>
        <w:rPr>
          <w:rFonts w:ascii="Calibri" w:hAnsi="Calibri" w:cs="Calibri"/>
          <w:color w:val="000000"/>
          <w:lang w:eastAsia="pl-PL"/>
        </w:rPr>
      </w:pPr>
      <w:r>
        <w:rPr>
          <w:rFonts w:ascii="Calibri" w:hAnsi="Calibri" w:cs="Calibri"/>
          <w:color w:val="000000"/>
          <w:spacing w:val="-2"/>
          <w:lang w:eastAsia="pl-PL"/>
        </w:rPr>
        <w:t>Na terenie woj. zachodniopomorskiego prowadzony jest w</w:t>
      </w:r>
      <w:r w:rsidRPr="00A17127">
        <w:rPr>
          <w:rFonts w:ascii="Calibri" w:hAnsi="Calibri" w:cs="Calibri"/>
          <w:color w:val="000000"/>
          <w:spacing w:val="-2"/>
          <w:lang w:eastAsia="pl-PL"/>
        </w:rPr>
        <w:t>zmożony nadzór nad</w:t>
      </w:r>
      <w:r w:rsidR="00570002">
        <w:rPr>
          <w:rFonts w:ascii="Calibri" w:hAnsi="Calibri" w:cs="Calibri"/>
          <w:color w:val="000000"/>
          <w:spacing w:val="-2"/>
          <w:lang w:eastAsia="pl-PL"/>
        </w:rPr>
        <w:t> </w:t>
      </w:r>
      <w:r w:rsidRPr="00A17127">
        <w:rPr>
          <w:rFonts w:ascii="Calibri" w:hAnsi="Calibri" w:cs="Calibri"/>
          <w:color w:val="000000"/>
          <w:spacing w:val="-2"/>
          <w:lang w:eastAsia="pl-PL"/>
        </w:rPr>
        <w:t>zgłaszalnością ostrych porażeń wiotkich (OPW) u dzieci do 15 r.</w:t>
      </w:r>
      <w:r w:rsidRPr="00A849F5">
        <w:rPr>
          <w:rFonts w:ascii="Calibri" w:hAnsi="Calibri" w:cs="Calibri"/>
          <w:color w:val="000000"/>
          <w:lang w:eastAsia="pl-PL"/>
        </w:rPr>
        <w:t>ż.</w:t>
      </w:r>
      <w:r>
        <w:rPr>
          <w:rFonts w:ascii="Calibri" w:hAnsi="Calibri" w:cs="Calibri"/>
          <w:color w:val="000000"/>
          <w:lang w:eastAsia="pl-PL"/>
        </w:rPr>
        <w:t xml:space="preserve">, który </w:t>
      </w:r>
      <w:r w:rsidRPr="00A849F5">
        <w:rPr>
          <w:rFonts w:ascii="Calibri" w:hAnsi="Calibri" w:cs="Calibri"/>
          <w:color w:val="000000"/>
          <w:lang w:eastAsia="pl-PL"/>
        </w:rPr>
        <w:t>wynika m.in.</w:t>
      </w:r>
      <w:r w:rsidR="005A5A82">
        <w:rPr>
          <w:rFonts w:ascii="Calibri" w:hAnsi="Calibri" w:cs="Calibri"/>
          <w:color w:val="000000"/>
          <w:lang w:eastAsia="pl-PL"/>
        </w:rPr>
        <w:t xml:space="preserve"> z </w:t>
      </w:r>
      <w:r w:rsidRPr="00A849F5">
        <w:rPr>
          <w:rFonts w:ascii="Calibri" w:hAnsi="Calibri" w:cs="Calibri"/>
          <w:color w:val="000000"/>
          <w:lang w:eastAsia="pl-PL"/>
        </w:rPr>
        <w:t>uczestnictwa Polski</w:t>
      </w:r>
      <w:r w:rsidR="000E738B">
        <w:rPr>
          <w:rFonts w:ascii="Calibri" w:hAnsi="Calibri" w:cs="Calibri"/>
          <w:color w:val="000000"/>
          <w:lang w:eastAsia="pl-PL"/>
        </w:rPr>
        <w:t xml:space="preserve"> w </w:t>
      </w:r>
      <w:r w:rsidRPr="00A849F5">
        <w:rPr>
          <w:rFonts w:ascii="Calibri" w:hAnsi="Calibri" w:cs="Calibri"/>
          <w:color w:val="000000"/>
          <w:lang w:eastAsia="pl-PL"/>
        </w:rPr>
        <w:t xml:space="preserve">koordynowanym przez Światową Organizację Zdrowia światowym </w:t>
      </w:r>
      <w:r w:rsidRPr="00A849F5">
        <w:rPr>
          <w:rFonts w:ascii="Calibri" w:hAnsi="Calibri" w:cs="Calibri"/>
          <w:color w:val="000000"/>
          <w:lang w:eastAsia="pl-PL"/>
        </w:rPr>
        <w:lastRenderedPageBreak/>
        <w:t xml:space="preserve">programie </w:t>
      </w:r>
      <w:proofErr w:type="spellStart"/>
      <w:r w:rsidRPr="00A849F5">
        <w:rPr>
          <w:rFonts w:ascii="Calibri" w:hAnsi="Calibri" w:cs="Calibri"/>
          <w:color w:val="000000"/>
          <w:lang w:eastAsia="pl-PL"/>
        </w:rPr>
        <w:t>eradykacji</w:t>
      </w:r>
      <w:proofErr w:type="spellEnd"/>
      <w:r w:rsidRPr="00A849F5">
        <w:rPr>
          <w:rFonts w:ascii="Calibri" w:hAnsi="Calibri" w:cs="Calibri"/>
          <w:color w:val="000000"/>
          <w:lang w:eastAsia="pl-PL"/>
        </w:rPr>
        <w:t xml:space="preserve"> </w:t>
      </w:r>
      <w:proofErr w:type="spellStart"/>
      <w:r w:rsidRPr="00A849F5">
        <w:rPr>
          <w:rFonts w:ascii="Calibri" w:hAnsi="Calibri" w:cs="Calibri"/>
          <w:color w:val="000000"/>
          <w:lang w:eastAsia="pl-PL"/>
        </w:rPr>
        <w:t>poliomyelitis</w:t>
      </w:r>
      <w:proofErr w:type="spellEnd"/>
      <w:r w:rsidRPr="00A849F5">
        <w:rPr>
          <w:rFonts w:ascii="Calibri" w:hAnsi="Calibri" w:cs="Calibri"/>
          <w:color w:val="000000"/>
          <w:lang w:eastAsia="pl-PL"/>
        </w:rPr>
        <w:t xml:space="preserve"> oraz konieczności prowadzenia aktywnego nadzoru epidemiologicznego</w:t>
      </w:r>
      <w:r w:rsidR="000E738B">
        <w:rPr>
          <w:rFonts w:ascii="Calibri" w:hAnsi="Calibri" w:cs="Calibri"/>
          <w:color w:val="000000"/>
          <w:lang w:eastAsia="pl-PL"/>
        </w:rPr>
        <w:t xml:space="preserve"> w </w:t>
      </w:r>
      <w:r w:rsidRPr="00A849F5">
        <w:rPr>
          <w:rFonts w:ascii="Calibri" w:hAnsi="Calibri" w:cs="Calibri"/>
          <w:color w:val="000000"/>
          <w:lang w:eastAsia="pl-PL"/>
        </w:rPr>
        <w:t>tym zakresie.</w:t>
      </w:r>
    </w:p>
    <w:p w14:paraId="133FFBD1" w14:textId="41C4C6AB" w:rsidR="00773A58" w:rsidRPr="00A849F5" w:rsidRDefault="00773A58" w:rsidP="0017028E">
      <w:pPr>
        <w:pStyle w:val="Stylnastroninternet"/>
        <w:rPr>
          <w:lang w:eastAsia="pl-PL"/>
        </w:rPr>
      </w:pPr>
      <w:r w:rsidRPr="00A849F5">
        <w:rPr>
          <w:lang w:eastAsia="pl-PL"/>
        </w:rPr>
        <w:t xml:space="preserve">W 2022 r. na </w:t>
      </w:r>
      <w:bookmarkStart w:id="182" w:name="_Hlk131487476"/>
      <w:r w:rsidRPr="00A849F5">
        <w:rPr>
          <w:lang w:eastAsia="pl-PL"/>
        </w:rPr>
        <w:t xml:space="preserve">terenie woj. zachodniopomorskiego zarejestrowano 2 przypadki </w:t>
      </w:r>
      <w:bookmarkEnd w:id="182"/>
      <w:r w:rsidRPr="00A849F5">
        <w:rPr>
          <w:lang w:eastAsia="pl-PL"/>
        </w:rPr>
        <w:t>podejrzeń zachorowań na ostre porażenie wiotkie u dzieci do 15 r.ż. (współczynnik zapadalności obliczony</w:t>
      </w:r>
      <w:r w:rsidR="000E738B">
        <w:rPr>
          <w:lang w:eastAsia="pl-PL"/>
        </w:rPr>
        <w:t xml:space="preserve"> w </w:t>
      </w:r>
      <w:r w:rsidRPr="00A849F5">
        <w:rPr>
          <w:lang w:eastAsia="pl-PL"/>
        </w:rPr>
        <w:t>stosunku do populacji dzieci 0-14 l. na 100 tys. dzieci wynosił 0,84). Zachorowania wystąpiły na terenie powiatu szczecineckiego oraz miasta Koszalin. Dwukrotne badania kału przeprowadzone</w:t>
      </w:r>
      <w:r w:rsidR="000E738B">
        <w:rPr>
          <w:lang w:eastAsia="pl-PL"/>
        </w:rPr>
        <w:t xml:space="preserve"> w </w:t>
      </w:r>
      <w:r w:rsidRPr="00A849F5">
        <w:rPr>
          <w:lang w:eastAsia="pl-PL"/>
        </w:rPr>
        <w:t>Laboratorium Zakładu Wirusologii Narodowego Instytutu Zdrowia Publicznego- PZH Państwowego Instytutu Badawczego</w:t>
      </w:r>
      <w:r w:rsidR="000E738B">
        <w:rPr>
          <w:lang w:eastAsia="pl-PL"/>
        </w:rPr>
        <w:t xml:space="preserve"> w </w:t>
      </w:r>
      <w:r w:rsidRPr="00A849F5">
        <w:rPr>
          <w:lang w:eastAsia="pl-PL"/>
        </w:rPr>
        <w:t>Warszawie nie wykazały obecności wirusa polio</w:t>
      </w:r>
      <w:r w:rsidR="000E738B">
        <w:rPr>
          <w:lang w:eastAsia="pl-PL"/>
        </w:rPr>
        <w:t xml:space="preserve"> w </w:t>
      </w:r>
      <w:r w:rsidRPr="00A849F5">
        <w:rPr>
          <w:lang w:eastAsia="pl-PL"/>
        </w:rPr>
        <w:t xml:space="preserve">pobranym materiale. </w:t>
      </w:r>
      <w:r>
        <w:rPr>
          <w:lang w:eastAsia="pl-PL"/>
        </w:rPr>
        <w:t>Zarejestrowane przypadki objawowe OPW</w:t>
      </w:r>
      <w:r w:rsidR="000E738B">
        <w:rPr>
          <w:lang w:eastAsia="pl-PL"/>
        </w:rPr>
        <w:t xml:space="preserve"> w </w:t>
      </w:r>
      <w:r>
        <w:rPr>
          <w:lang w:eastAsia="pl-PL"/>
        </w:rPr>
        <w:t>badanym okresie występowały pod postacią niedowładu kończyn</w:t>
      </w:r>
      <w:r w:rsidR="005A5A82">
        <w:rPr>
          <w:lang w:eastAsia="pl-PL"/>
        </w:rPr>
        <w:t xml:space="preserve"> i </w:t>
      </w:r>
      <w:r>
        <w:rPr>
          <w:lang w:eastAsia="pl-PL"/>
        </w:rPr>
        <w:t>zaburzeń chodzenia u</w:t>
      </w:r>
      <w:r w:rsidR="006062C1">
        <w:rPr>
          <w:lang w:eastAsia="pl-PL"/>
        </w:rPr>
        <w:t> </w:t>
      </w:r>
      <w:r>
        <w:rPr>
          <w:lang w:eastAsia="pl-PL"/>
        </w:rPr>
        <w:t>dzieci.</w:t>
      </w:r>
      <w:r w:rsidR="000E738B">
        <w:rPr>
          <w:lang w:eastAsia="pl-PL"/>
        </w:rPr>
        <w:t xml:space="preserve"> w </w:t>
      </w:r>
      <w:r w:rsidRPr="00A849F5">
        <w:rPr>
          <w:lang w:eastAsia="pl-PL"/>
        </w:rPr>
        <w:t>analogicznym okresie na terenie Polski stwierdzono 49 przypadków zachorowań na</w:t>
      </w:r>
      <w:r w:rsidR="006062C1">
        <w:rPr>
          <w:lang w:eastAsia="pl-PL"/>
        </w:rPr>
        <w:t> </w:t>
      </w:r>
      <w:r w:rsidRPr="00A849F5">
        <w:rPr>
          <w:lang w:eastAsia="pl-PL"/>
        </w:rPr>
        <w:t>ostre porażenia wiotkie (współczynnik zapadalności 0,84 na 100 tys. dzieci do 14 roku życia), tj. o 12 zachorowań więcej niż</w:t>
      </w:r>
      <w:r w:rsidR="000E738B">
        <w:rPr>
          <w:lang w:eastAsia="pl-PL"/>
        </w:rPr>
        <w:t xml:space="preserve"> w </w:t>
      </w:r>
      <w:r w:rsidRPr="00A849F5">
        <w:rPr>
          <w:lang w:eastAsia="pl-PL"/>
        </w:rPr>
        <w:t>2021 roku.</w:t>
      </w:r>
    </w:p>
    <w:p w14:paraId="18AC4770" w14:textId="2ABD7BAE" w:rsidR="00773A58" w:rsidRDefault="00773A58" w:rsidP="0017028E">
      <w:pPr>
        <w:pStyle w:val="Stylnastroninternet"/>
        <w:rPr>
          <w:lang w:eastAsia="pl-PL"/>
        </w:rPr>
      </w:pPr>
      <w:r w:rsidRPr="00CE6137">
        <w:rPr>
          <w:lang w:eastAsia="pl-PL"/>
        </w:rPr>
        <w:t>Zachorowania na choroby wieku dziecięcego</w:t>
      </w:r>
      <w:r w:rsidR="000E738B">
        <w:rPr>
          <w:lang w:eastAsia="pl-PL"/>
        </w:rPr>
        <w:t xml:space="preserve"> w </w:t>
      </w:r>
      <w:r w:rsidRPr="00CE6137">
        <w:rPr>
          <w:lang w:eastAsia="pl-PL"/>
        </w:rPr>
        <w:t>Polsce</w:t>
      </w:r>
      <w:r w:rsidR="005A5A82">
        <w:rPr>
          <w:lang w:eastAsia="pl-PL"/>
        </w:rPr>
        <w:t xml:space="preserve"> i </w:t>
      </w:r>
      <w:r w:rsidRPr="00CE6137">
        <w:rPr>
          <w:lang w:eastAsia="pl-PL"/>
        </w:rPr>
        <w:t>woj. zachodniopomorskim</w:t>
      </w:r>
      <w:r w:rsidR="000E738B">
        <w:rPr>
          <w:lang w:eastAsia="pl-PL"/>
        </w:rPr>
        <w:t xml:space="preserve"> w </w:t>
      </w:r>
      <w:r w:rsidRPr="00CE6137">
        <w:rPr>
          <w:lang w:eastAsia="pl-PL"/>
        </w:rPr>
        <w:t>latach 2018-2022 przedstawiono</w:t>
      </w:r>
      <w:r w:rsidR="000E738B">
        <w:rPr>
          <w:lang w:eastAsia="pl-PL"/>
        </w:rPr>
        <w:t xml:space="preserve"> w </w:t>
      </w:r>
      <w:r w:rsidRPr="00CE6137">
        <w:rPr>
          <w:lang w:eastAsia="pl-PL"/>
        </w:rPr>
        <w:t>tabeli 11</w:t>
      </w:r>
      <w:r>
        <w:rPr>
          <w:lang w:eastAsia="pl-PL"/>
        </w:rPr>
        <w:t>.</w:t>
      </w:r>
    </w:p>
    <w:p w14:paraId="7F436E3F" w14:textId="77777777" w:rsidR="006062C1" w:rsidRDefault="006062C1" w:rsidP="0017028E">
      <w:pPr>
        <w:pStyle w:val="Stylnastroninternet"/>
        <w:rPr>
          <w:lang w:eastAsia="pl-PL"/>
        </w:rPr>
      </w:pPr>
    </w:p>
    <w:p w14:paraId="0AC34A86" w14:textId="77777777" w:rsidR="006062C1" w:rsidRPr="00CE6137" w:rsidRDefault="006062C1" w:rsidP="0017028E">
      <w:pPr>
        <w:pStyle w:val="Stylnastroninternet"/>
        <w:rPr>
          <w:lang w:eastAsia="pl-PL"/>
        </w:rPr>
      </w:pPr>
    </w:p>
    <w:p w14:paraId="243D443E" w14:textId="77777777" w:rsidR="00773A58" w:rsidRDefault="00773A58" w:rsidP="00773A58">
      <w:pPr>
        <w:rPr>
          <w:rFonts w:eastAsia="Times New Roman" w:cstheme="minorHAnsi"/>
          <w:sz w:val="24"/>
          <w:szCs w:val="24"/>
          <w:highlight w:val="yellow"/>
          <w:lang w:eastAsia="pl-PL"/>
        </w:rPr>
      </w:pPr>
      <w:r>
        <w:rPr>
          <w:rFonts w:eastAsia="Times New Roman" w:cstheme="minorHAnsi"/>
          <w:sz w:val="24"/>
          <w:szCs w:val="24"/>
          <w:highlight w:val="yellow"/>
          <w:lang w:eastAsia="pl-PL"/>
        </w:rPr>
        <w:br w:type="page"/>
      </w:r>
    </w:p>
    <w:p w14:paraId="5D6FCCF9" w14:textId="77777777" w:rsidR="00773A58" w:rsidRDefault="00773A58" w:rsidP="00773A58">
      <w:pPr>
        <w:spacing w:before="240"/>
        <w:ind w:firstLine="567"/>
        <w:jc w:val="both"/>
        <w:rPr>
          <w:rFonts w:eastAsia="Times New Roman" w:cstheme="minorHAnsi"/>
          <w:sz w:val="24"/>
          <w:szCs w:val="24"/>
          <w:highlight w:val="yellow"/>
          <w:lang w:eastAsia="pl-PL"/>
        </w:rPr>
        <w:sectPr w:rsidR="00773A58" w:rsidSect="00731D5B">
          <w:headerReference w:type="default" r:id="rId15"/>
          <w:pgSz w:w="11906" w:h="16838"/>
          <w:pgMar w:top="1417" w:right="1417" w:bottom="1417" w:left="1417" w:header="708" w:footer="708" w:gutter="0"/>
          <w:cols w:space="708"/>
          <w:docGrid w:linePitch="360"/>
        </w:sectPr>
      </w:pPr>
    </w:p>
    <w:p w14:paraId="25174D1E" w14:textId="6C0E7A6B" w:rsidR="00773A58" w:rsidRPr="00595553" w:rsidRDefault="00773A58" w:rsidP="00773A58">
      <w:pPr>
        <w:pStyle w:val="Legenda"/>
        <w:jc w:val="both"/>
        <w:rPr>
          <w:i w:val="0"/>
          <w:iCs w:val="0"/>
          <w:color w:val="auto"/>
        </w:rPr>
      </w:pPr>
      <w:bookmarkStart w:id="183" w:name="_Toc133231305"/>
      <w:bookmarkStart w:id="184" w:name="_Toc133236314"/>
      <w:bookmarkStart w:id="185" w:name="_Toc133311704"/>
      <w:bookmarkStart w:id="186" w:name="_Toc133320560"/>
      <w:bookmarkStart w:id="187" w:name="_Toc133321679"/>
      <w:bookmarkStart w:id="188" w:name="_Toc133387657"/>
      <w:bookmarkStart w:id="189" w:name="_Toc133388601"/>
      <w:bookmarkStart w:id="190" w:name="_Toc133500624"/>
      <w:bookmarkStart w:id="191" w:name="_Toc133559628"/>
      <w:bookmarkStart w:id="192" w:name="_Toc133576650"/>
      <w:bookmarkStart w:id="193" w:name="_Toc133582254"/>
      <w:bookmarkStart w:id="194" w:name="_Toc133582872"/>
      <w:bookmarkStart w:id="195" w:name="_Toc133583762"/>
      <w:bookmarkStart w:id="196" w:name="_Toc134604371"/>
      <w:bookmarkStart w:id="197" w:name="_Toc134610885"/>
      <w:bookmarkStart w:id="198" w:name="_Toc135041584"/>
      <w:bookmarkStart w:id="199" w:name="_Toc135828576"/>
      <w:r w:rsidRPr="00595553">
        <w:rPr>
          <w:i w:val="0"/>
          <w:iCs w:val="0"/>
          <w:color w:val="auto"/>
        </w:rPr>
        <w:lastRenderedPageBreak/>
        <w:t xml:space="preserve">Tabela </w:t>
      </w:r>
      <w:r w:rsidRPr="00595553">
        <w:rPr>
          <w:i w:val="0"/>
          <w:iCs w:val="0"/>
          <w:color w:val="auto"/>
        </w:rPr>
        <w:fldChar w:fldCharType="begin"/>
      </w:r>
      <w:r w:rsidRPr="00595553">
        <w:rPr>
          <w:i w:val="0"/>
          <w:iCs w:val="0"/>
          <w:color w:val="auto"/>
        </w:rPr>
        <w:instrText xml:space="preserve"> SEQ Tabela \* ARABIC </w:instrText>
      </w:r>
      <w:r w:rsidRPr="00595553">
        <w:rPr>
          <w:i w:val="0"/>
          <w:iCs w:val="0"/>
          <w:color w:val="auto"/>
        </w:rPr>
        <w:fldChar w:fldCharType="separate"/>
      </w:r>
      <w:r w:rsidR="00B41039" w:rsidRPr="00595553">
        <w:rPr>
          <w:i w:val="0"/>
          <w:iCs w:val="0"/>
          <w:noProof/>
          <w:color w:val="auto"/>
        </w:rPr>
        <w:t>11</w:t>
      </w:r>
      <w:r w:rsidRPr="00595553">
        <w:rPr>
          <w:i w:val="0"/>
          <w:iCs w:val="0"/>
          <w:noProof/>
          <w:color w:val="auto"/>
        </w:rPr>
        <w:fldChar w:fldCharType="end"/>
      </w:r>
      <w:r w:rsidR="00436335">
        <w:rPr>
          <w:i w:val="0"/>
          <w:iCs w:val="0"/>
          <w:noProof/>
          <w:color w:val="auto"/>
        </w:rPr>
        <w:t>.</w:t>
      </w:r>
      <w:r w:rsidRPr="00595553">
        <w:rPr>
          <w:i w:val="0"/>
          <w:iCs w:val="0"/>
          <w:color w:val="auto"/>
        </w:rPr>
        <w:t xml:space="preserve"> Liczba zachorowań</w:t>
      </w:r>
      <w:r w:rsidR="005A5A82" w:rsidRPr="00595553">
        <w:rPr>
          <w:i w:val="0"/>
          <w:iCs w:val="0"/>
          <w:color w:val="auto"/>
        </w:rPr>
        <w:t xml:space="preserve"> i </w:t>
      </w:r>
      <w:r w:rsidRPr="00595553">
        <w:rPr>
          <w:i w:val="0"/>
          <w:iCs w:val="0"/>
          <w:color w:val="auto"/>
        </w:rPr>
        <w:t>współczynnik zapadalności na choroby wieku dziecięcego</w:t>
      </w:r>
      <w:r w:rsidR="000E738B" w:rsidRPr="00595553">
        <w:rPr>
          <w:i w:val="0"/>
          <w:iCs w:val="0"/>
          <w:color w:val="auto"/>
        </w:rPr>
        <w:t xml:space="preserve"> w </w:t>
      </w:r>
      <w:r w:rsidRPr="00595553">
        <w:rPr>
          <w:i w:val="0"/>
          <w:iCs w:val="0"/>
          <w:color w:val="auto"/>
        </w:rPr>
        <w:t>Polsce</w:t>
      </w:r>
      <w:r w:rsidR="005A5A82" w:rsidRPr="00595553">
        <w:rPr>
          <w:i w:val="0"/>
          <w:iCs w:val="0"/>
          <w:color w:val="auto"/>
        </w:rPr>
        <w:t xml:space="preserve"> i </w:t>
      </w:r>
      <w:r w:rsidRPr="00595553">
        <w:rPr>
          <w:i w:val="0"/>
          <w:iCs w:val="0"/>
          <w:color w:val="auto"/>
        </w:rPr>
        <w:t>woj. zachodniopomorskim</w:t>
      </w:r>
      <w:r w:rsidR="000E738B" w:rsidRPr="00595553">
        <w:rPr>
          <w:i w:val="0"/>
          <w:iCs w:val="0"/>
          <w:color w:val="auto"/>
        </w:rPr>
        <w:t xml:space="preserve"> w </w:t>
      </w:r>
      <w:r w:rsidRPr="00595553">
        <w:rPr>
          <w:i w:val="0"/>
          <w:iCs w:val="0"/>
          <w:color w:val="auto"/>
        </w:rPr>
        <w:t>latach 2018 – 2022</w:t>
      </w:r>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p>
    <w:tbl>
      <w:tblPr>
        <w:tblStyle w:val="Siatkatabelijasna"/>
        <w:tblpPr w:leftFromText="141" w:rightFromText="141" w:horzAnchor="page" w:tblpXSpec="center" w:tblpY="505"/>
        <w:tblW w:w="13882" w:type="dxa"/>
        <w:tblLook w:val="0020" w:firstRow="1" w:lastRow="0" w:firstColumn="0" w:lastColumn="0" w:noHBand="0" w:noVBand="0"/>
        <w:tblCaption w:val="Tabela 11 Liczba zachorowań i współczynnik zapadalności na choroby wieku dziecięcego w Polsce i woj. zachodniopomorskim w latach 2018 – 2022"/>
        <w:tblDescription w:val="Tabela 11 Liczba zachorowań i współczynnik zapadalności na choroby wieku dziecięcego w Polsce i woj. zachodniopomorskim w latach 2018 – 2022"/>
      </w:tblPr>
      <w:tblGrid>
        <w:gridCol w:w="968"/>
        <w:gridCol w:w="703"/>
        <w:gridCol w:w="663"/>
        <w:gridCol w:w="703"/>
        <w:gridCol w:w="663"/>
        <w:gridCol w:w="624"/>
        <w:gridCol w:w="663"/>
        <w:gridCol w:w="624"/>
        <w:gridCol w:w="663"/>
        <w:gridCol w:w="703"/>
        <w:gridCol w:w="663"/>
        <w:gridCol w:w="624"/>
        <w:gridCol w:w="663"/>
        <w:gridCol w:w="624"/>
        <w:gridCol w:w="663"/>
        <w:gridCol w:w="624"/>
        <w:gridCol w:w="663"/>
        <w:gridCol w:w="624"/>
        <w:gridCol w:w="663"/>
        <w:gridCol w:w="541"/>
        <w:gridCol w:w="663"/>
      </w:tblGrid>
      <w:tr w:rsidR="00773A58" w:rsidRPr="00036C0B" w14:paraId="3049D553" w14:textId="77777777" w:rsidTr="00132ED0">
        <w:trPr>
          <w:trHeight w:val="414"/>
        </w:trPr>
        <w:tc>
          <w:tcPr>
            <w:tcW w:w="0" w:type="auto"/>
            <w:vMerge w:val="restart"/>
          </w:tcPr>
          <w:p w14:paraId="09F6378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jednostka chorobowa</w:t>
            </w:r>
          </w:p>
        </w:tc>
        <w:tc>
          <w:tcPr>
            <w:tcW w:w="6192" w:type="dxa"/>
            <w:gridSpan w:val="10"/>
          </w:tcPr>
          <w:p w14:paraId="45BC7E9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Polska</w:t>
            </w:r>
          </w:p>
        </w:tc>
        <w:tc>
          <w:tcPr>
            <w:tcW w:w="6379" w:type="dxa"/>
            <w:gridSpan w:val="10"/>
          </w:tcPr>
          <w:p w14:paraId="6B517D8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województwo zachodniopomorskie</w:t>
            </w:r>
          </w:p>
        </w:tc>
      </w:tr>
      <w:tr w:rsidR="00773A58" w:rsidRPr="00036C0B" w14:paraId="282165FE" w14:textId="77777777" w:rsidTr="00132ED0">
        <w:trPr>
          <w:trHeight w:val="414"/>
        </w:trPr>
        <w:tc>
          <w:tcPr>
            <w:tcW w:w="0" w:type="auto"/>
            <w:vMerge/>
          </w:tcPr>
          <w:p w14:paraId="1B89A201" w14:textId="77777777" w:rsidR="00773A58" w:rsidRPr="00036C0B" w:rsidRDefault="00773A58" w:rsidP="00400395">
            <w:pPr>
              <w:jc w:val="center"/>
              <w:rPr>
                <w:rFonts w:eastAsia="Times New Roman" w:cstheme="minorHAnsi"/>
                <w:b/>
                <w:bCs/>
                <w:color w:val="000000"/>
                <w:sz w:val="16"/>
                <w:szCs w:val="16"/>
                <w:lang w:eastAsia="pl-PL"/>
              </w:rPr>
            </w:pPr>
          </w:p>
        </w:tc>
        <w:tc>
          <w:tcPr>
            <w:tcW w:w="0" w:type="auto"/>
            <w:gridSpan w:val="2"/>
          </w:tcPr>
          <w:p w14:paraId="0A18B37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2018</w:t>
            </w:r>
          </w:p>
        </w:tc>
        <w:tc>
          <w:tcPr>
            <w:tcW w:w="0" w:type="auto"/>
            <w:gridSpan w:val="2"/>
          </w:tcPr>
          <w:p w14:paraId="70A9B16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2019</w:t>
            </w:r>
          </w:p>
        </w:tc>
        <w:tc>
          <w:tcPr>
            <w:tcW w:w="0" w:type="auto"/>
            <w:gridSpan w:val="2"/>
          </w:tcPr>
          <w:p w14:paraId="39086A3B"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2020</w:t>
            </w:r>
          </w:p>
        </w:tc>
        <w:tc>
          <w:tcPr>
            <w:tcW w:w="0" w:type="auto"/>
            <w:gridSpan w:val="2"/>
          </w:tcPr>
          <w:p w14:paraId="12E025C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2021</w:t>
            </w:r>
          </w:p>
        </w:tc>
        <w:tc>
          <w:tcPr>
            <w:tcW w:w="1494" w:type="dxa"/>
            <w:gridSpan w:val="2"/>
          </w:tcPr>
          <w:p w14:paraId="3C166D61"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2022</w:t>
            </w:r>
          </w:p>
        </w:tc>
        <w:tc>
          <w:tcPr>
            <w:tcW w:w="1472" w:type="dxa"/>
            <w:gridSpan w:val="2"/>
          </w:tcPr>
          <w:p w14:paraId="436F088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2018</w:t>
            </w:r>
          </w:p>
        </w:tc>
        <w:tc>
          <w:tcPr>
            <w:tcW w:w="0" w:type="auto"/>
            <w:gridSpan w:val="2"/>
          </w:tcPr>
          <w:p w14:paraId="15A6877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2019</w:t>
            </w:r>
          </w:p>
        </w:tc>
        <w:tc>
          <w:tcPr>
            <w:tcW w:w="0" w:type="auto"/>
            <w:gridSpan w:val="2"/>
          </w:tcPr>
          <w:p w14:paraId="30A7E66E"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2020</w:t>
            </w:r>
          </w:p>
        </w:tc>
        <w:tc>
          <w:tcPr>
            <w:tcW w:w="0" w:type="auto"/>
            <w:gridSpan w:val="2"/>
          </w:tcPr>
          <w:p w14:paraId="343FC9A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2021</w:t>
            </w:r>
          </w:p>
        </w:tc>
        <w:tc>
          <w:tcPr>
            <w:tcW w:w="1502" w:type="dxa"/>
            <w:gridSpan w:val="2"/>
          </w:tcPr>
          <w:p w14:paraId="0E27CE4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2022</w:t>
            </w:r>
          </w:p>
        </w:tc>
      </w:tr>
      <w:tr w:rsidR="009E3F04" w:rsidRPr="00036C0B" w14:paraId="6B65545A" w14:textId="77777777" w:rsidTr="00132ED0">
        <w:trPr>
          <w:trHeight w:val="1062"/>
        </w:trPr>
        <w:tc>
          <w:tcPr>
            <w:tcW w:w="0" w:type="auto"/>
            <w:vMerge/>
          </w:tcPr>
          <w:p w14:paraId="24527FD7" w14:textId="77777777" w:rsidR="00773A58" w:rsidRPr="00036C0B" w:rsidRDefault="00773A58" w:rsidP="00400395">
            <w:pPr>
              <w:jc w:val="center"/>
              <w:rPr>
                <w:rFonts w:eastAsia="Times New Roman" w:cstheme="minorHAnsi"/>
                <w:b/>
                <w:bCs/>
                <w:color w:val="000000"/>
                <w:sz w:val="16"/>
                <w:szCs w:val="16"/>
                <w:lang w:eastAsia="pl-PL"/>
              </w:rPr>
            </w:pPr>
          </w:p>
        </w:tc>
        <w:tc>
          <w:tcPr>
            <w:tcW w:w="0" w:type="auto"/>
            <w:textDirection w:val="btLr"/>
          </w:tcPr>
          <w:p w14:paraId="0BFF284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Liczba</w:t>
            </w:r>
          </w:p>
          <w:p w14:paraId="56B92F71"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195DE15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 xml:space="preserve">Zapadalność </w:t>
            </w:r>
          </w:p>
        </w:tc>
        <w:tc>
          <w:tcPr>
            <w:tcW w:w="0" w:type="auto"/>
            <w:textDirection w:val="btLr"/>
          </w:tcPr>
          <w:p w14:paraId="419B620F"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Liczba</w:t>
            </w:r>
          </w:p>
          <w:p w14:paraId="010DB8E9"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067B85DC"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Zapadalność</w:t>
            </w:r>
          </w:p>
        </w:tc>
        <w:tc>
          <w:tcPr>
            <w:tcW w:w="0" w:type="auto"/>
            <w:textDirection w:val="btLr"/>
          </w:tcPr>
          <w:p w14:paraId="4BCAF9C7"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Liczba</w:t>
            </w:r>
          </w:p>
          <w:p w14:paraId="44DD16C0"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70BE9AF7"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Zapadalność</w:t>
            </w:r>
          </w:p>
        </w:tc>
        <w:tc>
          <w:tcPr>
            <w:tcW w:w="0" w:type="auto"/>
            <w:textDirection w:val="btLr"/>
          </w:tcPr>
          <w:p w14:paraId="5B4BE00D"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Liczba</w:t>
            </w:r>
          </w:p>
          <w:p w14:paraId="08DF4956"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790D3052"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Zapadalność</w:t>
            </w:r>
          </w:p>
        </w:tc>
        <w:tc>
          <w:tcPr>
            <w:tcW w:w="644" w:type="dxa"/>
            <w:textDirection w:val="btLr"/>
          </w:tcPr>
          <w:p w14:paraId="0A03AFF4"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Liczba</w:t>
            </w:r>
          </w:p>
          <w:p w14:paraId="4A81E85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zachorowań</w:t>
            </w:r>
          </w:p>
        </w:tc>
        <w:tc>
          <w:tcPr>
            <w:tcW w:w="850" w:type="dxa"/>
            <w:textDirection w:val="btLr"/>
          </w:tcPr>
          <w:p w14:paraId="74BB8DD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Zapadalność</w:t>
            </w:r>
          </w:p>
        </w:tc>
        <w:tc>
          <w:tcPr>
            <w:tcW w:w="885" w:type="dxa"/>
            <w:textDirection w:val="btLr"/>
          </w:tcPr>
          <w:p w14:paraId="5A3CBC4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Liczba</w:t>
            </w:r>
          </w:p>
          <w:p w14:paraId="670FEDE5" w14:textId="77777777" w:rsidR="00773A58" w:rsidRPr="00036C0B" w:rsidRDefault="00773A58" w:rsidP="00400395">
            <w:pPr>
              <w:jc w:val="center"/>
              <w:rPr>
                <w:rFonts w:eastAsia="Times New Roman" w:cstheme="minorHAnsi"/>
                <w:b/>
                <w:bCs/>
                <w:color w:val="000000"/>
                <w:spacing w:val="-8"/>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69265EED" w14:textId="77777777" w:rsidR="00773A58" w:rsidRPr="00036C0B" w:rsidRDefault="00773A58" w:rsidP="00400395">
            <w:pPr>
              <w:jc w:val="center"/>
              <w:rPr>
                <w:rFonts w:eastAsia="Times New Roman" w:cstheme="minorHAnsi"/>
                <w:b/>
                <w:bCs/>
                <w:color w:val="000000"/>
                <w:spacing w:val="-8"/>
                <w:sz w:val="16"/>
                <w:szCs w:val="16"/>
                <w:lang w:eastAsia="pl-PL"/>
              </w:rPr>
            </w:pPr>
            <w:r w:rsidRPr="00036C0B">
              <w:rPr>
                <w:rFonts w:eastAsia="Times New Roman" w:cstheme="minorHAnsi"/>
                <w:b/>
                <w:bCs/>
                <w:color w:val="000000"/>
                <w:spacing w:val="-8"/>
                <w:sz w:val="16"/>
                <w:szCs w:val="16"/>
                <w:lang w:eastAsia="pl-PL"/>
              </w:rPr>
              <w:t>zapadalność</w:t>
            </w:r>
          </w:p>
        </w:tc>
        <w:tc>
          <w:tcPr>
            <w:tcW w:w="0" w:type="auto"/>
            <w:textDirection w:val="btLr"/>
          </w:tcPr>
          <w:p w14:paraId="0014AA2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Liczba</w:t>
            </w:r>
          </w:p>
          <w:p w14:paraId="33D05DE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5BAF488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zapadalność</w:t>
            </w:r>
          </w:p>
        </w:tc>
        <w:tc>
          <w:tcPr>
            <w:tcW w:w="0" w:type="auto"/>
            <w:textDirection w:val="btLr"/>
          </w:tcPr>
          <w:p w14:paraId="6E7F2455"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Liczba</w:t>
            </w:r>
          </w:p>
          <w:p w14:paraId="1EA1CC4A"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4026ECA7"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zapadalność</w:t>
            </w:r>
          </w:p>
        </w:tc>
        <w:tc>
          <w:tcPr>
            <w:tcW w:w="0" w:type="auto"/>
            <w:textDirection w:val="btLr"/>
          </w:tcPr>
          <w:p w14:paraId="30519E3B"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Liczba</w:t>
            </w:r>
          </w:p>
          <w:p w14:paraId="463015ED"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zachorowań</w:t>
            </w:r>
          </w:p>
        </w:tc>
        <w:tc>
          <w:tcPr>
            <w:tcW w:w="0" w:type="auto"/>
            <w:textDirection w:val="btLr"/>
          </w:tcPr>
          <w:p w14:paraId="3DC5EC6E" w14:textId="77777777" w:rsidR="00773A58" w:rsidRPr="00036C0B" w:rsidRDefault="00773A58" w:rsidP="00400395">
            <w:pPr>
              <w:jc w:val="center"/>
              <w:rPr>
                <w:rFonts w:eastAsia="Times New Roman" w:cstheme="minorHAnsi"/>
                <w:bCs/>
                <w:color w:val="000000"/>
                <w:sz w:val="16"/>
                <w:szCs w:val="16"/>
                <w:lang w:eastAsia="pl-PL"/>
              </w:rPr>
            </w:pPr>
            <w:r w:rsidRPr="00036C0B">
              <w:rPr>
                <w:rFonts w:eastAsia="Times New Roman" w:cstheme="minorHAnsi"/>
                <w:b/>
                <w:bCs/>
                <w:color w:val="000000"/>
                <w:sz w:val="16"/>
                <w:szCs w:val="16"/>
                <w:lang w:eastAsia="pl-PL"/>
              </w:rPr>
              <w:t>zapadalność</w:t>
            </w:r>
          </w:p>
        </w:tc>
        <w:tc>
          <w:tcPr>
            <w:tcW w:w="651" w:type="dxa"/>
            <w:textDirection w:val="btLr"/>
          </w:tcPr>
          <w:p w14:paraId="6D0C0EC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Liczba zachorowań</w:t>
            </w:r>
          </w:p>
        </w:tc>
        <w:tc>
          <w:tcPr>
            <w:tcW w:w="851" w:type="dxa"/>
            <w:textDirection w:val="btLr"/>
          </w:tcPr>
          <w:p w14:paraId="02A0BC5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zapadalność</w:t>
            </w:r>
          </w:p>
        </w:tc>
      </w:tr>
      <w:tr w:rsidR="009E3F04" w:rsidRPr="00036C0B" w14:paraId="5F66A5F0" w14:textId="77777777" w:rsidTr="00132ED0">
        <w:trPr>
          <w:trHeight w:val="457"/>
        </w:trPr>
        <w:tc>
          <w:tcPr>
            <w:tcW w:w="0" w:type="auto"/>
          </w:tcPr>
          <w:p w14:paraId="2961F43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odra</w:t>
            </w:r>
          </w:p>
        </w:tc>
        <w:tc>
          <w:tcPr>
            <w:tcW w:w="0" w:type="auto"/>
          </w:tcPr>
          <w:p w14:paraId="2DE3962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359</w:t>
            </w:r>
          </w:p>
        </w:tc>
        <w:tc>
          <w:tcPr>
            <w:tcW w:w="0" w:type="auto"/>
          </w:tcPr>
          <w:p w14:paraId="0F04801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0,93</w:t>
            </w:r>
          </w:p>
        </w:tc>
        <w:tc>
          <w:tcPr>
            <w:tcW w:w="0" w:type="auto"/>
          </w:tcPr>
          <w:p w14:paraId="3AB36426" w14:textId="77777777" w:rsidR="00773A58" w:rsidRPr="00036C0B" w:rsidRDefault="00773A58" w:rsidP="00400395">
            <w:pPr>
              <w:jc w:val="center"/>
              <w:rPr>
                <w:rFonts w:eastAsia="Times New Roman" w:cstheme="minorHAnsi"/>
                <w:b/>
                <w:bCs/>
                <w:sz w:val="16"/>
                <w:szCs w:val="16"/>
                <w:lang w:eastAsia="pl-PL"/>
              </w:rPr>
            </w:pPr>
            <w:r w:rsidRPr="00036C0B">
              <w:rPr>
                <w:rFonts w:eastAsia="Times New Roman" w:cstheme="minorHAnsi"/>
                <w:b/>
                <w:bCs/>
                <w:sz w:val="16"/>
                <w:szCs w:val="16"/>
                <w:lang w:eastAsia="pl-PL"/>
              </w:rPr>
              <w:t>1502</w:t>
            </w:r>
          </w:p>
        </w:tc>
        <w:tc>
          <w:tcPr>
            <w:tcW w:w="0" w:type="auto"/>
          </w:tcPr>
          <w:p w14:paraId="0F15E591" w14:textId="77777777" w:rsidR="00773A58" w:rsidRPr="00036C0B" w:rsidRDefault="00773A58" w:rsidP="00400395">
            <w:pPr>
              <w:jc w:val="center"/>
              <w:rPr>
                <w:rFonts w:eastAsia="Times New Roman" w:cstheme="minorHAnsi"/>
                <w:b/>
                <w:bCs/>
                <w:sz w:val="16"/>
                <w:szCs w:val="16"/>
                <w:lang w:eastAsia="pl-PL"/>
              </w:rPr>
            </w:pPr>
            <w:r w:rsidRPr="00036C0B">
              <w:rPr>
                <w:rFonts w:eastAsia="Times New Roman" w:cstheme="minorHAnsi"/>
                <w:b/>
                <w:bCs/>
                <w:sz w:val="16"/>
                <w:szCs w:val="16"/>
                <w:lang w:eastAsia="pl-PL"/>
              </w:rPr>
              <w:t>3,91</w:t>
            </w:r>
          </w:p>
        </w:tc>
        <w:tc>
          <w:tcPr>
            <w:tcW w:w="0" w:type="auto"/>
          </w:tcPr>
          <w:p w14:paraId="5614A46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29</w:t>
            </w:r>
          </w:p>
        </w:tc>
        <w:tc>
          <w:tcPr>
            <w:tcW w:w="0" w:type="auto"/>
          </w:tcPr>
          <w:p w14:paraId="70F3A3C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0,08</w:t>
            </w:r>
          </w:p>
        </w:tc>
        <w:tc>
          <w:tcPr>
            <w:tcW w:w="0" w:type="auto"/>
          </w:tcPr>
          <w:p w14:paraId="4DDF41D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13</w:t>
            </w:r>
          </w:p>
        </w:tc>
        <w:tc>
          <w:tcPr>
            <w:tcW w:w="0" w:type="auto"/>
          </w:tcPr>
          <w:p w14:paraId="08EDBDA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0,03</w:t>
            </w:r>
          </w:p>
        </w:tc>
        <w:tc>
          <w:tcPr>
            <w:tcW w:w="644" w:type="dxa"/>
          </w:tcPr>
          <w:p w14:paraId="2390B23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28</w:t>
            </w:r>
          </w:p>
        </w:tc>
        <w:tc>
          <w:tcPr>
            <w:tcW w:w="850" w:type="dxa"/>
          </w:tcPr>
          <w:p w14:paraId="0112A57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0,07</w:t>
            </w:r>
          </w:p>
        </w:tc>
        <w:tc>
          <w:tcPr>
            <w:tcW w:w="885" w:type="dxa"/>
          </w:tcPr>
          <w:p w14:paraId="43621E1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w:t>
            </w:r>
          </w:p>
        </w:tc>
        <w:tc>
          <w:tcPr>
            <w:tcW w:w="0" w:type="auto"/>
          </w:tcPr>
          <w:p w14:paraId="26286498" w14:textId="77777777" w:rsidR="00773A58" w:rsidRPr="00036C0B" w:rsidRDefault="00773A58" w:rsidP="00400395">
            <w:pPr>
              <w:ind w:right="-261"/>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0,29</w:t>
            </w:r>
          </w:p>
        </w:tc>
        <w:tc>
          <w:tcPr>
            <w:tcW w:w="0" w:type="auto"/>
          </w:tcPr>
          <w:p w14:paraId="76A7E82B"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51</w:t>
            </w:r>
          </w:p>
        </w:tc>
        <w:tc>
          <w:tcPr>
            <w:tcW w:w="0" w:type="auto"/>
          </w:tcPr>
          <w:p w14:paraId="2282A85E" w14:textId="77777777" w:rsidR="00773A58" w:rsidRPr="00036C0B" w:rsidRDefault="00773A58" w:rsidP="00400395">
            <w:pPr>
              <w:ind w:left="-104" w:right="-266"/>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3,00</w:t>
            </w:r>
          </w:p>
        </w:tc>
        <w:tc>
          <w:tcPr>
            <w:tcW w:w="0" w:type="auto"/>
          </w:tcPr>
          <w:p w14:paraId="0981E39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t>
            </w:r>
          </w:p>
        </w:tc>
        <w:tc>
          <w:tcPr>
            <w:tcW w:w="0" w:type="auto"/>
          </w:tcPr>
          <w:p w14:paraId="570599C2" w14:textId="77777777" w:rsidR="00773A58" w:rsidRPr="00036C0B" w:rsidRDefault="00773A58" w:rsidP="00400395">
            <w:pPr>
              <w:ind w:right="-261"/>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t>
            </w:r>
          </w:p>
        </w:tc>
        <w:tc>
          <w:tcPr>
            <w:tcW w:w="0" w:type="auto"/>
          </w:tcPr>
          <w:p w14:paraId="0CE8894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t>
            </w:r>
          </w:p>
        </w:tc>
        <w:tc>
          <w:tcPr>
            <w:tcW w:w="0" w:type="auto"/>
          </w:tcPr>
          <w:p w14:paraId="4FE68463" w14:textId="77777777" w:rsidR="00773A58" w:rsidRPr="00036C0B" w:rsidRDefault="00773A58" w:rsidP="00400395">
            <w:pPr>
              <w:ind w:right="-261"/>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t>
            </w:r>
          </w:p>
        </w:tc>
        <w:tc>
          <w:tcPr>
            <w:tcW w:w="651" w:type="dxa"/>
          </w:tcPr>
          <w:p w14:paraId="5971BAE1" w14:textId="77777777" w:rsidR="00773A58" w:rsidRPr="00036C0B" w:rsidRDefault="00773A58" w:rsidP="00400395">
            <w:pPr>
              <w:ind w:left="-272" w:right="-280"/>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w:t>
            </w:r>
          </w:p>
        </w:tc>
        <w:tc>
          <w:tcPr>
            <w:tcW w:w="851" w:type="dxa"/>
          </w:tcPr>
          <w:p w14:paraId="7B1B3FAC" w14:textId="77777777" w:rsidR="00773A58" w:rsidRPr="00036C0B" w:rsidRDefault="00773A58" w:rsidP="00400395">
            <w:pPr>
              <w:ind w:left="-209" w:right="-261"/>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0,12</w:t>
            </w:r>
          </w:p>
        </w:tc>
      </w:tr>
      <w:tr w:rsidR="009E3F04" w:rsidRPr="00036C0B" w14:paraId="37894233" w14:textId="77777777" w:rsidTr="00132ED0">
        <w:trPr>
          <w:trHeight w:val="474"/>
        </w:trPr>
        <w:tc>
          <w:tcPr>
            <w:tcW w:w="0" w:type="auto"/>
          </w:tcPr>
          <w:p w14:paraId="7FF8DD26"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świnka</w:t>
            </w:r>
          </w:p>
        </w:tc>
        <w:tc>
          <w:tcPr>
            <w:tcW w:w="0" w:type="auto"/>
          </w:tcPr>
          <w:p w14:paraId="0948E96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1585</w:t>
            </w:r>
          </w:p>
        </w:tc>
        <w:tc>
          <w:tcPr>
            <w:tcW w:w="0" w:type="auto"/>
          </w:tcPr>
          <w:p w14:paraId="4D2ECBC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4,13</w:t>
            </w:r>
          </w:p>
        </w:tc>
        <w:tc>
          <w:tcPr>
            <w:tcW w:w="0" w:type="auto"/>
          </w:tcPr>
          <w:p w14:paraId="174CE72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1338</w:t>
            </w:r>
          </w:p>
        </w:tc>
        <w:tc>
          <w:tcPr>
            <w:tcW w:w="0" w:type="auto"/>
          </w:tcPr>
          <w:p w14:paraId="7C4C12F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3,49</w:t>
            </w:r>
          </w:p>
        </w:tc>
        <w:tc>
          <w:tcPr>
            <w:tcW w:w="0" w:type="auto"/>
          </w:tcPr>
          <w:p w14:paraId="0D81559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582</w:t>
            </w:r>
          </w:p>
        </w:tc>
        <w:tc>
          <w:tcPr>
            <w:tcW w:w="0" w:type="auto"/>
          </w:tcPr>
          <w:p w14:paraId="35BE62D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1,52</w:t>
            </w:r>
          </w:p>
        </w:tc>
        <w:tc>
          <w:tcPr>
            <w:tcW w:w="0" w:type="auto"/>
          </w:tcPr>
          <w:p w14:paraId="63E2C72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484</w:t>
            </w:r>
          </w:p>
        </w:tc>
        <w:tc>
          <w:tcPr>
            <w:tcW w:w="0" w:type="auto"/>
          </w:tcPr>
          <w:p w14:paraId="0DFEA5A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1,27</w:t>
            </w:r>
          </w:p>
        </w:tc>
        <w:tc>
          <w:tcPr>
            <w:tcW w:w="644" w:type="dxa"/>
          </w:tcPr>
          <w:p w14:paraId="7D255E3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925</w:t>
            </w:r>
          </w:p>
        </w:tc>
        <w:tc>
          <w:tcPr>
            <w:tcW w:w="850" w:type="dxa"/>
          </w:tcPr>
          <w:p w14:paraId="1D9B60E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2,42</w:t>
            </w:r>
          </w:p>
        </w:tc>
        <w:tc>
          <w:tcPr>
            <w:tcW w:w="885" w:type="dxa"/>
          </w:tcPr>
          <w:p w14:paraId="6CE2704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92</w:t>
            </w:r>
          </w:p>
        </w:tc>
        <w:tc>
          <w:tcPr>
            <w:tcW w:w="0" w:type="auto"/>
          </w:tcPr>
          <w:p w14:paraId="45FA9AF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5,40</w:t>
            </w:r>
          </w:p>
        </w:tc>
        <w:tc>
          <w:tcPr>
            <w:tcW w:w="0" w:type="auto"/>
          </w:tcPr>
          <w:p w14:paraId="3A1754F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77</w:t>
            </w:r>
          </w:p>
        </w:tc>
        <w:tc>
          <w:tcPr>
            <w:tcW w:w="0" w:type="auto"/>
          </w:tcPr>
          <w:p w14:paraId="2C24394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4,53</w:t>
            </w:r>
          </w:p>
        </w:tc>
        <w:tc>
          <w:tcPr>
            <w:tcW w:w="0" w:type="auto"/>
          </w:tcPr>
          <w:p w14:paraId="04B69B6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33</w:t>
            </w:r>
          </w:p>
        </w:tc>
        <w:tc>
          <w:tcPr>
            <w:tcW w:w="0" w:type="auto"/>
          </w:tcPr>
          <w:p w14:paraId="6C73CDB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1,95</w:t>
            </w:r>
          </w:p>
        </w:tc>
        <w:tc>
          <w:tcPr>
            <w:tcW w:w="0" w:type="auto"/>
          </w:tcPr>
          <w:p w14:paraId="31A82B3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22</w:t>
            </w:r>
          </w:p>
        </w:tc>
        <w:tc>
          <w:tcPr>
            <w:tcW w:w="0" w:type="auto"/>
          </w:tcPr>
          <w:p w14:paraId="1B8EC44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1,31</w:t>
            </w:r>
          </w:p>
        </w:tc>
        <w:tc>
          <w:tcPr>
            <w:tcW w:w="651" w:type="dxa"/>
          </w:tcPr>
          <w:p w14:paraId="4F0DD0A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48</w:t>
            </w:r>
          </w:p>
        </w:tc>
        <w:tc>
          <w:tcPr>
            <w:tcW w:w="851" w:type="dxa"/>
          </w:tcPr>
          <w:p w14:paraId="600B961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2,92</w:t>
            </w:r>
          </w:p>
        </w:tc>
      </w:tr>
      <w:tr w:rsidR="009E3F04" w:rsidRPr="00036C0B" w14:paraId="4DE13547" w14:textId="77777777" w:rsidTr="00132ED0">
        <w:trPr>
          <w:trHeight w:val="468"/>
        </w:trPr>
        <w:tc>
          <w:tcPr>
            <w:tcW w:w="0" w:type="auto"/>
          </w:tcPr>
          <w:p w14:paraId="27BD7C9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różyczka</w:t>
            </w:r>
          </w:p>
        </w:tc>
        <w:tc>
          <w:tcPr>
            <w:tcW w:w="0" w:type="auto"/>
          </w:tcPr>
          <w:p w14:paraId="2B60789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437</w:t>
            </w:r>
          </w:p>
        </w:tc>
        <w:tc>
          <w:tcPr>
            <w:tcW w:w="0" w:type="auto"/>
          </w:tcPr>
          <w:p w14:paraId="2EFE9E8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1,14</w:t>
            </w:r>
          </w:p>
        </w:tc>
        <w:tc>
          <w:tcPr>
            <w:tcW w:w="0" w:type="auto"/>
          </w:tcPr>
          <w:p w14:paraId="791590C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292</w:t>
            </w:r>
          </w:p>
        </w:tc>
        <w:tc>
          <w:tcPr>
            <w:tcW w:w="0" w:type="auto"/>
          </w:tcPr>
          <w:p w14:paraId="4B60821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0,76</w:t>
            </w:r>
          </w:p>
        </w:tc>
        <w:tc>
          <w:tcPr>
            <w:tcW w:w="0" w:type="auto"/>
          </w:tcPr>
          <w:p w14:paraId="506C0ED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98</w:t>
            </w:r>
          </w:p>
        </w:tc>
        <w:tc>
          <w:tcPr>
            <w:tcW w:w="0" w:type="auto"/>
          </w:tcPr>
          <w:p w14:paraId="5C8311F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0,26</w:t>
            </w:r>
          </w:p>
        </w:tc>
        <w:tc>
          <w:tcPr>
            <w:tcW w:w="0" w:type="auto"/>
          </w:tcPr>
          <w:p w14:paraId="2B544CB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50</w:t>
            </w:r>
          </w:p>
        </w:tc>
        <w:tc>
          <w:tcPr>
            <w:tcW w:w="0" w:type="auto"/>
          </w:tcPr>
          <w:p w14:paraId="5C0F5C6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0,13</w:t>
            </w:r>
          </w:p>
        </w:tc>
        <w:tc>
          <w:tcPr>
            <w:tcW w:w="644" w:type="dxa"/>
          </w:tcPr>
          <w:p w14:paraId="54597C91"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153</w:t>
            </w:r>
          </w:p>
        </w:tc>
        <w:tc>
          <w:tcPr>
            <w:tcW w:w="850" w:type="dxa"/>
          </w:tcPr>
          <w:p w14:paraId="080C9EA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0,40</w:t>
            </w:r>
          </w:p>
        </w:tc>
        <w:tc>
          <w:tcPr>
            <w:tcW w:w="885" w:type="dxa"/>
          </w:tcPr>
          <w:p w14:paraId="672EDCDB"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w:t>
            </w:r>
          </w:p>
        </w:tc>
        <w:tc>
          <w:tcPr>
            <w:tcW w:w="0" w:type="auto"/>
          </w:tcPr>
          <w:p w14:paraId="0BDBB14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0,29</w:t>
            </w:r>
          </w:p>
        </w:tc>
        <w:tc>
          <w:tcPr>
            <w:tcW w:w="0" w:type="auto"/>
          </w:tcPr>
          <w:p w14:paraId="062BA91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7</w:t>
            </w:r>
          </w:p>
        </w:tc>
        <w:tc>
          <w:tcPr>
            <w:tcW w:w="0" w:type="auto"/>
          </w:tcPr>
          <w:p w14:paraId="54036E3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0,41</w:t>
            </w:r>
          </w:p>
        </w:tc>
        <w:tc>
          <w:tcPr>
            <w:tcW w:w="0" w:type="auto"/>
          </w:tcPr>
          <w:p w14:paraId="22A8F68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w:t>
            </w:r>
          </w:p>
        </w:tc>
        <w:tc>
          <w:tcPr>
            <w:tcW w:w="0" w:type="auto"/>
          </w:tcPr>
          <w:p w14:paraId="47073146"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0,30</w:t>
            </w:r>
          </w:p>
        </w:tc>
        <w:tc>
          <w:tcPr>
            <w:tcW w:w="0" w:type="auto"/>
          </w:tcPr>
          <w:p w14:paraId="79FA312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w:t>
            </w:r>
          </w:p>
        </w:tc>
        <w:tc>
          <w:tcPr>
            <w:tcW w:w="0" w:type="auto"/>
          </w:tcPr>
          <w:p w14:paraId="0E3CA67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0,18</w:t>
            </w:r>
          </w:p>
        </w:tc>
        <w:tc>
          <w:tcPr>
            <w:tcW w:w="651" w:type="dxa"/>
          </w:tcPr>
          <w:p w14:paraId="47CC1D6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9</w:t>
            </w:r>
          </w:p>
        </w:tc>
        <w:tc>
          <w:tcPr>
            <w:tcW w:w="851" w:type="dxa"/>
          </w:tcPr>
          <w:p w14:paraId="7C907B9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0,55</w:t>
            </w:r>
          </w:p>
        </w:tc>
      </w:tr>
      <w:tr w:rsidR="009E3F04" w:rsidRPr="00036C0B" w14:paraId="41F1E9CC" w14:textId="77777777" w:rsidTr="00132ED0">
        <w:trPr>
          <w:trHeight w:val="473"/>
        </w:trPr>
        <w:tc>
          <w:tcPr>
            <w:tcW w:w="0" w:type="auto"/>
          </w:tcPr>
          <w:p w14:paraId="53C5C945" w14:textId="77777777" w:rsidR="00773A58" w:rsidRPr="00036C0B" w:rsidRDefault="00773A58" w:rsidP="00400395">
            <w:pPr>
              <w:jc w:val="center"/>
              <w:rPr>
                <w:rFonts w:eastAsia="Times New Roman" w:cstheme="minorHAnsi"/>
                <w:b/>
                <w:bCs/>
                <w:color w:val="000000"/>
                <w:spacing w:val="-4"/>
                <w:sz w:val="16"/>
                <w:szCs w:val="16"/>
                <w:lang w:eastAsia="pl-PL"/>
              </w:rPr>
            </w:pPr>
            <w:r w:rsidRPr="00036C0B">
              <w:rPr>
                <w:rFonts w:eastAsia="Times New Roman" w:cstheme="minorHAnsi"/>
                <w:b/>
                <w:bCs/>
                <w:color w:val="000000"/>
                <w:spacing w:val="-4"/>
                <w:sz w:val="16"/>
                <w:szCs w:val="16"/>
                <w:lang w:eastAsia="pl-PL"/>
              </w:rPr>
              <w:t>krztusiec</w:t>
            </w:r>
          </w:p>
        </w:tc>
        <w:tc>
          <w:tcPr>
            <w:tcW w:w="0" w:type="auto"/>
          </w:tcPr>
          <w:p w14:paraId="65C74C2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1548</w:t>
            </w:r>
          </w:p>
        </w:tc>
        <w:tc>
          <w:tcPr>
            <w:tcW w:w="0" w:type="auto"/>
          </w:tcPr>
          <w:p w14:paraId="29C1908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4,03</w:t>
            </w:r>
          </w:p>
        </w:tc>
        <w:tc>
          <w:tcPr>
            <w:tcW w:w="0" w:type="auto"/>
          </w:tcPr>
          <w:p w14:paraId="01D3019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1629</w:t>
            </w:r>
          </w:p>
        </w:tc>
        <w:tc>
          <w:tcPr>
            <w:tcW w:w="0" w:type="auto"/>
          </w:tcPr>
          <w:p w14:paraId="16EF955B"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4,24</w:t>
            </w:r>
          </w:p>
        </w:tc>
        <w:tc>
          <w:tcPr>
            <w:tcW w:w="0" w:type="auto"/>
          </w:tcPr>
          <w:p w14:paraId="004185B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753</w:t>
            </w:r>
          </w:p>
        </w:tc>
        <w:tc>
          <w:tcPr>
            <w:tcW w:w="0" w:type="auto"/>
          </w:tcPr>
          <w:p w14:paraId="6CB2F30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1,96</w:t>
            </w:r>
          </w:p>
        </w:tc>
        <w:tc>
          <w:tcPr>
            <w:tcW w:w="0" w:type="auto"/>
          </w:tcPr>
          <w:p w14:paraId="2821321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182</w:t>
            </w:r>
          </w:p>
        </w:tc>
        <w:tc>
          <w:tcPr>
            <w:tcW w:w="0" w:type="auto"/>
          </w:tcPr>
          <w:p w14:paraId="1C8ADA7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 xml:space="preserve">0,48 </w:t>
            </w:r>
          </w:p>
        </w:tc>
        <w:tc>
          <w:tcPr>
            <w:tcW w:w="644" w:type="dxa"/>
          </w:tcPr>
          <w:p w14:paraId="15ECFA9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376</w:t>
            </w:r>
          </w:p>
        </w:tc>
        <w:tc>
          <w:tcPr>
            <w:tcW w:w="850" w:type="dxa"/>
          </w:tcPr>
          <w:p w14:paraId="3F55BB56"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0,99</w:t>
            </w:r>
          </w:p>
        </w:tc>
        <w:tc>
          <w:tcPr>
            <w:tcW w:w="885" w:type="dxa"/>
          </w:tcPr>
          <w:p w14:paraId="5700953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59</w:t>
            </w:r>
          </w:p>
        </w:tc>
        <w:tc>
          <w:tcPr>
            <w:tcW w:w="0" w:type="auto"/>
          </w:tcPr>
          <w:p w14:paraId="4C69BAB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3,46</w:t>
            </w:r>
          </w:p>
        </w:tc>
        <w:tc>
          <w:tcPr>
            <w:tcW w:w="0" w:type="auto"/>
          </w:tcPr>
          <w:p w14:paraId="0F2E01B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76</w:t>
            </w:r>
          </w:p>
        </w:tc>
        <w:tc>
          <w:tcPr>
            <w:tcW w:w="0" w:type="auto"/>
          </w:tcPr>
          <w:p w14:paraId="7304722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4,48</w:t>
            </w:r>
          </w:p>
        </w:tc>
        <w:tc>
          <w:tcPr>
            <w:tcW w:w="0" w:type="auto"/>
          </w:tcPr>
          <w:p w14:paraId="0C9CA74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39</w:t>
            </w:r>
          </w:p>
        </w:tc>
        <w:tc>
          <w:tcPr>
            <w:tcW w:w="0" w:type="auto"/>
          </w:tcPr>
          <w:p w14:paraId="70CAFA21"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2,30</w:t>
            </w:r>
          </w:p>
        </w:tc>
        <w:tc>
          <w:tcPr>
            <w:tcW w:w="0" w:type="auto"/>
          </w:tcPr>
          <w:p w14:paraId="35EAB6EE"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14</w:t>
            </w:r>
          </w:p>
        </w:tc>
        <w:tc>
          <w:tcPr>
            <w:tcW w:w="0" w:type="auto"/>
          </w:tcPr>
          <w:p w14:paraId="08789484"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0,83</w:t>
            </w:r>
          </w:p>
        </w:tc>
        <w:tc>
          <w:tcPr>
            <w:tcW w:w="651" w:type="dxa"/>
          </w:tcPr>
          <w:p w14:paraId="14E64D7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11</w:t>
            </w:r>
          </w:p>
        </w:tc>
        <w:tc>
          <w:tcPr>
            <w:tcW w:w="851" w:type="dxa"/>
          </w:tcPr>
          <w:p w14:paraId="6235B87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0,67</w:t>
            </w:r>
          </w:p>
        </w:tc>
      </w:tr>
      <w:tr w:rsidR="009E3F04" w:rsidRPr="00036C0B" w14:paraId="70880394" w14:textId="77777777" w:rsidTr="00132ED0">
        <w:trPr>
          <w:trHeight w:val="586"/>
        </w:trPr>
        <w:tc>
          <w:tcPr>
            <w:tcW w:w="0" w:type="auto"/>
          </w:tcPr>
          <w:p w14:paraId="78A2FEA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ospa wietrzna</w:t>
            </w:r>
          </w:p>
        </w:tc>
        <w:tc>
          <w:tcPr>
            <w:tcW w:w="0" w:type="auto"/>
          </w:tcPr>
          <w:p w14:paraId="2010AB8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149565</w:t>
            </w:r>
          </w:p>
        </w:tc>
        <w:tc>
          <w:tcPr>
            <w:tcW w:w="0" w:type="auto"/>
          </w:tcPr>
          <w:p w14:paraId="3A90557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389,36</w:t>
            </w:r>
          </w:p>
        </w:tc>
        <w:tc>
          <w:tcPr>
            <w:tcW w:w="0" w:type="auto"/>
          </w:tcPr>
          <w:p w14:paraId="4E2CB69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180641</w:t>
            </w:r>
          </w:p>
        </w:tc>
        <w:tc>
          <w:tcPr>
            <w:tcW w:w="0" w:type="auto"/>
          </w:tcPr>
          <w:p w14:paraId="246677D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470,59</w:t>
            </w:r>
          </w:p>
        </w:tc>
        <w:tc>
          <w:tcPr>
            <w:tcW w:w="0" w:type="auto"/>
          </w:tcPr>
          <w:p w14:paraId="0A0FF53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71567</w:t>
            </w:r>
          </w:p>
        </w:tc>
        <w:tc>
          <w:tcPr>
            <w:tcW w:w="0" w:type="auto"/>
          </w:tcPr>
          <w:p w14:paraId="213EA90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186,60</w:t>
            </w:r>
          </w:p>
        </w:tc>
        <w:tc>
          <w:tcPr>
            <w:tcW w:w="0" w:type="auto"/>
          </w:tcPr>
          <w:p w14:paraId="7BE742E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57669</w:t>
            </w:r>
          </w:p>
        </w:tc>
        <w:tc>
          <w:tcPr>
            <w:tcW w:w="0" w:type="auto"/>
          </w:tcPr>
          <w:p w14:paraId="71FEEEE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151,12</w:t>
            </w:r>
          </w:p>
        </w:tc>
        <w:tc>
          <w:tcPr>
            <w:tcW w:w="644" w:type="dxa"/>
          </w:tcPr>
          <w:p w14:paraId="5C1F593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171480</w:t>
            </w:r>
          </w:p>
        </w:tc>
        <w:tc>
          <w:tcPr>
            <w:tcW w:w="850" w:type="dxa"/>
          </w:tcPr>
          <w:p w14:paraId="39AFBD8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449,34</w:t>
            </w:r>
          </w:p>
        </w:tc>
        <w:tc>
          <w:tcPr>
            <w:tcW w:w="885" w:type="dxa"/>
          </w:tcPr>
          <w:p w14:paraId="260780C6"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6587</w:t>
            </w:r>
          </w:p>
        </w:tc>
        <w:tc>
          <w:tcPr>
            <w:tcW w:w="0" w:type="auto"/>
          </w:tcPr>
          <w:p w14:paraId="08E3E86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386,78</w:t>
            </w:r>
          </w:p>
        </w:tc>
        <w:tc>
          <w:tcPr>
            <w:tcW w:w="0" w:type="auto"/>
          </w:tcPr>
          <w:p w14:paraId="2A575AF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7874</w:t>
            </w:r>
          </w:p>
        </w:tc>
        <w:tc>
          <w:tcPr>
            <w:tcW w:w="0" w:type="auto"/>
          </w:tcPr>
          <w:p w14:paraId="7448606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463,64</w:t>
            </w:r>
          </w:p>
        </w:tc>
        <w:tc>
          <w:tcPr>
            <w:tcW w:w="0" w:type="auto"/>
          </w:tcPr>
          <w:p w14:paraId="17A770F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2965</w:t>
            </w:r>
          </w:p>
        </w:tc>
        <w:tc>
          <w:tcPr>
            <w:tcW w:w="0" w:type="auto"/>
          </w:tcPr>
          <w:p w14:paraId="0DA57EE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175,11</w:t>
            </w:r>
          </w:p>
        </w:tc>
        <w:tc>
          <w:tcPr>
            <w:tcW w:w="0" w:type="auto"/>
          </w:tcPr>
          <w:p w14:paraId="2101851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2515</w:t>
            </w:r>
          </w:p>
        </w:tc>
        <w:tc>
          <w:tcPr>
            <w:tcW w:w="0" w:type="auto"/>
          </w:tcPr>
          <w:p w14:paraId="525A6BF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149,52</w:t>
            </w:r>
          </w:p>
        </w:tc>
        <w:tc>
          <w:tcPr>
            <w:tcW w:w="651" w:type="dxa"/>
          </w:tcPr>
          <w:p w14:paraId="71EBA7B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7837</w:t>
            </w:r>
          </w:p>
        </w:tc>
        <w:tc>
          <w:tcPr>
            <w:tcW w:w="851" w:type="dxa"/>
          </w:tcPr>
          <w:p w14:paraId="788DBC91"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476,40</w:t>
            </w:r>
          </w:p>
        </w:tc>
      </w:tr>
      <w:tr w:rsidR="009E3F04" w:rsidRPr="00036C0B" w14:paraId="54A03F62" w14:textId="77777777" w:rsidTr="00132ED0">
        <w:trPr>
          <w:trHeight w:val="586"/>
        </w:trPr>
        <w:tc>
          <w:tcPr>
            <w:tcW w:w="0" w:type="auto"/>
          </w:tcPr>
          <w:p w14:paraId="2CFE3D2D"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ostre porażenia</w:t>
            </w:r>
          </w:p>
          <w:p w14:paraId="307DBD4B"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wiotkie*</w:t>
            </w:r>
          </w:p>
        </w:tc>
        <w:tc>
          <w:tcPr>
            <w:tcW w:w="0" w:type="auto"/>
          </w:tcPr>
          <w:p w14:paraId="62D3A6D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 xml:space="preserve">48 </w:t>
            </w:r>
          </w:p>
        </w:tc>
        <w:tc>
          <w:tcPr>
            <w:tcW w:w="0" w:type="auto"/>
          </w:tcPr>
          <w:p w14:paraId="6CB4293F"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0,82*</w:t>
            </w:r>
          </w:p>
        </w:tc>
        <w:tc>
          <w:tcPr>
            <w:tcW w:w="0" w:type="auto"/>
          </w:tcPr>
          <w:p w14:paraId="569F36FE"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41</w:t>
            </w:r>
          </w:p>
        </w:tc>
        <w:tc>
          <w:tcPr>
            <w:tcW w:w="0" w:type="auto"/>
          </w:tcPr>
          <w:p w14:paraId="350D97B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0,70*</w:t>
            </w:r>
          </w:p>
        </w:tc>
        <w:tc>
          <w:tcPr>
            <w:tcW w:w="0" w:type="auto"/>
          </w:tcPr>
          <w:p w14:paraId="6581774E"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18</w:t>
            </w:r>
          </w:p>
        </w:tc>
        <w:tc>
          <w:tcPr>
            <w:tcW w:w="0" w:type="auto"/>
          </w:tcPr>
          <w:p w14:paraId="32CADDE7"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0,31</w:t>
            </w:r>
            <w:r w:rsidRPr="00036C0B">
              <w:rPr>
                <w:rFonts w:eastAsia="Times New Roman" w:cstheme="minorHAnsi"/>
                <w:b/>
                <w:smallCaps/>
                <w:color w:val="000000"/>
                <w:sz w:val="16"/>
                <w:szCs w:val="16"/>
                <w:lang w:eastAsia="pl-PL"/>
              </w:rPr>
              <w:t>*</w:t>
            </w:r>
          </w:p>
        </w:tc>
        <w:tc>
          <w:tcPr>
            <w:tcW w:w="0" w:type="auto"/>
          </w:tcPr>
          <w:p w14:paraId="2BAFB65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37</w:t>
            </w:r>
          </w:p>
        </w:tc>
        <w:tc>
          <w:tcPr>
            <w:tcW w:w="0" w:type="auto"/>
          </w:tcPr>
          <w:p w14:paraId="0EF31621"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0,63</w:t>
            </w:r>
            <w:r w:rsidRPr="00036C0B">
              <w:rPr>
                <w:rFonts w:eastAsia="Times New Roman" w:cstheme="minorHAnsi"/>
                <w:b/>
                <w:smallCaps/>
                <w:color w:val="000000"/>
                <w:sz w:val="16"/>
                <w:szCs w:val="16"/>
                <w:lang w:eastAsia="pl-PL"/>
              </w:rPr>
              <w:t>*</w:t>
            </w:r>
          </w:p>
        </w:tc>
        <w:tc>
          <w:tcPr>
            <w:tcW w:w="644" w:type="dxa"/>
          </w:tcPr>
          <w:p w14:paraId="1EA4A06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49</w:t>
            </w:r>
          </w:p>
        </w:tc>
        <w:tc>
          <w:tcPr>
            <w:tcW w:w="850" w:type="dxa"/>
          </w:tcPr>
          <w:p w14:paraId="2CAA0335"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0,84</w:t>
            </w:r>
          </w:p>
        </w:tc>
        <w:tc>
          <w:tcPr>
            <w:tcW w:w="885" w:type="dxa"/>
          </w:tcPr>
          <w:p w14:paraId="1149CACB"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w:t>
            </w:r>
          </w:p>
        </w:tc>
        <w:tc>
          <w:tcPr>
            <w:tcW w:w="0" w:type="auto"/>
          </w:tcPr>
          <w:p w14:paraId="56F58C9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0,40*</w:t>
            </w:r>
          </w:p>
        </w:tc>
        <w:tc>
          <w:tcPr>
            <w:tcW w:w="0" w:type="auto"/>
          </w:tcPr>
          <w:p w14:paraId="252025B9"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1</w:t>
            </w:r>
          </w:p>
        </w:tc>
        <w:tc>
          <w:tcPr>
            <w:tcW w:w="0" w:type="auto"/>
          </w:tcPr>
          <w:p w14:paraId="5D53F702"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0,40*</w:t>
            </w:r>
          </w:p>
        </w:tc>
        <w:tc>
          <w:tcPr>
            <w:tcW w:w="0" w:type="auto"/>
          </w:tcPr>
          <w:p w14:paraId="7937E888"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t>
            </w:r>
          </w:p>
        </w:tc>
        <w:tc>
          <w:tcPr>
            <w:tcW w:w="0" w:type="auto"/>
          </w:tcPr>
          <w:p w14:paraId="70E09D51"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w:t>
            </w:r>
          </w:p>
        </w:tc>
        <w:tc>
          <w:tcPr>
            <w:tcW w:w="0" w:type="auto"/>
          </w:tcPr>
          <w:p w14:paraId="74002CA0"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w:t>
            </w:r>
          </w:p>
        </w:tc>
        <w:tc>
          <w:tcPr>
            <w:tcW w:w="0" w:type="auto"/>
          </w:tcPr>
          <w:p w14:paraId="45BCEE3C"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0,83*</w:t>
            </w:r>
          </w:p>
        </w:tc>
        <w:tc>
          <w:tcPr>
            <w:tcW w:w="651" w:type="dxa"/>
          </w:tcPr>
          <w:p w14:paraId="7C0C543A"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2</w:t>
            </w:r>
          </w:p>
        </w:tc>
        <w:tc>
          <w:tcPr>
            <w:tcW w:w="851" w:type="dxa"/>
          </w:tcPr>
          <w:p w14:paraId="00082C83" w14:textId="77777777" w:rsidR="00773A58" w:rsidRPr="00036C0B" w:rsidRDefault="00773A58" w:rsidP="00400395">
            <w:pPr>
              <w:jc w:val="center"/>
              <w:rPr>
                <w:rFonts w:eastAsia="Times New Roman" w:cstheme="minorHAnsi"/>
                <w:b/>
                <w:bCs/>
                <w:color w:val="000000"/>
                <w:sz w:val="16"/>
                <w:szCs w:val="16"/>
                <w:lang w:eastAsia="pl-PL"/>
              </w:rPr>
            </w:pPr>
            <w:r w:rsidRPr="00036C0B">
              <w:rPr>
                <w:rFonts w:eastAsia="Times New Roman" w:cstheme="minorHAnsi"/>
                <w:b/>
                <w:bCs/>
                <w:color w:val="000000"/>
                <w:sz w:val="16"/>
                <w:szCs w:val="16"/>
                <w:lang w:eastAsia="pl-PL"/>
              </w:rPr>
              <w:t>0,84*</w:t>
            </w:r>
          </w:p>
        </w:tc>
      </w:tr>
    </w:tbl>
    <w:p w14:paraId="22AC695F" w14:textId="77777777" w:rsidR="00773A58" w:rsidRPr="004E4594" w:rsidRDefault="00773A58" w:rsidP="00773A58">
      <w:pPr>
        <w:ind w:firstLine="708"/>
        <w:rPr>
          <w:rFonts w:eastAsia="Times New Roman" w:cstheme="minorHAnsi"/>
          <w:sz w:val="18"/>
          <w:szCs w:val="18"/>
          <w:lang w:eastAsia="pl-PL"/>
        </w:rPr>
        <w:sectPr w:rsidR="00773A58" w:rsidRPr="004E4594" w:rsidSect="00731D5B">
          <w:headerReference w:type="default" r:id="rId16"/>
          <w:footerReference w:type="even" r:id="rId17"/>
          <w:footerReference w:type="default" r:id="rId18"/>
          <w:type w:val="continuous"/>
          <w:pgSz w:w="16840" w:h="11907" w:orient="landscape" w:code="9"/>
          <w:pgMar w:top="1418" w:right="1418" w:bottom="1418" w:left="1418" w:header="709" w:footer="709" w:gutter="0"/>
          <w:cols w:space="708"/>
        </w:sectPr>
      </w:pPr>
      <w:r w:rsidRPr="004E4594">
        <w:rPr>
          <w:rFonts w:eastAsia="Times New Roman" w:cstheme="minorHAnsi"/>
          <w:b/>
          <w:sz w:val="18"/>
          <w:szCs w:val="18"/>
          <w:lang w:eastAsia="pl-PL"/>
        </w:rPr>
        <w:t>*</w:t>
      </w:r>
      <w:r w:rsidRPr="004E4594">
        <w:rPr>
          <w:rFonts w:eastAsia="Times New Roman" w:cstheme="minorHAnsi"/>
          <w:sz w:val="18"/>
          <w:szCs w:val="18"/>
          <w:lang w:eastAsia="pl-PL"/>
        </w:rPr>
        <w:t>zapadalność obliczona na podstawie populacji dzieci 0-14 r.ż. na 100 tys.</w:t>
      </w:r>
    </w:p>
    <w:p w14:paraId="4B532FA9" w14:textId="26D91C34" w:rsidR="00773A58" w:rsidRDefault="00773A58" w:rsidP="00F779B5">
      <w:pPr>
        <w:pStyle w:val="Nagwek3"/>
        <w:numPr>
          <w:ilvl w:val="1"/>
          <w:numId w:val="122"/>
        </w:numPr>
        <w:spacing w:before="0"/>
        <w:ind w:left="284" w:hanging="284"/>
      </w:pPr>
      <w:bookmarkStart w:id="200" w:name="_Toc133222199"/>
      <w:bookmarkStart w:id="201" w:name="_Toc135828417"/>
      <w:r>
        <w:lastRenderedPageBreak/>
        <w:t>Zapalenie opon mózgowo-rdzeniowych</w:t>
      </w:r>
      <w:r w:rsidR="005A5A82">
        <w:t xml:space="preserve"> i </w:t>
      </w:r>
      <w:r w:rsidRPr="00ED5E7F">
        <w:t>mózgu</w:t>
      </w:r>
      <w:bookmarkEnd w:id="200"/>
      <w:bookmarkEnd w:id="201"/>
    </w:p>
    <w:p w14:paraId="3C714EB9" w14:textId="77777777" w:rsidR="008917B4" w:rsidRPr="008917B4" w:rsidRDefault="008917B4" w:rsidP="00BE6700">
      <w:pPr>
        <w:pStyle w:val="Stylnastroninternet"/>
      </w:pPr>
    </w:p>
    <w:p w14:paraId="5158518B" w14:textId="08364415" w:rsidR="00773A58" w:rsidRDefault="00773A58" w:rsidP="00BE6700">
      <w:pPr>
        <w:pStyle w:val="Stylnastroninternet"/>
        <w:rPr>
          <w:szCs w:val="24"/>
        </w:rPr>
      </w:pPr>
      <w:r w:rsidRPr="00A2614C">
        <w:rPr>
          <w:szCs w:val="24"/>
        </w:rPr>
        <w:t>Epidemiologia zapaleń ośrodkowego układu nerwowego zależy od wieku oraz</w:t>
      </w:r>
      <w:r w:rsidR="00B937BE">
        <w:rPr>
          <w:szCs w:val="24"/>
        </w:rPr>
        <w:t> </w:t>
      </w:r>
      <w:r w:rsidRPr="00A2614C">
        <w:rPr>
          <w:szCs w:val="24"/>
        </w:rPr>
        <w:t>czynników predysponujących, zarówno tych związanych</w:t>
      </w:r>
      <w:r w:rsidR="005A5A82">
        <w:rPr>
          <w:szCs w:val="24"/>
        </w:rPr>
        <w:t xml:space="preserve"> z</w:t>
      </w:r>
      <w:r w:rsidR="00570002">
        <w:rPr>
          <w:szCs w:val="24"/>
        </w:rPr>
        <w:t xml:space="preserve"> </w:t>
      </w:r>
      <w:r w:rsidRPr="00A2614C">
        <w:rPr>
          <w:szCs w:val="24"/>
        </w:rPr>
        <w:t>cechami drobnoustrojów</w:t>
      </w:r>
      <w:r w:rsidR="00570002">
        <w:rPr>
          <w:szCs w:val="24"/>
        </w:rPr>
        <w:t>,</w:t>
      </w:r>
      <w:r w:rsidRPr="00A2614C">
        <w:rPr>
          <w:szCs w:val="24"/>
        </w:rPr>
        <w:t xml:space="preserve"> jak</w:t>
      </w:r>
      <w:r w:rsidR="005A5A82">
        <w:rPr>
          <w:szCs w:val="24"/>
        </w:rPr>
        <w:t xml:space="preserve"> i </w:t>
      </w:r>
      <w:r w:rsidRPr="00A2614C">
        <w:rPr>
          <w:szCs w:val="24"/>
        </w:rPr>
        <w:t>organizmem gospodarza,</w:t>
      </w:r>
      <w:r w:rsidR="005A5A82">
        <w:rPr>
          <w:szCs w:val="24"/>
        </w:rPr>
        <w:t xml:space="preserve"> a</w:t>
      </w:r>
      <w:r w:rsidR="00570002">
        <w:rPr>
          <w:szCs w:val="24"/>
        </w:rPr>
        <w:t xml:space="preserve"> </w:t>
      </w:r>
      <w:r w:rsidRPr="00A2614C">
        <w:rPr>
          <w:szCs w:val="24"/>
        </w:rPr>
        <w:t xml:space="preserve">także od pory roku. </w:t>
      </w:r>
    </w:p>
    <w:p w14:paraId="443D1198" w14:textId="16049EE3" w:rsidR="00773A58" w:rsidRDefault="00773A58" w:rsidP="00BE6700">
      <w:pPr>
        <w:pStyle w:val="Stylnastroninternet"/>
        <w:rPr>
          <w:szCs w:val="24"/>
        </w:rPr>
      </w:pPr>
      <w:r w:rsidRPr="00A2614C">
        <w:rPr>
          <w:szCs w:val="24"/>
        </w:rPr>
        <w:t>W 202</w:t>
      </w:r>
      <w:r>
        <w:rPr>
          <w:szCs w:val="24"/>
        </w:rPr>
        <w:t>2</w:t>
      </w:r>
      <w:r w:rsidRPr="00A2614C">
        <w:rPr>
          <w:szCs w:val="24"/>
        </w:rPr>
        <w:t xml:space="preserve"> r</w:t>
      </w:r>
      <w:r>
        <w:rPr>
          <w:szCs w:val="24"/>
        </w:rPr>
        <w:t>oku</w:t>
      </w:r>
      <w:r w:rsidR="000E738B">
        <w:rPr>
          <w:szCs w:val="24"/>
        </w:rPr>
        <w:t xml:space="preserve"> w </w:t>
      </w:r>
      <w:r w:rsidRPr="00A2614C">
        <w:rPr>
          <w:szCs w:val="24"/>
        </w:rPr>
        <w:t xml:space="preserve">Polsce zarejestrowano </w:t>
      </w:r>
      <w:r>
        <w:rPr>
          <w:szCs w:val="24"/>
        </w:rPr>
        <w:t>2320</w:t>
      </w:r>
      <w:r w:rsidRPr="00A2614C">
        <w:rPr>
          <w:szCs w:val="24"/>
        </w:rPr>
        <w:t xml:space="preserve"> zachorowa</w:t>
      </w:r>
      <w:r>
        <w:rPr>
          <w:szCs w:val="24"/>
        </w:rPr>
        <w:t>ń</w:t>
      </w:r>
      <w:r w:rsidRPr="00A2614C">
        <w:rPr>
          <w:szCs w:val="24"/>
        </w:rPr>
        <w:t xml:space="preserve"> na zapalenie opon mózgowych</w:t>
      </w:r>
      <w:r w:rsidR="005A5A82">
        <w:rPr>
          <w:szCs w:val="24"/>
        </w:rPr>
        <w:t xml:space="preserve"> i </w:t>
      </w:r>
      <w:r w:rsidRPr="00A2614C">
        <w:rPr>
          <w:szCs w:val="24"/>
        </w:rPr>
        <w:t xml:space="preserve">mózgu (współczynnik zapadalności </w:t>
      </w:r>
      <w:r>
        <w:rPr>
          <w:szCs w:val="24"/>
        </w:rPr>
        <w:t>6,12</w:t>
      </w:r>
      <w:r w:rsidRPr="00A2614C">
        <w:rPr>
          <w:szCs w:val="24"/>
        </w:rPr>
        <w:t xml:space="preserve"> na 100 tys. mieszkańców).</w:t>
      </w:r>
      <w:r w:rsidR="000E738B">
        <w:rPr>
          <w:szCs w:val="24"/>
        </w:rPr>
        <w:t xml:space="preserve"> w </w:t>
      </w:r>
      <w:r w:rsidRPr="00A2614C">
        <w:rPr>
          <w:szCs w:val="24"/>
        </w:rPr>
        <w:t xml:space="preserve">analogicznym </w:t>
      </w:r>
      <w:r w:rsidRPr="003C1E9D">
        <w:rPr>
          <w:szCs w:val="24"/>
        </w:rPr>
        <w:t>okresie</w:t>
      </w:r>
      <w:r w:rsidR="000E738B">
        <w:rPr>
          <w:szCs w:val="24"/>
        </w:rPr>
        <w:t xml:space="preserve"> w </w:t>
      </w:r>
      <w:r w:rsidRPr="003C1E9D">
        <w:rPr>
          <w:szCs w:val="24"/>
        </w:rPr>
        <w:t>woj. zachodniopomorskim odnotowano 8</w:t>
      </w:r>
      <w:r>
        <w:rPr>
          <w:szCs w:val="24"/>
        </w:rPr>
        <w:t>2</w:t>
      </w:r>
      <w:r w:rsidRPr="003C1E9D">
        <w:rPr>
          <w:szCs w:val="24"/>
        </w:rPr>
        <w:t xml:space="preserve"> zachorowa</w:t>
      </w:r>
      <w:r>
        <w:rPr>
          <w:szCs w:val="24"/>
        </w:rPr>
        <w:t>nia</w:t>
      </w:r>
      <w:r w:rsidRPr="003C1E9D">
        <w:rPr>
          <w:szCs w:val="24"/>
        </w:rPr>
        <w:t xml:space="preserve"> (współczynnik zapadalności 4,9</w:t>
      </w:r>
      <w:r>
        <w:rPr>
          <w:szCs w:val="24"/>
        </w:rPr>
        <w:t>6</w:t>
      </w:r>
      <w:r w:rsidRPr="003C1E9D">
        <w:rPr>
          <w:szCs w:val="24"/>
        </w:rPr>
        <w:t xml:space="preserve"> na </w:t>
      </w:r>
      <w:r w:rsidRPr="00A2614C">
        <w:rPr>
          <w:szCs w:val="24"/>
        </w:rPr>
        <w:t>100 tys. mieszkańców). Dla porównania</w:t>
      </w:r>
      <w:r w:rsidR="000E738B">
        <w:rPr>
          <w:szCs w:val="24"/>
        </w:rPr>
        <w:t xml:space="preserve"> w </w:t>
      </w:r>
      <w:r w:rsidRPr="00A2614C">
        <w:rPr>
          <w:szCs w:val="24"/>
        </w:rPr>
        <w:t>202</w:t>
      </w:r>
      <w:r>
        <w:rPr>
          <w:szCs w:val="24"/>
        </w:rPr>
        <w:t>1</w:t>
      </w:r>
      <w:r w:rsidRPr="00A2614C">
        <w:rPr>
          <w:szCs w:val="24"/>
        </w:rPr>
        <w:t xml:space="preserve"> r</w:t>
      </w:r>
      <w:r>
        <w:rPr>
          <w:szCs w:val="24"/>
        </w:rPr>
        <w:t>oku</w:t>
      </w:r>
      <w:r w:rsidR="000E738B">
        <w:rPr>
          <w:szCs w:val="24"/>
        </w:rPr>
        <w:t xml:space="preserve"> w </w:t>
      </w:r>
      <w:r w:rsidRPr="00A2614C">
        <w:rPr>
          <w:szCs w:val="24"/>
        </w:rPr>
        <w:t xml:space="preserve">woj. zachodniopomorskim odnotowano </w:t>
      </w:r>
      <w:r>
        <w:rPr>
          <w:szCs w:val="24"/>
        </w:rPr>
        <w:t>56</w:t>
      </w:r>
      <w:r w:rsidRPr="00A2614C">
        <w:rPr>
          <w:szCs w:val="24"/>
        </w:rPr>
        <w:t xml:space="preserve"> zachorowa</w:t>
      </w:r>
      <w:r>
        <w:rPr>
          <w:szCs w:val="24"/>
        </w:rPr>
        <w:t>ń</w:t>
      </w:r>
      <w:r w:rsidRPr="00A2614C">
        <w:rPr>
          <w:szCs w:val="24"/>
        </w:rPr>
        <w:t xml:space="preserve"> (współczynnik zapadalności</w:t>
      </w:r>
      <w:r>
        <w:rPr>
          <w:szCs w:val="24"/>
        </w:rPr>
        <w:t xml:space="preserve"> 3,33 </w:t>
      </w:r>
      <w:r w:rsidRPr="00A2614C">
        <w:rPr>
          <w:szCs w:val="24"/>
        </w:rPr>
        <w:t>na 100 tys. mieszkańców).</w:t>
      </w:r>
    </w:p>
    <w:p w14:paraId="10F60452" w14:textId="77777777" w:rsidR="002879D9" w:rsidRDefault="002879D9" w:rsidP="00BE6700">
      <w:pPr>
        <w:pStyle w:val="Stylnastroninternet"/>
        <w:rPr>
          <w:szCs w:val="24"/>
        </w:rPr>
      </w:pPr>
    </w:p>
    <w:p w14:paraId="75D8D4B9" w14:textId="7F1DB245" w:rsidR="00773A58" w:rsidRPr="00D31CB8" w:rsidRDefault="00773A58" w:rsidP="00BE6700">
      <w:pPr>
        <w:pStyle w:val="Stylnastroninternet"/>
        <w:rPr>
          <w:b/>
          <w:bCs/>
          <w:szCs w:val="24"/>
        </w:rPr>
      </w:pPr>
      <w:r w:rsidRPr="00D31CB8">
        <w:rPr>
          <w:b/>
          <w:bCs/>
          <w:iCs/>
          <w:szCs w:val="24"/>
        </w:rPr>
        <w:t>Bakteryjne zapalenia opon mózgowych</w:t>
      </w:r>
      <w:r w:rsidR="005A5A82">
        <w:rPr>
          <w:b/>
          <w:bCs/>
          <w:iCs/>
          <w:szCs w:val="24"/>
        </w:rPr>
        <w:t xml:space="preserve"> i </w:t>
      </w:r>
      <w:r w:rsidRPr="00D31CB8">
        <w:rPr>
          <w:b/>
          <w:bCs/>
          <w:iCs/>
          <w:szCs w:val="24"/>
        </w:rPr>
        <w:t xml:space="preserve">mózgu </w:t>
      </w:r>
    </w:p>
    <w:p w14:paraId="1A65BB9D" w14:textId="12C47229" w:rsidR="00773A58" w:rsidRPr="00A2614C" w:rsidRDefault="00773A58" w:rsidP="00BE6700">
      <w:pPr>
        <w:pStyle w:val="Stylnastroninternet"/>
        <w:rPr>
          <w:szCs w:val="24"/>
        </w:rPr>
      </w:pPr>
      <w:r w:rsidRPr="00A2614C">
        <w:rPr>
          <w:szCs w:val="24"/>
        </w:rPr>
        <w:t>Na terenie Polski</w:t>
      </w:r>
      <w:r w:rsidR="000E738B">
        <w:rPr>
          <w:szCs w:val="24"/>
        </w:rPr>
        <w:t xml:space="preserve"> w </w:t>
      </w:r>
      <w:r w:rsidRPr="00A2614C">
        <w:rPr>
          <w:szCs w:val="24"/>
        </w:rPr>
        <w:t>roku 202</w:t>
      </w:r>
      <w:r>
        <w:rPr>
          <w:szCs w:val="24"/>
        </w:rPr>
        <w:t>2</w:t>
      </w:r>
      <w:r w:rsidRPr="00A2614C">
        <w:rPr>
          <w:szCs w:val="24"/>
        </w:rPr>
        <w:t xml:space="preserve"> zarejestrowano </w:t>
      </w:r>
      <w:r>
        <w:rPr>
          <w:szCs w:val="24"/>
        </w:rPr>
        <w:t>860</w:t>
      </w:r>
      <w:r w:rsidRPr="00A2614C">
        <w:rPr>
          <w:szCs w:val="24"/>
        </w:rPr>
        <w:t xml:space="preserve"> zachorowań na bakteryjne zapalenie opon mózgowych</w:t>
      </w:r>
      <w:r w:rsidR="005A5A82">
        <w:rPr>
          <w:szCs w:val="24"/>
        </w:rPr>
        <w:t xml:space="preserve"> i </w:t>
      </w:r>
      <w:r w:rsidRPr="00A2614C">
        <w:rPr>
          <w:szCs w:val="24"/>
        </w:rPr>
        <w:t xml:space="preserve">mózgu (współczynnik zapadalności </w:t>
      </w:r>
      <w:r>
        <w:rPr>
          <w:szCs w:val="24"/>
        </w:rPr>
        <w:t>2,27</w:t>
      </w:r>
      <w:r w:rsidRPr="00A2614C">
        <w:rPr>
          <w:szCs w:val="24"/>
        </w:rPr>
        <w:t xml:space="preserve"> na 100 tys. mieszkańców).</w:t>
      </w:r>
      <w:r w:rsidR="000E738B">
        <w:rPr>
          <w:szCs w:val="24"/>
        </w:rPr>
        <w:t xml:space="preserve"> w </w:t>
      </w:r>
      <w:r w:rsidRPr="00A2614C">
        <w:rPr>
          <w:szCs w:val="24"/>
        </w:rPr>
        <w:t>analogicznym okresie</w:t>
      </w:r>
      <w:r w:rsidR="000E738B">
        <w:rPr>
          <w:szCs w:val="24"/>
        </w:rPr>
        <w:t xml:space="preserve"> w </w:t>
      </w:r>
      <w:r w:rsidRPr="00A2614C">
        <w:rPr>
          <w:szCs w:val="24"/>
        </w:rPr>
        <w:t xml:space="preserve">woj. zachodniopomorskim odnotowano </w:t>
      </w:r>
      <w:r>
        <w:rPr>
          <w:szCs w:val="24"/>
        </w:rPr>
        <w:t>33</w:t>
      </w:r>
      <w:r w:rsidRPr="00A2614C">
        <w:rPr>
          <w:szCs w:val="24"/>
        </w:rPr>
        <w:t xml:space="preserve"> zachorowa</w:t>
      </w:r>
      <w:r>
        <w:rPr>
          <w:szCs w:val="24"/>
        </w:rPr>
        <w:t>nia</w:t>
      </w:r>
      <w:r w:rsidRPr="00A2614C">
        <w:rPr>
          <w:szCs w:val="24"/>
        </w:rPr>
        <w:t xml:space="preserve"> (współczynnik </w:t>
      </w:r>
      <w:r w:rsidRPr="003C1E9D">
        <w:rPr>
          <w:szCs w:val="24"/>
        </w:rPr>
        <w:t xml:space="preserve">zapadalności </w:t>
      </w:r>
      <w:r>
        <w:rPr>
          <w:szCs w:val="24"/>
        </w:rPr>
        <w:t>2</w:t>
      </w:r>
      <w:r w:rsidRPr="003C1E9D">
        <w:rPr>
          <w:szCs w:val="24"/>
        </w:rPr>
        <w:t>,</w:t>
      </w:r>
      <w:r>
        <w:rPr>
          <w:szCs w:val="24"/>
        </w:rPr>
        <w:t>01</w:t>
      </w:r>
      <w:r w:rsidRPr="003C1E9D">
        <w:rPr>
          <w:szCs w:val="24"/>
        </w:rPr>
        <w:t xml:space="preserve"> na </w:t>
      </w:r>
      <w:r w:rsidRPr="00A2614C">
        <w:rPr>
          <w:szCs w:val="24"/>
        </w:rPr>
        <w:t>100 tys. mieszkańców), tj.</w:t>
      </w:r>
      <w:r w:rsidR="00570002">
        <w:rPr>
          <w:szCs w:val="24"/>
        </w:rPr>
        <w:t> </w:t>
      </w:r>
      <w:r w:rsidRPr="00A2614C">
        <w:rPr>
          <w:szCs w:val="24"/>
        </w:rPr>
        <w:t>o</w:t>
      </w:r>
      <w:r w:rsidR="00570002">
        <w:rPr>
          <w:szCs w:val="24"/>
        </w:rPr>
        <w:t> </w:t>
      </w:r>
      <w:r>
        <w:rPr>
          <w:szCs w:val="24"/>
        </w:rPr>
        <w:t>4</w:t>
      </w:r>
      <w:r w:rsidR="00570002">
        <w:rPr>
          <w:szCs w:val="24"/>
        </w:rPr>
        <w:t> </w:t>
      </w:r>
      <w:r w:rsidRPr="00A2614C">
        <w:rPr>
          <w:szCs w:val="24"/>
        </w:rPr>
        <w:t>zachorowani</w:t>
      </w:r>
      <w:r>
        <w:rPr>
          <w:szCs w:val="24"/>
        </w:rPr>
        <w:t>a</w:t>
      </w:r>
      <w:r w:rsidRPr="00A2614C">
        <w:rPr>
          <w:szCs w:val="24"/>
        </w:rPr>
        <w:t xml:space="preserve"> </w:t>
      </w:r>
      <w:r>
        <w:rPr>
          <w:szCs w:val="24"/>
        </w:rPr>
        <w:t>więcej</w:t>
      </w:r>
      <w:r w:rsidRPr="00A2614C">
        <w:rPr>
          <w:szCs w:val="24"/>
        </w:rPr>
        <w:t xml:space="preserve"> niż</w:t>
      </w:r>
      <w:r w:rsidR="000E738B">
        <w:rPr>
          <w:szCs w:val="24"/>
        </w:rPr>
        <w:t xml:space="preserve"> w </w:t>
      </w:r>
      <w:r w:rsidRPr="00A2614C">
        <w:rPr>
          <w:szCs w:val="24"/>
        </w:rPr>
        <w:t>roku 202</w:t>
      </w:r>
      <w:r>
        <w:rPr>
          <w:szCs w:val="24"/>
        </w:rPr>
        <w:t>1</w:t>
      </w:r>
      <w:r w:rsidRPr="00A2614C">
        <w:rPr>
          <w:szCs w:val="24"/>
        </w:rPr>
        <w:t xml:space="preserve"> (</w:t>
      </w:r>
      <w:r>
        <w:rPr>
          <w:szCs w:val="24"/>
        </w:rPr>
        <w:t>t</w:t>
      </w:r>
      <w:r w:rsidRPr="00A2614C">
        <w:rPr>
          <w:szCs w:val="24"/>
        </w:rPr>
        <w:t>ab</w:t>
      </w:r>
      <w:r>
        <w:rPr>
          <w:szCs w:val="24"/>
        </w:rPr>
        <w:t>ela 12</w:t>
      </w:r>
      <w:r w:rsidRPr="00A2614C">
        <w:rPr>
          <w:szCs w:val="24"/>
        </w:rPr>
        <w:t>).</w:t>
      </w:r>
    </w:p>
    <w:p w14:paraId="4946E355" w14:textId="410B5D7E" w:rsidR="00773A58" w:rsidRPr="00595553" w:rsidRDefault="00773A58" w:rsidP="00773A58">
      <w:pPr>
        <w:spacing w:before="120" w:after="120"/>
        <w:jc w:val="both"/>
        <w:rPr>
          <w:sz w:val="18"/>
          <w:szCs w:val="18"/>
        </w:rPr>
      </w:pPr>
      <w:bookmarkStart w:id="202" w:name="_Toc133231306"/>
      <w:bookmarkStart w:id="203" w:name="_Toc133236315"/>
      <w:bookmarkStart w:id="204" w:name="_Toc133311705"/>
      <w:bookmarkStart w:id="205" w:name="_Toc133320561"/>
      <w:bookmarkStart w:id="206" w:name="_Toc133321680"/>
      <w:bookmarkStart w:id="207" w:name="_Toc133387658"/>
      <w:bookmarkStart w:id="208" w:name="_Toc133388602"/>
      <w:bookmarkStart w:id="209" w:name="_Toc133500625"/>
      <w:bookmarkStart w:id="210" w:name="_Toc133559629"/>
      <w:bookmarkStart w:id="211" w:name="_Toc133576651"/>
      <w:bookmarkStart w:id="212" w:name="_Toc133582255"/>
      <w:bookmarkStart w:id="213" w:name="_Toc133582873"/>
      <w:bookmarkStart w:id="214" w:name="_Toc133583763"/>
      <w:bookmarkStart w:id="215" w:name="_Toc134604372"/>
      <w:bookmarkStart w:id="216" w:name="_Toc134610886"/>
      <w:bookmarkStart w:id="217" w:name="_Toc135041585"/>
      <w:bookmarkStart w:id="218" w:name="_Toc135828577"/>
      <w:r w:rsidRPr="00595553">
        <w:rPr>
          <w:sz w:val="18"/>
          <w:szCs w:val="18"/>
        </w:rPr>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12</w:t>
      </w:r>
      <w:r w:rsidRPr="00595553">
        <w:rPr>
          <w:noProof/>
          <w:sz w:val="18"/>
          <w:szCs w:val="18"/>
        </w:rPr>
        <w:fldChar w:fldCharType="end"/>
      </w:r>
      <w:r w:rsidR="00436335">
        <w:rPr>
          <w:noProof/>
          <w:sz w:val="18"/>
          <w:szCs w:val="18"/>
        </w:rPr>
        <w:t>.</w:t>
      </w:r>
      <w:r w:rsidRPr="00595553">
        <w:rPr>
          <w:sz w:val="18"/>
          <w:szCs w:val="18"/>
        </w:rPr>
        <w:t xml:space="preserve"> Liczba zachorowań</w:t>
      </w:r>
      <w:r w:rsidR="005A5A82" w:rsidRPr="00595553">
        <w:rPr>
          <w:sz w:val="18"/>
          <w:szCs w:val="18"/>
        </w:rPr>
        <w:t xml:space="preserve"> i </w:t>
      </w:r>
      <w:r w:rsidRPr="00595553">
        <w:rPr>
          <w:sz w:val="18"/>
          <w:szCs w:val="18"/>
        </w:rPr>
        <w:t>współczynnik zapadalności na bakteryjne zapalenie opon mózgowych i/lub mózgu</w:t>
      </w:r>
      <w:r w:rsidR="000E738B" w:rsidRPr="00595553">
        <w:rPr>
          <w:sz w:val="18"/>
          <w:szCs w:val="18"/>
        </w:rPr>
        <w:t xml:space="preserve"> w </w:t>
      </w:r>
      <w:r w:rsidRPr="00595553">
        <w:rPr>
          <w:sz w:val="18"/>
          <w:szCs w:val="18"/>
        </w:rPr>
        <w:t>Polsce</w:t>
      </w:r>
      <w:r w:rsidR="005A5A82" w:rsidRPr="00595553">
        <w:rPr>
          <w:sz w:val="18"/>
          <w:szCs w:val="18"/>
        </w:rPr>
        <w:t xml:space="preserve"> i </w:t>
      </w:r>
      <w:r w:rsidRPr="00595553">
        <w:rPr>
          <w:sz w:val="18"/>
          <w:szCs w:val="18"/>
        </w:rPr>
        <w:t>woj. zachodniopomorskim</w:t>
      </w:r>
      <w:r w:rsidR="000E738B" w:rsidRPr="00595553">
        <w:rPr>
          <w:sz w:val="18"/>
          <w:szCs w:val="18"/>
        </w:rPr>
        <w:t xml:space="preserve"> w </w:t>
      </w:r>
      <w:r w:rsidRPr="00595553">
        <w:rPr>
          <w:sz w:val="18"/>
          <w:szCs w:val="18"/>
        </w:rPr>
        <w:t>latach 2021-2022</w:t>
      </w:r>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p>
    <w:tbl>
      <w:tblPr>
        <w:tblStyle w:val="Siatkatabelijasna"/>
        <w:tblW w:w="0" w:type="auto"/>
        <w:jc w:val="center"/>
        <w:tblLayout w:type="fixed"/>
        <w:tblLook w:val="01E0" w:firstRow="1" w:lastRow="1" w:firstColumn="1" w:lastColumn="1" w:noHBand="0" w:noVBand="0"/>
        <w:tblCaption w:val="Tabela 12 Liczba zachorowań i współczynnik zapadalności na bakteryjne zapalenie opon mózgowych i/lub mózgu w Polsce i woj. zachodniopomorskim w latach 2021-2022"/>
        <w:tblDescription w:val="Tabela 12 Liczba zachorowań i współczynnik zapadalności na bakteryjne zapalenie opon mózgowych i/lub mózgu w Polsce i woj. zachodniopomorskim w latach 2021-2022"/>
      </w:tblPr>
      <w:tblGrid>
        <w:gridCol w:w="3793"/>
        <w:gridCol w:w="615"/>
        <w:gridCol w:w="660"/>
        <w:gridCol w:w="739"/>
        <w:gridCol w:w="626"/>
        <w:gridCol w:w="650"/>
        <w:gridCol w:w="626"/>
        <w:gridCol w:w="650"/>
        <w:gridCol w:w="625"/>
      </w:tblGrid>
      <w:tr w:rsidR="00773A58" w:rsidRPr="00A2614C" w14:paraId="175DE256" w14:textId="77777777" w:rsidTr="008071BF">
        <w:trPr>
          <w:jc w:val="center"/>
        </w:trPr>
        <w:tc>
          <w:tcPr>
            <w:tcW w:w="3793" w:type="dxa"/>
            <w:vMerge w:val="restart"/>
          </w:tcPr>
          <w:p w14:paraId="3F8C1A4E" w14:textId="46810BE5" w:rsidR="00773A58" w:rsidRPr="008914A5" w:rsidRDefault="00773A58" w:rsidP="00400395">
            <w:pPr>
              <w:jc w:val="both"/>
              <w:rPr>
                <w:rFonts w:cstheme="minorHAnsi"/>
                <w:b/>
                <w:sz w:val="20"/>
                <w:szCs w:val="20"/>
              </w:rPr>
            </w:pPr>
            <w:r w:rsidRPr="008914A5">
              <w:rPr>
                <w:rFonts w:cstheme="minorHAnsi"/>
                <w:b/>
                <w:sz w:val="20"/>
                <w:szCs w:val="20"/>
              </w:rPr>
              <w:t>Bakteryjne zapalenie opon mózgowych</w:t>
            </w:r>
            <w:r w:rsidR="005A5A82">
              <w:rPr>
                <w:rFonts w:cstheme="minorHAnsi"/>
                <w:b/>
                <w:sz w:val="20"/>
                <w:szCs w:val="20"/>
              </w:rPr>
              <w:t xml:space="preserve"> i </w:t>
            </w:r>
            <w:r w:rsidRPr="008914A5">
              <w:rPr>
                <w:rFonts w:cstheme="minorHAnsi"/>
                <w:b/>
                <w:sz w:val="20"/>
                <w:szCs w:val="20"/>
              </w:rPr>
              <w:t>/lub mózgu</w:t>
            </w:r>
          </w:p>
        </w:tc>
        <w:tc>
          <w:tcPr>
            <w:tcW w:w="2640" w:type="dxa"/>
            <w:gridSpan w:val="4"/>
          </w:tcPr>
          <w:p w14:paraId="7CDA07C9" w14:textId="77777777" w:rsidR="00773A58" w:rsidRPr="008914A5" w:rsidRDefault="00773A58" w:rsidP="00400395">
            <w:pPr>
              <w:jc w:val="center"/>
              <w:rPr>
                <w:rFonts w:cstheme="minorHAnsi"/>
                <w:sz w:val="20"/>
                <w:szCs w:val="20"/>
              </w:rPr>
            </w:pPr>
            <w:r w:rsidRPr="008914A5">
              <w:rPr>
                <w:rFonts w:cstheme="minorHAnsi"/>
                <w:sz w:val="20"/>
                <w:szCs w:val="20"/>
              </w:rPr>
              <w:t>Polska</w:t>
            </w:r>
          </w:p>
        </w:tc>
        <w:tc>
          <w:tcPr>
            <w:tcW w:w="2551" w:type="dxa"/>
            <w:gridSpan w:val="4"/>
          </w:tcPr>
          <w:p w14:paraId="5369A7F9" w14:textId="77777777" w:rsidR="00773A58" w:rsidRPr="008914A5" w:rsidRDefault="00773A58" w:rsidP="00400395">
            <w:pPr>
              <w:jc w:val="center"/>
              <w:rPr>
                <w:rFonts w:cstheme="minorHAnsi"/>
                <w:sz w:val="20"/>
                <w:szCs w:val="20"/>
              </w:rPr>
            </w:pPr>
            <w:r w:rsidRPr="008914A5">
              <w:rPr>
                <w:rFonts w:cstheme="minorHAnsi"/>
                <w:sz w:val="20"/>
                <w:szCs w:val="20"/>
              </w:rPr>
              <w:t>województwo zachodniopomorskie</w:t>
            </w:r>
          </w:p>
        </w:tc>
      </w:tr>
      <w:tr w:rsidR="00773A58" w:rsidRPr="00A2614C" w14:paraId="39E1378B" w14:textId="77777777" w:rsidTr="008071BF">
        <w:trPr>
          <w:trHeight w:val="309"/>
          <w:jc w:val="center"/>
        </w:trPr>
        <w:tc>
          <w:tcPr>
            <w:tcW w:w="3793" w:type="dxa"/>
            <w:vMerge/>
          </w:tcPr>
          <w:p w14:paraId="07C0BFC8" w14:textId="77777777" w:rsidR="00773A58" w:rsidRPr="008914A5" w:rsidRDefault="00773A58" w:rsidP="00400395">
            <w:pPr>
              <w:jc w:val="both"/>
              <w:rPr>
                <w:rFonts w:cstheme="minorHAnsi"/>
                <w:sz w:val="20"/>
                <w:szCs w:val="20"/>
              </w:rPr>
            </w:pPr>
          </w:p>
        </w:tc>
        <w:tc>
          <w:tcPr>
            <w:tcW w:w="1275" w:type="dxa"/>
            <w:gridSpan w:val="2"/>
          </w:tcPr>
          <w:p w14:paraId="088A1A86" w14:textId="77777777" w:rsidR="00773A58" w:rsidRPr="008914A5" w:rsidRDefault="00773A58" w:rsidP="00400395">
            <w:pPr>
              <w:jc w:val="center"/>
              <w:rPr>
                <w:rFonts w:cstheme="minorHAnsi"/>
                <w:sz w:val="20"/>
                <w:szCs w:val="20"/>
              </w:rPr>
            </w:pPr>
            <w:r w:rsidRPr="008914A5">
              <w:rPr>
                <w:rFonts w:cstheme="minorHAnsi"/>
                <w:sz w:val="20"/>
                <w:szCs w:val="20"/>
              </w:rPr>
              <w:t>202</w:t>
            </w:r>
            <w:r>
              <w:rPr>
                <w:rFonts w:cstheme="minorHAnsi"/>
                <w:sz w:val="20"/>
                <w:szCs w:val="20"/>
              </w:rPr>
              <w:t>1</w:t>
            </w:r>
            <w:r w:rsidRPr="008914A5">
              <w:rPr>
                <w:rFonts w:cstheme="minorHAnsi"/>
                <w:sz w:val="20"/>
                <w:szCs w:val="20"/>
              </w:rPr>
              <w:t xml:space="preserve"> r.</w:t>
            </w:r>
          </w:p>
        </w:tc>
        <w:tc>
          <w:tcPr>
            <w:tcW w:w="1365" w:type="dxa"/>
            <w:gridSpan w:val="2"/>
          </w:tcPr>
          <w:p w14:paraId="3528495E" w14:textId="77777777" w:rsidR="00773A58" w:rsidRPr="008914A5" w:rsidRDefault="00773A58" w:rsidP="00400395">
            <w:pPr>
              <w:jc w:val="center"/>
              <w:rPr>
                <w:rFonts w:cstheme="minorHAnsi"/>
                <w:b/>
                <w:sz w:val="20"/>
                <w:szCs w:val="20"/>
              </w:rPr>
            </w:pPr>
            <w:r w:rsidRPr="008914A5">
              <w:rPr>
                <w:rFonts w:cstheme="minorHAnsi"/>
                <w:b/>
                <w:sz w:val="20"/>
                <w:szCs w:val="20"/>
              </w:rPr>
              <w:t>202</w:t>
            </w:r>
            <w:r>
              <w:rPr>
                <w:rFonts w:cstheme="minorHAnsi"/>
                <w:b/>
                <w:sz w:val="20"/>
                <w:szCs w:val="20"/>
              </w:rPr>
              <w:t>2</w:t>
            </w:r>
            <w:r w:rsidRPr="008914A5">
              <w:rPr>
                <w:rFonts w:cstheme="minorHAnsi"/>
                <w:b/>
                <w:sz w:val="20"/>
                <w:szCs w:val="20"/>
              </w:rPr>
              <w:t xml:space="preserve"> r.</w:t>
            </w:r>
          </w:p>
        </w:tc>
        <w:tc>
          <w:tcPr>
            <w:tcW w:w="1276" w:type="dxa"/>
            <w:gridSpan w:val="2"/>
          </w:tcPr>
          <w:p w14:paraId="659367F3" w14:textId="77777777" w:rsidR="00773A58" w:rsidRPr="008914A5" w:rsidRDefault="00773A58" w:rsidP="00400395">
            <w:pPr>
              <w:jc w:val="center"/>
              <w:rPr>
                <w:rFonts w:cstheme="minorHAnsi"/>
                <w:sz w:val="20"/>
                <w:szCs w:val="20"/>
              </w:rPr>
            </w:pPr>
            <w:r w:rsidRPr="008914A5">
              <w:rPr>
                <w:rFonts w:cstheme="minorHAnsi"/>
                <w:sz w:val="20"/>
                <w:szCs w:val="20"/>
              </w:rPr>
              <w:t>202</w:t>
            </w:r>
            <w:r>
              <w:rPr>
                <w:rFonts w:cstheme="minorHAnsi"/>
                <w:sz w:val="20"/>
                <w:szCs w:val="20"/>
              </w:rPr>
              <w:t>1</w:t>
            </w:r>
            <w:r w:rsidRPr="008914A5">
              <w:rPr>
                <w:rFonts w:cstheme="minorHAnsi"/>
                <w:sz w:val="20"/>
                <w:szCs w:val="20"/>
              </w:rPr>
              <w:t xml:space="preserve"> r.</w:t>
            </w:r>
          </w:p>
        </w:tc>
        <w:tc>
          <w:tcPr>
            <w:tcW w:w="1275" w:type="dxa"/>
            <w:gridSpan w:val="2"/>
          </w:tcPr>
          <w:p w14:paraId="6307B615" w14:textId="77777777" w:rsidR="00773A58" w:rsidRPr="008914A5" w:rsidRDefault="00773A58" w:rsidP="00400395">
            <w:pPr>
              <w:jc w:val="center"/>
              <w:rPr>
                <w:rFonts w:cstheme="minorHAnsi"/>
                <w:b/>
                <w:sz w:val="20"/>
                <w:szCs w:val="20"/>
              </w:rPr>
            </w:pPr>
            <w:r w:rsidRPr="008914A5">
              <w:rPr>
                <w:rFonts w:cstheme="minorHAnsi"/>
                <w:b/>
                <w:sz w:val="20"/>
                <w:szCs w:val="20"/>
              </w:rPr>
              <w:t>202</w:t>
            </w:r>
            <w:r>
              <w:rPr>
                <w:rFonts w:cstheme="minorHAnsi"/>
                <w:b/>
                <w:sz w:val="20"/>
                <w:szCs w:val="20"/>
              </w:rPr>
              <w:t>2</w:t>
            </w:r>
            <w:r w:rsidRPr="008914A5">
              <w:rPr>
                <w:rFonts w:cstheme="minorHAnsi"/>
                <w:b/>
                <w:sz w:val="20"/>
                <w:szCs w:val="20"/>
              </w:rPr>
              <w:t xml:space="preserve"> r.</w:t>
            </w:r>
          </w:p>
        </w:tc>
      </w:tr>
      <w:tr w:rsidR="00773A58" w:rsidRPr="00A2614C" w14:paraId="59FE4731" w14:textId="77777777" w:rsidTr="008071BF">
        <w:trPr>
          <w:trHeight w:val="1291"/>
          <w:jc w:val="center"/>
        </w:trPr>
        <w:tc>
          <w:tcPr>
            <w:tcW w:w="3793" w:type="dxa"/>
            <w:vMerge/>
          </w:tcPr>
          <w:p w14:paraId="101CA943" w14:textId="77777777" w:rsidR="00773A58" w:rsidRPr="008914A5" w:rsidRDefault="00773A58" w:rsidP="00400395">
            <w:pPr>
              <w:jc w:val="both"/>
              <w:rPr>
                <w:rFonts w:cstheme="minorHAnsi"/>
                <w:sz w:val="20"/>
                <w:szCs w:val="20"/>
              </w:rPr>
            </w:pPr>
          </w:p>
        </w:tc>
        <w:tc>
          <w:tcPr>
            <w:tcW w:w="615" w:type="dxa"/>
            <w:textDirection w:val="btLr"/>
          </w:tcPr>
          <w:p w14:paraId="36963A0B" w14:textId="77777777" w:rsidR="00773A58" w:rsidRPr="008914A5" w:rsidRDefault="00773A58" w:rsidP="00400395">
            <w:pPr>
              <w:contextualSpacing/>
              <w:jc w:val="center"/>
              <w:rPr>
                <w:rFonts w:cstheme="minorHAnsi"/>
                <w:sz w:val="20"/>
                <w:szCs w:val="20"/>
              </w:rPr>
            </w:pPr>
            <w:r w:rsidRPr="008914A5">
              <w:rPr>
                <w:rFonts w:cstheme="minorHAnsi"/>
                <w:sz w:val="20"/>
                <w:szCs w:val="20"/>
              </w:rPr>
              <w:t>Liczba zachorowań</w:t>
            </w:r>
          </w:p>
        </w:tc>
        <w:tc>
          <w:tcPr>
            <w:tcW w:w="660" w:type="dxa"/>
            <w:textDirection w:val="btLr"/>
          </w:tcPr>
          <w:p w14:paraId="3C3D9582" w14:textId="77777777" w:rsidR="00773A58" w:rsidRPr="008914A5" w:rsidRDefault="00773A58" w:rsidP="00400395">
            <w:pPr>
              <w:jc w:val="center"/>
              <w:rPr>
                <w:rFonts w:cstheme="minorHAnsi"/>
                <w:sz w:val="20"/>
                <w:szCs w:val="20"/>
              </w:rPr>
            </w:pPr>
            <w:r w:rsidRPr="008914A5">
              <w:rPr>
                <w:rFonts w:cstheme="minorHAnsi"/>
                <w:sz w:val="20"/>
                <w:szCs w:val="20"/>
              </w:rPr>
              <w:t>Zapadalność</w:t>
            </w:r>
          </w:p>
        </w:tc>
        <w:tc>
          <w:tcPr>
            <w:tcW w:w="739" w:type="dxa"/>
            <w:textDirection w:val="btLr"/>
          </w:tcPr>
          <w:p w14:paraId="219D6A14" w14:textId="77777777" w:rsidR="00773A58" w:rsidRPr="008914A5" w:rsidRDefault="00773A58" w:rsidP="00400395">
            <w:pPr>
              <w:jc w:val="center"/>
              <w:rPr>
                <w:rFonts w:cstheme="minorHAnsi"/>
                <w:b/>
                <w:sz w:val="20"/>
                <w:szCs w:val="20"/>
              </w:rPr>
            </w:pPr>
            <w:r w:rsidRPr="008914A5">
              <w:rPr>
                <w:rFonts w:cstheme="minorHAnsi"/>
                <w:b/>
                <w:sz w:val="20"/>
                <w:szCs w:val="20"/>
              </w:rPr>
              <w:t>Liczba zachorowań</w:t>
            </w:r>
          </w:p>
        </w:tc>
        <w:tc>
          <w:tcPr>
            <w:tcW w:w="626" w:type="dxa"/>
            <w:textDirection w:val="btLr"/>
          </w:tcPr>
          <w:p w14:paraId="2EFB508B" w14:textId="77777777" w:rsidR="00773A58" w:rsidRPr="008914A5" w:rsidRDefault="00773A58" w:rsidP="00400395">
            <w:pPr>
              <w:jc w:val="center"/>
              <w:rPr>
                <w:rFonts w:cstheme="minorHAnsi"/>
                <w:b/>
                <w:sz w:val="20"/>
                <w:szCs w:val="20"/>
              </w:rPr>
            </w:pPr>
            <w:r w:rsidRPr="008914A5">
              <w:rPr>
                <w:rFonts w:cstheme="minorHAnsi"/>
                <w:b/>
                <w:sz w:val="20"/>
                <w:szCs w:val="20"/>
              </w:rPr>
              <w:t>Zapadalność</w:t>
            </w:r>
          </w:p>
        </w:tc>
        <w:tc>
          <w:tcPr>
            <w:tcW w:w="650" w:type="dxa"/>
            <w:textDirection w:val="btLr"/>
          </w:tcPr>
          <w:p w14:paraId="7A4D9EB6" w14:textId="77777777" w:rsidR="00773A58" w:rsidRPr="008914A5" w:rsidRDefault="00773A58" w:rsidP="00400395">
            <w:pPr>
              <w:jc w:val="center"/>
              <w:rPr>
                <w:rFonts w:cstheme="minorHAnsi"/>
                <w:sz w:val="20"/>
                <w:szCs w:val="20"/>
              </w:rPr>
            </w:pPr>
            <w:r w:rsidRPr="008914A5">
              <w:rPr>
                <w:rFonts w:cstheme="minorHAnsi"/>
                <w:sz w:val="20"/>
                <w:szCs w:val="20"/>
              </w:rPr>
              <w:t>Liczba zachorowań</w:t>
            </w:r>
          </w:p>
        </w:tc>
        <w:tc>
          <w:tcPr>
            <w:tcW w:w="626" w:type="dxa"/>
            <w:textDirection w:val="btLr"/>
          </w:tcPr>
          <w:p w14:paraId="0ECEB17E" w14:textId="77777777" w:rsidR="00773A58" w:rsidRPr="008914A5" w:rsidRDefault="00773A58" w:rsidP="00400395">
            <w:pPr>
              <w:jc w:val="center"/>
              <w:rPr>
                <w:rFonts w:cstheme="minorHAnsi"/>
                <w:sz w:val="20"/>
                <w:szCs w:val="20"/>
              </w:rPr>
            </w:pPr>
            <w:r w:rsidRPr="008914A5">
              <w:rPr>
                <w:rFonts w:cstheme="minorHAnsi"/>
                <w:sz w:val="20"/>
                <w:szCs w:val="20"/>
              </w:rPr>
              <w:t>Zapadalność</w:t>
            </w:r>
          </w:p>
        </w:tc>
        <w:tc>
          <w:tcPr>
            <w:tcW w:w="650" w:type="dxa"/>
            <w:textDirection w:val="btLr"/>
          </w:tcPr>
          <w:p w14:paraId="2A7BEE8A" w14:textId="77777777" w:rsidR="00773A58" w:rsidRPr="008914A5" w:rsidRDefault="00773A58" w:rsidP="00400395">
            <w:pPr>
              <w:jc w:val="center"/>
              <w:rPr>
                <w:rFonts w:cstheme="minorHAnsi"/>
                <w:b/>
                <w:sz w:val="20"/>
                <w:szCs w:val="20"/>
              </w:rPr>
            </w:pPr>
            <w:r w:rsidRPr="008914A5">
              <w:rPr>
                <w:rFonts w:cstheme="minorHAnsi"/>
                <w:b/>
                <w:sz w:val="20"/>
                <w:szCs w:val="20"/>
              </w:rPr>
              <w:t>Liczba zachorowań</w:t>
            </w:r>
          </w:p>
        </w:tc>
        <w:tc>
          <w:tcPr>
            <w:tcW w:w="625" w:type="dxa"/>
            <w:textDirection w:val="btLr"/>
          </w:tcPr>
          <w:p w14:paraId="6F7AEDB6" w14:textId="77777777" w:rsidR="00773A58" w:rsidRPr="008914A5" w:rsidRDefault="00773A58" w:rsidP="00400395">
            <w:pPr>
              <w:jc w:val="center"/>
              <w:rPr>
                <w:rFonts w:cstheme="minorHAnsi"/>
                <w:b/>
                <w:sz w:val="20"/>
                <w:szCs w:val="20"/>
              </w:rPr>
            </w:pPr>
            <w:r w:rsidRPr="008914A5">
              <w:rPr>
                <w:rFonts w:cstheme="minorHAnsi"/>
                <w:b/>
                <w:sz w:val="20"/>
                <w:szCs w:val="20"/>
              </w:rPr>
              <w:t>Zapadalność</w:t>
            </w:r>
          </w:p>
        </w:tc>
      </w:tr>
      <w:tr w:rsidR="00773A58" w:rsidRPr="00A2614C" w14:paraId="34AF7BDC" w14:textId="77777777" w:rsidTr="008071BF">
        <w:trPr>
          <w:trHeight w:val="371"/>
          <w:jc w:val="center"/>
        </w:trPr>
        <w:tc>
          <w:tcPr>
            <w:tcW w:w="3793" w:type="dxa"/>
          </w:tcPr>
          <w:p w14:paraId="0AFE082F" w14:textId="77777777" w:rsidR="00773A58" w:rsidRPr="008914A5" w:rsidRDefault="00773A58" w:rsidP="00400395">
            <w:pPr>
              <w:jc w:val="both"/>
              <w:rPr>
                <w:rFonts w:cstheme="minorHAnsi"/>
                <w:sz w:val="20"/>
                <w:szCs w:val="20"/>
              </w:rPr>
            </w:pPr>
            <w:r w:rsidRPr="008914A5">
              <w:rPr>
                <w:rFonts w:cstheme="minorHAnsi"/>
                <w:sz w:val="20"/>
                <w:szCs w:val="20"/>
              </w:rPr>
              <w:t>Inne określone</w:t>
            </w:r>
          </w:p>
        </w:tc>
        <w:tc>
          <w:tcPr>
            <w:tcW w:w="615" w:type="dxa"/>
          </w:tcPr>
          <w:p w14:paraId="4E8C9D55" w14:textId="77777777" w:rsidR="00773A58" w:rsidRPr="008914A5" w:rsidRDefault="00773A58" w:rsidP="00400395">
            <w:pPr>
              <w:jc w:val="center"/>
              <w:rPr>
                <w:rFonts w:cstheme="minorHAnsi"/>
                <w:bCs/>
                <w:sz w:val="20"/>
                <w:szCs w:val="20"/>
              </w:rPr>
            </w:pPr>
            <w:r>
              <w:rPr>
                <w:rFonts w:cstheme="minorHAnsi"/>
                <w:bCs/>
                <w:sz w:val="20"/>
                <w:szCs w:val="20"/>
              </w:rPr>
              <w:t>51</w:t>
            </w:r>
          </w:p>
        </w:tc>
        <w:tc>
          <w:tcPr>
            <w:tcW w:w="660" w:type="dxa"/>
          </w:tcPr>
          <w:p w14:paraId="037CB0CE" w14:textId="77777777" w:rsidR="00773A58" w:rsidRPr="008914A5" w:rsidRDefault="00773A58" w:rsidP="00400395">
            <w:pPr>
              <w:jc w:val="center"/>
              <w:rPr>
                <w:rFonts w:cstheme="minorHAnsi"/>
                <w:bCs/>
                <w:sz w:val="20"/>
                <w:szCs w:val="20"/>
              </w:rPr>
            </w:pPr>
            <w:r w:rsidRPr="008914A5">
              <w:rPr>
                <w:rFonts w:cstheme="minorHAnsi"/>
                <w:bCs/>
                <w:sz w:val="20"/>
                <w:szCs w:val="20"/>
              </w:rPr>
              <w:t>0,1</w:t>
            </w:r>
            <w:r>
              <w:rPr>
                <w:rFonts w:cstheme="minorHAnsi"/>
                <w:bCs/>
                <w:sz w:val="20"/>
                <w:szCs w:val="20"/>
              </w:rPr>
              <w:t>3</w:t>
            </w:r>
          </w:p>
        </w:tc>
        <w:tc>
          <w:tcPr>
            <w:tcW w:w="739" w:type="dxa"/>
          </w:tcPr>
          <w:p w14:paraId="61978A07" w14:textId="77777777" w:rsidR="00773A58" w:rsidRPr="008914A5" w:rsidRDefault="00773A58" w:rsidP="00400395">
            <w:pPr>
              <w:jc w:val="center"/>
              <w:rPr>
                <w:rFonts w:cstheme="minorHAnsi"/>
                <w:b/>
                <w:sz w:val="20"/>
                <w:szCs w:val="20"/>
              </w:rPr>
            </w:pPr>
            <w:r>
              <w:rPr>
                <w:rFonts w:cstheme="minorHAnsi"/>
                <w:b/>
                <w:sz w:val="20"/>
                <w:szCs w:val="20"/>
              </w:rPr>
              <w:t>88</w:t>
            </w:r>
          </w:p>
        </w:tc>
        <w:tc>
          <w:tcPr>
            <w:tcW w:w="626" w:type="dxa"/>
          </w:tcPr>
          <w:p w14:paraId="0D971B6B" w14:textId="77777777" w:rsidR="00773A58" w:rsidRPr="008914A5" w:rsidRDefault="00773A58" w:rsidP="00400395">
            <w:pPr>
              <w:jc w:val="center"/>
              <w:rPr>
                <w:rFonts w:cstheme="minorHAnsi"/>
                <w:b/>
                <w:sz w:val="20"/>
                <w:szCs w:val="20"/>
              </w:rPr>
            </w:pPr>
            <w:r w:rsidRPr="008914A5">
              <w:rPr>
                <w:rFonts w:cstheme="minorHAnsi"/>
                <w:b/>
                <w:sz w:val="20"/>
                <w:szCs w:val="20"/>
              </w:rPr>
              <w:t>0,</w:t>
            </w:r>
            <w:r>
              <w:rPr>
                <w:rFonts w:cstheme="minorHAnsi"/>
                <w:b/>
                <w:sz w:val="20"/>
                <w:szCs w:val="20"/>
              </w:rPr>
              <w:t>2</w:t>
            </w:r>
            <w:r w:rsidRPr="008914A5">
              <w:rPr>
                <w:rFonts w:cstheme="minorHAnsi"/>
                <w:b/>
                <w:sz w:val="20"/>
                <w:szCs w:val="20"/>
              </w:rPr>
              <w:t>3</w:t>
            </w:r>
          </w:p>
        </w:tc>
        <w:tc>
          <w:tcPr>
            <w:tcW w:w="650" w:type="dxa"/>
          </w:tcPr>
          <w:p w14:paraId="7903886C" w14:textId="77777777" w:rsidR="00773A58" w:rsidRPr="008914A5" w:rsidRDefault="00773A58" w:rsidP="00400395">
            <w:pPr>
              <w:jc w:val="center"/>
              <w:rPr>
                <w:rFonts w:cstheme="minorHAnsi"/>
                <w:bCs/>
                <w:sz w:val="20"/>
                <w:szCs w:val="20"/>
              </w:rPr>
            </w:pPr>
            <w:r>
              <w:rPr>
                <w:rFonts w:cstheme="minorHAnsi"/>
                <w:bCs/>
                <w:sz w:val="20"/>
                <w:szCs w:val="20"/>
              </w:rPr>
              <w:t>1</w:t>
            </w:r>
          </w:p>
        </w:tc>
        <w:tc>
          <w:tcPr>
            <w:tcW w:w="626" w:type="dxa"/>
          </w:tcPr>
          <w:p w14:paraId="17958C0D" w14:textId="77777777" w:rsidR="00773A58" w:rsidRPr="008914A5" w:rsidRDefault="00773A58" w:rsidP="00400395">
            <w:pPr>
              <w:jc w:val="center"/>
              <w:rPr>
                <w:rFonts w:cstheme="minorHAnsi"/>
                <w:bCs/>
                <w:sz w:val="20"/>
                <w:szCs w:val="20"/>
              </w:rPr>
            </w:pPr>
            <w:r w:rsidRPr="00803710">
              <w:rPr>
                <w:rFonts w:cstheme="minorHAnsi"/>
                <w:bCs/>
                <w:sz w:val="20"/>
                <w:szCs w:val="20"/>
              </w:rPr>
              <w:t>0,06</w:t>
            </w:r>
          </w:p>
        </w:tc>
        <w:tc>
          <w:tcPr>
            <w:tcW w:w="650" w:type="dxa"/>
          </w:tcPr>
          <w:p w14:paraId="5F2A8917" w14:textId="77777777" w:rsidR="00773A58" w:rsidRPr="003C1E9D" w:rsidRDefault="00773A58" w:rsidP="00400395">
            <w:pPr>
              <w:jc w:val="center"/>
              <w:rPr>
                <w:rFonts w:cstheme="minorHAnsi"/>
                <w:b/>
                <w:sz w:val="20"/>
                <w:szCs w:val="20"/>
              </w:rPr>
            </w:pPr>
            <w:r w:rsidRPr="003C1E9D">
              <w:rPr>
                <w:rFonts w:cstheme="minorHAnsi"/>
                <w:b/>
                <w:sz w:val="20"/>
                <w:szCs w:val="20"/>
              </w:rPr>
              <w:t>2</w:t>
            </w:r>
          </w:p>
        </w:tc>
        <w:tc>
          <w:tcPr>
            <w:tcW w:w="625" w:type="dxa"/>
          </w:tcPr>
          <w:p w14:paraId="7DDA244C" w14:textId="77777777" w:rsidR="00773A58" w:rsidRPr="003C1E9D" w:rsidRDefault="00773A58" w:rsidP="00400395">
            <w:pPr>
              <w:jc w:val="center"/>
              <w:rPr>
                <w:rFonts w:cstheme="minorHAnsi"/>
                <w:b/>
                <w:sz w:val="20"/>
                <w:szCs w:val="20"/>
              </w:rPr>
            </w:pPr>
            <w:r w:rsidRPr="003C1E9D">
              <w:rPr>
                <w:rFonts w:cstheme="minorHAnsi"/>
                <w:b/>
                <w:sz w:val="20"/>
                <w:szCs w:val="20"/>
              </w:rPr>
              <w:t>0,12</w:t>
            </w:r>
          </w:p>
        </w:tc>
      </w:tr>
      <w:tr w:rsidR="00773A58" w:rsidRPr="00A2614C" w14:paraId="3E9B321C" w14:textId="77777777" w:rsidTr="008071BF">
        <w:trPr>
          <w:trHeight w:val="405"/>
          <w:jc w:val="center"/>
        </w:trPr>
        <w:tc>
          <w:tcPr>
            <w:tcW w:w="3793" w:type="dxa"/>
          </w:tcPr>
          <w:p w14:paraId="4B2F7153" w14:textId="77777777" w:rsidR="00773A58" w:rsidRPr="008914A5" w:rsidRDefault="00773A58" w:rsidP="00400395">
            <w:pPr>
              <w:jc w:val="both"/>
              <w:rPr>
                <w:rFonts w:cstheme="minorHAnsi"/>
                <w:sz w:val="20"/>
                <w:szCs w:val="20"/>
              </w:rPr>
            </w:pPr>
            <w:r w:rsidRPr="008914A5">
              <w:rPr>
                <w:rFonts w:cstheme="minorHAnsi"/>
                <w:sz w:val="20"/>
                <w:szCs w:val="20"/>
              </w:rPr>
              <w:t>Inne, nieokreślone</w:t>
            </w:r>
          </w:p>
        </w:tc>
        <w:tc>
          <w:tcPr>
            <w:tcW w:w="615" w:type="dxa"/>
          </w:tcPr>
          <w:p w14:paraId="761B6526" w14:textId="77777777" w:rsidR="00773A58" w:rsidRPr="008914A5" w:rsidRDefault="00773A58" w:rsidP="00400395">
            <w:pPr>
              <w:jc w:val="center"/>
              <w:rPr>
                <w:rFonts w:cstheme="minorHAnsi"/>
                <w:bCs/>
                <w:sz w:val="20"/>
                <w:szCs w:val="20"/>
              </w:rPr>
            </w:pPr>
            <w:r>
              <w:rPr>
                <w:rFonts w:cstheme="minorHAnsi"/>
                <w:bCs/>
                <w:sz w:val="20"/>
                <w:szCs w:val="20"/>
              </w:rPr>
              <w:t>60</w:t>
            </w:r>
          </w:p>
        </w:tc>
        <w:tc>
          <w:tcPr>
            <w:tcW w:w="660" w:type="dxa"/>
          </w:tcPr>
          <w:p w14:paraId="14046781" w14:textId="77777777" w:rsidR="00773A58" w:rsidRPr="008914A5" w:rsidRDefault="00773A58" w:rsidP="00400395">
            <w:pPr>
              <w:jc w:val="center"/>
              <w:rPr>
                <w:rFonts w:cstheme="minorHAnsi"/>
                <w:bCs/>
                <w:sz w:val="20"/>
                <w:szCs w:val="20"/>
              </w:rPr>
            </w:pPr>
            <w:r>
              <w:rPr>
                <w:rFonts w:cstheme="minorHAnsi"/>
                <w:bCs/>
                <w:sz w:val="20"/>
                <w:szCs w:val="20"/>
              </w:rPr>
              <w:t>0</w:t>
            </w:r>
            <w:r w:rsidRPr="008914A5">
              <w:rPr>
                <w:rFonts w:cstheme="minorHAnsi"/>
                <w:bCs/>
                <w:sz w:val="20"/>
                <w:szCs w:val="20"/>
              </w:rPr>
              <w:t>,1</w:t>
            </w:r>
            <w:r>
              <w:rPr>
                <w:rFonts w:cstheme="minorHAnsi"/>
                <w:bCs/>
                <w:sz w:val="20"/>
                <w:szCs w:val="20"/>
              </w:rPr>
              <w:t>6</w:t>
            </w:r>
          </w:p>
        </w:tc>
        <w:tc>
          <w:tcPr>
            <w:tcW w:w="739" w:type="dxa"/>
          </w:tcPr>
          <w:p w14:paraId="08038DB8" w14:textId="77777777" w:rsidR="00773A58" w:rsidRPr="008914A5" w:rsidRDefault="00773A58" w:rsidP="00400395">
            <w:pPr>
              <w:jc w:val="center"/>
              <w:rPr>
                <w:rFonts w:cstheme="minorHAnsi"/>
                <w:b/>
                <w:sz w:val="20"/>
                <w:szCs w:val="20"/>
              </w:rPr>
            </w:pPr>
            <w:r>
              <w:rPr>
                <w:rFonts w:cstheme="minorHAnsi"/>
                <w:b/>
                <w:sz w:val="20"/>
                <w:szCs w:val="20"/>
              </w:rPr>
              <w:t>105</w:t>
            </w:r>
          </w:p>
        </w:tc>
        <w:tc>
          <w:tcPr>
            <w:tcW w:w="626" w:type="dxa"/>
          </w:tcPr>
          <w:p w14:paraId="0B6074C2" w14:textId="77777777" w:rsidR="00773A58" w:rsidRPr="008914A5" w:rsidRDefault="00773A58" w:rsidP="00400395">
            <w:pPr>
              <w:jc w:val="center"/>
              <w:rPr>
                <w:rFonts w:cstheme="minorHAnsi"/>
                <w:b/>
                <w:sz w:val="20"/>
                <w:szCs w:val="20"/>
              </w:rPr>
            </w:pPr>
            <w:r w:rsidRPr="008914A5">
              <w:rPr>
                <w:rFonts w:cstheme="minorHAnsi"/>
                <w:b/>
                <w:sz w:val="20"/>
                <w:szCs w:val="20"/>
              </w:rPr>
              <w:t>0,</w:t>
            </w:r>
            <w:r>
              <w:rPr>
                <w:rFonts w:cstheme="minorHAnsi"/>
                <w:b/>
                <w:sz w:val="20"/>
                <w:szCs w:val="20"/>
              </w:rPr>
              <w:t>28</w:t>
            </w:r>
          </w:p>
        </w:tc>
        <w:tc>
          <w:tcPr>
            <w:tcW w:w="650" w:type="dxa"/>
          </w:tcPr>
          <w:p w14:paraId="0E6BF0B3" w14:textId="77777777" w:rsidR="00773A58" w:rsidRPr="008914A5" w:rsidRDefault="00773A58" w:rsidP="00400395">
            <w:pPr>
              <w:jc w:val="center"/>
              <w:rPr>
                <w:rFonts w:cstheme="minorHAnsi"/>
                <w:bCs/>
                <w:sz w:val="20"/>
                <w:szCs w:val="20"/>
              </w:rPr>
            </w:pPr>
            <w:r>
              <w:rPr>
                <w:rFonts w:cstheme="minorHAnsi"/>
                <w:bCs/>
                <w:sz w:val="20"/>
                <w:szCs w:val="20"/>
              </w:rPr>
              <w:t>2</w:t>
            </w:r>
          </w:p>
        </w:tc>
        <w:tc>
          <w:tcPr>
            <w:tcW w:w="626" w:type="dxa"/>
          </w:tcPr>
          <w:p w14:paraId="5DFDBBAC" w14:textId="77777777" w:rsidR="00773A58" w:rsidRPr="008914A5" w:rsidRDefault="00773A58" w:rsidP="00400395">
            <w:pPr>
              <w:jc w:val="center"/>
              <w:rPr>
                <w:rFonts w:cstheme="minorHAnsi"/>
                <w:bCs/>
                <w:sz w:val="20"/>
                <w:szCs w:val="20"/>
              </w:rPr>
            </w:pPr>
            <w:r w:rsidRPr="008914A5">
              <w:rPr>
                <w:rFonts w:cstheme="minorHAnsi"/>
                <w:bCs/>
                <w:sz w:val="20"/>
                <w:szCs w:val="20"/>
              </w:rPr>
              <w:t>0,1</w:t>
            </w:r>
            <w:r>
              <w:rPr>
                <w:rFonts w:cstheme="minorHAnsi"/>
                <w:bCs/>
                <w:sz w:val="20"/>
                <w:szCs w:val="20"/>
              </w:rPr>
              <w:t>2</w:t>
            </w:r>
          </w:p>
        </w:tc>
        <w:tc>
          <w:tcPr>
            <w:tcW w:w="650" w:type="dxa"/>
          </w:tcPr>
          <w:p w14:paraId="6A159B9C" w14:textId="77777777" w:rsidR="00773A58" w:rsidRPr="008914A5" w:rsidRDefault="00773A58" w:rsidP="00400395">
            <w:pPr>
              <w:jc w:val="center"/>
              <w:rPr>
                <w:rFonts w:cstheme="minorHAnsi"/>
                <w:b/>
                <w:sz w:val="20"/>
                <w:szCs w:val="20"/>
              </w:rPr>
            </w:pPr>
            <w:r w:rsidRPr="008914A5">
              <w:rPr>
                <w:rFonts w:cstheme="minorHAnsi"/>
                <w:b/>
                <w:sz w:val="20"/>
                <w:szCs w:val="20"/>
              </w:rPr>
              <w:t>2</w:t>
            </w:r>
          </w:p>
        </w:tc>
        <w:tc>
          <w:tcPr>
            <w:tcW w:w="625" w:type="dxa"/>
          </w:tcPr>
          <w:p w14:paraId="59FF9F9D" w14:textId="77777777" w:rsidR="00773A58" w:rsidRPr="000D742D" w:rsidRDefault="00773A58" w:rsidP="00400395">
            <w:pPr>
              <w:jc w:val="center"/>
              <w:rPr>
                <w:rFonts w:cstheme="minorHAnsi"/>
                <w:b/>
                <w:sz w:val="20"/>
                <w:szCs w:val="20"/>
              </w:rPr>
            </w:pPr>
            <w:r w:rsidRPr="000D742D">
              <w:rPr>
                <w:rFonts w:cstheme="minorHAnsi"/>
                <w:b/>
                <w:sz w:val="20"/>
                <w:szCs w:val="20"/>
              </w:rPr>
              <w:t>0,12</w:t>
            </w:r>
          </w:p>
        </w:tc>
      </w:tr>
      <w:tr w:rsidR="00773A58" w:rsidRPr="00A2614C" w14:paraId="526EB0E1" w14:textId="77777777" w:rsidTr="008071BF">
        <w:trPr>
          <w:jc w:val="center"/>
        </w:trPr>
        <w:tc>
          <w:tcPr>
            <w:tcW w:w="3793" w:type="dxa"/>
          </w:tcPr>
          <w:p w14:paraId="62DE4179" w14:textId="77777777" w:rsidR="00773A58" w:rsidRPr="008914A5" w:rsidRDefault="00773A58" w:rsidP="00400395">
            <w:pPr>
              <w:jc w:val="both"/>
              <w:rPr>
                <w:rFonts w:cstheme="minorHAnsi"/>
                <w:i/>
                <w:sz w:val="20"/>
                <w:szCs w:val="20"/>
              </w:rPr>
            </w:pPr>
            <w:r w:rsidRPr="008914A5">
              <w:rPr>
                <w:rFonts w:cstheme="minorHAnsi"/>
                <w:sz w:val="20"/>
                <w:szCs w:val="20"/>
              </w:rPr>
              <w:t xml:space="preserve">Zapalenie opon i/lub mózgu wywołane przez </w:t>
            </w:r>
            <w:proofErr w:type="spellStart"/>
            <w:r w:rsidRPr="008914A5">
              <w:rPr>
                <w:rFonts w:cstheme="minorHAnsi"/>
                <w:i/>
                <w:sz w:val="20"/>
                <w:szCs w:val="20"/>
              </w:rPr>
              <w:t>Streptococcus</w:t>
            </w:r>
            <w:proofErr w:type="spellEnd"/>
            <w:r w:rsidRPr="008914A5">
              <w:rPr>
                <w:rFonts w:cstheme="minorHAnsi"/>
                <w:i/>
                <w:sz w:val="20"/>
                <w:szCs w:val="20"/>
              </w:rPr>
              <w:t xml:space="preserve"> </w:t>
            </w:r>
            <w:proofErr w:type="spellStart"/>
            <w:r w:rsidRPr="008914A5">
              <w:rPr>
                <w:rFonts w:cstheme="minorHAnsi"/>
                <w:i/>
                <w:sz w:val="20"/>
                <w:szCs w:val="20"/>
              </w:rPr>
              <w:t>pneumoniae</w:t>
            </w:r>
            <w:proofErr w:type="spellEnd"/>
          </w:p>
        </w:tc>
        <w:tc>
          <w:tcPr>
            <w:tcW w:w="615" w:type="dxa"/>
          </w:tcPr>
          <w:p w14:paraId="0382AEFB" w14:textId="77777777" w:rsidR="00773A58" w:rsidRPr="008914A5" w:rsidRDefault="00773A58" w:rsidP="00400395">
            <w:pPr>
              <w:jc w:val="center"/>
              <w:rPr>
                <w:rFonts w:cstheme="minorHAnsi"/>
                <w:bCs/>
                <w:sz w:val="20"/>
                <w:szCs w:val="20"/>
              </w:rPr>
            </w:pPr>
            <w:r>
              <w:rPr>
                <w:rFonts w:cstheme="minorHAnsi"/>
                <w:bCs/>
                <w:sz w:val="20"/>
                <w:szCs w:val="20"/>
              </w:rPr>
              <w:t>121</w:t>
            </w:r>
          </w:p>
        </w:tc>
        <w:tc>
          <w:tcPr>
            <w:tcW w:w="660" w:type="dxa"/>
          </w:tcPr>
          <w:p w14:paraId="477F7580" w14:textId="77777777" w:rsidR="00773A58" w:rsidRPr="008914A5" w:rsidRDefault="00773A58" w:rsidP="00400395">
            <w:pPr>
              <w:jc w:val="center"/>
              <w:rPr>
                <w:rFonts w:cstheme="minorHAnsi"/>
                <w:bCs/>
                <w:sz w:val="20"/>
                <w:szCs w:val="20"/>
              </w:rPr>
            </w:pPr>
            <w:r w:rsidRPr="008914A5">
              <w:rPr>
                <w:rFonts w:cstheme="minorHAnsi"/>
                <w:bCs/>
                <w:sz w:val="20"/>
                <w:szCs w:val="20"/>
              </w:rPr>
              <w:t>0,</w:t>
            </w:r>
            <w:r>
              <w:rPr>
                <w:rFonts w:cstheme="minorHAnsi"/>
                <w:bCs/>
                <w:sz w:val="20"/>
                <w:szCs w:val="20"/>
              </w:rPr>
              <w:t>32</w:t>
            </w:r>
          </w:p>
        </w:tc>
        <w:tc>
          <w:tcPr>
            <w:tcW w:w="739" w:type="dxa"/>
          </w:tcPr>
          <w:p w14:paraId="7FCB90AE" w14:textId="77777777" w:rsidR="00773A58" w:rsidRPr="008914A5" w:rsidRDefault="00773A58" w:rsidP="00400395">
            <w:pPr>
              <w:jc w:val="center"/>
              <w:rPr>
                <w:rFonts w:cstheme="minorHAnsi"/>
                <w:b/>
                <w:sz w:val="20"/>
                <w:szCs w:val="20"/>
              </w:rPr>
            </w:pPr>
            <w:r>
              <w:rPr>
                <w:rFonts w:cstheme="minorHAnsi"/>
                <w:b/>
                <w:sz w:val="20"/>
                <w:szCs w:val="20"/>
              </w:rPr>
              <w:t>197</w:t>
            </w:r>
          </w:p>
        </w:tc>
        <w:tc>
          <w:tcPr>
            <w:tcW w:w="626" w:type="dxa"/>
          </w:tcPr>
          <w:p w14:paraId="3F7A539B" w14:textId="77777777" w:rsidR="00773A58" w:rsidRPr="008914A5" w:rsidRDefault="00773A58" w:rsidP="00400395">
            <w:pPr>
              <w:jc w:val="center"/>
              <w:rPr>
                <w:rFonts w:cstheme="minorHAnsi"/>
                <w:b/>
                <w:sz w:val="20"/>
                <w:szCs w:val="20"/>
              </w:rPr>
            </w:pPr>
            <w:r w:rsidRPr="008914A5">
              <w:rPr>
                <w:rFonts w:cstheme="minorHAnsi"/>
                <w:b/>
                <w:sz w:val="20"/>
                <w:szCs w:val="20"/>
              </w:rPr>
              <w:t>0,</w:t>
            </w:r>
            <w:r>
              <w:rPr>
                <w:rFonts w:cstheme="minorHAnsi"/>
                <w:b/>
                <w:sz w:val="20"/>
                <w:szCs w:val="20"/>
              </w:rPr>
              <w:t>52</w:t>
            </w:r>
          </w:p>
        </w:tc>
        <w:tc>
          <w:tcPr>
            <w:tcW w:w="650" w:type="dxa"/>
          </w:tcPr>
          <w:p w14:paraId="52E62677" w14:textId="77777777" w:rsidR="00773A58" w:rsidRPr="008914A5" w:rsidRDefault="00773A58" w:rsidP="00400395">
            <w:pPr>
              <w:jc w:val="center"/>
              <w:rPr>
                <w:rFonts w:cstheme="minorHAnsi"/>
                <w:bCs/>
                <w:sz w:val="20"/>
                <w:szCs w:val="20"/>
              </w:rPr>
            </w:pPr>
            <w:r>
              <w:rPr>
                <w:rFonts w:cstheme="minorHAnsi"/>
                <w:bCs/>
                <w:sz w:val="20"/>
                <w:szCs w:val="20"/>
              </w:rPr>
              <w:t>9</w:t>
            </w:r>
          </w:p>
        </w:tc>
        <w:tc>
          <w:tcPr>
            <w:tcW w:w="626" w:type="dxa"/>
          </w:tcPr>
          <w:p w14:paraId="625E962B" w14:textId="77777777" w:rsidR="00773A58" w:rsidRPr="008914A5" w:rsidRDefault="00773A58" w:rsidP="00400395">
            <w:pPr>
              <w:jc w:val="center"/>
              <w:rPr>
                <w:rFonts w:cstheme="minorHAnsi"/>
                <w:bCs/>
                <w:sz w:val="20"/>
                <w:szCs w:val="20"/>
              </w:rPr>
            </w:pPr>
            <w:r w:rsidRPr="008914A5">
              <w:rPr>
                <w:rFonts w:cstheme="minorHAnsi"/>
                <w:bCs/>
                <w:sz w:val="20"/>
                <w:szCs w:val="20"/>
              </w:rPr>
              <w:t>0,5</w:t>
            </w:r>
            <w:r>
              <w:rPr>
                <w:rFonts w:cstheme="minorHAnsi"/>
                <w:bCs/>
                <w:sz w:val="20"/>
                <w:szCs w:val="20"/>
              </w:rPr>
              <w:t>3</w:t>
            </w:r>
          </w:p>
        </w:tc>
        <w:tc>
          <w:tcPr>
            <w:tcW w:w="650" w:type="dxa"/>
          </w:tcPr>
          <w:p w14:paraId="61B3E1E3" w14:textId="77777777" w:rsidR="00773A58" w:rsidRPr="008914A5" w:rsidRDefault="00773A58" w:rsidP="00400395">
            <w:pPr>
              <w:jc w:val="center"/>
              <w:rPr>
                <w:rFonts w:cstheme="minorHAnsi"/>
                <w:b/>
                <w:sz w:val="20"/>
                <w:szCs w:val="20"/>
              </w:rPr>
            </w:pPr>
            <w:r>
              <w:rPr>
                <w:rFonts w:cstheme="minorHAnsi"/>
                <w:b/>
                <w:sz w:val="20"/>
                <w:szCs w:val="20"/>
              </w:rPr>
              <w:t>15</w:t>
            </w:r>
          </w:p>
        </w:tc>
        <w:tc>
          <w:tcPr>
            <w:tcW w:w="625" w:type="dxa"/>
          </w:tcPr>
          <w:p w14:paraId="4CED9B61" w14:textId="77777777" w:rsidR="00773A58" w:rsidRPr="000D742D" w:rsidRDefault="00773A58" w:rsidP="00400395">
            <w:pPr>
              <w:jc w:val="center"/>
              <w:rPr>
                <w:rFonts w:cstheme="minorHAnsi"/>
                <w:b/>
                <w:sz w:val="20"/>
                <w:szCs w:val="20"/>
              </w:rPr>
            </w:pPr>
            <w:r w:rsidRPr="000D742D">
              <w:rPr>
                <w:rFonts w:cstheme="minorHAnsi"/>
                <w:b/>
                <w:sz w:val="20"/>
                <w:szCs w:val="20"/>
              </w:rPr>
              <w:t>0,</w:t>
            </w:r>
            <w:r>
              <w:rPr>
                <w:rFonts w:cstheme="minorHAnsi"/>
                <w:b/>
                <w:sz w:val="20"/>
                <w:szCs w:val="20"/>
              </w:rPr>
              <w:t>91</w:t>
            </w:r>
          </w:p>
        </w:tc>
      </w:tr>
      <w:tr w:rsidR="00773A58" w:rsidRPr="003C1E9D" w14:paraId="13AC782A" w14:textId="77777777" w:rsidTr="008071BF">
        <w:trPr>
          <w:trHeight w:val="416"/>
          <w:jc w:val="center"/>
        </w:trPr>
        <w:tc>
          <w:tcPr>
            <w:tcW w:w="3793" w:type="dxa"/>
          </w:tcPr>
          <w:p w14:paraId="7B847D01" w14:textId="50932B9F" w:rsidR="00773A58" w:rsidRPr="008914A5" w:rsidRDefault="00773A58" w:rsidP="00400395">
            <w:pPr>
              <w:jc w:val="both"/>
              <w:rPr>
                <w:rFonts w:cstheme="minorHAnsi"/>
                <w:sz w:val="20"/>
                <w:szCs w:val="20"/>
              </w:rPr>
            </w:pPr>
            <w:r w:rsidRPr="008914A5">
              <w:rPr>
                <w:rFonts w:cstheme="minorHAnsi"/>
                <w:sz w:val="20"/>
                <w:szCs w:val="20"/>
              </w:rPr>
              <w:t>Zapalenie opon</w:t>
            </w:r>
            <w:r w:rsidR="005A5A82">
              <w:rPr>
                <w:rFonts w:cstheme="minorHAnsi"/>
                <w:sz w:val="20"/>
                <w:szCs w:val="20"/>
              </w:rPr>
              <w:t xml:space="preserve"> i </w:t>
            </w:r>
            <w:r w:rsidRPr="008914A5">
              <w:rPr>
                <w:rFonts w:cstheme="minorHAnsi"/>
                <w:sz w:val="20"/>
                <w:szCs w:val="20"/>
              </w:rPr>
              <w:t xml:space="preserve">mózgu </w:t>
            </w:r>
            <w:proofErr w:type="spellStart"/>
            <w:r w:rsidRPr="008914A5">
              <w:rPr>
                <w:rFonts w:cstheme="minorHAnsi"/>
                <w:sz w:val="20"/>
                <w:szCs w:val="20"/>
              </w:rPr>
              <w:t>meningokokowe</w:t>
            </w:r>
            <w:proofErr w:type="spellEnd"/>
          </w:p>
        </w:tc>
        <w:tc>
          <w:tcPr>
            <w:tcW w:w="615" w:type="dxa"/>
          </w:tcPr>
          <w:p w14:paraId="24BC8454" w14:textId="77777777" w:rsidR="00773A58" w:rsidRPr="008914A5" w:rsidRDefault="00773A58" w:rsidP="00400395">
            <w:pPr>
              <w:jc w:val="center"/>
              <w:rPr>
                <w:rFonts w:cstheme="minorHAnsi"/>
                <w:bCs/>
                <w:sz w:val="20"/>
                <w:szCs w:val="20"/>
              </w:rPr>
            </w:pPr>
            <w:r>
              <w:rPr>
                <w:rFonts w:cstheme="minorHAnsi"/>
                <w:bCs/>
                <w:sz w:val="20"/>
                <w:szCs w:val="20"/>
              </w:rPr>
              <w:t>50</w:t>
            </w:r>
          </w:p>
        </w:tc>
        <w:tc>
          <w:tcPr>
            <w:tcW w:w="660" w:type="dxa"/>
          </w:tcPr>
          <w:p w14:paraId="6F2D52D2" w14:textId="77777777" w:rsidR="00773A58" w:rsidRPr="008914A5" w:rsidRDefault="00773A58" w:rsidP="00400395">
            <w:pPr>
              <w:jc w:val="center"/>
              <w:rPr>
                <w:rFonts w:cstheme="minorHAnsi"/>
                <w:bCs/>
                <w:sz w:val="20"/>
                <w:szCs w:val="20"/>
              </w:rPr>
            </w:pPr>
            <w:r w:rsidRPr="008914A5">
              <w:rPr>
                <w:rFonts w:cstheme="minorHAnsi"/>
                <w:bCs/>
                <w:sz w:val="20"/>
                <w:szCs w:val="20"/>
              </w:rPr>
              <w:t>0,1</w:t>
            </w:r>
            <w:r>
              <w:rPr>
                <w:rFonts w:cstheme="minorHAnsi"/>
                <w:bCs/>
                <w:sz w:val="20"/>
                <w:szCs w:val="20"/>
              </w:rPr>
              <w:t>3</w:t>
            </w:r>
          </w:p>
        </w:tc>
        <w:tc>
          <w:tcPr>
            <w:tcW w:w="739" w:type="dxa"/>
          </w:tcPr>
          <w:p w14:paraId="38CF26FE" w14:textId="77777777" w:rsidR="00773A58" w:rsidRPr="008914A5" w:rsidRDefault="00773A58" w:rsidP="00400395">
            <w:pPr>
              <w:jc w:val="center"/>
              <w:rPr>
                <w:rFonts w:cstheme="minorHAnsi"/>
                <w:b/>
                <w:sz w:val="20"/>
                <w:szCs w:val="20"/>
              </w:rPr>
            </w:pPr>
            <w:r>
              <w:rPr>
                <w:rFonts w:cstheme="minorHAnsi"/>
                <w:b/>
                <w:sz w:val="20"/>
                <w:szCs w:val="20"/>
              </w:rPr>
              <w:t>63</w:t>
            </w:r>
          </w:p>
        </w:tc>
        <w:tc>
          <w:tcPr>
            <w:tcW w:w="626" w:type="dxa"/>
          </w:tcPr>
          <w:p w14:paraId="7E17BCE8" w14:textId="77777777" w:rsidR="00773A58" w:rsidRPr="008914A5" w:rsidRDefault="00773A58" w:rsidP="00400395">
            <w:pPr>
              <w:jc w:val="center"/>
              <w:rPr>
                <w:rFonts w:cstheme="minorHAnsi"/>
                <w:b/>
                <w:sz w:val="20"/>
                <w:szCs w:val="20"/>
              </w:rPr>
            </w:pPr>
            <w:r w:rsidRPr="008914A5">
              <w:rPr>
                <w:rFonts w:cstheme="minorHAnsi"/>
                <w:b/>
                <w:sz w:val="20"/>
                <w:szCs w:val="20"/>
              </w:rPr>
              <w:t>0,1</w:t>
            </w:r>
            <w:r>
              <w:rPr>
                <w:rFonts w:cstheme="minorHAnsi"/>
                <w:b/>
                <w:sz w:val="20"/>
                <w:szCs w:val="20"/>
              </w:rPr>
              <w:t>7</w:t>
            </w:r>
          </w:p>
        </w:tc>
        <w:tc>
          <w:tcPr>
            <w:tcW w:w="650" w:type="dxa"/>
          </w:tcPr>
          <w:p w14:paraId="6FB6F9ED" w14:textId="77777777" w:rsidR="00773A58" w:rsidRPr="008914A5" w:rsidRDefault="00773A58" w:rsidP="00400395">
            <w:pPr>
              <w:jc w:val="center"/>
              <w:rPr>
                <w:rFonts w:cstheme="minorHAnsi"/>
                <w:bCs/>
                <w:sz w:val="20"/>
                <w:szCs w:val="20"/>
              </w:rPr>
            </w:pPr>
            <w:r>
              <w:rPr>
                <w:rFonts w:cstheme="minorHAnsi"/>
                <w:bCs/>
                <w:sz w:val="20"/>
                <w:szCs w:val="20"/>
              </w:rPr>
              <w:t>6</w:t>
            </w:r>
          </w:p>
        </w:tc>
        <w:tc>
          <w:tcPr>
            <w:tcW w:w="626" w:type="dxa"/>
          </w:tcPr>
          <w:p w14:paraId="599EFDCB" w14:textId="77777777" w:rsidR="00773A58" w:rsidRPr="008914A5" w:rsidRDefault="00773A58" w:rsidP="00400395">
            <w:pPr>
              <w:jc w:val="center"/>
              <w:rPr>
                <w:rFonts w:cstheme="minorHAnsi"/>
                <w:bCs/>
                <w:sz w:val="20"/>
                <w:szCs w:val="20"/>
              </w:rPr>
            </w:pPr>
            <w:r w:rsidRPr="008914A5">
              <w:rPr>
                <w:rFonts w:cstheme="minorHAnsi"/>
                <w:bCs/>
                <w:sz w:val="20"/>
                <w:szCs w:val="20"/>
              </w:rPr>
              <w:t>0,</w:t>
            </w:r>
            <w:r>
              <w:rPr>
                <w:rFonts w:cstheme="minorHAnsi"/>
                <w:bCs/>
                <w:sz w:val="20"/>
                <w:szCs w:val="20"/>
              </w:rPr>
              <w:t>36</w:t>
            </w:r>
          </w:p>
        </w:tc>
        <w:tc>
          <w:tcPr>
            <w:tcW w:w="650" w:type="dxa"/>
          </w:tcPr>
          <w:p w14:paraId="437B48F6" w14:textId="77777777" w:rsidR="00773A58" w:rsidRPr="008914A5" w:rsidRDefault="00773A58" w:rsidP="00400395">
            <w:pPr>
              <w:jc w:val="center"/>
              <w:rPr>
                <w:rFonts w:cstheme="minorHAnsi"/>
                <w:b/>
                <w:sz w:val="20"/>
                <w:szCs w:val="20"/>
              </w:rPr>
            </w:pPr>
            <w:r>
              <w:rPr>
                <w:rFonts w:cstheme="minorHAnsi"/>
                <w:b/>
                <w:sz w:val="20"/>
                <w:szCs w:val="20"/>
              </w:rPr>
              <w:t>1</w:t>
            </w:r>
          </w:p>
        </w:tc>
        <w:tc>
          <w:tcPr>
            <w:tcW w:w="625" w:type="dxa"/>
          </w:tcPr>
          <w:p w14:paraId="6BAAD4A4" w14:textId="77777777" w:rsidR="00773A58" w:rsidRPr="000D742D" w:rsidRDefault="00773A58" w:rsidP="00400395">
            <w:pPr>
              <w:jc w:val="center"/>
              <w:rPr>
                <w:rFonts w:cstheme="minorHAnsi"/>
                <w:b/>
                <w:sz w:val="20"/>
                <w:szCs w:val="20"/>
              </w:rPr>
            </w:pPr>
            <w:r w:rsidRPr="000D742D">
              <w:rPr>
                <w:rFonts w:cstheme="minorHAnsi"/>
                <w:b/>
                <w:sz w:val="20"/>
                <w:szCs w:val="20"/>
              </w:rPr>
              <w:t>0,06</w:t>
            </w:r>
          </w:p>
        </w:tc>
      </w:tr>
      <w:tr w:rsidR="00773A58" w:rsidRPr="00A2614C" w14:paraId="4CBDE1A4" w14:textId="77777777" w:rsidTr="008071BF">
        <w:trPr>
          <w:jc w:val="center"/>
        </w:trPr>
        <w:tc>
          <w:tcPr>
            <w:tcW w:w="3793" w:type="dxa"/>
          </w:tcPr>
          <w:p w14:paraId="5A8A9BFA" w14:textId="77777777" w:rsidR="00773A58" w:rsidRPr="008914A5" w:rsidRDefault="00773A58" w:rsidP="00400395">
            <w:pPr>
              <w:jc w:val="both"/>
              <w:rPr>
                <w:rFonts w:cstheme="minorHAnsi"/>
                <w:sz w:val="20"/>
                <w:szCs w:val="20"/>
              </w:rPr>
            </w:pPr>
            <w:r w:rsidRPr="008914A5">
              <w:rPr>
                <w:rFonts w:cstheme="minorHAnsi"/>
                <w:sz w:val="20"/>
                <w:szCs w:val="20"/>
              </w:rPr>
              <w:t xml:space="preserve">Zapalenie opon i/lub mózgu wywołane przez </w:t>
            </w:r>
            <w:proofErr w:type="spellStart"/>
            <w:r w:rsidRPr="008914A5">
              <w:rPr>
                <w:rFonts w:cstheme="minorHAnsi"/>
                <w:i/>
                <w:sz w:val="20"/>
                <w:szCs w:val="20"/>
              </w:rPr>
              <w:t>Haemophilus</w:t>
            </w:r>
            <w:proofErr w:type="spellEnd"/>
            <w:r w:rsidRPr="008914A5">
              <w:rPr>
                <w:rFonts w:cstheme="minorHAnsi"/>
                <w:i/>
                <w:sz w:val="20"/>
                <w:szCs w:val="20"/>
              </w:rPr>
              <w:t xml:space="preserve"> </w:t>
            </w:r>
            <w:proofErr w:type="spellStart"/>
            <w:r w:rsidRPr="008914A5">
              <w:rPr>
                <w:rFonts w:cstheme="minorHAnsi"/>
                <w:i/>
                <w:sz w:val="20"/>
                <w:szCs w:val="20"/>
              </w:rPr>
              <w:t>influenzae</w:t>
            </w:r>
            <w:proofErr w:type="spellEnd"/>
            <w:r w:rsidRPr="008914A5">
              <w:rPr>
                <w:rFonts w:cstheme="minorHAnsi"/>
                <w:sz w:val="20"/>
                <w:szCs w:val="20"/>
              </w:rPr>
              <w:t xml:space="preserve"> typ B</w:t>
            </w:r>
          </w:p>
        </w:tc>
        <w:tc>
          <w:tcPr>
            <w:tcW w:w="615" w:type="dxa"/>
          </w:tcPr>
          <w:p w14:paraId="128EB2EB" w14:textId="77777777" w:rsidR="00773A58" w:rsidRPr="008914A5" w:rsidRDefault="00773A58" w:rsidP="00400395">
            <w:pPr>
              <w:jc w:val="center"/>
              <w:rPr>
                <w:rFonts w:cstheme="minorHAnsi"/>
                <w:bCs/>
                <w:sz w:val="20"/>
                <w:szCs w:val="20"/>
              </w:rPr>
            </w:pPr>
            <w:r>
              <w:rPr>
                <w:rFonts w:cstheme="minorHAnsi"/>
                <w:bCs/>
                <w:sz w:val="20"/>
                <w:szCs w:val="20"/>
              </w:rPr>
              <w:t>3</w:t>
            </w:r>
          </w:p>
        </w:tc>
        <w:tc>
          <w:tcPr>
            <w:tcW w:w="660" w:type="dxa"/>
          </w:tcPr>
          <w:p w14:paraId="0772A6D5" w14:textId="77777777" w:rsidR="00773A58" w:rsidRPr="008914A5" w:rsidRDefault="00773A58" w:rsidP="00400395">
            <w:pPr>
              <w:jc w:val="center"/>
              <w:rPr>
                <w:rFonts w:cstheme="minorHAnsi"/>
                <w:bCs/>
                <w:sz w:val="20"/>
                <w:szCs w:val="20"/>
              </w:rPr>
            </w:pPr>
            <w:r w:rsidRPr="008914A5">
              <w:rPr>
                <w:rFonts w:cstheme="minorHAnsi"/>
                <w:bCs/>
                <w:sz w:val="20"/>
                <w:szCs w:val="20"/>
              </w:rPr>
              <w:t>0,0</w:t>
            </w:r>
            <w:r>
              <w:rPr>
                <w:rFonts w:cstheme="minorHAnsi"/>
                <w:bCs/>
                <w:sz w:val="20"/>
                <w:szCs w:val="20"/>
              </w:rPr>
              <w:t>1</w:t>
            </w:r>
          </w:p>
        </w:tc>
        <w:tc>
          <w:tcPr>
            <w:tcW w:w="739" w:type="dxa"/>
          </w:tcPr>
          <w:p w14:paraId="5476FB77" w14:textId="77777777" w:rsidR="00773A58" w:rsidRPr="008914A5" w:rsidRDefault="00773A58" w:rsidP="00400395">
            <w:pPr>
              <w:jc w:val="center"/>
              <w:rPr>
                <w:rFonts w:cstheme="minorHAnsi"/>
                <w:b/>
                <w:sz w:val="20"/>
                <w:szCs w:val="20"/>
              </w:rPr>
            </w:pPr>
            <w:r>
              <w:rPr>
                <w:rFonts w:cstheme="minorHAnsi"/>
                <w:b/>
                <w:sz w:val="20"/>
                <w:szCs w:val="20"/>
              </w:rPr>
              <w:t>14</w:t>
            </w:r>
          </w:p>
        </w:tc>
        <w:tc>
          <w:tcPr>
            <w:tcW w:w="626" w:type="dxa"/>
          </w:tcPr>
          <w:p w14:paraId="7399E602" w14:textId="77777777" w:rsidR="00773A58" w:rsidRPr="008914A5" w:rsidRDefault="00773A58" w:rsidP="00400395">
            <w:pPr>
              <w:jc w:val="center"/>
              <w:rPr>
                <w:rFonts w:cstheme="minorHAnsi"/>
                <w:b/>
                <w:sz w:val="20"/>
                <w:szCs w:val="20"/>
              </w:rPr>
            </w:pPr>
            <w:r w:rsidRPr="008914A5">
              <w:rPr>
                <w:rFonts w:cstheme="minorHAnsi"/>
                <w:b/>
                <w:sz w:val="20"/>
                <w:szCs w:val="20"/>
              </w:rPr>
              <w:t>0,0</w:t>
            </w:r>
            <w:r>
              <w:rPr>
                <w:rFonts w:cstheme="minorHAnsi"/>
                <w:b/>
                <w:sz w:val="20"/>
                <w:szCs w:val="20"/>
              </w:rPr>
              <w:t>4</w:t>
            </w:r>
          </w:p>
        </w:tc>
        <w:tc>
          <w:tcPr>
            <w:tcW w:w="650" w:type="dxa"/>
          </w:tcPr>
          <w:p w14:paraId="7219DC80" w14:textId="77777777" w:rsidR="00773A58" w:rsidRPr="008914A5" w:rsidRDefault="00773A58" w:rsidP="00400395">
            <w:pPr>
              <w:jc w:val="center"/>
              <w:rPr>
                <w:rFonts w:cstheme="minorHAnsi"/>
                <w:bCs/>
                <w:sz w:val="20"/>
                <w:szCs w:val="20"/>
              </w:rPr>
            </w:pPr>
            <w:r>
              <w:rPr>
                <w:rFonts w:cstheme="minorHAnsi"/>
                <w:bCs/>
                <w:sz w:val="20"/>
                <w:szCs w:val="20"/>
              </w:rPr>
              <w:t>0</w:t>
            </w:r>
          </w:p>
        </w:tc>
        <w:tc>
          <w:tcPr>
            <w:tcW w:w="626" w:type="dxa"/>
          </w:tcPr>
          <w:p w14:paraId="652D0B6A" w14:textId="77777777" w:rsidR="00773A58" w:rsidRPr="008914A5" w:rsidRDefault="00773A58" w:rsidP="00400395">
            <w:pPr>
              <w:jc w:val="center"/>
              <w:rPr>
                <w:rFonts w:cstheme="minorHAnsi"/>
                <w:bCs/>
                <w:sz w:val="20"/>
                <w:szCs w:val="20"/>
              </w:rPr>
            </w:pPr>
            <w:r w:rsidRPr="008914A5">
              <w:rPr>
                <w:rFonts w:cstheme="minorHAnsi"/>
                <w:bCs/>
                <w:sz w:val="20"/>
                <w:szCs w:val="20"/>
              </w:rPr>
              <w:t>0</w:t>
            </w:r>
          </w:p>
        </w:tc>
        <w:tc>
          <w:tcPr>
            <w:tcW w:w="650" w:type="dxa"/>
          </w:tcPr>
          <w:p w14:paraId="0C1BD786" w14:textId="77777777" w:rsidR="00773A58" w:rsidRPr="003C1E9D" w:rsidRDefault="00773A58" w:rsidP="00400395">
            <w:pPr>
              <w:jc w:val="center"/>
              <w:rPr>
                <w:rFonts w:cstheme="minorHAnsi"/>
                <w:b/>
                <w:sz w:val="20"/>
                <w:szCs w:val="20"/>
              </w:rPr>
            </w:pPr>
            <w:r w:rsidRPr="003C1E9D">
              <w:rPr>
                <w:rFonts w:cstheme="minorHAnsi"/>
                <w:b/>
                <w:sz w:val="20"/>
                <w:szCs w:val="20"/>
              </w:rPr>
              <w:t>1</w:t>
            </w:r>
          </w:p>
        </w:tc>
        <w:tc>
          <w:tcPr>
            <w:tcW w:w="625" w:type="dxa"/>
          </w:tcPr>
          <w:p w14:paraId="2327E661" w14:textId="77777777" w:rsidR="00773A58" w:rsidRPr="000D742D" w:rsidRDefault="00773A58" w:rsidP="00400395">
            <w:pPr>
              <w:jc w:val="center"/>
              <w:rPr>
                <w:rFonts w:cstheme="minorHAnsi"/>
                <w:b/>
                <w:sz w:val="20"/>
                <w:szCs w:val="20"/>
              </w:rPr>
            </w:pPr>
            <w:r w:rsidRPr="000D742D">
              <w:rPr>
                <w:rFonts w:cstheme="minorHAnsi"/>
                <w:b/>
                <w:sz w:val="20"/>
                <w:szCs w:val="20"/>
              </w:rPr>
              <w:t>0,06</w:t>
            </w:r>
          </w:p>
        </w:tc>
      </w:tr>
      <w:tr w:rsidR="00773A58" w:rsidRPr="00A2614C" w14:paraId="06EF88C7" w14:textId="77777777" w:rsidTr="008071BF">
        <w:trPr>
          <w:jc w:val="center"/>
        </w:trPr>
        <w:tc>
          <w:tcPr>
            <w:tcW w:w="3793" w:type="dxa"/>
          </w:tcPr>
          <w:p w14:paraId="2B863895" w14:textId="79D207BA" w:rsidR="00773A58" w:rsidRPr="008914A5" w:rsidRDefault="00773A58" w:rsidP="00400395">
            <w:pPr>
              <w:jc w:val="both"/>
              <w:rPr>
                <w:rFonts w:cstheme="minorHAnsi"/>
                <w:sz w:val="20"/>
                <w:szCs w:val="20"/>
              </w:rPr>
            </w:pPr>
            <w:r w:rsidRPr="008914A5">
              <w:rPr>
                <w:rFonts w:cstheme="minorHAnsi"/>
                <w:sz w:val="20"/>
                <w:szCs w:val="20"/>
              </w:rPr>
              <w:t>Zapalenie opon i/lub mózgu</w:t>
            </w:r>
            <w:r w:rsidR="000E738B">
              <w:rPr>
                <w:rFonts w:cstheme="minorHAnsi"/>
                <w:sz w:val="20"/>
                <w:szCs w:val="20"/>
              </w:rPr>
              <w:t xml:space="preserve"> w </w:t>
            </w:r>
            <w:r w:rsidRPr="008914A5">
              <w:rPr>
                <w:rFonts w:cstheme="minorHAnsi"/>
                <w:sz w:val="20"/>
                <w:szCs w:val="20"/>
              </w:rPr>
              <w:t>przebiegu boreliozy</w:t>
            </w:r>
          </w:p>
        </w:tc>
        <w:tc>
          <w:tcPr>
            <w:tcW w:w="615" w:type="dxa"/>
          </w:tcPr>
          <w:p w14:paraId="57356419" w14:textId="77777777" w:rsidR="00773A58" w:rsidRPr="008914A5" w:rsidRDefault="00773A58" w:rsidP="00400395">
            <w:pPr>
              <w:jc w:val="center"/>
              <w:rPr>
                <w:rFonts w:cstheme="minorHAnsi"/>
                <w:bCs/>
                <w:sz w:val="20"/>
                <w:szCs w:val="20"/>
              </w:rPr>
            </w:pPr>
            <w:r>
              <w:rPr>
                <w:rFonts w:cstheme="minorHAnsi"/>
                <w:bCs/>
                <w:sz w:val="20"/>
                <w:szCs w:val="20"/>
              </w:rPr>
              <w:t>202</w:t>
            </w:r>
          </w:p>
        </w:tc>
        <w:tc>
          <w:tcPr>
            <w:tcW w:w="660" w:type="dxa"/>
          </w:tcPr>
          <w:p w14:paraId="364E0739" w14:textId="77777777" w:rsidR="00773A58" w:rsidRPr="008914A5" w:rsidRDefault="00773A58" w:rsidP="00400395">
            <w:pPr>
              <w:jc w:val="center"/>
              <w:rPr>
                <w:rFonts w:cstheme="minorHAnsi"/>
                <w:bCs/>
                <w:sz w:val="20"/>
                <w:szCs w:val="20"/>
              </w:rPr>
            </w:pPr>
            <w:r w:rsidRPr="008914A5">
              <w:rPr>
                <w:rFonts w:cstheme="minorHAnsi"/>
                <w:bCs/>
                <w:sz w:val="20"/>
                <w:szCs w:val="20"/>
              </w:rPr>
              <w:t>0,</w:t>
            </w:r>
            <w:r>
              <w:rPr>
                <w:rFonts w:cstheme="minorHAnsi"/>
                <w:bCs/>
                <w:sz w:val="20"/>
                <w:szCs w:val="20"/>
              </w:rPr>
              <w:t>53</w:t>
            </w:r>
          </w:p>
        </w:tc>
        <w:tc>
          <w:tcPr>
            <w:tcW w:w="739" w:type="dxa"/>
          </w:tcPr>
          <w:p w14:paraId="6A77DE03" w14:textId="77777777" w:rsidR="00773A58" w:rsidRPr="008914A5" w:rsidRDefault="00773A58" w:rsidP="00400395">
            <w:pPr>
              <w:jc w:val="center"/>
              <w:rPr>
                <w:rFonts w:cstheme="minorHAnsi"/>
                <w:b/>
                <w:sz w:val="20"/>
                <w:szCs w:val="20"/>
              </w:rPr>
            </w:pPr>
            <w:r>
              <w:rPr>
                <w:rFonts w:cstheme="minorHAnsi"/>
                <w:b/>
                <w:sz w:val="20"/>
                <w:szCs w:val="20"/>
              </w:rPr>
              <w:t>361</w:t>
            </w:r>
          </w:p>
        </w:tc>
        <w:tc>
          <w:tcPr>
            <w:tcW w:w="626" w:type="dxa"/>
          </w:tcPr>
          <w:p w14:paraId="138CFDCC" w14:textId="77777777" w:rsidR="00773A58" w:rsidRPr="008914A5" w:rsidRDefault="00773A58" w:rsidP="00400395">
            <w:pPr>
              <w:jc w:val="center"/>
              <w:rPr>
                <w:rFonts w:cstheme="minorHAnsi"/>
                <w:b/>
                <w:sz w:val="20"/>
                <w:szCs w:val="20"/>
              </w:rPr>
            </w:pPr>
            <w:r w:rsidRPr="008914A5">
              <w:rPr>
                <w:rFonts w:cstheme="minorHAnsi"/>
                <w:b/>
                <w:sz w:val="20"/>
                <w:szCs w:val="20"/>
              </w:rPr>
              <w:t>0,</w:t>
            </w:r>
            <w:r>
              <w:rPr>
                <w:rFonts w:cstheme="minorHAnsi"/>
                <w:b/>
                <w:sz w:val="20"/>
                <w:szCs w:val="20"/>
              </w:rPr>
              <w:t>95</w:t>
            </w:r>
          </w:p>
        </w:tc>
        <w:tc>
          <w:tcPr>
            <w:tcW w:w="650" w:type="dxa"/>
          </w:tcPr>
          <w:p w14:paraId="22F13362" w14:textId="77777777" w:rsidR="00773A58" w:rsidRPr="008914A5" w:rsidRDefault="00773A58" w:rsidP="00400395">
            <w:pPr>
              <w:jc w:val="center"/>
              <w:rPr>
                <w:rFonts w:cstheme="minorHAnsi"/>
                <w:bCs/>
                <w:sz w:val="20"/>
                <w:szCs w:val="20"/>
              </w:rPr>
            </w:pPr>
            <w:r>
              <w:rPr>
                <w:rFonts w:cstheme="minorHAnsi"/>
                <w:bCs/>
                <w:sz w:val="20"/>
                <w:szCs w:val="20"/>
              </w:rPr>
              <w:t>11</w:t>
            </w:r>
          </w:p>
        </w:tc>
        <w:tc>
          <w:tcPr>
            <w:tcW w:w="626" w:type="dxa"/>
          </w:tcPr>
          <w:p w14:paraId="1A4CF9E4" w14:textId="77777777" w:rsidR="00773A58" w:rsidRPr="008914A5" w:rsidRDefault="00773A58" w:rsidP="00400395">
            <w:pPr>
              <w:jc w:val="center"/>
              <w:rPr>
                <w:rFonts w:cstheme="minorHAnsi"/>
                <w:bCs/>
                <w:sz w:val="20"/>
                <w:szCs w:val="20"/>
              </w:rPr>
            </w:pPr>
            <w:r w:rsidRPr="008914A5">
              <w:rPr>
                <w:rFonts w:cstheme="minorHAnsi"/>
                <w:bCs/>
                <w:sz w:val="20"/>
                <w:szCs w:val="20"/>
              </w:rPr>
              <w:t>0,</w:t>
            </w:r>
            <w:r>
              <w:rPr>
                <w:rFonts w:cstheme="minorHAnsi"/>
                <w:bCs/>
                <w:sz w:val="20"/>
                <w:szCs w:val="20"/>
              </w:rPr>
              <w:t>65</w:t>
            </w:r>
          </w:p>
        </w:tc>
        <w:tc>
          <w:tcPr>
            <w:tcW w:w="650" w:type="dxa"/>
          </w:tcPr>
          <w:p w14:paraId="161B57A7" w14:textId="77777777" w:rsidR="00773A58" w:rsidRPr="008914A5" w:rsidRDefault="00773A58" w:rsidP="00400395">
            <w:pPr>
              <w:jc w:val="center"/>
              <w:rPr>
                <w:rFonts w:cstheme="minorHAnsi"/>
                <w:b/>
                <w:sz w:val="20"/>
                <w:szCs w:val="20"/>
              </w:rPr>
            </w:pPr>
            <w:r w:rsidRPr="008914A5">
              <w:rPr>
                <w:rFonts w:cstheme="minorHAnsi"/>
                <w:b/>
                <w:sz w:val="20"/>
                <w:szCs w:val="20"/>
              </w:rPr>
              <w:t>1</w:t>
            </w:r>
            <w:r>
              <w:rPr>
                <w:rFonts w:cstheme="minorHAnsi"/>
                <w:b/>
                <w:sz w:val="20"/>
                <w:szCs w:val="20"/>
              </w:rPr>
              <w:t>1</w:t>
            </w:r>
          </w:p>
        </w:tc>
        <w:tc>
          <w:tcPr>
            <w:tcW w:w="625" w:type="dxa"/>
          </w:tcPr>
          <w:p w14:paraId="31FE6182" w14:textId="77777777" w:rsidR="00773A58" w:rsidRPr="000D742D" w:rsidRDefault="00773A58" w:rsidP="00400395">
            <w:pPr>
              <w:jc w:val="center"/>
              <w:rPr>
                <w:rFonts w:cstheme="minorHAnsi"/>
                <w:b/>
                <w:sz w:val="20"/>
                <w:szCs w:val="20"/>
              </w:rPr>
            </w:pPr>
            <w:r w:rsidRPr="000D742D">
              <w:rPr>
                <w:rFonts w:cstheme="minorHAnsi"/>
                <w:b/>
                <w:sz w:val="20"/>
                <w:szCs w:val="20"/>
              </w:rPr>
              <w:t>0,67</w:t>
            </w:r>
          </w:p>
        </w:tc>
      </w:tr>
      <w:tr w:rsidR="00773A58" w:rsidRPr="003C1E9D" w14:paraId="00C53A34" w14:textId="77777777" w:rsidTr="008071BF">
        <w:trPr>
          <w:trHeight w:val="448"/>
          <w:jc w:val="center"/>
        </w:trPr>
        <w:tc>
          <w:tcPr>
            <w:tcW w:w="3793" w:type="dxa"/>
          </w:tcPr>
          <w:p w14:paraId="2E5EF7E3" w14:textId="77777777" w:rsidR="00773A58" w:rsidRPr="008914A5" w:rsidRDefault="00773A58" w:rsidP="00400395">
            <w:pPr>
              <w:jc w:val="both"/>
              <w:rPr>
                <w:rFonts w:cstheme="minorHAnsi"/>
                <w:sz w:val="20"/>
                <w:szCs w:val="20"/>
              </w:rPr>
            </w:pPr>
            <w:r w:rsidRPr="008914A5">
              <w:rPr>
                <w:rFonts w:cstheme="minorHAnsi"/>
                <w:sz w:val="20"/>
                <w:szCs w:val="20"/>
              </w:rPr>
              <w:t>W innych chorobach objętych MZ-56</w:t>
            </w:r>
          </w:p>
        </w:tc>
        <w:tc>
          <w:tcPr>
            <w:tcW w:w="615" w:type="dxa"/>
          </w:tcPr>
          <w:p w14:paraId="0C587EC8" w14:textId="77777777" w:rsidR="00773A58" w:rsidRPr="008914A5" w:rsidRDefault="00773A58" w:rsidP="00400395">
            <w:pPr>
              <w:jc w:val="center"/>
              <w:rPr>
                <w:rFonts w:cstheme="minorHAnsi"/>
                <w:bCs/>
                <w:sz w:val="20"/>
                <w:szCs w:val="20"/>
              </w:rPr>
            </w:pPr>
            <w:r>
              <w:rPr>
                <w:rFonts w:cstheme="minorHAnsi"/>
                <w:bCs/>
                <w:sz w:val="20"/>
                <w:szCs w:val="20"/>
              </w:rPr>
              <w:t>33</w:t>
            </w:r>
          </w:p>
        </w:tc>
        <w:tc>
          <w:tcPr>
            <w:tcW w:w="660" w:type="dxa"/>
          </w:tcPr>
          <w:p w14:paraId="3A0484CA" w14:textId="77777777" w:rsidR="00773A58" w:rsidRPr="008914A5" w:rsidRDefault="00773A58" w:rsidP="00400395">
            <w:pPr>
              <w:jc w:val="center"/>
              <w:rPr>
                <w:rFonts w:cstheme="minorHAnsi"/>
                <w:bCs/>
                <w:sz w:val="20"/>
                <w:szCs w:val="20"/>
              </w:rPr>
            </w:pPr>
            <w:r w:rsidRPr="008914A5">
              <w:rPr>
                <w:rFonts w:cstheme="minorHAnsi"/>
                <w:bCs/>
                <w:sz w:val="20"/>
                <w:szCs w:val="20"/>
              </w:rPr>
              <w:t>0,0</w:t>
            </w:r>
            <w:r>
              <w:rPr>
                <w:rFonts w:cstheme="minorHAnsi"/>
                <w:bCs/>
                <w:sz w:val="20"/>
                <w:szCs w:val="20"/>
              </w:rPr>
              <w:t>9</w:t>
            </w:r>
          </w:p>
        </w:tc>
        <w:tc>
          <w:tcPr>
            <w:tcW w:w="739" w:type="dxa"/>
          </w:tcPr>
          <w:p w14:paraId="5A6713D2" w14:textId="77777777" w:rsidR="00773A58" w:rsidRPr="008914A5" w:rsidRDefault="00773A58" w:rsidP="00400395">
            <w:pPr>
              <w:jc w:val="center"/>
              <w:rPr>
                <w:rFonts w:cstheme="minorHAnsi"/>
                <w:b/>
                <w:sz w:val="20"/>
                <w:szCs w:val="20"/>
              </w:rPr>
            </w:pPr>
            <w:r>
              <w:rPr>
                <w:rFonts w:cstheme="minorHAnsi"/>
                <w:b/>
                <w:sz w:val="20"/>
                <w:szCs w:val="20"/>
              </w:rPr>
              <w:t>32</w:t>
            </w:r>
          </w:p>
        </w:tc>
        <w:tc>
          <w:tcPr>
            <w:tcW w:w="626" w:type="dxa"/>
          </w:tcPr>
          <w:p w14:paraId="3F704258" w14:textId="77777777" w:rsidR="00773A58" w:rsidRPr="008914A5" w:rsidRDefault="00773A58" w:rsidP="00400395">
            <w:pPr>
              <w:jc w:val="center"/>
              <w:rPr>
                <w:rFonts w:cstheme="minorHAnsi"/>
                <w:b/>
                <w:sz w:val="20"/>
                <w:szCs w:val="20"/>
              </w:rPr>
            </w:pPr>
            <w:r w:rsidRPr="008914A5">
              <w:rPr>
                <w:rFonts w:cstheme="minorHAnsi"/>
                <w:b/>
                <w:sz w:val="20"/>
                <w:szCs w:val="20"/>
              </w:rPr>
              <w:t>0,0</w:t>
            </w:r>
            <w:r>
              <w:rPr>
                <w:rFonts w:cstheme="minorHAnsi"/>
                <w:b/>
                <w:sz w:val="20"/>
                <w:szCs w:val="20"/>
              </w:rPr>
              <w:t>8</w:t>
            </w:r>
          </w:p>
        </w:tc>
        <w:tc>
          <w:tcPr>
            <w:tcW w:w="650" w:type="dxa"/>
          </w:tcPr>
          <w:p w14:paraId="50AE08C1" w14:textId="77777777" w:rsidR="00773A58" w:rsidRPr="008914A5" w:rsidRDefault="00773A58" w:rsidP="00400395">
            <w:pPr>
              <w:jc w:val="center"/>
              <w:rPr>
                <w:rFonts w:cstheme="minorHAnsi"/>
                <w:bCs/>
                <w:sz w:val="20"/>
                <w:szCs w:val="20"/>
              </w:rPr>
            </w:pPr>
            <w:r>
              <w:rPr>
                <w:rFonts w:cstheme="minorHAnsi"/>
                <w:bCs/>
                <w:sz w:val="20"/>
                <w:szCs w:val="20"/>
              </w:rPr>
              <w:t>0</w:t>
            </w:r>
          </w:p>
        </w:tc>
        <w:tc>
          <w:tcPr>
            <w:tcW w:w="626" w:type="dxa"/>
          </w:tcPr>
          <w:p w14:paraId="3F92A556" w14:textId="77777777" w:rsidR="00773A58" w:rsidRPr="008914A5" w:rsidRDefault="00773A58" w:rsidP="00400395">
            <w:pPr>
              <w:jc w:val="center"/>
              <w:rPr>
                <w:rFonts w:cstheme="minorHAnsi"/>
                <w:bCs/>
                <w:sz w:val="20"/>
                <w:szCs w:val="20"/>
              </w:rPr>
            </w:pPr>
            <w:r>
              <w:rPr>
                <w:rFonts w:cstheme="minorHAnsi"/>
                <w:bCs/>
                <w:sz w:val="20"/>
                <w:szCs w:val="20"/>
              </w:rPr>
              <w:t>0</w:t>
            </w:r>
          </w:p>
        </w:tc>
        <w:tc>
          <w:tcPr>
            <w:tcW w:w="650" w:type="dxa"/>
          </w:tcPr>
          <w:p w14:paraId="77DDAA2F" w14:textId="77777777" w:rsidR="00773A58" w:rsidRPr="008914A5" w:rsidRDefault="00773A58" w:rsidP="00400395">
            <w:pPr>
              <w:jc w:val="center"/>
              <w:rPr>
                <w:rFonts w:cstheme="minorHAnsi"/>
                <w:b/>
                <w:sz w:val="20"/>
                <w:szCs w:val="20"/>
              </w:rPr>
            </w:pPr>
            <w:r>
              <w:rPr>
                <w:rFonts w:cstheme="minorHAnsi"/>
                <w:b/>
                <w:sz w:val="20"/>
                <w:szCs w:val="20"/>
              </w:rPr>
              <w:t>1</w:t>
            </w:r>
          </w:p>
        </w:tc>
        <w:tc>
          <w:tcPr>
            <w:tcW w:w="625" w:type="dxa"/>
          </w:tcPr>
          <w:p w14:paraId="0DD6B407" w14:textId="77777777" w:rsidR="00773A58" w:rsidRPr="000D742D" w:rsidRDefault="00773A58" w:rsidP="00400395">
            <w:pPr>
              <w:jc w:val="center"/>
              <w:rPr>
                <w:rFonts w:cstheme="minorHAnsi"/>
                <w:b/>
                <w:sz w:val="20"/>
                <w:szCs w:val="20"/>
              </w:rPr>
            </w:pPr>
            <w:r w:rsidRPr="000D742D">
              <w:rPr>
                <w:rFonts w:cstheme="minorHAnsi"/>
                <w:b/>
                <w:sz w:val="20"/>
                <w:szCs w:val="20"/>
              </w:rPr>
              <w:t>0,06</w:t>
            </w:r>
          </w:p>
        </w:tc>
      </w:tr>
      <w:tr w:rsidR="00773A58" w:rsidRPr="00A2614C" w14:paraId="1AC399C2" w14:textId="77777777" w:rsidTr="008071BF">
        <w:trPr>
          <w:trHeight w:val="334"/>
          <w:jc w:val="center"/>
        </w:trPr>
        <w:tc>
          <w:tcPr>
            <w:tcW w:w="3793" w:type="dxa"/>
          </w:tcPr>
          <w:p w14:paraId="29567F36" w14:textId="77777777" w:rsidR="00773A58" w:rsidRPr="008914A5" w:rsidRDefault="00773A58" w:rsidP="00400395">
            <w:pPr>
              <w:jc w:val="both"/>
              <w:rPr>
                <w:rFonts w:cstheme="minorHAnsi"/>
                <w:b/>
                <w:sz w:val="20"/>
                <w:szCs w:val="20"/>
              </w:rPr>
            </w:pPr>
            <w:r w:rsidRPr="008914A5">
              <w:rPr>
                <w:rFonts w:cstheme="minorHAnsi"/>
                <w:b/>
                <w:sz w:val="20"/>
                <w:szCs w:val="20"/>
              </w:rPr>
              <w:t>Razem:</w:t>
            </w:r>
          </w:p>
        </w:tc>
        <w:tc>
          <w:tcPr>
            <w:tcW w:w="615" w:type="dxa"/>
          </w:tcPr>
          <w:p w14:paraId="765AF56F" w14:textId="77777777" w:rsidR="00773A58" w:rsidRPr="008914A5" w:rsidRDefault="00773A58" w:rsidP="00400395">
            <w:pPr>
              <w:jc w:val="center"/>
              <w:rPr>
                <w:rFonts w:cstheme="minorHAnsi"/>
                <w:bCs/>
                <w:sz w:val="20"/>
                <w:szCs w:val="20"/>
              </w:rPr>
            </w:pPr>
            <w:r>
              <w:rPr>
                <w:rFonts w:cstheme="minorHAnsi"/>
                <w:bCs/>
                <w:sz w:val="20"/>
                <w:szCs w:val="20"/>
              </w:rPr>
              <w:t>520</w:t>
            </w:r>
          </w:p>
        </w:tc>
        <w:tc>
          <w:tcPr>
            <w:tcW w:w="660" w:type="dxa"/>
          </w:tcPr>
          <w:p w14:paraId="1A869F39" w14:textId="77777777" w:rsidR="00773A58" w:rsidRPr="008914A5" w:rsidRDefault="00773A58" w:rsidP="00400395">
            <w:pPr>
              <w:jc w:val="center"/>
              <w:rPr>
                <w:rFonts w:cstheme="minorHAnsi"/>
                <w:bCs/>
                <w:sz w:val="20"/>
                <w:szCs w:val="20"/>
              </w:rPr>
            </w:pPr>
            <w:r>
              <w:rPr>
                <w:rFonts w:cstheme="minorHAnsi"/>
                <w:bCs/>
                <w:sz w:val="20"/>
                <w:szCs w:val="20"/>
              </w:rPr>
              <w:t>1,37</w:t>
            </w:r>
          </w:p>
        </w:tc>
        <w:tc>
          <w:tcPr>
            <w:tcW w:w="739" w:type="dxa"/>
          </w:tcPr>
          <w:p w14:paraId="3996FB30" w14:textId="77777777" w:rsidR="00773A58" w:rsidRPr="008914A5" w:rsidRDefault="00773A58" w:rsidP="00400395">
            <w:pPr>
              <w:jc w:val="center"/>
              <w:rPr>
                <w:rFonts w:cstheme="minorHAnsi"/>
                <w:b/>
                <w:sz w:val="20"/>
                <w:szCs w:val="20"/>
              </w:rPr>
            </w:pPr>
            <w:r>
              <w:rPr>
                <w:rFonts w:cstheme="minorHAnsi"/>
                <w:b/>
                <w:sz w:val="20"/>
                <w:szCs w:val="20"/>
              </w:rPr>
              <w:t>860</w:t>
            </w:r>
          </w:p>
        </w:tc>
        <w:tc>
          <w:tcPr>
            <w:tcW w:w="626" w:type="dxa"/>
          </w:tcPr>
          <w:p w14:paraId="702F4417" w14:textId="77777777" w:rsidR="00773A58" w:rsidRPr="008914A5" w:rsidRDefault="00773A58" w:rsidP="00400395">
            <w:pPr>
              <w:jc w:val="center"/>
              <w:rPr>
                <w:rFonts w:cstheme="minorHAnsi"/>
                <w:b/>
                <w:sz w:val="20"/>
                <w:szCs w:val="20"/>
              </w:rPr>
            </w:pPr>
            <w:r>
              <w:rPr>
                <w:rFonts w:cstheme="minorHAnsi"/>
                <w:b/>
                <w:sz w:val="20"/>
                <w:szCs w:val="20"/>
              </w:rPr>
              <w:t>2,27</w:t>
            </w:r>
          </w:p>
        </w:tc>
        <w:tc>
          <w:tcPr>
            <w:tcW w:w="650" w:type="dxa"/>
          </w:tcPr>
          <w:p w14:paraId="60541685" w14:textId="77777777" w:rsidR="00773A58" w:rsidRPr="008914A5" w:rsidRDefault="00773A58" w:rsidP="00400395">
            <w:pPr>
              <w:jc w:val="center"/>
              <w:rPr>
                <w:rFonts w:cstheme="minorHAnsi"/>
                <w:bCs/>
                <w:sz w:val="20"/>
                <w:szCs w:val="20"/>
              </w:rPr>
            </w:pPr>
            <w:r w:rsidRPr="008914A5">
              <w:rPr>
                <w:rFonts w:cstheme="minorHAnsi"/>
                <w:bCs/>
                <w:sz w:val="20"/>
                <w:szCs w:val="20"/>
              </w:rPr>
              <w:t>2</w:t>
            </w:r>
            <w:r>
              <w:rPr>
                <w:rFonts w:cstheme="minorHAnsi"/>
                <w:bCs/>
                <w:sz w:val="20"/>
                <w:szCs w:val="20"/>
              </w:rPr>
              <w:t>9</w:t>
            </w:r>
          </w:p>
        </w:tc>
        <w:tc>
          <w:tcPr>
            <w:tcW w:w="626" w:type="dxa"/>
          </w:tcPr>
          <w:p w14:paraId="14F0E960" w14:textId="77777777" w:rsidR="00773A58" w:rsidRPr="008914A5" w:rsidRDefault="00773A58" w:rsidP="00400395">
            <w:pPr>
              <w:jc w:val="center"/>
              <w:rPr>
                <w:rFonts w:cstheme="minorHAnsi"/>
                <w:bCs/>
                <w:sz w:val="20"/>
                <w:szCs w:val="20"/>
              </w:rPr>
            </w:pPr>
            <w:r w:rsidRPr="008914A5">
              <w:rPr>
                <w:rFonts w:cstheme="minorHAnsi"/>
                <w:bCs/>
                <w:sz w:val="20"/>
                <w:szCs w:val="20"/>
              </w:rPr>
              <w:t>1,</w:t>
            </w:r>
            <w:r>
              <w:rPr>
                <w:rFonts w:cstheme="minorHAnsi"/>
                <w:bCs/>
                <w:sz w:val="20"/>
                <w:szCs w:val="20"/>
              </w:rPr>
              <w:t>72</w:t>
            </w:r>
          </w:p>
        </w:tc>
        <w:tc>
          <w:tcPr>
            <w:tcW w:w="650" w:type="dxa"/>
          </w:tcPr>
          <w:p w14:paraId="7935C16B" w14:textId="77777777" w:rsidR="00773A58" w:rsidRPr="008914A5" w:rsidRDefault="00773A58" w:rsidP="00400395">
            <w:pPr>
              <w:jc w:val="center"/>
              <w:rPr>
                <w:rFonts w:cstheme="minorHAnsi"/>
                <w:b/>
                <w:sz w:val="20"/>
                <w:szCs w:val="20"/>
              </w:rPr>
            </w:pPr>
            <w:r>
              <w:rPr>
                <w:rFonts w:cstheme="minorHAnsi"/>
                <w:b/>
                <w:sz w:val="20"/>
                <w:szCs w:val="20"/>
              </w:rPr>
              <w:t>33</w:t>
            </w:r>
          </w:p>
        </w:tc>
        <w:tc>
          <w:tcPr>
            <w:tcW w:w="625" w:type="dxa"/>
          </w:tcPr>
          <w:p w14:paraId="1E4A12E5" w14:textId="77777777" w:rsidR="00773A58" w:rsidRPr="000D742D" w:rsidRDefault="00773A58" w:rsidP="00400395">
            <w:pPr>
              <w:jc w:val="center"/>
              <w:rPr>
                <w:rFonts w:cstheme="minorHAnsi"/>
                <w:b/>
                <w:sz w:val="20"/>
                <w:szCs w:val="20"/>
              </w:rPr>
            </w:pPr>
            <w:r>
              <w:rPr>
                <w:rFonts w:cstheme="minorHAnsi"/>
                <w:b/>
                <w:sz w:val="20"/>
                <w:szCs w:val="20"/>
              </w:rPr>
              <w:t>2</w:t>
            </w:r>
            <w:r w:rsidRPr="000D742D">
              <w:rPr>
                <w:rFonts w:cstheme="minorHAnsi"/>
                <w:b/>
                <w:sz w:val="20"/>
                <w:szCs w:val="20"/>
              </w:rPr>
              <w:t>,</w:t>
            </w:r>
            <w:r>
              <w:rPr>
                <w:rFonts w:cstheme="minorHAnsi"/>
                <w:b/>
                <w:sz w:val="20"/>
                <w:szCs w:val="20"/>
              </w:rPr>
              <w:t>01</w:t>
            </w:r>
          </w:p>
        </w:tc>
      </w:tr>
    </w:tbl>
    <w:p w14:paraId="647EEAA9" w14:textId="77777777" w:rsidR="00AA1609" w:rsidRDefault="00AA1609" w:rsidP="00AA1609">
      <w:pPr>
        <w:pStyle w:val="Stylnastroninternet"/>
        <w:rPr>
          <w:szCs w:val="24"/>
        </w:rPr>
      </w:pPr>
    </w:p>
    <w:p w14:paraId="7AFEFD6E" w14:textId="55E9C15C" w:rsidR="00AA1609" w:rsidRPr="00A2614C" w:rsidRDefault="00AA1609" w:rsidP="00AA1609">
      <w:pPr>
        <w:pStyle w:val="Stylnastroninternet"/>
        <w:rPr>
          <w:szCs w:val="24"/>
        </w:rPr>
      </w:pPr>
      <w:r w:rsidRPr="00A2614C">
        <w:rPr>
          <w:szCs w:val="24"/>
        </w:rPr>
        <w:t>Po przeanalizowaniu wywiadów epidemiologicznych</w:t>
      </w:r>
      <w:r>
        <w:rPr>
          <w:szCs w:val="24"/>
        </w:rPr>
        <w:t xml:space="preserve"> z ww. </w:t>
      </w:r>
      <w:r w:rsidRPr="00A2614C">
        <w:rPr>
          <w:szCs w:val="24"/>
        </w:rPr>
        <w:t>zachorowań</w:t>
      </w:r>
      <w:r>
        <w:rPr>
          <w:szCs w:val="24"/>
        </w:rPr>
        <w:t xml:space="preserve"> w </w:t>
      </w:r>
      <w:r w:rsidRPr="004203B5">
        <w:rPr>
          <w:szCs w:val="24"/>
        </w:rPr>
        <w:t>3</w:t>
      </w:r>
      <w:r>
        <w:rPr>
          <w:szCs w:val="24"/>
        </w:rPr>
        <w:t>1</w:t>
      </w:r>
      <w:r w:rsidRPr="004203B5">
        <w:rPr>
          <w:szCs w:val="24"/>
        </w:rPr>
        <w:t xml:space="preserve"> przypadkach </w:t>
      </w:r>
      <w:r w:rsidRPr="00A2614C">
        <w:rPr>
          <w:szCs w:val="24"/>
        </w:rPr>
        <w:t>ustalono czynnik etiologiczny</w:t>
      </w:r>
      <w:r>
        <w:rPr>
          <w:szCs w:val="24"/>
        </w:rPr>
        <w:t>, tj.</w:t>
      </w:r>
      <w:r w:rsidRPr="00A2614C">
        <w:rPr>
          <w:szCs w:val="24"/>
        </w:rPr>
        <w:t>:</w:t>
      </w:r>
    </w:p>
    <w:p w14:paraId="234D4F36" w14:textId="77777777" w:rsidR="00AA1609" w:rsidRDefault="00AA1609" w:rsidP="00AA1609">
      <w:pPr>
        <w:pStyle w:val="punktatornastron"/>
      </w:pPr>
      <w:r w:rsidRPr="006A0B75">
        <w:t xml:space="preserve">w 1 przypadku </w:t>
      </w:r>
      <w:proofErr w:type="spellStart"/>
      <w:r w:rsidRPr="000D742D">
        <w:t>Neisseria</w:t>
      </w:r>
      <w:proofErr w:type="spellEnd"/>
      <w:r w:rsidRPr="000D742D">
        <w:t xml:space="preserve"> </w:t>
      </w:r>
      <w:proofErr w:type="spellStart"/>
      <w:r w:rsidRPr="000D742D">
        <w:t>meningitidis</w:t>
      </w:r>
      <w:proofErr w:type="spellEnd"/>
      <w:r w:rsidRPr="006A0B75">
        <w:t>;</w:t>
      </w:r>
    </w:p>
    <w:p w14:paraId="67E493F8" w14:textId="77777777" w:rsidR="00AA1609" w:rsidRDefault="00AA1609" w:rsidP="00AA1609">
      <w:pPr>
        <w:pStyle w:val="punktatornastron"/>
      </w:pPr>
      <w:r w:rsidRPr="006A0B75">
        <w:lastRenderedPageBreak/>
        <w:t>w 1</w:t>
      </w:r>
      <w:r>
        <w:t>5</w:t>
      </w:r>
      <w:r w:rsidRPr="006A0B75">
        <w:t xml:space="preserve"> przypadkach </w:t>
      </w:r>
      <w:proofErr w:type="spellStart"/>
      <w:r w:rsidRPr="000D742D">
        <w:t>Streptococcus</w:t>
      </w:r>
      <w:proofErr w:type="spellEnd"/>
      <w:r w:rsidRPr="000D742D">
        <w:t xml:space="preserve"> </w:t>
      </w:r>
      <w:proofErr w:type="spellStart"/>
      <w:r w:rsidRPr="000D742D">
        <w:t>pneumoniae</w:t>
      </w:r>
      <w:proofErr w:type="spellEnd"/>
      <w:r w:rsidRPr="006A0B75">
        <w:t>;</w:t>
      </w:r>
    </w:p>
    <w:p w14:paraId="470D8AA1" w14:textId="77777777" w:rsidR="00AA1609" w:rsidRDefault="00AA1609" w:rsidP="00AA1609">
      <w:pPr>
        <w:pStyle w:val="punktatornastron"/>
      </w:pPr>
      <w:r>
        <w:t xml:space="preserve">w 1 przypadku </w:t>
      </w:r>
      <w:proofErr w:type="spellStart"/>
      <w:r w:rsidRPr="000D742D">
        <w:t>Haemophilus</w:t>
      </w:r>
      <w:proofErr w:type="spellEnd"/>
      <w:r w:rsidRPr="000D742D">
        <w:t xml:space="preserve"> </w:t>
      </w:r>
      <w:proofErr w:type="spellStart"/>
      <w:r w:rsidRPr="000D742D">
        <w:t>influenzae</w:t>
      </w:r>
      <w:proofErr w:type="spellEnd"/>
      <w:r>
        <w:t>;</w:t>
      </w:r>
    </w:p>
    <w:p w14:paraId="6D8C0DCA" w14:textId="77777777" w:rsidR="00AA1609" w:rsidRDefault="00AA1609" w:rsidP="00AA1609">
      <w:pPr>
        <w:pStyle w:val="punktatornastron"/>
      </w:pPr>
      <w:r w:rsidRPr="006A0B75">
        <w:t xml:space="preserve">w 1 przypadku </w:t>
      </w:r>
      <w:proofErr w:type="spellStart"/>
      <w:r w:rsidRPr="000D742D">
        <w:t>Listeria</w:t>
      </w:r>
      <w:proofErr w:type="spellEnd"/>
      <w:r w:rsidRPr="000D742D">
        <w:t xml:space="preserve"> </w:t>
      </w:r>
      <w:proofErr w:type="spellStart"/>
      <w:r w:rsidRPr="000D742D">
        <w:t>monocytogenes</w:t>
      </w:r>
      <w:proofErr w:type="spellEnd"/>
      <w:r w:rsidRPr="006A0B75">
        <w:t>;</w:t>
      </w:r>
    </w:p>
    <w:p w14:paraId="30F9ED47" w14:textId="77777777" w:rsidR="00AA1609" w:rsidRDefault="00AA1609" w:rsidP="00AA1609">
      <w:pPr>
        <w:pStyle w:val="punktatornastron"/>
      </w:pPr>
      <w:r>
        <w:t xml:space="preserve">w 1 przypadku </w:t>
      </w:r>
      <w:proofErr w:type="spellStart"/>
      <w:r w:rsidRPr="0005383C">
        <w:t>Enterococcus</w:t>
      </w:r>
      <w:proofErr w:type="spellEnd"/>
      <w:r w:rsidRPr="0005383C">
        <w:t xml:space="preserve"> </w:t>
      </w:r>
      <w:proofErr w:type="spellStart"/>
      <w:r w:rsidRPr="0005383C">
        <w:t>faecalis</w:t>
      </w:r>
      <w:proofErr w:type="spellEnd"/>
      <w:r>
        <w:t>;</w:t>
      </w:r>
    </w:p>
    <w:p w14:paraId="7F109009" w14:textId="77777777" w:rsidR="00AA1609" w:rsidRPr="006A0B75" w:rsidRDefault="00AA1609" w:rsidP="00AA1609">
      <w:pPr>
        <w:pStyle w:val="punktatornastron"/>
      </w:pPr>
      <w:r w:rsidRPr="006A0B75">
        <w:t>w 1 przypadku</w:t>
      </w:r>
      <w:r>
        <w:t xml:space="preserve"> </w:t>
      </w:r>
      <w:proofErr w:type="spellStart"/>
      <w:r w:rsidRPr="0005383C">
        <w:t>Streptococcus</w:t>
      </w:r>
      <w:proofErr w:type="spellEnd"/>
      <w:r w:rsidRPr="0005383C">
        <w:t xml:space="preserve"> </w:t>
      </w:r>
      <w:proofErr w:type="spellStart"/>
      <w:r w:rsidRPr="0005383C">
        <w:t>agaliactae</w:t>
      </w:r>
      <w:proofErr w:type="spellEnd"/>
      <w:r>
        <w:t>;</w:t>
      </w:r>
    </w:p>
    <w:p w14:paraId="3972A1E8" w14:textId="77777777" w:rsidR="00AA1609" w:rsidRPr="00C91EBB" w:rsidRDefault="00AA1609" w:rsidP="00AA1609">
      <w:pPr>
        <w:pStyle w:val="punktatornastron"/>
      </w:pPr>
      <w:r w:rsidRPr="006A0B75">
        <w:t>w 1</w:t>
      </w:r>
      <w:r>
        <w:t>1</w:t>
      </w:r>
      <w:r w:rsidRPr="006A0B75">
        <w:t xml:space="preserve"> przypadkach zapalenie opon mózgowo-rdzeniowych</w:t>
      </w:r>
      <w:r>
        <w:t xml:space="preserve"> w </w:t>
      </w:r>
      <w:r w:rsidRPr="006A0B75">
        <w:t xml:space="preserve">przebiegu boreliozy. </w:t>
      </w:r>
    </w:p>
    <w:p w14:paraId="10EDBBCD" w14:textId="77777777" w:rsidR="005F568E" w:rsidRDefault="005F568E" w:rsidP="005F568E">
      <w:pPr>
        <w:pStyle w:val="Stylnastroninternet"/>
      </w:pPr>
    </w:p>
    <w:p w14:paraId="5CEE74A7" w14:textId="36D127B9" w:rsidR="00773A58" w:rsidRPr="005F568E" w:rsidRDefault="00773A58" w:rsidP="005F568E">
      <w:pPr>
        <w:pStyle w:val="Stylnastroninternet"/>
        <w:rPr>
          <w:b/>
          <w:bCs/>
        </w:rPr>
      </w:pPr>
      <w:r w:rsidRPr="005F568E">
        <w:rPr>
          <w:b/>
          <w:bCs/>
        </w:rPr>
        <w:t>Wirusowe zapalenie opon mózgowych</w:t>
      </w:r>
    </w:p>
    <w:p w14:paraId="42FE07F4" w14:textId="4B227F16" w:rsidR="00773A58" w:rsidRDefault="00773A58" w:rsidP="005F568E">
      <w:pPr>
        <w:pStyle w:val="Stylnastroninternet"/>
      </w:pPr>
      <w:r w:rsidRPr="009D5218">
        <w:t>W 202</w:t>
      </w:r>
      <w:r>
        <w:t>2</w:t>
      </w:r>
      <w:r w:rsidRPr="009D5218">
        <w:t xml:space="preserve"> r</w:t>
      </w:r>
      <w:r>
        <w:t>oku</w:t>
      </w:r>
      <w:r w:rsidR="000E738B">
        <w:t xml:space="preserve"> w </w:t>
      </w:r>
      <w:r w:rsidRPr="009D5218">
        <w:t xml:space="preserve">Polsce odnotowano </w:t>
      </w:r>
      <w:r>
        <w:t>365</w:t>
      </w:r>
      <w:r w:rsidRPr="009D5218">
        <w:t xml:space="preserve"> zachorowań na wirusowe zapalenie opon mózgowych (współczynnik zapadalności 0,</w:t>
      </w:r>
      <w:r>
        <w:t>96</w:t>
      </w:r>
      <w:r w:rsidRPr="009D5218">
        <w:t xml:space="preserve"> na 100 tys. mieszkańców). Natomiast</w:t>
      </w:r>
      <w:r w:rsidR="000E738B">
        <w:t xml:space="preserve"> w</w:t>
      </w:r>
      <w:r w:rsidR="00E13880">
        <w:t xml:space="preserve"> </w:t>
      </w:r>
      <w:r w:rsidRPr="009D5218">
        <w:t>woj. zachodniopomorskim zarejestrowano 1</w:t>
      </w:r>
      <w:r>
        <w:t>5</w:t>
      </w:r>
      <w:r w:rsidRPr="009D5218">
        <w:t xml:space="preserve"> zachorowań na wirusowe zapalenia opon mózgowych (współczynnik zapadalności 0,</w:t>
      </w:r>
      <w:r>
        <w:t>91</w:t>
      </w:r>
      <w:r w:rsidRPr="009D5218">
        <w:t xml:space="preserve"> na 100 tys. mieszkańców), tj. o </w:t>
      </w:r>
      <w:r>
        <w:t>4</w:t>
      </w:r>
      <w:r w:rsidRPr="009D5218">
        <w:t xml:space="preserve"> zachorowani</w:t>
      </w:r>
      <w:r>
        <w:t>a</w:t>
      </w:r>
      <w:r w:rsidRPr="009D5218">
        <w:t xml:space="preserve"> więcej</w:t>
      </w:r>
      <w:r w:rsidR="000E738B">
        <w:t xml:space="preserve"> w </w:t>
      </w:r>
      <w:r w:rsidRPr="009D5218">
        <w:t>porównaniu do 202</w:t>
      </w:r>
      <w:r>
        <w:t>1</w:t>
      </w:r>
      <w:r w:rsidRPr="009D5218">
        <w:t xml:space="preserve"> r</w:t>
      </w:r>
      <w:r>
        <w:t>oku</w:t>
      </w:r>
      <w:r w:rsidRPr="009D5218">
        <w:t xml:space="preserve"> (współczynnik zapadalności 0,</w:t>
      </w:r>
      <w:r>
        <w:t>65</w:t>
      </w:r>
      <w:r w:rsidRPr="009D5218">
        <w:t xml:space="preserve"> na 100 tys. mieszkańców).</w:t>
      </w:r>
    </w:p>
    <w:p w14:paraId="40813793" w14:textId="77777777" w:rsidR="005F568E" w:rsidRPr="009D5218" w:rsidRDefault="005F568E" w:rsidP="005F568E">
      <w:pPr>
        <w:pStyle w:val="Stylnastroninternet"/>
      </w:pPr>
    </w:p>
    <w:p w14:paraId="2683FAF4" w14:textId="77777777" w:rsidR="00773A58" w:rsidRPr="005F568E" w:rsidRDefault="00773A58" w:rsidP="005F568E">
      <w:pPr>
        <w:pStyle w:val="Stylnastroninternet"/>
        <w:rPr>
          <w:b/>
          <w:bCs/>
        </w:rPr>
      </w:pPr>
      <w:r w:rsidRPr="005F568E">
        <w:rPr>
          <w:b/>
          <w:bCs/>
        </w:rPr>
        <w:t>Wirusowe zapalenie mózgu</w:t>
      </w:r>
    </w:p>
    <w:p w14:paraId="303F17EA" w14:textId="7A736D5C" w:rsidR="00773A58" w:rsidRPr="009D5218" w:rsidRDefault="00773A58" w:rsidP="005F568E">
      <w:pPr>
        <w:pStyle w:val="Stylnastroninternet"/>
      </w:pPr>
      <w:r w:rsidRPr="009D5218">
        <w:t>W 202</w:t>
      </w:r>
      <w:r>
        <w:t>2</w:t>
      </w:r>
      <w:r w:rsidRPr="009D5218">
        <w:t xml:space="preserve"> r</w:t>
      </w:r>
      <w:r>
        <w:t>oku</w:t>
      </w:r>
      <w:r w:rsidR="000E738B">
        <w:t xml:space="preserve"> w </w:t>
      </w:r>
      <w:r w:rsidRPr="009D5218">
        <w:t xml:space="preserve">Polsce odnotowano </w:t>
      </w:r>
      <w:r>
        <w:t>533</w:t>
      </w:r>
      <w:r w:rsidRPr="009D5218">
        <w:t xml:space="preserve"> zachorowa</w:t>
      </w:r>
      <w:r>
        <w:t>nia</w:t>
      </w:r>
      <w:r w:rsidRPr="009D5218">
        <w:t xml:space="preserve"> na wirusowe zapalenie mózgu (współczynnik zapadalności </w:t>
      </w:r>
      <w:r>
        <w:t>1</w:t>
      </w:r>
      <w:r w:rsidRPr="009D5218">
        <w:t>,</w:t>
      </w:r>
      <w:r>
        <w:t>41</w:t>
      </w:r>
      <w:r w:rsidRPr="009D5218">
        <w:t xml:space="preserve"> na 100 tys. mieszkańców). Wśród ogółu zachorowań 8</w:t>
      </w:r>
      <w:r>
        <w:t>3</w:t>
      </w:r>
      <w:r w:rsidRPr="009D5218">
        <w:t>,5% stanowiło kleszczowe zapalenie mózgu.</w:t>
      </w:r>
    </w:p>
    <w:p w14:paraId="7F854B77" w14:textId="0BD793F4" w:rsidR="00773A58" w:rsidRPr="009D5218" w:rsidRDefault="00773A58" w:rsidP="005F568E">
      <w:pPr>
        <w:pStyle w:val="Stylnastroninternet"/>
      </w:pPr>
      <w:r w:rsidRPr="009D5218">
        <w:t>W woj. zachodniopomorskim</w:t>
      </w:r>
      <w:r w:rsidR="000E738B">
        <w:t xml:space="preserve"> w </w:t>
      </w:r>
      <w:r w:rsidRPr="009D5218">
        <w:t>202</w:t>
      </w:r>
      <w:r>
        <w:t>2</w:t>
      </w:r>
      <w:r w:rsidRPr="009D5218">
        <w:t xml:space="preserve"> r</w:t>
      </w:r>
      <w:r>
        <w:t>oku</w:t>
      </w:r>
      <w:r w:rsidRPr="009D5218">
        <w:t xml:space="preserve"> zarejestrowano </w:t>
      </w:r>
      <w:r>
        <w:t>15</w:t>
      </w:r>
      <w:r w:rsidRPr="009D5218">
        <w:t xml:space="preserve"> zachorowań na</w:t>
      </w:r>
      <w:r w:rsidR="00B937BE">
        <w:t> </w:t>
      </w:r>
      <w:r w:rsidRPr="009D5218">
        <w:t xml:space="preserve">zapalenie </w:t>
      </w:r>
      <w:r w:rsidRPr="007773F7">
        <w:rPr>
          <w:spacing w:val="-2"/>
        </w:rPr>
        <w:t xml:space="preserve">mózgu (współczynnik </w:t>
      </w:r>
      <w:r w:rsidRPr="000A3B2D">
        <w:rPr>
          <w:spacing w:val="-2"/>
        </w:rPr>
        <w:t xml:space="preserve">zapadalności 0,91 na 100 </w:t>
      </w:r>
      <w:r w:rsidRPr="007773F7">
        <w:rPr>
          <w:spacing w:val="-2"/>
        </w:rPr>
        <w:t>tys. mieszkańców), tj. o 8 więcej, niż</w:t>
      </w:r>
      <w:r w:rsidR="00E13880">
        <w:rPr>
          <w:spacing w:val="-2"/>
        </w:rPr>
        <w:t> </w:t>
      </w:r>
      <w:r w:rsidR="000E738B">
        <w:rPr>
          <w:spacing w:val="-2"/>
        </w:rPr>
        <w:t>w </w:t>
      </w:r>
      <w:r w:rsidRPr="007773F7">
        <w:rPr>
          <w:spacing w:val="-2"/>
        </w:rPr>
        <w:t xml:space="preserve">2021 </w:t>
      </w:r>
      <w:r w:rsidRPr="00AE19DA">
        <w:rPr>
          <w:spacing w:val="-4"/>
        </w:rPr>
        <w:t>roku, kiedy zanotowano 7 zachorowań (współczynnik zapadalności 0,42 na 100 tys. mieszkańców).</w:t>
      </w:r>
      <w:r w:rsidRPr="009D5218">
        <w:t xml:space="preserve"> </w:t>
      </w:r>
    </w:p>
    <w:p w14:paraId="37ACFDCE" w14:textId="77777777" w:rsidR="00773A58" w:rsidRDefault="00773A58" w:rsidP="005F568E">
      <w:pPr>
        <w:pStyle w:val="Stylnastroninternet"/>
      </w:pPr>
      <w:r w:rsidRPr="009D5218">
        <w:t>W 202</w:t>
      </w:r>
      <w:r>
        <w:t>2</w:t>
      </w:r>
      <w:r w:rsidRPr="009D5218">
        <w:t xml:space="preserve"> roku zarejestrowano </w:t>
      </w:r>
      <w:r>
        <w:t>5</w:t>
      </w:r>
      <w:r w:rsidRPr="009D5218">
        <w:t xml:space="preserve"> zachorowań na kleszczowe zapalenie mózgu (współczynnik zapadalności 0,</w:t>
      </w:r>
      <w:r>
        <w:t>30</w:t>
      </w:r>
      <w:r w:rsidRPr="009D5218">
        <w:t xml:space="preserve"> na 100 tys. mieszkańców), co stanowiło </w:t>
      </w:r>
      <w:r>
        <w:t>33</w:t>
      </w:r>
      <w:r w:rsidRPr="009D5218">
        <w:t>,</w:t>
      </w:r>
      <w:r>
        <w:t>3</w:t>
      </w:r>
      <w:r w:rsidRPr="009D5218">
        <w:t>% ogółu zachorowań na wirusowe zapalenie mózgu.</w:t>
      </w:r>
    </w:p>
    <w:p w14:paraId="512204DC" w14:textId="77777777" w:rsidR="00D27EF2" w:rsidRPr="007B5872" w:rsidRDefault="00D27EF2" w:rsidP="005F568E">
      <w:pPr>
        <w:pStyle w:val="Stylnastroninternet"/>
      </w:pPr>
    </w:p>
    <w:p w14:paraId="02919F22" w14:textId="49261C17" w:rsidR="00773A58" w:rsidRDefault="00773A58" w:rsidP="00F779B5">
      <w:pPr>
        <w:pStyle w:val="Nagwek3"/>
        <w:numPr>
          <w:ilvl w:val="1"/>
          <w:numId w:val="122"/>
        </w:numPr>
        <w:spacing w:before="0"/>
        <w:ind w:left="851" w:hanging="491"/>
      </w:pPr>
      <w:bookmarkStart w:id="219" w:name="_Toc133222200"/>
      <w:bookmarkStart w:id="220" w:name="_Toc135828418"/>
      <w:r w:rsidRPr="00681313">
        <w:t>Inwazyjna choroba meningokokowa</w:t>
      </w:r>
      <w:bookmarkEnd w:id="219"/>
      <w:bookmarkEnd w:id="220"/>
    </w:p>
    <w:p w14:paraId="59B3D756" w14:textId="77777777" w:rsidR="008917B4" w:rsidRPr="008917B4" w:rsidRDefault="008917B4" w:rsidP="005F568E">
      <w:pPr>
        <w:pStyle w:val="Stylnastroninternet"/>
      </w:pPr>
    </w:p>
    <w:p w14:paraId="27927FEB" w14:textId="1343F8E8" w:rsidR="00773A58" w:rsidRDefault="00773A58" w:rsidP="005F568E">
      <w:pPr>
        <w:pStyle w:val="Stylnastroninternet"/>
        <w:rPr>
          <w:szCs w:val="24"/>
        </w:rPr>
      </w:pPr>
      <w:r>
        <w:rPr>
          <w:szCs w:val="24"/>
        </w:rPr>
        <w:t>Inwazyjna</w:t>
      </w:r>
      <w:r w:rsidRPr="00681313">
        <w:rPr>
          <w:szCs w:val="24"/>
        </w:rPr>
        <w:t xml:space="preserve"> </w:t>
      </w:r>
      <w:r w:rsidRPr="005D1318">
        <w:rPr>
          <w:szCs w:val="24"/>
        </w:rPr>
        <w:t>choroba meningokokowa (ICHM) jest wywo</w:t>
      </w:r>
      <w:r>
        <w:rPr>
          <w:szCs w:val="24"/>
        </w:rPr>
        <w:t>łana przez</w:t>
      </w:r>
      <w:r w:rsidRPr="005D1318">
        <w:rPr>
          <w:szCs w:val="24"/>
        </w:rPr>
        <w:t xml:space="preserve"> dwoink</w:t>
      </w:r>
      <w:r>
        <w:rPr>
          <w:szCs w:val="24"/>
        </w:rPr>
        <w:t>ę</w:t>
      </w:r>
      <w:r w:rsidRPr="005D1318">
        <w:rPr>
          <w:szCs w:val="24"/>
        </w:rPr>
        <w:t xml:space="preserve"> zapalenia opon mózgowych </w:t>
      </w:r>
      <w:proofErr w:type="spellStart"/>
      <w:r w:rsidRPr="005D1318">
        <w:rPr>
          <w:i/>
          <w:szCs w:val="24"/>
        </w:rPr>
        <w:t>Neisseria</w:t>
      </w:r>
      <w:proofErr w:type="spellEnd"/>
      <w:r w:rsidRPr="005D1318">
        <w:rPr>
          <w:i/>
          <w:szCs w:val="24"/>
        </w:rPr>
        <w:t xml:space="preserve"> </w:t>
      </w:r>
      <w:proofErr w:type="spellStart"/>
      <w:r w:rsidRPr="005D1318">
        <w:rPr>
          <w:i/>
          <w:szCs w:val="24"/>
        </w:rPr>
        <w:t>meningitidis</w:t>
      </w:r>
      <w:proofErr w:type="spellEnd"/>
      <w:r w:rsidRPr="005D1318">
        <w:rPr>
          <w:szCs w:val="24"/>
        </w:rPr>
        <w:t>. Rozróżnia się 13 typów serologicznych,</w:t>
      </w:r>
      <w:r w:rsidR="005A5A82">
        <w:rPr>
          <w:szCs w:val="24"/>
        </w:rPr>
        <w:t xml:space="preserve"> z </w:t>
      </w:r>
      <w:r w:rsidRPr="005D1318">
        <w:rPr>
          <w:szCs w:val="24"/>
        </w:rPr>
        <w:t>których A, B, C, Y</w:t>
      </w:r>
      <w:r w:rsidR="005A5A82">
        <w:rPr>
          <w:szCs w:val="24"/>
        </w:rPr>
        <w:t xml:space="preserve"> i </w:t>
      </w:r>
      <w:r w:rsidR="000E738B">
        <w:rPr>
          <w:szCs w:val="24"/>
        </w:rPr>
        <w:t>w </w:t>
      </w:r>
      <w:r w:rsidRPr="005D1318">
        <w:rPr>
          <w:szCs w:val="24"/>
        </w:rPr>
        <w:t>odpowiadają za większość przypadków zachorowań.</w:t>
      </w:r>
      <w:r w:rsidRPr="00681313">
        <w:rPr>
          <w:szCs w:val="24"/>
        </w:rPr>
        <w:t xml:space="preserve"> </w:t>
      </w:r>
    </w:p>
    <w:p w14:paraId="3A42266D" w14:textId="4F271158" w:rsidR="00773A58" w:rsidRDefault="00773A58" w:rsidP="005F568E">
      <w:pPr>
        <w:pStyle w:val="Stylnastroninternet"/>
        <w:rPr>
          <w:szCs w:val="24"/>
        </w:rPr>
      </w:pPr>
      <w:r>
        <w:rPr>
          <w:szCs w:val="24"/>
        </w:rPr>
        <w:t>W</w:t>
      </w:r>
      <w:r w:rsidRPr="007B5872">
        <w:rPr>
          <w:szCs w:val="24"/>
        </w:rPr>
        <w:t xml:space="preserve"> części przypadków przebieg zachorowań jest piorunujący</w:t>
      </w:r>
      <w:r w:rsidR="005A5A82">
        <w:rPr>
          <w:szCs w:val="24"/>
        </w:rPr>
        <w:t xml:space="preserve"> i </w:t>
      </w:r>
      <w:r w:rsidRPr="007B5872">
        <w:rPr>
          <w:szCs w:val="24"/>
        </w:rPr>
        <w:t>kończy się zgonem, stąd</w:t>
      </w:r>
      <w:r w:rsidR="00E13880">
        <w:rPr>
          <w:szCs w:val="24"/>
        </w:rPr>
        <w:t> </w:t>
      </w:r>
      <w:r w:rsidRPr="007B5872">
        <w:rPr>
          <w:szCs w:val="24"/>
        </w:rPr>
        <w:t>każde podejrzenie zachorowania traktowane jest jak zagrożenie życia</w:t>
      </w:r>
      <w:r w:rsidR="005A5A82">
        <w:rPr>
          <w:szCs w:val="24"/>
        </w:rPr>
        <w:t xml:space="preserve"> i </w:t>
      </w:r>
      <w:r w:rsidRPr="007B5872">
        <w:rPr>
          <w:szCs w:val="24"/>
        </w:rPr>
        <w:t>wymaga również podjęcia działań przeciwepidemicznych ze strony państwowych powiatowych inspektorów sanitarnych. Współczynnik zapadalności na ICHM</w:t>
      </w:r>
      <w:r w:rsidR="000E738B">
        <w:rPr>
          <w:szCs w:val="24"/>
        </w:rPr>
        <w:t xml:space="preserve"> w </w:t>
      </w:r>
      <w:r w:rsidRPr="007B5872">
        <w:rPr>
          <w:szCs w:val="24"/>
        </w:rPr>
        <w:t>Polsce</w:t>
      </w:r>
      <w:r w:rsidR="005A5A82">
        <w:rPr>
          <w:szCs w:val="24"/>
        </w:rPr>
        <w:t xml:space="preserve"> i </w:t>
      </w:r>
      <w:r w:rsidR="000E738B">
        <w:rPr>
          <w:szCs w:val="24"/>
        </w:rPr>
        <w:t>w </w:t>
      </w:r>
      <w:r w:rsidRPr="007B5872">
        <w:rPr>
          <w:szCs w:val="24"/>
        </w:rPr>
        <w:t xml:space="preserve">woj. zachodniopomorskim przedstawiono </w:t>
      </w:r>
      <w:r w:rsidRPr="007F20E1">
        <w:rPr>
          <w:szCs w:val="24"/>
        </w:rPr>
        <w:t xml:space="preserve">na </w:t>
      </w:r>
      <w:r w:rsidR="00AF39D9">
        <w:rPr>
          <w:szCs w:val="24"/>
        </w:rPr>
        <w:t>wykresie</w:t>
      </w:r>
      <w:r w:rsidRPr="007F20E1">
        <w:rPr>
          <w:szCs w:val="24"/>
        </w:rPr>
        <w:t xml:space="preserve"> </w:t>
      </w:r>
      <w:r w:rsidRPr="00036C0B">
        <w:rPr>
          <w:szCs w:val="24"/>
        </w:rPr>
        <w:t>1</w:t>
      </w:r>
      <w:r w:rsidRPr="007B5872">
        <w:rPr>
          <w:szCs w:val="24"/>
        </w:rPr>
        <w:t>.</w:t>
      </w:r>
    </w:p>
    <w:p w14:paraId="05B31A91" w14:textId="673076D8" w:rsidR="006062C1" w:rsidRDefault="006062C1" w:rsidP="00773A58">
      <w:pPr>
        <w:spacing w:line="276" w:lineRule="auto"/>
        <w:ind w:firstLine="567"/>
        <w:jc w:val="both"/>
        <w:rPr>
          <w:sz w:val="24"/>
          <w:szCs w:val="24"/>
        </w:rPr>
      </w:pPr>
      <w:r>
        <w:rPr>
          <w:sz w:val="24"/>
          <w:szCs w:val="24"/>
        </w:rPr>
        <w:br w:type="page"/>
      </w:r>
    </w:p>
    <w:p w14:paraId="16C8FC17" w14:textId="3995C09F" w:rsidR="00773A58" w:rsidRPr="00595553" w:rsidRDefault="00F21237" w:rsidP="00F21237">
      <w:pPr>
        <w:pStyle w:val="Legenda"/>
        <w:rPr>
          <w:b/>
          <w:i w:val="0"/>
          <w:iCs w:val="0"/>
          <w:color w:val="auto"/>
        </w:rPr>
      </w:pPr>
      <w:bookmarkStart w:id="221" w:name="_Toc133231369"/>
      <w:bookmarkStart w:id="222" w:name="_Toc133236356"/>
      <w:bookmarkStart w:id="223" w:name="_Toc133311746"/>
      <w:bookmarkStart w:id="224" w:name="_Toc133320610"/>
      <w:bookmarkStart w:id="225" w:name="_Toc133321721"/>
      <w:bookmarkStart w:id="226" w:name="_Toc133387779"/>
      <w:bookmarkStart w:id="227" w:name="_Toc133388643"/>
      <w:bookmarkStart w:id="228" w:name="_Toc133413241"/>
      <w:bookmarkStart w:id="229" w:name="_Toc133500666"/>
      <w:bookmarkStart w:id="230" w:name="_Toc133576692"/>
      <w:bookmarkStart w:id="231" w:name="_Toc133582296"/>
      <w:bookmarkStart w:id="232" w:name="_Toc133582817"/>
      <w:bookmarkStart w:id="233" w:name="_Toc133583804"/>
      <w:bookmarkStart w:id="234" w:name="_Toc134604323"/>
      <w:bookmarkStart w:id="235" w:name="_Toc134610846"/>
      <w:bookmarkStart w:id="236" w:name="_Toc135041626"/>
      <w:bookmarkStart w:id="237" w:name="_Toc135828618"/>
      <w:r w:rsidRPr="00595553">
        <w:rPr>
          <w:i w:val="0"/>
          <w:iCs w:val="0"/>
          <w:color w:val="auto"/>
        </w:rPr>
        <w:lastRenderedPageBreak/>
        <w:t xml:space="preserve">Wykres </w:t>
      </w:r>
      <w:r w:rsidRPr="00595553">
        <w:rPr>
          <w:i w:val="0"/>
          <w:iCs w:val="0"/>
          <w:color w:val="auto"/>
        </w:rPr>
        <w:fldChar w:fldCharType="begin"/>
      </w:r>
      <w:r w:rsidRPr="00595553">
        <w:rPr>
          <w:i w:val="0"/>
          <w:iCs w:val="0"/>
          <w:color w:val="auto"/>
        </w:rPr>
        <w:instrText xml:space="preserve"> SEQ Wykres \* ARABIC </w:instrText>
      </w:r>
      <w:r w:rsidRPr="00595553">
        <w:rPr>
          <w:i w:val="0"/>
          <w:iCs w:val="0"/>
          <w:color w:val="auto"/>
        </w:rPr>
        <w:fldChar w:fldCharType="separate"/>
      </w:r>
      <w:r w:rsidR="00274B9F">
        <w:rPr>
          <w:i w:val="0"/>
          <w:iCs w:val="0"/>
          <w:noProof/>
          <w:color w:val="auto"/>
        </w:rPr>
        <w:t>1</w:t>
      </w:r>
      <w:r w:rsidRPr="00595553">
        <w:rPr>
          <w:i w:val="0"/>
          <w:iCs w:val="0"/>
          <w:color w:val="auto"/>
        </w:rPr>
        <w:fldChar w:fldCharType="end"/>
      </w:r>
      <w:r w:rsidR="00436335">
        <w:rPr>
          <w:i w:val="0"/>
          <w:iCs w:val="0"/>
          <w:color w:val="auto"/>
        </w:rPr>
        <w:t>.</w:t>
      </w:r>
      <w:r w:rsidR="00773A58" w:rsidRPr="00595553">
        <w:rPr>
          <w:i w:val="0"/>
          <w:iCs w:val="0"/>
          <w:color w:val="auto"/>
        </w:rPr>
        <w:t xml:space="preserve"> Współczynnik zapadalności na ICHM</w:t>
      </w:r>
      <w:r w:rsidR="000E738B" w:rsidRPr="00595553">
        <w:rPr>
          <w:i w:val="0"/>
          <w:iCs w:val="0"/>
          <w:color w:val="auto"/>
        </w:rPr>
        <w:t xml:space="preserve"> w </w:t>
      </w:r>
      <w:r w:rsidR="00773A58" w:rsidRPr="00595553">
        <w:rPr>
          <w:i w:val="0"/>
          <w:iCs w:val="0"/>
          <w:color w:val="auto"/>
        </w:rPr>
        <w:t>Polsce</w:t>
      </w:r>
      <w:r w:rsidR="005A5A82" w:rsidRPr="00595553">
        <w:rPr>
          <w:i w:val="0"/>
          <w:iCs w:val="0"/>
          <w:color w:val="auto"/>
        </w:rPr>
        <w:t xml:space="preserve"> i </w:t>
      </w:r>
      <w:r w:rsidR="000E738B" w:rsidRPr="00595553">
        <w:rPr>
          <w:i w:val="0"/>
          <w:iCs w:val="0"/>
          <w:color w:val="auto"/>
        </w:rPr>
        <w:t>w </w:t>
      </w:r>
      <w:r w:rsidR="00773A58" w:rsidRPr="00595553">
        <w:rPr>
          <w:i w:val="0"/>
          <w:iCs w:val="0"/>
          <w:color w:val="auto"/>
        </w:rPr>
        <w:t>woj. zachodniopomorskim</w:t>
      </w:r>
      <w:r w:rsidR="000E738B" w:rsidRPr="00595553">
        <w:rPr>
          <w:i w:val="0"/>
          <w:iCs w:val="0"/>
          <w:color w:val="auto"/>
        </w:rPr>
        <w:t xml:space="preserve"> w </w:t>
      </w:r>
      <w:r w:rsidR="00773A58" w:rsidRPr="00595553">
        <w:rPr>
          <w:i w:val="0"/>
          <w:iCs w:val="0"/>
          <w:color w:val="auto"/>
        </w:rPr>
        <w:t>latach 2018-2022</w:t>
      </w:r>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p>
    <w:p w14:paraId="377BC5B0" w14:textId="77777777" w:rsidR="00773A58" w:rsidRDefault="00773A58" w:rsidP="008071BF">
      <w:pPr>
        <w:spacing w:before="240" w:line="276" w:lineRule="auto"/>
        <w:jc w:val="center"/>
        <w:rPr>
          <w:sz w:val="24"/>
          <w:szCs w:val="24"/>
        </w:rPr>
      </w:pPr>
      <w:r>
        <w:rPr>
          <w:noProof/>
        </w:rPr>
        <w:drawing>
          <wp:inline distT="0" distB="0" distL="0" distR="0" wp14:anchorId="39E51D9D" wp14:editId="20998FCF">
            <wp:extent cx="5518206" cy="3220278"/>
            <wp:effectExtent l="0" t="0" r="6350" b="18415"/>
            <wp:docPr id="2" name="Wykres 2" descr="Wykres 1 Współczynnik zapadalności na ICHM w Polsce i w woj. zachodniopomorskim w latach 2018-2022">
              <a:extLst xmlns:a="http://schemas.openxmlformats.org/drawingml/2006/main">
                <a:ext uri="{FF2B5EF4-FFF2-40B4-BE49-F238E27FC236}">
                  <a16:creationId xmlns:a16="http://schemas.microsoft.com/office/drawing/2014/main" id="{BBB5BDE7-A4F4-CCC3-5BC5-D9795EEB351E}"/>
                </a:ext>
                <a:ext uri="{C183D7F6-B498-43B3-948B-1728B52AA6E4}">
                  <adec:decorative xmlns:adec="http://schemas.microsoft.com/office/drawing/2017/decorative" val="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225BC7C8" w14:textId="0B1CCB9B" w:rsidR="00773A58" w:rsidRPr="00F4392E" w:rsidRDefault="00773A58" w:rsidP="005F568E">
      <w:pPr>
        <w:pStyle w:val="Stylnastroninternet"/>
      </w:pPr>
      <w:r w:rsidRPr="00F4392E">
        <w:t>W woj. zachodniopomorskim</w:t>
      </w:r>
      <w:r w:rsidR="000E738B">
        <w:t xml:space="preserve"> w </w:t>
      </w:r>
      <w:r w:rsidRPr="00F4392E">
        <w:t>roku 202</w:t>
      </w:r>
      <w:r>
        <w:t>2</w:t>
      </w:r>
      <w:r w:rsidRPr="00F4392E">
        <w:t xml:space="preserve"> odnotowano </w:t>
      </w:r>
      <w:r>
        <w:t>4</w:t>
      </w:r>
      <w:r w:rsidRPr="00F4392E">
        <w:t xml:space="preserve"> przypadk</w:t>
      </w:r>
      <w:r>
        <w:t>i</w:t>
      </w:r>
      <w:r w:rsidRPr="00F4392E">
        <w:t xml:space="preserve"> zachorowań (współczynnik zapadalności 0,</w:t>
      </w:r>
      <w:r>
        <w:t>24</w:t>
      </w:r>
      <w:r w:rsidRPr="00F4392E">
        <w:t xml:space="preserve"> na 100 tys. mieszkańców). Choroba dotyczyła osób</w:t>
      </w:r>
      <w:r w:rsidR="000E738B">
        <w:t xml:space="preserve"> w </w:t>
      </w:r>
      <w:r w:rsidRPr="00F4392E">
        <w:t xml:space="preserve">wieku od </w:t>
      </w:r>
      <w:r>
        <w:t>2</w:t>
      </w:r>
      <w:r w:rsidRPr="00F4392E">
        <w:t xml:space="preserve"> miesięcy do </w:t>
      </w:r>
      <w:r>
        <w:t>54</w:t>
      </w:r>
      <w:r w:rsidRPr="00F4392E">
        <w:t xml:space="preserve"> lat.</w:t>
      </w:r>
      <w:r w:rsidR="000E738B">
        <w:t xml:space="preserve"> w </w:t>
      </w:r>
      <w:r>
        <w:t>1</w:t>
      </w:r>
      <w:r w:rsidRPr="00F4392E">
        <w:t xml:space="preserve"> przypadk</w:t>
      </w:r>
      <w:r>
        <w:t>u</w:t>
      </w:r>
      <w:r w:rsidRPr="00F4392E">
        <w:t xml:space="preserve"> choroba przebiegała pod postacią zapalenia opon mózgowo-rdzeniowych,</w:t>
      </w:r>
      <w:r w:rsidR="000E738B">
        <w:t xml:space="preserve"> w </w:t>
      </w:r>
      <w:r>
        <w:t>1</w:t>
      </w:r>
      <w:r w:rsidRPr="00F4392E">
        <w:t xml:space="preserve"> przypadk</w:t>
      </w:r>
      <w:r>
        <w:t>u</w:t>
      </w:r>
      <w:r w:rsidRPr="00F4392E">
        <w:t xml:space="preserve"> pod postacią posocznicy</w:t>
      </w:r>
      <w:r>
        <w:t>,</w:t>
      </w:r>
      <w:r w:rsidR="005A5A82">
        <w:t xml:space="preserve"> a </w:t>
      </w:r>
      <w:r w:rsidR="000E738B">
        <w:t>w </w:t>
      </w:r>
      <w:r>
        <w:t>2</w:t>
      </w:r>
      <w:r w:rsidRPr="00F4392E">
        <w:t xml:space="preserve"> przypadkach </w:t>
      </w:r>
      <w:r>
        <w:t>miała przebieg nieokreślony</w:t>
      </w:r>
      <w:r w:rsidRPr="00F4392E">
        <w:t xml:space="preserve">. </w:t>
      </w:r>
      <w:r>
        <w:t xml:space="preserve">Wszystkie zgłoszone </w:t>
      </w:r>
      <w:r w:rsidRPr="00F4392E">
        <w:t>przypadk</w:t>
      </w:r>
      <w:r>
        <w:t>i</w:t>
      </w:r>
      <w:r w:rsidRPr="00F4392E">
        <w:t xml:space="preserve"> </w:t>
      </w:r>
      <w:r>
        <w:t xml:space="preserve">zachorowań </w:t>
      </w:r>
      <w:r w:rsidRPr="00F4392E">
        <w:t>zakończył</w:t>
      </w:r>
      <w:r>
        <w:t>y</w:t>
      </w:r>
      <w:r w:rsidRPr="00F4392E">
        <w:t xml:space="preserve"> się</w:t>
      </w:r>
      <w:r>
        <w:t xml:space="preserve"> </w:t>
      </w:r>
      <w:r w:rsidRPr="00F4392E">
        <w:t>wyzdrowieniem.</w:t>
      </w:r>
    </w:p>
    <w:p w14:paraId="360C0B24" w14:textId="6AB1E11F" w:rsidR="00773A58" w:rsidRPr="00595553" w:rsidRDefault="00773A58" w:rsidP="00773A58">
      <w:pPr>
        <w:spacing w:after="240"/>
        <w:jc w:val="both"/>
        <w:rPr>
          <w:b/>
          <w:sz w:val="18"/>
          <w:szCs w:val="18"/>
        </w:rPr>
      </w:pPr>
      <w:bookmarkStart w:id="238" w:name="_Toc133231307"/>
      <w:bookmarkStart w:id="239" w:name="_Toc133236316"/>
      <w:bookmarkStart w:id="240" w:name="_Toc133311706"/>
      <w:bookmarkStart w:id="241" w:name="_Toc133320562"/>
      <w:bookmarkStart w:id="242" w:name="_Toc133321681"/>
      <w:bookmarkStart w:id="243" w:name="_Toc133387659"/>
      <w:bookmarkStart w:id="244" w:name="_Toc133388603"/>
      <w:bookmarkStart w:id="245" w:name="_Toc133500626"/>
      <w:bookmarkStart w:id="246" w:name="_Toc133559630"/>
      <w:bookmarkStart w:id="247" w:name="_Toc133576652"/>
      <w:bookmarkStart w:id="248" w:name="_Toc133582256"/>
      <w:bookmarkStart w:id="249" w:name="_Toc133582874"/>
      <w:bookmarkStart w:id="250" w:name="_Toc133583764"/>
      <w:bookmarkStart w:id="251" w:name="_Toc134604373"/>
      <w:bookmarkStart w:id="252" w:name="_Toc134610887"/>
      <w:bookmarkStart w:id="253" w:name="_Toc135041586"/>
      <w:bookmarkStart w:id="254" w:name="_Toc135828578"/>
      <w:r w:rsidRPr="00595553">
        <w:rPr>
          <w:sz w:val="18"/>
          <w:szCs w:val="18"/>
        </w:rPr>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13</w:t>
      </w:r>
      <w:r w:rsidRPr="00595553">
        <w:rPr>
          <w:noProof/>
          <w:sz w:val="18"/>
          <w:szCs w:val="18"/>
        </w:rPr>
        <w:fldChar w:fldCharType="end"/>
      </w:r>
      <w:r w:rsidR="00436335">
        <w:rPr>
          <w:noProof/>
          <w:sz w:val="18"/>
          <w:szCs w:val="18"/>
        </w:rPr>
        <w:t>.</w:t>
      </w:r>
      <w:r w:rsidRPr="00595553">
        <w:rPr>
          <w:sz w:val="18"/>
          <w:szCs w:val="18"/>
        </w:rPr>
        <w:t xml:space="preserve"> Inwazyjna</w:t>
      </w:r>
      <w:r w:rsidRPr="00595553">
        <w:rPr>
          <w:b/>
          <w:sz w:val="18"/>
          <w:szCs w:val="18"/>
        </w:rPr>
        <w:t xml:space="preserve"> </w:t>
      </w:r>
      <w:r w:rsidRPr="00595553">
        <w:rPr>
          <w:sz w:val="18"/>
          <w:szCs w:val="18"/>
        </w:rPr>
        <w:t>choroba meningokokowa</w:t>
      </w:r>
      <w:r w:rsidR="000E738B" w:rsidRPr="00595553">
        <w:rPr>
          <w:sz w:val="18"/>
          <w:szCs w:val="18"/>
        </w:rPr>
        <w:t xml:space="preserve"> w </w:t>
      </w:r>
      <w:r w:rsidRPr="00595553">
        <w:rPr>
          <w:sz w:val="18"/>
          <w:szCs w:val="18"/>
        </w:rPr>
        <w:t>woj. zachodniopomorskim</w:t>
      </w:r>
      <w:r w:rsidR="000E738B" w:rsidRPr="00595553">
        <w:rPr>
          <w:sz w:val="18"/>
          <w:szCs w:val="18"/>
        </w:rPr>
        <w:t xml:space="preserve"> w </w:t>
      </w:r>
      <w:r w:rsidRPr="00595553">
        <w:rPr>
          <w:sz w:val="18"/>
          <w:szCs w:val="18"/>
        </w:rPr>
        <w:t>2022 r.</w:t>
      </w:r>
      <w:r w:rsidR="005A5A82" w:rsidRPr="00595553">
        <w:rPr>
          <w:sz w:val="18"/>
          <w:szCs w:val="18"/>
        </w:rPr>
        <w:t xml:space="preserve"> z </w:t>
      </w:r>
      <w:r w:rsidRPr="00595553">
        <w:rPr>
          <w:sz w:val="18"/>
          <w:szCs w:val="18"/>
        </w:rPr>
        <w:t>uwzględnieniem wieku</w:t>
      </w:r>
      <w:r w:rsidR="005A5A82" w:rsidRPr="00595553">
        <w:rPr>
          <w:sz w:val="18"/>
          <w:szCs w:val="18"/>
        </w:rPr>
        <w:t xml:space="preserve"> i </w:t>
      </w:r>
      <w:r w:rsidRPr="00595553">
        <w:rPr>
          <w:sz w:val="18"/>
          <w:szCs w:val="18"/>
        </w:rPr>
        <w:t>miejsca wystąpienia zachorowania</w:t>
      </w:r>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p>
    <w:tbl>
      <w:tblPr>
        <w:tblStyle w:val="Siatkatabelijasna"/>
        <w:tblW w:w="9351" w:type="dxa"/>
        <w:jc w:val="center"/>
        <w:tblLayout w:type="fixed"/>
        <w:tblLook w:val="01E0" w:firstRow="1" w:lastRow="1" w:firstColumn="1" w:lastColumn="1" w:noHBand="0" w:noVBand="0"/>
        <w:tblCaption w:val="Tabela 13 Inwazyjna choroba meningokokowa w woj. zachodniopomorskim w 2022 r. z uwzględnieniem wieku i miejsca wystąpienia zachorowania"/>
        <w:tblDescription w:val="Tabela 13 Inwazyjna choroba meningokokowa w woj. zachodniopomorskim w 2022 r. z uwzględnieniem wieku i miejsca wystąpienia zachorowania"/>
      </w:tblPr>
      <w:tblGrid>
        <w:gridCol w:w="1230"/>
        <w:gridCol w:w="757"/>
        <w:gridCol w:w="758"/>
        <w:gridCol w:w="758"/>
        <w:gridCol w:w="862"/>
        <w:gridCol w:w="851"/>
        <w:gridCol w:w="850"/>
        <w:gridCol w:w="851"/>
        <w:gridCol w:w="850"/>
        <w:gridCol w:w="709"/>
        <w:gridCol w:w="875"/>
      </w:tblGrid>
      <w:tr w:rsidR="00773A58" w:rsidRPr="00F4392E" w14:paraId="1F885EFB" w14:textId="77777777" w:rsidTr="008071BF">
        <w:trPr>
          <w:trHeight w:val="374"/>
          <w:jc w:val="center"/>
        </w:trPr>
        <w:tc>
          <w:tcPr>
            <w:tcW w:w="1230" w:type="dxa"/>
            <w:vMerge w:val="restart"/>
          </w:tcPr>
          <w:p w14:paraId="0714227F" w14:textId="77777777" w:rsidR="00773A58" w:rsidRPr="00F4392E" w:rsidRDefault="00773A58" w:rsidP="00400395">
            <w:pPr>
              <w:jc w:val="center"/>
              <w:rPr>
                <w:rFonts w:cstheme="minorHAnsi"/>
                <w:sz w:val="20"/>
                <w:szCs w:val="20"/>
              </w:rPr>
            </w:pPr>
            <w:r w:rsidRPr="00F4392E">
              <w:rPr>
                <w:rFonts w:cstheme="minorHAnsi"/>
                <w:sz w:val="20"/>
                <w:szCs w:val="20"/>
              </w:rPr>
              <w:t>Powiat</w:t>
            </w:r>
          </w:p>
        </w:tc>
        <w:tc>
          <w:tcPr>
            <w:tcW w:w="7246" w:type="dxa"/>
            <w:gridSpan w:val="9"/>
          </w:tcPr>
          <w:p w14:paraId="2A7C2161" w14:textId="77777777" w:rsidR="00773A58" w:rsidRPr="00F4392E" w:rsidRDefault="00773A58" w:rsidP="00400395">
            <w:pPr>
              <w:jc w:val="center"/>
              <w:rPr>
                <w:rFonts w:cstheme="minorHAnsi"/>
                <w:b/>
                <w:sz w:val="20"/>
                <w:szCs w:val="20"/>
              </w:rPr>
            </w:pPr>
            <w:r w:rsidRPr="00F4392E">
              <w:rPr>
                <w:rFonts w:cstheme="minorHAnsi"/>
                <w:b/>
                <w:sz w:val="20"/>
                <w:szCs w:val="20"/>
              </w:rPr>
              <w:t>Grupa wiekowa</w:t>
            </w:r>
          </w:p>
        </w:tc>
        <w:tc>
          <w:tcPr>
            <w:tcW w:w="875" w:type="dxa"/>
            <w:vMerge w:val="restart"/>
          </w:tcPr>
          <w:p w14:paraId="77194566" w14:textId="77777777" w:rsidR="00773A58" w:rsidRPr="00F4392E" w:rsidRDefault="00773A58" w:rsidP="00400395">
            <w:pPr>
              <w:jc w:val="center"/>
              <w:rPr>
                <w:rFonts w:cstheme="minorHAnsi"/>
                <w:b/>
                <w:sz w:val="20"/>
                <w:szCs w:val="20"/>
              </w:rPr>
            </w:pPr>
            <w:r w:rsidRPr="00F4392E">
              <w:rPr>
                <w:rFonts w:cstheme="minorHAnsi"/>
                <w:b/>
                <w:sz w:val="20"/>
                <w:szCs w:val="20"/>
              </w:rPr>
              <w:t>Ogółem</w:t>
            </w:r>
          </w:p>
        </w:tc>
      </w:tr>
      <w:tr w:rsidR="00773A58" w:rsidRPr="00F4392E" w14:paraId="25D2D328" w14:textId="77777777" w:rsidTr="008071BF">
        <w:trPr>
          <w:jc w:val="center"/>
        </w:trPr>
        <w:tc>
          <w:tcPr>
            <w:tcW w:w="1230" w:type="dxa"/>
            <w:vMerge/>
          </w:tcPr>
          <w:p w14:paraId="4DB07FA6" w14:textId="77777777" w:rsidR="00773A58" w:rsidRPr="00F4392E" w:rsidRDefault="00773A58" w:rsidP="00400395">
            <w:pPr>
              <w:jc w:val="center"/>
              <w:rPr>
                <w:rFonts w:cstheme="minorHAnsi"/>
                <w:b/>
                <w:sz w:val="20"/>
                <w:szCs w:val="20"/>
              </w:rPr>
            </w:pPr>
          </w:p>
        </w:tc>
        <w:tc>
          <w:tcPr>
            <w:tcW w:w="757" w:type="dxa"/>
          </w:tcPr>
          <w:p w14:paraId="071DF38D" w14:textId="77777777" w:rsidR="00773A58" w:rsidRPr="00F4392E" w:rsidRDefault="00773A58" w:rsidP="00400395">
            <w:pPr>
              <w:jc w:val="center"/>
              <w:rPr>
                <w:rFonts w:cstheme="minorHAnsi"/>
                <w:sz w:val="20"/>
                <w:szCs w:val="20"/>
              </w:rPr>
            </w:pPr>
            <w:r w:rsidRPr="00F4392E">
              <w:rPr>
                <w:rFonts w:cstheme="minorHAnsi"/>
                <w:sz w:val="20"/>
                <w:szCs w:val="20"/>
              </w:rPr>
              <w:t>&lt;1 r.</w:t>
            </w:r>
          </w:p>
        </w:tc>
        <w:tc>
          <w:tcPr>
            <w:tcW w:w="758" w:type="dxa"/>
          </w:tcPr>
          <w:p w14:paraId="23151F72" w14:textId="77777777" w:rsidR="00773A58" w:rsidRPr="00F4392E" w:rsidRDefault="00773A58" w:rsidP="00400395">
            <w:pPr>
              <w:jc w:val="center"/>
              <w:rPr>
                <w:rFonts w:cstheme="minorHAnsi"/>
                <w:sz w:val="20"/>
                <w:szCs w:val="20"/>
              </w:rPr>
            </w:pPr>
            <w:r w:rsidRPr="00F4392E">
              <w:rPr>
                <w:rFonts w:cstheme="minorHAnsi"/>
                <w:sz w:val="20"/>
                <w:szCs w:val="20"/>
              </w:rPr>
              <w:t>1-3 l.</w:t>
            </w:r>
          </w:p>
        </w:tc>
        <w:tc>
          <w:tcPr>
            <w:tcW w:w="758" w:type="dxa"/>
          </w:tcPr>
          <w:p w14:paraId="7C642D3B" w14:textId="77777777" w:rsidR="00773A58" w:rsidRPr="00F4392E" w:rsidRDefault="00773A58" w:rsidP="00400395">
            <w:pPr>
              <w:jc w:val="center"/>
              <w:rPr>
                <w:rFonts w:cstheme="minorHAnsi"/>
                <w:sz w:val="20"/>
                <w:szCs w:val="20"/>
              </w:rPr>
            </w:pPr>
            <w:r w:rsidRPr="00F4392E">
              <w:rPr>
                <w:rFonts w:cstheme="minorHAnsi"/>
                <w:sz w:val="20"/>
                <w:szCs w:val="20"/>
              </w:rPr>
              <w:t>4-7 l.</w:t>
            </w:r>
          </w:p>
        </w:tc>
        <w:tc>
          <w:tcPr>
            <w:tcW w:w="862" w:type="dxa"/>
          </w:tcPr>
          <w:p w14:paraId="2A2821F4" w14:textId="77777777" w:rsidR="00773A58" w:rsidRPr="00F4392E" w:rsidRDefault="00773A58" w:rsidP="00400395">
            <w:pPr>
              <w:jc w:val="center"/>
              <w:rPr>
                <w:rFonts w:cstheme="minorHAnsi"/>
                <w:sz w:val="20"/>
                <w:szCs w:val="20"/>
              </w:rPr>
            </w:pPr>
            <w:r w:rsidRPr="00F4392E">
              <w:rPr>
                <w:rFonts w:cstheme="minorHAnsi"/>
                <w:sz w:val="20"/>
                <w:szCs w:val="20"/>
              </w:rPr>
              <w:t>8-10 l.</w:t>
            </w:r>
          </w:p>
        </w:tc>
        <w:tc>
          <w:tcPr>
            <w:tcW w:w="851" w:type="dxa"/>
          </w:tcPr>
          <w:p w14:paraId="60AB484F" w14:textId="77777777" w:rsidR="00773A58" w:rsidRPr="00F4392E" w:rsidRDefault="00773A58" w:rsidP="00400395">
            <w:pPr>
              <w:jc w:val="center"/>
              <w:rPr>
                <w:rFonts w:cstheme="minorHAnsi"/>
                <w:sz w:val="20"/>
                <w:szCs w:val="20"/>
              </w:rPr>
            </w:pPr>
            <w:r w:rsidRPr="00F4392E">
              <w:rPr>
                <w:rFonts w:cstheme="minorHAnsi"/>
                <w:sz w:val="20"/>
                <w:szCs w:val="20"/>
              </w:rPr>
              <w:t>11-18 l.</w:t>
            </w:r>
          </w:p>
        </w:tc>
        <w:tc>
          <w:tcPr>
            <w:tcW w:w="850" w:type="dxa"/>
          </w:tcPr>
          <w:p w14:paraId="2601E128" w14:textId="77777777" w:rsidR="00773A58" w:rsidRPr="00F4392E" w:rsidRDefault="00773A58" w:rsidP="00400395">
            <w:pPr>
              <w:jc w:val="center"/>
              <w:rPr>
                <w:rFonts w:cstheme="minorHAnsi"/>
                <w:sz w:val="20"/>
                <w:szCs w:val="20"/>
              </w:rPr>
            </w:pPr>
            <w:r w:rsidRPr="00F4392E">
              <w:rPr>
                <w:rFonts w:cstheme="minorHAnsi"/>
                <w:sz w:val="20"/>
                <w:szCs w:val="20"/>
              </w:rPr>
              <w:t>19-30 l.</w:t>
            </w:r>
          </w:p>
        </w:tc>
        <w:tc>
          <w:tcPr>
            <w:tcW w:w="851" w:type="dxa"/>
          </w:tcPr>
          <w:p w14:paraId="312788EF" w14:textId="77777777" w:rsidR="00773A58" w:rsidRPr="00F4392E" w:rsidRDefault="00773A58" w:rsidP="00400395">
            <w:pPr>
              <w:jc w:val="center"/>
              <w:rPr>
                <w:rFonts w:cstheme="minorHAnsi"/>
                <w:sz w:val="20"/>
                <w:szCs w:val="20"/>
              </w:rPr>
            </w:pPr>
            <w:r w:rsidRPr="00F4392E">
              <w:rPr>
                <w:rFonts w:cstheme="minorHAnsi"/>
                <w:sz w:val="20"/>
                <w:szCs w:val="20"/>
              </w:rPr>
              <w:t>31-40 l.</w:t>
            </w:r>
          </w:p>
        </w:tc>
        <w:tc>
          <w:tcPr>
            <w:tcW w:w="850" w:type="dxa"/>
          </w:tcPr>
          <w:p w14:paraId="54BD04A7" w14:textId="77777777" w:rsidR="00773A58" w:rsidRPr="00F4392E" w:rsidRDefault="00773A58" w:rsidP="00400395">
            <w:pPr>
              <w:jc w:val="center"/>
              <w:rPr>
                <w:rFonts w:cstheme="minorHAnsi"/>
                <w:sz w:val="20"/>
                <w:szCs w:val="20"/>
              </w:rPr>
            </w:pPr>
            <w:r w:rsidRPr="00F4392E">
              <w:rPr>
                <w:rFonts w:cstheme="minorHAnsi"/>
                <w:sz w:val="20"/>
                <w:szCs w:val="20"/>
              </w:rPr>
              <w:t>41-60 l.</w:t>
            </w:r>
          </w:p>
        </w:tc>
        <w:tc>
          <w:tcPr>
            <w:tcW w:w="709" w:type="dxa"/>
          </w:tcPr>
          <w:p w14:paraId="72684D9C" w14:textId="77777777" w:rsidR="00773A58" w:rsidRPr="00F4392E" w:rsidRDefault="00773A58" w:rsidP="00400395">
            <w:pPr>
              <w:jc w:val="center"/>
              <w:rPr>
                <w:rFonts w:cstheme="minorHAnsi"/>
                <w:sz w:val="20"/>
                <w:szCs w:val="20"/>
              </w:rPr>
            </w:pPr>
            <w:r w:rsidRPr="00F4392E">
              <w:rPr>
                <w:rFonts w:cstheme="minorHAnsi"/>
                <w:sz w:val="20"/>
                <w:szCs w:val="20"/>
              </w:rPr>
              <w:t>+60 l.</w:t>
            </w:r>
          </w:p>
        </w:tc>
        <w:tc>
          <w:tcPr>
            <w:tcW w:w="875" w:type="dxa"/>
            <w:vMerge/>
          </w:tcPr>
          <w:p w14:paraId="26765CCC" w14:textId="77777777" w:rsidR="00773A58" w:rsidRPr="00F4392E" w:rsidRDefault="00773A58" w:rsidP="00400395">
            <w:pPr>
              <w:jc w:val="center"/>
              <w:rPr>
                <w:rFonts w:cstheme="minorHAnsi"/>
                <w:b/>
                <w:sz w:val="20"/>
                <w:szCs w:val="20"/>
              </w:rPr>
            </w:pPr>
          </w:p>
        </w:tc>
      </w:tr>
      <w:tr w:rsidR="00773A58" w:rsidRPr="00F4392E" w14:paraId="663D5448" w14:textId="77777777" w:rsidTr="008071BF">
        <w:trPr>
          <w:jc w:val="center"/>
        </w:trPr>
        <w:tc>
          <w:tcPr>
            <w:tcW w:w="1230" w:type="dxa"/>
          </w:tcPr>
          <w:p w14:paraId="23FB5F3A" w14:textId="77777777" w:rsidR="00773A58" w:rsidRPr="00F4392E" w:rsidRDefault="00773A58" w:rsidP="00400395">
            <w:pPr>
              <w:rPr>
                <w:rFonts w:cstheme="minorHAnsi"/>
                <w:sz w:val="20"/>
                <w:szCs w:val="20"/>
              </w:rPr>
            </w:pPr>
            <w:r w:rsidRPr="00F4392E">
              <w:rPr>
                <w:rFonts w:cstheme="minorHAnsi"/>
                <w:sz w:val="20"/>
                <w:szCs w:val="20"/>
              </w:rPr>
              <w:t>Gryfice</w:t>
            </w:r>
          </w:p>
        </w:tc>
        <w:tc>
          <w:tcPr>
            <w:tcW w:w="757" w:type="dxa"/>
          </w:tcPr>
          <w:p w14:paraId="7D8108A9" w14:textId="77777777" w:rsidR="00773A58" w:rsidRPr="00F4392E" w:rsidRDefault="00773A58" w:rsidP="00400395">
            <w:pPr>
              <w:jc w:val="center"/>
              <w:rPr>
                <w:rFonts w:cstheme="minorHAnsi"/>
                <w:sz w:val="20"/>
                <w:szCs w:val="20"/>
              </w:rPr>
            </w:pPr>
            <w:r>
              <w:rPr>
                <w:rFonts w:cstheme="minorHAnsi"/>
                <w:sz w:val="20"/>
                <w:szCs w:val="20"/>
              </w:rPr>
              <w:t>-</w:t>
            </w:r>
          </w:p>
        </w:tc>
        <w:tc>
          <w:tcPr>
            <w:tcW w:w="758" w:type="dxa"/>
          </w:tcPr>
          <w:p w14:paraId="5A363E5E" w14:textId="77777777" w:rsidR="00773A58" w:rsidRPr="00F4392E" w:rsidRDefault="00773A58" w:rsidP="00400395">
            <w:pPr>
              <w:jc w:val="center"/>
              <w:rPr>
                <w:rFonts w:cstheme="minorHAnsi"/>
                <w:sz w:val="20"/>
                <w:szCs w:val="20"/>
              </w:rPr>
            </w:pPr>
            <w:r>
              <w:rPr>
                <w:rFonts w:cstheme="minorHAnsi"/>
                <w:sz w:val="20"/>
                <w:szCs w:val="20"/>
              </w:rPr>
              <w:t>-</w:t>
            </w:r>
          </w:p>
        </w:tc>
        <w:tc>
          <w:tcPr>
            <w:tcW w:w="758" w:type="dxa"/>
          </w:tcPr>
          <w:p w14:paraId="6E038977" w14:textId="77777777" w:rsidR="00773A58" w:rsidRPr="00F4392E" w:rsidRDefault="00773A58" w:rsidP="00400395">
            <w:pPr>
              <w:jc w:val="center"/>
              <w:rPr>
                <w:rFonts w:cstheme="minorHAnsi"/>
                <w:sz w:val="20"/>
                <w:szCs w:val="20"/>
              </w:rPr>
            </w:pPr>
            <w:r>
              <w:rPr>
                <w:rFonts w:cstheme="minorHAnsi"/>
                <w:sz w:val="20"/>
                <w:szCs w:val="20"/>
              </w:rPr>
              <w:t>-</w:t>
            </w:r>
          </w:p>
        </w:tc>
        <w:tc>
          <w:tcPr>
            <w:tcW w:w="862" w:type="dxa"/>
          </w:tcPr>
          <w:p w14:paraId="18BD9AF6" w14:textId="77777777" w:rsidR="00773A58" w:rsidRPr="00F4392E" w:rsidRDefault="00773A58" w:rsidP="00400395">
            <w:pPr>
              <w:jc w:val="center"/>
              <w:rPr>
                <w:rFonts w:cstheme="minorHAnsi"/>
                <w:sz w:val="20"/>
                <w:szCs w:val="20"/>
              </w:rPr>
            </w:pPr>
            <w:r>
              <w:rPr>
                <w:rFonts w:cstheme="minorHAnsi"/>
                <w:sz w:val="20"/>
                <w:szCs w:val="20"/>
              </w:rPr>
              <w:t>-</w:t>
            </w:r>
          </w:p>
        </w:tc>
        <w:tc>
          <w:tcPr>
            <w:tcW w:w="851" w:type="dxa"/>
          </w:tcPr>
          <w:p w14:paraId="3CEE853E" w14:textId="77777777" w:rsidR="00773A58" w:rsidRPr="00F4392E" w:rsidRDefault="00773A58" w:rsidP="00400395">
            <w:pPr>
              <w:jc w:val="center"/>
              <w:rPr>
                <w:rFonts w:cstheme="minorHAnsi"/>
                <w:sz w:val="20"/>
                <w:szCs w:val="20"/>
              </w:rPr>
            </w:pPr>
            <w:r>
              <w:rPr>
                <w:rFonts w:cstheme="minorHAnsi"/>
                <w:sz w:val="20"/>
                <w:szCs w:val="20"/>
              </w:rPr>
              <w:t>-</w:t>
            </w:r>
          </w:p>
        </w:tc>
        <w:tc>
          <w:tcPr>
            <w:tcW w:w="850" w:type="dxa"/>
          </w:tcPr>
          <w:p w14:paraId="257A6601" w14:textId="77777777" w:rsidR="00773A58" w:rsidRPr="00F4392E" w:rsidRDefault="00773A58" w:rsidP="00400395">
            <w:pPr>
              <w:jc w:val="center"/>
              <w:rPr>
                <w:rFonts w:cstheme="minorHAnsi"/>
                <w:sz w:val="20"/>
                <w:szCs w:val="20"/>
              </w:rPr>
            </w:pPr>
            <w:r>
              <w:rPr>
                <w:rFonts w:cstheme="minorHAnsi"/>
                <w:sz w:val="20"/>
                <w:szCs w:val="20"/>
              </w:rPr>
              <w:t>-</w:t>
            </w:r>
          </w:p>
        </w:tc>
        <w:tc>
          <w:tcPr>
            <w:tcW w:w="851" w:type="dxa"/>
          </w:tcPr>
          <w:p w14:paraId="63A7FCF8" w14:textId="77777777" w:rsidR="00773A58" w:rsidRPr="00F4392E" w:rsidRDefault="00773A58" w:rsidP="00400395">
            <w:pPr>
              <w:jc w:val="center"/>
              <w:rPr>
                <w:rFonts w:cstheme="minorHAnsi"/>
                <w:sz w:val="20"/>
                <w:szCs w:val="20"/>
              </w:rPr>
            </w:pPr>
            <w:r>
              <w:rPr>
                <w:rFonts w:cstheme="minorHAnsi"/>
                <w:sz w:val="20"/>
                <w:szCs w:val="20"/>
              </w:rPr>
              <w:t>-</w:t>
            </w:r>
          </w:p>
        </w:tc>
        <w:tc>
          <w:tcPr>
            <w:tcW w:w="850" w:type="dxa"/>
          </w:tcPr>
          <w:p w14:paraId="3EA0904F" w14:textId="77777777" w:rsidR="00773A58" w:rsidRPr="00F4392E" w:rsidRDefault="00773A58" w:rsidP="00400395">
            <w:pPr>
              <w:jc w:val="center"/>
              <w:rPr>
                <w:rFonts w:cstheme="minorHAnsi"/>
                <w:sz w:val="20"/>
                <w:szCs w:val="20"/>
              </w:rPr>
            </w:pPr>
            <w:r>
              <w:rPr>
                <w:rFonts w:cstheme="minorHAnsi"/>
                <w:sz w:val="20"/>
                <w:szCs w:val="20"/>
              </w:rPr>
              <w:t>1</w:t>
            </w:r>
          </w:p>
        </w:tc>
        <w:tc>
          <w:tcPr>
            <w:tcW w:w="709" w:type="dxa"/>
          </w:tcPr>
          <w:p w14:paraId="30CCF4DA" w14:textId="77777777" w:rsidR="00773A58" w:rsidRPr="00F4392E" w:rsidRDefault="00773A58" w:rsidP="00400395">
            <w:pPr>
              <w:jc w:val="center"/>
              <w:rPr>
                <w:rFonts w:cstheme="minorHAnsi"/>
                <w:sz w:val="20"/>
                <w:szCs w:val="20"/>
              </w:rPr>
            </w:pPr>
            <w:r>
              <w:rPr>
                <w:rFonts w:cstheme="minorHAnsi"/>
                <w:sz w:val="20"/>
                <w:szCs w:val="20"/>
              </w:rPr>
              <w:t>-</w:t>
            </w:r>
          </w:p>
        </w:tc>
        <w:tc>
          <w:tcPr>
            <w:tcW w:w="875" w:type="dxa"/>
          </w:tcPr>
          <w:p w14:paraId="41DA13FB" w14:textId="77777777" w:rsidR="00773A58" w:rsidRPr="00F4392E" w:rsidRDefault="00773A58" w:rsidP="00400395">
            <w:pPr>
              <w:jc w:val="center"/>
              <w:rPr>
                <w:rFonts w:cstheme="minorHAnsi"/>
                <w:b/>
                <w:sz w:val="20"/>
                <w:szCs w:val="20"/>
              </w:rPr>
            </w:pPr>
            <w:r>
              <w:rPr>
                <w:rFonts w:cstheme="minorHAnsi"/>
                <w:b/>
                <w:sz w:val="20"/>
                <w:szCs w:val="20"/>
              </w:rPr>
              <w:t>1</w:t>
            </w:r>
          </w:p>
        </w:tc>
      </w:tr>
      <w:tr w:rsidR="00773A58" w:rsidRPr="00F4392E" w14:paraId="33611D72" w14:textId="77777777" w:rsidTr="008071BF">
        <w:trPr>
          <w:jc w:val="center"/>
        </w:trPr>
        <w:tc>
          <w:tcPr>
            <w:tcW w:w="1230" w:type="dxa"/>
          </w:tcPr>
          <w:p w14:paraId="59D72EAA" w14:textId="77777777" w:rsidR="00773A58" w:rsidRPr="00F4392E" w:rsidRDefault="00773A58" w:rsidP="00400395">
            <w:pPr>
              <w:rPr>
                <w:rFonts w:cstheme="minorHAnsi"/>
                <w:sz w:val="20"/>
                <w:szCs w:val="20"/>
              </w:rPr>
            </w:pPr>
            <w:r w:rsidRPr="00F4392E">
              <w:rPr>
                <w:rFonts w:cstheme="minorHAnsi"/>
                <w:sz w:val="20"/>
                <w:szCs w:val="20"/>
              </w:rPr>
              <w:t>Stargard</w:t>
            </w:r>
          </w:p>
        </w:tc>
        <w:tc>
          <w:tcPr>
            <w:tcW w:w="757" w:type="dxa"/>
          </w:tcPr>
          <w:p w14:paraId="2F2607CD" w14:textId="77777777" w:rsidR="00773A58" w:rsidRPr="00F4392E" w:rsidRDefault="00773A58" w:rsidP="00400395">
            <w:pPr>
              <w:jc w:val="center"/>
              <w:rPr>
                <w:rFonts w:cstheme="minorHAnsi"/>
                <w:sz w:val="20"/>
                <w:szCs w:val="20"/>
              </w:rPr>
            </w:pPr>
            <w:r>
              <w:rPr>
                <w:rFonts w:cstheme="minorHAnsi"/>
                <w:sz w:val="20"/>
                <w:szCs w:val="20"/>
              </w:rPr>
              <w:t>1</w:t>
            </w:r>
          </w:p>
        </w:tc>
        <w:tc>
          <w:tcPr>
            <w:tcW w:w="758" w:type="dxa"/>
          </w:tcPr>
          <w:p w14:paraId="6106075B" w14:textId="77777777" w:rsidR="00773A58" w:rsidRPr="00F4392E" w:rsidRDefault="00773A58" w:rsidP="00400395">
            <w:pPr>
              <w:jc w:val="center"/>
              <w:rPr>
                <w:rFonts w:cstheme="minorHAnsi"/>
                <w:sz w:val="20"/>
                <w:szCs w:val="20"/>
              </w:rPr>
            </w:pPr>
            <w:r>
              <w:rPr>
                <w:rFonts w:cstheme="minorHAnsi"/>
                <w:sz w:val="20"/>
                <w:szCs w:val="20"/>
              </w:rPr>
              <w:t>-</w:t>
            </w:r>
          </w:p>
        </w:tc>
        <w:tc>
          <w:tcPr>
            <w:tcW w:w="758" w:type="dxa"/>
          </w:tcPr>
          <w:p w14:paraId="3F551DA1" w14:textId="77777777" w:rsidR="00773A58" w:rsidRPr="00F4392E" w:rsidRDefault="00773A58" w:rsidP="00400395">
            <w:pPr>
              <w:jc w:val="center"/>
              <w:rPr>
                <w:rFonts w:cstheme="minorHAnsi"/>
                <w:sz w:val="20"/>
                <w:szCs w:val="20"/>
              </w:rPr>
            </w:pPr>
            <w:r>
              <w:rPr>
                <w:rFonts w:cstheme="minorHAnsi"/>
                <w:sz w:val="20"/>
                <w:szCs w:val="20"/>
              </w:rPr>
              <w:t>-</w:t>
            </w:r>
          </w:p>
        </w:tc>
        <w:tc>
          <w:tcPr>
            <w:tcW w:w="862" w:type="dxa"/>
          </w:tcPr>
          <w:p w14:paraId="3F5E6EB9" w14:textId="77777777" w:rsidR="00773A58" w:rsidRPr="00F4392E" w:rsidRDefault="00773A58" w:rsidP="00400395">
            <w:pPr>
              <w:jc w:val="center"/>
              <w:rPr>
                <w:rFonts w:cstheme="minorHAnsi"/>
                <w:sz w:val="20"/>
                <w:szCs w:val="20"/>
              </w:rPr>
            </w:pPr>
            <w:r>
              <w:rPr>
                <w:rFonts w:cstheme="minorHAnsi"/>
                <w:sz w:val="20"/>
                <w:szCs w:val="20"/>
              </w:rPr>
              <w:t>-</w:t>
            </w:r>
          </w:p>
        </w:tc>
        <w:tc>
          <w:tcPr>
            <w:tcW w:w="851" w:type="dxa"/>
          </w:tcPr>
          <w:p w14:paraId="24CA82C1" w14:textId="77777777" w:rsidR="00773A58" w:rsidRPr="00F4392E" w:rsidRDefault="00773A58" w:rsidP="00400395">
            <w:pPr>
              <w:jc w:val="center"/>
              <w:rPr>
                <w:rFonts w:cstheme="minorHAnsi"/>
                <w:sz w:val="20"/>
                <w:szCs w:val="20"/>
              </w:rPr>
            </w:pPr>
            <w:r>
              <w:rPr>
                <w:rFonts w:cstheme="minorHAnsi"/>
                <w:sz w:val="20"/>
                <w:szCs w:val="20"/>
              </w:rPr>
              <w:t>-</w:t>
            </w:r>
          </w:p>
        </w:tc>
        <w:tc>
          <w:tcPr>
            <w:tcW w:w="850" w:type="dxa"/>
          </w:tcPr>
          <w:p w14:paraId="0806EDE6" w14:textId="77777777" w:rsidR="00773A58" w:rsidRPr="00F4392E" w:rsidRDefault="00773A58" w:rsidP="00400395">
            <w:pPr>
              <w:jc w:val="center"/>
              <w:rPr>
                <w:rFonts w:cstheme="minorHAnsi"/>
                <w:sz w:val="20"/>
                <w:szCs w:val="20"/>
              </w:rPr>
            </w:pPr>
            <w:r>
              <w:rPr>
                <w:rFonts w:cstheme="minorHAnsi"/>
                <w:sz w:val="20"/>
                <w:szCs w:val="20"/>
              </w:rPr>
              <w:t>-</w:t>
            </w:r>
          </w:p>
        </w:tc>
        <w:tc>
          <w:tcPr>
            <w:tcW w:w="851" w:type="dxa"/>
          </w:tcPr>
          <w:p w14:paraId="0CE1447C" w14:textId="77777777" w:rsidR="00773A58" w:rsidRPr="00F4392E" w:rsidRDefault="00773A58" w:rsidP="00400395">
            <w:pPr>
              <w:jc w:val="center"/>
              <w:rPr>
                <w:rFonts w:cstheme="minorHAnsi"/>
                <w:sz w:val="20"/>
                <w:szCs w:val="20"/>
              </w:rPr>
            </w:pPr>
            <w:r>
              <w:rPr>
                <w:rFonts w:cstheme="minorHAnsi"/>
                <w:sz w:val="20"/>
                <w:szCs w:val="20"/>
              </w:rPr>
              <w:t>-</w:t>
            </w:r>
          </w:p>
        </w:tc>
        <w:tc>
          <w:tcPr>
            <w:tcW w:w="850" w:type="dxa"/>
          </w:tcPr>
          <w:p w14:paraId="390CF7CE" w14:textId="77777777" w:rsidR="00773A58" w:rsidRPr="00F4392E" w:rsidRDefault="00773A58" w:rsidP="00400395">
            <w:pPr>
              <w:jc w:val="center"/>
              <w:rPr>
                <w:rFonts w:cstheme="minorHAnsi"/>
                <w:sz w:val="20"/>
                <w:szCs w:val="20"/>
              </w:rPr>
            </w:pPr>
            <w:r>
              <w:rPr>
                <w:rFonts w:cstheme="minorHAnsi"/>
                <w:sz w:val="20"/>
                <w:szCs w:val="20"/>
              </w:rPr>
              <w:t>1</w:t>
            </w:r>
          </w:p>
        </w:tc>
        <w:tc>
          <w:tcPr>
            <w:tcW w:w="709" w:type="dxa"/>
          </w:tcPr>
          <w:p w14:paraId="418B5A80" w14:textId="77777777" w:rsidR="00773A58" w:rsidRPr="00F4392E" w:rsidRDefault="00773A58" w:rsidP="00400395">
            <w:pPr>
              <w:jc w:val="center"/>
              <w:rPr>
                <w:rFonts w:cstheme="minorHAnsi"/>
                <w:sz w:val="20"/>
                <w:szCs w:val="20"/>
              </w:rPr>
            </w:pPr>
            <w:r>
              <w:rPr>
                <w:rFonts w:cstheme="minorHAnsi"/>
                <w:sz w:val="20"/>
                <w:szCs w:val="20"/>
              </w:rPr>
              <w:t>-</w:t>
            </w:r>
          </w:p>
        </w:tc>
        <w:tc>
          <w:tcPr>
            <w:tcW w:w="875" w:type="dxa"/>
          </w:tcPr>
          <w:p w14:paraId="1A1BB0FA" w14:textId="77777777" w:rsidR="00773A58" w:rsidRPr="00F4392E" w:rsidRDefault="00773A58" w:rsidP="00400395">
            <w:pPr>
              <w:jc w:val="center"/>
              <w:rPr>
                <w:rFonts w:cstheme="minorHAnsi"/>
                <w:b/>
                <w:sz w:val="20"/>
                <w:szCs w:val="20"/>
              </w:rPr>
            </w:pPr>
            <w:r>
              <w:rPr>
                <w:rFonts w:cstheme="minorHAnsi"/>
                <w:b/>
                <w:sz w:val="20"/>
                <w:szCs w:val="20"/>
              </w:rPr>
              <w:t>2</w:t>
            </w:r>
          </w:p>
        </w:tc>
      </w:tr>
      <w:tr w:rsidR="00773A58" w:rsidRPr="00F4392E" w14:paraId="108F01F8" w14:textId="77777777" w:rsidTr="008071BF">
        <w:trPr>
          <w:jc w:val="center"/>
        </w:trPr>
        <w:tc>
          <w:tcPr>
            <w:tcW w:w="1230" w:type="dxa"/>
          </w:tcPr>
          <w:p w14:paraId="2FB361DA" w14:textId="77777777" w:rsidR="00773A58" w:rsidRPr="00F4392E" w:rsidRDefault="00773A58" w:rsidP="00400395">
            <w:pPr>
              <w:rPr>
                <w:rFonts w:cstheme="minorHAnsi"/>
                <w:sz w:val="20"/>
                <w:szCs w:val="20"/>
              </w:rPr>
            </w:pPr>
            <w:r w:rsidRPr="00F4392E">
              <w:rPr>
                <w:rFonts w:cstheme="minorHAnsi"/>
                <w:sz w:val="20"/>
                <w:szCs w:val="20"/>
              </w:rPr>
              <w:t>Szczecinek</w:t>
            </w:r>
          </w:p>
        </w:tc>
        <w:tc>
          <w:tcPr>
            <w:tcW w:w="757" w:type="dxa"/>
          </w:tcPr>
          <w:p w14:paraId="0FBDADF5" w14:textId="77777777" w:rsidR="00773A58" w:rsidRPr="00F4392E" w:rsidRDefault="00773A58" w:rsidP="00400395">
            <w:pPr>
              <w:jc w:val="center"/>
              <w:rPr>
                <w:rFonts w:cstheme="minorHAnsi"/>
                <w:sz w:val="20"/>
                <w:szCs w:val="20"/>
              </w:rPr>
            </w:pPr>
            <w:r>
              <w:rPr>
                <w:rFonts w:cstheme="minorHAnsi"/>
                <w:sz w:val="20"/>
                <w:szCs w:val="20"/>
              </w:rPr>
              <w:t>-</w:t>
            </w:r>
          </w:p>
        </w:tc>
        <w:tc>
          <w:tcPr>
            <w:tcW w:w="758" w:type="dxa"/>
          </w:tcPr>
          <w:p w14:paraId="7AC74799" w14:textId="77777777" w:rsidR="00773A58" w:rsidRPr="00F4392E" w:rsidRDefault="00773A58" w:rsidP="00400395">
            <w:pPr>
              <w:jc w:val="center"/>
              <w:rPr>
                <w:rFonts w:cstheme="minorHAnsi"/>
                <w:sz w:val="20"/>
                <w:szCs w:val="20"/>
              </w:rPr>
            </w:pPr>
            <w:r>
              <w:rPr>
                <w:rFonts w:cstheme="minorHAnsi"/>
                <w:sz w:val="20"/>
                <w:szCs w:val="20"/>
              </w:rPr>
              <w:t>-</w:t>
            </w:r>
          </w:p>
        </w:tc>
        <w:tc>
          <w:tcPr>
            <w:tcW w:w="758" w:type="dxa"/>
          </w:tcPr>
          <w:p w14:paraId="4A12B03E" w14:textId="77777777" w:rsidR="00773A58" w:rsidRPr="00F4392E" w:rsidRDefault="00773A58" w:rsidP="00400395">
            <w:pPr>
              <w:jc w:val="center"/>
              <w:rPr>
                <w:rFonts w:cstheme="minorHAnsi"/>
                <w:sz w:val="20"/>
                <w:szCs w:val="20"/>
              </w:rPr>
            </w:pPr>
            <w:r>
              <w:rPr>
                <w:rFonts w:cstheme="minorHAnsi"/>
                <w:sz w:val="20"/>
                <w:szCs w:val="20"/>
              </w:rPr>
              <w:t>-</w:t>
            </w:r>
          </w:p>
        </w:tc>
        <w:tc>
          <w:tcPr>
            <w:tcW w:w="862" w:type="dxa"/>
          </w:tcPr>
          <w:p w14:paraId="4A001782" w14:textId="77777777" w:rsidR="00773A58" w:rsidRPr="00F4392E" w:rsidRDefault="00773A58" w:rsidP="00400395">
            <w:pPr>
              <w:jc w:val="center"/>
              <w:rPr>
                <w:rFonts w:cstheme="minorHAnsi"/>
                <w:sz w:val="20"/>
                <w:szCs w:val="20"/>
              </w:rPr>
            </w:pPr>
            <w:r>
              <w:rPr>
                <w:rFonts w:cstheme="minorHAnsi"/>
                <w:sz w:val="20"/>
                <w:szCs w:val="20"/>
              </w:rPr>
              <w:t>-</w:t>
            </w:r>
          </w:p>
        </w:tc>
        <w:tc>
          <w:tcPr>
            <w:tcW w:w="851" w:type="dxa"/>
          </w:tcPr>
          <w:p w14:paraId="0092C008" w14:textId="77777777" w:rsidR="00773A58" w:rsidRPr="00F4392E" w:rsidRDefault="00773A58" w:rsidP="00400395">
            <w:pPr>
              <w:jc w:val="center"/>
              <w:rPr>
                <w:rFonts w:cstheme="minorHAnsi"/>
                <w:sz w:val="20"/>
                <w:szCs w:val="20"/>
              </w:rPr>
            </w:pPr>
            <w:r>
              <w:rPr>
                <w:rFonts w:cstheme="minorHAnsi"/>
                <w:sz w:val="20"/>
                <w:szCs w:val="20"/>
              </w:rPr>
              <w:t>1</w:t>
            </w:r>
          </w:p>
        </w:tc>
        <w:tc>
          <w:tcPr>
            <w:tcW w:w="850" w:type="dxa"/>
          </w:tcPr>
          <w:p w14:paraId="18DD924E" w14:textId="77777777" w:rsidR="00773A58" w:rsidRPr="00F4392E" w:rsidRDefault="00773A58" w:rsidP="00400395">
            <w:pPr>
              <w:jc w:val="center"/>
              <w:rPr>
                <w:rFonts w:cstheme="minorHAnsi"/>
                <w:sz w:val="20"/>
                <w:szCs w:val="20"/>
              </w:rPr>
            </w:pPr>
            <w:r>
              <w:rPr>
                <w:rFonts w:cstheme="minorHAnsi"/>
                <w:sz w:val="20"/>
                <w:szCs w:val="20"/>
              </w:rPr>
              <w:t>-</w:t>
            </w:r>
          </w:p>
        </w:tc>
        <w:tc>
          <w:tcPr>
            <w:tcW w:w="851" w:type="dxa"/>
          </w:tcPr>
          <w:p w14:paraId="074271F0" w14:textId="77777777" w:rsidR="00773A58" w:rsidRPr="00F4392E" w:rsidRDefault="00773A58" w:rsidP="00400395">
            <w:pPr>
              <w:jc w:val="center"/>
              <w:rPr>
                <w:rFonts w:cstheme="minorHAnsi"/>
                <w:sz w:val="20"/>
                <w:szCs w:val="20"/>
              </w:rPr>
            </w:pPr>
            <w:r>
              <w:rPr>
                <w:rFonts w:cstheme="minorHAnsi"/>
                <w:sz w:val="20"/>
                <w:szCs w:val="20"/>
              </w:rPr>
              <w:t>-</w:t>
            </w:r>
          </w:p>
        </w:tc>
        <w:tc>
          <w:tcPr>
            <w:tcW w:w="850" w:type="dxa"/>
          </w:tcPr>
          <w:p w14:paraId="1B19BAA0" w14:textId="77777777" w:rsidR="00773A58" w:rsidRPr="00F4392E" w:rsidRDefault="00773A58" w:rsidP="00400395">
            <w:pPr>
              <w:jc w:val="center"/>
              <w:rPr>
                <w:rFonts w:cstheme="minorHAnsi"/>
                <w:sz w:val="20"/>
                <w:szCs w:val="20"/>
              </w:rPr>
            </w:pPr>
            <w:r>
              <w:rPr>
                <w:rFonts w:cstheme="minorHAnsi"/>
                <w:sz w:val="20"/>
                <w:szCs w:val="20"/>
              </w:rPr>
              <w:t>-</w:t>
            </w:r>
          </w:p>
        </w:tc>
        <w:tc>
          <w:tcPr>
            <w:tcW w:w="709" w:type="dxa"/>
          </w:tcPr>
          <w:p w14:paraId="45195152" w14:textId="77777777" w:rsidR="00773A58" w:rsidRPr="00F4392E" w:rsidRDefault="00773A58" w:rsidP="00400395">
            <w:pPr>
              <w:jc w:val="center"/>
              <w:rPr>
                <w:rFonts w:cstheme="minorHAnsi"/>
                <w:sz w:val="20"/>
                <w:szCs w:val="20"/>
              </w:rPr>
            </w:pPr>
            <w:r>
              <w:rPr>
                <w:rFonts w:cstheme="minorHAnsi"/>
                <w:sz w:val="20"/>
                <w:szCs w:val="20"/>
              </w:rPr>
              <w:t>-</w:t>
            </w:r>
          </w:p>
        </w:tc>
        <w:tc>
          <w:tcPr>
            <w:tcW w:w="875" w:type="dxa"/>
          </w:tcPr>
          <w:p w14:paraId="77519A07" w14:textId="77777777" w:rsidR="00773A58" w:rsidRPr="00F4392E" w:rsidRDefault="00773A58" w:rsidP="00400395">
            <w:pPr>
              <w:jc w:val="center"/>
              <w:rPr>
                <w:rFonts w:cstheme="minorHAnsi"/>
                <w:b/>
                <w:sz w:val="20"/>
                <w:szCs w:val="20"/>
              </w:rPr>
            </w:pPr>
            <w:r>
              <w:rPr>
                <w:rFonts w:cstheme="minorHAnsi"/>
                <w:b/>
                <w:sz w:val="20"/>
                <w:szCs w:val="20"/>
              </w:rPr>
              <w:t>1</w:t>
            </w:r>
          </w:p>
        </w:tc>
      </w:tr>
      <w:tr w:rsidR="00773A58" w:rsidRPr="00F4392E" w14:paraId="64387632" w14:textId="77777777" w:rsidTr="008071BF">
        <w:trPr>
          <w:trHeight w:val="283"/>
          <w:jc w:val="center"/>
        </w:trPr>
        <w:tc>
          <w:tcPr>
            <w:tcW w:w="1230" w:type="dxa"/>
          </w:tcPr>
          <w:p w14:paraId="594B51A5" w14:textId="77777777" w:rsidR="00773A58" w:rsidRPr="00F4392E" w:rsidRDefault="00773A58" w:rsidP="00400395">
            <w:pPr>
              <w:jc w:val="center"/>
              <w:rPr>
                <w:rFonts w:cstheme="minorHAnsi"/>
                <w:b/>
                <w:sz w:val="20"/>
                <w:szCs w:val="20"/>
              </w:rPr>
            </w:pPr>
            <w:r w:rsidRPr="00F4392E">
              <w:rPr>
                <w:rFonts w:cstheme="minorHAnsi"/>
                <w:b/>
                <w:sz w:val="20"/>
                <w:szCs w:val="20"/>
              </w:rPr>
              <w:t>Razem:</w:t>
            </w:r>
          </w:p>
        </w:tc>
        <w:tc>
          <w:tcPr>
            <w:tcW w:w="757" w:type="dxa"/>
          </w:tcPr>
          <w:p w14:paraId="39881CE1" w14:textId="77777777" w:rsidR="00773A58" w:rsidRPr="00F4392E" w:rsidRDefault="00773A58" w:rsidP="00400395">
            <w:pPr>
              <w:jc w:val="center"/>
              <w:rPr>
                <w:rFonts w:cstheme="minorHAnsi"/>
                <w:b/>
                <w:sz w:val="20"/>
                <w:szCs w:val="20"/>
              </w:rPr>
            </w:pPr>
            <w:r>
              <w:rPr>
                <w:rFonts w:cstheme="minorHAnsi"/>
                <w:b/>
                <w:sz w:val="20"/>
                <w:szCs w:val="20"/>
              </w:rPr>
              <w:t>1</w:t>
            </w:r>
          </w:p>
        </w:tc>
        <w:tc>
          <w:tcPr>
            <w:tcW w:w="758" w:type="dxa"/>
          </w:tcPr>
          <w:p w14:paraId="35C8B9D5" w14:textId="77777777" w:rsidR="00773A58" w:rsidRPr="00F4392E" w:rsidRDefault="00773A58" w:rsidP="00400395">
            <w:pPr>
              <w:jc w:val="center"/>
              <w:rPr>
                <w:rFonts w:cstheme="minorHAnsi"/>
                <w:b/>
                <w:sz w:val="20"/>
                <w:szCs w:val="20"/>
              </w:rPr>
            </w:pPr>
            <w:r>
              <w:rPr>
                <w:rFonts w:cstheme="minorHAnsi"/>
                <w:b/>
                <w:sz w:val="20"/>
                <w:szCs w:val="20"/>
              </w:rPr>
              <w:t>-</w:t>
            </w:r>
          </w:p>
        </w:tc>
        <w:tc>
          <w:tcPr>
            <w:tcW w:w="758" w:type="dxa"/>
          </w:tcPr>
          <w:p w14:paraId="708DEEE7" w14:textId="77777777" w:rsidR="00773A58" w:rsidRPr="00F4392E" w:rsidRDefault="00773A58" w:rsidP="00400395">
            <w:pPr>
              <w:jc w:val="center"/>
              <w:rPr>
                <w:rFonts w:cstheme="minorHAnsi"/>
                <w:b/>
                <w:sz w:val="20"/>
                <w:szCs w:val="20"/>
              </w:rPr>
            </w:pPr>
            <w:r>
              <w:rPr>
                <w:rFonts w:cstheme="minorHAnsi"/>
                <w:b/>
                <w:sz w:val="20"/>
                <w:szCs w:val="20"/>
              </w:rPr>
              <w:t>-</w:t>
            </w:r>
          </w:p>
        </w:tc>
        <w:tc>
          <w:tcPr>
            <w:tcW w:w="862" w:type="dxa"/>
          </w:tcPr>
          <w:p w14:paraId="1012FB8C" w14:textId="77777777" w:rsidR="00773A58" w:rsidRPr="00F4392E" w:rsidRDefault="00773A58" w:rsidP="00400395">
            <w:pPr>
              <w:jc w:val="center"/>
              <w:rPr>
                <w:rFonts w:cstheme="minorHAnsi"/>
                <w:b/>
                <w:sz w:val="20"/>
                <w:szCs w:val="20"/>
              </w:rPr>
            </w:pPr>
            <w:r>
              <w:rPr>
                <w:rFonts w:cstheme="minorHAnsi"/>
                <w:b/>
                <w:sz w:val="20"/>
                <w:szCs w:val="20"/>
              </w:rPr>
              <w:t>-</w:t>
            </w:r>
          </w:p>
        </w:tc>
        <w:tc>
          <w:tcPr>
            <w:tcW w:w="851" w:type="dxa"/>
          </w:tcPr>
          <w:p w14:paraId="4348E56D" w14:textId="77777777" w:rsidR="00773A58" w:rsidRPr="00F4392E" w:rsidRDefault="00773A58" w:rsidP="00400395">
            <w:pPr>
              <w:jc w:val="center"/>
              <w:rPr>
                <w:rFonts w:cstheme="minorHAnsi"/>
                <w:b/>
                <w:sz w:val="20"/>
                <w:szCs w:val="20"/>
              </w:rPr>
            </w:pPr>
            <w:r>
              <w:rPr>
                <w:rFonts w:cstheme="minorHAnsi"/>
                <w:b/>
                <w:sz w:val="20"/>
                <w:szCs w:val="20"/>
              </w:rPr>
              <w:t>1</w:t>
            </w:r>
          </w:p>
        </w:tc>
        <w:tc>
          <w:tcPr>
            <w:tcW w:w="850" w:type="dxa"/>
          </w:tcPr>
          <w:p w14:paraId="5E966FF2" w14:textId="77777777" w:rsidR="00773A58" w:rsidRPr="00F4392E" w:rsidRDefault="00773A58" w:rsidP="00400395">
            <w:pPr>
              <w:jc w:val="center"/>
              <w:rPr>
                <w:rFonts w:cstheme="minorHAnsi"/>
                <w:b/>
                <w:sz w:val="20"/>
                <w:szCs w:val="20"/>
              </w:rPr>
            </w:pPr>
            <w:r>
              <w:rPr>
                <w:rFonts w:cstheme="minorHAnsi"/>
                <w:b/>
                <w:sz w:val="20"/>
                <w:szCs w:val="20"/>
              </w:rPr>
              <w:t>-</w:t>
            </w:r>
          </w:p>
        </w:tc>
        <w:tc>
          <w:tcPr>
            <w:tcW w:w="851" w:type="dxa"/>
          </w:tcPr>
          <w:p w14:paraId="4C517F97" w14:textId="77777777" w:rsidR="00773A58" w:rsidRPr="00F4392E" w:rsidRDefault="00773A58" w:rsidP="00400395">
            <w:pPr>
              <w:jc w:val="center"/>
              <w:rPr>
                <w:rFonts w:cstheme="minorHAnsi"/>
                <w:b/>
                <w:sz w:val="20"/>
                <w:szCs w:val="20"/>
              </w:rPr>
            </w:pPr>
            <w:r>
              <w:rPr>
                <w:rFonts w:cstheme="minorHAnsi"/>
                <w:b/>
                <w:sz w:val="20"/>
                <w:szCs w:val="20"/>
              </w:rPr>
              <w:t>-</w:t>
            </w:r>
          </w:p>
        </w:tc>
        <w:tc>
          <w:tcPr>
            <w:tcW w:w="850" w:type="dxa"/>
          </w:tcPr>
          <w:p w14:paraId="6D98942D" w14:textId="77777777" w:rsidR="00773A58" w:rsidRPr="00F4392E" w:rsidRDefault="00773A58" w:rsidP="00400395">
            <w:pPr>
              <w:jc w:val="center"/>
              <w:rPr>
                <w:rFonts w:cstheme="minorHAnsi"/>
                <w:b/>
                <w:sz w:val="20"/>
                <w:szCs w:val="20"/>
              </w:rPr>
            </w:pPr>
            <w:r>
              <w:rPr>
                <w:rFonts w:cstheme="minorHAnsi"/>
                <w:b/>
                <w:sz w:val="20"/>
                <w:szCs w:val="20"/>
              </w:rPr>
              <w:t>2</w:t>
            </w:r>
          </w:p>
        </w:tc>
        <w:tc>
          <w:tcPr>
            <w:tcW w:w="709" w:type="dxa"/>
          </w:tcPr>
          <w:p w14:paraId="117977C3" w14:textId="77777777" w:rsidR="00773A58" w:rsidRPr="00F4392E" w:rsidRDefault="00773A58" w:rsidP="00400395">
            <w:pPr>
              <w:jc w:val="center"/>
              <w:rPr>
                <w:rFonts w:cstheme="minorHAnsi"/>
                <w:b/>
                <w:sz w:val="20"/>
                <w:szCs w:val="20"/>
              </w:rPr>
            </w:pPr>
            <w:r>
              <w:rPr>
                <w:rFonts w:cstheme="minorHAnsi"/>
                <w:b/>
                <w:sz w:val="20"/>
                <w:szCs w:val="20"/>
              </w:rPr>
              <w:t>-</w:t>
            </w:r>
          </w:p>
        </w:tc>
        <w:tc>
          <w:tcPr>
            <w:tcW w:w="875" w:type="dxa"/>
          </w:tcPr>
          <w:p w14:paraId="7BF43F97" w14:textId="77777777" w:rsidR="00773A58" w:rsidRPr="00F4392E" w:rsidRDefault="00773A58" w:rsidP="00400395">
            <w:pPr>
              <w:jc w:val="center"/>
              <w:rPr>
                <w:rFonts w:cstheme="minorHAnsi"/>
                <w:b/>
                <w:sz w:val="20"/>
                <w:szCs w:val="20"/>
              </w:rPr>
            </w:pPr>
            <w:r>
              <w:rPr>
                <w:rFonts w:cstheme="minorHAnsi"/>
                <w:b/>
                <w:sz w:val="20"/>
                <w:szCs w:val="20"/>
              </w:rPr>
              <w:t>4</w:t>
            </w:r>
          </w:p>
        </w:tc>
      </w:tr>
    </w:tbl>
    <w:p w14:paraId="651B3D32" w14:textId="45166191" w:rsidR="00773A58" w:rsidRPr="00595553" w:rsidRDefault="00773A58" w:rsidP="00773A58">
      <w:pPr>
        <w:spacing w:before="240" w:after="120"/>
        <w:jc w:val="both"/>
        <w:rPr>
          <w:sz w:val="18"/>
          <w:szCs w:val="18"/>
        </w:rPr>
      </w:pPr>
      <w:bookmarkStart w:id="255" w:name="_Toc133231308"/>
      <w:bookmarkStart w:id="256" w:name="_Toc133236317"/>
      <w:bookmarkStart w:id="257" w:name="_Toc133311707"/>
      <w:bookmarkStart w:id="258" w:name="_Toc133320563"/>
      <w:bookmarkStart w:id="259" w:name="_Toc133321682"/>
      <w:bookmarkStart w:id="260" w:name="_Toc133387660"/>
      <w:bookmarkStart w:id="261" w:name="_Toc133388604"/>
      <w:bookmarkStart w:id="262" w:name="_Toc133500627"/>
      <w:bookmarkStart w:id="263" w:name="_Toc133559631"/>
      <w:bookmarkStart w:id="264" w:name="_Toc133576653"/>
      <w:bookmarkStart w:id="265" w:name="_Toc133582257"/>
      <w:bookmarkStart w:id="266" w:name="_Toc133582875"/>
      <w:bookmarkStart w:id="267" w:name="_Toc133583765"/>
      <w:bookmarkStart w:id="268" w:name="_Toc134604374"/>
      <w:bookmarkStart w:id="269" w:name="_Toc134610888"/>
      <w:bookmarkStart w:id="270" w:name="_Toc135041587"/>
      <w:bookmarkStart w:id="271" w:name="_Toc135828579"/>
      <w:r w:rsidRPr="00595553">
        <w:rPr>
          <w:sz w:val="18"/>
          <w:szCs w:val="18"/>
        </w:rPr>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14</w:t>
      </w:r>
      <w:r w:rsidRPr="00595553">
        <w:rPr>
          <w:noProof/>
          <w:sz w:val="18"/>
          <w:szCs w:val="18"/>
        </w:rPr>
        <w:fldChar w:fldCharType="end"/>
      </w:r>
      <w:r w:rsidR="00436335">
        <w:rPr>
          <w:noProof/>
          <w:sz w:val="18"/>
          <w:szCs w:val="18"/>
        </w:rPr>
        <w:t>.</w:t>
      </w:r>
      <w:r w:rsidRPr="00595553">
        <w:rPr>
          <w:sz w:val="18"/>
          <w:szCs w:val="18"/>
        </w:rPr>
        <w:t xml:space="preserve"> Liczba zachorowań na inwazyjną chorobę meningokokową</w:t>
      </w:r>
      <w:r w:rsidR="000E738B" w:rsidRPr="00595553">
        <w:rPr>
          <w:sz w:val="18"/>
          <w:szCs w:val="18"/>
        </w:rPr>
        <w:t xml:space="preserve"> w </w:t>
      </w:r>
      <w:r w:rsidRPr="00595553">
        <w:rPr>
          <w:sz w:val="18"/>
          <w:szCs w:val="18"/>
        </w:rPr>
        <w:t>latach 2018-2022 ze względu na etiologię</w:t>
      </w:r>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p>
    <w:tbl>
      <w:tblPr>
        <w:tblStyle w:val="Siatkatabelijasna"/>
        <w:tblW w:w="4968" w:type="pct"/>
        <w:jc w:val="center"/>
        <w:tblLook w:val="01E0" w:firstRow="1" w:lastRow="1" w:firstColumn="1" w:lastColumn="1" w:noHBand="0" w:noVBand="0"/>
        <w:tblCaption w:val="Tabela 14 Liczba zachorowań na inwazyjną chorobę meningokokową w latach 2018-2022 ze względu na etiologię"/>
        <w:tblDescription w:val="Tabela 14 Liczba zachorowań na inwazyjną chorobę meningokokową w latach 2018-2022 ze względu na etiologię"/>
      </w:tblPr>
      <w:tblGrid>
        <w:gridCol w:w="3269"/>
        <w:gridCol w:w="1147"/>
        <w:gridCol w:w="1147"/>
        <w:gridCol w:w="1147"/>
        <w:gridCol w:w="1147"/>
        <w:gridCol w:w="1147"/>
      </w:tblGrid>
      <w:tr w:rsidR="00773A58" w:rsidRPr="00F4392E" w14:paraId="5A3C82D9" w14:textId="77777777" w:rsidTr="008071BF">
        <w:trPr>
          <w:jc w:val="center"/>
        </w:trPr>
        <w:tc>
          <w:tcPr>
            <w:tcW w:w="1815" w:type="pct"/>
          </w:tcPr>
          <w:p w14:paraId="6107899E" w14:textId="77777777" w:rsidR="00773A58" w:rsidRPr="00F4392E" w:rsidRDefault="00773A58" w:rsidP="00400395">
            <w:pPr>
              <w:rPr>
                <w:sz w:val="20"/>
                <w:szCs w:val="20"/>
              </w:rPr>
            </w:pPr>
            <w:bookmarkStart w:id="272" w:name="_Hlk102400703"/>
          </w:p>
        </w:tc>
        <w:tc>
          <w:tcPr>
            <w:tcW w:w="637" w:type="pct"/>
          </w:tcPr>
          <w:p w14:paraId="79376629" w14:textId="77777777" w:rsidR="00773A58" w:rsidRPr="00F4392E" w:rsidRDefault="00773A58" w:rsidP="00400395">
            <w:pPr>
              <w:jc w:val="center"/>
              <w:rPr>
                <w:sz w:val="20"/>
                <w:szCs w:val="20"/>
              </w:rPr>
            </w:pPr>
            <w:r w:rsidRPr="00F4392E">
              <w:rPr>
                <w:sz w:val="20"/>
                <w:szCs w:val="20"/>
              </w:rPr>
              <w:t>2018 r.</w:t>
            </w:r>
          </w:p>
        </w:tc>
        <w:tc>
          <w:tcPr>
            <w:tcW w:w="637" w:type="pct"/>
          </w:tcPr>
          <w:p w14:paraId="5D572515" w14:textId="77777777" w:rsidR="00773A58" w:rsidRPr="00F4392E" w:rsidRDefault="00773A58" w:rsidP="00400395">
            <w:pPr>
              <w:jc w:val="center"/>
              <w:rPr>
                <w:sz w:val="20"/>
                <w:szCs w:val="20"/>
              </w:rPr>
            </w:pPr>
            <w:r w:rsidRPr="00F4392E">
              <w:rPr>
                <w:sz w:val="20"/>
                <w:szCs w:val="20"/>
              </w:rPr>
              <w:t>2019 r.</w:t>
            </w:r>
          </w:p>
        </w:tc>
        <w:tc>
          <w:tcPr>
            <w:tcW w:w="637" w:type="pct"/>
          </w:tcPr>
          <w:p w14:paraId="73368FEF" w14:textId="77777777" w:rsidR="00773A58" w:rsidRPr="00F4392E" w:rsidRDefault="00773A58" w:rsidP="00400395">
            <w:pPr>
              <w:jc w:val="center"/>
              <w:rPr>
                <w:sz w:val="20"/>
                <w:szCs w:val="20"/>
              </w:rPr>
            </w:pPr>
            <w:r w:rsidRPr="00F4392E">
              <w:rPr>
                <w:sz w:val="20"/>
                <w:szCs w:val="20"/>
              </w:rPr>
              <w:t>2020 r.</w:t>
            </w:r>
          </w:p>
        </w:tc>
        <w:tc>
          <w:tcPr>
            <w:tcW w:w="637" w:type="pct"/>
          </w:tcPr>
          <w:p w14:paraId="0F3CC6F4" w14:textId="77777777" w:rsidR="00773A58" w:rsidRPr="00F4392E" w:rsidRDefault="00773A58" w:rsidP="00400395">
            <w:pPr>
              <w:jc w:val="center"/>
              <w:rPr>
                <w:sz w:val="20"/>
                <w:szCs w:val="20"/>
              </w:rPr>
            </w:pPr>
            <w:r w:rsidRPr="00F4392E">
              <w:rPr>
                <w:sz w:val="20"/>
                <w:szCs w:val="20"/>
              </w:rPr>
              <w:t>2021 r.</w:t>
            </w:r>
          </w:p>
        </w:tc>
        <w:tc>
          <w:tcPr>
            <w:tcW w:w="637" w:type="pct"/>
          </w:tcPr>
          <w:p w14:paraId="29A92D53" w14:textId="77777777" w:rsidR="00773A58" w:rsidRPr="00F4392E" w:rsidRDefault="00773A58" w:rsidP="00400395">
            <w:pPr>
              <w:jc w:val="center"/>
              <w:rPr>
                <w:sz w:val="20"/>
                <w:szCs w:val="20"/>
              </w:rPr>
            </w:pPr>
            <w:r>
              <w:rPr>
                <w:sz w:val="20"/>
                <w:szCs w:val="20"/>
              </w:rPr>
              <w:t>2022 r.</w:t>
            </w:r>
          </w:p>
        </w:tc>
      </w:tr>
      <w:tr w:rsidR="00773A58" w:rsidRPr="00F4392E" w14:paraId="5AF1263B" w14:textId="77777777" w:rsidTr="008071BF">
        <w:trPr>
          <w:trHeight w:val="411"/>
          <w:jc w:val="center"/>
        </w:trPr>
        <w:tc>
          <w:tcPr>
            <w:tcW w:w="1815" w:type="pct"/>
          </w:tcPr>
          <w:p w14:paraId="5E74936D" w14:textId="26BE6EB4" w:rsidR="00773A58" w:rsidRPr="00F4392E" w:rsidRDefault="00773A58" w:rsidP="00400395">
            <w:pPr>
              <w:rPr>
                <w:sz w:val="20"/>
                <w:szCs w:val="20"/>
                <w:lang w:val="nb-NO"/>
              </w:rPr>
            </w:pPr>
            <w:r w:rsidRPr="00F4392E">
              <w:rPr>
                <w:sz w:val="20"/>
                <w:szCs w:val="20"/>
                <w:lang w:val="nb-NO"/>
              </w:rPr>
              <w:t>Neisseria meningitidis</w:t>
            </w:r>
            <w:r w:rsidR="005A5A82">
              <w:rPr>
                <w:sz w:val="20"/>
                <w:szCs w:val="20"/>
                <w:lang w:val="nb-NO"/>
              </w:rPr>
              <w:t xml:space="preserve"> z </w:t>
            </w:r>
            <w:r w:rsidRPr="00F4392E">
              <w:rPr>
                <w:sz w:val="20"/>
                <w:szCs w:val="20"/>
                <w:lang w:val="nb-NO"/>
              </w:rPr>
              <w:t>gr. B</w:t>
            </w:r>
          </w:p>
        </w:tc>
        <w:tc>
          <w:tcPr>
            <w:tcW w:w="637" w:type="pct"/>
          </w:tcPr>
          <w:p w14:paraId="39489936" w14:textId="77777777" w:rsidR="00773A58" w:rsidRPr="00F4392E" w:rsidRDefault="00773A58" w:rsidP="00400395">
            <w:pPr>
              <w:jc w:val="center"/>
              <w:rPr>
                <w:sz w:val="20"/>
                <w:szCs w:val="20"/>
              </w:rPr>
            </w:pPr>
            <w:r w:rsidRPr="00F4392E">
              <w:rPr>
                <w:sz w:val="20"/>
                <w:szCs w:val="20"/>
              </w:rPr>
              <w:t>14</w:t>
            </w:r>
          </w:p>
        </w:tc>
        <w:tc>
          <w:tcPr>
            <w:tcW w:w="637" w:type="pct"/>
          </w:tcPr>
          <w:p w14:paraId="312A7393" w14:textId="77777777" w:rsidR="00773A58" w:rsidRPr="00F4392E" w:rsidRDefault="00773A58" w:rsidP="00400395">
            <w:pPr>
              <w:jc w:val="center"/>
              <w:rPr>
                <w:sz w:val="20"/>
                <w:szCs w:val="20"/>
              </w:rPr>
            </w:pPr>
            <w:r w:rsidRPr="00F4392E">
              <w:rPr>
                <w:sz w:val="20"/>
                <w:szCs w:val="20"/>
              </w:rPr>
              <w:t>5</w:t>
            </w:r>
          </w:p>
        </w:tc>
        <w:tc>
          <w:tcPr>
            <w:tcW w:w="637" w:type="pct"/>
          </w:tcPr>
          <w:p w14:paraId="44A0A8C4" w14:textId="77777777" w:rsidR="00773A58" w:rsidRPr="00F4392E" w:rsidRDefault="00773A58" w:rsidP="00400395">
            <w:pPr>
              <w:jc w:val="center"/>
              <w:rPr>
                <w:sz w:val="20"/>
                <w:szCs w:val="20"/>
              </w:rPr>
            </w:pPr>
            <w:r w:rsidRPr="00F4392E">
              <w:rPr>
                <w:sz w:val="20"/>
                <w:szCs w:val="20"/>
              </w:rPr>
              <w:t>4</w:t>
            </w:r>
          </w:p>
        </w:tc>
        <w:tc>
          <w:tcPr>
            <w:tcW w:w="637" w:type="pct"/>
          </w:tcPr>
          <w:p w14:paraId="6277434A" w14:textId="77777777" w:rsidR="00773A58" w:rsidRPr="00F4392E" w:rsidRDefault="00773A58" w:rsidP="00400395">
            <w:pPr>
              <w:jc w:val="center"/>
              <w:rPr>
                <w:sz w:val="20"/>
                <w:szCs w:val="20"/>
              </w:rPr>
            </w:pPr>
            <w:r w:rsidRPr="00F4392E">
              <w:rPr>
                <w:sz w:val="20"/>
                <w:szCs w:val="20"/>
              </w:rPr>
              <w:t>9</w:t>
            </w:r>
          </w:p>
        </w:tc>
        <w:tc>
          <w:tcPr>
            <w:tcW w:w="637" w:type="pct"/>
          </w:tcPr>
          <w:p w14:paraId="145D50CB" w14:textId="77777777" w:rsidR="00773A58" w:rsidRPr="00F4392E" w:rsidRDefault="00773A58" w:rsidP="00400395">
            <w:pPr>
              <w:jc w:val="center"/>
              <w:rPr>
                <w:sz w:val="20"/>
                <w:szCs w:val="20"/>
              </w:rPr>
            </w:pPr>
            <w:r>
              <w:rPr>
                <w:sz w:val="20"/>
                <w:szCs w:val="20"/>
              </w:rPr>
              <w:t>2</w:t>
            </w:r>
          </w:p>
        </w:tc>
      </w:tr>
      <w:tr w:rsidR="00773A58" w:rsidRPr="00F4392E" w14:paraId="555FBCE1" w14:textId="77777777" w:rsidTr="008071BF">
        <w:trPr>
          <w:trHeight w:val="411"/>
          <w:jc w:val="center"/>
        </w:trPr>
        <w:tc>
          <w:tcPr>
            <w:tcW w:w="1815" w:type="pct"/>
          </w:tcPr>
          <w:p w14:paraId="70547EE5" w14:textId="764EF177" w:rsidR="00773A58" w:rsidRPr="00F4392E" w:rsidRDefault="00773A58" w:rsidP="00400395">
            <w:pPr>
              <w:rPr>
                <w:sz w:val="20"/>
                <w:szCs w:val="20"/>
                <w:lang w:val="nb-NO"/>
              </w:rPr>
            </w:pPr>
            <w:r w:rsidRPr="00F4392E">
              <w:rPr>
                <w:sz w:val="20"/>
                <w:szCs w:val="20"/>
                <w:lang w:val="nb-NO"/>
              </w:rPr>
              <w:t>Neisseria meningitidis</w:t>
            </w:r>
            <w:r w:rsidR="005A5A82">
              <w:rPr>
                <w:sz w:val="20"/>
                <w:szCs w:val="20"/>
                <w:lang w:val="nb-NO"/>
              </w:rPr>
              <w:t xml:space="preserve"> z </w:t>
            </w:r>
            <w:r w:rsidRPr="00F4392E">
              <w:rPr>
                <w:sz w:val="20"/>
                <w:szCs w:val="20"/>
                <w:lang w:val="nb-NO"/>
              </w:rPr>
              <w:t>gr. C</w:t>
            </w:r>
          </w:p>
        </w:tc>
        <w:tc>
          <w:tcPr>
            <w:tcW w:w="637" w:type="pct"/>
          </w:tcPr>
          <w:p w14:paraId="749512BF" w14:textId="77777777" w:rsidR="00773A58" w:rsidRPr="00F4392E" w:rsidRDefault="00773A58" w:rsidP="00400395">
            <w:pPr>
              <w:jc w:val="center"/>
              <w:rPr>
                <w:sz w:val="20"/>
                <w:szCs w:val="20"/>
              </w:rPr>
            </w:pPr>
            <w:r w:rsidRPr="00F4392E">
              <w:rPr>
                <w:sz w:val="20"/>
                <w:szCs w:val="20"/>
              </w:rPr>
              <w:t>3</w:t>
            </w:r>
          </w:p>
        </w:tc>
        <w:tc>
          <w:tcPr>
            <w:tcW w:w="637" w:type="pct"/>
          </w:tcPr>
          <w:p w14:paraId="15FD1776" w14:textId="77777777" w:rsidR="00773A58" w:rsidRPr="00F4392E" w:rsidRDefault="00773A58" w:rsidP="00400395">
            <w:pPr>
              <w:jc w:val="center"/>
              <w:rPr>
                <w:sz w:val="20"/>
                <w:szCs w:val="20"/>
              </w:rPr>
            </w:pPr>
            <w:r w:rsidRPr="00F4392E">
              <w:rPr>
                <w:sz w:val="20"/>
                <w:szCs w:val="20"/>
              </w:rPr>
              <w:t>4</w:t>
            </w:r>
          </w:p>
        </w:tc>
        <w:tc>
          <w:tcPr>
            <w:tcW w:w="637" w:type="pct"/>
          </w:tcPr>
          <w:p w14:paraId="2979B6E7" w14:textId="77777777" w:rsidR="00773A58" w:rsidRPr="00F4392E" w:rsidRDefault="00773A58" w:rsidP="00400395">
            <w:pPr>
              <w:jc w:val="center"/>
              <w:rPr>
                <w:sz w:val="20"/>
                <w:szCs w:val="20"/>
              </w:rPr>
            </w:pPr>
            <w:r w:rsidRPr="00F4392E">
              <w:rPr>
                <w:sz w:val="20"/>
                <w:szCs w:val="20"/>
              </w:rPr>
              <w:t>1</w:t>
            </w:r>
          </w:p>
        </w:tc>
        <w:tc>
          <w:tcPr>
            <w:tcW w:w="637" w:type="pct"/>
          </w:tcPr>
          <w:p w14:paraId="3D6A75C3" w14:textId="77777777" w:rsidR="00773A58" w:rsidRPr="00F4392E" w:rsidRDefault="00773A58" w:rsidP="00400395">
            <w:pPr>
              <w:jc w:val="center"/>
              <w:rPr>
                <w:sz w:val="20"/>
                <w:szCs w:val="20"/>
              </w:rPr>
            </w:pPr>
            <w:r w:rsidRPr="00F4392E">
              <w:rPr>
                <w:sz w:val="20"/>
                <w:szCs w:val="20"/>
              </w:rPr>
              <w:t>1</w:t>
            </w:r>
          </w:p>
        </w:tc>
        <w:tc>
          <w:tcPr>
            <w:tcW w:w="637" w:type="pct"/>
          </w:tcPr>
          <w:p w14:paraId="38349C5F" w14:textId="77777777" w:rsidR="00773A58" w:rsidRPr="00F4392E" w:rsidRDefault="00773A58" w:rsidP="00400395">
            <w:pPr>
              <w:jc w:val="center"/>
              <w:rPr>
                <w:sz w:val="20"/>
                <w:szCs w:val="20"/>
              </w:rPr>
            </w:pPr>
            <w:r>
              <w:rPr>
                <w:sz w:val="20"/>
                <w:szCs w:val="20"/>
              </w:rPr>
              <w:t>-</w:t>
            </w:r>
          </w:p>
        </w:tc>
      </w:tr>
      <w:tr w:rsidR="00773A58" w:rsidRPr="00F4392E" w14:paraId="174C9568" w14:textId="77777777" w:rsidTr="008071BF">
        <w:trPr>
          <w:trHeight w:val="411"/>
          <w:jc w:val="center"/>
        </w:trPr>
        <w:tc>
          <w:tcPr>
            <w:tcW w:w="1815" w:type="pct"/>
          </w:tcPr>
          <w:p w14:paraId="54DDF1CF" w14:textId="02951C8F" w:rsidR="00773A58" w:rsidRPr="00F4392E" w:rsidRDefault="00773A58" w:rsidP="00400395">
            <w:pPr>
              <w:rPr>
                <w:sz w:val="20"/>
                <w:szCs w:val="20"/>
              </w:rPr>
            </w:pPr>
            <w:proofErr w:type="spellStart"/>
            <w:r w:rsidRPr="00F4392E">
              <w:rPr>
                <w:sz w:val="20"/>
                <w:szCs w:val="20"/>
              </w:rPr>
              <w:t>Neisseria</w:t>
            </w:r>
            <w:proofErr w:type="spellEnd"/>
            <w:r w:rsidRPr="00F4392E">
              <w:rPr>
                <w:sz w:val="20"/>
                <w:szCs w:val="20"/>
              </w:rPr>
              <w:t xml:space="preserve"> </w:t>
            </w:r>
            <w:proofErr w:type="spellStart"/>
            <w:r w:rsidRPr="00F4392E">
              <w:rPr>
                <w:sz w:val="20"/>
                <w:szCs w:val="20"/>
              </w:rPr>
              <w:t>meningitidis</w:t>
            </w:r>
            <w:proofErr w:type="spellEnd"/>
            <w:r w:rsidR="005A5A82">
              <w:rPr>
                <w:sz w:val="20"/>
                <w:szCs w:val="20"/>
              </w:rPr>
              <w:t xml:space="preserve"> z </w:t>
            </w:r>
            <w:r w:rsidRPr="00F4392E">
              <w:rPr>
                <w:sz w:val="20"/>
                <w:szCs w:val="20"/>
              </w:rPr>
              <w:t>gr. W</w:t>
            </w:r>
          </w:p>
        </w:tc>
        <w:tc>
          <w:tcPr>
            <w:tcW w:w="637" w:type="pct"/>
          </w:tcPr>
          <w:p w14:paraId="61926585" w14:textId="77777777" w:rsidR="00773A58" w:rsidRPr="00F4392E" w:rsidRDefault="00773A58" w:rsidP="00400395">
            <w:pPr>
              <w:jc w:val="center"/>
              <w:rPr>
                <w:sz w:val="20"/>
                <w:szCs w:val="20"/>
              </w:rPr>
            </w:pPr>
            <w:r w:rsidRPr="00F4392E">
              <w:rPr>
                <w:sz w:val="20"/>
                <w:szCs w:val="20"/>
              </w:rPr>
              <w:t>1</w:t>
            </w:r>
          </w:p>
        </w:tc>
        <w:tc>
          <w:tcPr>
            <w:tcW w:w="637" w:type="pct"/>
          </w:tcPr>
          <w:p w14:paraId="484D788E" w14:textId="77777777" w:rsidR="00773A58" w:rsidRPr="00F4392E" w:rsidRDefault="00773A58" w:rsidP="00400395">
            <w:pPr>
              <w:jc w:val="center"/>
              <w:rPr>
                <w:sz w:val="20"/>
                <w:szCs w:val="20"/>
              </w:rPr>
            </w:pPr>
            <w:r w:rsidRPr="00F4392E">
              <w:rPr>
                <w:sz w:val="20"/>
                <w:szCs w:val="20"/>
              </w:rPr>
              <w:t>1</w:t>
            </w:r>
          </w:p>
        </w:tc>
        <w:tc>
          <w:tcPr>
            <w:tcW w:w="637" w:type="pct"/>
          </w:tcPr>
          <w:p w14:paraId="5F16C63C" w14:textId="77777777" w:rsidR="00773A58" w:rsidRPr="00F4392E" w:rsidRDefault="00773A58" w:rsidP="00400395">
            <w:pPr>
              <w:jc w:val="center"/>
              <w:rPr>
                <w:sz w:val="20"/>
                <w:szCs w:val="20"/>
              </w:rPr>
            </w:pPr>
            <w:r w:rsidRPr="00F4392E">
              <w:rPr>
                <w:sz w:val="20"/>
                <w:szCs w:val="20"/>
              </w:rPr>
              <w:t>1</w:t>
            </w:r>
          </w:p>
        </w:tc>
        <w:tc>
          <w:tcPr>
            <w:tcW w:w="637" w:type="pct"/>
          </w:tcPr>
          <w:p w14:paraId="07BFE629" w14:textId="77777777" w:rsidR="00773A58" w:rsidRPr="00F4392E" w:rsidRDefault="00773A58" w:rsidP="00400395">
            <w:pPr>
              <w:jc w:val="center"/>
              <w:rPr>
                <w:sz w:val="20"/>
                <w:szCs w:val="20"/>
              </w:rPr>
            </w:pPr>
            <w:r w:rsidRPr="00F4392E">
              <w:rPr>
                <w:sz w:val="20"/>
                <w:szCs w:val="20"/>
              </w:rPr>
              <w:t>-</w:t>
            </w:r>
          </w:p>
        </w:tc>
        <w:tc>
          <w:tcPr>
            <w:tcW w:w="637" w:type="pct"/>
          </w:tcPr>
          <w:p w14:paraId="67ED57C2" w14:textId="77777777" w:rsidR="00773A58" w:rsidRPr="00F4392E" w:rsidRDefault="00773A58" w:rsidP="00400395">
            <w:pPr>
              <w:jc w:val="center"/>
              <w:rPr>
                <w:sz w:val="20"/>
                <w:szCs w:val="20"/>
              </w:rPr>
            </w:pPr>
            <w:r>
              <w:rPr>
                <w:sz w:val="20"/>
                <w:szCs w:val="20"/>
              </w:rPr>
              <w:t>-</w:t>
            </w:r>
          </w:p>
        </w:tc>
      </w:tr>
      <w:tr w:rsidR="00773A58" w:rsidRPr="00F4392E" w14:paraId="289FFAD6" w14:textId="77777777" w:rsidTr="008071BF">
        <w:trPr>
          <w:trHeight w:val="411"/>
          <w:jc w:val="center"/>
        </w:trPr>
        <w:tc>
          <w:tcPr>
            <w:tcW w:w="1815" w:type="pct"/>
          </w:tcPr>
          <w:p w14:paraId="700C67C8" w14:textId="095032F4" w:rsidR="00773A58" w:rsidRPr="00F4392E" w:rsidRDefault="00773A58" w:rsidP="00400395">
            <w:pPr>
              <w:rPr>
                <w:sz w:val="20"/>
                <w:szCs w:val="20"/>
              </w:rPr>
            </w:pPr>
            <w:proofErr w:type="spellStart"/>
            <w:r w:rsidRPr="00F4392E">
              <w:rPr>
                <w:sz w:val="20"/>
                <w:szCs w:val="20"/>
              </w:rPr>
              <w:t>Neisseria</w:t>
            </w:r>
            <w:proofErr w:type="spellEnd"/>
            <w:r w:rsidRPr="00F4392E">
              <w:rPr>
                <w:sz w:val="20"/>
                <w:szCs w:val="20"/>
              </w:rPr>
              <w:t xml:space="preserve"> </w:t>
            </w:r>
            <w:proofErr w:type="spellStart"/>
            <w:r w:rsidRPr="00F4392E">
              <w:rPr>
                <w:sz w:val="20"/>
                <w:szCs w:val="20"/>
              </w:rPr>
              <w:t>meningitidis</w:t>
            </w:r>
            <w:proofErr w:type="spellEnd"/>
            <w:r w:rsidR="005A5A82">
              <w:rPr>
                <w:sz w:val="20"/>
                <w:szCs w:val="20"/>
              </w:rPr>
              <w:t xml:space="preserve"> z </w:t>
            </w:r>
            <w:r w:rsidRPr="00F4392E">
              <w:rPr>
                <w:sz w:val="20"/>
                <w:szCs w:val="20"/>
              </w:rPr>
              <w:t>gr. Y</w:t>
            </w:r>
          </w:p>
        </w:tc>
        <w:tc>
          <w:tcPr>
            <w:tcW w:w="637" w:type="pct"/>
          </w:tcPr>
          <w:p w14:paraId="26F65BEB" w14:textId="77777777" w:rsidR="00773A58" w:rsidRPr="00F4392E" w:rsidRDefault="00773A58" w:rsidP="00400395">
            <w:pPr>
              <w:jc w:val="center"/>
              <w:rPr>
                <w:sz w:val="20"/>
                <w:szCs w:val="20"/>
              </w:rPr>
            </w:pPr>
            <w:r w:rsidRPr="00F4392E">
              <w:rPr>
                <w:sz w:val="20"/>
                <w:szCs w:val="20"/>
              </w:rPr>
              <w:t>1</w:t>
            </w:r>
          </w:p>
        </w:tc>
        <w:tc>
          <w:tcPr>
            <w:tcW w:w="637" w:type="pct"/>
          </w:tcPr>
          <w:p w14:paraId="54310E60" w14:textId="77777777" w:rsidR="00773A58" w:rsidRPr="00F4392E" w:rsidRDefault="00773A58" w:rsidP="00400395">
            <w:pPr>
              <w:jc w:val="center"/>
              <w:rPr>
                <w:sz w:val="20"/>
                <w:szCs w:val="20"/>
              </w:rPr>
            </w:pPr>
            <w:r w:rsidRPr="00F4392E">
              <w:rPr>
                <w:sz w:val="20"/>
                <w:szCs w:val="20"/>
              </w:rPr>
              <w:t>-</w:t>
            </w:r>
          </w:p>
        </w:tc>
        <w:tc>
          <w:tcPr>
            <w:tcW w:w="637" w:type="pct"/>
          </w:tcPr>
          <w:p w14:paraId="79016811" w14:textId="77777777" w:rsidR="00773A58" w:rsidRPr="00F4392E" w:rsidRDefault="00773A58" w:rsidP="00400395">
            <w:pPr>
              <w:jc w:val="center"/>
              <w:rPr>
                <w:sz w:val="20"/>
                <w:szCs w:val="20"/>
              </w:rPr>
            </w:pPr>
            <w:r w:rsidRPr="00F4392E">
              <w:rPr>
                <w:sz w:val="20"/>
                <w:szCs w:val="20"/>
              </w:rPr>
              <w:t>-</w:t>
            </w:r>
          </w:p>
        </w:tc>
        <w:tc>
          <w:tcPr>
            <w:tcW w:w="637" w:type="pct"/>
          </w:tcPr>
          <w:p w14:paraId="4602434B" w14:textId="77777777" w:rsidR="00773A58" w:rsidRPr="00F4392E" w:rsidRDefault="00773A58" w:rsidP="00400395">
            <w:pPr>
              <w:jc w:val="center"/>
              <w:rPr>
                <w:sz w:val="20"/>
                <w:szCs w:val="20"/>
              </w:rPr>
            </w:pPr>
            <w:r w:rsidRPr="00F4392E">
              <w:rPr>
                <w:sz w:val="20"/>
                <w:szCs w:val="20"/>
              </w:rPr>
              <w:t>-</w:t>
            </w:r>
          </w:p>
        </w:tc>
        <w:tc>
          <w:tcPr>
            <w:tcW w:w="637" w:type="pct"/>
          </w:tcPr>
          <w:p w14:paraId="5FDC7C78" w14:textId="77777777" w:rsidR="00773A58" w:rsidRPr="00F4392E" w:rsidRDefault="00773A58" w:rsidP="00400395">
            <w:pPr>
              <w:jc w:val="center"/>
              <w:rPr>
                <w:sz w:val="20"/>
                <w:szCs w:val="20"/>
              </w:rPr>
            </w:pPr>
            <w:r>
              <w:rPr>
                <w:sz w:val="20"/>
                <w:szCs w:val="20"/>
              </w:rPr>
              <w:t>-</w:t>
            </w:r>
          </w:p>
        </w:tc>
      </w:tr>
      <w:tr w:rsidR="00773A58" w:rsidRPr="00F4392E" w14:paraId="69E0E971" w14:textId="77777777" w:rsidTr="008071BF">
        <w:trPr>
          <w:trHeight w:val="411"/>
          <w:jc w:val="center"/>
        </w:trPr>
        <w:tc>
          <w:tcPr>
            <w:tcW w:w="1815" w:type="pct"/>
          </w:tcPr>
          <w:p w14:paraId="1C66A528" w14:textId="77777777" w:rsidR="00773A58" w:rsidRPr="00F4392E" w:rsidRDefault="00773A58" w:rsidP="00400395">
            <w:pPr>
              <w:rPr>
                <w:sz w:val="20"/>
                <w:szCs w:val="20"/>
              </w:rPr>
            </w:pPr>
            <w:r w:rsidRPr="00F4392E">
              <w:rPr>
                <w:sz w:val="20"/>
                <w:szCs w:val="20"/>
              </w:rPr>
              <w:t>nie ustalono gr. serologicznej</w:t>
            </w:r>
          </w:p>
        </w:tc>
        <w:tc>
          <w:tcPr>
            <w:tcW w:w="637" w:type="pct"/>
          </w:tcPr>
          <w:p w14:paraId="28DAB8F6" w14:textId="77777777" w:rsidR="00773A58" w:rsidRPr="00F4392E" w:rsidRDefault="00773A58" w:rsidP="00400395">
            <w:pPr>
              <w:jc w:val="center"/>
              <w:rPr>
                <w:sz w:val="20"/>
                <w:szCs w:val="20"/>
              </w:rPr>
            </w:pPr>
            <w:r w:rsidRPr="00F4392E">
              <w:rPr>
                <w:sz w:val="20"/>
                <w:szCs w:val="20"/>
              </w:rPr>
              <w:t>2</w:t>
            </w:r>
          </w:p>
        </w:tc>
        <w:tc>
          <w:tcPr>
            <w:tcW w:w="637" w:type="pct"/>
          </w:tcPr>
          <w:p w14:paraId="69F68F81" w14:textId="77777777" w:rsidR="00773A58" w:rsidRPr="00F4392E" w:rsidRDefault="00773A58" w:rsidP="00400395">
            <w:pPr>
              <w:jc w:val="center"/>
              <w:rPr>
                <w:sz w:val="20"/>
                <w:szCs w:val="20"/>
              </w:rPr>
            </w:pPr>
            <w:r w:rsidRPr="00F4392E">
              <w:rPr>
                <w:sz w:val="20"/>
                <w:szCs w:val="20"/>
              </w:rPr>
              <w:t>2</w:t>
            </w:r>
          </w:p>
        </w:tc>
        <w:tc>
          <w:tcPr>
            <w:tcW w:w="637" w:type="pct"/>
          </w:tcPr>
          <w:p w14:paraId="32EC3569" w14:textId="77777777" w:rsidR="00773A58" w:rsidRPr="00F4392E" w:rsidRDefault="00773A58" w:rsidP="00400395">
            <w:pPr>
              <w:jc w:val="center"/>
              <w:rPr>
                <w:sz w:val="20"/>
                <w:szCs w:val="20"/>
              </w:rPr>
            </w:pPr>
            <w:r w:rsidRPr="00F4392E">
              <w:rPr>
                <w:sz w:val="20"/>
                <w:szCs w:val="20"/>
              </w:rPr>
              <w:t>3</w:t>
            </w:r>
          </w:p>
        </w:tc>
        <w:tc>
          <w:tcPr>
            <w:tcW w:w="637" w:type="pct"/>
          </w:tcPr>
          <w:p w14:paraId="2AC9C60D" w14:textId="77777777" w:rsidR="00773A58" w:rsidRPr="00F4392E" w:rsidRDefault="00773A58" w:rsidP="00400395">
            <w:pPr>
              <w:jc w:val="center"/>
              <w:rPr>
                <w:sz w:val="20"/>
                <w:szCs w:val="20"/>
              </w:rPr>
            </w:pPr>
            <w:r w:rsidRPr="00F4392E">
              <w:rPr>
                <w:sz w:val="20"/>
                <w:szCs w:val="20"/>
              </w:rPr>
              <w:t>3</w:t>
            </w:r>
          </w:p>
        </w:tc>
        <w:tc>
          <w:tcPr>
            <w:tcW w:w="637" w:type="pct"/>
          </w:tcPr>
          <w:p w14:paraId="19BFB073" w14:textId="77777777" w:rsidR="00773A58" w:rsidRPr="00F4392E" w:rsidRDefault="00773A58" w:rsidP="00400395">
            <w:pPr>
              <w:jc w:val="center"/>
              <w:rPr>
                <w:sz w:val="20"/>
                <w:szCs w:val="20"/>
              </w:rPr>
            </w:pPr>
            <w:r>
              <w:rPr>
                <w:sz w:val="20"/>
                <w:szCs w:val="20"/>
              </w:rPr>
              <w:t>2</w:t>
            </w:r>
          </w:p>
        </w:tc>
      </w:tr>
      <w:tr w:rsidR="00773A58" w:rsidRPr="00F4392E" w14:paraId="5EBC41A6" w14:textId="77777777" w:rsidTr="008071BF">
        <w:trPr>
          <w:trHeight w:hRule="exact" w:val="454"/>
          <w:jc w:val="center"/>
        </w:trPr>
        <w:tc>
          <w:tcPr>
            <w:tcW w:w="1815" w:type="pct"/>
          </w:tcPr>
          <w:p w14:paraId="746880B2" w14:textId="77777777" w:rsidR="00773A58" w:rsidRPr="00F4392E" w:rsidRDefault="00773A58" w:rsidP="00400395">
            <w:pPr>
              <w:rPr>
                <w:b/>
                <w:sz w:val="20"/>
                <w:szCs w:val="20"/>
              </w:rPr>
            </w:pPr>
            <w:r w:rsidRPr="00F4392E">
              <w:rPr>
                <w:b/>
                <w:sz w:val="20"/>
                <w:szCs w:val="20"/>
              </w:rPr>
              <w:t>Razem:</w:t>
            </w:r>
          </w:p>
        </w:tc>
        <w:tc>
          <w:tcPr>
            <w:tcW w:w="637" w:type="pct"/>
          </w:tcPr>
          <w:p w14:paraId="681E1509" w14:textId="77777777" w:rsidR="00773A58" w:rsidRPr="00F4392E" w:rsidRDefault="00773A58" w:rsidP="00400395">
            <w:pPr>
              <w:jc w:val="center"/>
              <w:rPr>
                <w:b/>
                <w:sz w:val="20"/>
                <w:szCs w:val="20"/>
              </w:rPr>
            </w:pPr>
            <w:r w:rsidRPr="00F4392E">
              <w:rPr>
                <w:b/>
                <w:sz w:val="20"/>
                <w:szCs w:val="20"/>
              </w:rPr>
              <w:t>21</w:t>
            </w:r>
          </w:p>
        </w:tc>
        <w:tc>
          <w:tcPr>
            <w:tcW w:w="637" w:type="pct"/>
          </w:tcPr>
          <w:p w14:paraId="6519FB85" w14:textId="77777777" w:rsidR="00773A58" w:rsidRPr="00F4392E" w:rsidRDefault="00773A58" w:rsidP="00400395">
            <w:pPr>
              <w:jc w:val="center"/>
              <w:rPr>
                <w:b/>
                <w:sz w:val="20"/>
                <w:szCs w:val="20"/>
              </w:rPr>
            </w:pPr>
            <w:r w:rsidRPr="00F4392E">
              <w:rPr>
                <w:b/>
                <w:sz w:val="20"/>
                <w:szCs w:val="20"/>
              </w:rPr>
              <w:t>12</w:t>
            </w:r>
          </w:p>
        </w:tc>
        <w:tc>
          <w:tcPr>
            <w:tcW w:w="637" w:type="pct"/>
          </w:tcPr>
          <w:p w14:paraId="30D303D2" w14:textId="77777777" w:rsidR="00773A58" w:rsidRPr="00F4392E" w:rsidRDefault="00773A58" w:rsidP="00400395">
            <w:pPr>
              <w:jc w:val="center"/>
              <w:rPr>
                <w:b/>
                <w:sz w:val="20"/>
                <w:szCs w:val="20"/>
              </w:rPr>
            </w:pPr>
            <w:r w:rsidRPr="00F4392E">
              <w:rPr>
                <w:b/>
                <w:sz w:val="20"/>
                <w:szCs w:val="20"/>
              </w:rPr>
              <w:t>9</w:t>
            </w:r>
          </w:p>
        </w:tc>
        <w:tc>
          <w:tcPr>
            <w:tcW w:w="637" w:type="pct"/>
          </w:tcPr>
          <w:p w14:paraId="2A465559" w14:textId="77777777" w:rsidR="00773A58" w:rsidRPr="00F4392E" w:rsidRDefault="00773A58" w:rsidP="00400395">
            <w:pPr>
              <w:jc w:val="center"/>
              <w:rPr>
                <w:b/>
                <w:sz w:val="20"/>
                <w:szCs w:val="20"/>
              </w:rPr>
            </w:pPr>
            <w:r w:rsidRPr="00F4392E">
              <w:rPr>
                <w:b/>
                <w:sz w:val="20"/>
                <w:szCs w:val="20"/>
              </w:rPr>
              <w:t>13</w:t>
            </w:r>
          </w:p>
        </w:tc>
        <w:tc>
          <w:tcPr>
            <w:tcW w:w="637" w:type="pct"/>
          </w:tcPr>
          <w:p w14:paraId="67450ACD" w14:textId="77777777" w:rsidR="00773A58" w:rsidRPr="00F4392E" w:rsidRDefault="00773A58" w:rsidP="00400395">
            <w:pPr>
              <w:jc w:val="center"/>
              <w:rPr>
                <w:b/>
                <w:sz w:val="20"/>
                <w:szCs w:val="20"/>
              </w:rPr>
            </w:pPr>
            <w:r>
              <w:rPr>
                <w:b/>
                <w:sz w:val="20"/>
                <w:szCs w:val="20"/>
              </w:rPr>
              <w:t>4</w:t>
            </w:r>
          </w:p>
        </w:tc>
      </w:tr>
    </w:tbl>
    <w:bookmarkEnd w:id="272"/>
    <w:p w14:paraId="772F5BB6" w14:textId="21F2A3EA" w:rsidR="00773A58" w:rsidRDefault="00773A58" w:rsidP="005F568E">
      <w:pPr>
        <w:pStyle w:val="Stylnastroninternet"/>
      </w:pPr>
      <w:r w:rsidRPr="005D1318">
        <w:lastRenderedPageBreak/>
        <w:t>Wszystkie zachorowania</w:t>
      </w:r>
      <w:r w:rsidR="000E738B">
        <w:t xml:space="preserve"> w </w:t>
      </w:r>
      <w:r w:rsidRPr="005D1318">
        <w:t>202</w:t>
      </w:r>
      <w:r>
        <w:t>2</w:t>
      </w:r>
      <w:r w:rsidRPr="005D1318">
        <w:t xml:space="preserve"> r</w:t>
      </w:r>
      <w:r>
        <w:t>oku</w:t>
      </w:r>
      <w:r w:rsidRPr="005D1318">
        <w:t xml:space="preserve"> objęto nadzorem epidemiologicznym. Osobom</w:t>
      </w:r>
      <w:r w:rsidR="005A5A82">
        <w:t xml:space="preserve"> z </w:t>
      </w:r>
      <w:r w:rsidRPr="005D1318">
        <w:t xml:space="preserve">najbliższego otoczenia chorych wdrożono </w:t>
      </w:r>
      <w:proofErr w:type="spellStart"/>
      <w:r w:rsidRPr="005D1318">
        <w:t>chemioprofilaktykę</w:t>
      </w:r>
      <w:proofErr w:type="spellEnd"/>
      <w:r>
        <w:t>, która</w:t>
      </w:r>
      <w:r w:rsidRPr="005D1318">
        <w:t xml:space="preserve"> objęła łącznie 6</w:t>
      </w:r>
      <w:r>
        <w:t>0</w:t>
      </w:r>
      <w:r w:rsidRPr="005D1318">
        <w:t xml:space="preserve"> osób.</w:t>
      </w:r>
    </w:p>
    <w:p w14:paraId="41DEBF33" w14:textId="77777777" w:rsidR="005F568E" w:rsidRPr="00681313" w:rsidRDefault="005F568E" w:rsidP="005F568E">
      <w:pPr>
        <w:pStyle w:val="Stylnastroninternet"/>
      </w:pPr>
    </w:p>
    <w:p w14:paraId="6EDE5039" w14:textId="7A8FC886" w:rsidR="00773A58" w:rsidRDefault="00773A58" w:rsidP="008917B4">
      <w:pPr>
        <w:pStyle w:val="Nagwek3"/>
        <w:numPr>
          <w:ilvl w:val="1"/>
          <w:numId w:val="122"/>
        </w:numPr>
        <w:spacing w:before="0"/>
      </w:pPr>
      <w:bookmarkStart w:id="273" w:name="_Toc133222201"/>
      <w:bookmarkStart w:id="274" w:name="_Toc135828419"/>
      <w:r>
        <w:t>Borelioza</w:t>
      </w:r>
      <w:r w:rsidR="005A5A82">
        <w:t xml:space="preserve"> z </w:t>
      </w:r>
      <w:r>
        <w:t>Lyme</w:t>
      </w:r>
      <w:bookmarkEnd w:id="273"/>
      <w:bookmarkEnd w:id="274"/>
    </w:p>
    <w:p w14:paraId="633933DC" w14:textId="77777777" w:rsidR="008917B4" w:rsidRPr="008917B4" w:rsidRDefault="008917B4" w:rsidP="005F568E">
      <w:pPr>
        <w:pStyle w:val="Stylnastroninternet"/>
      </w:pPr>
    </w:p>
    <w:p w14:paraId="61B88554" w14:textId="04388191" w:rsidR="00773A58" w:rsidRPr="00E6289E" w:rsidRDefault="00773A58" w:rsidP="005F568E">
      <w:pPr>
        <w:pStyle w:val="Stylnastroninternet"/>
        <w:rPr>
          <w:rFonts w:ascii="Calibri" w:eastAsia="Calibri" w:hAnsi="Calibri" w:cs="Calibri"/>
          <w:kern w:val="2"/>
          <w:szCs w:val="24"/>
          <w14:ligatures w14:val="standardContextual"/>
        </w:rPr>
      </w:pPr>
      <w:r w:rsidRPr="00E6289E">
        <w:rPr>
          <w:rFonts w:ascii="Calibri" w:eastAsia="Calibri" w:hAnsi="Calibri" w:cs="Calibri"/>
          <w:kern w:val="2"/>
          <w:szCs w:val="24"/>
          <w14:ligatures w14:val="standardContextual"/>
        </w:rPr>
        <w:t>W 2022 roku zarówno</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Polsce, jak</w:t>
      </w:r>
      <w:r w:rsidR="005A5A82">
        <w:rPr>
          <w:rFonts w:ascii="Calibri" w:eastAsia="Calibri" w:hAnsi="Calibri" w:cs="Calibri"/>
          <w:kern w:val="2"/>
          <w:szCs w:val="24"/>
          <w14:ligatures w14:val="standardContextual"/>
        </w:rPr>
        <w:t xml:space="preserve"> i </w:t>
      </w:r>
      <w:r w:rsidR="000E738B">
        <w:rPr>
          <w:rFonts w:ascii="Calibri" w:eastAsia="Calibri" w:hAnsi="Calibri" w:cs="Calibri"/>
          <w:kern w:val="2"/>
          <w:szCs w:val="24"/>
          <w14:ligatures w14:val="standardContextual"/>
        </w:rPr>
        <w:t>w </w:t>
      </w:r>
      <w:r w:rsidRPr="00E6289E">
        <w:rPr>
          <w:rFonts w:ascii="Calibri" w:eastAsia="Calibri" w:hAnsi="Calibri" w:cs="Calibri"/>
          <w:kern w:val="2"/>
          <w:szCs w:val="24"/>
          <w14:ligatures w14:val="standardContextual"/>
        </w:rPr>
        <w:t>woj. zachodniopomorskim, zaobserwowano wzrost liczby zachorowań na boreliozę.</w:t>
      </w:r>
    </w:p>
    <w:p w14:paraId="7EDFD3A2" w14:textId="4997B595" w:rsidR="00773A58" w:rsidRPr="00E6289E" w:rsidRDefault="00773A58" w:rsidP="005F568E">
      <w:pPr>
        <w:pStyle w:val="Stylnastroninternet"/>
        <w:rPr>
          <w:rFonts w:ascii="Calibri" w:eastAsia="Calibri" w:hAnsi="Calibri" w:cs="Calibri"/>
          <w:kern w:val="2"/>
          <w:szCs w:val="24"/>
          <w14:ligatures w14:val="standardContextual"/>
        </w:rPr>
      </w:pPr>
      <w:r w:rsidRPr="00E6289E">
        <w:rPr>
          <w:rFonts w:ascii="Calibri" w:eastAsia="Calibri" w:hAnsi="Calibri" w:cs="Calibri"/>
          <w:kern w:val="2"/>
          <w:szCs w:val="24"/>
          <w14:ligatures w14:val="standardContextual"/>
        </w:rPr>
        <w:t>W Polsce zarejestrowanych zostało</w:t>
      </w:r>
      <w:r>
        <w:rPr>
          <w:rFonts w:ascii="Calibri" w:eastAsia="Calibri" w:hAnsi="Calibri" w:cs="Calibri"/>
          <w:kern w:val="2"/>
          <w:szCs w:val="24"/>
          <w14:ligatures w14:val="standardContextual"/>
        </w:rPr>
        <w:t xml:space="preserve"> blisko 40% więcej przypadków niż</w:t>
      </w:r>
      <w:r w:rsidR="000E738B">
        <w:rPr>
          <w:rFonts w:ascii="Calibri" w:eastAsia="Calibri" w:hAnsi="Calibri" w:cs="Calibri"/>
          <w:kern w:val="2"/>
          <w:szCs w:val="24"/>
          <w14:ligatures w14:val="standardContextual"/>
        </w:rPr>
        <w:t xml:space="preserve"> w </w:t>
      </w:r>
      <w:r>
        <w:rPr>
          <w:rFonts w:ascii="Calibri" w:eastAsia="Calibri" w:hAnsi="Calibri" w:cs="Calibri"/>
          <w:kern w:val="2"/>
          <w:szCs w:val="24"/>
          <w14:ligatures w14:val="standardContextual"/>
        </w:rPr>
        <w:t xml:space="preserve">roku ubiegłym, </w:t>
      </w:r>
      <w:r w:rsidRPr="00E6289E">
        <w:rPr>
          <w:rFonts w:ascii="Calibri" w:eastAsia="Calibri" w:hAnsi="Calibri" w:cs="Calibri"/>
          <w:kern w:val="2"/>
          <w:szCs w:val="24"/>
          <w14:ligatures w14:val="standardContextual"/>
        </w:rPr>
        <w:t>łącznie 17 338 przypadków (współczynnik zapadalności 45,43 na 100 tys. mieszkańców),</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 xml:space="preserve">tym 361 przypadków zachorowań na neuroboreliozę. </w:t>
      </w:r>
      <w:r>
        <w:rPr>
          <w:rFonts w:ascii="Calibri" w:eastAsia="Calibri" w:hAnsi="Calibri" w:cs="Calibri"/>
          <w:kern w:val="2"/>
          <w:szCs w:val="24"/>
          <w14:ligatures w14:val="standardContextual"/>
        </w:rPr>
        <w:t>Natomiast</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 xml:space="preserve">woj. zachodniopomorskim </w:t>
      </w:r>
      <w:r>
        <w:rPr>
          <w:rFonts w:ascii="Calibri" w:eastAsia="Calibri" w:hAnsi="Calibri" w:cs="Calibri"/>
          <w:kern w:val="2"/>
          <w:szCs w:val="24"/>
          <w14:ligatures w14:val="standardContextual"/>
        </w:rPr>
        <w:t>odnotowano niewielki, kilkuprocentowy wzrost zachorowań - zarejestrowano</w:t>
      </w:r>
      <w:r w:rsidRPr="00E6289E">
        <w:rPr>
          <w:rFonts w:ascii="Calibri" w:eastAsia="Calibri" w:hAnsi="Calibri" w:cs="Calibri"/>
          <w:kern w:val="2"/>
          <w:szCs w:val="24"/>
          <w14:ligatures w14:val="standardContextual"/>
        </w:rPr>
        <w:t xml:space="preserve"> 672 przypadki zachorowań (współczynnik zapadalności 40,85 na 100 tys. mieszkańców),</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tym 11 przypadków zachorowań na neuroboreliozę.</w:t>
      </w:r>
    </w:p>
    <w:p w14:paraId="6BC6F22C" w14:textId="78E4F9C7" w:rsidR="00773A58" w:rsidRPr="00E6289E" w:rsidRDefault="00773A58" w:rsidP="005F568E">
      <w:pPr>
        <w:pStyle w:val="Stylnastroninternet"/>
        <w:rPr>
          <w:rFonts w:ascii="Calibri" w:eastAsia="Calibri" w:hAnsi="Calibri" w:cs="Calibri"/>
          <w:kern w:val="2"/>
          <w:szCs w:val="24"/>
          <w14:ligatures w14:val="standardContextual"/>
        </w:rPr>
      </w:pPr>
      <w:r w:rsidRPr="00E6289E">
        <w:rPr>
          <w:rFonts w:ascii="Calibri" w:eastAsia="Calibri" w:hAnsi="Calibri" w:cs="Calibri"/>
          <w:kern w:val="2"/>
          <w:szCs w:val="24"/>
          <w14:ligatures w14:val="standardContextual"/>
        </w:rPr>
        <w:t>Analizując sytuację epidemiologiczną boreliozy</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woj. zachodniopomorskim należy stwierdzić, że</w:t>
      </w:r>
      <w:r w:rsidR="000E738B">
        <w:rPr>
          <w:rFonts w:ascii="Calibri" w:eastAsia="Calibri" w:hAnsi="Calibri" w:cs="Calibri"/>
          <w:kern w:val="2"/>
          <w:szCs w:val="24"/>
          <w14:ligatures w14:val="standardContextual"/>
        </w:rPr>
        <w:t xml:space="preserve"> w </w:t>
      </w:r>
      <w:r>
        <w:rPr>
          <w:rFonts w:ascii="Calibri" w:eastAsia="Calibri" w:hAnsi="Calibri" w:cs="Calibri"/>
          <w:kern w:val="2"/>
          <w:szCs w:val="24"/>
          <w14:ligatures w14:val="standardContextual"/>
        </w:rPr>
        <w:t>2022 roku</w:t>
      </w:r>
      <w:r w:rsidRPr="00E6289E">
        <w:rPr>
          <w:rFonts w:ascii="Calibri" w:eastAsia="Calibri" w:hAnsi="Calibri" w:cs="Calibri"/>
          <w:kern w:val="2"/>
          <w:szCs w:val="24"/>
          <w14:ligatures w14:val="standardContextual"/>
        </w:rPr>
        <w:t xml:space="preserve"> nie uległa ona zmianie –</w:t>
      </w:r>
      <w:r>
        <w:rPr>
          <w:rFonts w:ascii="Calibri" w:eastAsia="Calibri" w:hAnsi="Calibri" w:cs="Calibri"/>
          <w:kern w:val="2"/>
          <w:szCs w:val="24"/>
          <w14:ligatures w14:val="standardContextual"/>
        </w:rPr>
        <w:t xml:space="preserve"> </w:t>
      </w:r>
      <w:r w:rsidRPr="00E6289E">
        <w:rPr>
          <w:rFonts w:ascii="Calibri" w:eastAsia="Calibri" w:hAnsi="Calibri" w:cs="Calibri"/>
          <w:kern w:val="2"/>
          <w:szCs w:val="24"/>
          <w14:ligatures w14:val="standardContextual"/>
        </w:rPr>
        <w:t>utrzymał się</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trend wzrostowy liczby zachorowań obserwowany</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województwie</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poprzednich latach. Najwięcej zachorowań zarejestrowano wśród mieszkańców m. Szczecin (103), powiatu polickiego (58), powiatu stargardzkiego (57) oraz powiatu gryfickiego (56). Hospitalizacji wymagało łącznie 25 osób,</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tym 11</w:t>
      </w:r>
      <w:r w:rsidR="005A5A82">
        <w:rPr>
          <w:rFonts w:ascii="Calibri" w:eastAsia="Calibri" w:hAnsi="Calibri" w:cs="Calibri"/>
          <w:kern w:val="2"/>
          <w:szCs w:val="24"/>
          <w14:ligatures w14:val="standardContextual"/>
        </w:rPr>
        <w:t xml:space="preserve"> z </w:t>
      </w:r>
      <w:r w:rsidRPr="00E6289E">
        <w:rPr>
          <w:rFonts w:ascii="Calibri" w:eastAsia="Calibri" w:hAnsi="Calibri" w:cs="Calibri"/>
          <w:kern w:val="2"/>
          <w:szCs w:val="24"/>
          <w14:ligatures w14:val="standardContextual"/>
        </w:rPr>
        <w:t>powodu neuroboreliozy.</w:t>
      </w:r>
    </w:p>
    <w:p w14:paraId="665E4BAB" w14:textId="78C8992F" w:rsidR="00773A58" w:rsidRDefault="00773A58" w:rsidP="005F568E">
      <w:pPr>
        <w:pStyle w:val="Stylnastroninternet"/>
        <w:rPr>
          <w:rFonts w:ascii="Calibri" w:eastAsia="Calibri" w:hAnsi="Calibri" w:cs="Calibri"/>
          <w:smallCaps/>
          <w:kern w:val="2"/>
          <w:szCs w:val="24"/>
          <w14:ligatures w14:val="standardContextual"/>
        </w:rPr>
      </w:pPr>
      <w:r w:rsidRPr="00E6289E">
        <w:rPr>
          <w:rFonts w:ascii="Calibri" w:eastAsia="Calibri" w:hAnsi="Calibri" w:cs="Calibri"/>
          <w:kern w:val="2"/>
          <w:szCs w:val="24"/>
          <w14:ligatures w14:val="standardContextual"/>
        </w:rPr>
        <w:t>Liczbę zachorowań wraz</w:t>
      </w:r>
      <w:r w:rsidR="005A5A82">
        <w:rPr>
          <w:rFonts w:ascii="Calibri" w:eastAsia="Calibri" w:hAnsi="Calibri" w:cs="Calibri"/>
          <w:kern w:val="2"/>
          <w:szCs w:val="24"/>
          <w14:ligatures w14:val="standardContextual"/>
        </w:rPr>
        <w:t xml:space="preserve"> z </w:t>
      </w:r>
      <w:r w:rsidRPr="00E6289E">
        <w:rPr>
          <w:rFonts w:ascii="Calibri" w:eastAsia="Calibri" w:hAnsi="Calibri" w:cs="Calibri"/>
          <w:kern w:val="2"/>
          <w:szCs w:val="24"/>
          <w14:ligatures w14:val="standardContextual"/>
        </w:rPr>
        <w:t>hospitalizacjami</w:t>
      </w:r>
      <w:r w:rsidR="000E738B">
        <w:rPr>
          <w:rFonts w:ascii="Calibri" w:eastAsia="Calibri" w:hAnsi="Calibri" w:cs="Calibri"/>
          <w:kern w:val="2"/>
          <w:szCs w:val="24"/>
          <w14:ligatures w14:val="standardContextual"/>
        </w:rPr>
        <w:t xml:space="preserve"> w </w:t>
      </w:r>
      <w:r w:rsidRPr="00E6289E">
        <w:rPr>
          <w:rFonts w:ascii="Calibri" w:eastAsia="Calibri" w:hAnsi="Calibri" w:cs="Calibri"/>
          <w:kern w:val="2"/>
          <w:szCs w:val="24"/>
          <w14:ligatures w14:val="standardContextual"/>
        </w:rPr>
        <w:t>woj. zachodniopomorskim</w:t>
      </w:r>
      <w:r w:rsidR="000E738B">
        <w:rPr>
          <w:rFonts w:ascii="Calibri" w:eastAsia="Calibri" w:hAnsi="Calibri" w:cs="Calibri"/>
          <w:kern w:val="2"/>
          <w:szCs w:val="24"/>
          <w14:ligatures w14:val="standardContextual"/>
        </w:rPr>
        <w:t xml:space="preserve"> w</w:t>
      </w:r>
      <w:r w:rsidR="00172122">
        <w:rPr>
          <w:rFonts w:ascii="Calibri" w:eastAsia="Calibri" w:hAnsi="Calibri" w:cs="Calibri"/>
          <w:kern w:val="2"/>
          <w:szCs w:val="24"/>
          <w14:ligatures w14:val="standardContextual"/>
        </w:rPr>
        <w:t xml:space="preserve"> </w:t>
      </w:r>
      <w:r w:rsidRPr="00E6289E">
        <w:rPr>
          <w:rFonts w:ascii="Calibri" w:eastAsia="Calibri" w:hAnsi="Calibri" w:cs="Calibri"/>
          <w:kern w:val="2"/>
          <w:szCs w:val="24"/>
          <w14:ligatures w14:val="standardContextual"/>
        </w:rPr>
        <w:t>latach 201</w:t>
      </w:r>
      <w:r>
        <w:rPr>
          <w:rFonts w:ascii="Calibri" w:eastAsia="Calibri" w:hAnsi="Calibri" w:cs="Calibri"/>
          <w:kern w:val="2"/>
          <w:szCs w:val="24"/>
          <w14:ligatures w14:val="standardContextual"/>
        </w:rPr>
        <w:t>8</w:t>
      </w:r>
      <w:r w:rsidRPr="00E6289E">
        <w:rPr>
          <w:rFonts w:ascii="Calibri" w:eastAsia="Calibri" w:hAnsi="Calibri" w:cs="Calibri"/>
          <w:kern w:val="2"/>
          <w:szCs w:val="24"/>
          <w14:ligatures w14:val="standardContextual"/>
        </w:rPr>
        <w:t xml:space="preserve">-2022 przedstawia </w:t>
      </w:r>
      <w:r w:rsidR="00F21237">
        <w:rPr>
          <w:rFonts w:ascii="Calibri" w:eastAsia="Calibri" w:hAnsi="Calibri" w:cs="Calibri"/>
          <w:kern w:val="2"/>
          <w:szCs w:val="24"/>
          <w14:ligatures w14:val="standardContextual"/>
        </w:rPr>
        <w:t>wykres</w:t>
      </w:r>
      <w:r w:rsidRPr="00E6289E">
        <w:rPr>
          <w:rFonts w:ascii="Calibri" w:eastAsia="Calibri" w:hAnsi="Calibri" w:cs="Calibri"/>
          <w:kern w:val="2"/>
          <w:szCs w:val="24"/>
          <w14:ligatures w14:val="standardContextual"/>
        </w:rPr>
        <w:t xml:space="preserve"> </w:t>
      </w:r>
      <w:r>
        <w:rPr>
          <w:rFonts w:ascii="Calibri" w:eastAsia="Calibri" w:hAnsi="Calibri" w:cs="Calibri"/>
          <w:kern w:val="2"/>
          <w:szCs w:val="24"/>
          <w14:ligatures w14:val="standardContextual"/>
        </w:rPr>
        <w:t>2</w:t>
      </w:r>
      <w:r w:rsidRPr="00E6289E">
        <w:rPr>
          <w:rFonts w:ascii="Calibri" w:eastAsia="Calibri" w:hAnsi="Calibri" w:cs="Calibri"/>
          <w:kern w:val="2"/>
          <w:szCs w:val="24"/>
          <w14:ligatures w14:val="standardContextual"/>
        </w:rPr>
        <w:t xml:space="preserve">, natomiast </w:t>
      </w:r>
      <w:r w:rsidRPr="00E6289E">
        <w:rPr>
          <w:rFonts w:ascii="Calibri" w:eastAsia="Calibri" w:hAnsi="Calibri" w:cs="Calibri"/>
          <w:bCs/>
          <w:kern w:val="2"/>
          <w:szCs w:val="24"/>
          <w14:ligatures w14:val="standardContextual"/>
        </w:rPr>
        <w:t>podział zachorowań na boreliozę</w:t>
      </w:r>
      <w:r w:rsidR="000E738B">
        <w:rPr>
          <w:rFonts w:ascii="Calibri" w:eastAsia="Calibri" w:hAnsi="Calibri" w:cs="Calibri"/>
          <w:bCs/>
          <w:kern w:val="2"/>
          <w:szCs w:val="24"/>
          <w14:ligatures w14:val="standardContextual"/>
        </w:rPr>
        <w:t xml:space="preserve"> w</w:t>
      </w:r>
      <w:r w:rsidR="00172122">
        <w:rPr>
          <w:rFonts w:ascii="Calibri" w:eastAsia="Calibri" w:hAnsi="Calibri" w:cs="Calibri"/>
          <w:bCs/>
          <w:kern w:val="2"/>
          <w:szCs w:val="24"/>
          <w14:ligatures w14:val="standardContextual"/>
        </w:rPr>
        <w:t xml:space="preserve"> </w:t>
      </w:r>
      <w:r w:rsidRPr="00E6289E">
        <w:rPr>
          <w:rFonts w:ascii="Calibri" w:eastAsia="Calibri" w:hAnsi="Calibri" w:cs="Calibri"/>
          <w:bCs/>
          <w:kern w:val="2"/>
          <w:szCs w:val="24"/>
          <w14:ligatures w14:val="standardContextual"/>
        </w:rPr>
        <w:t xml:space="preserve">oparciu </w:t>
      </w:r>
      <w:r w:rsidRPr="00F931F7">
        <w:rPr>
          <w:rFonts w:ascii="Calibri" w:eastAsia="Calibri" w:hAnsi="Calibri" w:cs="Calibri"/>
          <w:bCs/>
          <w:kern w:val="2"/>
          <w:szCs w:val="24"/>
          <w14:ligatures w14:val="standardContextual"/>
        </w:rPr>
        <w:t>o</w:t>
      </w:r>
      <w:r w:rsidR="009F5EA8" w:rsidRPr="00F931F7">
        <w:rPr>
          <w:rFonts w:ascii="Calibri" w:eastAsia="Calibri" w:hAnsi="Calibri" w:cs="Calibri"/>
          <w:bCs/>
          <w:kern w:val="2"/>
          <w:szCs w:val="24"/>
          <w14:ligatures w14:val="standardContextual"/>
        </w:rPr>
        <w:t> </w:t>
      </w:r>
      <w:r w:rsidRPr="00F931F7">
        <w:rPr>
          <w:rFonts w:ascii="Calibri" w:eastAsia="Calibri" w:hAnsi="Calibri" w:cs="Calibri"/>
          <w:bCs/>
          <w:kern w:val="2"/>
          <w:szCs w:val="24"/>
          <w14:ligatures w14:val="standardContextual"/>
        </w:rPr>
        <w:t>zgłoszenia kwartalne przedstawia tabela</w:t>
      </w:r>
      <w:r w:rsidRPr="00F931F7">
        <w:rPr>
          <w:rFonts w:ascii="Calibri" w:eastAsia="Calibri" w:hAnsi="Calibri" w:cs="Calibri"/>
          <w:b/>
          <w:bCs/>
          <w:smallCaps/>
          <w:kern w:val="2"/>
          <w:szCs w:val="24"/>
          <w14:ligatures w14:val="standardContextual"/>
        </w:rPr>
        <w:t xml:space="preserve"> </w:t>
      </w:r>
      <w:r w:rsidRPr="00F931F7">
        <w:rPr>
          <w:rFonts w:ascii="Calibri" w:eastAsia="Calibri" w:hAnsi="Calibri" w:cs="Calibri"/>
          <w:smallCaps/>
          <w:kern w:val="2"/>
          <w:szCs w:val="24"/>
          <w14:ligatures w14:val="standardContextual"/>
        </w:rPr>
        <w:t>15.</w:t>
      </w:r>
    </w:p>
    <w:p w14:paraId="7F809A3A" w14:textId="77777777" w:rsidR="00E13880" w:rsidRDefault="00E13880" w:rsidP="005F568E">
      <w:pPr>
        <w:pStyle w:val="Stylnastroninternet"/>
        <w:rPr>
          <w:rFonts w:ascii="Calibri" w:eastAsia="Calibri" w:hAnsi="Calibri" w:cs="Calibri"/>
          <w:smallCaps/>
          <w:kern w:val="2"/>
          <w:szCs w:val="24"/>
          <w14:ligatures w14:val="standardContextual"/>
        </w:rPr>
      </w:pPr>
    </w:p>
    <w:p w14:paraId="1D1A8F7E" w14:textId="77777777" w:rsidR="00E13880" w:rsidRPr="00595553" w:rsidRDefault="00E13880" w:rsidP="005F568E">
      <w:pPr>
        <w:pStyle w:val="Stylnastroninternet"/>
        <w:rPr>
          <w:rFonts w:ascii="Calibri" w:eastAsia="Calibri" w:hAnsi="Calibri" w:cs="Calibri"/>
          <w:bCs/>
          <w:i/>
          <w:iCs/>
          <w:kern w:val="2"/>
          <w:szCs w:val="24"/>
          <w14:ligatures w14:val="standardContextual"/>
        </w:rPr>
      </w:pPr>
    </w:p>
    <w:p w14:paraId="4B6E95D2" w14:textId="06A9C275" w:rsidR="00F21237" w:rsidRPr="00595553" w:rsidRDefault="00F21237" w:rsidP="00F21237">
      <w:pPr>
        <w:pStyle w:val="Legenda"/>
        <w:keepNext/>
        <w:jc w:val="both"/>
        <w:rPr>
          <w:i w:val="0"/>
          <w:iCs w:val="0"/>
          <w:color w:val="auto"/>
        </w:rPr>
      </w:pPr>
      <w:bookmarkStart w:id="275" w:name="_Toc133413242"/>
      <w:bookmarkStart w:id="276" w:name="_Toc133500667"/>
      <w:bookmarkStart w:id="277" w:name="_Toc133576693"/>
      <w:bookmarkStart w:id="278" w:name="_Toc133582297"/>
      <w:bookmarkStart w:id="279" w:name="_Toc133582818"/>
      <w:bookmarkStart w:id="280" w:name="_Toc133583805"/>
      <w:bookmarkStart w:id="281" w:name="_Toc134604324"/>
      <w:bookmarkStart w:id="282" w:name="_Toc134610847"/>
      <w:bookmarkStart w:id="283" w:name="_Toc135041627"/>
      <w:bookmarkStart w:id="284" w:name="_Toc135828619"/>
      <w:r w:rsidRPr="00595553">
        <w:rPr>
          <w:i w:val="0"/>
          <w:iCs w:val="0"/>
          <w:color w:val="auto"/>
        </w:rPr>
        <w:t xml:space="preserve">Wykres </w:t>
      </w:r>
      <w:r w:rsidRPr="00595553">
        <w:rPr>
          <w:i w:val="0"/>
          <w:iCs w:val="0"/>
          <w:color w:val="auto"/>
        </w:rPr>
        <w:fldChar w:fldCharType="begin"/>
      </w:r>
      <w:r w:rsidRPr="00595553">
        <w:rPr>
          <w:i w:val="0"/>
          <w:iCs w:val="0"/>
          <w:color w:val="auto"/>
        </w:rPr>
        <w:instrText xml:space="preserve"> SEQ Wykres \* ARABIC </w:instrText>
      </w:r>
      <w:r w:rsidRPr="00595553">
        <w:rPr>
          <w:i w:val="0"/>
          <w:iCs w:val="0"/>
          <w:color w:val="auto"/>
        </w:rPr>
        <w:fldChar w:fldCharType="separate"/>
      </w:r>
      <w:r w:rsidR="00274B9F">
        <w:rPr>
          <w:i w:val="0"/>
          <w:iCs w:val="0"/>
          <w:noProof/>
          <w:color w:val="auto"/>
        </w:rPr>
        <w:t>2</w:t>
      </w:r>
      <w:r w:rsidRPr="00595553">
        <w:rPr>
          <w:i w:val="0"/>
          <w:iCs w:val="0"/>
          <w:noProof/>
          <w:color w:val="auto"/>
        </w:rPr>
        <w:fldChar w:fldCharType="end"/>
      </w:r>
      <w:r w:rsidR="00436335">
        <w:rPr>
          <w:i w:val="0"/>
          <w:iCs w:val="0"/>
          <w:noProof/>
          <w:color w:val="auto"/>
        </w:rPr>
        <w:t>.</w:t>
      </w:r>
      <w:r w:rsidRPr="00595553">
        <w:rPr>
          <w:i w:val="0"/>
          <w:iCs w:val="0"/>
          <w:color w:val="auto"/>
        </w:rPr>
        <w:t xml:space="preserve"> Liczba zachorowań</w:t>
      </w:r>
      <w:r w:rsidR="005A5A82" w:rsidRPr="00595553">
        <w:rPr>
          <w:i w:val="0"/>
          <w:iCs w:val="0"/>
          <w:color w:val="auto"/>
        </w:rPr>
        <w:t xml:space="preserve"> i </w:t>
      </w:r>
      <w:r w:rsidRPr="00595553">
        <w:rPr>
          <w:i w:val="0"/>
          <w:iCs w:val="0"/>
          <w:color w:val="auto"/>
        </w:rPr>
        <w:t>hospitalizacji</w:t>
      </w:r>
      <w:r w:rsidR="005A5A82" w:rsidRPr="00595553">
        <w:rPr>
          <w:i w:val="0"/>
          <w:iCs w:val="0"/>
          <w:color w:val="auto"/>
        </w:rPr>
        <w:t xml:space="preserve"> z </w:t>
      </w:r>
      <w:r w:rsidRPr="00595553">
        <w:rPr>
          <w:i w:val="0"/>
          <w:iCs w:val="0"/>
          <w:color w:val="auto"/>
        </w:rPr>
        <w:t>powodu boreliozy</w:t>
      </w:r>
      <w:r w:rsidR="000E738B" w:rsidRPr="00595553">
        <w:rPr>
          <w:i w:val="0"/>
          <w:iCs w:val="0"/>
          <w:color w:val="auto"/>
        </w:rPr>
        <w:t xml:space="preserve"> w </w:t>
      </w:r>
      <w:r w:rsidRPr="00595553">
        <w:rPr>
          <w:i w:val="0"/>
          <w:iCs w:val="0"/>
          <w:color w:val="auto"/>
        </w:rPr>
        <w:t>woj. zachodniopomorskim</w:t>
      </w:r>
      <w:r w:rsidR="000E738B" w:rsidRPr="00595553">
        <w:rPr>
          <w:i w:val="0"/>
          <w:iCs w:val="0"/>
          <w:color w:val="auto"/>
        </w:rPr>
        <w:t xml:space="preserve"> w </w:t>
      </w:r>
      <w:r w:rsidRPr="00595553">
        <w:rPr>
          <w:i w:val="0"/>
          <w:iCs w:val="0"/>
          <w:color w:val="auto"/>
        </w:rPr>
        <w:t>latach 2018 – 2022</w:t>
      </w:r>
      <w:bookmarkEnd w:id="275"/>
      <w:bookmarkEnd w:id="276"/>
      <w:bookmarkEnd w:id="277"/>
      <w:bookmarkEnd w:id="278"/>
      <w:bookmarkEnd w:id="279"/>
      <w:bookmarkEnd w:id="280"/>
      <w:bookmarkEnd w:id="281"/>
      <w:bookmarkEnd w:id="282"/>
      <w:bookmarkEnd w:id="283"/>
      <w:bookmarkEnd w:id="284"/>
    </w:p>
    <w:p w14:paraId="4A89C0AD" w14:textId="77777777" w:rsidR="00773A58" w:rsidRDefault="00773A58" w:rsidP="008071BF">
      <w:pPr>
        <w:spacing w:after="0" w:line="276" w:lineRule="auto"/>
        <w:contextualSpacing/>
        <w:jc w:val="center"/>
        <w:rPr>
          <w:rFonts w:ascii="Calibri" w:eastAsia="Times New Roman" w:hAnsi="Calibri" w:cs="Calibri"/>
          <w:b/>
          <w:bCs/>
          <w:sz w:val="24"/>
          <w:szCs w:val="24"/>
          <w:lang w:eastAsia="pl-PL"/>
        </w:rPr>
      </w:pPr>
      <w:r w:rsidRPr="00E6289E">
        <w:rPr>
          <w:rFonts w:ascii="Calibri" w:eastAsia="Times New Roman" w:hAnsi="Calibri" w:cs="Calibri"/>
          <w:noProof/>
          <w:color w:val="FF0000"/>
          <w:sz w:val="20"/>
          <w:szCs w:val="20"/>
          <w:lang w:eastAsia="pl-PL"/>
        </w:rPr>
        <w:drawing>
          <wp:inline distT="0" distB="0" distL="0" distR="0" wp14:anchorId="19A4C290" wp14:editId="60C8C229">
            <wp:extent cx="5746750" cy="3005455"/>
            <wp:effectExtent l="0" t="0" r="6350" b="4445"/>
            <wp:docPr id="458267533" name="Wykres 458267533" descr="Wykres przedstawia liczbę zachorowań i hospitalizacji z powodu boreliozy w woj. zachodniopomorskim w latach 2018 – 2022.">
              <a:extLst xmlns:a="http://schemas.openxmlformats.org/drawingml/2006/main">
                <a:ext uri="{FF2B5EF4-FFF2-40B4-BE49-F238E27FC236}">
                  <a16:creationId xmlns:a16="http://schemas.microsoft.com/office/drawing/2014/main" id="{6F68D38F-741B-4531-8EB1-18099BAC28A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6B173710" w14:textId="77777777" w:rsidR="00163217" w:rsidRPr="00E6289E" w:rsidRDefault="00163217" w:rsidP="00773A58">
      <w:pPr>
        <w:spacing w:after="0" w:line="276" w:lineRule="auto"/>
        <w:contextualSpacing/>
        <w:jc w:val="both"/>
        <w:rPr>
          <w:rFonts w:ascii="Calibri" w:eastAsia="Times New Roman" w:hAnsi="Calibri" w:cs="Calibri"/>
          <w:b/>
          <w:bCs/>
          <w:sz w:val="24"/>
          <w:szCs w:val="24"/>
          <w:lang w:eastAsia="pl-PL"/>
        </w:rPr>
      </w:pPr>
    </w:p>
    <w:p w14:paraId="21B199B8" w14:textId="3C78D093" w:rsidR="00773A58" w:rsidRPr="00595553" w:rsidRDefault="00773A58" w:rsidP="00773A58">
      <w:pPr>
        <w:spacing w:before="360" w:after="120"/>
        <w:jc w:val="both"/>
        <w:rPr>
          <w:b/>
          <w:bCs/>
          <w:sz w:val="18"/>
          <w:szCs w:val="18"/>
        </w:rPr>
      </w:pPr>
      <w:bookmarkStart w:id="285" w:name="_Toc133231309"/>
      <w:bookmarkStart w:id="286" w:name="_Toc133236318"/>
      <w:bookmarkStart w:id="287" w:name="_Toc133311708"/>
      <w:bookmarkStart w:id="288" w:name="_Toc133320564"/>
      <w:bookmarkStart w:id="289" w:name="_Toc133321683"/>
      <w:bookmarkStart w:id="290" w:name="_Toc133387661"/>
      <w:bookmarkStart w:id="291" w:name="_Toc133388605"/>
      <w:bookmarkStart w:id="292" w:name="_Toc133500628"/>
      <w:bookmarkStart w:id="293" w:name="_Toc133559632"/>
      <w:bookmarkStart w:id="294" w:name="_Toc133576654"/>
      <w:bookmarkStart w:id="295" w:name="_Toc133582258"/>
      <w:bookmarkStart w:id="296" w:name="_Toc133582876"/>
      <w:bookmarkStart w:id="297" w:name="_Toc133583766"/>
      <w:bookmarkStart w:id="298" w:name="_Toc134604375"/>
      <w:bookmarkStart w:id="299" w:name="_Toc134610889"/>
      <w:bookmarkStart w:id="300" w:name="_Toc135041588"/>
      <w:bookmarkStart w:id="301" w:name="_Toc135828580"/>
      <w:r w:rsidRPr="00595553">
        <w:rPr>
          <w:sz w:val="18"/>
          <w:szCs w:val="18"/>
        </w:rPr>
        <w:lastRenderedPageBreak/>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15</w:t>
      </w:r>
      <w:r w:rsidRPr="00595553">
        <w:rPr>
          <w:sz w:val="18"/>
          <w:szCs w:val="18"/>
        </w:rPr>
        <w:fldChar w:fldCharType="end"/>
      </w:r>
      <w:r w:rsidRPr="00F779B5">
        <w:rPr>
          <w:sz w:val="18"/>
          <w:szCs w:val="18"/>
        </w:rPr>
        <w:t>.</w:t>
      </w:r>
      <w:r w:rsidRPr="00595553">
        <w:rPr>
          <w:b/>
          <w:bCs/>
          <w:sz w:val="18"/>
          <w:szCs w:val="18"/>
        </w:rPr>
        <w:t xml:space="preserve"> </w:t>
      </w:r>
      <w:r w:rsidRPr="00595553">
        <w:rPr>
          <w:sz w:val="18"/>
          <w:szCs w:val="18"/>
        </w:rPr>
        <w:t>Liczba zachorowań na boreliozę,</w:t>
      </w:r>
      <w:r w:rsidR="000E738B" w:rsidRPr="00595553">
        <w:rPr>
          <w:sz w:val="18"/>
          <w:szCs w:val="18"/>
        </w:rPr>
        <w:t xml:space="preserve"> w </w:t>
      </w:r>
      <w:r w:rsidRPr="00595553">
        <w:rPr>
          <w:sz w:val="18"/>
          <w:szCs w:val="18"/>
        </w:rPr>
        <w:t>tym neuroboreliozę</w:t>
      </w:r>
      <w:r w:rsidR="000E738B" w:rsidRPr="00595553">
        <w:rPr>
          <w:sz w:val="18"/>
          <w:szCs w:val="18"/>
        </w:rPr>
        <w:t xml:space="preserve"> w </w:t>
      </w:r>
      <w:r w:rsidRPr="00595553">
        <w:rPr>
          <w:sz w:val="18"/>
          <w:szCs w:val="18"/>
        </w:rPr>
        <w:t>woj. zachodniopomorskim</w:t>
      </w:r>
      <w:r w:rsidR="000E738B" w:rsidRPr="00595553">
        <w:rPr>
          <w:sz w:val="18"/>
          <w:szCs w:val="18"/>
        </w:rPr>
        <w:t xml:space="preserve"> w </w:t>
      </w:r>
      <w:r w:rsidRPr="00595553">
        <w:rPr>
          <w:sz w:val="18"/>
          <w:szCs w:val="18"/>
        </w:rPr>
        <w:t>latach 2019 – 2022</w:t>
      </w:r>
      <w:r w:rsidR="000E738B" w:rsidRPr="00595553">
        <w:rPr>
          <w:sz w:val="18"/>
          <w:szCs w:val="18"/>
        </w:rPr>
        <w:t xml:space="preserve"> w </w:t>
      </w:r>
      <w:r w:rsidRPr="00595553">
        <w:rPr>
          <w:sz w:val="18"/>
          <w:szCs w:val="18"/>
        </w:rPr>
        <w:t>ujęciu kwartalnym</w:t>
      </w:r>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p>
    <w:tbl>
      <w:tblPr>
        <w:tblStyle w:val="Siatkatabelijasna"/>
        <w:tblW w:w="9057" w:type="dxa"/>
        <w:jc w:val="center"/>
        <w:tblLayout w:type="fixed"/>
        <w:tblLook w:val="04A0" w:firstRow="1" w:lastRow="0" w:firstColumn="1" w:lastColumn="0" w:noHBand="0" w:noVBand="1"/>
        <w:tblCaption w:val="Tabela"/>
        <w:tblDescription w:val="Tabela przedstawia liczbę zachorowań na boreliozę, w tym neuroboreliozę w woj. zachodniopomorskim w latach 2019 – 2022 w ujęciu kwartalnym."/>
      </w:tblPr>
      <w:tblGrid>
        <w:gridCol w:w="709"/>
        <w:gridCol w:w="795"/>
        <w:gridCol w:w="796"/>
        <w:gridCol w:w="795"/>
        <w:gridCol w:w="796"/>
        <w:gridCol w:w="795"/>
        <w:gridCol w:w="796"/>
        <w:gridCol w:w="795"/>
        <w:gridCol w:w="796"/>
        <w:gridCol w:w="992"/>
        <w:gridCol w:w="992"/>
      </w:tblGrid>
      <w:tr w:rsidR="00773A58" w:rsidRPr="00E6289E" w14:paraId="679E1C62" w14:textId="77777777" w:rsidTr="008071BF">
        <w:trPr>
          <w:trHeight w:val="229"/>
          <w:jc w:val="center"/>
        </w:trPr>
        <w:tc>
          <w:tcPr>
            <w:tcW w:w="709" w:type="dxa"/>
            <w:vMerge w:val="restart"/>
            <w:hideMark/>
          </w:tcPr>
          <w:p w14:paraId="3562FEC3" w14:textId="77777777" w:rsidR="00773A58" w:rsidRPr="00E6289E"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sz w:val="20"/>
                <w:szCs w:val="20"/>
                <w14:ligatures w14:val="standardContextual"/>
              </w:rPr>
              <w:t>Rok</w:t>
            </w:r>
          </w:p>
        </w:tc>
        <w:tc>
          <w:tcPr>
            <w:tcW w:w="1591" w:type="dxa"/>
            <w:gridSpan w:val="2"/>
            <w:hideMark/>
          </w:tcPr>
          <w:p w14:paraId="31D44D4A" w14:textId="77777777" w:rsidR="00773A58" w:rsidRPr="00F86F65" w:rsidRDefault="00773A58" w:rsidP="00400395">
            <w:pPr>
              <w:jc w:val="center"/>
              <w:rPr>
                <w:rFonts w:ascii="Calibri" w:eastAsia="Calibri" w:hAnsi="Calibri" w:cs="Calibri"/>
                <w:b/>
                <w:bCs/>
                <w:kern w:val="2"/>
                <w:sz w:val="20"/>
                <w:szCs w:val="20"/>
                <w14:ligatures w14:val="standardContextual"/>
              </w:rPr>
            </w:pPr>
            <w:r w:rsidRPr="00F86F65">
              <w:rPr>
                <w:rFonts w:ascii="Calibri" w:eastAsia="Calibri" w:hAnsi="Calibri" w:cs="Calibri"/>
                <w:b/>
                <w:bCs/>
                <w:kern w:val="2"/>
                <w:sz w:val="20"/>
                <w:szCs w:val="20"/>
                <w14:ligatures w14:val="standardContextual"/>
              </w:rPr>
              <w:t>I kwartał</w:t>
            </w:r>
          </w:p>
        </w:tc>
        <w:tc>
          <w:tcPr>
            <w:tcW w:w="1591" w:type="dxa"/>
            <w:gridSpan w:val="2"/>
            <w:hideMark/>
          </w:tcPr>
          <w:p w14:paraId="38A5F08B" w14:textId="77777777" w:rsidR="00773A58" w:rsidRPr="00F86F65" w:rsidRDefault="00773A58" w:rsidP="00400395">
            <w:pPr>
              <w:jc w:val="center"/>
              <w:rPr>
                <w:rFonts w:ascii="Calibri" w:eastAsia="Calibri" w:hAnsi="Calibri" w:cs="Calibri"/>
                <w:b/>
                <w:bCs/>
                <w:kern w:val="2"/>
                <w:sz w:val="20"/>
                <w:szCs w:val="20"/>
                <w14:ligatures w14:val="standardContextual"/>
              </w:rPr>
            </w:pPr>
            <w:r w:rsidRPr="00F86F65">
              <w:rPr>
                <w:rFonts w:ascii="Calibri" w:eastAsia="Calibri" w:hAnsi="Calibri" w:cs="Calibri"/>
                <w:b/>
                <w:bCs/>
                <w:kern w:val="2"/>
                <w:sz w:val="20"/>
                <w:szCs w:val="20"/>
                <w14:ligatures w14:val="standardContextual"/>
              </w:rPr>
              <w:t>II kwartał</w:t>
            </w:r>
          </w:p>
        </w:tc>
        <w:tc>
          <w:tcPr>
            <w:tcW w:w="1591" w:type="dxa"/>
            <w:gridSpan w:val="2"/>
            <w:hideMark/>
          </w:tcPr>
          <w:p w14:paraId="5109C41C" w14:textId="77777777" w:rsidR="00773A58" w:rsidRPr="00F86F65" w:rsidRDefault="00773A58" w:rsidP="00400395">
            <w:pPr>
              <w:jc w:val="center"/>
              <w:rPr>
                <w:rFonts w:ascii="Calibri" w:eastAsia="Calibri" w:hAnsi="Calibri" w:cs="Calibri"/>
                <w:b/>
                <w:bCs/>
                <w:kern w:val="2"/>
                <w:sz w:val="20"/>
                <w:szCs w:val="20"/>
                <w14:ligatures w14:val="standardContextual"/>
              </w:rPr>
            </w:pPr>
            <w:r w:rsidRPr="00F86F65">
              <w:rPr>
                <w:rFonts w:ascii="Calibri" w:eastAsia="Calibri" w:hAnsi="Calibri" w:cs="Calibri"/>
                <w:b/>
                <w:bCs/>
                <w:kern w:val="2"/>
                <w:sz w:val="20"/>
                <w:szCs w:val="20"/>
                <w14:ligatures w14:val="standardContextual"/>
              </w:rPr>
              <w:t>III kwartał</w:t>
            </w:r>
          </w:p>
        </w:tc>
        <w:tc>
          <w:tcPr>
            <w:tcW w:w="1591" w:type="dxa"/>
            <w:gridSpan w:val="2"/>
            <w:hideMark/>
          </w:tcPr>
          <w:p w14:paraId="7EB5482D" w14:textId="77777777" w:rsidR="00773A58" w:rsidRPr="00F86F65" w:rsidRDefault="00773A58" w:rsidP="00400395">
            <w:pPr>
              <w:jc w:val="center"/>
              <w:rPr>
                <w:rFonts w:ascii="Calibri" w:eastAsia="Calibri" w:hAnsi="Calibri" w:cs="Calibri"/>
                <w:b/>
                <w:bCs/>
                <w:kern w:val="2"/>
                <w:sz w:val="20"/>
                <w:szCs w:val="20"/>
                <w14:ligatures w14:val="standardContextual"/>
              </w:rPr>
            </w:pPr>
            <w:r w:rsidRPr="00F86F65">
              <w:rPr>
                <w:rFonts w:ascii="Calibri" w:eastAsia="Calibri" w:hAnsi="Calibri" w:cs="Calibri"/>
                <w:b/>
                <w:bCs/>
                <w:kern w:val="2"/>
                <w:sz w:val="20"/>
                <w:szCs w:val="20"/>
                <w14:ligatures w14:val="standardContextual"/>
              </w:rPr>
              <w:t>IV kwartał</w:t>
            </w:r>
          </w:p>
        </w:tc>
        <w:tc>
          <w:tcPr>
            <w:tcW w:w="1984" w:type="dxa"/>
            <w:gridSpan w:val="2"/>
            <w:hideMark/>
          </w:tcPr>
          <w:p w14:paraId="0B9ED6AB" w14:textId="77777777" w:rsidR="00773A58" w:rsidRPr="00F86F65" w:rsidRDefault="00773A58" w:rsidP="00400395">
            <w:pPr>
              <w:jc w:val="center"/>
              <w:rPr>
                <w:rFonts w:ascii="Calibri" w:eastAsia="Calibri" w:hAnsi="Calibri" w:cs="Calibri"/>
                <w:b/>
                <w:bCs/>
                <w:kern w:val="2"/>
                <w:sz w:val="20"/>
                <w:szCs w:val="20"/>
                <w14:ligatures w14:val="standardContextual"/>
              </w:rPr>
            </w:pPr>
            <w:r w:rsidRPr="00F86F65">
              <w:rPr>
                <w:rFonts w:ascii="Calibri" w:eastAsia="Calibri" w:hAnsi="Calibri" w:cs="Calibri"/>
                <w:b/>
                <w:bCs/>
                <w:kern w:val="2"/>
                <w:sz w:val="20"/>
                <w:szCs w:val="20"/>
                <w14:ligatures w14:val="standardContextual"/>
              </w:rPr>
              <w:t>Razem</w:t>
            </w:r>
          </w:p>
        </w:tc>
      </w:tr>
      <w:tr w:rsidR="00773A58" w:rsidRPr="00E6289E" w14:paraId="0C2F8BED" w14:textId="77777777" w:rsidTr="008071BF">
        <w:trPr>
          <w:trHeight w:val="1486"/>
          <w:jc w:val="center"/>
        </w:trPr>
        <w:tc>
          <w:tcPr>
            <w:tcW w:w="709" w:type="dxa"/>
            <w:vMerge/>
            <w:hideMark/>
          </w:tcPr>
          <w:p w14:paraId="37B3D9A2" w14:textId="77777777" w:rsidR="00773A58" w:rsidRPr="00E6289E" w:rsidRDefault="00773A58" w:rsidP="00400395">
            <w:pPr>
              <w:jc w:val="center"/>
              <w:rPr>
                <w:rFonts w:ascii="Calibri" w:eastAsia="Calibri" w:hAnsi="Calibri" w:cs="Calibri"/>
                <w:kern w:val="2"/>
                <w14:ligatures w14:val="standardContextual"/>
              </w:rPr>
            </w:pPr>
          </w:p>
        </w:tc>
        <w:tc>
          <w:tcPr>
            <w:tcW w:w="795" w:type="dxa"/>
            <w:textDirection w:val="btLr"/>
            <w:hideMark/>
          </w:tcPr>
          <w:p w14:paraId="09B0E343"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borelioza</w:t>
            </w:r>
          </w:p>
        </w:tc>
        <w:tc>
          <w:tcPr>
            <w:tcW w:w="796" w:type="dxa"/>
            <w:textDirection w:val="btLr"/>
            <w:hideMark/>
          </w:tcPr>
          <w:p w14:paraId="620B38C9"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w tym neuroborelioza</w:t>
            </w:r>
          </w:p>
        </w:tc>
        <w:tc>
          <w:tcPr>
            <w:tcW w:w="795" w:type="dxa"/>
            <w:textDirection w:val="btLr"/>
            <w:hideMark/>
          </w:tcPr>
          <w:p w14:paraId="638E60BE"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borelioza</w:t>
            </w:r>
          </w:p>
        </w:tc>
        <w:tc>
          <w:tcPr>
            <w:tcW w:w="796" w:type="dxa"/>
            <w:textDirection w:val="btLr"/>
            <w:hideMark/>
          </w:tcPr>
          <w:p w14:paraId="68223E2D"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w tym neuroborelioza</w:t>
            </w:r>
          </w:p>
        </w:tc>
        <w:tc>
          <w:tcPr>
            <w:tcW w:w="795" w:type="dxa"/>
            <w:textDirection w:val="btLr"/>
            <w:hideMark/>
          </w:tcPr>
          <w:p w14:paraId="04B8266F"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borelioza</w:t>
            </w:r>
          </w:p>
        </w:tc>
        <w:tc>
          <w:tcPr>
            <w:tcW w:w="796" w:type="dxa"/>
            <w:textDirection w:val="btLr"/>
            <w:hideMark/>
          </w:tcPr>
          <w:p w14:paraId="27A71AE3"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w tym neuroborelioza</w:t>
            </w:r>
          </w:p>
        </w:tc>
        <w:tc>
          <w:tcPr>
            <w:tcW w:w="795" w:type="dxa"/>
            <w:textDirection w:val="btLr"/>
            <w:hideMark/>
          </w:tcPr>
          <w:p w14:paraId="50BF3089"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borelioza</w:t>
            </w:r>
          </w:p>
        </w:tc>
        <w:tc>
          <w:tcPr>
            <w:tcW w:w="796" w:type="dxa"/>
            <w:textDirection w:val="btLr"/>
            <w:hideMark/>
          </w:tcPr>
          <w:p w14:paraId="51B5C8D7"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w tym neuroborelioza</w:t>
            </w:r>
          </w:p>
        </w:tc>
        <w:tc>
          <w:tcPr>
            <w:tcW w:w="992" w:type="dxa"/>
            <w:textDirection w:val="btLr"/>
            <w:hideMark/>
          </w:tcPr>
          <w:p w14:paraId="45E6CE7A"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borelioza</w:t>
            </w:r>
          </w:p>
        </w:tc>
        <w:tc>
          <w:tcPr>
            <w:tcW w:w="992" w:type="dxa"/>
            <w:textDirection w:val="btLr"/>
            <w:hideMark/>
          </w:tcPr>
          <w:p w14:paraId="428BE727" w14:textId="77777777" w:rsidR="00773A58" w:rsidRPr="00532D7B" w:rsidRDefault="00773A58" w:rsidP="00400395">
            <w:pPr>
              <w:ind w:left="113" w:right="113"/>
              <w:jc w:val="center"/>
              <w:rPr>
                <w:rFonts w:ascii="Calibri" w:eastAsia="Calibri" w:hAnsi="Calibri" w:cs="Calibri"/>
                <w:b/>
                <w:bCs/>
                <w:kern w:val="2"/>
                <w:sz w:val="20"/>
                <w:szCs w:val="20"/>
                <w14:ligatures w14:val="standardContextual"/>
              </w:rPr>
            </w:pPr>
            <w:r w:rsidRPr="00532D7B">
              <w:rPr>
                <w:rFonts w:ascii="Calibri" w:eastAsia="Calibri" w:hAnsi="Calibri" w:cs="Calibri"/>
                <w:b/>
                <w:bCs/>
                <w:kern w:val="2"/>
                <w:sz w:val="20"/>
                <w:szCs w:val="20"/>
                <w14:ligatures w14:val="standardContextual"/>
              </w:rPr>
              <w:t>w tym neuroborelioza</w:t>
            </w:r>
          </w:p>
        </w:tc>
      </w:tr>
      <w:tr w:rsidR="00773A58" w:rsidRPr="00E6289E" w14:paraId="6A915B31" w14:textId="77777777" w:rsidTr="008071BF">
        <w:trPr>
          <w:trHeight w:val="402"/>
          <w:jc w:val="center"/>
        </w:trPr>
        <w:tc>
          <w:tcPr>
            <w:tcW w:w="709" w:type="dxa"/>
            <w:hideMark/>
          </w:tcPr>
          <w:p w14:paraId="1717C4E3" w14:textId="77777777" w:rsidR="00773A58" w:rsidRPr="00F86F65" w:rsidRDefault="00773A58" w:rsidP="00400395">
            <w:pPr>
              <w:jc w:val="center"/>
              <w:rPr>
                <w:rFonts w:ascii="Calibri" w:eastAsia="Calibri" w:hAnsi="Calibri" w:cs="Calibri"/>
                <w:kern w:val="2"/>
                <w14:ligatures w14:val="standardContextual"/>
              </w:rPr>
            </w:pPr>
            <w:r w:rsidRPr="00F86F65">
              <w:rPr>
                <w:rFonts w:ascii="Calibri" w:eastAsia="Calibri" w:hAnsi="Calibri" w:cs="Calibri"/>
                <w:kern w:val="2"/>
                <w14:ligatures w14:val="standardContextual"/>
              </w:rPr>
              <w:t>2019</w:t>
            </w:r>
          </w:p>
        </w:tc>
        <w:tc>
          <w:tcPr>
            <w:tcW w:w="795" w:type="dxa"/>
            <w:hideMark/>
          </w:tcPr>
          <w:p w14:paraId="05E8FE60"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93</w:t>
            </w:r>
          </w:p>
        </w:tc>
        <w:tc>
          <w:tcPr>
            <w:tcW w:w="796" w:type="dxa"/>
            <w:hideMark/>
          </w:tcPr>
          <w:p w14:paraId="56736E68"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w:t>
            </w:r>
          </w:p>
        </w:tc>
        <w:tc>
          <w:tcPr>
            <w:tcW w:w="795" w:type="dxa"/>
            <w:hideMark/>
          </w:tcPr>
          <w:p w14:paraId="255F7B34"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144</w:t>
            </w:r>
          </w:p>
        </w:tc>
        <w:tc>
          <w:tcPr>
            <w:tcW w:w="796" w:type="dxa"/>
            <w:hideMark/>
          </w:tcPr>
          <w:p w14:paraId="5B063130"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w:t>
            </w:r>
          </w:p>
        </w:tc>
        <w:tc>
          <w:tcPr>
            <w:tcW w:w="795" w:type="dxa"/>
            <w:hideMark/>
          </w:tcPr>
          <w:p w14:paraId="1799DA3A"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401</w:t>
            </w:r>
          </w:p>
        </w:tc>
        <w:tc>
          <w:tcPr>
            <w:tcW w:w="796" w:type="dxa"/>
            <w:hideMark/>
          </w:tcPr>
          <w:p w14:paraId="0455AA1B"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10</w:t>
            </w:r>
          </w:p>
        </w:tc>
        <w:tc>
          <w:tcPr>
            <w:tcW w:w="795" w:type="dxa"/>
            <w:hideMark/>
          </w:tcPr>
          <w:p w14:paraId="656B88C6"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287</w:t>
            </w:r>
          </w:p>
        </w:tc>
        <w:tc>
          <w:tcPr>
            <w:tcW w:w="796" w:type="dxa"/>
            <w:hideMark/>
          </w:tcPr>
          <w:p w14:paraId="696B1242"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5</w:t>
            </w:r>
          </w:p>
        </w:tc>
        <w:tc>
          <w:tcPr>
            <w:tcW w:w="992" w:type="dxa"/>
            <w:hideMark/>
          </w:tcPr>
          <w:p w14:paraId="4BA85142"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925</w:t>
            </w:r>
          </w:p>
        </w:tc>
        <w:tc>
          <w:tcPr>
            <w:tcW w:w="992" w:type="dxa"/>
            <w:hideMark/>
          </w:tcPr>
          <w:p w14:paraId="13421E4E"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17</w:t>
            </w:r>
          </w:p>
        </w:tc>
      </w:tr>
      <w:tr w:rsidR="00773A58" w:rsidRPr="00E6289E" w14:paraId="3C6ED66A" w14:textId="77777777" w:rsidTr="008071BF">
        <w:trPr>
          <w:trHeight w:val="486"/>
          <w:jc w:val="center"/>
        </w:trPr>
        <w:tc>
          <w:tcPr>
            <w:tcW w:w="709" w:type="dxa"/>
            <w:hideMark/>
          </w:tcPr>
          <w:p w14:paraId="6564643B" w14:textId="77777777" w:rsidR="00773A58" w:rsidRPr="00F86F65" w:rsidRDefault="00773A58" w:rsidP="00400395">
            <w:pPr>
              <w:jc w:val="center"/>
              <w:rPr>
                <w:rFonts w:ascii="Calibri" w:eastAsia="Calibri" w:hAnsi="Calibri" w:cs="Calibri"/>
                <w:kern w:val="2"/>
                <w14:ligatures w14:val="standardContextual"/>
              </w:rPr>
            </w:pPr>
            <w:bookmarkStart w:id="302" w:name="_Hlk100649489" w:colFirst="1" w:colLast="9"/>
            <w:r w:rsidRPr="00F86F65">
              <w:rPr>
                <w:rFonts w:ascii="Calibri" w:eastAsia="Calibri" w:hAnsi="Calibri" w:cs="Calibri"/>
                <w:kern w:val="2"/>
                <w14:ligatures w14:val="standardContextual"/>
              </w:rPr>
              <w:t>2020</w:t>
            </w:r>
          </w:p>
        </w:tc>
        <w:tc>
          <w:tcPr>
            <w:tcW w:w="795" w:type="dxa"/>
            <w:hideMark/>
          </w:tcPr>
          <w:p w14:paraId="576607D2"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86</w:t>
            </w:r>
          </w:p>
        </w:tc>
        <w:tc>
          <w:tcPr>
            <w:tcW w:w="796" w:type="dxa"/>
            <w:hideMark/>
          </w:tcPr>
          <w:p w14:paraId="0046DBB5"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3</w:t>
            </w:r>
          </w:p>
        </w:tc>
        <w:tc>
          <w:tcPr>
            <w:tcW w:w="795" w:type="dxa"/>
            <w:hideMark/>
          </w:tcPr>
          <w:p w14:paraId="39676F1E"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90</w:t>
            </w:r>
          </w:p>
        </w:tc>
        <w:tc>
          <w:tcPr>
            <w:tcW w:w="796" w:type="dxa"/>
            <w:hideMark/>
          </w:tcPr>
          <w:p w14:paraId="501EACDD"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w:t>
            </w:r>
          </w:p>
        </w:tc>
        <w:tc>
          <w:tcPr>
            <w:tcW w:w="795" w:type="dxa"/>
            <w:hideMark/>
          </w:tcPr>
          <w:p w14:paraId="43DA6FC7"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279</w:t>
            </w:r>
          </w:p>
        </w:tc>
        <w:tc>
          <w:tcPr>
            <w:tcW w:w="796" w:type="dxa"/>
            <w:hideMark/>
          </w:tcPr>
          <w:p w14:paraId="2DFF08CD"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4</w:t>
            </w:r>
          </w:p>
        </w:tc>
        <w:tc>
          <w:tcPr>
            <w:tcW w:w="795" w:type="dxa"/>
            <w:hideMark/>
          </w:tcPr>
          <w:p w14:paraId="2C015C58"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89</w:t>
            </w:r>
          </w:p>
        </w:tc>
        <w:tc>
          <w:tcPr>
            <w:tcW w:w="796" w:type="dxa"/>
            <w:hideMark/>
          </w:tcPr>
          <w:p w14:paraId="4B405477"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w:t>
            </w:r>
          </w:p>
        </w:tc>
        <w:tc>
          <w:tcPr>
            <w:tcW w:w="992" w:type="dxa"/>
            <w:hideMark/>
          </w:tcPr>
          <w:p w14:paraId="7DF5316B"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544</w:t>
            </w:r>
          </w:p>
        </w:tc>
        <w:tc>
          <w:tcPr>
            <w:tcW w:w="992" w:type="dxa"/>
            <w:hideMark/>
          </w:tcPr>
          <w:p w14:paraId="4275CE0E"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7</w:t>
            </w:r>
          </w:p>
        </w:tc>
      </w:tr>
      <w:tr w:rsidR="00773A58" w:rsidRPr="00E6289E" w14:paraId="56BF4802" w14:textId="77777777" w:rsidTr="008071BF">
        <w:trPr>
          <w:trHeight w:val="564"/>
          <w:jc w:val="center"/>
        </w:trPr>
        <w:tc>
          <w:tcPr>
            <w:tcW w:w="709" w:type="dxa"/>
            <w:hideMark/>
          </w:tcPr>
          <w:p w14:paraId="0324667F" w14:textId="77777777" w:rsidR="00773A58" w:rsidRPr="00F86F65" w:rsidRDefault="00773A58" w:rsidP="00400395">
            <w:pPr>
              <w:jc w:val="center"/>
              <w:rPr>
                <w:rFonts w:ascii="Calibri" w:eastAsia="Calibri" w:hAnsi="Calibri" w:cs="Calibri"/>
                <w:kern w:val="2"/>
                <w14:ligatures w14:val="standardContextual"/>
              </w:rPr>
            </w:pPr>
            <w:bookmarkStart w:id="303" w:name="_Hlk100651114" w:colFirst="1" w:colLast="9"/>
            <w:r w:rsidRPr="00F86F65">
              <w:rPr>
                <w:rFonts w:ascii="Calibri" w:eastAsia="Calibri" w:hAnsi="Calibri" w:cs="Calibri"/>
                <w:kern w:val="2"/>
                <w14:ligatures w14:val="standardContextual"/>
              </w:rPr>
              <w:t>2021</w:t>
            </w:r>
          </w:p>
        </w:tc>
        <w:tc>
          <w:tcPr>
            <w:tcW w:w="795" w:type="dxa"/>
            <w:hideMark/>
          </w:tcPr>
          <w:p w14:paraId="267CBC47"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39</w:t>
            </w:r>
          </w:p>
        </w:tc>
        <w:tc>
          <w:tcPr>
            <w:tcW w:w="796" w:type="dxa"/>
            <w:hideMark/>
          </w:tcPr>
          <w:p w14:paraId="1A4FB4BB"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w:t>
            </w:r>
          </w:p>
        </w:tc>
        <w:tc>
          <w:tcPr>
            <w:tcW w:w="795" w:type="dxa"/>
            <w:hideMark/>
          </w:tcPr>
          <w:p w14:paraId="7ED5389B"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76</w:t>
            </w:r>
          </w:p>
        </w:tc>
        <w:tc>
          <w:tcPr>
            <w:tcW w:w="796" w:type="dxa"/>
            <w:hideMark/>
          </w:tcPr>
          <w:p w14:paraId="54E987DF"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w:t>
            </w:r>
          </w:p>
        </w:tc>
        <w:tc>
          <w:tcPr>
            <w:tcW w:w="795" w:type="dxa"/>
            <w:hideMark/>
          </w:tcPr>
          <w:p w14:paraId="1E0E4FB4"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352</w:t>
            </w:r>
          </w:p>
        </w:tc>
        <w:tc>
          <w:tcPr>
            <w:tcW w:w="796" w:type="dxa"/>
            <w:hideMark/>
          </w:tcPr>
          <w:p w14:paraId="26147021"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4</w:t>
            </w:r>
          </w:p>
        </w:tc>
        <w:tc>
          <w:tcPr>
            <w:tcW w:w="795" w:type="dxa"/>
            <w:hideMark/>
          </w:tcPr>
          <w:p w14:paraId="791E5D41"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174</w:t>
            </w:r>
          </w:p>
        </w:tc>
        <w:tc>
          <w:tcPr>
            <w:tcW w:w="796" w:type="dxa"/>
            <w:hideMark/>
          </w:tcPr>
          <w:p w14:paraId="1CEC7A74"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5</w:t>
            </w:r>
          </w:p>
        </w:tc>
        <w:tc>
          <w:tcPr>
            <w:tcW w:w="992" w:type="dxa"/>
            <w:hideMark/>
          </w:tcPr>
          <w:p w14:paraId="37228716"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641</w:t>
            </w:r>
          </w:p>
        </w:tc>
        <w:tc>
          <w:tcPr>
            <w:tcW w:w="992" w:type="dxa"/>
            <w:hideMark/>
          </w:tcPr>
          <w:p w14:paraId="42A533C1" w14:textId="77777777" w:rsidR="00773A58" w:rsidRPr="00F86F65" w:rsidRDefault="00773A58" w:rsidP="00400395">
            <w:pPr>
              <w:jc w:val="center"/>
              <w:rPr>
                <w:rFonts w:ascii="Calibri" w:eastAsia="Calibri" w:hAnsi="Calibri" w:cs="Calibri"/>
                <w:color w:val="000000"/>
                <w:kern w:val="2"/>
                <w14:ligatures w14:val="standardContextual"/>
              </w:rPr>
            </w:pPr>
            <w:r w:rsidRPr="00F86F65">
              <w:rPr>
                <w:rFonts w:ascii="Calibri" w:eastAsia="Calibri" w:hAnsi="Calibri" w:cs="Calibri"/>
                <w:color w:val="000000"/>
                <w:kern w:val="2"/>
                <w14:ligatures w14:val="standardContextual"/>
              </w:rPr>
              <w:t>11</w:t>
            </w:r>
          </w:p>
        </w:tc>
      </w:tr>
      <w:tr w:rsidR="00773A58" w:rsidRPr="00E6289E" w14:paraId="50F567A7" w14:textId="77777777" w:rsidTr="008071BF">
        <w:trPr>
          <w:trHeight w:val="544"/>
          <w:jc w:val="center"/>
        </w:trPr>
        <w:tc>
          <w:tcPr>
            <w:tcW w:w="709" w:type="dxa"/>
          </w:tcPr>
          <w:p w14:paraId="033A46DA" w14:textId="77777777" w:rsidR="00773A58" w:rsidRPr="00E6289E" w:rsidRDefault="00773A58" w:rsidP="00400395">
            <w:pPr>
              <w:jc w:val="center"/>
              <w:rPr>
                <w:rFonts w:ascii="Calibri" w:eastAsia="Calibri" w:hAnsi="Calibri" w:cs="Calibri"/>
                <w:b/>
                <w:bCs/>
                <w:kern w:val="2"/>
                <w:sz w:val="24"/>
                <w:szCs w:val="24"/>
                <w14:ligatures w14:val="standardContextual"/>
              </w:rPr>
            </w:pPr>
            <w:r w:rsidRPr="00F86F65">
              <w:rPr>
                <w:rFonts w:ascii="Calibri" w:eastAsia="Calibri" w:hAnsi="Calibri" w:cs="Calibri"/>
                <w:b/>
                <w:bCs/>
                <w:kern w:val="2"/>
                <w14:ligatures w14:val="standardContextual"/>
              </w:rPr>
              <w:t>2022</w:t>
            </w:r>
          </w:p>
        </w:tc>
        <w:tc>
          <w:tcPr>
            <w:tcW w:w="795" w:type="dxa"/>
          </w:tcPr>
          <w:p w14:paraId="6DBCCFAA"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50</w:t>
            </w:r>
          </w:p>
        </w:tc>
        <w:tc>
          <w:tcPr>
            <w:tcW w:w="796" w:type="dxa"/>
          </w:tcPr>
          <w:p w14:paraId="7F77AEFB"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1</w:t>
            </w:r>
          </w:p>
        </w:tc>
        <w:tc>
          <w:tcPr>
            <w:tcW w:w="795" w:type="dxa"/>
          </w:tcPr>
          <w:p w14:paraId="2D80DEA0"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109</w:t>
            </w:r>
          </w:p>
        </w:tc>
        <w:tc>
          <w:tcPr>
            <w:tcW w:w="796" w:type="dxa"/>
          </w:tcPr>
          <w:p w14:paraId="43E97B50"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0</w:t>
            </w:r>
          </w:p>
        </w:tc>
        <w:tc>
          <w:tcPr>
            <w:tcW w:w="795" w:type="dxa"/>
          </w:tcPr>
          <w:p w14:paraId="6F2C8812"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298</w:t>
            </w:r>
          </w:p>
        </w:tc>
        <w:tc>
          <w:tcPr>
            <w:tcW w:w="796" w:type="dxa"/>
          </w:tcPr>
          <w:p w14:paraId="1A6D1CD8"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6</w:t>
            </w:r>
          </w:p>
        </w:tc>
        <w:tc>
          <w:tcPr>
            <w:tcW w:w="795" w:type="dxa"/>
          </w:tcPr>
          <w:p w14:paraId="66F83926"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215</w:t>
            </w:r>
          </w:p>
        </w:tc>
        <w:tc>
          <w:tcPr>
            <w:tcW w:w="796" w:type="dxa"/>
          </w:tcPr>
          <w:p w14:paraId="5BB546DD"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4</w:t>
            </w:r>
          </w:p>
        </w:tc>
        <w:tc>
          <w:tcPr>
            <w:tcW w:w="992" w:type="dxa"/>
          </w:tcPr>
          <w:p w14:paraId="546C60E1"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672</w:t>
            </w:r>
          </w:p>
        </w:tc>
        <w:tc>
          <w:tcPr>
            <w:tcW w:w="992" w:type="dxa"/>
          </w:tcPr>
          <w:p w14:paraId="5CCD7459" w14:textId="77777777" w:rsidR="00773A58" w:rsidRPr="00F86F65" w:rsidRDefault="00773A58" w:rsidP="00400395">
            <w:pPr>
              <w:jc w:val="center"/>
              <w:rPr>
                <w:rFonts w:ascii="Calibri" w:eastAsia="Calibri" w:hAnsi="Calibri" w:cs="Calibri"/>
                <w:b/>
                <w:bCs/>
                <w:kern w:val="2"/>
                <w14:ligatures w14:val="standardContextual"/>
              </w:rPr>
            </w:pPr>
            <w:r w:rsidRPr="00F86F65">
              <w:rPr>
                <w:rFonts w:ascii="Calibri" w:eastAsia="Calibri" w:hAnsi="Calibri" w:cs="Calibri"/>
                <w:b/>
                <w:bCs/>
                <w:kern w:val="2"/>
                <w14:ligatures w14:val="standardContextual"/>
              </w:rPr>
              <w:t>11</w:t>
            </w:r>
          </w:p>
        </w:tc>
      </w:tr>
    </w:tbl>
    <w:p w14:paraId="2E0952FB" w14:textId="77777777" w:rsidR="005F574F" w:rsidRPr="00845389" w:rsidRDefault="005F574F" w:rsidP="005F568E">
      <w:pPr>
        <w:pStyle w:val="Stylnastroninternet"/>
      </w:pPr>
      <w:bookmarkStart w:id="304" w:name="_Toc133222202"/>
      <w:bookmarkEnd w:id="302"/>
      <w:bookmarkEnd w:id="303"/>
    </w:p>
    <w:p w14:paraId="71964C07" w14:textId="4CFCEF39" w:rsidR="00773A58" w:rsidRDefault="00773A58" w:rsidP="008917B4">
      <w:pPr>
        <w:pStyle w:val="Nagwek3"/>
        <w:numPr>
          <w:ilvl w:val="1"/>
          <w:numId w:val="122"/>
        </w:numPr>
        <w:spacing w:before="0"/>
      </w:pPr>
      <w:bookmarkStart w:id="305" w:name="_Toc135828420"/>
      <w:r w:rsidRPr="007B0047">
        <w:t>Wścieklizna</w:t>
      </w:r>
      <w:bookmarkEnd w:id="304"/>
      <w:bookmarkEnd w:id="305"/>
    </w:p>
    <w:p w14:paraId="29E23723" w14:textId="77777777" w:rsidR="008917B4" w:rsidRPr="00845389" w:rsidRDefault="008917B4" w:rsidP="005F568E">
      <w:pPr>
        <w:pStyle w:val="Stylnastroninternet"/>
      </w:pPr>
    </w:p>
    <w:p w14:paraId="2DEFAAFF" w14:textId="5107A384" w:rsidR="00773A58" w:rsidRPr="006F046C" w:rsidRDefault="00773A58" w:rsidP="005F568E">
      <w:pPr>
        <w:pStyle w:val="Stylnastroninternet"/>
        <w:rPr>
          <w:rFonts w:eastAsia="Times New Roman" w:cstheme="minorHAnsi"/>
          <w:szCs w:val="24"/>
          <w:highlight w:val="yellow"/>
          <w:lang w:eastAsia="pl-PL"/>
        </w:rPr>
      </w:pPr>
      <w:r w:rsidRPr="00A37F0E">
        <w:rPr>
          <w:rFonts w:eastAsia="Times New Roman" w:cstheme="minorHAnsi"/>
          <w:szCs w:val="24"/>
          <w:lang w:eastAsia="pl-PL"/>
        </w:rPr>
        <w:t>W 2022 r. na terenie woj. zachodniopomorskiego zarejestrowano 388 przypadków styczności</w:t>
      </w:r>
      <w:r w:rsidR="005A5A82">
        <w:rPr>
          <w:rFonts w:eastAsia="Times New Roman" w:cstheme="minorHAnsi"/>
          <w:szCs w:val="24"/>
          <w:lang w:eastAsia="pl-PL"/>
        </w:rPr>
        <w:t xml:space="preserve"> i </w:t>
      </w:r>
      <w:r w:rsidRPr="00A37F0E">
        <w:rPr>
          <w:rFonts w:eastAsia="Times New Roman" w:cstheme="minorHAnsi"/>
          <w:szCs w:val="24"/>
          <w:lang w:eastAsia="pl-PL"/>
        </w:rPr>
        <w:t>pokąsań przez zwierzęta</w:t>
      </w:r>
      <w:r w:rsidR="000E738B">
        <w:rPr>
          <w:rFonts w:eastAsia="Times New Roman" w:cstheme="minorHAnsi"/>
          <w:szCs w:val="24"/>
          <w:lang w:eastAsia="pl-PL"/>
        </w:rPr>
        <w:t xml:space="preserve"> w </w:t>
      </w:r>
      <w:r w:rsidRPr="00A37F0E">
        <w:rPr>
          <w:rFonts w:eastAsia="Times New Roman" w:cstheme="minorHAnsi"/>
          <w:szCs w:val="24"/>
          <w:lang w:eastAsia="pl-PL"/>
        </w:rPr>
        <w:t>przypadku, których zachodziło podejrzenie potencjalnego narażenia na wściekliznę,</w:t>
      </w:r>
      <w:r w:rsidRPr="006F046C">
        <w:rPr>
          <w:rFonts w:eastAsia="Times New Roman" w:cstheme="minorHAnsi"/>
          <w:szCs w:val="24"/>
          <w:lang w:eastAsia="pl-PL"/>
        </w:rPr>
        <w:t xml:space="preserve"> po których wdrożono szczepienia (tj. o 129 przypadków więcej niż</w:t>
      </w:r>
      <w:r w:rsidR="000E738B">
        <w:rPr>
          <w:rFonts w:eastAsia="Times New Roman" w:cstheme="minorHAnsi"/>
          <w:szCs w:val="24"/>
          <w:lang w:eastAsia="pl-PL"/>
        </w:rPr>
        <w:t xml:space="preserve"> w </w:t>
      </w:r>
      <w:r w:rsidRPr="006F046C">
        <w:rPr>
          <w:rFonts w:eastAsia="Times New Roman" w:cstheme="minorHAnsi"/>
          <w:szCs w:val="24"/>
          <w:lang w:eastAsia="pl-PL"/>
        </w:rPr>
        <w:t>2021 r.),</w:t>
      </w:r>
      <w:r w:rsidR="000E738B">
        <w:rPr>
          <w:rFonts w:eastAsia="Times New Roman" w:cstheme="minorHAnsi"/>
          <w:szCs w:val="24"/>
          <w:lang w:eastAsia="pl-PL"/>
        </w:rPr>
        <w:t xml:space="preserve"> w </w:t>
      </w:r>
      <w:r w:rsidRPr="006F046C">
        <w:rPr>
          <w:rFonts w:eastAsia="Times New Roman" w:cstheme="minorHAnsi"/>
          <w:szCs w:val="24"/>
          <w:lang w:eastAsia="pl-PL"/>
        </w:rPr>
        <w:t>tym 70 przypadków dotyczyło dzieci do 14 roku życia (tj.</w:t>
      </w:r>
      <w:r w:rsidR="00172122">
        <w:rPr>
          <w:rFonts w:eastAsia="Times New Roman" w:cstheme="minorHAnsi"/>
          <w:szCs w:val="24"/>
          <w:lang w:eastAsia="pl-PL"/>
        </w:rPr>
        <w:t> </w:t>
      </w:r>
      <w:r w:rsidRPr="006F046C">
        <w:rPr>
          <w:rFonts w:eastAsia="Times New Roman" w:cstheme="minorHAnsi"/>
          <w:szCs w:val="24"/>
          <w:lang w:eastAsia="pl-PL"/>
        </w:rPr>
        <w:t>o 23 przypadki więcej niż</w:t>
      </w:r>
      <w:r w:rsidR="000E738B">
        <w:rPr>
          <w:rFonts w:eastAsia="Times New Roman" w:cstheme="minorHAnsi"/>
          <w:szCs w:val="24"/>
          <w:lang w:eastAsia="pl-PL"/>
        </w:rPr>
        <w:t xml:space="preserve"> w </w:t>
      </w:r>
      <w:r w:rsidRPr="006F046C">
        <w:rPr>
          <w:rFonts w:eastAsia="Times New Roman" w:cstheme="minorHAnsi"/>
          <w:szCs w:val="24"/>
          <w:lang w:eastAsia="pl-PL"/>
        </w:rPr>
        <w:t xml:space="preserve">2021 r.). </w:t>
      </w:r>
    </w:p>
    <w:p w14:paraId="5E7FB541" w14:textId="12CD0F95" w:rsidR="00773A58" w:rsidRPr="00BD2B7D" w:rsidRDefault="00773A58" w:rsidP="005F568E">
      <w:pPr>
        <w:pStyle w:val="Stylnastroninternet"/>
        <w:rPr>
          <w:rFonts w:eastAsia="Times New Roman" w:cstheme="minorHAnsi"/>
          <w:szCs w:val="24"/>
          <w:lang w:eastAsia="pl-PL"/>
        </w:rPr>
      </w:pPr>
      <w:r w:rsidRPr="00BD2B7D">
        <w:rPr>
          <w:rFonts w:eastAsia="Times New Roman" w:cstheme="minorHAnsi"/>
          <w:szCs w:val="24"/>
          <w:lang w:eastAsia="pl-PL"/>
        </w:rPr>
        <w:t>W 2022 r. przeciw wściekliźnie</w:t>
      </w:r>
      <w:r>
        <w:rPr>
          <w:rFonts w:eastAsia="Times New Roman" w:cstheme="minorHAnsi"/>
          <w:szCs w:val="24"/>
          <w:lang w:eastAsia="pl-PL"/>
        </w:rPr>
        <w:t xml:space="preserve"> zaszczepiono</w:t>
      </w:r>
      <w:r w:rsidRPr="00BD2B7D">
        <w:rPr>
          <w:rFonts w:eastAsia="Times New Roman" w:cstheme="minorHAnsi"/>
          <w:szCs w:val="24"/>
          <w:lang w:eastAsia="pl-PL"/>
        </w:rPr>
        <w:t xml:space="preserve"> 732 os</w:t>
      </w:r>
      <w:r>
        <w:rPr>
          <w:rFonts w:eastAsia="Times New Roman" w:cstheme="minorHAnsi"/>
          <w:szCs w:val="24"/>
          <w:lang w:eastAsia="pl-PL"/>
        </w:rPr>
        <w:t>oby</w:t>
      </w:r>
      <w:r w:rsidRPr="00BD2B7D">
        <w:rPr>
          <w:rFonts w:eastAsia="Times New Roman" w:cstheme="minorHAnsi"/>
          <w:szCs w:val="24"/>
          <w:lang w:eastAsia="pl-PL"/>
        </w:rPr>
        <w:t>,</w:t>
      </w:r>
      <w:r w:rsidR="000E738B">
        <w:rPr>
          <w:rFonts w:eastAsia="Times New Roman" w:cstheme="minorHAnsi"/>
          <w:szCs w:val="24"/>
          <w:lang w:eastAsia="pl-PL"/>
        </w:rPr>
        <w:t xml:space="preserve"> w </w:t>
      </w:r>
      <w:r w:rsidRPr="00BD2B7D">
        <w:rPr>
          <w:rFonts w:eastAsia="Times New Roman" w:cstheme="minorHAnsi"/>
          <w:szCs w:val="24"/>
          <w:lang w:eastAsia="pl-PL"/>
        </w:rPr>
        <w:t xml:space="preserve">tym 292 </w:t>
      </w:r>
      <w:r>
        <w:rPr>
          <w:rFonts w:eastAsia="Times New Roman" w:cstheme="minorHAnsi"/>
          <w:szCs w:val="24"/>
          <w:lang w:eastAsia="pl-PL"/>
        </w:rPr>
        <w:t xml:space="preserve">- </w:t>
      </w:r>
      <w:r w:rsidRPr="00BD2B7D">
        <w:rPr>
          <w:rFonts w:eastAsia="Times New Roman" w:cstheme="minorHAnsi"/>
          <w:szCs w:val="24"/>
          <w:lang w:eastAsia="pl-PL"/>
        </w:rPr>
        <w:t>profilaktycznie.</w:t>
      </w:r>
      <w:r w:rsidR="000E738B">
        <w:rPr>
          <w:rFonts w:eastAsia="Times New Roman" w:cstheme="minorHAnsi"/>
          <w:szCs w:val="24"/>
          <w:lang w:eastAsia="pl-PL"/>
        </w:rPr>
        <w:t xml:space="preserve"> w </w:t>
      </w:r>
      <w:r w:rsidRPr="00BD2B7D">
        <w:rPr>
          <w:rFonts w:eastAsia="Times New Roman" w:cstheme="minorHAnsi"/>
          <w:szCs w:val="24"/>
          <w:lang w:eastAsia="pl-PL"/>
        </w:rPr>
        <w:t>trzech Poradniach Profilaktyki Wścieklizny</w:t>
      </w:r>
      <w:r>
        <w:rPr>
          <w:rFonts w:eastAsia="Times New Roman" w:cstheme="minorHAnsi"/>
          <w:szCs w:val="24"/>
          <w:lang w:eastAsia="pl-PL"/>
        </w:rPr>
        <w:t>, tj. Samodzielnym Publicznym Wojewódzkim Szpitalu Zespolonym, ul. Arkońska 4, 71-455 Szczecin, Szpitalu Wojewódzkim im. Mikołaja Kopernika</w:t>
      </w:r>
      <w:r w:rsidR="000E738B">
        <w:rPr>
          <w:rFonts w:eastAsia="Times New Roman" w:cstheme="minorHAnsi"/>
          <w:szCs w:val="24"/>
          <w:lang w:eastAsia="pl-PL"/>
        </w:rPr>
        <w:t xml:space="preserve"> w </w:t>
      </w:r>
      <w:r>
        <w:rPr>
          <w:rFonts w:eastAsia="Times New Roman" w:cstheme="minorHAnsi"/>
          <w:szCs w:val="24"/>
          <w:lang w:eastAsia="pl-PL"/>
        </w:rPr>
        <w:t>Koszalinie, ul. Tytusa Chałubińskiego 7,75-581 Koszalin, 107 Szpitalu Wojskowym</w:t>
      </w:r>
      <w:r w:rsidR="005A5A82">
        <w:rPr>
          <w:rFonts w:eastAsia="Times New Roman" w:cstheme="minorHAnsi"/>
          <w:szCs w:val="24"/>
          <w:lang w:eastAsia="pl-PL"/>
        </w:rPr>
        <w:t xml:space="preserve"> z </w:t>
      </w:r>
      <w:r>
        <w:rPr>
          <w:rFonts w:eastAsia="Times New Roman" w:cstheme="minorHAnsi"/>
          <w:szCs w:val="24"/>
          <w:lang w:eastAsia="pl-PL"/>
        </w:rPr>
        <w:t xml:space="preserve">Przychodnią SPZOZ, ul. Kołobrzeska 44, 78-600 Wałcz, </w:t>
      </w:r>
      <w:proofErr w:type="spellStart"/>
      <w:r w:rsidRPr="00BD2B7D">
        <w:rPr>
          <w:rFonts w:eastAsia="Times New Roman" w:cstheme="minorHAnsi"/>
          <w:szCs w:val="24"/>
          <w:lang w:eastAsia="pl-PL"/>
        </w:rPr>
        <w:t>poekspozycyjne</w:t>
      </w:r>
      <w:proofErr w:type="spellEnd"/>
      <w:r w:rsidRPr="00BD2B7D">
        <w:rPr>
          <w:rFonts w:eastAsia="Times New Roman" w:cstheme="minorHAnsi"/>
          <w:szCs w:val="24"/>
          <w:lang w:eastAsia="pl-PL"/>
        </w:rPr>
        <w:t xml:space="preserve"> szczepienia przeciw wściekliźnie wdrożono u 440 osób,</w:t>
      </w:r>
      <w:r w:rsidR="000E738B">
        <w:rPr>
          <w:rFonts w:eastAsia="Times New Roman" w:cstheme="minorHAnsi"/>
          <w:szCs w:val="24"/>
          <w:lang w:eastAsia="pl-PL"/>
        </w:rPr>
        <w:t xml:space="preserve"> w </w:t>
      </w:r>
      <w:r w:rsidRPr="00BD2B7D">
        <w:rPr>
          <w:rFonts w:eastAsia="Times New Roman" w:cstheme="minorHAnsi"/>
          <w:szCs w:val="24"/>
          <w:lang w:eastAsia="pl-PL"/>
        </w:rPr>
        <w:t>tym u:</w:t>
      </w:r>
    </w:p>
    <w:p w14:paraId="6459566D" w14:textId="77777777" w:rsidR="00773A58" w:rsidRPr="00BD2B7D" w:rsidRDefault="00773A58" w:rsidP="005F568E">
      <w:pPr>
        <w:pStyle w:val="punktatornastron"/>
        <w:rPr>
          <w:lang w:eastAsia="pl-PL"/>
        </w:rPr>
      </w:pPr>
      <w:r w:rsidRPr="00BD2B7D">
        <w:rPr>
          <w:lang w:eastAsia="pl-PL"/>
        </w:rPr>
        <w:t>358 osób, które zostały zgłoszone przez PSSE woj. zachodniopomorskiego;</w:t>
      </w:r>
    </w:p>
    <w:p w14:paraId="52558F4E" w14:textId="01D31FCC" w:rsidR="00773A58" w:rsidRPr="00BD2B7D" w:rsidRDefault="00773A58" w:rsidP="005F568E">
      <w:pPr>
        <w:pStyle w:val="punktatornastron"/>
        <w:rPr>
          <w:lang w:eastAsia="pl-PL"/>
        </w:rPr>
      </w:pPr>
      <w:r w:rsidRPr="00BD2B7D">
        <w:rPr>
          <w:lang w:eastAsia="pl-PL"/>
        </w:rPr>
        <w:t>79 osób, które zostały zgłoszone przez PSSE</w:t>
      </w:r>
      <w:r w:rsidR="005A5A82">
        <w:rPr>
          <w:lang w:eastAsia="pl-PL"/>
        </w:rPr>
        <w:t xml:space="preserve"> z </w:t>
      </w:r>
      <w:r>
        <w:rPr>
          <w:lang w:eastAsia="pl-PL"/>
        </w:rPr>
        <w:t xml:space="preserve">innych </w:t>
      </w:r>
      <w:r w:rsidRPr="00BD2B7D">
        <w:rPr>
          <w:lang w:eastAsia="pl-PL"/>
        </w:rPr>
        <w:t>województw;</w:t>
      </w:r>
    </w:p>
    <w:p w14:paraId="376778E8" w14:textId="77777777" w:rsidR="00773A58" w:rsidRDefault="00773A58" w:rsidP="005F568E">
      <w:pPr>
        <w:pStyle w:val="punktatornastron"/>
        <w:rPr>
          <w:lang w:eastAsia="pl-PL"/>
        </w:rPr>
      </w:pPr>
      <w:r w:rsidRPr="00BD2B7D">
        <w:rPr>
          <w:lang w:eastAsia="pl-PL"/>
        </w:rPr>
        <w:t xml:space="preserve">3 osób pokąsanych </w:t>
      </w:r>
      <w:r>
        <w:rPr>
          <w:lang w:eastAsia="pl-PL"/>
        </w:rPr>
        <w:t xml:space="preserve">poza </w:t>
      </w:r>
      <w:r w:rsidRPr="00BD2B7D">
        <w:rPr>
          <w:lang w:eastAsia="pl-PL"/>
        </w:rPr>
        <w:t>granicami kraju.</w:t>
      </w:r>
    </w:p>
    <w:p w14:paraId="4B2ACC67" w14:textId="77777777" w:rsidR="00C37599" w:rsidRDefault="00C37599" w:rsidP="00C37599">
      <w:pPr>
        <w:pStyle w:val="Stylnastroninternet"/>
        <w:rPr>
          <w:lang w:eastAsia="pl-PL"/>
        </w:rPr>
      </w:pPr>
    </w:p>
    <w:p w14:paraId="43F05B11" w14:textId="77777777" w:rsidR="00C37599" w:rsidRPr="00A37F0E" w:rsidRDefault="00C37599" w:rsidP="00C37599">
      <w:pPr>
        <w:pStyle w:val="Stylnastroninternet"/>
      </w:pPr>
      <w:r w:rsidRPr="00A37F0E">
        <w:rPr>
          <w:lang w:eastAsia="pl-PL"/>
        </w:rPr>
        <w:t>Specyfika dochodzeń epidemiologicznych</w:t>
      </w:r>
      <w:r>
        <w:rPr>
          <w:lang w:eastAsia="pl-PL"/>
        </w:rPr>
        <w:t xml:space="preserve"> w </w:t>
      </w:r>
      <w:r w:rsidRPr="00A37F0E">
        <w:rPr>
          <w:lang w:eastAsia="pl-PL"/>
        </w:rPr>
        <w:t xml:space="preserve">przypadku </w:t>
      </w:r>
      <w:r w:rsidRPr="00A37F0E">
        <w:t>styczności</w:t>
      </w:r>
      <w:r>
        <w:t xml:space="preserve"> i </w:t>
      </w:r>
      <w:r w:rsidRPr="00A37F0E">
        <w:t>narażenia na</w:t>
      </w:r>
      <w:r>
        <w:t> </w:t>
      </w:r>
      <w:r w:rsidRPr="00A37F0E">
        <w:t>wściekliznę obejmuje przede wszystkim:</w:t>
      </w:r>
    </w:p>
    <w:p w14:paraId="76E2783C" w14:textId="77777777" w:rsidR="00C37599" w:rsidRDefault="00C37599" w:rsidP="00C37599">
      <w:pPr>
        <w:pStyle w:val="punktatornastron"/>
        <w:rPr>
          <w:lang w:eastAsia="pl-PL"/>
        </w:rPr>
      </w:pPr>
      <w:r w:rsidRPr="002A4B67">
        <w:rPr>
          <w:lang w:eastAsia="pl-PL"/>
        </w:rPr>
        <w:t>osoby, które zostały pokąsane przez zwierzęta na terenie woj. zachodniopomorskiego, u których wdrożono szczepienia przeciw wściekliźnie;</w:t>
      </w:r>
    </w:p>
    <w:p w14:paraId="692B8690" w14:textId="77777777" w:rsidR="00C37599" w:rsidRDefault="00C37599" w:rsidP="00C37599">
      <w:pPr>
        <w:pStyle w:val="punktatornastron"/>
        <w:rPr>
          <w:lang w:eastAsia="pl-PL"/>
        </w:rPr>
      </w:pPr>
      <w:r w:rsidRPr="002A4B67">
        <w:rPr>
          <w:lang w:eastAsia="pl-PL"/>
        </w:rPr>
        <w:t>osoby pokąsane</w:t>
      </w:r>
      <w:r>
        <w:rPr>
          <w:lang w:eastAsia="pl-PL"/>
        </w:rPr>
        <w:t xml:space="preserve"> w </w:t>
      </w:r>
      <w:r w:rsidRPr="002A4B67">
        <w:rPr>
          <w:lang w:eastAsia="pl-PL"/>
        </w:rPr>
        <w:t>regionie Pomorza Zachodniego, które podjęły szczepienia na</w:t>
      </w:r>
      <w:r>
        <w:rPr>
          <w:lang w:eastAsia="pl-PL"/>
        </w:rPr>
        <w:t> </w:t>
      </w:r>
      <w:r w:rsidRPr="002A4B67">
        <w:rPr>
          <w:lang w:eastAsia="pl-PL"/>
        </w:rPr>
        <w:t>terenie innych województw;</w:t>
      </w:r>
    </w:p>
    <w:p w14:paraId="45D62A63" w14:textId="77777777" w:rsidR="00C37599" w:rsidRDefault="00C37599" w:rsidP="00C37599">
      <w:pPr>
        <w:pStyle w:val="punktatornastron"/>
        <w:rPr>
          <w:lang w:eastAsia="pl-PL"/>
        </w:rPr>
      </w:pPr>
      <w:r w:rsidRPr="002A4B67">
        <w:rPr>
          <w:lang w:eastAsia="pl-PL"/>
        </w:rPr>
        <w:t>osoby, które zostały pokąsane na terenie woj. zachodniopomorskiego bez potrzeby wdrożenia szczepień;</w:t>
      </w:r>
    </w:p>
    <w:p w14:paraId="4424FD45" w14:textId="77777777" w:rsidR="00C37599" w:rsidRPr="002A4B67" w:rsidRDefault="00C37599" w:rsidP="00C37599">
      <w:pPr>
        <w:pStyle w:val="punktatornastron"/>
        <w:rPr>
          <w:lang w:eastAsia="pl-PL"/>
        </w:rPr>
      </w:pPr>
      <w:r w:rsidRPr="002A4B67">
        <w:rPr>
          <w:spacing w:val="-8"/>
          <w:lang w:eastAsia="pl-PL"/>
        </w:rPr>
        <w:t>osoby pokąsane za granicami kraju zaszczepione na terenie woj. zachodniopomorskiego.</w:t>
      </w:r>
    </w:p>
    <w:p w14:paraId="17962065" w14:textId="5B8472BD" w:rsidR="00773A58" w:rsidRPr="00595553" w:rsidRDefault="00773A58" w:rsidP="00773A58">
      <w:pPr>
        <w:jc w:val="both"/>
        <w:rPr>
          <w:sz w:val="18"/>
          <w:szCs w:val="18"/>
          <w:lang w:eastAsia="pl-PL"/>
        </w:rPr>
      </w:pPr>
      <w:bookmarkStart w:id="306" w:name="_Toc133231310"/>
      <w:bookmarkStart w:id="307" w:name="_Toc133236319"/>
      <w:bookmarkStart w:id="308" w:name="_Toc133311709"/>
      <w:bookmarkStart w:id="309" w:name="_Toc133320565"/>
      <w:bookmarkStart w:id="310" w:name="_Toc133321684"/>
      <w:bookmarkStart w:id="311" w:name="_Toc133387662"/>
      <w:bookmarkStart w:id="312" w:name="_Toc133388606"/>
      <w:bookmarkStart w:id="313" w:name="_Toc133500629"/>
      <w:bookmarkStart w:id="314" w:name="_Toc133559633"/>
      <w:bookmarkStart w:id="315" w:name="_Toc133576655"/>
      <w:bookmarkStart w:id="316" w:name="_Toc133582259"/>
      <w:bookmarkStart w:id="317" w:name="_Toc133582877"/>
      <w:bookmarkStart w:id="318" w:name="_Toc133583767"/>
      <w:bookmarkStart w:id="319" w:name="_Toc134604376"/>
      <w:bookmarkStart w:id="320" w:name="_Toc134610890"/>
      <w:bookmarkStart w:id="321" w:name="_Toc135041589"/>
      <w:bookmarkStart w:id="322" w:name="_Toc135828581"/>
      <w:r w:rsidRPr="00595553">
        <w:rPr>
          <w:sz w:val="18"/>
          <w:szCs w:val="18"/>
          <w:lang w:eastAsia="pl-PL"/>
        </w:rPr>
        <w:lastRenderedPageBreak/>
        <w:t xml:space="preserve">Tabela </w:t>
      </w:r>
      <w:r w:rsidRPr="00595553">
        <w:rPr>
          <w:sz w:val="18"/>
          <w:szCs w:val="18"/>
          <w:lang w:eastAsia="pl-PL"/>
        </w:rPr>
        <w:fldChar w:fldCharType="begin"/>
      </w:r>
      <w:r w:rsidRPr="00595553">
        <w:rPr>
          <w:sz w:val="18"/>
          <w:szCs w:val="18"/>
          <w:lang w:eastAsia="pl-PL"/>
        </w:rPr>
        <w:instrText xml:space="preserve"> SEQ Tabela \* ARABIC </w:instrText>
      </w:r>
      <w:r w:rsidRPr="00595553">
        <w:rPr>
          <w:sz w:val="18"/>
          <w:szCs w:val="18"/>
          <w:lang w:eastAsia="pl-PL"/>
        </w:rPr>
        <w:fldChar w:fldCharType="separate"/>
      </w:r>
      <w:r w:rsidR="00B41039" w:rsidRPr="00595553">
        <w:rPr>
          <w:noProof/>
          <w:sz w:val="18"/>
          <w:szCs w:val="18"/>
          <w:lang w:eastAsia="pl-PL"/>
        </w:rPr>
        <w:t>16</w:t>
      </w:r>
      <w:r w:rsidRPr="00595553">
        <w:rPr>
          <w:sz w:val="18"/>
          <w:szCs w:val="18"/>
          <w:lang w:eastAsia="pl-PL"/>
        </w:rPr>
        <w:fldChar w:fldCharType="end"/>
      </w:r>
      <w:r w:rsidRPr="00595553">
        <w:rPr>
          <w:sz w:val="18"/>
          <w:szCs w:val="18"/>
          <w:lang w:eastAsia="pl-PL"/>
        </w:rPr>
        <w:t>. Liczba przeprowadzonych dochodzeń epidemiologicznych</w:t>
      </w:r>
      <w:r w:rsidR="005A5A82" w:rsidRPr="00595553">
        <w:rPr>
          <w:sz w:val="18"/>
          <w:szCs w:val="18"/>
          <w:lang w:eastAsia="pl-PL"/>
        </w:rPr>
        <w:t xml:space="preserve"> i </w:t>
      </w:r>
      <w:r w:rsidRPr="00595553">
        <w:rPr>
          <w:sz w:val="18"/>
          <w:szCs w:val="18"/>
          <w:lang w:eastAsia="pl-PL"/>
        </w:rPr>
        <w:t>liczba przypadków styczności</w:t>
      </w:r>
      <w:r w:rsidR="005A5A82" w:rsidRPr="00595553">
        <w:rPr>
          <w:sz w:val="18"/>
          <w:szCs w:val="18"/>
          <w:lang w:eastAsia="pl-PL"/>
        </w:rPr>
        <w:t xml:space="preserve"> i </w:t>
      </w:r>
      <w:r w:rsidRPr="00595553">
        <w:rPr>
          <w:sz w:val="18"/>
          <w:szCs w:val="18"/>
          <w:lang w:eastAsia="pl-PL"/>
        </w:rPr>
        <w:t>narażenia na wściekliznę zgłoszonych na terenie woj. zachodniopomorskiego, po których wdrożono szczepienia p/wściekliźnie</w:t>
      </w:r>
      <w:r w:rsidR="000E738B" w:rsidRPr="00595553">
        <w:rPr>
          <w:sz w:val="18"/>
          <w:szCs w:val="18"/>
          <w:lang w:eastAsia="pl-PL"/>
        </w:rPr>
        <w:t xml:space="preserve"> w </w:t>
      </w:r>
      <w:r w:rsidRPr="00595553">
        <w:rPr>
          <w:sz w:val="18"/>
          <w:szCs w:val="18"/>
          <w:lang w:eastAsia="pl-PL"/>
        </w:rPr>
        <w:t>latach 2018- 2022</w:t>
      </w:r>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p>
    <w:tbl>
      <w:tblPr>
        <w:tblStyle w:val="Siatkatabelijasna"/>
        <w:tblW w:w="5024" w:type="pct"/>
        <w:jc w:val="center"/>
        <w:tblLook w:val="04A0" w:firstRow="1" w:lastRow="0" w:firstColumn="1" w:lastColumn="0" w:noHBand="0" w:noVBand="1"/>
        <w:tblCaption w:val="Tabela 16. Liczba przeprowadzonych dochodzeń epidemiologicznych i liczba przypadków styczności i narażenia na wściekliznę zgłoszonych na terenie woj. zachodniopomorskiego, po których wdrożono szczepienia p/wściekliźnie w latach 2018- 2022"/>
        <w:tblDescription w:val="Tabela 16. Liczba przeprowadzonych dochodzeń epidemiologicznych i liczba przypadków styczności i narażenia na wściekliznę zgłoszonych na terenie woj. zachodniopomorskiego, po których wdrożono szczepienia p/wściekliźnie w latach 2018- 2022"/>
      </w:tblPr>
      <w:tblGrid>
        <w:gridCol w:w="1662"/>
        <w:gridCol w:w="863"/>
        <w:gridCol w:w="636"/>
        <w:gridCol w:w="863"/>
        <w:gridCol w:w="636"/>
        <w:gridCol w:w="863"/>
        <w:gridCol w:w="636"/>
        <w:gridCol w:w="863"/>
        <w:gridCol w:w="636"/>
        <w:gridCol w:w="878"/>
        <w:gridCol w:w="650"/>
      </w:tblGrid>
      <w:tr w:rsidR="00773A58" w:rsidRPr="006F046C" w14:paraId="48B687F0" w14:textId="77777777" w:rsidTr="008071BF">
        <w:trPr>
          <w:trHeight w:val="390"/>
          <w:jc w:val="center"/>
        </w:trPr>
        <w:tc>
          <w:tcPr>
            <w:tcW w:w="1198" w:type="pct"/>
            <w:vMerge w:val="restart"/>
            <w:hideMark/>
          </w:tcPr>
          <w:p w14:paraId="75657A6F"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Liczba</w:t>
            </w:r>
          </w:p>
          <w:p w14:paraId="5116F9EC"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przeprowadzonych dochodzeń epidemiologicznych</w:t>
            </w:r>
          </w:p>
        </w:tc>
        <w:tc>
          <w:tcPr>
            <w:tcW w:w="747" w:type="pct"/>
            <w:gridSpan w:val="2"/>
          </w:tcPr>
          <w:p w14:paraId="797EA77A"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2018</w:t>
            </w:r>
          </w:p>
        </w:tc>
        <w:tc>
          <w:tcPr>
            <w:tcW w:w="740" w:type="pct"/>
            <w:gridSpan w:val="2"/>
          </w:tcPr>
          <w:p w14:paraId="0AEBDDDF"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2019</w:t>
            </w:r>
          </w:p>
        </w:tc>
        <w:tc>
          <w:tcPr>
            <w:tcW w:w="740" w:type="pct"/>
            <w:gridSpan w:val="2"/>
          </w:tcPr>
          <w:p w14:paraId="15AB72E1"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2020</w:t>
            </w:r>
          </w:p>
        </w:tc>
        <w:tc>
          <w:tcPr>
            <w:tcW w:w="744" w:type="pct"/>
            <w:gridSpan w:val="2"/>
          </w:tcPr>
          <w:p w14:paraId="6D62E46C"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2021</w:t>
            </w:r>
          </w:p>
        </w:tc>
        <w:tc>
          <w:tcPr>
            <w:tcW w:w="833" w:type="pct"/>
            <w:gridSpan w:val="2"/>
          </w:tcPr>
          <w:p w14:paraId="05E1F667" w14:textId="77777777" w:rsidR="00773A58" w:rsidRPr="006F046C" w:rsidRDefault="00773A58" w:rsidP="00400395">
            <w:pPr>
              <w:spacing w:line="276" w:lineRule="auto"/>
              <w:jc w:val="center"/>
              <w:rPr>
                <w:rFonts w:eastAsia="Times New Roman" w:cstheme="minorHAnsi"/>
                <w:b/>
                <w:bCs/>
                <w:sz w:val="18"/>
                <w:szCs w:val="18"/>
              </w:rPr>
            </w:pPr>
            <w:r w:rsidRPr="006F046C">
              <w:rPr>
                <w:rFonts w:eastAsia="Times New Roman" w:cstheme="minorHAnsi"/>
                <w:b/>
                <w:bCs/>
                <w:sz w:val="18"/>
                <w:szCs w:val="18"/>
              </w:rPr>
              <w:t>2022</w:t>
            </w:r>
          </w:p>
        </w:tc>
      </w:tr>
      <w:tr w:rsidR="00773A58" w:rsidRPr="006F046C" w14:paraId="51F0E9F6" w14:textId="77777777" w:rsidTr="008071BF">
        <w:trPr>
          <w:trHeight w:val="454"/>
          <w:jc w:val="center"/>
        </w:trPr>
        <w:tc>
          <w:tcPr>
            <w:tcW w:w="0" w:type="auto"/>
            <w:vMerge/>
            <w:hideMark/>
          </w:tcPr>
          <w:p w14:paraId="1D89D6B6" w14:textId="77777777" w:rsidR="00773A58" w:rsidRPr="006F046C" w:rsidRDefault="00773A58" w:rsidP="00400395">
            <w:pPr>
              <w:rPr>
                <w:rFonts w:eastAsia="Times New Roman" w:cstheme="minorHAnsi"/>
                <w:sz w:val="18"/>
                <w:szCs w:val="18"/>
              </w:rPr>
            </w:pPr>
          </w:p>
        </w:tc>
        <w:tc>
          <w:tcPr>
            <w:tcW w:w="747" w:type="pct"/>
            <w:gridSpan w:val="2"/>
          </w:tcPr>
          <w:p w14:paraId="4BFEB36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2107</w:t>
            </w:r>
          </w:p>
        </w:tc>
        <w:tc>
          <w:tcPr>
            <w:tcW w:w="740" w:type="pct"/>
            <w:gridSpan w:val="2"/>
          </w:tcPr>
          <w:p w14:paraId="05351B23"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2056</w:t>
            </w:r>
          </w:p>
        </w:tc>
        <w:tc>
          <w:tcPr>
            <w:tcW w:w="740" w:type="pct"/>
            <w:gridSpan w:val="2"/>
          </w:tcPr>
          <w:p w14:paraId="615EC157"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1445</w:t>
            </w:r>
          </w:p>
        </w:tc>
        <w:tc>
          <w:tcPr>
            <w:tcW w:w="744" w:type="pct"/>
            <w:gridSpan w:val="2"/>
          </w:tcPr>
          <w:p w14:paraId="0B2C0638"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1276</w:t>
            </w:r>
          </w:p>
        </w:tc>
        <w:tc>
          <w:tcPr>
            <w:tcW w:w="833" w:type="pct"/>
            <w:gridSpan w:val="2"/>
          </w:tcPr>
          <w:p w14:paraId="32F73D21" w14:textId="77777777" w:rsidR="00773A58" w:rsidRPr="006F046C" w:rsidRDefault="00773A58" w:rsidP="00400395">
            <w:pPr>
              <w:spacing w:line="276" w:lineRule="auto"/>
              <w:jc w:val="center"/>
              <w:rPr>
                <w:rFonts w:eastAsia="Times New Roman" w:cstheme="minorHAnsi"/>
                <w:b/>
                <w:bCs/>
                <w:sz w:val="18"/>
                <w:szCs w:val="18"/>
              </w:rPr>
            </w:pPr>
            <w:r w:rsidRPr="006F046C">
              <w:rPr>
                <w:rFonts w:eastAsia="Times New Roman" w:cstheme="minorHAnsi"/>
                <w:b/>
                <w:bCs/>
                <w:sz w:val="18"/>
                <w:szCs w:val="18"/>
              </w:rPr>
              <w:t>1695</w:t>
            </w:r>
          </w:p>
        </w:tc>
      </w:tr>
      <w:tr w:rsidR="00773A58" w:rsidRPr="006F046C" w14:paraId="423D7511" w14:textId="77777777" w:rsidTr="008071BF">
        <w:trPr>
          <w:trHeight w:val="454"/>
          <w:jc w:val="center"/>
        </w:trPr>
        <w:tc>
          <w:tcPr>
            <w:tcW w:w="1198" w:type="pct"/>
            <w:vMerge w:val="restart"/>
            <w:hideMark/>
          </w:tcPr>
          <w:p w14:paraId="224C6D71"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Liczba przypadków</w:t>
            </w:r>
          </w:p>
          <w:p w14:paraId="690F512E" w14:textId="65F2E0D2" w:rsidR="00773A58" w:rsidRPr="006F046C" w:rsidRDefault="00773A58" w:rsidP="00400395">
            <w:pPr>
              <w:spacing w:line="276" w:lineRule="auto"/>
              <w:jc w:val="center"/>
              <w:rPr>
                <w:rFonts w:eastAsia="Times New Roman" w:cstheme="minorHAnsi"/>
                <w:sz w:val="16"/>
                <w:szCs w:val="16"/>
              </w:rPr>
            </w:pPr>
            <w:r w:rsidRPr="006F046C">
              <w:rPr>
                <w:rFonts w:eastAsia="Times New Roman" w:cstheme="minorHAnsi"/>
                <w:sz w:val="18"/>
                <w:szCs w:val="18"/>
              </w:rPr>
              <w:t>styczności</w:t>
            </w:r>
            <w:r w:rsidR="005A5A82">
              <w:rPr>
                <w:rFonts w:eastAsia="Times New Roman" w:cstheme="minorHAnsi"/>
                <w:sz w:val="18"/>
                <w:szCs w:val="18"/>
              </w:rPr>
              <w:t xml:space="preserve"> i </w:t>
            </w:r>
            <w:r w:rsidRPr="006F046C">
              <w:rPr>
                <w:rFonts w:eastAsia="Times New Roman" w:cstheme="minorHAnsi"/>
                <w:sz w:val="18"/>
                <w:szCs w:val="18"/>
              </w:rPr>
              <w:t>narażenia na wściekliznę, po których wdrożono szczepienia p/wściekliźnie</w:t>
            </w:r>
          </w:p>
        </w:tc>
        <w:tc>
          <w:tcPr>
            <w:tcW w:w="747" w:type="pct"/>
            <w:gridSpan w:val="2"/>
          </w:tcPr>
          <w:p w14:paraId="0BAA3658"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317</w:t>
            </w:r>
          </w:p>
        </w:tc>
        <w:tc>
          <w:tcPr>
            <w:tcW w:w="740" w:type="pct"/>
            <w:gridSpan w:val="2"/>
          </w:tcPr>
          <w:p w14:paraId="1BF37F4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357</w:t>
            </w:r>
          </w:p>
        </w:tc>
        <w:tc>
          <w:tcPr>
            <w:tcW w:w="740" w:type="pct"/>
            <w:gridSpan w:val="2"/>
          </w:tcPr>
          <w:p w14:paraId="676667D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217</w:t>
            </w:r>
          </w:p>
        </w:tc>
        <w:tc>
          <w:tcPr>
            <w:tcW w:w="744" w:type="pct"/>
            <w:gridSpan w:val="2"/>
          </w:tcPr>
          <w:p w14:paraId="5EAA5A8D"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259</w:t>
            </w:r>
          </w:p>
        </w:tc>
        <w:tc>
          <w:tcPr>
            <w:tcW w:w="833" w:type="pct"/>
            <w:gridSpan w:val="2"/>
          </w:tcPr>
          <w:p w14:paraId="4860BCF2" w14:textId="77777777" w:rsidR="00773A58" w:rsidRPr="006F046C" w:rsidRDefault="00773A58" w:rsidP="00400395">
            <w:pPr>
              <w:spacing w:line="276" w:lineRule="auto"/>
              <w:jc w:val="center"/>
              <w:rPr>
                <w:rFonts w:eastAsia="Times New Roman" w:cstheme="minorHAnsi"/>
                <w:b/>
                <w:bCs/>
                <w:color w:val="000000"/>
                <w:sz w:val="18"/>
                <w:szCs w:val="18"/>
              </w:rPr>
            </w:pPr>
            <w:r w:rsidRPr="006F046C">
              <w:rPr>
                <w:rFonts w:eastAsia="Times New Roman" w:cstheme="minorHAnsi"/>
                <w:b/>
                <w:bCs/>
                <w:color w:val="000000"/>
                <w:sz w:val="18"/>
                <w:szCs w:val="18"/>
              </w:rPr>
              <w:t>388</w:t>
            </w:r>
          </w:p>
        </w:tc>
      </w:tr>
      <w:tr w:rsidR="00773A58" w:rsidRPr="006F046C" w14:paraId="7F7B1626" w14:textId="77777777" w:rsidTr="008071BF">
        <w:trPr>
          <w:trHeight w:val="454"/>
          <w:jc w:val="center"/>
        </w:trPr>
        <w:tc>
          <w:tcPr>
            <w:tcW w:w="0" w:type="auto"/>
            <w:vMerge/>
            <w:hideMark/>
          </w:tcPr>
          <w:p w14:paraId="4AC0EF42" w14:textId="77777777" w:rsidR="00773A58" w:rsidRPr="006F046C" w:rsidRDefault="00773A58" w:rsidP="00400395">
            <w:pPr>
              <w:rPr>
                <w:rFonts w:eastAsia="Times New Roman" w:cstheme="minorHAnsi"/>
                <w:sz w:val="16"/>
                <w:szCs w:val="16"/>
              </w:rPr>
            </w:pPr>
          </w:p>
        </w:tc>
        <w:tc>
          <w:tcPr>
            <w:tcW w:w="747" w:type="pct"/>
            <w:gridSpan w:val="2"/>
            <w:hideMark/>
          </w:tcPr>
          <w:p w14:paraId="66A787E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w tym pokąsania przez zwierzęta</w:t>
            </w:r>
          </w:p>
        </w:tc>
        <w:tc>
          <w:tcPr>
            <w:tcW w:w="740" w:type="pct"/>
            <w:gridSpan w:val="2"/>
            <w:hideMark/>
          </w:tcPr>
          <w:p w14:paraId="441562FD"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w tym pokąsania</w:t>
            </w:r>
          </w:p>
          <w:p w14:paraId="038354FD"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przez zwierzęta</w:t>
            </w:r>
          </w:p>
        </w:tc>
        <w:tc>
          <w:tcPr>
            <w:tcW w:w="740" w:type="pct"/>
            <w:gridSpan w:val="2"/>
            <w:hideMark/>
          </w:tcPr>
          <w:p w14:paraId="60600F8D"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w tym pokąsania</w:t>
            </w:r>
          </w:p>
          <w:p w14:paraId="6041836A"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przez zwierzęta</w:t>
            </w:r>
          </w:p>
        </w:tc>
        <w:tc>
          <w:tcPr>
            <w:tcW w:w="744" w:type="pct"/>
            <w:gridSpan w:val="2"/>
            <w:hideMark/>
          </w:tcPr>
          <w:p w14:paraId="4C5B68A0"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w tym pokąsania</w:t>
            </w:r>
          </w:p>
          <w:p w14:paraId="69C9AA4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przez zwierzęta</w:t>
            </w:r>
          </w:p>
        </w:tc>
        <w:tc>
          <w:tcPr>
            <w:tcW w:w="833" w:type="pct"/>
            <w:gridSpan w:val="2"/>
            <w:hideMark/>
          </w:tcPr>
          <w:p w14:paraId="78962BB3" w14:textId="77777777" w:rsidR="00773A58" w:rsidRPr="006F046C" w:rsidRDefault="00773A58" w:rsidP="00400395">
            <w:pPr>
              <w:spacing w:line="276" w:lineRule="auto"/>
              <w:jc w:val="center"/>
              <w:rPr>
                <w:rFonts w:eastAsia="Times New Roman" w:cstheme="minorHAnsi"/>
                <w:b/>
                <w:bCs/>
                <w:sz w:val="18"/>
                <w:szCs w:val="18"/>
              </w:rPr>
            </w:pPr>
            <w:r w:rsidRPr="006F046C">
              <w:rPr>
                <w:rFonts w:eastAsia="Times New Roman" w:cstheme="minorHAnsi"/>
                <w:b/>
                <w:bCs/>
                <w:sz w:val="18"/>
                <w:szCs w:val="18"/>
              </w:rPr>
              <w:t>w tym pokąsania</w:t>
            </w:r>
          </w:p>
          <w:p w14:paraId="34175DED" w14:textId="77777777" w:rsidR="00773A58" w:rsidRPr="006F046C" w:rsidRDefault="00773A58" w:rsidP="00400395">
            <w:pPr>
              <w:spacing w:line="276" w:lineRule="auto"/>
              <w:jc w:val="center"/>
              <w:rPr>
                <w:rFonts w:eastAsia="Times New Roman" w:cstheme="minorHAnsi"/>
                <w:b/>
                <w:bCs/>
                <w:sz w:val="18"/>
                <w:szCs w:val="18"/>
              </w:rPr>
            </w:pPr>
            <w:r w:rsidRPr="006F046C">
              <w:rPr>
                <w:rFonts w:eastAsia="Times New Roman" w:cstheme="minorHAnsi"/>
                <w:b/>
                <w:bCs/>
                <w:sz w:val="18"/>
                <w:szCs w:val="18"/>
              </w:rPr>
              <w:t>przez zwierzęta</w:t>
            </w:r>
          </w:p>
        </w:tc>
      </w:tr>
      <w:tr w:rsidR="00773A58" w:rsidRPr="006F046C" w14:paraId="61839BC1" w14:textId="77777777" w:rsidTr="008071BF">
        <w:trPr>
          <w:trHeight w:val="407"/>
          <w:jc w:val="center"/>
        </w:trPr>
        <w:tc>
          <w:tcPr>
            <w:tcW w:w="0" w:type="auto"/>
            <w:vMerge/>
            <w:hideMark/>
          </w:tcPr>
          <w:p w14:paraId="300DB3D4" w14:textId="77777777" w:rsidR="00773A58" w:rsidRPr="006F046C" w:rsidRDefault="00773A58" w:rsidP="00400395">
            <w:pPr>
              <w:rPr>
                <w:rFonts w:eastAsia="Times New Roman" w:cstheme="minorHAnsi"/>
                <w:sz w:val="16"/>
                <w:szCs w:val="16"/>
              </w:rPr>
            </w:pPr>
          </w:p>
        </w:tc>
        <w:tc>
          <w:tcPr>
            <w:tcW w:w="432" w:type="pct"/>
            <w:hideMark/>
          </w:tcPr>
          <w:p w14:paraId="18B8A7F5"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domowe</w:t>
            </w:r>
          </w:p>
        </w:tc>
        <w:tc>
          <w:tcPr>
            <w:tcW w:w="315" w:type="pct"/>
            <w:hideMark/>
          </w:tcPr>
          <w:p w14:paraId="7F10109B"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dzikie</w:t>
            </w:r>
          </w:p>
        </w:tc>
        <w:tc>
          <w:tcPr>
            <w:tcW w:w="432" w:type="pct"/>
            <w:hideMark/>
          </w:tcPr>
          <w:p w14:paraId="265A09C3"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domowe</w:t>
            </w:r>
          </w:p>
        </w:tc>
        <w:tc>
          <w:tcPr>
            <w:tcW w:w="308" w:type="pct"/>
            <w:hideMark/>
          </w:tcPr>
          <w:p w14:paraId="673556A1"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dzikie</w:t>
            </w:r>
          </w:p>
        </w:tc>
        <w:tc>
          <w:tcPr>
            <w:tcW w:w="432" w:type="pct"/>
            <w:hideMark/>
          </w:tcPr>
          <w:p w14:paraId="044941B3"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domowe</w:t>
            </w:r>
          </w:p>
        </w:tc>
        <w:tc>
          <w:tcPr>
            <w:tcW w:w="308" w:type="pct"/>
            <w:hideMark/>
          </w:tcPr>
          <w:p w14:paraId="096A100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dzikie</w:t>
            </w:r>
          </w:p>
        </w:tc>
        <w:tc>
          <w:tcPr>
            <w:tcW w:w="432" w:type="pct"/>
            <w:hideMark/>
          </w:tcPr>
          <w:p w14:paraId="44F57F29"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domowe</w:t>
            </w:r>
          </w:p>
        </w:tc>
        <w:tc>
          <w:tcPr>
            <w:tcW w:w="311" w:type="pct"/>
            <w:hideMark/>
          </w:tcPr>
          <w:p w14:paraId="191C1E97"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dzikie</w:t>
            </w:r>
          </w:p>
        </w:tc>
        <w:tc>
          <w:tcPr>
            <w:tcW w:w="440" w:type="pct"/>
            <w:hideMark/>
          </w:tcPr>
          <w:p w14:paraId="66CE4066" w14:textId="77777777" w:rsidR="00773A58" w:rsidRPr="006F046C" w:rsidRDefault="00773A58" w:rsidP="00400395">
            <w:pPr>
              <w:spacing w:line="276" w:lineRule="auto"/>
              <w:jc w:val="center"/>
              <w:rPr>
                <w:rFonts w:eastAsia="Times New Roman" w:cstheme="minorHAnsi"/>
                <w:b/>
                <w:bCs/>
                <w:sz w:val="18"/>
                <w:szCs w:val="18"/>
              </w:rPr>
            </w:pPr>
            <w:r w:rsidRPr="006F046C">
              <w:rPr>
                <w:rFonts w:eastAsia="Times New Roman" w:cstheme="minorHAnsi"/>
                <w:b/>
                <w:bCs/>
                <w:sz w:val="18"/>
                <w:szCs w:val="18"/>
              </w:rPr>
              <w:t>domowe</w:t>
            </w:r>
          </w:p>
        </w:tc>
        <w:tc>
          <w:tcPr>
            <w:tcW w:w="392" w:type="pct"/>
            <w:hideMark/>
          </w:tcPr>
          <w:p w14:paraId="11897614" w14:textId="77777777" w:rsidR="00773A58" w:rsidRPr="006F046C" w:rsidRDefault="00773A58" w:rsidP="00400395">
            <w:pPr>
              <w:spacing w:line="276" w:lineRule="auto"/>
              <w:jc w:val="center"/>
              <w:rPr>
                <w:rFonts w:eastAsia="Times New Roman" w:cstheme="minorHAnsi"/>
                <w:b/>
                <w:bCs/>
                <w:sz w:val="18"/>
                <w:szCs w:val="18"/>
              </w:rPr>
            </w:pPr>
            <w:r w:rsidRPr="006F046C">
              <w:rPr>
                <w:rFonts w:eastAsia="Times New Roman" w:cstheme="minorHAnsi"/>
                <w:b/>
                <w:bCs/>
                <w:sz w:val="18"/>
                <w:szCs w:val="18"/>
              </w:rPr>
              <w:t>dzikie</w:t>
            </w:r>
          </w:p>
        </w:tc>
      </w:tr>
      <w:tr w:rsidR="00773A58" w:rsidRPr="006F046C" w14:paraId="5F0B9FEF" w14:textId="77777777" w:rsidTr="008071BF">
        <w:trPr>
          <w:trHeight w:val="413"/>
          <w:jc w:val="center"/>
        </w:trPr>
        <w:tc>
          <w:tcPr>
            <w:tcW w:w="0" w:type="auto"/>
            <w:vMerge/>
            <w:hideMark/>
          </w:tcPr>
          <w:p w14:paraId="10FB27B0" w14:textId="77777777" w:rsidR="00773A58" w:rsidRPr="006F046C" w:rsidRDefault="00773A58" w:rsidP="00400395">
            <w:pPr>
              <w:rPr>
                <w:rFonts w:eastAsia="Times New Roman" w:cstheme="minorHAnsi"/>
                <w:sz w:val="16"/>
                <w:szCs w:val="16"/>
              </w:rPr>
            </w:pPr>
          </w:p>
        </w:tc>
        <w:tc>
          <w:tcPr>
            <w:tcW w:w="432" w:type="pct"/>
          </w:tcPr>
          <w:p w14:paraId="0E2E45FC"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261</w:t>
            </w:r>
          </w:p>
        </w:tc>
        <w:tc>
          <w:tcPr>
            <w:tcW w:w="315" w:type="pct"/>
          </w:tcPr>
          <w:p w14:paraId="203F8D1F"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sz w:val="18"/>
                <w:szCs w:val="18"/>
              </w:rPr>
              <w:t>56</w:t>
            </w:r>
          </w:p>
        </w:tc>
        <w:tc>
          <w:tcPr>
            <w:tcW w:w="432" w:type="pct"/>
          </w:tcPr>
          <w:p w14:paraId="4115970F"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290</w:t>
            </w:r>
          </w:p>
        </w:tc>
        <w:tc>
          <w:tcPr>
            <w:tcW w:w="308" w:type="pct"/>
          </w:tcPr>
          <w:p w14:paraId="7450E82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67</w:t>
            </w:r>
          </w:p>
        </w:tc>
        <w:tc>
          <w:tcPr>
            <w:tcW w:w="432" w:type="pct"/>
          </w:tcPr>
          <w:p w14:paraId="5EE6E181"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171</w:t>
            </w:r>
          </w:p>
        </w:tc>
        <w:tc>
          <w:tcPr>
            <w:tcW w:w="308" w:type="pct"/>
          </w:tcPr>
          <w:p w14:paraId="5A65FAB0"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46</w:t>
            </w:r>
          </w:p>
        </w:tc>
        <w:tc>
          <w:tcPr>
            <w:tcW w:w="432" w:type="pct"/>
          </w:tcPr>
          <w:p w14:paraId="154F1033"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221</w:t>
            </w:r>
          </w:p>
        </w:tc>
        <w:tc>
          <w:tcPr>
            <w:tcW w:w="311" w:type="pct"/>
          </w:tcPr>
          <w:p w14:paraId="152D3B56" w14:textId="77777777" w:rsidR="00773A58" w:rsidRPr="006F046C" w:rsidRDefault="00773A58" w:rsidP="00400395">
            <w:pPr>
              <w:spacing w:line="276" w:lineRule="auto"/>
              <w:jc w:val="center"/>
              <w:rPr>
                <w:rFonts w:eastAsia="Times New Roman" w:cstheme="minorHAnsi"/>
                <w:sz w:val="18"/>
                <w:szCs w:val="18"/>
              </w:rPr>
            </w:pPr>
            <w:r w:rsidRPr="006F046C">
              <w:rPr>
                <w:rFonts w:eastAsia="Times New Roman" w:cstheme="minorHAnsi"/>
                <w:color w:val="000000"/>
                <w:sz w:val="18"/>
                <w:szCs w:val="18"/>
              </w:rPr>
              <w:t>38</w:t>
            </w:r>
          </w:p>
        </w:tc>
        <w:tc>
          <w:tcPr>
            <w:tcW w:w="440" w:type="pct"/>
          </w:tcPr>
          <w:p w14:paraId="034A1EAC" w14:textId="77777777" w:rsidR="00773A58" w:rsidRPr="006F046C" w:rsidRDefault="00773A58" w:rsidP="00400395">
            <w:pPr>
              <w:spacing w:line="276" w:lineRule="auto"/>
              <w:jc w:val="center"/>
              <w:rPr>
                <w:rFonts w:eastAsia="Times New Roman" w:cstheme="minorHAnsi"/>
                <w:b/>
                <w:bCs/>
                <w:color w:val="000000"/>
                <w:sz w:val="18"/>
                <w:szCs w:val="18"/>
              </w:rPr>
            </w:pPr>
            <w:r w:rsidRPr="006F046C">
              <w:rPr>
                <w:rFonts w:eastAsia="Times New Roman" w:cstheme="minorHAnsi"/>
                <w:b/>
                <w:bCs/>
                <w:color w:val="000000"/>
                <w:sz w:val="18"/>
                <w:szCs w:val="18"/>
              </w:rPr>
              <w:t>334</w:t>
            </w:r>
          </w:p>
        </w:tc>
        <w:tc>
          <w:tcPr>
            <w:tcW w:w="392" w:type="pct"/>
          </w:tcPr>
          <w:p w14:paraId="4D876A73" w14:textId="77777777" w:rsidR="00773A58" w:rsidRPr="006F046C" w:rsidRDefault="00773A58" w:rsidP="00400395">
            <w:pPr>
              <w:spacing w:line="276" w:lineRule="auto"/>
              <w:jc w:val="center"/>
              <w:rPr>
                <w:rFonts w:eastAsia="Times New Roman" w:cstheme="minorHAnsi"/>
                <w:b/>
                <w:bCs/>
                <w:color w:val="000000"/>
                <w:sz w:val="18"/>
                <w:szCs w:val="18"/>
              </w:rPr>
            </w:pPr>
            <w:r w:rsidRPr="006F046C">
              <w:rPr>
                <w:rFonts w:eastAsia="Times New Roman" w:cstheme="minorHAnsi"/>
                <w:b/>
                <w:bCs/>
                <w:color w:val="000000"/>
                <w:sz w:val="18"/>
                <w:szCs w:val="18"/>
              </w:rPr>
              <w:t>54</w:t>
            </w:r>
          </w:p>
        </w:tc>
      </w:tr>
    </w:tbl>
    <w:p w14:paraId="21640257" w14:textId="77777777" w:rsidR="000E4721" w:rsidRDefault="000E4721" w:rsidP="00C37599">
      <w:pPr>
        <w:pStyle w:val="Stylnastroninternet"/>
        <w:rPr>
          <w:lang w:eastAsia="pl-PL"/>
        </w:rPr>
      </w:pPr>
    </w:p>
    <w:p w14:paraId="3CDCC419" w14:textId="652A4348" w:rsidR="00773A58" w:rsidRPr="006F046C" w:rsidRDefault="00773A58" w:rsidP="00C37599">
      <w:pPr>
        <w:pStyle w:val="Stylnastroninternet"/>
        <w:rPr>
          <w:lang w:eastAsia="pl-PL"/>
        </w:rPr>
      </w:pPr>
      <w:r w:rsidRPr="006F046C">
        <w:rPr>
          <w:lang w:eastAsia="pl-PL"/>
        </w:rPr>
        <w:t>Z powodu pokąsania ludzi przez zwierzęta podejrzane o wściekliznę pracownicy Państwowej Inspekcji Sanitarnej</w:t>
      </w:r>
      <w:r w:rsidR="000E738B">
        <w:rPr>
          <w:lang w:eastAsia="pl-PL"/>
        </w:rPr>
        <w:t xml:space="preserve"> w </w:t>
      </w:r>
      <w:r w:rsidRPr="006F046C">
        <w:rPr>
          <w:lang w:eastAsia="pl-PL"/>
        </w:rPr>
        <w:t>2022 r. przeprowadzili 1695 dochodzeń epidemiologicznych,</w:t>
      </w:r>
      <w:r w:rsidR="000E738B">
        <w:rPr>
          <w:lang w:eastAsia="pl-PL"/>
        </w:rPr>
        <w:t xml:space="preserve"> w </w:t>
      </w:r>
      <w:r w:rsidRPr="006F046C">
        <w:rPr>
          <w:lang w:eastAsia="pl-PL"/>
        </w:rPr>
        <w:t>tym 361</w:t>
      </w:r>
      <w:r w:rsidR="005A5A82">
        <w:rPr>
          <w:lang w:eastAsia="pl-PL"/>
        </w:rPr>
        <w:t xml:space="preserve"> z </w:t>
      </w:r>
      <w:r w:rsidRPr="006F046C">
        <w:rPr>
          <w:lang w:eastAsia="pl-PL"/>
        </w:rPr>
        <w:t>powodu pokąsania dzieci do 14 roku życia.</w:t>
      </w:r>
      <w:r>
        <w:rPr>
          <w:lang w:eastAsia="pl-PL"/>
        </w:rPr>
        <w:t xml:space="preserve"> </w:t>
      </w:r>
      <w:r w:rsidRPr="006F046C">
        <w:rPr>
          <w:color w:val="000000"/>
          <w:szCs w:val="20"/>
          <w:lang w:eastAsia="pl-PL"/>
        </w:rPr>
        <w:t xml:space="preserve">Liczba </w:t>
      </w:r>
      <w:r>
        <w:rPr>
          <w:color w:val="000000"/>
          <w:szCs w:val="20"/>
          <w:lang w:eastAsia="pl-PL"/>
        </w:rPr>
        <w:t>ta</w:t>
      </w:r>
      <w:r w:rsidR="000E738B">
        <w:rPr>
          <w:color w:val="000000"/>
          <w:szCs w:val="20"/>
          <w:lang w:eastAsia="pl-PL"/>
        </w:rPr>
        <w:t xml:space="preserve"> w </w:t>
      </w:r>
      <w:r w:rsidRPr="006F046C">
        <w:rPr>
          <w:color w:val="000000"/>
          <w:szCs w:val="20"/>
          <w:lang w:eastAsia="pl-PL"/>
        </w:rPr>
        <w:t>porównaniu</w:t>
      </w:r>
      <w:r w:rsidR="005A5A82">
        <w:rPr>
          <w:color w:val="000000"/>
          <w:szCs w:val="20"/>
          <w:lang w:eastAsia="pl-PL"/>
        </w:rPr>
        <w:t xml:space="preserve"> z </w:t>
      </w:r>
      <w:r w:rsidRPr="006F046C">
        <w:rPr>
          <w:color w:val="000000"/>
          <w:szCs w:val="20"/>
          <w:lang w:eastAsia="pl-PL"/>
        </w:rPr>
        <w:t xml:space="preserve">rokiem 2021 r. zwiększyła się o 419 przypadków. </w:t>
      </w:r>
    </w:p>
    <w:p w14:paraId="7C5BC93F" w14:textId="3F22D698" w:rsidR="00773A58" w:rsidRPr="006F046C" w:rsidRDefault="00773A58" w:rsidP="00C37599">
      <w:pPr>
        <w:pStyle w:val="Stylnastroninternet"/>
        <w:rPr>
          <w:lang w:eastAsia="pl-PL"/>
        </w:rPr>
      </w:pPr>
      <w:r w:rsidRPr="006F046C">
        <w:rPr>
          <w:lang w:eastAsia="pl-PL"/>
        </w:rPr>
        <w:t>Wskaźnik liczbowy osób zaszczepionych na 100 tys. mieszkańców</w:t>
      </w:r>
      <w:r w:rsidR="000E738B">
        <w:rPr>
          <w:lang w:eastAsia="pl-PL"/>
        </w:rPr>
        <w:t xml:space="preserve"> w </w:t>
      </w:r>
      <w:r w:rsidRPr="006F046C">
        <w:rPr>
          <w:lang w:eastAsia="pl-PL"/>
        </w:rPr>
        <w:t>woj. zachodniopomorskim</w:t>
      </w:r>
      <w:r w:rsidR="000E738B">
        <w:rPr>
          <w:lang w:eastAsia="pl-PL"/>
        </w:rPr>
        <w:t xml:space="preserve"> w </w:t>
      </w:r>
      <w:r w:rsidRPr="006F046C">
        <w:rPr>
          <w:lang w:eastAsia="pl-PL"/>
        </w:rPr>
        <w:t>roku 2022 wynosił 23,59</w:t>
      </w:r>
      <w:r w:rsidR="005A5A82">
        <w:rPr>
          <w:lang w:eastAsia="pl-PL"/>
        </w:rPr>
        <w:t xml:space="preserve"> i </w:t>
      </w:r>
      <w:r w:rsidRPr="006F046C">
        <w:rPr>
          <w:lang w:eastAsia="pl-PL"/>
        </w:rPr>
        <w:t>był wyższy niż</w:t>
      </w:r>
      <w:r w:rsidR="000E738B">
        <w:rPr>
          <w:lang w:eastAsia="pl-PL"/>
        </w:rPr>
        <w:t xml:space="preserve"> w </w:t>
      </w:r>
      <w:r w:rsidRPr="006F046C">
        <w:rPr>
          <w:lang w:eastAsia="pl-PL"/>
        </w:rPr>
        <w:t>Polsce (21,35).</w:t>
      </w:r>
    </w:p>
    <w:p w14:paraId="684471BE" w14:textId="37581BF0" w:rsidR="00773A58" w:rsidRPr="006F046C" w:rsidRDefault="00773A58" w:rsidP="00C37599">
      <w:pPr>
        <w:pStyle w:val="Stylnastroninternet"/>
        <w:rPr>
          <w:lang w:eastAsia="pl-PL"/>
        </w:rPr>
      </w:pPr>
      <w:r w:rsidRPr="006F046C">
        <w:rPr>
          <w:lang w:eastAsia="pl-PL"/>
        </w:rPr>
        <w:t>Najczęstszą przyczynę podejmowania szczepień u ludzi stanowiły pokąsania przez zwierzęta domowe, głównie psy</w:t>
      </w:r>
      <w:r w:rsidR="005A5A82">
        <w:rPr>
          <w:lang w:eastAsia="pl-PL"/>
        </w:rPr>
        <w:t xml:space="preserve"> i </w:t>
      </w:r>
      <w:r w:rsidRPr="006F046C">
        <w:rPr>
          <w:lang w:eastAsia="pl-PL"/>
        </w:rPr>
        <w:t>koty (86,08%).</w:t>
      </w:r>
    </w:p>
    <w:p w14:paraId="24CC699B" w14:textId="5F5964CF" w:rsidR="00773A58" w:rsidRDefault="00773A58" w:rsidP="00C37599">
      <w:pPr>
        <w:pStyle w:val="Stylnastroninternet"/>
        <w:rPr>
          <w:lang w:eastAsia="pl-PL"/>
        </w:rPr>
      </w:pPr>
      <w:r w:rsidRPr="006F046C">
        <w:rPr>
          <w:lang w:eastAsia="pl-PL"/>
        </w:rPr>
        <w:t xml:space="preserve">Z powodu konieczności chirurgicznego opracowania ran oraz zastosowania immunoprofilaktyki </w:t>
      </w:r>
      <w:proofErr w:type="spellStart"/>
      <w:r w:rsidRPr="006F046C">
        <w:rPr>
          <w:lang w:eastAsia="pl-PL"/>
        </w:rPr>
        <w:t>czynno</w:t>
      </w:r>
      <w:proofErr w:type="spellEnd"/>
      <w:r w:rsidRPr="006F046C">
        <w:rPr>
          <w:lang w:eastAsia="pl-PL"/>
        </w:rPr>
        <w:t>-biernej</w:t>
      </w:r>
      <w:r w:rsidR="005A5A82">
        <w:rPr>
          <w:lang w:eastAsia="pl-PL"/>
        </w:rPr>
        <w:t xml:space="preserve"> i </w:t>
      </w:r>
      <w:r w:rsidRPr="006F046C">
        <w:rPr>
          <w:lang w:eastAsia="pl-PL"/>
        </w:rPr>
        <w:t>biernej hospitalizowano 19 osób,</w:t>
      </w:r>
      <w:r w:rsidR="000E738B">
        <w:rPr>
          <w:lang w:eastAsia="pl-PL"/>
        </w:rPr>
        <w:t xml:space="preserve"> w </w:t>
      </w:r>
      <w:r w:rsidRPr="006F046C">
        <w:rPr>
          <w:lang w:eastAsia="pl-PL"/>
        </w:rPr>
        <w:t>tym u 6 osób nie podjęto szczepień p/wściekliźnie. Do immunoprofilaktyki biernej zakwalifikowano 11 osób (w</w:t>
      </w:r>
      <w:r w:rsidR="009F5EA8">
        <w:rPr>
          <w:lang w:eastAsia="pl-PL"/>
        </w:rPr>
        <w:t> </w:t>
      </w:r>
      <w:r w:rsidRPr="006F046C">
        <w:rPr>
          <w:lang w:eastAsia="pl-PL"/>
        </w:rPr>
        <w:t>tym 2 dzieci do 14 roku życia).</w:t>
      </w:r>
    </w:p>
    <w:p w14:paraId="5BD05C3F" w14:textId="77777777" w:rsidR="00CF2A80" w:rsidRPr="00595553" w:rsidRDefault="00CF2A80" w:rsidP="00C37599">
      <w:pPr>
        <w:pStyle w:val="Stylnastroninternet"/>
        <w:rPr>
          <w:lang w:eastAsia="pl-PL"/>
        </w:rPr>
      </w:pPr>
    </w:p>
    <w:p w14:paraId="50FC2225" w14:textId="53D86B5F" w:rsidR="00773A58" w:rsidRPr="00595553" w:rsidRDefault="00773A58" w:rsidP="00773A58">
      <w:pPr>
        <w:jc w:val="both"/>
        <w:rPr>
          <w:sz w:val="18"/>
          <w:szCs w:val="18"/>
          <w:lang w:eastAsia="pl-PL"/>
        </w:rPr>
      </w:pPr>
      <w:bookmarkStart w:id="323" w:name="_Toc133231311"/>
      <w:bookmarkStart w:id="324" w:name="_Toc133236320"/>
      <w:bookmarkStart w:id="325" w:name="_Toc133311710"/>
      <w:bookmarkStart w:id="326" w:name="_Toc133320566"/>
      <w:bookmarkStart w:id="327" w:name="_Toc133321685"/>
      <w:bookmarkStart w:id="328" w:name="_Toc133387663"/>
      <w:bookmarkStart w:id="329" w:name="_Toc133388607"/>
      <w:bookmarkStart w:id="330" w:name="_Toc133500630"/>
      <w:bookmarkStart w:id="331" w:name="_Toc133559634"/>
      <w:bookmarkStart w:id="332" w:name="_Toc133576656"/>
      <w:bookmarkStart w:id="333" w:name="_Toc133582260"/>
      <w:bookmarkStart w:id="334" w:name="_Toc133582878"/>
      <w:bookmarkStart w:id="335" w:name="_Toc133583768"/>
      <w:bookmarkStart w:id="336" w:name="_Toc134604377"/>
      <w:bookmarkStart w:id="337" w:name="_Toc134610891"/>
      <w:bookmarkStart w:id="338" w:name="_Toc135041590"/>
      <w:bookmarkStart w:id="339" w:name="_Toc135828582"/>
      <w:r w:rsidRPr="00595553">
        <w:rPr>
          <w:sz w:val="18"/>
          <w:szCs w:val="18"/>
          <w:lang w:eastAsia="pl-PL"/>
        </w:rPr>
        <w:t xml:space="preserve">Tabela </w:t>
      </w:r>
      <w:r w:rsidRPr="00595553">
        <w:rPr>
          <w:sz w:val="18"/>
          <w:szCs w:val="18"/>
          <w:lang w:eastAsia="pl-PL"/>
        </w:rPr>
        <w:fldChar w:fldCharType="begin"/>
      </w:r>
      <w:r w:rsidRPr="00595553">
        <w:rPr>
          <w:sz w:val="18"/>
          <w:szCs w:val="18"/>
          <w:lang w:eastAsia="pl-PL"/>
        </w:rPr>
        <w:instrText xml:space="preserve"> SEQ Tabela \* ARABIC </w:instrText>
      </w:r>
      <w:r w:rsidRPr="00595553">
        <w:rPr>
          <w:sz w:val="18"/>
          <w:szCs w:val="18"/>
          <w:lang w:eastAsia="pl-PL"/>
        </w:rPr>
        <w:fldChar w:fldCharType="separate"/>
      </w:r>
      <w:r w:rsidR="00B41039" w:rsidRPr="00595553">
        <w:rPr>
          <w:noProof/>
          <w:sz w:val="18"/>
          <w:szCs w:val="18"/>
          <w:lang w:eastAsia="pl-PL"/>
        </w:rPr>
        <w:t>17</w:t>
      </w:r>
      <w:r w:rsidRPr="00595553">
        <w:rPr>
          <w:sz w:val="18"/>
          <w:szCs w:val="18"/>
          <w:lang w:eastAsia="pl-PL"/>
        </w:rPr>
        <w:fldChar w:fldCharType="end"/>
      </w:r>
      <w:r w:rsidRPr="00595553">
        <w:rPr>
          <w:sz w:val="18"/>
          <w:szCs w:val="18"/>
          <w:lang w:eastAsia="pl-PL"/>
        </w:rPr>
        <w:t>. Liczba przypadków styczności</w:t>
      </w:r>
      <w:r w:rsidR="005A5A82" w:rsidRPr="00595553">
        <w:rPr>
          <w:sz w:val="18"/>
          <w:szCs w:val="18"/>
          <w:lang w:eastAsia="pl-PL"/>
        </w:rPr>
        <w:t xml:space="preserve"> i</w:t>
      </w:r>
      <w:r w:rsidR="000E4721" w:rsidRPr="00595553">
        <w:rPr>
          <w:sz w:val="18"/>
          <w:szCs w:val="18"/>
          <w:lang w:eastAsia="pl-PL"/>
        </w:rPr>
        <w:t xml:space="preserve"> </w:t>
      </w:r>
      <w:r w:rsidRPr="00595553">
        <w:rPr>
          <w:sz w:val="18"/>
          <w:szCs w:val="18"/>
          <w:lang w:eastAsia="pl-PL"/>
        </w:rPr>
        <w:t>narażenia na wściekliznę zgłoszonych</w:t>
      </w:r>
      <w:r w:rsidR="000E738B" w:rsidRPr="00595553">
        <w:rPr>
          <w:sz w:val="18"/>
          <w:szCs w:val="18"/>
          <w:lang w:eastAsia="pl-PL"/>
        </w:rPr>
        <w:t xml:space="preserve"> w </w:t>
      </w:r>
      <w:r w:rsidRPr="00595553">
        <w:rPr>
          <w:sz w:val="18"/>
          <w:szCs w:val="18"/>
          <w:lang w:eastAsia="pl-PL"/>
        </w:rPr>
        <w:t>Polsce</w:t>
      </w:r>
      <w:r w:rsidR="005A5A82" w:rsidRPr="00595553">
        <w:rPr>
          <w:sz w:val="18"/>
          <w:szCs w:val="18"/>
          <w:lang w:eastAsia="pl-PL"/>
        </w:rPr>
        <w:t xml:space="preserve"> i </w:t>
      </w:r>
      <w:r w:rsidRPr="00595553">
        <w:rPr>
          <w:sz w:val="18"/>
          <w:szCs w:val="18"/>
          <w:lang w:eastAsia="pl-PL"/>
        </w:rPr>
        <w:t>na terenie woj. zachodniopomorskiego, po których wdrożono szczepienia p\wściekliźnie</w:t>
      </w:r>
      <w:r w:rsidR="000E738B" w:rsidRPr="00595553">
        <w:rPr>
          <w:sz w:val="18"/>
          <w:szCs w:val="18"/>
          <w:lang w:eastAsia="pl-PL"/>
        </w:rPr>
        <w:t xml:space="preserve"> w </w:t>
      </w:r>
      <w:r w:rsidRPr="00595553">
        <w:rPr>
          <w:sz w:val="18"/>
          <w:szCs w:val="18"/>
          <w:lang w:eastAsia="pl-PL"/>
        </w:rPr>
        <w:t>latach 2018–2022</w:t>
      </w:r>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p>
    <w:tbl>
      <w:tblPr>
        <w:tblStyle w:val="Siatkatabelijasna"/>
        <w:tblW w:w="4772" w:type="pct"/>
        <w:jc w:val="center"/>
        <w:tblLayout w:type="fixed"/>
        <w:tblLook w:val="01E0" w:firstRow="1" w:lastRow="1" w:firstColumn="1" w:lastColumn="1" w:noHBand="0" w:noVBand="0"/>
        <w:tblCaption w:val="Tabela 17. Liczba przypadków styczności i narażenia na wściekliznę zgłoszonych w Polsce i na terenie woj. zachodniopomorskiego, po których wdrożono szczepienia p\wściekliźnie w latach 2018–2022"/>
        <w:tblDescription w:val="Tabela 17. Liczba przypadków styczności i narażenia na wściekliznę zgłoszonych w Polsce i na terenie woj. zachodniopomorskiego, po których wdrożono szczepienia p\wściekliźnie w latach 2018–2022"/>
      </w:tblPr>
      <w:tblGrid>
        <w:gridCol w:w="1136"/>
        <w:gridCol w:w="853"/>
        <w:gridCol w:w="709"/>
        <w:gridCol w:w="853"/>
        <w:gridCol w:w="709"/>
        <w:gridCol w:w="707"/>
        <w:gridCol w:w="709"/>
        <w:gridCol w:w="707"/>
        <w:gridCol w:w="709"/>
        <w:gridCol w:w="848"/>
        <w:gridCol w:w="709"/>
      </w:tblGrid>
      <w:tr w:rsidR="00773A58" w:rsidRPr="006F046C" w14:paraId="06B8E6DF" w14:textId="77777777" w:rsidTr="008071BF">
        <w:trPr>
          <w:jc w:val="center"/>
        </w:trPr>
        <w:tc>
          <w:tcPr>
            <w:tcW w:w="656" w:type="pct"/>
            <w:vMerge w:val="restart"/>
            <w:hideMark/>
          </w:tcPr>
          <w:p w14:paraId="73B6C02D" w14:textId="77777777" w:rsidR="00773A58" w:rsidRPr="006F046C" w:rsidRDefault="00773A58" w:rsidP="00400395">
            <w:pPr>
              <w:spacing w:line="276" w:lineRule="auto"/>
              <w:jc w:val="center"/>
              <w:rPr>
                <w:rFonts w:eastAsia="Times New Roman" w:cstheme="minorHAnsi"/>
                <w:b/>
                <w:sz w:val="20"/>
                <w:szCs w:val="20"/>
              </w:rPr>
            </w:pPr>
          </w:p>
        </w:tc>
        <w:tc>
          <w:tcPr>
            <w:tcW w:w="902" w:type="pct"/>
            <w:gridSpan w:val="2"/>
            <w:hideMark/>
          </w:tcPr>
          <w:p w14:paraId="44F77D47"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2018</w:t>
            </w:r>
          </w:p>
        </w:tc>
        <w:tc>
          <w:tcPr>
            <w:tcW w:w="903" w:type="pct"/>
            <w:gridSpan w:val="2"/>
            <w:hideMark/>
          </w:tcPr>
          <w:p w14:paraId="658DDB3E"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2019</w:t>
            </w:r>
          </w:p>
        </w:tc>
        <w:tc>
          <w:tcPr>
            <w:tcW w:w="819" w:type="pct"/>
            <w:gridSpan w:val="2"/>
            <w:hideMark/>
          </w:tcPr>
          <w:p w14:paraId="0E20BA2F"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2020</w:t>
            </w:r>
          </w:p>
        </w:tc>
        <w:tc>
          <w:tcPr>
            <w:tcW w:w="819" w:type="pct"/>
            <w:gridSpan w:val="2"/>
            <w:hideMark/>
          </w:tcPr>
          <w:p w14:paraId="18935CB1"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2021</w:t>
            </w:r>
          </w:p>
        </w:tc>
        <w:tc>
          <w:tcPr>
            <w:tcW w:w="901" w:type="pct"/>
            <w:gridSpan w:val="2"/>
            <w:hideMark/>
          </w:tcPr>
          <w:p w14:paraId="6857ADF1"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2022</w:t>
            </w:r>
          </w:p>
        </w:tc>
      </w:tr>
      <w:tr w:rsidR="00773A58" w:rsidRPr="006F046C" w14:paraId="6F7A9B4D" w14:textId="77777777" w:rsidTr="008071BF">
        <w:trPr>
          <w:trHeight w:val="2392"/>
          <w:jc w:val="center"/>
        </w:trPr>
        <w:tc>
          <w:tcPr>
            <w:tcW w:w="656" w:type="pct"/>
            <w:vMerge/>
            <w:hideMark/>
          </w:tcPr>
          <w:p w14:paraId="7E7DB733" w14:textId="77777777" w:rsidR="00773A58" w:rsidRPr="006F046C" w:rsidRDefault="00773A58" w:rsidP="00400395">
            <w:pPr>
              <w:rPr>
                <w:rFonts w:eastAsia="Times New Roman" w:cstheme="minorHAnsi"/>
                <w:b/>
                <w:sz w:val="16"/>
                <w:szCs w:val="16"/>
              </w:rPr>
            </w:pPr>
          </w:p>
        </w:tc>
        <w:tc>
          <w:tcPr>
            <w:tcW w:w="493" w:type="pct"/>
            <w:textDirection w:val="btLr"/>
            <w:hideMark/>
          </w:tcPr>
          <w:p w14:paraId="37EA1697"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Liczba przypadków, po których wdrożono szczep.</w:t>
            </w:r>
          </w:p>
        </w:tc>
        <w:tc>
          <w:tcPr>
            <w:tcW w:w="410" w:type="pct"/>
            <w:textDirection w:val="btLr"/>
            <w:hideMark/>
          </w:tcPr>
          <w:p w14:paraId="2A716A76"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Zaszczepionych na 100 tys. mieszkańców</w:t>
            </w:r>
          </w:p>
        </w:tc>
        <w:tc>
          <w:tcPr>
            <w:tcW w:w="493" w:type="pct"/>
            <w:textDirection w:val="btLr"/>
            <w:hideMark/>
          </w:tcPr>
          <w:p w14:paraId="5C0DEEE8"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Liczba przypadków, po których wdrożono szczep.</w:t>
            </w:r>
          </w:p>
        </w:tc>
        <w:tc>
          <w:tcPr>
            <w:tcW w:w="410" w:type="pct"/>
            <w:textDirection w:val="btLr"/>
            <w:hideMark/>
          </w:tcPr>
          <w:p w14:paraId="1D932368"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Zaszczepionych na 100 tys. mieszkańców</w:t>
            </w:r>
          </w:p>
        </w:tc>
        <w:tc>
          <w:tcPr>
            <w:tcW w:w="409" w:type="pct"/>
            <w:textDirection w:val="btLr"/>
            <w:hideMark/>
          </w:tcPr>
          <w:p w14:paraId="30C2208D"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Liczba przypadków, po których wdrożono szczep.</w:t>
            </w:r>
          </w:p>
        </w:tc>
        <w:tc>
          <w:tcPr>
            <w:tcW w:w="410" w:type="pct"/>
            <w:textDirection w:val="btLr"/>
            <w:hideMark/>
          </w:tcPr>
          <w:p w14:paraId="22679DE9"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Zaszczepionych na 100 tys. mieszkańców</w:t>
            </w:r>
          </w:p>
        </w:tc>
        <w:tc>
          <w:tcPr>
            <w:tcW w:w="409" w:type="pct"/>
            <w:textDirection w:val="btLr"/>
            <w:hideMark/>
          </w:tcPr>
          <w:p w14:paraId="7C21C191"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Liczba przypadków, po których wdrożono szczep.</w:t>
            </w:r>
          </w:p>
        </w:tc>
        <w:tc>
          <w:tcPr>
            <w:tcW w:w="410" w:type="pct"/>
            <w:textDirection w:val="btLr"/>
            <w:hideMark/>
          </w:tcPr>
          <w:p w14:paraId="360BD448"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Zaszczepionych na 100 tys. mieszkańców</w:t>
            </w:r>
          </w:p>
        </w:tc>
        <w:tc>
          <w:tcPr>
            <w:tcW w:w="490" w:type="pct"/>
            <w:textDirection w:val="btLr"/>
            <w:hideMark/>
          </w:tcPr>
          <w:p w14:paraId="7EDBAAB0"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Liczba przypadków, po których wdrożono szczep.</w:t>
            </w:r>
          </w:p>
        </w:tc>
        <w:tc>
          <w:tcPr>
            <w:tcW w:w="411" w:type="pct"/>
            <w:textDirection w:val="btLr"/>
            <w:hideMark/>
          </w:tcPr>
          <w:p w14:paraId="4C302EA7" w14:textId="77777777" w:rsidR="00773A58" w:rsidRPr="006F046C" w:rsidRDefault="00773A58" w:rsidP="00400395">
            <w:pPr>
              <w:spacing w:line="276" w:lineRule="auto"/>
              <w:ind w:left="113" w:right="113"/>
              <w:jc w:val="center"/>
              <w:rPr>
                <w:rFonts w:eastAsia="Times New Roman" w:cstheme="minorHAnsi"/>
                <w:bCs/>
                <w:sz w:val="20"/>
                <w:szCs w:val="20"/>
              </w:rPr>
            </w:pPr>
            <w:r w:rsidRPr="006F046C">
              <w:rPr>
                <w:rFonts w:eastAsia="Times New Roman" w:cstheme="minorHAnsi"/>
                <w:bCs/>
                <w:sz w:val="20"/>
                <w:szCs w:val="20"/>
              </w:rPr>
              <w:t>Zaszczepionych na 100 tys. mieszkańców</w:t>
            </w:r>
          </w:p>
        </w:tc>
      </w:tr>
      <w:tr w:rsidR="00773A58" w:rsidRPr="006F046C" w14:paraId="3406935F" w14:textId="77777777" w:rsidTr="008071BF">
        <w:trPr>
          <w:trHeight w:val="492"/>
          <w:jc w:val="center"/>
        </w:trPr>
        <w:tc>
          <w:tcPr>
            <w:tcW w:w="656" w:type="pct"/>
            <w:hideMark/>
          </w:tcPr>
          <w:p w14:paraId="4DA4C29F"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Polska</w:t>
            </w:r>
          </w:p>
        </w:tc>
        <w:tc>
          <w:tcPr>
            <w:tcW w:w="493" w:type="pct"/>
          </w:tcPr>
          <w:p w14:paraId="44CB2C19"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7424</w:t>
            </w:r>
          </w:p>
        </w:tc>
        <w:tc>
          <w:tcPr>
            <w:tcW w:w="410" w:type="pct"/>
          </w:tcPr>
          <w:p w14:paraId="416788DC"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19,32</w:t>
            </w:r>
          </w:p>
        </w:tc>
        <w:tc>
          <w:tcPr>
            <w:tcW w:w="493" w:type="pct"/>
          </w:tcPr>
          <w:p w14:paraId="3BFA283A"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8076</w:t>
            </w:r>
          </w:p>
        </w:tc>
        <w:tc>
          <w:tcPr>
            <w:tcW w:w="410" w:type="pct"/>
          </w:tcPr>
          <w:p w14:paraId="06E61DC7"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21,04</w:t>
            </w:r>
          </w:p>
        </w:tc>
        <w:tc>
          <w:tcPr>
            <w:tcW w:w="409" w:type="pct"/>
          </w:tcPr>
          <w:p w14:paraId="45111390"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4277</w:t>
            </w:r>
          </w:p>
        </w:tc>
        <w:tc>
          <w:tcPr>
            <w:tcW w:w="410" w:type="pct"/>
          </w:tcPr>
          <w:p w14:paraId="3B2864F6"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11,14</w:t>
            </w:r>
          </w:p>
        </w:tc>
        <w:tc>
          <w:tcPr>
            <w:tcW w:w="409" w:type="pct"/>
          </w:tcPr>
          <w:p w14:paraId="17B60F8E"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5235</w:t>
            </w:r>
          </w:p>
        </w:tc>
        <w:tc>
          <w:tcPr>
            <w:tcW w:w="410" w:type="pct"/>
          </w:tcPr>
          <w:p w14:paraId="3E7F7A6D"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13,65</w:t>
            </w:r>
          </w:p>
        </w:tc>
        <w:tc>
          <w:tcPr>
            <w:tcW w:w="490" w:type="pct"/>
          </w:tcPr>
          <w:p w14:paraId="3B887825"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8147</w:t>
            </w:r>
          </w:p>
        </w:tc>
        <w:tc>
          <w:tcPr>
            <w:tcW w:w="411" w:type="pct"/>
          </w:tcPr>
          <w:p w14:paraId="7D760764"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21,35</w:t>
            </w:r>
          </w:p>
        </w:tc>
      </w:tr>
      <w:tr w:rsidR="00773A58" w:rsidRPr="006F046C" w14:paraId="7F3B0497" w14:textId="77777777" w:rsidTr="008071BF">
        <w:trPr>
          <w:jc w:val="center"/>
        </w:trPr>
        <w:tc>
          <w:tcPr>
            <w:tcW w:w="656" w:type="pct"/>
            <w:hideMark/>
          </w:tcPr>
          <w:p w14:paraId="7B5069B7"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woj.</w:t>
            </w:r>
          </w:p>
          <w:p w14:paraId="56F49940"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zachodnio-</w:t>
            </w:r>
          </w:p>
          <w:p w14:paraId="00A80B30"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pomorskie</w:t>
            </w:r>
          </w:p>
        </w:tc>
        <w:tc>
          <w:tcPr>
            <w:tcW w:w="493" w:type="pct"/>
          </w:tcPr>
          <w:p w14:paraId="49C1E93C"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317</w:t>
            </w:r>
          </w:p>
        </w:tc>
        <w:tc>
          <w:tcPr>
            <w:tcW w:w="410" w:type="pct"/>
          </w:tcPr>
          <w:p w14:paraId="2F1D7080"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18,61</w:t>
            </w:r>
          </w:p>
        </w:tc>
        <w:tc>
          <w:tcPr>
            <w:tcW w:w="493" w:type="pct"/>
          </w:tcPr>
          <w:p w14:paraId="1771AB4E"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357</w:t>
            </w:r>
          </w:p>
        </w:tc>
        <w:tc>
          <w:tcPr>
            <w:tcW w:w="410" w:type="pct"/>
          </w:tcPr>
          <w:p w14:paraId="7EC589C7"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21,02</w:t>
            </w:r>
          </w:p>
        </w:tc>
        <w:tc>
          <w:tcPr>
            <w:tcW w:w="409" w:type="pct"/>
          </w:tcPr>
          <w:p w14:paraId="7B438B34"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217</w:t>
            </w:r>
          </w:p>
        </w:tc>
        <w:tc>
          <w:tcPr>
            <w:tcW w:w="410" w:type="pct"/>
          </w:tcPr>
          <w:p w14:paraId="69404A17"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12,81</w:t>
            </w:r>
          </w:p>
        </w:tc>
        <w:tc>
          <w:tcPr>
            <w:tcW w:w="409" w:type="pct"/>
          </w:tcPr>
          <w:p w14:paraId="62674C77"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259</w:t>
            </w:r>
          </w:p>
        </w:tc>
        <w:tc>
          <w:tcPr>
            <w:tcW w:w="410" w:type="pct"/>
          </w:tcPr>
          <w:p w14:paraId="2FED5197"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15,40</w:t>
            </w:r>
          </w:p>
        </w:tc>
        <w:tc>
          <w:tcPr>
            <w:tcW w:w="490" w:type="pct"/>
          </w:tcPr>
          <w:p w14:paraId="3E5FD7F6"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rPr>
              <w:t>388</w:t>
            </w:r>
          </w:p>
        </w:tc>
        <w:tc>
          <w:tcPr>
            <w:tcW w:w="411" w:type="pct"/>
          </w:tcPr>
          <w:p w14:paraId="7DECC47E" w14:textId="77777777" w:rsidR="00773A58" w:rsidRPr="006F046C" w:rsidRDefault="00773A58" w:rsidP="00400395">
            <w:pPr>
              <w:spacing w:line="276" w:lineRule="auto"/>
              <w:jc w:val="center"/>
              <w:rPr>
                <w:rFonts w:eastAsia="Times New Roman" w:cstheme="minorHAnsi"/>
                <w:sz w:val="20"/>
                <w:szCs w:val="20"/>
              </w:rPr>
            </w:pPr>
            <w:r w:rsidRPr="006F046C">
              <w:rPr>
                <w:rFonts w:eastAsia="Times New Roman" w:cstheme="minorHAnsi"/>
                <w:sz w:val="20"/>
                <w:szCs w:val="20"/>
                <w:lang w:eastAsia="pl-PL"/>
              </w:rPr>
              <w:t>23,59</w:t>
            </w:r>
          </w:p>
        </w:tc>
      </w:tr>
    </w:tbl>
    <w:p w14:paraId="7588B24A" w14:textId="77777777" w:rsidR="00FB0802" w:rsidRDefault="00FB0802" w:rsidP="00C37599">
      <w:pPr>
        <w:pStyle w:val="Stylnastroninternet"/>
        <w:rPr>
          <w:lang w:eastAsia="pl-PL"/>
        </w:rPr>
      </w:pPr>
    </w:p>
    <w:p w14:paraId="162C0793" w14:textId="637AB543" w:rsidR="00773A58" w:rsidRDefault="00773A58" w:rsidP="00C37599">
      <w:pPr>
        <w:pStyle w:val="Stylnastroninternet"/>
        <w:rPr>
          <w:lang w:eastAsia="pl-PL"/>
        </w:rPr>
      </w:pPr>
      <w:r w:rsidRPr="006F046C">
        <w:rPr>
          <w:lang w:eastAsia="pl-PL"/>
        </w:rPr>
        <w:t>W 2022 r. liczba przeprowadzonych przez Państwową Inspekcję Sanitarną dochodzeń epidemiologicznych</w:t>
      </w:r>
      <w:r w:rsidR="005A5A82">
        <w:rPr>
          <w:lang w:eastAsia="pl-PL"/>
        </w:rPr>
        <w:t xml:space="preserve"> z </w:t>
      </w:r>
      <w:r w:rsidRPr="006F046C">
        <w:rPr>
          <w:lang w:eastAsia="pl-PL"/>
        </w:rPr>
        <w:t>powodu pokąsania ludzi przez zwierzęta zwiększyła się</w:t>
      </w:r>
      <w:r w:rsidR="000E738B">
        <w:rPr>
          <w:lang w:eastAsia="pl-PL"/>
        </w:rPr>
        <w:t xml:space="preserve"> w </w:t>
      </w:r>
      <w:r w:rsidRPr="006F046C">
        <w:rPr>
          <w:lang w:eastAsia="pl-PL"/>
        </w:rPr>
        <w:t xml:space="preserve">stosunku </w:t>
      </w:r>
      <w:r w:rsidRPr="006F046C">
        <w:rPr>
          <w:lang w:eastAsia="pl-PL"/>
        </w:rPr>
        <w:lastRenderedPageBreak/>
        <w:t>do</w:t>
      </w:r>
      <w:r w:rsidR="00172122">
        <w:rPr>
          <w:lang w:eastAsia="pl-PL"/>
        </w:rPr>
        <w:t> </w:t>
      </w:r>
      <w:r w:rsidRPr="006F046C">
        <w:rPr>
          <w:lang w:eastAsia="pl-PL"/>
        </w:rPr>
        <w:t xml:space="preserve">2021 roku, zwiększyła się również liczba osób zakwalifikowanych do szczepień przeciwko wściekliźnie. </w:t>
      </w:r>
    </w:p>
    <w:p w14:paraId="77FDE362" w14:textId="77777777" w:rsidR="008917B4" w:rsidRPr="0084538F" w:rsidRDefault="008917B4" w:rsidP="00C37599">
      <w:pPr>
        <w:pStyle w:val="Stylnastroninternet"/>
        <w:rPr>
          <w:lang w:eastAsia="pl-PL"/>
        </w:rPr>
      </w:pPr>
    </w:p>
    <w:p w14:paraId="322B497A" w14:textId="752B0B95" w:rsidR="00773A58" w:rsidRDefault="00773A58" w:rsidP="008917B4">
      <w:pPr>
        <w:pStyle w:val="Nagwek3"/>
        <w:numPr>
          <w:ilvl w:val="1"/>
          <w:numId w:val="122"/>
        </w:numPr>
        <w:spacing w:before="0"/>
      </w:pPr>
      <w:bookmarkStart w:id="340" w:name="_Toc133222203"/>
      <w:bookmarkStart w:id="341" w:name="_Toc135828421"/>
      <w:r w:rsidRPr="007B0047">
        <w:t>Choroby przenoszone drogą płciową</w:t>
      </w:r>
      <w:bookmarkEnd w:id="340"/>
      <w:bookmarkEnd w:id="341"/>
    </w:p>
    <w:p w14:paraId="151AB057" w14:textId="77777777" w:rsidR="008917B4" w:rsidRPr="008917B4" w:rsidRDefault="008917B4" w:rsidP="000E4721">
      <w:pPr>
        <w:pStyle w:val="Stylnastroninternet"/>
      </w:pPr>
    </w:p>
    <w:p w14:paraId="41AE9434" w14:textId="7897E3D8" w:rsidR="00773A58" w:rsidRPr="00F53384" w:rsidRDefault="00773A58" w:rsidP="000E4721">
      <w:pPr>
        <w:pStyle w:val="Stylnastroninternet"/>
        <w:rPr>
          <w:rFonts w:cstheme="minorHAnsi"/>
          <w:bCs/>
          <w:szCs w:val="24"/>
        </w:rPr>
      </w:pPr>
      <w:r w:rsidRPr="00DA16DE">
        <w:rPr>
          <w:rFonts w:cstheme="minorHAnsi"/>
          <w:bCs/>
          <w:szCs w:val="24"/>
        </w:rPr>
        <w:t>Do</w:t>
      </w:r>
      <w:r w:rsidRPr="00F61369">
        <w:rPr>
          <w:rFonts w:cstheme="minorHAnsi"/>
          <w:bCs/>
          <w:szCs w:val="24"/>
        </w:rPr>
        <w:t xml:space="preserve"> </w:t>
      </w:r>
      <w:r w:rsidRPr="00F53384">
        <w:rPr>
          <w:rFonts w:cstheme="minorHAnsi"/>
          <w:bCs/>
          <w:szCs w:val="24"/>
        </w:rPr>
        <w:t>chorób przenoszonych drogą płciową podlegających obowiązkowej rejestracji należą: kiła,</w:t>
      </w:r>
      <w:r w:rsidR="000E738B">
        <w:rPr>
          <w:rFonts w:cstheme="minorHAnsi"/>
          <w:bCs/>
          <w:szCs w:val="24"/>
        </w:rPr>
        <w:t xml:space="preserve"> w </w:t>
      </w:r>
      <w:r w:rsidRPr="00F53384">
        <w:rPr>
          <w:rFonts w:cstheme="minorHAnsi"/>
          <w:bCs/>
          <w:szCs w:val="24"/>
        </w:rPr>
        <w:t>tym kiła wrodzona</w:t>
      </w:r>
      <w:r w:rsidR="005A5A82">
        <w:rPr>
          <w:rFonts w:cstheme="minorHAnsi"/>
          <w:bCs/>
          <w:szCs w:val="24"/>
        </w:rPr>
        <w:t xml:space="preserve"> i </w:t>
      </w:r>
      <w:r w:rsidRPr="00F53384">
        <w:rPr>
          <w:rFonts w:cstheme="minorHAnsi"/>
          <w:bCs/>
          <w:szCs w:val="24"/>
        </w:rPr>
        <w:t>noworodków, rzeżączka oraz ziarnica weneryczna wywołana przez chlamydie</w:t>
      </w:r>
      <w:r w:rsidR="005A5A82">
        <w:rPr>
          <w:rFonts w:cstheme="minorHAnsi"/>
          <w:bCs/>
          <w:szCs w:val="24"/>
        </w:rPr>
        <w:t xml:space="preserve"> i </w:t>
      </w:r>
      <w:r w:rsidRPr="00F53384">
        <w:rPr>
          <w:rFonts w:cstheme="minorHAnsi"/>
          <w:bCs/>
          <w:szCs w:val="24"/>
        </w:rPr>
        <w:t xml:space="preserve">inne </w:t>
      </w:r>
      <w:proofErr w:type="spellStart"/>
      <w:r w:rsidRPr="00F53384">
        <w:rPr>
          <w:rFonts w:cstheme="minorHAnsi"/>
          <w:bCs/>
          <w:szCs w:val="24"/>
        </w:rPr>
        <w:t>chlamydiozy</w:t>
      </w:r>
      <w:proofErr w:type="spellEnd"/>
      <w:r w:rsidRPr="00F53384">
        <w:rPr>
          <w:rFonts w:cstheme="minorHAnsi"/>
          <w:bCs/>
          <w:szCs w:val="24"/>
        </w:rPr>
        <w:t>. Od lat obserwuje się niedoszacowanie</w:t>
      </w:r>
      <w:r w:rsidR="000E738B">
        <w:rPr>
          <w:rFonts w:cstheme="minorHAnsi"/>
          <w:bCs/>
          <w:szCs w:val="24"/>
        </w:rPr>
        <w:t xml:space="preserve"> w </w:t>
      </w:r>
      <w:r w:rsidRPr="00F53384">
        <w:rPr>
          <w:rFonts w:cstheme="minorHAnsi"/>
          <w:bCs/>
          <w:szCs w:val="24"/>
        </w:rPr>
        <w:t>zakresie zgłaszalności chorób przenoszonych drogą płciową.</w:t>
      </w:r>
    </w:p>
    <w:p w14:paraId="61786249" w14:textId="636FB97F" w:rsidR="00773A58" w:rsidRDefault="00773A58" w:rsidP="000E4721">
      <w:pPr>
        <w:pStyle w:val="Stylnastroninternet"/>
        <w:rPr>
          <w:rFonts w:cstheme="minorHAnsi"/>
          <w:bCs/>
          <w:szCs w:val="24"/>
        </w:rPr>
      </w:pPr>
      <w:r w:rsidRPr="00F53384">
        <w:rPr>
          <w:rFonts w:cstheme="minorHAnsi"/>
          <w:bCs/>
          <w:szCs w:val="24"/>
        </w:rPr>
        <w:t>W tabelach 18</w:t>
      </w:r>
      <w:r w:rsidR="005A5A82">
        <w:rPr>
          <w:rFonts w:cstheme="minorHAnsi"/>
          <w:bCs/>
          <w:szCs w:val="24"/>
        </w:rPr>
        <w:t xml:space="preserve"> i </w:t>
      </w:r>
      <w:r w:rsidRPr="00F53384">
        <w:rPr>
          <w:rFonts w:cstheme="minorHAnsi"/>
          <w:bCs/>
          <w:szCs w:val="24"/>
        </w:rPr>
        <w:t>19 przedstawione zostały zachorowania na choroby przenoszone drogą płciową</w:t>
      </w:r>
      <w:r w:rsidR="000E738B">
        <w:rPr>
          <w:rFonts w:cstheme="minorHAnsi"/>
          <w:bCs/>
          <w:szCs w:val="24"/>
        </w:rPr>
        <w:t xml:space="preserve"> w </w:t>
      </w:r>
      <w:r w:rsidRPr="00F53384">
        <w:rPr>
          <w:rFonts w:cstheme="minorHAnsi"/>
          <w:bCs/>
          <w:szCs w:val="24"/>
        </w:rPr>
        <w:t xml:space="preserve">woj. zachodniopomorskim oraz </w:t>
      </w:r>
      <w:r w:rsidR="000E738B">
        <w:rPr>
          <w:rFonts w:cstheme="minorHAnsi"/>
          <w:bCs/>
          <w:szCs w:val="24"/>
        </w:rPr>
        <w:t>w </w:t>
      </w:r>
      <w:r w:rsidRPr="00F53384">
        <w:rPr>
          <w:rFonts w:cstheme="minorHAnsi"/>
          <w:bCs/>
          <w:szCs w:val="24"/>
        </w:rPr>
        <w:t>Polsce</w:t>
      </w:r>
      <w:r w:rsidR="000E738B">
        <w:rPr>
          <w:rFonts w:cstheme="minorHAnsi"/>
          <w:bCs/>
          <w:szCs w:val="24"/>
        </w:rPr>
        <w:t xml:space="preserve"> w </w:t>
      </w:r>
      <w:r w:rsidRPr="00F53384">
        <w:rPr>
          <w:rFonts w:cstheme="minorHAnsi"/>
          <w:bCs/>
          <w:szCs w:val="24"/>
        </w:rPr>
        <w:t>ciągu ostatnich pięciu lat.</w:t>
      </w:r>
      <w:r>
        <w:rPr>
          <w:rFonts w:cstheme="minorHAnsi"/>
          <w:bCs/>
          <w:szCs w:val="24"/>
        </w:rPr>
        <w:t xml:space="preserve"> </w:t>
      </w:r>
    </w:p>
    <w:p w14:paraId="625F6ABA" w14:textId="68E79842" w:rsidR="00773A58" w:rsidRPr="00F53384" w:rsidRDefault="00773A58" w:rsidP="000E4721">
      <w:pPr>
        <w:pStyle w:val="Stylnastroninternet"/>
        <w:rPr>
          <w:rFonts w:cstheme="minorHAnsi"/>
          <w:bCs/>
          <w:szCs w:val="24"/>
        </w:rPr>
      </w:pPr>
      <w:r w:rsidRPr="00F53384">
        <w:rPr>
          <w:rFonts w:cstheme="minorHAnsi"/>
          <w:bCs/>
          <w:szCs w:val="24"/>
        </w:rPr>
        <w:t>O fragmentaryczności danych świadczy między innymi fakt, że większość zachorowań na choroby przenoszone drogą płciową</w:t>
      </w:r>
      <w:r w:rsidR="000E738B">
        <w:rPr>
          <w:rFonts w:cstheme="minorHAnsi"/>
          <w:bCs/>
          <w:szCs w:val="24"/>
        </w:rPr>
        <w:t xml:space="preserve"> w </w:t>
      </w:r>
      <w:r w:rsidRPr="00F53384">
        <w:rPr>
          <w:rFonts w:cstheme="minorHAnsi"/>
          <w:bCs/>
          <w:szCs w:val="24"/>
        </w:rPr>
        <w:t>woj. zachodniopomorskim zgłaszana jest przez lekarzy ze Szczecina. Są powiaty,</w:t>
      </w:r>
      <w:r w:rsidR="000E738B">
        <w:rPr>
          <w:rFonts w:cstheme="minorHAnsi"/>
          <w:bCs/>
          <w:szCs w:val="24"/>
        </w:rPr>
        <w:t xml:space="preserve"> w </w:t>
      </w:r>
      <w:r w:rsidRPr="00F53384">
        <w:rPr>
          <w:rFonts w:cstheme="minorHAnsi"/>
          <w:bCs/>
          <w:szCs w:val="24"/>
        </w:rPr>
        <w:t>których</w:t>
      </w:r>
      <w:r w:rsidR="000E738B">
        <w:rPr>
          <w:rFonts w:cstheme="minorHAnsi"/>
          <w:bCs/>
          <w:szCs w:val="24"/>
        </w:rPr>
        <w:t xml:space="preserve"> w </w:t>
      </w:r>
      <w:r w:rsidRPr="00F53384">
        <w:rPr>
          <w:rFonts w:cstheme="minorHAnsi"/>
          <w:bCs/>
          <w:szCs w:val="24"/>
        </w:rPr>
        <w:t>ciągu roku nie zgłoszono żadnego lub tylko pojedyncze zachorowania, co wynika</w:t>
      </w:r>
      <w:r w:rsidR="005A5A82">
        <w:rPr>
          <w:rFonts w:cstheme="minorHAnsi"/>
          <w:bCs/>
          <w:szCs w:val="24"/>
        </w:rPr>
        <w:t xml:space="preserve"> z </w:t>
      </w:r>
      <w:r w:rsidRPr="00F53384">
        <w:rPr>
          <w:rFonts w:cstheme="minorHAnsi"/>
          <w:bCs/>
          <w:szCs w:val="24"/>
        </w:rPr>
        <w:t>niedopełniania obowiązku zgłaszania chorób przenoszonych drogą płciową przez lekarzy, zwłaszcza prowadzących indywidualne</w:t>
      </w:r>
      <w:r w:rsidR="005A5A82">
        <w:rPr>
          <w:rFonts w:cstheme="minorHAnsi"/>
          <w:bCs/>
          <w:szCs w:val="24"/>
        </w:rPr>
        <w:t xml:space="preserve"> i </w:t>
      </w:r>
      <w:r w:rsidRPr="00F53384">
        <w:rPr>
          <w:rFonts w:cstheme="minorHAnsi"/>
          <w:bCs/>
          <w:szCs w:val="24"/>
        </w:rPr>
        <w:t>specjalistyczne praktyki lekarskie.</w:t>
      </w:r>
      <w:r w:rsidRPr="00F53384">
        <w:rPr>
          <w:rFonts w:cstheme="minorHAnsi"/>
          <w:bCs/>
        </w:rPr>
        <w:t xml:space="preserve"> </w:t>
      </w:r>
      <w:r w:rsidRPr="00F53384">
        <w:rPr>
          <w:rFonts w:cstheme="minorHAnsi"/>
          <w:bCs/>
          <w:szCs w:val="24"/>
        </w:rPr>
        <w:t>Zdecydowana większość zachorowań na choroby przenoszone drogą płciową</w:t>
      </w:r>
      <w:r w:rsidR="000E738B">
        <w:rPr>
          <w:rFonts w:cstheme="minorHAnsi"/>
          <w:bCs/>
          <w:szCs w:val="24"/>
        </w:rPr>
        <w:t xml:space="preserve"> w </w:t>
      </w:r>
      <w:r w:rsidRPr="00F53384">
        <w:rPr>
          <w:rFonts w:cstheme="minorHAnsi"/>
          <w:bCs/>
          <w:szCs w:val="24"/>
        </w:rPr>
        <w:t>2022 roku została zarejestrowana podobnie jak</w:t>
      </w:r>
      <w:r w:rsidR="000E738B">
        <w:rPr>
          <w:rFonts w:cstheme="minorHAnsi"/>
          <w:bCs/>
          <w:szCs w:val="24"/>
        </w:rPr>
        <w:t xml:space="preserve"> w </w:t>
      </w:r>
      <w:r w:rsidRPr="00F53384">
        <w:rPr>
          <w:rFonts w:cstheme="minorHAnsi"/>
          <w:bCs/>
          <w:szCs w:val="24"/>
        </w:rPr>
        <w:t>latach ubiegłych,</w:t>
      </w:r>
      <w:r w:rsidR="000E738B">
        <w:rPr>
          <w:rFonts w:cstheme="minorHAnsi"/>
          <w:bCs/>
          <w:szCs w:val="24"/>
        </w:rPr>
        <w:t xml:space="preserve"> w </w:t>
      </w:r>
      <w:r w:rsidRPr="00F53384">
        <w:rPr>
          <w:rFonts w:cstheme="minorHAnsi"/>
          <w:bCs/>
          <w:szCs w:val="24"/>
        </w:rPr>
        <w:t>mieście Szczecin-86 przypadków oraz</w:t>
      </w:r>
      <w:r w:rsidR="000E738B">
        <w:rPr>
          <w:rFonts w:cstheme="minorHAnsi"/>
          <w:bCs/>
          <w:szCs w:val="24"/>
        </w:rPr>
        <w:t xml:space="preserve"> w </w:t>
      </w:r>
      <w:r w:rsidRPr="00F53384">
        <w:rPr>
          <w:rFonts w:cstheme="minorHAnsi"/>
          <w:bCs/>
          <w:szCs w:val="24"/>
        </w:rPr>
        <w:t>powiecie stargardzkim-16 przypadków. Pozostałe powiaty odnotowały poniżej 10 zachorowań</w:t>
      </w:r>
      <w:r w:rsidR="000E738B">
        <w:rPr>
          <w:rFonts w:cstheme="minorHAnsi"/>
          <w:bCs/>
          <w:szCs w:val="24"/>
        </w:rPr>
        <w:t xml:space="preserve"> w </w:t>
      </w:r>
      <w:r w:rsidRPr="00F53384">
        <w:rPr>
          <w:rFonts w:cstheme="minorHAnsi"/>
          <w:bCs/>
          <w:szCs w:val="24"/>
        </w:rPr>
        <w:t>2022 roku.</w:t>
      </w:r>
    </w:p>
    <w:p w14:paraId="7C18D721" w14:textId="77777777" w:rsidR="00CF2A80" w:rsidRDefault="00CF2A80" w:rsidP="00CF2A80">
      <w:pPr>
        <w:spacing w:after="0" w:line="240" w:lineRule="auto"/>
        <w:jc w:val="both"/>
        <w:rPr>
          <w:color w:val="44546A" w:themeColor="text2"/>
          <w:sz w:val="18"/>
          <w:szCs w:val="18"/>
        </w:rPr>
      </w:pPr>
      <w:bookmarkStart w:id="342" w:name="_Toc133231312"/>
      <w:bookmarkStart w:id="343" w:name="_Toc133236321"/>
      <w:bookmarkStart w:id="344" w:name="_Toc133311711"/>
      <w:bookmarkStart w:id="345" w:name="_Toc133320567"/>
      <w:bookmarkStart w:id="346" w:name="_Toc133321686"/>
      <w:bookmarkStart w:id="347" w:name="_Toc133387664"/>
      <w:bookmarkStart w:id="348" w:name="_Toc133388608"/>
      <w:bookmarkStart w:id="349" w:name="_Toc133500631"/>
      <w:bookmarkStart w:id="350" w:name="_Toc133559635"/>
      <w:bookmarkStart w:id="351" w:name="_Toc133576657"/>
      <w:bookmarkStart w:id="352" w:name="_Toc133582261"/>
      <w:bookmarkStart w:id="353" w:name="_Toc133582879"/>
      <w:bookmarkStart w:id="354" w:name="_Toc133583769"/>
    </w:p>
    <w:p w14:paraId="018E441B" w14:textId="5463D74B" w:rsidR="00773A58" w:rsidRPr="00595553" w:rsidRDefault="00773A58" w:rsidP="00CF2A80">
      <w:pPr>
        <w:spacing w:after="0" w:line="240" w:lineRule="auto"/>
        <w:jc w:val="both"/>
        <w:rPr>
          <w:sz w:val="18"/>
          <w:szCs w:val="18"/>
        </w:rPr>
      </w:pPr>
      <w:bookmarkStart w:id="355" w:name="_Toc134604378"/>
      <w:bookmarkStart w:id="356" w:name="_Toc134610892"/>
      <w:bookmarkStart w:id="357" w:name="_Toc135041591"/>
      <w:bookmarkStart w:id="358" w:name="_Toc135828583"/>
      <w:r w:rsidRPr="00595553">
        <w:rPr>
          <w:sz w:val="18"/>
          <w:szCs w:val="18"/>
        </w:rPr>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18</w:t>
      </w:r>
      <w:r w:rsidRPr="00595553">
        <w:rPr>
          <w:noProof/>
          <w:sz w:val="18"/>
          <w:szCs w:val="18"/>
        </w:rPr>
        <w:fldChar w:fldCharType="end"/>
      </w:r>
      <w:r w:rsidR="00436335">
        <w:rPr>
          <w:noProof/>
          <w:sz w:val="18"/>
          <w:szCs w:val="18"/>
        </w:rPr>
        <w:t>.</w:t>
      </w:r>
      <w:r w:rsidRPr="00595553">
        <w:rPr>
          <w:sz w:val="18"/>
          <w:szCs w:val="18"/>
        </w:rPr>
        <w:t xml:space="preserve"> Liczba zachorowań</w:t>
      </w:r>
      <w:r w:rsidR="005A5A82" w:rsidRPr="00595553">
        <w:rPr>
          <w:sz w:val="18"/>
          <w:szCs w:val="18"/>
        </w:rPr>
        <w:t xml:space="preserve"> i </w:t>
      </w:r>
      <w:r w:rsidRPr="00595553">
        <w:rPr>
          <w:sz w:val="18"/>
          <w:szCs w:val="18"/>
        </w:rPr>
        <w:t>współczynnik zapadalności na kiłę</w:t>
      </w:r>
      <w:r w:rsidR="000E738B" w:rsidRPr="00595553">
        <w:rPr>
          <w:sz w:val="18"/>
          <w:szCs w:val="18"/>
        </w:rPr>
        <w:t xml:space="preserve"> w </w:t>
      </w:r>
      <w:r w:rsidRPr="00595553">
        <w:rPr>
          <w:sz w:val="18"/>
          <w:szCs w:val="18"/>
        </w:rPr>
        <w:t>Polsce</w:t>
      </w:r>
      <w:r w:rsidR="005A5A82" w:rsidRPr="00595553">
        <w:rPr>
          <w:sz w:val="18"/>
          <w:szCs w:val="18"/>
        </w:rPr>
        <w:t xml:space="preserve"> i </w:t>
      </w:r>
      <w:r w:rsidRPr="00595553">
        <w:rPr>
          <w:sz w:val="18"/>
          <w:szCs w:val="18"/>
        </w:rPr>
        <w:t>woj. zachodniopomorskim</w:t>
      </w:r>
      <w:r w:rsidR="000E738B" w:rsidRPr="00595553">
        <w:rPr>
          <w:sz w:val="18"/>
          <w:szCs w:val="18"/>
        </w:rPr>
        <w:t xml:space="preserve"> w </w:t>
      </w:r>
      <w:r w:rsidRPr="00595553">
        <w:rPr>
          <w:sz w:val="18"/>
          <w:szCs w:val="18"/>
        </w:rPr>
        <w:t>latach 2018-2022</w:t>
      </w:r>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p>
    <w:tbl>
      <w:tblPr>
        <w:tblStyle w:val="Siatkatabelijasna"/>
        <w:tblW w:w="9351" w:type="dxa"/>
        <w:jc w:val="center"/>
        <w:tblLook w:val="04A0" w:firstRow="1" w:lastRow="0" w:firstColumn="1" w:lastColumn="0" w:noHBand="0" w:noVBand="1"/>
        <w:tblCaption w:val="Tabela 18 "/>
        <w:tblDescription w:val="&#10;Tabela 18 Liczba zachorowań i współczynnik zapadalności na kiłę w Polsce i woj. zachodniopomorskim w latach 2018-2022&#10;"/>
      </w:tblPr>
      <w:tblGrid>
        <w:gridCol w:w="1908"/>
        <w:gridCol w:w="625"/>
        <w:gridCol w:w="764"/>
        <w:gridCol w:w="654"/>
        <w:gridCol w:w="764"/>
        <w:gridCol w:w="665"/>
        <w:gridCol w:w="850"/>
        <w:gridCol w:w="709"/>
        <w:gridCol w:w="764"/>
        <w:gridCol w:w="797"/>
        <w:gridCol w:w="851"/>
      </w:tblGrid>
      <w:tr w:rsidR="00773A58" w:rsidRPr="00E33FF6" w14:paraId="5DAB868E" w14:textId="77777777" w:rsidTr="008071BF">
        <w:trPr>
          <w:trHeight w:val="423"/>
          <w:jc w:val="center"/>
        </w:trPr>
        <w:tc>
          <w:tcPr>
            <w:tcW w:w="1908" w:type="dxa"/>
            <w:vMerge w:val="restart"/>
          </w:tcPr>
          <w:p w14:paraId="49D76DD0" w14:textId="77777777" w:rsidR="00773A58" w:rsidRPr="00E33FF6" w:rsidRDefault="00773A58" w:rsidP="00400395">
            <w:pPr>
              <w:tabs>
                <w:tab w:val="left" w:pos="851"/>
              </w:tabs>
              <w:spacing w:line="276" w:lineRule="auto"/>
              <w:outlineLvl w:val="3"/>
              <w:rPr>
                <w:rFonts w:cstheme="minorHAnsi"/>
                <w:bCs/>
                <w:sz w:val="20"/>
                <w:szCs w:val="20"/>
              </w:rPr>
            </w:pPr>
            <w:bookmarkStart w:id="359" w:name="_Hlk131670533"/>
          </w:p>
        </w:tc>
        <w:tc>
          <w:tcPr>
            <w:tcW w:w="1389" w:type="dxa"/>
            <w:gridSpan w:val="2"/>
          </w:tcPr>
          <w:p w14:paraId="689CB2A2"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2018 r.</w:t>
            </w:r>
          </w:p>
        </w:tc>
        <w:tc>
          <w:tcPr>
            <w:tcW w:w="1418" w:type="dxa"/>
            <w:gridSpan w:val="2"/>
          </w:tcPr>
          <w:p w14:paraId="5E7DCFA2"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2019 r.</w:t>
            </w:r>
          </w:p>
        </w:tc>
        <w:tc>
          <w:tcPr>
            <w:tcW w:w="1515" w:type="dxa"/>
            <w:gridSpan w:val="2"/>
          </w:tcPr>
          <w:p w14:paraId="1B937171"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2020 r.</w:t>
            </w:r>
          </w:p>
        </w:tc>
        <w:tc>
          <w:tcPr>
            <w:tcW w:w="1473" w:type="dxa"/>
            <w:gridSpan w:val="2"/>
          </w:tcPr>
          <w:p w14:paraId="0273ABA2"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2021 r.</w:t>
            </w:r>
          </w:p>
        </w:tc>
        <w:tc>
          <w:tcPr>
            <w:tcW w:w="1648" w:type="dxa"/>
            <w:gridSpan w:val="2"/>
          </w:tcPr>
          <w:p w14:paraId="2A8C2671"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2022 r.</w:t>
            </w:r>
          </w:p>
        </w:tc>
      </w:tr>
      <w:tr w:rsidR="00773A58" w:rsidRPr="00E33FF6" w14:paraId="2909D32C" w14:textId="77777777" w:rsidTr="008071BF">
        <w:trPr>
          <w:trHeight w:val="1329"/>
          <w:jc w:val="center"/>
        </w:trPr>
        <w:tc>
          <w:tcPr>
            <w:tcW w:w="1908" w:type="dxa"/>
            <w:vMerge/>
          </w:tcPr>
          <w:p w14:paraId="1855EDB3" w14:textId="77777777" w:rsidR="00773A58" w:rsidRPr="00E33FF6" w:rsidRDefault="00773A58" w:rsidP="00400395">
            <w:pPr>
              <w:tabs>
                <w:tab w:val="left" w:pos="851"/>
              </w:tabs>
              <w:spacing w:line="276" w:lineRule="auto"/>
              <w:jc w:val="both"/>
              <w:outlineLvl w:val="3"/>
              <w:rPr>
                <w:rFonts w:cstheme="minorHAnsi"/>
                <w:bCs/>
                <w:sz w:val="20"/>
                <w:szCs w:val="20"/>
              </w:rPr>
            </w:pPr>
          </w:p>
        </w:tc>
        <w:tc>
          <w:tcPr>
            <w:tcW w:w="625" w:type="dxa"/>
            <w:textDirection w:val="btLr"/>
          </w:tcPr>
          <w:p w14:paraId="338CA606"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64" w:type="dxa"/>
            <w:textDirection w:val="btLr"/>
          </w:tcPr>
          <w:p w14:paraId="35C9FE49"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654" w:type="dxa"/>
            <w:textDirection w:val="btLr"/>
          </w:tcPr>
          <w:p w14:paraId="212D02A6"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64" w:type="dxa"/>
            <w:textDirection w:val="btLr"/>
          </w:tcPr>
          <w:p w14:paraId="56CB62C2"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665" w:type="dxa"/>
            <w:textDirection w:val="btLr"/>
          </w:tcPr>
          <w:p w14:paraId="53989F1E"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850" w:type="dxa"/>
            <w:textDirection w:val="btLr"/>
          </w:tcPr>
          <w:p w14:paraId="211D184B"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709" w:type="dxa"/>
            <w:textDirection w:val="btLr"/>
          </w:tcPr>
          <w:p w14:paraId="7439B947"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64" w:type="dxa"/>
            <w:textDirection w:val="btLr"/>
          </w:tcPr>
          <w:p w14:paraId="6585D64C"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797" w:type="dxa"/>
            <w:textDirection w:val="btLr"/>
          </w:tcPr>
          <w:p w14:paraId="5A7B050A"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851" w:type="dxa"/>
            <w:textDirection w:val="btLr"/>
          </w:tcPr>
          <w:p w14:paraId="3C7D2BE5"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r>
      <w:tr w:rsidR="00773A58" w:rsidRPr="00E33FF6" w14:paraId="3A328BD1" w14:textId="77777777" w:rsidTr="008071BF">
        <w:trPr>
          <w:trHeight w:val="282"/>
          <w:jc w:val="center"/>
        </w:trPr>
        <w:tc>
          <w:tcPr>
            <w:tcW w:w="9351" w:type="dxa"/>
            <w:gridSpan w:val="11"/>
          </w:tcPr>
          <w:p w14:paraId="78F716CC" w14:textId="59C99023" w:rsidR="00773A58" w:rsidRPr="00E33FF6" w:rsidRDefault="00773A58" w:rsidP="00400395">
            <w:pPr>
              <w:tabs>
                <w:tab w:val="left" w:pos="851"/>
              </w:tabs>
              <w:spacing w:line="276" w:lineRule="auto"/>
              <w:ind w:left="113" w:right="113"/>
              <w:jc w:val="center"/>
              <w:outlineLvl w:val="3"/>
              <w:rPr>
                <w:rFonts w:cstheme="minorHAnsi"/>
                <w:bCs/>
                <w:sz w:val="20"/>
                <w:szCs w:val="20"/>
              </w:rPr>
            </w:pPr>
            <w:r w:rsidRPr="00E33FF6">
              <w:rPr>
                <w:rFonts w:cstheme="minorHAnsi"/>
                <w:bCs/>
                <w:sz w:val="20"/>
                <w:szCs w:val="20"/>
              </w:rPr>
              <w:t>Kiła wrodzona</w:t>
            </w:r>
            <w:r w:rsidR="005A5A82">
              <w:rPr>
                <w:rFonts w:cstheme="minorHAnsi"/>
                <w:bCs/>
                <w:sz w:val="20"/>
                <w:szCs w:val="20"/>
              </w:rPr>
              <w:t xml:space="preserve"> i </w:t>
            </w:r>
            <w:r w:rsidRPr="00E33FF6">
              <w:rPr>
                <w:rFonts w:cstheme="minorHAnsi"/>
                <w:bCs/>
                <w:sz w:val="20"/>
                <w:szCs w:val="20"/>
              </w:rPr>
              <w:t>noworodków (A50)</w:t>
            </w:r>
          </w:p>
        </w:tc>
      </w:tr>
      <w:tr w:rsidR="00773A58" w:rsidRPr="00E33FF6" w14:paraId="497603E9" w14:textId="77777777" w:rsidTr="008071BF">
        <w:trPr>
          <w:trHeight w:val="481"/>
          <w:jc w:val="center"/>
        </w:trPr>
        <w:tc>
          <w:tcPr>
            <w:tcW w:w="1908" w:type="dxa"/>
          </w:tcPr>
          <w:p w14:paraId="402AA692"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mallCaps/>
                <w:sz w:val="20"/>
                <w:szCs w:val="20"/>
              </w:rPr>
              <w:t>Polska</w:t>
            </w:r>
          </w:p>
        </w:tc>
        <w:tc>
          <w:tcPr>
            <w:tcW w:w="625" w:type="dxa"/>
          </w:tcPr>
          <w:p w14:paraId="3F44FA1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12</w:t>
            </w:r>
          </w:p>
        </w:tc>
        <w:tc>
          <w:tcPr>
            <w:tcW w:w="764" w:type="dxa"/>
          </w:tcPr>
          <w:p w14:paraId="543C2AE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3,09</w:t>
            </w:r>
          </w:p>
        </w:tc>
        <w:tc>
          <w:tcPr>
            <w:tcW w:w="654" w:type="dxa"/>
          </w:tcPr>
          <w:p w14:paraId="2346261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14</w:t>
            </w:r>
          </w:p>
        </w:tc>
        <w:tc>
          <w:tcPr>
            <w:tcW w:w="764" w:type="dxa"/>
          </w:tcPr>
          <w:p w14:paraId="552F780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3,79</w:t>
            </w:r>
          </w:p>
        </w:tc>
        <w:tc>
          <w:tcPr>
            <w:tcW w:w="665" w:type="dxa"/>
          </w:tcPr>
          <w:p w14:paraId="191D59B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w:t>
            </w:r>
          </w:p>
        </w:tc>
        <w:tc>
          <w:tcPr>
            <w:tcW w:w="850" w:type="dxa"/>
          </w:tcPr>
          <w:p w14:paraId="1606ECB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0,84</w:t>
            </w:r>
          </w:p>
        </w:tc>
        <w:tc>
          <w:tcPr>
            <w:tcW w:w="709" w:type="dxa"/>
          </w:tcPr>
          <w:p w14:paraId="22B4D7CB"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w:t>
            </w:r>
          </w:p>
        </w:tc>
        <w:tc>
          <w:tcPr>
            <w:tcW w:w="764" w:type="dxa"/>
          </w:tcPr>
          <w:p w14:paraId="0EC74504"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0,30</w:t>
            </w:r>
          </w:p>
        </w:tc>
        <w:tc>
          <w:tcPr>
            <w:tcW w:w="797" w:type="dxa"/>
          </w:tcPr>
          <w:p w14:paraId="0DAF5BC2"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15*</w:t>
            </w:r>
          </w:p>
        </w:tc>
        <w:tc>
          <w:tcPr>
            <w:tcW w:w="851" w:type="dxa"/>
          </w:tcPr>
          <w:p w14:paraId="1B5FE8E3"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4,52</w:t>
            </w:r>
          </w:p>
        </w:tc>
      </w:tr>
      <w:tr w:rsidR="00773A58" w:rsidRPr="00E33FF6" w14:paraId="018C44FE" w14:textId="77777777" w:rsidTr="008071BF">
        <w:trPr>
          <w:trHeight w:val="534"/>
          <w:jc w:val="center"/>
        </w:trPr>
        <w:tc>
          <w:tcPr>
            <w:tcW w:w="1908" w:type="dxa"/>
          </w:tcPr>
          <w:p w14:paraId="4F80EB5E" w14:textId="77777777" w:rsidR="00773A58" w:rsidRPr="00E33FF6" w:rsidRDefault="00773A58" w:rsidP="00400395">
            <w:pPr>
              <w:jc w:val="center"/>
              <w:rPr>
                <w:bCs/>
                <w:sz w:val="20"/>
                <w:szCs w:val="20"/>
              </w:rPr>
            </w:pPr>
            <w:r w:rsidRPr="00E33FF6">
              <w:rPr>
                <w:bCs/>
                <w:sz w:val="20"/>
                <w:szCs w:val="20"/>
              </w:rPr>
              <w:t>województwo</w:t>
            </w:r>
          </w:p>
          <w:p w14:paraId="1FD25A4E" w14:textId="77777777" w:rsidR="00773A58" w:rsidRPr="00E33FF6" w:rsidRDefault="00773A58" w:rsidP="00400395">
            <w:pPr>
              <w:jc w:val="center"/>
              <w:rPr>
                <w:bCs/>
              </w:rPr>
            </w:pPr>
            <w:r w:rsidRPr="00E33FF6">
              <w:rPr>
                <w:bCs/>
                <w:sz w:val="20"/>
                <w:szCs w:val="20"/>
              </w:rPr>
              <w:t>zachodniopomorskie</w:t>
            </w:r>
          </w:p>
        </w:tc>
        <w:tc>
          <w:tcPr>
            <w:tcW w:w="625" w:type="dxa"/>
          </w:tcPr>
          <w:p w14:paraId="63DF1E0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64" w:type="dxa"/>
          </w:tcPr>
          <w:p w14:paraId="0190D00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654" w:type="dxa"/>
          </w:tcPr>
          <w:p w14:paraId="2B88BD2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764" w:type="dxa"/>
          </w:tcPr>
          <w:p w14:paraId="37CD9EF8"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6,8</w:t>
            </w:r>
          </w:p>
        </w:tc>
        <w:tc>
          <w:tcPr>
            <w:tcW w:w="665" w:type="dxa"/>
          </w:tcPr>
          <w:p w14:paraId="6658639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850" w:type="dxa"/>
          </w:tcPr>
          <w:p w14:paraId="67F1E27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6,8</w:t>
            </w:r>
          </w:p>
        </w:tc>
        <w:tc>
          <w:tcPr>
            <w:tcW w:w="709" w:type="dxa"/>
          </w:tcPr>
          <w:p w14:paraId="4589A8B3"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0</w:t>
            </w:r>
          </w:p>
        </w:tc>
        <w:tc>
          <w:tcPr>
            <w:tcW w:w="764" w:type="dxa"/>
          </w:tcPr>
          <w:p w14:paraId="4D19C114"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0</w:t>
            </w:r>
          </w:p>
        </w:tc>
        <w:tc>
          <w:tcPr>
            <w:tcW w:w="797" w:type="dxa"/>
          </w:tcPr>
          <w:p w14:paraId="7011053D"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w:t>
            </w:r>
          </w:p>
        </w:tc>
        <w:tc>
          <w:tcPr>
            <w:tcW w:w="851" w:type="dxa"/>
          </w:tcPr>
          <w:p w14:paraId="5802E15B"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8,21</w:t>
            </w:r>
          </w:p>
        </w:tc>
      </w:tr>
      <w:bookmarkEnd w:id="359"/>
      <w:tr w:rsidR="00773A58" w:rsidRPr="00E33FF6" w14:paraId="04FC0848" w14:textId="77777777" w:rsidTr="008071BF">
        <w:trPr>
          <w:trHeight w:val="141"/>
          <w:jc w:val="center"/>
        </w:trPr>
        <w:tc>
          <w:tcPr>
            <w:tcW w:w="9351" w:type="dxa"/>
            <w:gridSpan w:val="11"/>
          </w:tcPr>
          <w:p w14:paraId="7D3F6B1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Kiła wczesna (A51)</w:t>
            </w:r>
          </w:p>
        </w:tc>
      </w:tr>
      <w:tr w:rsidR="00773A58" w:rsidRPr="00E33FF6" w14:paraId="1F279811" w14:textId="77777777" w:rsidTr="008071BF">
        <w:trPr>
          <w:trHeight w:val="481"/>
          <w:jc w:val="center"/>
        </w:trPr>
        <w:tc>
          <w:tcPr>
            <w:tcW w:w="1908" w:type="dxa"/>
          </w:tcPr>
          <w:p w14:paraId="53D676B7"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mallCaps/>
                <w:sz w:val="20"/>
                <w:szCs w:val="20"/>
              </w:rPr>
              <w:t>Polska</w:t>
            </w:r>
          </w:p>
        </w:tc>
        <w:tc>
          <w:tcPr>
            <w:tcW w:w="625" w:type="dxa"/>
          </w:tcPr>
          <w:p w14:paraId="65952C0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687</w:t>
            </w:r>
          </w:p>
        </w:tc>
        <w:tc>
          <w:tcPr>
            <w:tcW w:w="764" w:type="dxa"/>
          </w:tcPr>
          <w:p w14:paraId="26C74224"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1,79</w:t>
            </w:r>
          </w:p>
        </w:tc>
        <w:tc>
          <w:tcPr>
            <w:tcW w:w="654" w:type="dxa"/>
          </w:tcPr>
          <w:p w14:paraId="454135F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719</w:t>
            </w:r>
          </w:p>
        </w:tc>
        <w:tc>
          <w:tcPr>
            <w:tcW w:w="764" w:type="dxa"/>
          </w:tcPr>
          <w:p w14:paraId="71C1461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1,87</w:t>
            </w:r>
          </w:p>
        </w:tc>
        <w:tc>
          <w:tcPr>
            <w:tcW w:w="665" w:type="dxa"/>
          </w:tcPr>
          <w:p w14:paraId="1EAA9AA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343</w:t>
            </w:r>
          </w:p>
        </w:tc>
        <w:tc>
          <w:tcPr>
            <w:tcW w:w="850" w:type="dxa"/>
          </w:tcPr>
          <w:p w14:paraId="11FBB86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0,89</w:t>
            </w:r>
          </w:p>
        </w:tc>
        <w:tc>
          <w:tcPr>
            <w:tcW w:w="709" w:type="dxa"/>
          </w:tcPr>
          <w:p w14:paraId="00DF43E8"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556</w:t>
            </w:r>
          </w:p>
        </w:tc>
        <w:tc>
          <w:tcPr>
            <w:tcW w:w="764" w:type="dxa"/>
          </w:tcPr>
          <w:p w14:paraId="103CDCFF"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1,46</w:t>
            </w:r>
          </w:p>
        </w:tc>
        <w:tc>
          <w:tcPr>
            <w:tcW w:w="797" w:type="dxa"/>
          </w:tcPr>
          <w:p w14:paraId="09F6E195"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830*</w:t>
            </w:r>
          </w:p>
        </w:tc>
        <w:tc>
          <w:tcPr>
            <w:tcW w:w="851" w:type="dxa"/>
          </w:tcPr>
          <w:p w14:paraId="5F38BFEC"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2,17</w:t>
            </w:r>
          </w:p>
        </w:tc>
      </w:tr>
      <w:tr w:rsidR="00773A58" w:rsidRPr="00E33FF6" w14:paraId="58F6B781" w14:textId="77777777" w:rsidTr="008071BF">
        <w:trPr>
          <w:trHeight w:val="534"/>
          <w:jc w:val="center"/>
        </w:trPr>
        <w:tc>
          <w:tcPr>
            <w:tcW w:w="1908" w:type="dxa"/>
          </w:tcPr>
          <w:p w14:paraId="4D017F5E" w14:textId="77777777" w:rsidR="00773A58" w:rsidRPr="00E33FF6" w:rsidRDefault="00773A58" w:rsidP="00400395">
            <w:pPr>
              <w:jc w:val="center"/>
              <w:rPr>
                <w:bCs/>
                <w:sz w:val="20"/>
                <w:szCs w:val="20"/>
              </w:rPr>
            </w:pPr>
            <w:r w:rsidRPr="00E33FF6">
              <w:rPr>
                <w:bCs/>
                <w:sz w:val="20"/>
                <w:szCs w:val="20"/>
              </w:rPr>
              <w:t>województwo</w:t>
            </w:r>
          </w:p>
          <w:p w14:paraId="4D802605" w14:textId="77777777" w:rsidR="00773A58" w:rsidRPr="00E33FF6" w:rsidRDefault="00773A58" w:rsidP="00400395">
            <w:pPr>
              <w:jc w:val="center"/>
              <w:rPr>
                <w:bCs/>
              </w:rPr>
            </w:pPr>
            <w:r w:rsidRPr="00E33FF6">
              <w:rPr>
                <w:bCs/>
                <w:sz w:val="20"/>
                <w:szCs w:val="20"/>
              </w:rPr>
              <w:t>zachodniopomorskie</w:t>
            </w:r>
          </w:p>
        </w:tc>
        <w:tc>
          <w:tcPr>
            <w:tcW w:w="625" w:type="dxa"/>
          </w:tcPr>
          <w:p w14:paraId="483F64B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26</w:t>
            </w:r>
          </w:p>
        </w:tc>
        <w:tc>
          <w:tcPr>
            <w:tcW w:w="764" w:type="dxa"/>
          </w:tcPr>
          <w:p w14:paraId="43084EB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1,53</w:t>
            </w:r>
          </w:p>
        </w:tc>
        <w:tc>
          <w:tcPr>
            <w:tcW w:w="654" w:type="dxa"/>
          </w:tcPr>
          <w:p w14:paraId="30C1D60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25</w:t>
            </w:r>
          </w:p>
        </w:tc>
        <w:tc>
          <w:tcPr>
            <w:tcW w:w="764" w:type="dxa"/>
          </w:tcPr>
          <w:p w14:paraId="173D49F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1,47</w:t>
            </w:r>
          </w:p>
        </w:tc>
        <w:tc>
          <w:tcPr>
            <w:tcW w:w="665" w:type="dxa"/>
          </w:tcPr>
          <w:p w14:paraId="254BB77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24</w:t>
            </w:r>
          </w:p>
        </w:tc>
        <w:tc>
          <w:tcPr>
            <w:tcW w:w="850" w:type="dxa"/>
          </w:tcPr>
          <w:p w14:paraId="64CA1A2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1,41</w:t>
            </w:r>
          </w:p>
        </w:tc>
        <w:tc>
          <w:tcPr>
            <w:tcW w:w="709" w:type="dxa"/>
          </w:tcPr>
          <w:p w14:paraId="385B61A1"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26</w:t>
            </w:r>
          </w:p>
        </w:tc>
        <w:tc>
          <w:tcPr>
            <w:tcW w:w="764" w:type="dxa"/>
          </w:tcPr>
          <w:p w14:paraId="24BD2E30"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1,54</w:t>
            </w:r>
          </w:p>
        </w:tc>
        <w:tc>
          <w:tcPr>
            <w:tcW w:w="797" w:type="dxa"/>
          </w:tcPr>
          <w:p w14:paraId="08A1B2F8"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48</w:t>
            </w:r>
          </w:p>
        </w:tc>
        <w:tc>
          <w:tcPr>
            <w:tcW w:w="851" w:type="dxa"/>
          </w:tcPr>
          <w:p w14:paraId="3E5B8B2B"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2,9</w:t>
            </w:r>
          </w:p>
        </w:tc>
      </w:tr>
      <w:tr w:rsidR="00773A58" w:rsidRPr="00E33FF6" w14:paraId="4385FB2F" w14:textId="77777777" w:rsidTr="008071BF">
        <w:trPr>
          <w:trHeight w:val="141"/>
          <w:jc w:val="center"/>
        </w:trPr>
        <w:tc>
          <w:tcPr>
            <w:tcW w:w="9351" w:type="dxa"/>
            <w:gridSpan w:val="11"/>
          </w:tcPr>
          <w:p w14:paraId="0BEAA343" w14:textId="5EB742AE"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Kiła późna, inna</w:t>
            </w:r>
            <w:r w:rsidR="005A5A82">
              <w:rPr>
                <w:rFonts w:cstheme="minorHAnsi"/>
                <w:bCs/>
                <w:sz w:val="20"/>
                <w:szCs w:val="20"/>
              </w:rPr>
              <w:t xml:space="preserve"> i </w:t>
            </w:r>
            <w:r w:rsidRPr="00E33FF6">
              <w:rPr>
                <w:rFonts w:cstheme="minorHAnsi"/>
                <w:bCs/>
                <w:sz w:val="20"/>
                <w:szCs w:val="20"/>
              </w:rPr>
              <w:t>nieokreślona (A53), (A52)</w:t>
            </w:r>
          </w:p>
        </w:tc>
      </w:tr>
      <w:tr w:rsidR="00773A58" w:rsidRPr="00E33FF6" w14:paraId="08320B22" w14:textId="77777777" w:rsidTr="008071BF">
        <w:trPr>
          <w:trHeight w:val="481"/>
          <w:jc w:val="center"/>
        </w:trPr>
        <w:tc>
          <w:tcPr>
            <w:tcW w:w="1908" w:type="dxa"/>
          </w:tcPr>
          <w:p w14:paraId="06021C9C"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mallCaps/>
                <w:sz w:val="20"/>
                <w:szCs w:val="20"/>
              </w:rPr>
              <w:t>Polska</w:t>
            </w:r>
          </w:p>
        </w:tc>
        <w:tc>
          <w:tcPr>
            <w:tcW w:w="625" w:type="dxa"/>
          </w:tcPr>
          <w:p w14:paraId="1A103AA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758</w:t>
            </w:r>
          </w:p>
        </w:tc>
        <w:tc>
          <w:tcPr>
            <w:tcW w:w="764" w:type="dxa"/>
          </w:tcPr>
          <w:p w14:paraId="7BA7ECE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1,97</w:t>
            </w:r>
          </w:p>
        </w:tc>
        <w:tc>
          <w:tcPr>
            <w:tcW w:w="654" w:type="dxa"/>
          </w:tcPr>
          <w:p w14:paraId="7438C6B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898</w:t>
            </w:r>
          </w:p>
        </w:tc>
        <w:tc>
          <w:tcPr>
            <w:tcW w:w="764" w:type="dxa"/>
          </w:tcPr>
          <w:p w14:paraId="412B4D8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2,34</w:t>
            </w:r>
          </w:p>
        </w:tc>
        <w:tc>
          <w:tcPr>
            <w:tcW w:w="665" w:type="dxa"/>
          </w:tcPr>
          <w:p w14:paraId="354A8DD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367</w:t>
            </w:r>
          </w:p>
        </w:tc>
        <w:tc>
          <w:tcPr>
            <w:tcW w:w="850" w:type="dxa"/>
          </w:tcPr>
          <w:p w14:paraId="08310BE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0,48</w:t>
            </w:r>
          </w:p>
        </w:tc>
        <w:tc>
          <w:tcPr>
            <w:tcW w:w="709" w:type="dxa"/>
          </w:tcPr>
          <w:p w14:paraId="5CA1CA92"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571</w:t>
            </w:r>
          </w:p>
        </w:tc>
        <w:tc>
          <w:tcPr>
            <w:tcW w:w="764" w:type="dxa"/>
          </w:tcPr>
          <w:p w14:paraId="45E52B57"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1,5</w:t>
            </w:r>
          </w:p>
        </w:tc>
        <w:tc>
          <w:tcPr>
            <w:tcW w:w="797" w:type="dxa"/>
          </w:tcPr>
          <w:p w14:paraId="03BC7C74"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1160*</w:t>
            </w:r>
          </w:p>
        </w:tc>
        <w:tc>
          <w:tcPr>
            <w:tcW w:w="851" w:type="dxa"/>
          </w:tcPr>
          <w:p w14:paraId="70FF2B6E"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3,04</w:t>
            </w:r>
          </w:p>
        </w:tc>
      </w:tr>
      <w:tr w:rsidR="00773A58" w:rsidRPr="00E33FF6" w14:paraId="5ED51C3F" w14:textId="77777777" w:rsidTr="008071BF">
        <w:trPr>
          <w:trHeight w:val="534"/>
          <w:jc w:val="center"/>
        </w:trPr>
        <w:tc>
          <w:tcPr>
            <w:tcW w:w="1908" w:type="dxa"/>
          </w:tcPr>
          <w:p w14:paraId="02E1C7AF" w14:textId="77777777" w:rsidR="00773A58" w:rsidRPr="00E33FF6" w:rsidRDefault="00773A58" w:rsidP="00400395">
            <w:pPr>
              <w:jc w:val="center"/>
              <w:rPr>
                <w:bCs/>
                <w:sz w:val="20"/>
                <w:szCs w:val="20"/>
              </w:rPr>
            </w:pPr>
            <w:r w:rsidRPr="00E33FF6">
              <w:rPr>
                <w:bCs/>
                <w:sz w:val="20"/>
                <w:szCs w:val="20"/>
              </w:rPr>
              <w:t>województwo</w:t>
            </w:r>
          </w:p>
          <w:p w14:paraId="2AB63E1F" w14:textId="77777777" w:rsidR="00773A58" w:rsidRPr="00E33FF6" w:rsidRDefault="00773A58" w:rsidP="00400395">
            <w:pPr>
              <w:jc w:val="center"/>
              <w:rPr>
                <w:bCs/>
              </w:rPr>
            </w:pPr>
            <w:r w:rsidRPr="00E33FF6">
              <w:rPr>
                <w:bCs/>
                <w:sz w:val="20"/>
                <w:szCs w:val="20"/>
              </w:rPr>
              <w:t>zachodniopomorskie</w:t>
            </w:r>
          </w:p>
        </w:tc>
        <w:tc>
          <w:tcPr>
            <w:tcW w:w="625" w:type="dxa"/>
          </w:tcPr>
          <w:p w14:paraId="2C79F1E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21</w:t>
            </w:r>
          </w:p>
        </w:tc>
        <w:tc>
          <w:tcPr>
            <w:tcW w:w="764" w:type="dxa"/>
          </w:tcPr>
          <w:p w14:paraId="5D42C03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1,23</w:t>
            </w:r>
          </w:p>
        </w:tc>
        <w:tc>
          <w:tcPr>
            <w:tcW w:w="654" w:type="dxa"/>
          </w:tcPr>
          <w:p w14:paraId="64D5549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30</w:t>
            </w:r>
          </w:p>
        </w:tc>
        <w:tc>
          <w:tcPr>
            <w:tcW w:w="764" w:type="dxa"/>
          </w:tcPr>
          <w:p w14:paraId="671A6DA2"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1,77</w:t>
            </w:r>
          </w:p>
        </w:tc>
        <w:tc>
          <w:tcPr>
            <w:tcW w:w="665" w:type="dxa"/>
          </w:tcPr>
          <w:p w14:paraId="7BECBEB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15</w:t>
            </w:r>
          </w:p>
        </w:tc>
        <w:tc>
          <w:tcPr>
            <w:tcW w:w="850" w:type="dxa"/>
          </w:tcPr>
          <w:p w14:paraId="445D244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0,89</w:t>
            </w:r>
          </w:p>
        </w:tc>
        <w:tc>
          <w:tcPr>
            <w:tcW w:w="709" w:type="dxa"/>
          </w:tcPr>
          <w:p w14:paraId="4446BC99"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40</w:t>
            </w:r>
          </w:p>
        </w:tc>
        <w:tc>
          <w:tcPr>
            <w:tcW w:w="764" w:type="dxa"/>
          </w:tcPr>
          <w:p w14:paraId="68BE0183"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2,38</w:t>
            </w:r>
          </w:p>
        </w:tc>
        <w:tc>
          <w:tcPr>
            <w:tcW w:w="797" w:type="dxa"/>
          </w:tcPr>
          <w:p w14:paraId="5C4CE6D0"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67</w:t>
            </w:r>
          </w:p>
        </w:tc>
        <w:tc>
          <w:tcPr>
            <w:tcW w:w="851" w:type="dxa"/>
          </w:tcPr>
          <w:p w14:paraId="0D3FACCE"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4,0</w:t>
            </w:r>
          </w:p>
        </w:tc>
      </w:tr>
    </w:tbl>
    <w:p w14:paraId="21D3A3EC" w14:textId="62092933" w:rsidR="009543CC" w:rsidRPr="008917B4" w:rsidRDefault="00773A58" w:rsidP="008917B4">
      <w:pPr>
        <w:pStyle w:val="Akapitzlist"/>
        <w:spacing w:after="240" w:line="276" w:lineRule="auto"/>
        <w:ind w:left="357"/>
        <w:contextualSpacing w:val="0"/>
        <w:jc w:val="both"/>
        <w:rPr>
          <w:rFonts w:cstheme="minorHAnsi"/>
          <w:bCs/>
          <w:sz w:val="18"/>
          <w:szCs w:val="18"/>
        </w:rPr>
      </w:pPr>
      <w:r w:rsidRPr="00E33FF6">
        <w:rPr>
          <w:rFonts w:cstheme="minorHAnsi"/>
          <w:bCs/>
          <w:sz w:val="18"/>
          <w:szCs w:val="18"/>
        </w:rPr>
        <w:t>*dane wstępne</w:t>
      </w:r>
      <w:bookmarkStart w:id="360" w:name="_Toc133231313"/>
      <w:bookmarkStart w:id="361" w:name="_Toc133236322"/>
    </w:p>
    <w:p w14:paraId="7CEC1847" w14:textId="77777777" w:rsidR="008071BF" w:rsidRDefault="008071BF" w:rsidP="00773A58">
      <w:pPr>
        <w:spacing w:before="240" w:after="240"/>
        <w:jc w:val="both"/>
        <w:rPr>
          <w:bCs/>
          <w:sz w:val="18"/>
          <w:szCs w:val="18"/>
        </w:rPr>
      </w:pPr>
      <w:bookmarkStart w:id="362" w:name="_Toc133311712"/>
      <w:bookmarkStart w:id="363" w:name="_Toc133320568"/>
      <w:bookmarkStart w:id="364" w:name="_Toc133321687"/>
      <w:bookmarkStart w:id="365" w:name="_Toc133387665"/>
      <w:bookmarkStart w:id="366" w:name="_Toc133388609"/>
      <w:bookmarkStart w:id="367" w:name="_Toc133500632"/>
      <w:bookmarkStart w:id="368" w:name="_Toc133559636"/>
      <w:bookmarkStart w:id="369" w:name="_Toc133576658"/>
      <w:bookmarkStart w:id="370" w:name="_Toc133582262"/>
      <w:bookmarkStart w:id="371" w:name="_Toc133582880"/>
      <w:bookmarkStart w:id="372" w:name="_Toc133583770"/>
      <w:bookmarkStart w:id="373" w:name="_Toc134604379"/>
    </w:p>
    <w:p w14:paraId="7386C959" w14:textId="1547486B" w:rsidR="00773A58" w:rsidRPr="00595553" w:rsidRDefault="00773A58" w:rsidP="00773A58">
      <w:pPr>
        <w:spacing w:before="240" w:after="240"/>
        <w:jc w:val="both"/>
        <w:rPr>
          <w:bCs/>
          <w:sz w:val="18"/>
          <w:szCs w:val="18"/>
        </w:rPr>
      </w:pPr>
      <w:bookmarkStart w:id="374" w:name="_Toc134610893"/>
      <w:bookmarkStart w:id="375" w:name="_Toc135041592"/>
      <w:bookmarkStart w:id="376" w:name="_Toc135828584"/>
      <w:r w:rsidRPr="00595553">
        <w:rPr>
          <w:bCs/>
          <w:sz w:val="18"/>
          <w:szCs w:val="18"/>
        </w:rPr>
        <w:lastRenderedPageBreak/>
        <w:t xml:space="preserve">Tabela </w:t>
      </w:r>
      <w:r w:rsidRPr="00595553">
        <w:rPr>
          <w:bCs/>
          <w:sz w:val="18"/>
          <w:szCs w:val="18"/>
        </w:rPr>
        <w:fldChar w:fldCharType="begin"/>
      </w:r>
      <w:r w:rsidRPr="00595553">
        <w:rPr>
          <w:bCs/>
          <w:sz w:val="18"/>
          <w:szCs w:val="18"/>
        </w:rPr>
        <w:instrText xml:space="preserve"> SEQ Tabela \* ARABIC </w:instrText>
      </w:r>
      <w:r w:rsidRPr="00595553">
        <w:rPr>
          <w:bCs/>
          <w:sz w:val="18"/>
          <w:szCs w:val="18"/>
        </w:rPr>
        <w:fldChar w:fldCharType="separate"/>
      </w:r>
      <w:r w:rsidR="00B41039" w:rsidRPr="00595553">
        <w:rPr>
          <w:bCs/>
          <w:noProof/>
          <w:sz w:val="18"/>
          <w:szCs w:val="18"/>
        </w:rPr>
        <w:t>19</w:t>
      </w:r>
      <w:r w:rsidRPr="00595553">
        <w:rPr>
          <w:bCs/>
          <w:noProof/>
          <w:sz w:val="18"/>
          <w:szCs w:val="18"/>
        </w:rPr>
        <w:fldChar w:fldCharType="end"/>
      </w:r>
      <w:r w:rsidR="00436335">
        <w:rPr>
          <w:bCs/>
          <w:noProof/>
          <w:sz w:val="18"/>
          <w:szCs w:val="18"/>
        </w:rPr>
        <w:t>.</w:t>
      </w:r>
      <w:r w:rsidRPr="00595553">
        <w:rPr>
          <w:bCs/>
          <w:sz w:val="18"/>
          <w:szCs w:val="18"/>
        </w:rPr>
        <w:t xml:space="preserve"> Liczba zachorowań</w:t>
      </w:r>
      <w:r w:rsidR="005A5A82" w:rsidRPr="00595553">
        <w:rPr>
          <w:bCs/>
          <w:sz w:val="18"/>
          <w:szCs w:val="18"/>
        </w:rPr>
        <w:t xml:space="preserve"> i </w:t>
      </w:r>
      <w:r w:rsidRPr="00595553">
        <w:rPr>
          <w:bCs/>
          <w:sz w:val="18"/>
          <w:szCs w:val="18"/>
        </w:rPr>
        <w:t>współczynnik zapadalności na inne choroby przenoszone drogą płciową</w:t>
      </w:r>
      <w:r w:rsidR="000E738B" w:rsidRPr="00595553">
        <w:rPr>
          <w:bCs/>
          <w:sz w:val="18"/>
          <w:szCs w:val="18"/>
        </w:rPr>
        <w:t xml:space="preserve"> w </w:t>
      </w:r>
      <w:r w:rsidRPr="00595553">
        <w:rPr>
          <w:bCs/>
          <w:sz w:val="18"/>
          <w:szCs w:val="18"/>
        </w:rPr>
        <w:t>Polsce</w:t>
      </w:r>
      <w:r w:rsidR="005A5A82" w:rsidRPr="00595553">
        <w:rPr>
          <w:bCs/>
          <w:sz w:val="18"/>
          <w:szCs w:val="18"/>
        </w:rPr>
        <w:t xml:space="preserve"> i </w:t>
      </w:r>
      <w:r w:rsidRPr="00595553">
        <w:rPr>
          <w:bCs/>
          <w:sz w:val="18"/>
          <w:szCs w:val="18"/>
        </w:rPr>
        <w:t>woj. zachodniopomorskim</w:t>
      </w:r>
      <w:r w:rsidR="000E738B" w:rsidRPr="00595553">
        <w:rPr>
          <w:bCs/>
          <w:sz w:val="18"/>
          <w:szCs w:val="18"/>
        </w:rPr>
        <w:t xml:space="preserve"> w </w:t>
      </w:r>
      <w:r w:rsidRPr="00595553">
        <w:rPr>
          <w:bCs/>
          <w:sz w:val="18"/>
          <w:szCs w:val="18"/>
        </w:rPr>
        <w:t>latach 2018-2022</w:t>
      </w:r>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p>
    <w:tbl>
      <w:tblPr>
        <w:tblStyle w:val="Siatkatabelijasna"/>
        <w:tblW w:w="9067" w:type="dxa"/>
        <w:jc w:val="center"/>
        <w:tblLayout w:type="fixed"/>
        <w:tblLook w:val="04A0" w:firstRow="1" w:lastRow="0" w:firstColumn="1" w:lastColumn="0" w:noHBand="0" w:noVBand="1"/>
        <w:tblCaption w:val="Tabela 19 Liczba zachorowań i współczynnik zapadalności na inne choroby przenoszone drogą płciową w Polsce i woj. zachodniopomorskim w latach 2018-2022"/>
        <w:tblDescription w:val="Tabela 19 Liczba zachorowań i współczynnik zapadalności na inne choroby przenoszone drogą płciową w Polsce i woj. zachodniopomorskim w latach 2018-2022"/>
      </w:tblPr>
      <w:tblGrid>
        <w:gridCol w:w="1910"/>
        <w:gridCol w:w="646"/>
        <w:gridCol w:w="700"/>
        <w:gridCol w:w="850"/>
        <w:gridCol w:w="709"/>
        <w:gridCol w:w="709"/>
        <w:gridCol w:w="708"/>
        <w:gridCol w:w="709"/>
        <w:gridCol w:w="709"/>
        <w:gridCol w:w="709"/>
        <w:gridCol w:w="708"/>
      </w:tblGrid>
      <w:tr w:rsidR="00773A58" w:rsidRPr="00E33FF6" w14:paraId="4494E7FA" w14:textId="77777777" w:rsidTr="008071BF">
        <w:trPr>
          <w:jc w:val="center"/>
        </w:trPr>
        <w:tc>
          <w:tcPr>
            <w:tcW w:w="1910" w:type="dxa"/>
            <w:vMerge w:val="restart"/>
          </w:tcPr>
          <w:p w14:paraId="14E748E1" w14:textId="77777777" w:rsidR="00773A58" w:rsidRPr="00E33FF6" w:rsidRDefault="00773A58" w:rsidP="00400395">
            <w:pPr>
              <w:tabs>
                <w:tab w:val="left" w:pos="851"/>
              </w:tabs>
              <w:spacing w:line="276" w:lineRule="auto"/>
              <w:outlineLvl w:val="3"/>
              <w:rPr>
                <w:rFonts w:cstheme="minorHAnsi"/>
                <w:bCs/>
                <w:sz w:val="20"/>
                <w:szCs w:val="20"/>
              </w:rPr>
            </w:pPr>
          </w:p>
        </w:tc>
        <w:tc>
          <w:tcPr>
            <w:tcW w:w="1346" w:type="dxa"/>
            <w:gridSpan w:val="2"/>
          </w:tcPr>
          <w:p w14:paraId="07E3A8CC"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2018 r.</w:t>
            </w:r>
          </w:p>
        </w:tc>
        <w:tc>
          <w:tcPr>
            <w:tcW w:w="1559" w:type="dxa"/>
            <w:gridSpan w:val="2"/>
          </w:tcPr>
          <w:p w14:paraId="43CF5168"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2019 r.</w:t>
            </w:r>
          </w:p>
        </w:tc>
        <w:tc>
          <w:tcPr>
            <w:tcW w:w="1417" w:type="dxa"/>
            <w:gridSpan w:val="2"/>
          </w:tcPr>
          <w:p w14:paraId="0372DE93"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2020 r.</w:t>
            </w:r>
          </w:p>
        </w:tc>
        <w:tc>
          <w:tcPr>
            <w:tcW w:w="1418" w:type="dxa"/>
            <w:gridSpan w:val="2"/>
          </w:tcPr>
          <w:p w14:paraId="68D14E12"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2021 r.</w:t>
            </w:r>
          </w:p>
        </w:tc>
        <w:tc>
          <w:tcPr>
            <w:tcW w:w="1417" w:type="dxa"/>
            <w:gridSpan w:val="2"/>
          </w:tcPr>
          <w:p w14:paraId="40ACE9DF"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2022 r.</w:t>
            </w:r>
          </w:p>
        </w:tc>
      </w:tr>
      <w:tr w:rsidR="00773A58" w:rsidRPr="00E33FF6" w14:paraId="04EB6C2C" w14:textId="77777777" w:rsidTr="008071BF">
        <w:trPr>
          <w:trHeight w:val="1354"/>
          <w:jc w:val="center"/>
        </w:trPr>
        <w:tc>
          <w:tcPr>
            <w:tcW w:w="1910" w:type="dxa"/>
            <w:vMerge/>
          </w:tcPr>
          <w:p w14:paraId="1F94451A" w14:textId="77777777" w:rsidR="00773A58" w:rsidRPr="00E33FF6" w:rsidRDefault="00773A58" w:rsidP="00400395">
            <w:pPr>
              <w:tabs>
                <w:tab w:val="left" w:pos="851"/>
              </w:tabs>
              <w:spacing w:line="276" w:lineRule="auto"/>
              <w:jc w:val="both"/>
              <w:outlineLvl w:val="3"/>
              <w:rPr>
                <w:rFonts w:cstheme="minorHAnsi"/>
                <w:bCs/>
                <w:sz w:val="20"/>
                <w:szCs w:val="20"/>
              </w:rPr>
            </w:pPr>
          </w:p>
        </w:tc>
        <w:tc>
          <w:tcPr>
            <w:tcW w:w="646" w:type="dxa"/>
            <w:textDirection w:val="btLr"/>
          </w:tcPr>
          <w:p w14:paraId="162BC3C6"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00" w:type="dxa"/>
            <w:textDirection w:val="btLr"/>
          </w:tcPr>
          <w:p w14:paraId="280247CA"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850" w:type="dxa"/>
            <w:textDirection w:val="btLr"/>
          </w:tcPr>
          <w:p w14:paraId="7A88E772"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09" w:type="dxa"/>
            <w:textDirection w:val="btLr"/>
          </w:tcPr>
          <w:p w14:paraId="71240329"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709" w:type="dxa"/>
            <w:textDirection w:val="btLr"/>
          </w:tcPr>
          <w:p w14:paraId="0D9A3AC0"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08" w:type="dxa"/>
            <w:textDirection w:val="btLr"/>
          </w:tcPr>
          <w:p w14:paraId="70CC9F27"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709" w:type="dxa"/>
            <w:textDirection w:val="btLr"/>
          </w:tcPr>
          <w:p w14:paraId="75029F57"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09" w:type="dxa"/>
            <w:textDirection w:val="btLr"/>
          </w:tcPr>
          <w:p w14:paraId="00A7B655"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c>
          <w:tcPr>
            <w:tcW w:w="709" w:type="dxa"/>
            <w:textDirection w:val="btLr"/>
          </w:tcPr>
          <w:p w14:paraId="3D0A99BF"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Liczba zachorowań</w:t>
            </w:r>
          </w:p>
        </w:tc>
        <w:tc>
          <w:tcPr>
            <w:tcW w:w="708" w:type="dxa"/>
            <w:textDirection w:val="btLr"/>
          </w:tcPr>
          <w:p w14:paraId="5AB8F713"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Zapadalność</w:t>
            </w:r>
            <w:r w:rsidRPr="00E33FF6">
              <w:rPr>
                <w:rFonts w:cstheme="minorHAnsi"/>
                <w:bCs/>
                <w:sz w:val="20"/>
                <w:szCs w:val="20"/>
              </w:rPr>
              <w:br/>
              <w:t>na 100 tys.</w:t>
            </w:r>
          </w:p>
        </w:tc>
      </w:tr>
      <w:tr w:rsidR="00773A58" w:rsidRPr="00E33FF6" w14:paraId="0DAE4D5A" w14:textId="77777777" w:rsidTr="008071BF">
        <w:trPr>
          <w:trHeight w:val="310"/>
          <w:jc w:val="center"/>
        </w:trPr>
        <w:tc>
          <w:tcPr>
            <w:tcW w:w="9067" w:type="dxa"/>
            <w:gridSpan w:val="11"/>
          </w:tcPr>
          <w:p w14:paraId="56A18669" w14:textId="77777777" w:rsidR="00773A58" w:rsidRPr="00E33FF6" w:rsidRDefault="00773A58" w:rsidP="00400395">
            <w:pPr>
              <w:tabs>
                <w:tab w:val="left" w:pos="851"/>
              </w:tabs>
              <w:ind w:left="113" w:right="113"/>
              <w:jc w:val="center"/>
              <w:outlineLvl w:val="3"/>
              <w:rPr>
                <w:rFonts w:cstheme="minorHAnsi"/>
                <w:bCs/>
                <w:sz w:val="20"/>
                <w:szCs w:val="20"/>
              </w:rPr>
            </w:pPr>
            <w:r w:rsidRPr="00E33FF6">
              <w:rPr>
                <w:rFonts w:cstheme="minorHAnsi"/>
                <w:bCs/>
                <w:sz w:val="20"/>
                <w:szCs w:val="20"/>
              </w:rPr>
              <w:t>Rzeżączka (A54)</w:t>
            </w:r>
          </w:p>
        </w:tc>
      </w:tr>
      <w:tr w:rsidR="00773A58" w:rsidRPr="00E33FF6" w14:paraId="01E8EF9E" w14:textId="77777777" w:rsidTr="008071BF">
        <w:trPr>
          <w:trHeight w:val="491"/>
          <w:jc w:val="center"/>
        </w:trPr>
        <w:tc>
          <w:tcPr>
            <w:tcW w:w="1910" w:type="dxa"/>
          </w:tcPr>
          <w:p w14:paraId="72DA3C0D"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mallCaps/>
                <w:sz w:val="20"/>
                <w:szCs w:val="20"/>
              </w:rPr>
              <w:t>Polska</w:t>
            </w:r>
          </w:p>
        </w:tc>
        <w:tc>
          <w:tcPr>
            <w:tcW w:w="646" w:type="dxa"/>
          </w:tcPr>
          <w:p w14:paraId="393EAE1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332</w:t>
            </w:r>
          </w:p>
        </w:tc>
        <w:tc>
          <w:tcPr>
            <w:tcW w:w="700" w:type="dxa"/>
          </w:tcPr>
          <w:p w14:paraId="34A8990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0,86</w:t>
            </w:r>
          </w:p>
        </w:tc>
        <w:tc>
          <w:tcPr>
            <w:tcW w:w="850" w:type="dxa"/>
          </w:tcPr>
          <w:p w14:paraId="43031C4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524</w:t>
            </w:r>
          </w:p>
        </w:tc>
        <w:tc>
          <w:tcPr>
            <w:tcW w:w="709" w:type="dxa"/>
          </w:tcPr>
          <w:p w14:paraId="6961746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1,37</w:t>
            </w:r>
          </w:p>
        </w:tc>
        <w:tc>
          <w:tcPr>
            <w:tcW w:w="709" w:type="dxa"/>
          </w:tcPr>
          <w:p w14:paraId="5ABADF9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246</w:t>
            </w:r>
          </w:p>
        </w:tc>
        <w:tc>
          <w:tcPr>
            <w:tcW w:w="708" w:type="dxa"/>
          </w:tcPr>
          <w:p w14:paraId="4E1FA334"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0,64</w:t>
            </w:r>
          </w:p>
        </w:tc>
        <w:tc>
          <w:tcPr>
            <w:tcW w:w="709" w:type="dxa"/>
          </w:tcPr>
          <w:p w14:paraId="2EC4E074"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287</w:t>
            </w:r>
          </w:p>
        </w:tc>
        <w:tc>
          <w:tcPr>
            <w:tcW w:w="709" w:type="dxa"/>
          </w:tcPr>
          <w:p w14:paraId="51E37E75"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0,75</w:t>
            </w:r>
          </w:p>
        </w:tc>
        <w:tc>
          <w:tcPr>
            <w:tcW w:w="709" w:type="dxa"/>
          </w:tcPr>
          <w:p w14:paraId="1F7730D0"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601*</w:t>
            </w:r>
          </w:p>
        </w:tc>
        <w:tc>
          <w:tcPr>
            <w:tcW w:w="708" w:type="dxa"/>
          </w:tcPr>
          <w:p w14:paraId="3A985B07"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1,57</w:t>
            </w:r>
          </w:p>
        </w:tc>
      </w:tr>
      <w:tr w:rsidR="00773A58" w:rsidRPr="00E33FF6" w14:paraId="1BE5ECA1" w14:textId="77777777" w:rsidTr="008071BF">
        <w:trPr>
          <w:trHeight w:val="545"/>
          <w:jc w:val="center"/>
        </w:trPr>
        <w:tc>
          <w:tcPr>
            <w:tcW w:w="1910" w:type="dxa"/>
          </w:tcPr>
          <w:p w14:paraId="603D2C3B" w14:textId="77777777" w:rsidR="00773A58" w:rsidRPr="00E33FF6" w:rsidRDefault="00773A58" w:rsidP="00400395">
            <w:pPr>
              <w:jc w:val="center"/>
              <w:rPr>
                <w:bCs/>
                <w:sz w:val="20"/>
                <w:szCs w:val="20"/>
              </w:rPr>
            </w:pPr>
            <w:r w:rsidRPr="00E33FF6">
              <w:rPr>
                <w:bCs/>
                <w:sz w:val="20"/>
                <w:szCs w:val="20"/>
              </w:rPr>
              <w:t>województwo</w:t>
            </w:r>
          </w:p>
          <w:p w14:paraId="25D6B73E" w14:textId="77777777" w:rsidR="00773A58" w:rsidRPr="00E33FF6" w:rsidRDefault="00773A58" w:rsidP="00400395">
            <w:pPr>
              <w:jc w:val="center"/>
              <w:rPr>
                <w:bCs/>
              </w:rPr>
            </w:pPr>
            <w:r w:rsidRPr="00E33FF6">
              <w:rPr>
                <w:bCs/>
                <w:sz w:val="20"/>
                <w:szCs w:val="20"/>
              </w:rPr>
              <w:t>zachodniopomorskie</w:t>
            </w:r>
          </w:p>
        </w:tc>
        <w:tc>
          <w:tcPr>
            <w:tcW w:w="646" w:type="dxa"/>
          </w:tcPr>
          <w:p w14:paraId="39408DE8"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8</w:t>
            </w:r>
          </w:p>
        </w:tc>
        <w:tc>
          <w:tcPr>
            <w:tcW w:w="700" w:type="dxa"/>
          </w:tcPr>
          <w:p w14:paraId="7C90C29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0,47</w:t>
            </w:r>
          </w:p>
        </w:tc>
        <w:tc>
          <w:tcPr>
            <w:tcW w:w="850" w:type="dxa"/>
          </w:tcPr>
          <w:p w14:paraId="5885F55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12</w:t>
            </w:r>
          </w:p>
        </w:tc>
        <w:tc>
          <w:tcPr>
            <w:tcW w:w="709" w:type="dxa"/>
          </w:tcPr>
          <w:p w14:paraId="2623012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0,70</w:t>
            </w:r>
          </w:p>
        </w:tc>
        <w:tc>
          <w:tcPr>
            <w:tcW w:w="709" w:type="dxa"/>
          </w:tcPr>
          <w:p w14:paraId="27F0CFA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8</w:t>
            </w:r>
          </w:p>
        </w:tc>
        <w:tc>
          <w:tcPr>
            <w:tcW w:w="708" w:type="dxa"/>
          </w:tcPr>
          <w:p w14:paraId="5C5AE4E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0,47</w:t>
            </w:r>
          </w:p>
        </w:tc>
        <w:tc>
          <w:tcPr>
            <w:tcW w:w="709" w:type="dxa"/>
          </w:tcPr>
          <w:p w14:paraId="260C4457"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15</w:t>
            </w:r>
          </w:p>
        </w:tc>
        <w:tc>
          <w:tcPr>
            <w:tcW w:w="709" w:type="dxa"/>
          </w:tcPr>
          <w:p w14:paraId="3FA68FF4"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0,89</w:t>
            </w:r>
          </w:p>
        </w:tc>
        <w:tc>
          <w:tcPr>
            <w:tcW w:w="709" w:type="dxa"/>
          </w:tcPr>
          <w:p w14:paraId="73ED4F04"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24</w:t>
            </w:r>
          </w:p>
        </w:tc>
        <w:tc>
          <w:tcPr>
            <w:tcW w:w="708" w:type="dxa"/>
          </w:tcPr>
          <w:p w14:paraId="71FD4250"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1,46</w:t>
            </w:r>
          </w:p>
        </w:tc>
      </w:tr>
      <w:tr w:rsidR="00773A58" w:rsidRPr="00E33FF6" w14:paraId="29A108AA" w14:textId="77777777" w:rsidTr="008071BF">
        <w:trPr>
          <w:jc w:val="center"/>
        </w:trPr>
        <w:tc>
          <w:tcPr>
            <w:tcW w:w="9067" w:type="dxa"/>
            <w:gridSpan w:val="11"/>
          </w:tcPr>
          <w:p w14:paraId="5EB38FD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Nieswoiste zapalenie cewki moczowej /NGU/ (A56)</w:t>
            </w:r>
          </w:p>
        </w:tc>
      </w:tr>
      <w:tr w:rsidR="00773A58" w:rsidRPr="00E33FF6" w14:paraId="62D3FF33" w14:textId="77777777" w:rsidTr="008071BF">
        <w:trPr>
          <w:trHeight w:val="491"/>
          <w:jc w:val="center"/>
        </w:trPr>
        <w:tc>
          <w:tcPr>
            <w:tcW w:w="1910" w:type="dxa"/>
          </w:tcPr>
          <w:p w14:paraId="21D61D07"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mallCaps/>
                <w:sz w:val="20"/>
                <w:szCs w:val="20"/>
              </w:rPr>
              <w:t>Polska</w:t>
            </w:r>
          </w:p>
        </w:tc>
        <w:tc>
          <w:tcPr>
            <w:tcW w:w="646" w:type="dxa"/>
          </w:tcPr>
          <w:p w14:paraId="2E24630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308</w:t>
            </w:r>
          </w:p>
        </w:tc>
        <w:tc>
          <w:tcPr>
            <w:tcW w:w="700" w:type="dxa"/>
          </w:tcPr>
          <w:p w14:paraId="44F7899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0,80</w:t>
            </w:r>
          </w:p>
        </w:tc>
        <w:tc>
          <w:tcPr>
            <w:tcW w:w="850" w:type="dxa"/>
          </w:tcPr>
          <w:p w14:paraId="67671AD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421**</w:t>
            </w:r>
          </w:p>
        </w:tc>
        <w:tc>
          <w:tcPr>
            <w:tcW w:w="709" w:type="dxa"/>
          </w:tcPr>
          <w:p w14:paraId="797E470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1,1</w:t>
            </w:r>
          </w:p>
        </w:tc>
        <w:tc>
          <w:tcPr>
            <w:tcW w:w="709" w:type="dxa"/>
          </w:tcPr>
          <w:p w14:paraId="7C78DBD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169</w:t>
            </w:r>
          </w:p>
        </w:tc>
        <w:tc>
          <w:tcPr>
            <w:tcW w:w="708" w:type="dxa"/>
          </w:tcPr>
          <w:p w14:paraId="4395EB52"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0,44</w:t>
            </w:r>
          </w:p>
        </w:tc>
        <w:tc>
          <w:tcPr>
            <w:tcW w:w="709" w:type="dxa"/>
          </w:tcPr>
          <w:p w14:paraId="69716F25"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283</w:t>
            </w:r>
          </w:p>
        </w:tc>
        <w:tc>
          <w:tcPr>
            <w:tcW w:w="709" w:type="dxa"/>
          </w:tcPr>
          <w:p w14:paraId="3FC1CDC9"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0,74</w:t>
            </w:r>
          </w:p>
        </w:tc>
        <w:tc>
          <w:tcPr>
            <w:tcW w:w="709" w:type="dxa"/>
          </w:tcPr>
          <w:p w14:paraId="09006EB7"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551*</w:t>
            </w:r>
          </w:p>
        </w:tc>
        <w:tc>
          <w:tcPr>
            <w:tcW w:w="708" w:type="dxa"/>
          </w:tcPr>
          <w:p w14:paraId="70A41C06"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1,44</w:t>
            </w:r>
          </w:p>
        </w:tc>
      </w:tr>
      <w:tr w:rsidR="00773A58" w:rsidRPr="00E33FF6" w14:paraId="077C62D0" w14:textId="77777777" w:rsidTr="008071BF">
        <w:trPr>
          <w:trHeight w:val="545"/>
          <w:jc w:val="center"/>
        </w:trPr>
        <w:tc>
          <w:tcPr>
            <w:tcW w:w="1910" w:type="dxa"/>
          </w:tcPr>
          <w:p w14:paraId="79F22C74" w14:textId="77777777" w:rsidR="00773A58" w:rsidRPr="00E33FF6" w:rsidRDefault="00773A58" w:rsidP="00400395">
            <w:pPr>
              <w:jc w:val="center"/>
              <w:rPr>
                <w:bCs/>
                <w:sz w:val="20"/>
                <w:szCs w:val="20"/>
              </w:rPr>
            </w:pPr>
            <w:r w:rsidRPr="00E33FF6">
              <w:rPr>
                <w:bCs/>
                <w:sz w:val="20"/>
                <w:szCs w:val="20"/>
              </w:rPr>
              <w:t>województwo</w:t>
            </w:r>
          </w:p>
          <w:p w14:paraId="5AA051AE" w14:textId="77777777" w:rsidR="00773A58" w:rsidRPr="00E33FF6" w:rsidRDefault="00773A58" w:rsidP="00400395">
            <w:pPr>
              <w:jc w:val="center"/>
              <w:rPr>
                <w:bCs/>
              </w:rPr>
            </w:pPr>
            <w:r w:rsidRPr="00E33FF6">
              <w:rPr>
                <w:bCs/>
                <w:sz w:val="20"/>
                <w:szCs w:val="20"/>
              </w:rPr>
              <w:t>zachodniopomorskie</w:t>
            </w:r>
          </w:p>
        </w:tc>
        <w:tc>
          <w:tcPr>
            <w:tcW w:w="646" w:type="dxa"/>
          </w:tcPr>
          <w:p w14:paraId="536A5DA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9</w:t>
            </w:r>
          </w:p>
        </w:tc>
        <w:tc>
          <w:tcPr>
            <w:tcW w:w="700" w:type="dxa"/>
          </w:tcPr>
          <w:p w14:paraId="3297703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0,53</w:t>
            </w:r>
          </w:p>
        </w:tc>
        <w:tc>
          <w:tcPr>
            <w:tcW w:w="850" w:type="dxa"/>
          </w:tcPr>
          <w:p w14:paraId="76B7B4D4"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w:t>
            </w:r>
          </w:p>
        </w:tc>
        <w:tc>
          <w:tcPr>
            <w:tcW w:w="709" w:type="dxa"/>
          </w:tcPr>
          <w:p w14:paraId="00A12F9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0,35</w:t>
            </w:r>
          </w:p>
        </w:tc>
        <w:tc>
          <w:tcPr>
            <w:tcW w:w="709" w:type="dxa"/>
          </w:tcPr>
          <w:p w14:paraId="42AB700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17</w:t>
            </w:r>
          </w:p>
        </w:tc>
        <w:tc>
          <w:tcPr>
            <w:tcW w:w="708" w:type="dxa"/>
          </w:tcPr>
          <w:p w14:paraId="45F56A8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1,00</w:t>
            </w:r>
          </w:p>
        </w:tc>
        <w:tc>
          <w:tcPr>
            <w:tcW w:w="709" w:type="dxa"/>
          </w:tcPr>
          <w:p w14:paraId="73057664"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9</w:t>
            </w:r>
          </w:p>
        </w:tc>
        <w:tc>
          <w:tcPr>
            <w:tcW w:w="709" w:type="dxa"/>
          </w:tcPr>
          <w:p w14:paraId="339BCBFF"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0,53</w:t>
            </w:r>
          </w:p>
        </w:tc>
        <w:tc>
          <w:tcPr>
            <w:tcW w:w="709" w:type="dxa"/>
          </w:tcPr>
          <w:p w14:paraId="7AEDBE3D"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23</w:t>
            </w:r>
          </w:p>
        </w:tc>
        <w:tc>
          <w:tcPr>
            <w:tcW w:w="708" w:type="dxa"/>
          </w:tcPr>
          <w:p w14:paraId="0DA82ABE" w14:textId="77777777" w:rsidR="00773A58" w:rsidRPr="00E33FF6" w:rsidRDefault="00773A58" w:rsidP="00400395">
            <w:pPr>
              <w:tabs>
                <w:tab w:val="left" w:pos="851"/>
              </w:tabs>
              <w:spacing w:line="276" w:lineRule="auto"/>
              <w:jc w:val="center"/>
              <w:outlineLvl w:val="3"/>
              <w:rPr>
                <w:rFonts w:cstheme="minorHAnsi"/>
                <w:bCs/>
                <w:sz w:val="20"/>
                <w:szCs w:val="20"/>
              </w:rPr>
            </w:pPr>
            <w:r w:rsidRPr="00E33FF6">
              <w:rPr>
                <w:rFonts w:cstheme="minorHAnsi"/>
                <w:bCs/>
                <w:sz w:val="20"/>
                <w:szCs w:val="20"/>
              </w:rPr>
              <w:t>1,4</w:t>
            </w:r>
          </w:p>
        </w:tc>
      </w:tr>
    </w:tbl>
    <w:p w14:paraId="49E78A59" w14:textId="77777777" w:rsidR="00773A58" w:rsidRPr="00E33FF6" w:rsidRDefault="00773A58" w:rsidP="00773A58">
      <w:pPr>
        <w:spacing w:after="0" w:line="276" w:lineRule="auto"/>
        <w:ind w:left="357"/>
        <w:jc w:val="both"/>
        <w:rPr>
          <w:rFonts w:cstheme="minorHAnsi"/>
          <w:bCs/>
          <w:sz w:val="16"/>
          <w:szCs w:val="16"/>
        </w:rPr>
      </w:pPr>
      <w:r w:rsidRPr="00E33FF6">
        <w:rPr>
          <w:rFonts w:cstheme="minorHAnsi"/>
          <w:bCs/>
          <w:sz w:val="16"/>
          <w:szCs w:val="16"/>
        </w:rPr>
        <w:t>* dane wstępne</w:t>
      </w:r>
    </w:p>
    <w:p w14:paraId="52B3486E" w14:textId="7A966B3F" w:rsidR="00773A58" w:rsidRPr="00E33FF6" w:rsidRDefault="00773A58" w:rsidP="00773A58">
      <w:pPr>
        <w:pStyle w:val="Akapitzlist"/>
        <w:spacing w:line="276" w:lineRule="auto"/>
        <w:ind w:left="360"/>
        <w:jc w:val="both"/>
        <w:rPr>
          <w:rFonts w:cstheme="minorHAnsi"/>
          <w:bCs/>
          <w:sz w:val="16"/>
          <w:szCs w:val="16"/>
        </w:rPr>
      </w:pPr>
      <w:r w:rsidRPr="00E33FF6">
        <w:rPr>
          <w:rFonts w:cstheme="minorHAnsi"/>
          <w:bCs/>
          <w:sz w:val="16"/>
          <w:szCs w:val="16"/>
        </w:rPr>
        <w:t>**</w:t>
      </w:r>
      <w:r w:rsidR="000E738B">
        <w:rPr>
          <w:rFonts w:cstheme="minorHAnsi"/>
          <w:bCs/>
          <w:sz w:val="16"/>
          <w:szCs w:val="16"/>
        </w:rPr>
        <w:t xml:space="preserve"> w </w:t>
      </w:r>
      <w:r w:rsidRPr="00E33FF6">
        <w:rPr>
          <w:rFonts w:cstheme="minorHAnsi"/>
          <w:bCs/>
          <w:sz w:val="16"/>
          <w:szCs w:val="16"/>
        </w:rPr>
        <w:t>tym 3 przypadki ziarnicy wywołanej przez chlamydie</w:t>
      </w:r>
    </w:p>
    <w:p w14:paraId="332BF60A" w14:textId="67C8E31A" w:rsidR="00783CCD" w:rsidRDefault="00773A58" w:rsidP="00783CCD">
      <w:pPr>
        <w:pStyle w:val="Akapitzlist"/>
        <w:spacing w:after="240" w:line="276" w:lineRule="auto"/>
        <w:ind w:left="357"/>
        <w:contextualSpacing w:val="0"/>
        <w:jc w:val="both"/>
        <w:rPr>
          <w:rFonts w:cstheme="minorHAnsi"/>
          <w:bCs/>
          <w:sz w:val="16"/>
          <w:szCs w:val="16"/>
        </w:rPr>
      </w:pPr>
      <w:r w:rsidRPr="00E33FF6">
        <w:rPr>
          <w:rFonts w:cstheme="minorHAnsi"/>
          <w:bCs/>
          <w:sz w:val="16"/>
          <w:szCs w:val="16"/>
        </w:rPr>
        <w:t>***</w:t>
      </w:r>
      <w:r w:rsidR="000E738B">
        <w:rPr>
          <w:rFonts w:cstheme="minorHAnsi"/>
          <w:bCs/>
          <w:sz w:val="16"/>
          <w:szCs w:val="16"/>
        </w:rPr>
        <w:t xml:space="preserve"> w </w:t>
      </w:r>
      <w:r w:rsidRPr="00E33FF6">
        <w:rPr>
          <w:rFonts w:cstheme="minorHAnsi"/>
          <w:bCs/>
          <w:sz w:val="16"/>
          <w:szCs w:val="16"/>
        </w:rPr>
        <w:t>tym 1 przypadek ziarnicy wywołanej przez chlamydie</w:t>
      </w:r>
    </w:p>
    <w:p w14:paraId="50435948" w14:textId="77777777" w:rsidR="00895B16" w:rsidRPr="00783CCD" w:rsidRDefault="00895B16" w:rsidP="00895B16">
      <w:pPr>
        <w:pStyle w:val="Stylnastroninternet"/>
      </w:pPr>
    </w:p>
    <w:p w14:paraId="535CC7A2" w14:textId="55DB37A3" w:rsidR="00773A58" w:rsidRDefault="00773A58" w:rsidP="008917B4">
      <w:pPr>
        <w:pStyle w:val="Nagwek3"/>
        <w:numPr>
          <w:ilvl w:val="1"/>
          <w:numId w:val="122"/>
        </w:numPr>
        <w:spacing w:before="0"/>
      </w:pPr>
      <w:bookmarkStart w:id="377" w:name="_Toc133222204"/>
      <w:bookmarkStart w:id="378" w:name="_Toc135828422"/>
      <w:r w:rsidRPr="00E33FF6">
        <w:t>Gruźlica</w:t>
      </w:r>
      <w:bookmarkEnd w:id="377"/>
      <w:bookmarkEnd w:id="378"/>
    </w:p>
    <w:p w14:paraId="532C36FD" w14:textId="77777777" w:rsidR="008917B4" w:rsidRPr="008917B4" w:rsidRDefault="008917B4" w:rsidP="000E4721">
      <w:pPr>
        <w:pStyle w:val="Stylnastroninternet"/>
      </w:pPr>
    </w:p>
    <w:p w14:paraId="29637C1A" w14:textId="2308D4B9" w:rsidR="00773A58" w:rsidRPr="00E33FF6" w:rsidRDefault="00773A58" w:rsidP="000E4721">
      <w:pPr>
        <w:pStyle w:val="Stylnastroninternet"/>
        <w:rPr>
          <w:rFonts w:cstheme="minorHAnsi"/>
          <w:bCs/>
          <w:szCs w:val="24"/>
        </w:rPr>
      </w:pPr>
      <w:bookmarkStart w:id="379" w:name="_Hlk130885973"/>
      <w:r w:rsidRPr="00E33FF6">
        <w:rPr>
          <w:rFonts w:cstheme="minorHAnsi"/>
          <w:bCs/>
          <w:szCs w:val="24"/>
        </w:rPr>
        <w:t>Sytuacja epidemiologiczna</w:t>
      </w:r>
      <w:r w:rsidR="000E738B">
        <w:rPr>
          <w:rFonts w:cstheme="minorHAnsi"/>
          <w:bCs/>
          <w:szCs w:val="24"/>
        </w:rPr>
        <w:t xml:space="preserve"> w </w:t>
      </w:r>
      <w:r w:rsidRPr="00E33FF6">
        <w:rPr>
          <w:rFonts w:cstheme="minorHAnsi"/>
          <w:bCs/>
          <w:szCs w:val="24"/>
        </w:rPr>
        <w:t>zakresie gruźlicy</w:t>
      </w:r>
      <w:r w:rsidR="000E738B">
        <w:rPr>
          <w:rFonts w:cstheme="minorHAnsi"/>
          <w:bCs/>
          <w:szCs w:val="24"/>
        </w:rPr>
        <w:t xml:space="preserve"> w </w:t>
      </w:r>
      <w:r w:rsidRPr="00E33FF6">
        <w:rPr>
          <w:rFonts w:cstheme="minorHAnsi"/>
          <w:bCs/>
          <w:szCs w:val="24"/>
        </w:rPr>
        <w:t>woj. zachodniopomorskim jest zbliżona do sytuacji sprzed okresu pandemii SARS-CoV-2 (</w:t>
      </w:r>
      <w:r w:rsidR="00AF39D9">
        <w:rPr>
          <w:rFonts w:cstheme="minorHAnsi"/>
          <w:bCs/>
          <w:szCs w:val="24"/>
        </w:rPr>
        <w:t>wykres</w:t>
      </w:r>
      <w:r w:rsidRPr="00E33FF6">
        <w:rPr>
          <w:rFonts w:cstheme="minorHAnsi"/>
          <w:bCs/>
          <w:szCs w:val="24"/>
        </w:rPr>
        <w:t xml:space="preserve"> 3).</w:t>
      </w:r>
    </w:p>
    <w:p w14:paraId="689CBAA6" w14:textId="14C47681" w:rsidR="00773A58" w:rsidRPr="00E33FF6" w:rsidRDefault="00773A58" w:rsidP="000E4721">
      <w:pPr>
        <w:pStyle w:val="Stylnastroninternet"/>
        <w:rPr>
          <w:rFonts w:cstheme="minorHAnsi"/>
          <w:bCs/>
          <w:szCs w:val="24"/>
        </w:rPr>
      </w:pPr>
      <w:r w:rsidRPr="00E33FF6">
        <w:rPr>
          <w:rFonts w:cstheme="minorHAnsi"/>
          <w:bCs/>
          <w:szCs w:val="24"/>
        </w:rPr>
        <w:t>W 2022 r. nadzorem Państwowej Inspekcji Sanitarnej</w:t>
      </w:r>
      <w:r w:rsidR="000E738B">
        <w:rPr>
          <w:rFonts w:cstheme="minorHAnsi"/>
          <w:bCs/>
          <w:szCs w:val="24"/>
        </w:rPr>
        <w:t xml:space="preserve"> w </w:t>
      </w:r>
      <w:r w:rsidRPr="00E33FF6">
        <w:rPr>
          <w:rFonts w:cstheme="minorHAnsi"/>
          <w:bCs/>
          <w:szCs w:val="24"/>
        </w:rPr>
        <w:t>regionie objęto 204 osoby</w:t>
      </w:r>
      <w:r w:rsidR="005A5A82">
        <w:rPr>
          <w:rFonts w:cstheme="minorHAnsi"/>
          <w:bCs/>
          <w:szCs w:val="24"/>
        </w:rPr>
        <w:t xml:space="preserve"> z </w:t>
      </w:r>
      <w:r w:rsidRPr="00E33FF6">
        <w:rPr>
          <w:rFonts w:cstheme="minorHAnsi"/>
          <w:bCs/>
          <w:szCs w:val="24"/>
        </w:rPr>
        <w:t>otoczenia chorych na gruźlicę.</w:t>
      </w:r>
    </w:p>
    <w:p w14:paraId="5FB15DE6" w14:textId="0C9724E7" w:rsidR="00773A58" w:rsidRPr="00E33FF6" w:rsidRDefault="00773A58" w:rsidP="000E4721">
      <w:pPr>
        <w:pStyle w:val="Stylnastroninternet"/>
        <w:rPr>
          <w:rFonts w:cstheme="minorHAnsi"/>
          <w:bCs/>
          <w:szCs w:val="24"/>
        </w:rPr>
      </w:pPr>
      <w:r w:rsidRPr="00E33FF6">
        <w:rPr>
          <w:rFonts w:cstheme="minorHAnsi"/>
          <w:bCs/>
          <w:szCs w:val="24"/>
        </w:rPr>
        <w:t>Największą liczbę zachorowań na gruźlicę</w:t>
      </w:r>
      <w:r w:rsidR="000E738B">
        <w:rPr>
          <w:rFonts w:cstheme="minorHAnsi"/>
          <w:bCs/>
          <w:szCs w:val="24"/>
        </w:rPr>
        <w:t xml:space="preserve"> w </w:t>
      </w:r>
      <w:r w:rsidRPr="00E33FF6">
        <w:rPr>
          <w:rFonts w:cstheme="minorHAnsi"/>
          <w:bCs/>
          <w:szCs w:val="24"/>
        </w:rPr>
        <w:t>2022 roku odnotowano</w:t>
      </w:r>
      <w:r w:rsidR="000E738B">
        <w:rPr>
          <w:rFonts w:cstheme="minorHAnsi"/>
          <w:bCs/>
          <w:szCs w:val="24"/>
        </w:rPr>
        <w:t xml:space="preserve"> w </w:t>
      </w:r>
      <w:r w:rsidRPr="00E33FF6">
        <w:rPr>
          <w:rFonts w:cstheme="minorHAnsi"/>
          <w:bCs/>
          <w:szCs w:val="24"/>
        </w:rPr>
        <w:t>grupie wiekowej 45-64 lata</w:t>
      </w:r>
      <w:r>
        <w:rPr>
          <w:rFonts w:cstheme="minorHAnsi"/>
          <w:bCs/>
          <w:szCs w:val="24"/>
        </w:rPr>
        <w:t>,</w:t>
      </w:r>
      <w:r w:rsidRPr="00E33FF6">
        <w:rPr>
          <w:rFonts w:cstheme="minorHAnsi"/>
          <w:bCs/>
          <w:szCs w:val="24"/>
        </w:rPr>
        <w:t xml:space="preserve"> tj. 67 osób</w:t>
      </w:r>
      <w:r w:rsidR="005A5A82">
        <w:rPr>
          <w:rFonts w:cstheme="minorHAnsi"/>
          <w:bCs/>
          <w:szCs w:val="24"/>
        </w:rPr>
        <w:t xml:space="preserve"> i </w:t>
      </w:r>
      <w:r w:rsidRPr="00E33FF6">
        <w:rPr>
          <w:rFonts w:cstheme="minorHAnsi"/>
          <w:bCs/>
          <w:szCs w:val="24"/>
        </w:rPr>
        <w:t>taka tendencja utrzymuje się od kilku lat.</w:t>
      </w:r>
    </w:p>
    <w:p w14:paraId="326C3A77" w14:textId="6D545554" w:rsidR="000E4721" w:rsidRDefault="00773A58" w:rsidP="000E4721">
      <w:pPr>
        <w:pStyle w:val="Stylnastroninternet"/>
        <w:rPr>
          <w:bCs/>
        </w:rPr>
      </w:pPr>
      <w:r w:rsidRPr="00E33FF6">
        <w:rPr>
          <w:rFonts w:cstheme="minorHAnsi"/>
          <w:bCs/>
          <w:szCs w:val="24"/>
        </w:rPr>
        <w:t>Większość zachorowań na gruźlicę stanowili mężczyźni–139 przypadków, co stanowi 73,5% wszystkich zachorowań oraz osoby zamieszkałe/zameldowane</w:t>
      </w:r>
      <w:r w:rsidR="000E738B">
        <w:rPr>
          <w:rFonts w:cstheme="minorHAnsi"/>
          <w:bCs/>
          <w:szCs w:val="24"/>
        </w:rPr>
        <w:t xml:space="preserve"> w </w:t>
      </w:r>
      <w:r w:rsidRPr="00E33FF6">
        <w:rPr>
          <w:rFonts w:cstheme="minorHAnsi"/>
          <w:bCs/>
          <w:szCs w:val="24"/>
        </w:rPr>
        <w:t>miastach–139 przypadków (tabela 20). Większość przypadków zachorowań zarejestrowanych</w:t>
      </w:r>
      <w:r w:rsidR="000E738B">
        <w:rPr>
          <w:rFonts w:cstheme="minorHAnsi"/>
          <w:bCs/>
          <w:szCs w:val="24"/>
        </w:rPr>
        <w:t xml:space="preserve"> w </w:t>
      </w:r>
      <w:r w:rsidRPr="00E33FF6">
        <w:rPr>
          <w:rFonts w:cstheme="minorHAnsi"/>
          <w:bCs/>
          <w:szCs w:val="24"/>
        </w:rPr>
        <w:t>2022 r. stanowiły zgłoszenia</w:t>
      </w:r>
      <w:r w:rsidR="005A5A82">
        <w:rPr>
          <w:rFonts w:cstheme="minorHAnsi"/>
          <w:bCs/>
          <w:szCs w:val="24"/>
        </w:rPr>
        <w:t xml:space="preserve"> z </w:t>
      </w:r>
      <w:r w:rsidRPr="00E33FF6">
        <w:rPr>
          <w:rFonts w:cstheme="minorHAnsi"/>
          <w:bCs/>
          <w:szCs w:val="24"/>
        </w:rPr>
        <w:t>powiatu szczecińskiego–53 osoby, koszalińskiego – 24 osoby, gryfińskiego</w:t>
      </w:r>
      <w:r w:rsidR="005A5A82">
        <w:rPr>
          <w:rFonts w:cstheme="minorHAnsi"/>
          <w:bCs/>
          <w:szCs w:val="24"/>
        </w:rPr>
        <w:t xml:space="preserve"> i </w:t>
      </w:r>
      <w:r w:rsidRPr="00E33FF6">
        <w:rPr>
          <w:rFonts w:cstheme="minorHAnsi"/>
          <w:bCs/>
          <w:szCs w:val="24"/>
        </w:rPr>
        <w:t>kołobrzeskiego po 12 osób, stargardzkiego–11 osób. Pozostałe powiaty odnotowały</w:t>
      </w:r>
      <w:r w:rsidR="000E738B">
        <w:rPr>
          <w:rFonts w:cstheme="minorHAnsi"/>
          <w:bCs/>
          <w:szCs w:val="24"/>
        </w:rPr>
        <w:t xml:space="preserve"> w </w:t>
      </w:r>
      <w:r w:rsidRPr="00E33FF6">
        <w:rPr>
          <w:rFonts w:cstheme="minorHAnsi"/>
          <w:bCs/>
          <w:szCs w:val="24"/>
        </w:rPr>
        <w:t>analizowanym okresie poniżej 10 zachorowań.</w:t>
      </w:r>
      <w:r w:rsidRPr="00E33FF6">
        <w:rPr>
          <w:bCs/>
        </w:rPr>
        <w:t xml:space="preserve"> </w:t>
      </w:r>
      <w:r w:rsidR="000E4721">
        <w:rPr>
          <w:bCs/>
        </w:rPr>
        <w:br w:type="page"/>
      </w:r>
    </w:p>
    <w:p w14:paraId="0D44C6BF" w14:textId="3FAFBFF4" w:rsidR="009543CC" w:rsidRPr="00595553" w:rsidRDefault="00F26409" w:rsidP="00F26409">
      <w:pPr>
        <w:pStyle w:val="Legenda"/>
        <w:keepNext/>
        <w:jc w:val="both"/>
        <w:rPr>
          <w:rFonts w:cstheme="minorHAnsi"/>
          <w:bCs/>
          <w:i w:val="0"/>
          <w:iCs w:val="0"/>
          <w:color w:val="auto"/>
          <w:sz w:val="16"/>
          <w:szCs w:val="16"/>
          <w:vertAlign w:val="superscript"/>
        </w:rPr>
      </w:pPr>
      <w:bookmarkStart w:id="380" w:name="_Toc133231371"/>
      <w:bookmarkStart w:id="381" w:name="_Toc133236358"/>
      <w:bookmarkStart w:id="382" w:name="_Toc133311748"/>
      <w:bookmarkStart w:id="383" w:name="_Toc133320612"/>
      <w:bookmarkStart w:id="384" w:name="_Toc133321723"/>
      <w:bookmarkStart w:id="385" w:name="_Toc133387781"/>
      <w:bookmarkStart w:id="386" w:name="_Toc133388645"/>
      <w:bookmarkStart w:id="387" w:name="_Toc133413243"/>
      <w:bookmarkStart w:id="388" w:name="_Toc133500668"/>
      <w:bookmarkStart w:id="389" w:name="_Toc133576694"/>
      <w:bookmarkStart w:id="390" w:name="_Toc133582298"/>
      <w:bookmarkStart w:id="391" w:name="_Toc133582819"/>
      <w:bookmarkStart w:id="392" w:name="_Toc133583806"/>
      <w:bookmarkStart w:id="393" w:name="_Toc134604325"/>
      <w:bookmarkStart w:id="394" w:name="_Toc134610848"/>
      <w:bookmarkStart w:id="395" w:name="_Toc135041628"/>
      <w:bookmarkStart w:id="396" w:name="_Toc135828620"/>
      <w:r w:rsidRPr="00595553">
        <w:rPr>
          <w:i w:val="0"/>
          <w:iCs w:val="0"/>
          <w:color w:val="auto"/>
        </w:rPr>
        <w:lastRenderedPageBreak/>
        <w:t xml:space="preserve">Wykres </w:t>
      </w:r>
      <w:r w:rsidRPr="00595553">
        <w:rPr>
          <w:i w:val="0"/>
          <w:iCs w:val="0"/>
          <w:color w:val="auto"/>
        </w:rPr>
        <w:fldChar w:fldCharType="begin"/>
      </w:r>
      <w:r w:rsidRPr="00595553">
        <w:rPr>
          <w:i w:val="0"/>
          <w:iCs w:val="0"/>
          <w:color w:val="auto"/>
        </w:rPr>
        <w:instrText xml:space="preserve"> SEQ Wykres \* ARABIC </w:instrText>
      </w:r>
      <w:r w:rsidRPr="00595553">
        <w:rPr>
          <w:i w:val="0"/>
          <w:iCs w:val="0"/>
          <w:color w:val="auto"/>
        </w:rPr>
        <w:fldChar w:fldCharType="separate"/>
      </w:r>
      <w:r w:rsidR="00274B9F">
        <w:rPr>
          <w:i w:val="0"/>
          <w:iCs w:val="0"/>
          <w:noProof/>
          <w:color w:val="auto"/>
        </w:rPr>
        <w:t>3</w:t>
      </w:r>
      <w:r w:rsidRPr="00595553">
        <w:rPr>
          <w:i w:val="0"/>
          <w:iCs w:val="0"/>
          <w:color w:val="auto"/>
        </w:rPr>
        <w:fldChar w:fldCharType="end"/>
      </w:r>
      <w:r w:rsidR="00436335">
        <w:rPr>
          <w:i w:val="0"/>
          <w:iCs w:val="0"/>
          <w:color w:val="auto"/>
        </w:rPr>
        <w:t>.</w:t>
      </w:r>
      <w:r w:rsidRPr="00595553">
        <w:rPr>
          <w:i w:val="0"/>
          <w:iCs w:val="0"/>
          <w:color w:val="auto"/>
        </w:rPr>
        <w:t xml:space="preserve"> Współczynnik zapadalności na gruźlicę</w:t>
      </w:r>
      <w:r w:rsidR="000E738B" w:rsidRPr="00595553">
        <w:rPr>
          <w:i w:val="0"/>
          <w:iCs w:val="0"/>
          <w:color w:val="auto"/>
        </w:rPr>
        <w:t xml:space="preserve"> w </w:t>
      </w:r>
      <w:r w:rsidRPr="00595553">
        <w:rPr>
          <w:i w:val="0"/>
          <w:iCs w:val="0"/>
          <w:color w:val="auto"/>
        </w:rPr>
        <w:t>Polsce</w:t>
      </w:r>
      <w:r w:rsidR="005A5A82" w:rsidRPr="00595553">
        <w:rPr>
          <w:i w:val="0"/>
          <w:iCs w:val="0"/>
          <w:color w:val="auto"/>
        </w:rPr>
        <w:t xml:space="preserve"> i </w:t>
      </w:r>
      <w:r w:rsidRPr="00595553">
        <w:rPr>
          <w:i w:val="0"/>
          <w:iCs w:val="0"/>
          <w:color w:val="auto"/>
        </w:rPr>
        <w:t>woj. zachodniopomorskim</w:t>
      </w:r>
      <w:r w:rsidR="000E738B" w:rsidRPr="00595553">
        <w:rPr>
          <w:i w:val="0"/>
          <w:iCs w:val="0"/>
          <w:color w:val="auto"/>
        </w:rPr>
        <w:t xml:space="preserve"> w </w:t>
      </w:r>
      <w:r w:rsidRPr="00595553">
        <w:rPr>
          <w:i w:val="0"/>
          <w:iCs w:val="0"/>
          <w:color w:val="auto"/>
        </w:rPr>
        <w:t>latach 2018-2022</w:t>
      </w:r>
      <w:bookmarkEnd w:id="380"/>
      <w:bookmarkEnd w:id="381"/>
      <w:r w:rsidR="009543CC" w:rsidRPr="00595553">
        <w:rPr>
          <w:rFonts w:cstheme="minorHAnsi"/>
          <w:bCs/>
          <w:i w:val="0"/>
          <w:iCs w:val="0"/>
          <w:noProof/>
          <w:color w:val="auto"/>
          <w:sz w:val="16"/>
          <w:szCs w:val="16"/>
          <w:vertAlign w:val="superscript"/>
        </w:rPr>
        <w:drawing>
          <wp:anchor distT="0" distB="0" distL="114300" distR="114300" simplePos="0" relativeHeight="251694080" behindDoc="0" locked="0" layoutInCell="1" allowOverlap="1" wp14:anchorId="38A80C82" wp14:editId="5F11D77E">
            <wp:simplePos x="0" y="0"/>
            <wp:positionH relativeFrom="column">
              <wp:posOffset>0</wp:posOffset>
            </wp:positionH>
            <wp:positionV relativeFrom="paragraph">
              <wp:posOffset>285750</wp:posOffset>
            </wp:positionV>
            <wp:extent cx="5760720" cy="2684780"/>
            <wp:effectExtent l="0" t="0" r="11430" b="1270"/>
            <wp:wrapSquare wrapText="bothSides"/>
            <wp:docPr id="1643572672" name="Wykres 1643572672">
              <a:extLst xmlns:a="http://schemas.openxmlformats.org/drawingml/2006/main">
                <a:ext uri="{FF2B5EF4-FFF2-40B4-BE49-F238E27FC236}">
                  <a16:creationId xmlns:a16="http://schemas.microsoft.com/office/drawing/2014/main" id="{00000000-0008-0000-0000-000009000000}"/>
                </a:ext>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14:sizeRelH relativeFrom="margin">
              <wp14:pctWidth>0</wp14:pctWidth>
            </wp14:sizeRelH>
            <wp14:sizeRelV relativeFrom="margin">
              <wp14:pctHeight>0</wp14:pctHeight>
            </wp14:sizeRelV>
          </wp:anchor>
        </w:drawing>
      </w:r>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p>
    <w:p w14:paraId="4445E061" w14:textId="6F85804B" w:rsidR="00773A58" w:rsidRPr="00E33FF6" w:rsidRDefault="00773A58" w:rsidP="00773A58">
      <w:pPr>
        <w:pStyle w:val="Akapitzlist"/>
        <w:spacing w:after="240" w:line="276" w:lineRule="auto"/>
        <w:ind w:left="357"/>
        <w:contextualSpacing w:val="0"/>
        <w:jc w:val="both"/>
        <w:rPr>
          <w:rFonts w:cstheme="minorHAnsi"/>
          <w:bCs/>
          <w:sz w:val="16"/>
          <w:szCs w:val="16"/>
        </w:rPr>
      </w:pPr>
      <w:r w:rsidRPr="00E33FF6">
        <w:rPr>
          <w:rFonts w:cstheme="minorHAnsi"/>
          <w:bCs/>
          <w:sz w:val="16"/>
          <w:szCs w:val="16"/>
          <w:vertAlign w:val="superscript"/>
        </w:rPr>
        <w:t>*</w:t>
      </w:r>
      <w:r w:rsidRPr="00E33FF6">
        <w:rPr>
          <w:rFonts w:cstheme="minorHAnsi"/>
          <w:bCs/>
          <w:sz w:val="16"/>
          <w:szCs w:val="16"/>
        </w:rPr>
        <w:t>brak danych</w:t>
      </w:r>
      <w:r w:rsidR="005A5A82">
        <w:rPr>
          <w:rFonts w:cstheme="minorHAnsi"/>
          <w:bCs/>
          <w:sz w:val="16"/>
          <w:szCs w:val="16"/>
        </w:rPr>
        <w:t xml:space="preserve"> z </w:t>
      </w:r>
      <w:r w:rsidRPr="00E33FF6">
        <w:rPr>
          <w:rFonts w:cstheme="minorHAnsi"/>
          <w:bCs/>
          <w:sz w:val="16"/>
          <w:szCs w:val="16"/>
        </w:rPr>
        <w:t>Polski za 2022 r. do dnia zamknięcia sprawozdań</w:t>
      </w:r>
    </w:p>
    <w:p w14:paraId="47BDBE6E" w14:textId="4E5C22CC" w:rsidR="00773A58" w:rsidRPr="00595553" w:rsidRDefault="00773A58" w:rsidP="00773A58">
      <w:pPr>
        <w:jc w:val="both"/>
        <w:rPr>
          <w:bCs/>
          <w:sz w:val="18"/>
          <w:szCs w:val="18"/>
        </w:rPr>
      </w:pPr>
      <w:bookmarkStart w:id="397" w:name="_Toc133231314"/>
      <w:bookmarkStart w:id="398" w:name="_Toc133236323"/>
      <w:bookmarkStart w:id="399" w:name="_Toc133311713"/>
      <w:bookmarkStart w:id="400" w:name="_Toc133320569"/>
      <w:bookmarkStart w:id="401" w:name="_Toc133321688"/>
      <w:bookmarkStart w:id="402" w:name="_Toc133387666"/>
      <w:bookmarkStart w:id="403" w:name="_Toc133388610"/>
      <w:bookmarkStart w:id="404" w:name="_Toc133500633"/>
      <w:bookmarkStart w:id="405" w:name="_Toc133559637"/>
      <w:bookmarkStart w:id="406" w:name="_Toc133576659"/>
      <w:bookmarkStart w:id="407" w:name="_Toc133582263"/>
      <w:bookmarkStart w:id="408" w:name="_Toc133582881"/>
      <w:bookmarkStart w:id="409" w:name="_Toc133583771"/>
      <w:bookmarkStart w:id="410" w:name="_Toc134604380"/>
      <w:bookmarkStart w:id="411" w:name="_Toc134610894"/>
      <w:bookmarkStart w:id="412" w:name="_Toc135041593"/>
      <w:bookmarkStart w:id="413" w:name="_Toc135828585"/>
      <w:r w:rsidRPr="00595553">
        <w:rPr>
          <w:bCs/>
          <w:sz w:val="18"/>
          <w:szCs w:val="18"/>
        </w:rPr>
        <w:t xml:space="preserve">Tabela </w:t>
      </w:r>
      <w:r w:rsidRPr="00595553">
        <w:rPr>
          <w:bCs/>
          <w:sz w:val="18"/>
          <w:szCs w:val="18"/>
        </w:rPr>
        <w:fldChar w:fldCharType="begin"/>
      </w:r>
      <w:r w:rsidRPr="00595553">
        <w:rPr>
          <w:bCs/>
          <w:sz w:val="18"/>
          <w:szCs w:val="18"/>
        </w:rPr>
        <w:instrText xml:space="preserve"> SEQ Tabela \* ARABIC </w:instrText>
      </w:r>
      <w:r w:rsidRPr="00595553">
        <w:rPr>
          <w:bCs/>
          <w:sz w:val="18"/>
          <w:szCs w:val="18"/>
        </w:rPr>
        <w:fldChar w:fldCharType="separate"/>
      </w:r>
      <w:r w:rsidR="00B41039" w:rsidRPr="00595553">
        <w:rPr>
          <w:bCs/>
          <w:noProof/>
          <w:sz w:val="18"/>
          <w:szCs w:val="18"/>
        </w:rPr>
        <w:t>20</w:t>
      </w:r>
      <w:r w:rsidRPr="00595553">
        <w:rPr>
          <w:bCs/>
          <w:noProof/>
          <w:sz w:val="18"/>
          <w:szCs w:val="18"/>
        </w:rPr>
        <w:fldChar w:fldCharType="end"/>
      </w:r>
      <w:r w:rsidR="00436335">
        <w:rPr>
          <w:bCs/>
          <w:noProof/>
          <w:sz w:val="18"/>
          <w:szCs w:val="18"/>
        </w:rPr>
        <w:t>.</w:t>
      </w:r>
      <w:r w:rsidRPr="00595553">
        <w:rPr>
          <w:bCs/>
          <w:sz w:val="18"/>
          <w:szCs w:val="18"/>
        </w:rPr>
        <w:t xml:space="preserve"> Liczba zachorowań na gruźlicę</w:t>
      </w:r>
      <w:r w:rsidR="000E738B" w:rsidRPr="00595553">
        <w:rPr>
          <w:bCs/>
          <w:sz w:val="18"/>
          <w:szCs w:val="18"/>
        </w:rPr>
        <w:t xml:space="preserve"> w </w:t>
      </w:r>
      <w:r w:rsidRPr="00595553">
        <w:rPr>
          <w:bCs/>
          <w:sz w:val="18"/>
          <w:szCs w:val="18"/>
        </w:rPr>
        <w:t>woj. zachodniopomorskim</w:t>
      </w:r>
      <w:r w:rsidR="000E738B" w:rsidRPr="00595553">
        <w:rPr>
          <w:bCs/>
          <w:sz w:val="18"/>
          <w:szCs w:val="18"/>
        </w:rPr>
        <w:t xml:space="preserve"> w </w:t>
      </w:r>
      <w:r w:rsidRPr="00595553">
        <w:rPr>
          <w:bCs/>
          <w:sz w:val="18"/>
          <w:szCs w:val="18"/>
        </w:rPr>
        <w:t>2022 r. wg płci, grupy wiekowej oraz miejsca zamieszkania</w:t>
      </w:r>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p>
    <w:tbl>
      <w:tblPr>
        <w:tblStyle w:val="Siatkatabelijasna"/>
        <w:tblW w:w="8404" w:type="dxa"/>
        <w:jc w:val="center"/>
        <w:tblLook w:val="04A0" w:firstRow="1" w:lastRow="0" w:firstColumn="1" w:lastColumn="0" w:noHBand="0" w:noVBand="1"/>
        <w:tblCaption w:val="Tabela 20 Liczba zachorowań na gruźlicę w woj. zachodniopomorskim w 2022 r. wg płci, grupy wiekowej oraz miejsca zamieszkania"/>
        <w:tblDescription w:val="Tabela 20 Liczba zachorowań na gruźlicę w woj. zachodniopomorskim w 2022 r. wg płci, grupy wiekowej oraz miejsca zamieszkania"/>
      </w:tblPr>
      <w:tblGrid>
        <w:gridCol w:w="2575"/>
        <w:gridCol w:w="1284"/>
        <w:gridCol w:w="757"/>
        <w:gridCol w:w="707"/>
        <w:gridCol w:w="773"/>
        <w:gridCol w:w="850"/>
        <w:gridCol w:w="709"/>
        <w:gridCol w:w="749"/>
      </w:tblGrid>
      <w:tr w:rsidR="00773A58" w:rsidRPr="00E33FF6" w14:paraId="7DB6D65A" w14:textId="77777777" w:rsidTr="008071BF">
        <w:trPr>
          <w:trHeight w:val="285"/>
          <w:jc w:val="center"/>
        </w:trPr>
        <w:tc>
          <w:tcPr>
            <w:tcW w:w="8404" w:type="dxa"/>
            <w:gridSpan w:val="8"/>
            <w:noWrap/>
            <w:hideMark/>
          </w:tcPr>
          <w:p w14:paraId="553F6FF4" w14:textId="1BDCA84E"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Nowe zachorowania na gruźlicę</w:t>
            </w:r>
            <w:r w:rsidR="000E738B">
              <w:rPr>
                <w:rFonts w:cstheme="minorHAnsi"/>
                <w:bCs/>
                <w:sz w:val="20"/>
                <w:szCs w:val="20"/>
              </w:rPr>
              <w:t xml:space="preserve"> w </w:t>
            </w:r>
            <w:r w:rsidRPr="00E33FF6">
              <w:rPr>
                <w:rFonts w:cstheme="minorHAnsi"/>
                <w:bCs/>
                <w:sz w:val="20"/>
                <w:szCs w:val="20"/>
              </w:rPr>
              <w:t>2022</w:t>
            </w:r>
          </w:p>
        </w:tc>
      </w:tr>
      <w:tr w:rsidR="00773A58" w:rsidRPr="00E33FF6" w14:paraId="32C59F68" w14:textId="77777777" w:rsidTr="008071BF">
        <w:trPr>
          <w:trHeight w:val="312"/>
          <w:jc w:val="center"/>
        </w:trPr>
        <w:tc>
          <w:tcPr>
            <w:tcW w:w="2575" w:type="dxa"/>
            <w:vMerge w:val="restart"/>
            <w:hideMark/>
          </w:tcPr>
          <w:p w14:paraId="6A4A3E6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Wyszczególnienie</w:t>
            </w:r>
          </w:p>
        </w:tc>
        <w:tc>
          <w:tcPr>
            <w:tcW w:w="1284" w:type="dxa"/>
            <w:vMerge w:val="restart"/>
            <w:hideMark/>
          </w:tcPr>
          <w:p w14:paraId="3D49754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 xml:space="preserve">wszystkie </w:t>
            </w:r>
            <w:r w:rsidRPr="00E33FF6">
              <w:rPr>
                <w:rFonts w:cstheme="minorHAnsi"/>
                <w:bCs/>
                <w:sz w:val="20"/>
                <w:szCs w:val="20"/>
              </w:rPr>
              <w:br/>
              <w:t>postacie</w:t>
            </w:r>
          </w:p>
        </w:tc>
        <w:tc>
          <w:tcPr>
            <w:tcW w:w="4545" w:type="dxa"/>
            <w:gridSpan w:val="6"/>
            <w:noWrap/>
            <w:hideMark/>
          </w:tcPr>
          <w:p w14:paraId="4625CA1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w tym</w:t>
            </w:r>
          </w:p>
        </w:tc>
      </w:tr>
      <w:tr w:rsidR="00773A58" w:rsidRPr="00E33FF6" w14:paraId="4B8F696B" w14:textId="77777777" w:rsidTr="008071BF">
        <w:trPr>
          <w:trHeight w:val="518"/>
          <w:jc w:val="center"/>
        </w:trPr>
        <w:tc>
          <w:tcPr>
            <w:tcW w:w="2575" w:type="dxa"/>
            <w:vMerge/>
            <w:hideMark/>
          </w:tcPr>
          <w:p w14:paraId="62811938" w14:textId="77777777" w:rsidR="00773A58" w:rsidRPr="00E33FF6" w:rsidRDefault="00773A58" w:rsidP="00400395">
            <w:pPr>
              <w:spacing w:line="276" w:lineRule="auto"/>
              <w:jc w:val="center"/>
              <w:rPr>
                <w:rFonts w:cstheme="minorHAnsi"/>
                <w:bCs/>
                <w:sz w:val="20"/>
                <w:szCs w:val="20"/>
              </w:rPr>
            </w:pPr>
          </w:p>
        </w:tc>
        <w:tc>
          <w:tcPr>
            <w:tcW w:w="1284" w:type="dxa"/>
            <w:vMerge/>
            <w:hideMark/>
          </w:tcPr>
          <w:p w14:paraId="0DB15B47" w14:textId="77777777" w:rsidR="00773A58" w:rsidRPr="00E33FF6" w:rsidRDefault="00773A58" w:rsidP="00400395">
            <w:pPr>
              <w:spacing w:line="276" w:lineRule="auto"/>
              <w:jc w:val="center"/>
              <w:rPr>
                <w:rFonts w:cstheme="minorHAnsi"/>
                <w:bCs/>
                <w:sz w:val="20"/>
                <w:szCs w:val="20"/>
              </w:rPr>
            </w:pPr>
          </w:p>
        </w:tc>
        <w:tc>
          <w:tcPr>
            <w:tcW w:w="2237" w:type="dxa"/>
            <w:gridSpan w:val="3"/>
            <w:noWrap/>
            <w:hideMark/>
          </w:tcPr>
          <w:p w14:paraId="680775C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płucna</w:t>
            </w:r>
          </w:p>
        </w:tc>
        <w:tc>
          <w:tcPr>
            <w:tcW w:w="2308" w:type="dxa"/>
            <w:gridSpan w:val="3"/>
            <w:hideMark/>
          </w:tcPr>
          <w:p w14:paraId="013E3BF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innych narządów/</w:t>
            </w:r>
            <w:proofErr w:type="spellStart"/>
            <w:r w:rsidRPr="00E33FF6">
              <w:rPr>
                <w:rFonts w:cstheme="minorHAnsi"/>
                <w:bCs/>
                <w:sz w:val="20"/>
                <w:szCs w:val="20"/>
              </w:rPr>
              <w:t>pozapłucna</w:t>
            </w:r>
            <w:proofErr w:type="spellEnd"/>
          </w:p>
        </w:tc>
      </w:tr>
      <w:tr w:rsidR="00773A58" w:rsidRPr="00E33FF6" w14:paraId="2C40443C" w14:textId="77777777" w:rsidTr="008071BF">
        <w:trPr>
          <w:trHeight w:val="285"/>
          <w:jc w:val="center"/>
        </w:trPr>
        <w:tc>
          <w:tcPr>
            <w:tcW w:w="2575" w:type="dxa"/>
            <w:vMerge/>
            <w:hideMark/>
          </w:tcPr>
          <w:p w14:paraId="57CBFCEC" w14:textId="77777777" w:rsidR="00773A58" w:rsidRPr="00E33FF6" w:rsidRDefault="00773A58" w:rsidP="00400395">
            <w:pPr>
              <w:spacing w:line="276" w:lineRule="auto"/>
              <w:jc w:val="center"/>
              <w:rPr>
                <w:rFonts w:cstheme="minorHAnsi"/>
                <w:bCs/>
                <w:sz w:val="20"/>
                <w:szCs w:val="20"/>
              </w:rPr>
            </w:pPr>
          </w:p>
        </w:tc>
        <w:tc>
          <w:tcPr>
            <w:tcW w:w="1284" w:type="dxa"/>
            <w:vMerge/>
            <w:hideMark/>
          </w:tcPr>
          <w:p w14:paraId="47B2C0E0" w14:textId="77777777" w:rsidR="00773A58" w:rsidRPr="00E33FF6" w:rsidRDefault="00773A58" w:rsidP="00400395">
            <w:pPr>
              <w:spacing w:line="276" w:lineRule="auto"/>
              <w:jc w:val="center"/>
              <w:rPr>
                <w:rFonts w:cstheme="minorHAnsi"/>
                <w:bCs/>
                <w:sz w:val="20"/>
                <w:szCs w:val="20"/>
              </w:rPr>
            </w:pPr>
          </w:p>
        </w:tc>
        <w:tc>
          <w:tcPr>
            <w:tcW w:w="757" w:type="dxa"/>
            <w:noWrap/>
            <w:hideMark/>
          </w:tcPr>
          <w:p w14:paraId="2F9E34B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razem</w:t>
            </w:r>
          </w:p>
        </w:tc>
        <w:tc>
          <w:tcPr>
            <w:tcW w:w="707" w:type="dxa"/>
            <w:noWrap/>
            <w:hideMark/>
          </w:tcPr>
          <w:p w14:paraId="6359BE3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BK (+)</w:t>
            </w:r>
          </w:p>
        </w:tc>
        <w:tc>
          <w:tcPr>
            <w:tcW w:w="773" w:type="dxa"/>
            <w:noWrap/>
            <w:hideMark/>
          </w:tcPr>
          <w:p w14:paraId="04E39E2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BK (-)</w:t>
            </w:r>
          </w:p>
        </w:tc>
        <w:tc>
          <w:tcPr>
            <w:tcW w:w="850" w:type="dxa"/>
            <w:noWrap/>
            <w:hideMark/>
          </w:tcPr>
          <w:p w14:paraId="2B37D56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BK (+)</w:t>
            </w:r>
          </w:p>
        </w:tc>
        <w:tc>
          <w:tcPr>
            <w:tcW w:w="709" w:type="dxa"/>
            <w:noWrap/>
            <w:hideMark/>
          </w:tcPr>
          <w:p w14:paraId="18038F7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BK (-)</w:t>
            </w:r>
          </w:p>
        </w:tc>
        <w:tc>
          <w:tcPr>
            <w:tcW w:w="749" w:type="dxa"/>
            <w:noWrap/>
            <w:hideMark/>
          </w:tcPr>
          <w:p w14:paraId="5BA38C0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razem</w:t>
            </w:r>
          </w:p>
        </w:tc>
      </w:tr>
      <w:tr w:rsidR="00773A58" w:rsidRPr="00E33FF6" w14:paraId="5C9BF29D" w14:textId="77777777" w:rsidTr="008071BF">
        <w:trPr>
          <w:trHeight w:val="285"/>
          <w:jc w:val="center"/>
        </w:trPr>
        <w:tc>
          <w:tcPr>
            <w:tcW w:w="2575" w:type="dxa"/>
            <w:noWrap/>
            <w:hideMark/>
          </w:tcPr>
          <w:p w14:paraId="38867B27"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WOJEWÓDZTWO</w:t>
            </w:r>
          </w:p>
        </w:tc>
        <w:tc>
          <w:tcPr>
            <w:tcW w:w="1284" w:type="dxa"/>
            <w:noWrap/>
          </w:tcPr>
          <w:p w14:paraId="1A2F5A5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189</w:t>
            </w:r>
          </w:p>
        </w:tc>
        <w:tc>
          <w:tcPr>
            <w:tcW w:w="757" w:type="dxa"/>
            <w:noWrap/>
          </w:tcPr>
          <w:p w14:paraId="25A986E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179</w:t>
            </w:r>
          </w:p>
        </w:tc>
        <w:tc>
          <w:tcPr>
            <w:tcW w:w="707" w:type="dxa"/>
            <w:noWrap/>
          </w:tcPr>
          <w:p w14:paraId="73A9612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173</w:t>
            </w:r>
          </w:p>
        </w:tc>
        <w:tc>
          <w:tcPr>
            <w:tcW w:w="773" w:type="dxa"/>
            <w:noWrap/>
          </w:tcPr>
          <w:p w14:paraId="4401CE98"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w:t>
            </w:r>
          </w:p>
        </w:tc>
        <w:tc>
          <w:tcPr>
            <w:tcW w:w="850" w:type="dxa"/>
            <w:noWrap/>
          </w:tcPr>
          <w:p w14:paraId="145F6F9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2C47D90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10</w:t>
            </w:r>
          </w:p>
        </w:tc>
        <w:tc>
          <w:tcPr>
            <w:tcW w:w="749" w:type="dxa"/>
            <w:noWrap/>
          </w:tcPr>
          <w:p w14:paraId="5B5EBD9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10</w:t>
            </w:r>
          </w:p>
        </w:tc>
      </w:tr>
      <w:tr w:rsidR="00773A58" w:rsidRPr="00E33FF6" w14:paraId="28E01B21" w14:textId="77777777" w:rsidTr="008071BF">
        <w:trPr>
          <w:trHeight w:val="285"/>
          <w:jc w:val="center"/>
        </w:trPr>
        <w:tc>
          <w:tcPr>
            <w:tcW w:w="2575" w:type="dxa"/>
            <w:noWrap/>
            <w:hideMark/>
          </w:tcPr>
          <w:p w14:paraId="65B76A0B"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w tym:</w:t>
            </w:r>
          </w:p>
        </w:tc>
        <w:tc>
          <w:tcPr>
            <w:tcW w:w="1284" w:type="dxa"/>
            <w:noWrap/>
          </w:tcPr>
          <w:p w14:paraId="486C0F3F" w14:textId="77777777" w:rsidR="00773A58" w:rsidRPr="00E33FF6" w:rsidRDefault="00773A58" w:rsidP="00400395">
            <w:pPr>
              <w:spacing w:line="276" w:lineRule="auto"/>
              <w:jc w:val="center"/>
              <w:rPr>
                <w:rFonts w:cstheme="minorHAnsi"/>
                <w:bCs/>
                <w:sz w:val="20"/>
                <w:szCs w:val="20"/>
              </w:rPr>
            </w:pPr>
          </w:p>
        </w:tc>
        <w:tc>
          <w:tcPr>
            <w:tcW w:w="757" w:type="dxa"/>
            <w:noWrap/>
          </w:tcPr>
          <w:p w14:paraId="7491C943" w14:textId="77777777" w:rsidR="00773A58" w:rsidRPr="00E33FF6" w:rsidRDefault="00773A58" w:rsidP="00400395">
            <w:pPr>
              <w:spacing w:line="276" w:lineRule="auto"/>
              <w:jc w:val="center"/>
              <w:rPr>
                <w:rFonts w:cstheme="minorHAnsi"/>
                <w:bCs/>
                <w:sz w:val="20"/>
                <w:szCs w:val="20"/>
              </w:rPr>
            </w:pPr>
          </w:p>
        </w:tc>
        <w:tc>
          <w:tcPr>
            <w:tcW w:w="707" w:type="dxa"/>
            <w:noWrap/>
          </w:tcPr>
          <w:p w14:paraId="17E30654" w14:textId="77777777" w:rsidR="00773A58" w:rsidRPr="00E33FF6" w:rsidRDefault="00773A58" w:rsidP="00400395">
            <w:pPr>
              <w:spacing w:line="276" w:lineRule="auto"/>
              <w:jc w:val="center"/>
              <w:rPr>
                <w:rFonts w:cstheme="minorHAnsi"/>
                <w:bCs/>
                <w:sz w:val="20"/>
                <w:szCs w:val="20"/>
              </w:rPr>
            </w:pPr>
          </w:p>
        </w:tc>
        <w:tc>
          <w:tcPr>
            <w:tcW w:w="773" w:type="dxa"/>
            <w:noWrap/>
          </w:tcPr>
          <w:p w14:paraId="7B768912" w14:textId="77777777" w:rsidR="00773A58" w:rsidRPr="00E33FF6" w:rsidRDefault="00773A58" w:rsidP="00400395">
            <w:pPr>
              <w:spacing w:line="276" w:lineRule="auto"/>
              <w:jc w:val="center"/>
              <w:rPr>
                <w:rFonts w:cstheme="minorHAnsi"/>
                <w:bCs/>
                <w:sz w:val="20"/>
                <w:szCs w:val="20"/>
              </w:rPr>
            </w:pPr>
          </w:p>
        </w:tc>
        <w:tc>
          <w:tcPr>
            <w:tcW w:w="850" w:type="dxa"/>
            <w:noWrap/>
          </w:tcPr>
          <w:p w14:paraId="0D757F76" w14:textId="77777777" w:rsidR="00773A58" w:rsidRPr="00E33FF6" w:rsidRDefault="00773A58" w:rsidP="00400395">
            <w:pPr>
              <w:spacing w:line="276" w:lineRule="auto"/>
              <w:jc w:val="center"/>
              <w:rPr>
                <w:rFonts w:cstheme="minorHAnsi"/>
                <w:bCs/>
                <w:sz w:val="20"/>
                <w:szCs w:val="20"/>
              </w:rPr>
            </w:pPr>
          </w:p>
        </w:tc>
        <w:tc>
          <w:tcPr>
            <w:tcW w:w="709" w:type="dxa"/>
            <w:noWrap/>
          </w:tcPr>
          <w:p w14:paraId="6FA79886" w14:textId="77777777" w:rsidR="00773A58" w:rsidRPr="00E33FF6" w:rsidRDefault="00773A58" w:rsidP="00400395">
            <w:pPr>
              <w:spacing w:line="276" w:lineRule="auto"/>
              <w:jc w:val="center"/>
              <w:rPr>
                <w:rFonts w:cstheme="minorHAnsi"/>
                <w:bCs/>
                <w:sz w:val="20"/>
                <w:szCs w:val="20"/>
              </w:rPr>
            </w:pPr>
          </w:p>
        </w:tc>
        <w:tc>
          <w:tcPr>
            <w:tcW w:w="749" w:type="dxa"/>
            <w:noWrap/>
          </w:tcPr>
          <w:p w14:paraId="0B933189" w14:textId="77777777" w:rsidR="00773A58" w:rsidRPr="00E33FF6" w:rsidRDefault="00773A58" w:rsidP="00400395">
            <w:pPr>
              <w:spacing w:line="276" w:lineRule="auto"/>
              <w:jc w:val="center"/>
              <w:rPr>
                <w:rFonts w:cstheme="minorHAnsi"/>
                <w:bCs/>
                <w:sz w:val="20"/>
                <w:szCs w:val="20"/>
              </w:rPr>
            </w:pPr>
          </w:p>
        </w:tc>
      </w:tr>
      <w:tr w:rsidR="00773A58" w:rsidRPr="00E33FF6" w14:paraId="05BA0B52" w14:textId="77777777" w:rsidTr="008071BF">
        <w:trPr>
          <w:trHeight w:val="285"/>
          <w:jc w:val="center"/>
        </w:trPr>
        <w:tc>
          <w:tcPr>
            <w:tcW w:w="2575" w:type="dxa"/>
            <w:noWrap/>
            <w:hideMark/>
          </w:tcPr>
          <w:p w14:paraId="387D89F8"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Miasto</w:t>
            </w:r>
          </w:p>
        </w:tc>
        <w:tc>
          <w:tcPr>
            <w:tcW w:w="1284" w:type="dxa"/>
            <w:noWrap/>
          </w:tcPr>
          <w:p w14:paraId="4322C5C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139</w:t>
            </w:r>
          </w:p>
        </w:tc>
        <w:tc>
          <w:tcPr>
            <w:tcW w:w="757" w:type="dxa"/>
            <w:noWrap/>
          </w:tcPr>
          <w:p w14:paraId="280A8FE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131</w:t>
            </w:r>
          </w:p>
        </w:tc>
        <w:tc>
          <w:tcPr>
            <w:tcW w:w="707" w:type="dxa"/>
            <w:noWrap/>
          </w:tcPr>
          <w:p w14:paraId="3840641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127</w:t>
            </w:r>
          </w:p>
        </w:tc>
        <w:tc>
          <w:tcPr>
            <w:tcW w:w="773" w:type="dxa"/>
            <w:noWrap/>
          </w:tcPr>
          <w:p w14:paraId="194DB7C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w:t>
            </w:r>
          </w:p>
        </w:tc>
        <w:tc>
          <w:tcPr>
            <w:tcW w:w="850" w:type="dxa"/>
            <w:noWrap/>
          </w:tcPr>
          <w:p w14:paraId="558F2D52"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70CA843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8</w:t>
            </w:r>
          </w:p>
        </w:tc>
        <w:tc>
          <w:tcPr>
            <w:tcW w:w="749" w:type="dxa"/>
            <w:noWrap/>
          </w:tcPr>
          <w:p w14:paraId="243E511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8</w:t>
            </w:r>
          </w:p>
        </w:tc>
      </w:tr>
      <w:tr w:rsidR="00773A58" w:rsidRPr="00E33FF6" w14:paraId="416CDB24" w14:textId="77777777" w:rsidTr="008071BF">
        <w:trPr>
          <w:trHeight w:val="285"/>
          <w:jc w:val="center"/>
        </w:trPr>
        <w:tc>
          <w:tcPr>
            <w:tcW w:w="2575" w:type="dxa"/>
            <w:noWrap/>
            <w:hideMark/>
          </w:tcPr>
          <w:p w14:paraId="4D50F718"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Wieś</w:t>
            </w:r>
          </w:p>
        </w:tc>
        <w:tc>
          <w:tcPr>
            <w:tcW w:w="1284" w:type="dxa"/>
            <w:noWrap/>
          </w:tcPr>
          <w:p w14:paraId="3624374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50</w:t>
            </w:r>
          </w:p>
        </w:tc>
        <w:tc>
          <w:tcPr>
            <w:tcW w:w="757" w:type="dxa"/>
            <w:noWrap/>
          </w:tcPr>
          <w:p w14:paraId="266A47D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48</w:t>
            </w:r>
          </w:p>
        </w:tc>
        <w:tc>
          <w:tcPr>
            <w:tcW w:w="707" w:type="dxa"/>
            <w:noWrap/>
          </w:tcPr>
          <w:p w14:paraId="5651AAF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46</w:t>
            </w:r>
          </w:p>
        </w:tc>
        <w:tc>
          <w:tcPr>
            <w:tcW w:w="773" w:type="dxa"/>
            <w:noWrap/>
          </w:tcPr>
          <w:p w14:paraId="161791C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w:t>
            </w:r>
          </w:p>
        </w:tc>
        <w:tc>
          <w:tcPr>
            <w:tcW w:w="850" w:type="dxa"/>
            <w:noWrap/>
          </w:tcPr>
          <w:p w14:paraId="213F676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186F203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w:t>
            </w:r>
          </w:p>
        </w:tc>
        <w:tc>
          <w:tcPr>
            <w:tcW w:w="749" w:type="dxa"/>
            <w:noWrap/>
          </w:tcPr>
          <w:p w14:paraId="7A343F4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w:t>
            </w:r>
          </w:p>
        </w:tc>
      </w:tr>
      <w:tr w:rsidR="00773A58" w:rsidRPr="00E33FF6" w14:paraId="61646CAB" w14:textId="77777777" w:rsidTr="008071BF">
        <w:trPr>
          <w:trHeight w:val="285"/>
          <w:jc w:val="center"/>
        </w:trPr>
        <w:tc>
          <w:tcPr>
            <w:tcW w:w="2575" w:type="dxa"/>
            <w:noWrap/>
            <w:hideMark/>
          </w:tcPr>
          <w:p w14:paraId="081FC53B"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Mężczyźni</w:t>
            </w:r>
          </w:p>
        </w:tc>
        <w:tc>
          <w:tcPr>
            <w:tcW w:w="1284" w:type="dxa"/>
            <w:noWrap/>
          </w:tcPr>
          <w:p w14:paraId="45DE110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139</w:t>
            </w:r>
          </w:p>
        </w:tc>
        <w:tc>
          <w:tcPr>
            <w:tcW w:w="757" w:type="dxa"/>
            <w:noWrap/>
          </w:tcPr>
          <w:p w14:paraId="7340BE1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133</w:t>
            </w:r>
          </w:p>
        </w:tc>
        <w:tc>
          <w:tcPr>
            <w:tcW w:w="707" w:type="dxa"/>
            <w:noWrap/>
          </w:tcPr>
          <w:p w14:paraId="15C881A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130</w:t>
            </w:r>
          </w:p>
        </w:tc>
        <w:tc>
          <w:tcPr>
            <w:tcW w:w="773" w:type="dxa"/>
            <w:noWrap/>
          </w:tcPr>
          <w:p w14:paraId="482361C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w:t>
            </w:r>
          </w:p>
        </w:tc>
        <w:tc>
          <w:tcPr>
            <w:tcW w:w="850" w:type="dxa"/>
            <w:noWrap/>
          </w:tcPr>
          <w:p w14:paraId="1069DA6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47ED024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w:t>
            </w:r>
          </w:p>
        </w:tc>
        <w:tc>
          <w:tcPr>
            <w:tcW w:w="749" w:type="dxa"/>
            <w:noWrap/>
          </w:tcPr>
          <w:p w14:paraId="6A7D3B9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w:t>
            </w:r>
          </w:p>
        </w:tc>
      </w:tr>
      <w:tr w:rsidR="00773A58" w:rsidRPr="00E33FF6" w14:paraId="599F4F9B" w14:textId="77777777" w:rsidTr="008071BF">
        <w:trPr>
          <w:trHeight w:val="285"/>
          <w:jc w:val="center"/>
        </w:trPr>
        <w:tc>
          <w:tcPr>
            <w:tcW w:w="2575" w:type="dxa"/>
            <w:noWrap/>
            <w:hideMark/>
          </w:tcPr>
          <w:p w14:paraId="64A9C146"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Kobiety</w:t>
            </w:r>
          </w:p>
        </w:tc>
        <w:tc>
          <w:tcPr>
            <w:tcW w:w="1284" w:type="dxa"/>
            <w:noWrap/>
          </w:tcPr>
          <w:p w14:paraId="5F687C82"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50</w:t>
            </w:r>
          </w:p>
        </w:tc>
        <w:tc>
          <w:tcPr>
            <w:tcW w:w="757" w:type="dxa"/>
            <w:noWrap/>
          </w:tcPr>
          <w:p w14:paraId="467D7E83"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46</w:t>
            </w:r>
          </w:p>
        </w:tc>
        <w:tc>
          <w:tcPr>
            <w:tcW w:w="707" w:type="dxa"/>
            <w:noWrap/>
          </w:tcPr>
          <w:p w14:paraId="576B480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43</w:t>
            </w:r>
          </w:p>
        </w:tc>
        <w:tc>
          <w:tcPr>
            <w:tcW w:w="773" w:type="dxa"/>
            <w:noWrap/>
          </w:tcPr>
          <w:p w14:paraId="49B6DF4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w:t>
            </w:r>
          </w:p>
        </w:tc>
        <w:tc>
          <w:tcPr>
            <w:tcW w:w="850" w:type="dxa"/>
            <w:noWrap/>
          </w:tcPr>
          <w:p w14:paraId="079F88A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0E490498"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w:t>
            </w:r>
          </w:p>
        </w:tc>
        <w:tc>
          <w:tcPr>
            <w:tcW w:w="749" w:type="dxa"/>
            <w:noWrap/>
          </w:tcPr>
          <w:p w14:paraId="224203F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w:t>
            </w:r>
          </w:p>
        </w:tc>
      </w:tr>
      <w:tr w:rsidR="00773A58" w:rsidRPr="00E33FF6" w14:paraId="73E7E596" w14:textId="77777777" w:rsidTr="008071BF">
        <w:trPr>
          <w:trHeight w:val="285"/>
          <w:jc w:val="center"/>
        </w:trPr>
        <w:tc>
          <w:tcPr>
            <w:tcW w:w="2575" w:type="dxa"/>
            <w:noWrap/>
            <w:hideMark/>
          </w:tcPr>
          <w:p w14:paraId="4FBDD994"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Wg grup wiekowych</w:t>
            </w:r>
          </w:p>
        </w:tc>
        <w:tc>
          <w:tcPr>
            <w:tcW w:w="1284" w:type="dxa"/>
            <w:noWrap/>
          </w:tcPr>
          <w:p w14:paraId="4150EEAA" w14:textId="77777777" w:rsidR="00773A58" w:rsidRPr="00E33FF6" w:rsidRDefault="00773A58" w:rsidP="00400395">
            <w:pPr>
              <w:spacing w:line="276" w:lineRule="auto"/>
              <w:jc w:val="center"/>
              <w:rPr>
                <w:rFonts w:cstheme="minorHAnsi"/>
                <w:bCs/>
                <w:sz w:val="20"/>
                <w:szCs w:val="20"/>
              </w:rPr>
            </w:pPr>
          </w:p>
        </w:tc>
        <w:tc>
          <w:tcPr>
            <w:tcW w:w="757" w:type="dxa"/>
            <w:noWrap/>
          </w:tcPr>
          <w:p w14:paraId="58E0B8D0" w14:textId="77777777" w:rsidR="00773A58" w:rsidRPr="00E33FF6" w:rsidRDefault="00773A58" w:rsidP="00400395">
            <w:pPr>
              <w:spacing w:line="276" w:lineRule="auto"/>
              <w:jc w:val="center"/>
              <w:rPr>
                <w:rFonts w:cstheme="minorHAnsi"/>
                <w:bCs/>
                <w:sz w:val="20"/>
                <w:szCs w:val="20"/>
              </w:rPr>
            </w:pPr>
          </w:p>
        </w:tc>
        <w:tc>
          <w:tcPr>
            <w:tcW w:w="707" w:type="dxa"/>
            <w:noWrap/>
          </w:tcPr>
          <w:p w14:paraId="401EE139" w14:textId="77777777" w:rsidR="00773A58" w:rsidRPr="00E33FF6" w:rsidRDefault="00773A58" w:rsidP="00400395">
            <w:pPr>
              <w:spacing w:line="276" w:lineRule="auto"/>
              <w:jc w:val="center"/>
              <w:rPr>
                <w:rFonts w:cstheme="minorHAnsi"/>
                <w:bCs/>
                <w:sz w:val="20"/>
                <w:szCs w:val="20"/>
              </w:rPr>
            </w:pPr>
          </w:p>
        </w:tc>
        <w:tc>
          <w:tcPr>
            <w:tcW w:w="773" w:type="dxa"/>
            <w:noWrap/>
          </w:tcPr>
          <w:p w14:paraId="7BB3237E" w14:textId="77777777" w:rsidR="00773A58" w:rsidRPr="00E33FF6" w:rsidRDefault="00773A58" w:rsidP="00400395">
            <w:pPr>
              <w:spacing w:line="276" w:lineRule="auto"/>
              <w:jc w:val="center"/>
              <w:rPr>
                <w:rFonts w:cstheme="minorHAnsi"/>
                <w:bCs/>
                <w:sz w:val="20"/>
                <w:szCs w:val="20"/>
              </w:rPr>
            </w:pPr>
          </w:p>
        </w:tc>
        <w:tc>
          <w:tcPr>
            <w:tcW w:w="850" w:type="dxa"/>
            <w:noWrap/>
          </w:tcPr>
          <w:p w14:paraId="2265862C" w14:textId="77777777" w:rsidR="00773A58" w:rsidRPr="00E33FF6" w:rsidRDefault="00773A58" w:rsidP="00400395">
            <w:pPr>
              <w:spacing w:line="276" w:lineRule="auto"/>
              <w:jc w:val="center"/>
              <w:rPr>
                <w:rFonts w:cstheme="minorHAnsi"/>
                <w:bCs/>
                <w:sz w:val="20"/>
                <w:szCs w:val="20"/>
              </w:rPr>
            </w:pPr>
          </w:p>
        </w:tc>
        <w:tc>
          <w:tcPr>
            <w:tcW w:w="709" w:type="dxa"/>
            <w:noWrap/>
          </w:tcPr>
          <w:p w14:paraId="2BD900F4" w14:textId="77777777" w:rsidR="00773A58" w:rsidRPr="00E33FF6" w:rsidRDefault="00773A58" w:rsidP="00400395">
            <w:pPr>
              <w:spacing w:line="276" w:lineRule="auto"/>
              <w:jc w:val="center"/>
              <w:rPr>
                <w:rFonts w:cstheme="minorHAnsi"/>
                <w:bCs/>
                <w:sz w:val="20"/>
                <w:szCs w:val="20"/>
              </w:rPr>
            </w:pPr>
          </w:p>
        </w:tc>
        <w:tc>
          <w:tcPr>
            <w:tcW w:w="749" w:type="dxa"/>
            <w:noWrap/>
          </w:tcPr>
          <w:p w14:paraId="3F06689B" w14:textId="77777777" w:rsidR="00773A58" w:rsidRPr="00E33FF6" w:rsidRDefault="00773A58" w:rsidP="00400395">
            <w:pPr>
              <w:spacing w:line="276" w:lineRule="auto"/>
              <w:jc w:val="center"/>
              <w:rPr>
                <w:rFonts w:cstheme="minorHAnsi"/>
                <w:bCs/>
                <w:sz w:val="20"/>
                <w:szCs w:val="20"/>
              </w:rPr>
            </w:pPr>
          </w:p>
        </w:tc>
      </w:tr>
      <w:tr w:rsidR="00773A58" w:rsidRPr="00E33FF6" w14:paraId="1F5C0722" w14:textId="77777777" w:rsidTr="008071BF">
        <w:trPr>
          <w:trHeight w:val="285"/>
          <w:jc w:val="center"/>
        </w:trPr>
        <w:tc>
          <w:tcPr>
            <w:tcW w:w="2575" w:type="dxa"/>
            <w:noWrap/>
            <w:hideMark/>
          </w:tcPr>
          <w:p w14:paraId="225F9F2F"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0-14</w:t>
            </w:r>
          </w:p>
        </w:tc>
        <w:tc>
          <w:tcPr>
            <w:tcW w:w="1284" w:type="dxa"/>
            <w:noWrap/>
          </w:tcPr>
          <w:p w14:paraId="496A92E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757" w:type="dxa"/>
            <w:noWrap/>
          </w:tcPr>
          <w:p w14:paraId="1893B1E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707" w:type="dxa"/>
            <w:noWrap/>
          </w:tcPr>
          <w:p w14:paraId="751C543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73" w:type="dxa"/>
            <w:noWrap/>
          </w:tcPr>
          <w:p w14:paraId="5AD79A6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850" w:type="dxa"/>
            <w:noWrap/>
          </w:tcPr>
          <w:p w14:paraId="1C4AFB6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039C12D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49" w:type="dxa"/>
            <w:noWrap/>
          </w:tcPr>
          <w:p w14:paraId="158B62D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r>
      <w:tr w:rsidR="00773A58" w:rsidRPr="00E33FF6" w14:paraId="1EC61F6B" w14:textId="77777777" w:rsidTr="008071BF">
        <w:trPr>
          <w:trHeight w:val="285"/>
          <w:jc w:val="center"/>
        </w:trPr>
        <w:tc>
          <w:tcPr>
            <w:tcW w:w="2575" w:type="dxa"/>
            <w:noWrap/>
            <w:hideMark/>
          </w:tcPr>
          <w:p w14:paraId="288A7733"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15-19</w:t>
            </w:r>
          </w:p>
        </w:tc>
        <w:tc>
          <w:tcPr>
            <w:tcW w:w="1284" w:type="dxa"/>
            <w:noWrap/>
          </w:tcPr>
          <w:p w14:paraId="630B9CD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5</w:t>
            </w:r>
          </w:p>
        </w:tc>
        <w:tc>
          <w:tcPr>
            <w:tcW w:w="757" w:type="dxa"/>
            <w:noWrap/>
          </w:tcPr>
          <w:p w14:paraId="4F8BEE18"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5</w:t>
            </w:r>
          </w:p>
        </w:tc>
        <w:tc>
          <w:tcPr>
            <w:tcW w:w="707" w:type="dxa"/>
            <w:noWrap/>
          </w:tcPr>
          <w:p w14:paraId="4639E55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w:t>
            </w:r>
          </w:p>
        </w:tc>
        <w:tc>
          <w:tcPr>
            <w:tcW w:w="773" w:type="dxa"/>
            <w:noWrap/>
          </w:tcPr>
          <w:p w14:paraId="361FED2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850" w:type="dxa"/>
            <w:noWrap/>
          </w:tcPr>
          <w:p w14:paraId="01DAEED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470A05A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49" w:type="dxa"/>
            <w:noWrap/>
          </w:tcPr>
          <w:p w14:paraId="66888794"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r>
      <w:tr w:rsidR="00773A58" w:rsidRPr="00E33FF6" w14:paraId="14DDCD66" w14:textId="77777777" w:rsidTr="008071BF">
        <w:trPr>
          <w:trHeight w:val="285"/>
          <w:jc w:val="center"/>
        </w:trPr>
        <w:tc>
          <w:tcPr>
            <w:tcW w:w="2575" w:type="dxa"/>
            <w:noWrap/>
            <w:hideMark/>
          </w:tcPr>
          <w:p w14:paraId="31B01FDE"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20-29</w:t>
            </w:r>
          </w:p>
        </w:tc>
        <w:tc>
          <w:tcPr>
            <w:tcW w:w="1284" w:type="dxa"/>
            <w:noWrap/>
          </w:tcPr>
          <w:p w14:paraId="4CC352E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21</w:t>
            </w:r>
          </w:p>
        </w:tc>
        <w:tc>
          <w:tcPr>
            <w:tcW w:w="757" w:type="dxa"/>
            <w:noWrap/>
          </w:tcPr>
          <w:p w14:paraId="7C4F434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20</w:t>
            </w:r>
          </w:p>
        </w:tc>
        <w:tc>
          <w:tcPr>
            <w:tcW w:w="707" w:type="dxa"/>
            <w:noWrap/>
          </w:tcPr>
          <w:p w14:paraId="07D5B858"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20</w:t>
            </w:r>
          </w:p>
        </w:tc>
        <w:tc>
          <w:tcPr>
            <w:tcW w:w="773" w:type="dxa"/>
            <w:noWrap/>
          </w:tcPr>
          <w:p w14:paraId="2D0DB3A7"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850" w:type="dxa"/>
            <w:noWrap/>
          </w:tcPr>
          <w:p w14:paraId="01B1E38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2072DEC1"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749" w:type="dxa"/>
            <w:noWrap/>
          </w:tcPr>
          <w:p w14:paraId="71D85FB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r>
      <w:tr w:rsidR="00773A58" w:rsidRPr="00E33FF6" w14:paraId="3D5E8376" w14:textId="77777777" w:rsidTr="008071BF">
        <w:trPr>
          <w:trHeight w:val="285"/>
          <w:jc w:val="center"/>
        </w:trPr>
        <w:tc>
          <w:tcPr>
            <w:tcW w:w="2575" w:type="dxa"/>
            <w:noWrap/>
            <w:hideMark/>
          </w:tcPr>
          <w:p w14:paraId="1C1D7FB9"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30-44</w:t>
            </w:r>
          </w:p>
        </w:tc>
        <w:tc>
          <w:tcPr>
            <w:tcW w:w="1284" w:type="dxa"/>
            <w:noWrap/>
          </w:tcPr>
          <w:p w14:paraId="32B9A27E"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54</w:t>
            </w:r>
          </w:p>
        </w:tc>
        <w:tc>
          <w:tcPr>
            <w:tcW w:w="757" w:type="dxa"/>
            <w:noWrap/>
          </w:tcPr>
          <w:p w14:paraId="169B7DC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51</w:t>
            </w:r>
          </w:p>
        </w:tc>
        <w:tc>
          <w:tcPr>
            <w:tcW w:w="707" w:type="dxa"/>
            <w:noWrap/>
          </w:tcPr>
          <w:p w14:paraId="663562D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49</w:t>
            </w:r>
          </w:p>
        </w:tc>
        <w:tc>
          <w:tcPr>
            <w:tcW w:w="773" w:type="dxa"/>
            <w:noWrap/>
          </w:tcPr>
          <w:p w14:paraId="291D64E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w:t>
            </w:r>
          </w:p>
        </w:tc>
        <w:tc>
          <w:tcPr>
            <w:tcW w:w="850" w:type="dxa"/>
            <w:noWrap/>
          </w:tcPr>
          <w:p w14:paraId="67B52F2F"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2CE0178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w:t>
            </w:r>
          </w:p>
        </w:tc>
        <w:tc>
          <w:tcPr>
            <w:tcW w:w="749" w:type="dxa"/>
            <w:noWrap/>
          </w:tcPr>
          <w:p w14:paraId="2BF3A71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w:t>
            </w:r>
          </w:p>
        </w:tc>
      </w:tr>
      <w:tr w:rsidR="00773A58" w:rsidRPr="00E33FF6" w14:paraId="48C7B236" w14:textId="77777777" w:rsidTr="008071BF">
        <w:trPr>
          <w:trHeight w:val="285"/>
          <w:jc w:val="center"/>
        </w:trPr>
        <w:tc>
          <w:tcPr>
            <w:tcW w:w="2575" w:type="dxa"/>
            <w:noWrap/>
            <w:hideMark/>
          </w:tcPr>
          <w:p w14:paraId="6DE618BC" w14:textId="77777777" w:rsidR="00773A58" w:rsidRPr="00E33FF6" w:rsidRDefault="00773A58" w:rsidP="00400395">
            <w:pPr>
              <w:spacing w:line="276" w:lineRule="auto"/>
              <w:jc w:val="both"/>
              <w:rPr>
                <w:rFonts w:cstheme="minorHAnsi"/>
                <w:bCs/>
                <w:sz w:val="20"/>
                <w:szCs w:val="20"/>
              </w:rPr>
            </w:pPr>
            <w:r w:rsidRPr="00E33FF6">
              <w:rPr>
                <w:rFonts w:cstheme="minorHAnsi"/>
                <w:bCs/>
                <w:sz w:val="20"/>
                <w:szCs w:val="20"/>
              </w:rPr>
              <w:t>45-64</w:t>
            </w:r>
          </w:p>
        </w:tc>
        <w:tc>
          <w:tcPr>
            <w:tcW w:w="1284" w:type="dxa"/>
            <w:noWrap/>
          </w:tcPr>
          <w:p w14:paraId="2F4FE074"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67</w:t>
            </w:r>
          </w:p>
        </w:tc>
        <w:tc>
          <w:tcPr>
            <w:tcW w:w="757" w:type="dxa"/>
            <w:noWrap/>
          </w:tcPr>
          <w:p w14:paraId="26629B3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65</w:t>
            </w:r>
          </w:p>
        </w:tc>
        <w:tc>
          <w:tcPr>
            <w:tcW w:w="707" w:type="dxa"/>
            <w:noWrap/>
          </w:tcPr>
          <w:p w14:paraId="2FE9FF2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64</w:t>
            </w:r>
          </w:p>
        </w:tc>
        <w:tc>
          <w:tcPr>
            <w:tcW w:w="773" w:type="dxa"/>
            <w:noWrap/>
          </w:tcPr>
          <w:p w14:paraId="3EEE310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850" w:type="dxa"/>
            <w:noWrap/>
          </w:tcPr>
          <w:p w14:paraId="52DC3D79"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662F39E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w:t>
            </w:r>
          </w:p>
        </w:tc>
        <w:tc>
          <w:tcPr>
            <w:tcW w:w="749" w:type="dxa"/>
            <w:noWrap/>
          </w:tcPr>
          <w:p w14:paraId="3CCE1350"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2</w:t>
            </w:r>
          </w:p>
        </w:tc>
      </w:tr>
      <w:tr w:rsidR="00773A58" w:rsidRPr="00E33FF6" w14:paraId="7BA39C4D" w14:textId="77777777" w:rsidTr="008071BF">
        <w:trPr>
          <w:trHeight w:val="285"/>
          <w:jc w:val="center"/>
        </w:trPr>
        <w:tc>
          <w:tcPr>
            <w:tcW w:w="2575" w:type="dxa"/>
            <w:noWrap/>
            <w:hideMark/>
          </w:tcPr>
          <w:p w14:paraId="300CACC4" w14:textId="7BE0D8D5" w:rsidR="00773A58" w:rsidRPr="00E33FF6" w:rsidRDefault="00773A58" w:rsidP="00400395">
            <w:pPr>
              <w:spacing w:line="276" w:lineRule="auto"/>
              <w:jc w:val="both"/>
              <w:rPr>
                <w:rFonts w:cstheme="minorHAnsi"/>
                <w:bCs/>
                <w:sz w:val="20"/>
                <w:szCs w:val="20"/>
              </w:rPr>
            </w:pPr>
            <w:r w:rsidRPr="00E33FF6">
              <w:rPr>
                <w:rFonts w:cstheme="minorHAnsi"/>
                <w:bCs/>
                <w:sz w:val="20"/>
                <w:szCs w:val="20"/>
              </w:rPr>
              <w:t>65</w:t>
            </w:r>
            <w:r w:rsidR="005A5A82">
              <w:rPr>
                <w:rFonts w:cstheme="minorHAnsi"/>
                <w:bCs/>
                <w:sz w:val="20"/>
                <w:szCs w:val="20"/>
              </w:rPr>
              <w:t xml:space="preserve"> i </w:t>
            </w:r>
            <w:r w:rsidRPr="00E33FF6">
              <w:rPr>
                <w:rFonts w:cstheme="minorHAnsi"/>
                <w:bCs/>
                <w:sz w:val="20"/>
                <w:szCs w:val="20"/>
              </w:rPr>
              <w:t>więcej</w:t>
            </w:r>
          </w:p>
        </w:tc>
        <w:tc>
          <w:tcPr>
            <w:tcW w:w="1284" w:type="dxa"/>
            <w:noWrap/>
          </w:tcPr>
          <w:p w14:paraId="714CAB4C"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41</w:t>
            </w:r>
          </w:p>
        </w:tc>
        <w:tc>
          <w:tcPr>
            <w:tcW w:w="757" w:type="dxa"/>
            <w:noWrap/>
          </w:tcPr>
          <w:p w14:paraId="2554897B"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37</w:t>
            </w:r>
          </w:p>
        </w:tc>
        <w:tc>
          <w:tcPr>
            <w:tcW w:w="707" w:type="dxa"/>
            <w:noWrap/>
          </w:tcPr>
          <w:p w14:paraId="372B0BB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36</w:t>
            </w:r>
          </w:p>
        </w:tc>
        <w:tc>
          <w:tcPr>
            <w:tcW w:w="773" w:type="dxa"/>
            <w:noWrap/>
          </w:tcPr>
          <w:p w14:paraId="096DA276"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1</w:t>
            </w:r>
          </w:p>
        </w:tc>
        <w:tc>
          <w:tcPr>
            <w:tcW w:w="850" w:type="dxa"/>
            <w:noWrap/>
          </w:tcPr>
          <w:p w14:paraId="4DFE2BB5"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0</w:t>
            </w:r>
          </w:p>
        </w:tc>
        <w:tc>
          <w:tcPr>
            <w:tcW w:w="709" w:type="dxa"/>
            <w:noWrap/>
          </w:tcPr>
          <w:p w14:paraId="2ADFAA5A"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w:t>
            </w:r>
          </w:p>
        </w:tc>
        <w:tc>
          <w:tcPr>
            <w:tcW w:w="749" w:type="dxa"/>
            <w:noWrap/>
          </w:tcPr>
          <w:p w14:paraId="6197123D" w14:textId="77777777" w:rsidR="00773A58" w:rsidRPr="00E33FF6" w:rsidRDefault="00773A58" w:rsidP="00400395">
            <w:pPr>
              <w:spacing w:line="276" w:lineRule="auto"/>
              <w:jc w:val="center"/>
              <w:rPr>
                <w:rFonts w:cstheme="minorHAnsi"/>
                <w:bCs/>
                <w:sz w:val="20"/>
                <w:szCs w:val="20"/>
              </w:rPr>
            </w:pPr>
            <w:r w:rsidRPr="00E33FF6">
              <w:rPr>
                <w:rFonts w:cstheme="minorHAnsi"/>
                <w:bCs/>
                <w:sz w:val="20"/>
                <w:szCs w:val="20"/>
              </w:rPr>
              <w:t>4</w:t>
            </w:r>
          </w:p>
        </w:tc>
      </w:tr>
    </w:tbl>
    <w:p w14:paraId="0FA57035" w14:textId="77777777" w:rsidR="00783CCD" w:rsidRDefault="00783CCD" w:rsidP="000E4721">
      <w:pPr>
        <w:pStyle w:val="Stylnastroninternet"/>
      </w:pPr>
      <w:bookmarkStart w:id="414" w:name="_Toc133222205"/>
    </w:p>
    <w:p w14:paraId="4EB036A0" w14:textId="0FF43C62" w:rsidR="00773A58" w:rsidRDefault="00773A58" w:rsidP="008917B4">
      <w:pPr>
        <w:pStyle w:val="Nagwek3"/>
        <w:numPr>
          <w:ilvl w:val="1"/>
          <w:numId w:val="122"/>
        </w:numPr>
        <w:spacing w:before="0"/>
      </w:pPr>
      <w:bookmarkStart w:id="415" w:name="_Toc135828423"/>
      <w:r w:rsidRPr="007B0047">
        <w:t>Zakażenie wirusem HIV, choroba AIDS</w:t>
      </w:r>
      <w:bookmarkEnd w:id="414"/>
      <w:bookmarkEnd w:id="415"/>
    </w:p>
    <w:p w14:paraId="7D1DA78E" w14:textId="77777777" w:rsidR="008917B4" w:rsidRPr="008917B4" w:rsidRDefault="008917B4" w:rsidP="000E4721">
      <w:pPr>
        <w:pStyle w:val="Stylnastroninternet"/>
      </w:pPr>
    </w:p>
    <w:bookmarkEnd w:id="379"/>
    <w:p w14:paraId="592C6D51" w14:textId="204DF1E4" w:rsidR="00773A58" w:rsidRPr="007A5360" w:rsidRDefault="00773A58" w:rsidP="000E4721">
      <w:pPr>
        <w:pStyle w:val="Stylnastroninternet"/>
        <w:rPr>
          <w:rFonts w:eastAsia="Calibri" w:cstheme="minorHAnsi"/>
          <w:szCs w:val="24"/>
        </w:rPr>
      </w:pPr>
      <w:r w:rsidRPr="007A5360">
        <w:rPr>
          <w:rFonts w:eastAsia="Calibri" w:cstheme="minorHAnsi"/>
          <w:szCs w:val="24"/>
        </w:rPr>
        <w:t>W 2022 r.</w:t>
      </w:r>
      <w:r w:rsidR="000E738B">
        <w:rPr>
          <w:rFonts w:eastAsia="Calibri" w:cstheme="minorHAnsi"/>
          <w:szCs w:val="24"/>
        </w:rPr>
        <w:t xml:space="preserve"> w </w:t>
      </w:r>
      <w:r>
        <w:rPr>
          <w:rFonts w:eastAsia="Calibri" w:cstheme="minorHAnsi"/>
          <w:szCs w:val="24"/>
        </w:rPr>
        <w:t>woj.</w:t>
      </w:r>
      <w:r w:rsidRPr="007A5360">
        <w:rPr>
          <w:rFonts w:eastAsia="Calibri" w:cstheme="minorHAnsi"/>
          <w:szCs w:val="24"/>
        </w:rPr>
        <w:t xml:space="preserve"> zachodniopomorskim odnotowano ogółem 232 nowe przypadki zakażenia HIV u obywateli Polski oraz u osób innego obywatelstwa przebywających na</w:t>
      </w:r>
      <w:r w:rsidR="00301245">
        <w:rPr>
          <w:rFonts w:eastAsia="Calibri" w:cstheme="minorHAnsi"/>
          <w:szCs w:val="24"/>
        </w:rPr>
        <w:t> </w:t>
      </w:r>
      <w:r w:rsidRPr="007A5360">
        <w:rPr>
          <w:rFonts w:eastAsia="Calibri" w:cstheme="minorHAnsi"/>
          <w:szCs w:val="24"/>
        </w:rPr>
        <w:t>terenie Polski, u 112 kobiet</w:t>
      </w:r>
      <w:r w:rsidR="005A5A82">
        <w:rPr>
          <w:rFonts w:eastAsia="Calibri" w:cstheme="minorHAnsi"/>
          <w:szCs w:val="24"/>
        </w:rPr>
        <w:t xml:space="preserve"> i </w:t>
      </w:r>
      <w:r w:rsidRPr="007A5360">
        <w:rPr>
          <w:rFonts w:eastAsia="Calibri" w:cstheme="minorHAnsi"/>
          <w:szCs w:val="24"/>
        </w:rPr>
        <w:t xml:space="preserve">118 mężczyzn (brak danych </w:t>
      </w:r>
      <w:r>
        <w:rPr>
          <w:rFonts w:eastAsia="Calibri" w:cstheme="minorHAnsi"/>
          <w:szCs w:val="24"/>
        </w:rPr>
        <w:t>dot. płci</w:t>
      </w:r>
      <w:r w:rsidR="000E738B">
        <w:rPr>
          <w:rFonts w:eastAsia="Calibri" w:cstheme="minorHAnsi"/>
          <w:szCs w:val="24"/>
        </w:rPr>
        <w:t xml:space="preserve"> w </w:t>
      </w:r>
      <w:r w:rsidRPr="007A5360">
        <w:rPr>
          <w:rFonts w:eastAsia="Calibri" w:cstheme="minorHAnsi"/>
          <w:szCs w:val="24"/>
        </w:rPr>
        <w:t>przypadku dwóch osób). Według danych skumulowanych od 1985 r.</w:t>
      </w:r>
      <w:r w:rsidR="000E738B">
        <w:rPr>
          <w:rFonts w:eastAsia="Calibri" w:cstheme="minorHAnsi"/>
          <w:szCs w:val="24"/>
        </w:rPr>
        <w:t xml:space="preserve"> w </w:t>
      </w:r>
      <w:r>
        <w:rPr>
          <w:rFonts w:eastAsia="Calibri" w:cstheme="minorHAnsi"/>
          <w:szCs w:val="24"/>
        </w:rPr>
        <w:t>woj.</w:t>
      </w:r>
      <w:r w:rsidRPr="007A5360">
        <w:rPr>
          <w:rFonts w:eastAsia="Calibri" w:cstheme="minorHAnsi"/>
          <w:szCs w:val="24"/>
        </w:rPr>
        <w:t xml:space="preserve"> zachodniopomorskim zarejestrowanych zostało </w:t>
      </w:r>
      <w:r w:rsidRPr="00352B05">
        <w:rPr>
          <w:rFonts w:eastAsia="Calibri" w:cstheme="minorHAnsi"/>
          <w:szCs w:val="24"/>
        </w:rPr>
        <w:t xml:space="preserve">łącznie 1344 osób </w:t>
      </w:r>
      <w:r w:rsidRPr="007A5360">
        <w:rPr>
          <w:rFonts w:eastAsia="Calibri" w:cstheme="minorHAnsi"/>
          <w:szCs w:val="24"/>
        </w:rPr>
        <w:t>zakażonych wirusem HIV.</w:t>
      </w:r>
    </w:p>
    <w:p w14:paraId="186AAA6C" w14:textId="6D34AB13" w:rsidR="00773A58" w:rsidRPr="007A5360" w:rsidRDefault="00773A58" w:rsidP="000E4721">
      <w:pPr>
        <w:pStyle w:val="Stylnastroninternet"/>
      </w:pPr>
      <w:r w:rsidRPr="007A5360">
        <w:lastRenderedPageBreak/>
        <w:t xml:space="preserve">W 2022 r. obserwowany był wzrost </w:t>
      </w:r>
      <w:r>
        <w:t>liczby</w:t>
      </w:r>
      <w:r w:rsidRPr="007A5360">
        <w:t xml:space="preserve"> zgłaszanych, potwierdzonych przypadków zakażeń HIV. Dla porównania</w:t>
      </w:r>
      <w:r w:rsidR="000E738B">
        <w:t xml:space="preserve"> w </w:t>
      </w:r>
      <w:r w:rsidRPr="007A5360">
        <w:t>całym 2021 roku</w:t>
      </w:r>
      <w:r w:rsidRPr="007A5360">
        <w:rPr>
          <w:b/>
          <w:bCs/>
        </w:rPr>
        <w:t xml:space="preserve"> </w:t>
      </w:r>
      <w:r w:rsidRPr="007A5360">
        <w:t>z</w:t>
      </w:r>
      <w:r>
        <w:t>araportowane zostały</w:t>
      </w:r>
      <w:r w:rsidRPr="007A5360">
        <w:t xml:space="preserve"> 53 przypadki zakażeń HIV</w:t>
      </w:r>
      <w:r w:rsidR="000E738B">
        <w:t xml:space="preserve"> w </w:t>
      </w:r>
      <w:r w:rsidRPr="00976FE5">
        <w:t>woj.</w:t>
      </w:r>
      <w:r w:rsidRPr="007A5360">
        <w:t xml:space="preserve"> zachodniopomorskim vs. 232</w:t>
      </w:r>
      <w:r w:rsidR="000E738B">
        <w:t xml:space="preserve"> w </w:t>
      </w:r>
      <w:r w:rsidRPr="007A5360">
        <w:t xml:space="preserve">2022 r. </w:t>
      </w:r>
    </w:p>
    <w:p w14:paraId="4F18BD96" w14:textId="2877571E" w:rsidR="00773A58" w:rsidRPr="0050668B" w:rsidRDefault="00773A58" w:rsidP="000E4721">
      <w:pPr>
        <w:pStyle w:val="Stylnastroninternet"/>
        <w:rPr>
          <w:rFonts w:eastAsia="Calibri"/>
          <w:color w:val="000000" w:themeColor="text1"/>
        </w:rPr>
      </w:pPr>
      <w:r w:rsidRPr="0050668B">
        <w:rPr>
          <w:rFonts w:eastAsia="Calibri"/>
          <w:color w:val="000000" w:themeColor="text1"/>
        </w:rPr>
        <w:t>Współczynnik zapadalności</w:t>
      </w:r>
      <w:r w:rsidR="000E738B">
        <w:rPr>
          <w:rFonts w:eastAsia="Calibri"/>
          <w:color w:val="000000" w:themeColor="text1"/>
        </w:rPr>
        <w:t xml:space="preserve"> w </w:t>
      </w:r>
      <w:r>
        <w:rPr>
          <w:rFonts w:eastAsia="Calibri"/>
          <w:color w:val="000000" w:themeColor="text1"/>
        </w:rPr>
        <w:t>związku</w:t>
      </w:r>
      <w:r w:rsidR="005A5A82">
        <w:rPr>
          <w:rFonts w:eastAsia="Calibri"/>
          <w:color w:val="000000" w:themeColor="text1"/>
        </w:rPr>
        <w:t xml:space="preserve"> z </w:t>
      </w:r>
      <w:r>
        <w:rPr>
          <w:rFonts w:eastAsia="Calibri"/>
          <w:color w:val="000000" w:themeColor="text1"/>
        </w:rPr>
        <w:t xml:space="preserve">nowo wykrytymi zakażeniami HIV </w:t>
      </w:r>
      <w:r w:rsidRPr="0050668B">
        <w:rPr>
          <w:rFonts w:eastAsia="Calibri"/>
          <w:color w:val="000000" w:themeColor="text1"/>
        </w:rPr>
        <w:t>wyniósł 14,1 na 100 tys. mieszkańców</w:t>
      </w:r>
      <w:r w:rsidR="000E738B">
        <w:rPr>
          <w:rFonts w:eastAsia="Calibri"/>
          <w:color w:val="000000" w:themeColor="text1"/>
        </w:rPr>
        <w:t xml:space="preserve"> w </w:t>
      </w:r>
      <w:r w:rsidRPr="0050668B">
        <w:rPr>
          <w:rFonts w:eastAsia="Calibri"/>
          <w:color w:val="000000" w:themeColor="text1"/>
        </w:rPr>
        <w:t>2022 r.</w:t>
      </w:r>
      <w:r w:rsidR="000E738B">
        <w:rPr>
          <w:rFonts w:eastAsia="Calibri"/>
          <w:color w:val="000000" w:themeColor="text1"/>
        </w:rPr>
        <w:t xml:space="preserve"> w </w:t>
      </w:r>
      <w:r w:rsidRPr="0050668B">
        <w:rPr>
          <w:rFonts w:eastAsia="Calibri"/>
          <w:color w:val="000000" w:themeColor="text1"/>
        </w:rPr>
        <w:t>regionie</w:t>
      </w:r>
      <w:r w:rsidR="005A5A82">
        <w:rPr>
          <w:rFonts w:eastAsia="Calibri"/>
          <w:color w:val="000000" w:themeColor="text1"/>
        </w:rPr>
        <w:t xml:space="preserve"> i </w:t>
      </w:r>
      <w:r w:rsidRPr="00976FE5">
        <w:rPr>
          <w:rFonts w:eastAsia="Calibri"/>
          <w:color w:val="000000" w:themeColor="text1"/>
        </w:rPr>
        <w:t>był</w:t>
      </w:r>
      <w:r>
        <w:rPr>
          <w:rFonts w:eastAsia="Calibri"/>
          <w:color w:val="000000" w:themeColor="text1"/>
        </w:rPr>
        <w:t xml:space="preserve"> </w:t>
      </w:r>
      <w:r w:rsidRPr="0050668B">
        <w:rPr>
          <w:rFonts w:eastAsia="Calibri"/>
          <w:color w:val="000000" w:themeColor="text1"/>
        </w:rPr>
        <w:t>ponad 4-krotnie wyższy niż</w:t>
      </w:r>
      <w:r w:rsidR="000E738B">
        <w:rPr>
          <w:rFonts w:eastAsia="Calibri"/>
          <w:color w:val="000000" w:themeColor="text1"/>
        </w:rPr>
        <w:t xml:space="preserve"> w </w:t>
      </w:r>
      <w:r w:rsidRPr="0050668B">
        <w:rPr>
          <w:rFonts w:eastAsia="Calibri"/>
          <w:color w:val="000000" w:themeColor="text1"/>
        </w:rPr>
        <w:t>2021 roku</w:t>
      </w:r>
      <w:r>
        <w:rPr>
          <w:rFonts w:eastAsia="Calibri"/>
          <w:color w:val="000000" w:themeColor="text1"/>
        </w:rPr>
        <w:t>,</w:t>
      </w:r>
      <w:r w:rsidRPr="0050668B">
        <w:rPr>
          <w:rFonts w:eastAsia="Calibri"/>
          <w:color w:val="000000" w:themeColor="text1"/>
        </w:rPr>
        <w:t xml:space="preserve"> kiedy wynosił 3,15 na 100 tys. mieszkańców.</w:t>
      </w:r>
    </w:p>
    <w:p w14:paraId="032E00DB" w14:textId="055ADD49" w:rsidR="00773A58" w:rsidRPr="007A5360" w:rsidRDefault="00773A58" w:rsidP="000E4721">
      <w:pPr>
        <w:pStyle w:val="Stylnastroninternet"/>
        <w:rPr>
          <w:rFonts w:eastAsia="Calibri"/>
        </w:rPr>
      </w:pPr>
      <w:r w:rsidRPr="007A5360">
        <w:rPr>
          <w:rFonts w:eastAsia="Calibri"/>
        </w:rPr>
        <w:t>Wyższy wskaźnik nowo wykrywanych zakażeń HIV</w:t>
      </w:r>
      <w:r w:rsidR="000E738B">
        <w:rPr>
          <w:rFonts w:eastAsia="Calibri"/>
        </w:rPr>
        <w:t xml:space="preserve"> w </w:t>
      </w:r>
      <w:r w:rsidRPr="007A5360">
        <w:rPr>
          <w:rFonts w:eastAsia="Calibri"/>
        </w:rPr>
        <w:t>2022 r.</w:t>
      </w:r>
      <w:r w:rsidR="000E738B">
        <w:rPr>
          <w:rFonts w:eastAsia="Calibri"/>
        </w:rPr>
        <w:t xml:space="preserve"> w </w:t>
      </w:r>
      <w:r w:rsidRPr="007A5360">
        <w:rPr>
          <w:rFonts w:eastAsia="Calibri"/>
        </w:rPr>
        <w:t>porównaniu do</w:t>
      </w:r>
      <w:r w:rsidR="00301245">
        <w:rPr>
          <w:rFonts w:eastAsia="Calibri"/>
        </w:rPr>
        <w:t> </w:t>
      </w:r>
      <w:r w:rsidRPr="007A5360">
        <w:rPr>
          <w:rFonts w:eastAsia="Calibri"/>
        </w:rPr>
        <w:t>ubiegłych lat</w:t>
      </w:r>
      <w:r w:rsidR="000E738B">
        <w:rPr>
          <w:rFonts w:eastAsia="Calibri"/>
        </w:rPr>
        <w:t xml:space="preserve"> w </w:t>
      </w:r>
      <w:r w:rsidRPr="007A5360">
        <w:rPr>
          <w:rFonts w:eastAsia="Calibri"/>
        </w:rPr>
        <w:t>regionie (</w:t>
      </w:r>
      <w:r w:rsidRPr="00976FE5">
        <w:rPr>
          <w:rFonts w:eastAsia="Calibri"/>
        </w:rPr>
        <w:t>tabela 21</w:t>
      </w:r>
      <w:r w:rsidRPr="007A5360">
        <w:rPr>
          <w:rFonts w:eastAsia="Calibri"/>
        </w:rPr>
        <w:t xml:space="preserve">) jest </w:t>
      </w:r>
      <w:r>
        <w:rPr>
          <w:rFonts w:eastAsia="Calibri"/>
        </w:rPr>
        <w:t xml:space="preserve">m.in. </w:t>
      </w:r>
      <w:r w:rsidRPr="007A5360">
        <w:rPr>
          <w:rFonts w:eastAsia="Calibri"/>
        </w:rPr>
        <w:t>związany</w:t>
      </w:r>
      <w:r w:rsidR="005A5A82">
        <w:rPr>
          <w:rFonts w:eastAsia="Calibri"/>
        </w:rPr>
        <w:t xml:space="preserve"> z </w:t>
      </w:r>
      <w:r>
        <w:rPr>
          <w:rFonts w:eastAsia="Calibri"/>
        </w:rPr>
        <w:t>migracją</w:t>
      </w:r>
      <w:r w:rsidRPr="007A5360">
        <w:rPr>
          <w:rFonts w:eastAsia="Calibri"/>
        </w:rPr>
        <w:t xml:space="preserve"> ludności</w:t>
      </w:r>
      <w:r w:rsidR="005A5A82">
        <w:rPr>
          <w:rFonts w:eastAsia="Calibri"/>
        </w:rPr>
        <w:t xml:space="preserve"> i</w:t>
      </w:r>
      <w:r w:rsidR="00301245">
        <w:rPr>
          <w:rFonts w:eastAsia="Calibri"/>
        </w:rPr>
        <w:t xml:space="preserve"> </w:t>
      </w:r>
      <w:r w:rsidRPr="007A5360">
        <w:rPr>
          <w:rFonts w:eastAsia="Calibri"/>
        </w:rPr>
        <w:t xml:space="preserve">przyjęciem przez Polskę </w:t>
      </w:r>
      <w:r>
        <w:rPr>
          <w:rFonts w:eastAsia="Calibri"/>
        </w:rPr>
        <w:t>U</w:t>
      </w:r>
      <w:r w:rsidRPr="007A5360">
        <w:rPr>
          <w:rFonts w:eastAsia="Calibri"/>
        </w:rPr>
        <w:t>chodźców</w:t>
      </w:r>
      <w:r>
        <w:rPr>
          <w:rFonts w:eastAsia="Calibri"/>
        </w:rPr>
        <w:t>. Osoby pozostające</w:t>
      </w:r>
      <w:r w:rsidR="000E738B">
        <w:rPr>
          <w:rFonts w:eastAsia="Calibri"/>
        </w:rPr>
        <w:t xml:space="preserve"> w </w:t>
      </w:r>
      <w:r>
        <w:rPr>
          <w:rFonts w:eastAsia="Calibri"/>
        </w:rPr>
        <w:t>Polsce dokonywały zgłoszenia zakażenia HIV, co tym samym wpłynęło na wzrost zakażeń.</w:t>
      </w:r>
      <w:r w:rsidRPr="007A5360">
        <w:rPr>
          <w:rFonts w:eastAsia="Calibri"/>
        </w:rPr>
        <w:t xml:space="preserve"> </w:t>
      </w:r>
    </w:p>
    <w:p w14:paraId="16E3917A" w14:textId="37073CE3" w:rsidR="00773A58" w:rsidRPr="001556E4" w:rsidRDefault="00773A58" w:rsidP="000E4721">
      <w:pPr>
        <w:pStyle w:val="Stylnastroninternet"/>
        <w:rPr>
          <w:rFonts w:eastAsia="Calibri"/>
        </w:rPr>
      </w:pPr>
      <w:r w:rsidRPr="007A5360">
        <w:t>W 2022 r.</w:t>
      </w:r>
      <w:r w:rsidR="000E738B">
        <w:t xml:space="preserve"> w </w:t>
      </w:r>
      <w:r>
        <w:t>woj.</w:t>
      </w:r>
      <w:r w:rsidRPr="007A5360">
        <w:t xml:space="preserve"> zachodniopomorskim zarejestrowano łącznie 164 zakażenia u</w:t>
      </w:r>
      <w:r w:rsidR="009F5EA8">
        <w:t> </w:t>
      </w:r>
      <w:r w:rsidRPr="007A5360">
        <w:t>obcokrajowców (imigrantów</w:t>
      </w:r>
      <w:r w:rsidR="005A5A82">
        <w:t xml:space="preserve"> i </w:t>
      </w:r>
      <w:r>
        <w:t>U</w:t>
      </w:r>
      <w:r w:rsidRPr="007A5360">
        <w:t>chodźców)</w:t>
      </w:r>
      <w:r>
        <w:t xml:space="preserve">. </w:t>
      </w:r>
      <w:r w:rsidRPr="007A5360">
        <w:t xml:space="preserve">U wielu wśród tych osób </w:t>
      </w:r>
      <w:r w:rsidRPr="001556E4">
        <w:t>zakażenie HIV stwierdzono</w:t>
      </w:r>
      <w:r w:rsidR="000E738B">
        <w:t xml:space="preserve"> w </w:t>
      </w:r>
      <w:r w:rsidRPr="001556E4">
        <w:t>latach ubiegłych,</w:t>
      </w:r>
      <w:r w:rsidR="000E738B">
        <w:t xml:space="preserve"> w </w:t>
      </w:r>
      <w:r w:rsidRPr="001556E4">
        <w:t>ich ojczystym kraju.</w:t>
      </w:r>
    </w:p>
    <w:p w14:paraId="3350A67A" w14:textId="52B1ADC4" w:rsidR="00773A58" w:rsidRPr="001556E4" w:rsidRDefault="00773A58" w:rsidP="000E4721">
      <w:pPr>
        <w:pStyle w:val="Stylnastroninternet"/>
        <w:rPr>
          <w:rFonts w:eastAsia="Calibri"/>
        </w:rPr>
      </w:pPr>
      <w:r w:rsidRPr="001556E4">
        <w:rPr>
          <w:rFonts w:eastAsia="Calibri"/>
        </w:rPr>
        <w:t>Na podstawie analizy wojewódzkiego rejestru zakażeń HIV, rozkład danych według wieku rozpoznania zakażenia</w:t>
      </w:r>
      <w:r w:rsidR="000E738B">
        <w:rPr>
          <w:rFonts w:eastAsia="Calibri"/>
        </w:rPr>
        <w:t xml:space="preserve"> w </w:t>
      </w:r>
      <w:r w:rsidRPr="001556E4">
        <w:rPr>
          <w:rFonts w:eastAsia="Calibri"/>
        </w:rPr>
        <w:t xml:space="preserve">2022 r. przedstawia się następująco: </w:t>
      </w:r>
    </w:p>
    <w:p w14:paraId="380F66CB" w14:textId="77777777" w:rsidR="00773A58" w:rsidRPr="001556E4" w:rsidRDefault="00773A58" w:rsidP="000E4721">
      <w:pPr>
        <w:pStyle w:val="punktatornastron"/>
      </w:pPr>
      <w:r w:rsidRPr="001556E4">
        <w:t>poniżej 20 r.ż. - 10 osób;</w:t>
      </w:r>
    </w:p>
    <w:p w14:paraId="41E756BB" w14:textId="77777777" w:rsidR="00773A58" w:rsidRPr="001556E4" w:rsidRDefault="00773A58" w:rsidP="000E4721">
      <w:pPr>
        <w:pStyle w:val="punktatornastron"/>
      </w:pPr>
      <w:r w:rsidRPr="001556E4">
        <w:t xml:space="preserve">w przedziale wiekowym 20-29 lat: 65 osób; </w:t>
      </w:r>
    </w:p>
    <w:p w14:paraId="62F72DBB" w14:textId="77777777" w:rsidR="00773A58" w:rsidRPr="001556E4" w:rsidRDefault="00773A58" w:rsidP="000E4721">
      <w:pPr>
        <w:pStyle w:val="punktatornastron"/>
      </w:pPr>
      <w:r w:rsidRPr="001556E4">
        <w:t xml:space="preserve">w przedziale wiekowym 30-39 lat: </w:t>
      </w:r>
      <w:bookmarkStart w:id="416" w:name="_Hlk100306644"/>
      <w:r w:rsidRPr="001556E4">
        <w:t>90 osób;</w:t>
      </w:r>
    </w:p>
    <w:p w14:paraId="3FA24B0E" w14:textId="77777777" w:rsidR="00773A58" w:rsidRPr="001556E4" w:rsidRDefault="00773A58" w:rsidP="000E4721">
      <w:pPr>
        <w:pStyle w:val="punktatornastron"/>
      </w:pPr>
      <w:r w:rsidRPr="001556E4">
        <w:t xml:space="preserve">w przedziale wiekowym </w:t>
      </w:r>
      <w:bookmarkEnd w:id="416"/>
      <w:r w:rsidRPr="001556E4">
        <w:t>40-49 lat: 42 osoby;</w:t>
      </w:r>
    </w:p>
    <w:p w14:paraId="5026360C" w14:textId="77777777" w:rsidR="00773A58" w:rsidRPr="001556E4" w:rsidRDefault="00773A58" w:rsidP="000E4721">
      <w:pPr>
        <w:pStyle w:val="punktatornastron"/>
      </w:pPr>
      <w:r w:rsidRPr="001556E4">
        <w:t>w przedziale wiekowym 50-59 lat: 21 osób;</w:t>
      </w:r>
    </w:p>
    <w:p w14:paraId="64F43BA8" w14:textId="77777777" w:rsidR="00773A58" w:rsidRPr="001556E4" w:rsidRDefault="00773A58" w:rsidP="000E4721">
      <w:pPr>
        <w:pStyle w:val="punktatornastron"/>
      </w:pPr>
      <w:r w:rsidRPr="001556E4">
        <w:t>w przedziale wiekowym 60-69 lat: 3 osoby;</w:t>
      </w:r>
    </w:p>
    <w:p w14:paraId="08A178F2" w14:textId="77777777" w:rsidR="00773A58" w:rsidRPr="001556E4" w:rsidRDefault="00773A58" w:rsidP="000E4721">
      <w:pPr>
        <w:pStyle w:val="punktatornastron"/>
      </w:pPr>
      <w:r w:rsidRPr="001556E4">
        <w:t>1 osoba - b.d.</w:t>
      </w:r>
    </w:p>
    <w:p w14:paraId="35A99862" w14:textId="77777777" w:rsidR="00773A58" w:rsidRDefault="00773A58" w:rsidP="000E4721">
      <w:pPr>
        <w:pStyle w:val="Stylnastroninternet"/>
      </w:pPr>
      <w:r w:rsidRPr="00545648">
        <w:t xml:space="preserve">Deklarowaną drogą zakażenia </w:t>
      </w:r>
      <w:r>
        <w:t xml:space="preserve">przez nowo zarejestrowane osoby </w:t>
      </w:r>
      <w:r w:rsidRPr="00545648">
        <w:t>był</w:t>
      </w:r>
      <w:r>
        <w:t xml:space="preserve">y </w:t>
      </w:r>
      <w:r w:rsidRPr="00545648">
        <w:t>najczęściej</w:t>
      </w:r>
      <w:r>
        <w:t>:</w:t>
      </w:r>
      <w:r w:rsidRPr="00545648">
        <w:t xml:space="preserve"> </w:t>
      </w:r>
    </w:p>
    <w:p w14:paraId="4647B17B" w14:textId="77777777" w:rsidR="00773A58" w:rsidRPr="00907EC9" w:rsidRDefault="00773A58" w:rsidP="000E4721">
      <w:pPr>
        <w:pStyle w:val="punktatornastron"/>
      </w:pPr>
      <w:r w:rsidRPr="00907EC9">
        <w:t>kontakty seksualne (96 osób wśród których 2 osoby podały również jako drogę zakażenia wstrzykni</w:t>
      </w:r>
      <w:r>
        <w:t>ę</w:t>
      </w:r>
      <w:r w:rsidRPr="00907EC9">
        <w:t>cie narkotyku)</w:t>
      </w:r>
      <w:r>
        <w:t>;</w:t>
      </w:r>
    </w:p>
    <w:p w14:paraId="47709945" w14:textId="77777777" w:rsidR="00773A58" w:rsidRDefault="00773A58" w:rsidP="000E4721">
      <w:pPr>
        <w:pStyle w:val="punktatornastron"/>
      </w:pPr>
      <w:r>
        <w:t>wstrzyknięcie narkotyku - 8 osób;</w:t>
      </w:r>
    </w:p>
    <w:p w14:paraId="45B4C0E3" w14:textId="77777777" w:rsidR="00773A58" w:rsidRDefault="00773A58" w:rsidP="000E4721">
      <w:pPr>
        <w:pStyle w:val="punktatornastron"/>
      </w:pPr>
      <w:r>
        <w:t>zakażenie wertykalne (z matki na dziecko) – 2 osoby;</w:t>
      </w:r>
    </w:p>
    <w:p w14:paraId="42588F9E" w14:textId="77777777" w:rsidR="00773A58" w:rsidRPr="00545648" w:rsidRDefault="00773A58" w:rsidP="000E4721">
      <w:pPr>
        <w:pStyle w:val="punktatornastron"/>
      </w:pPr>
      <w:r>
        <w:t>brak danych – 126 osób.</w:t>
      </w:r>
    </w:p>
    <w:p w14:paraId="5A8A815B" w14:textId="5965FF47" w:rsidR="00773A58" w:rsidRPr="00781884" w:rsidRDefault="00773A58" w:rsidP="000E4721">
      <w:pPr>
        <w:pStyle w:val="Stylnastroninternet"/>
      </w:pPr>
      <w:r>
        <w:t>Podobnie jak</w:t>
      </w:r>
      <w:r w:rsidR="000E738B">
        <w:t xml:space="preserve"> w </w:t>
      </w:r>
      <w:r>
        <w:t xml:space="preserve">poprzednich latach </w:t>
      </w:r>
      <w:r w:rsidRPr="008131EB">
        <w:t>wśród nowo wykrywanych zakażeń HIV domin</w:t>
      </w:r>
      <w:r>
        <w:t>owali</w:t>
      </w:r>
      <w:r w:rsidRPr="008131EB">
        <w:t xml:space="preserve"> mieszkańcy miast,</w:t>
      </w:r>
      <w:r w:rsidR="000E738B">
        <w:t xml:space="preserve"> w </w:t>
      </w:r>
      <w:r>
        <w:t>związku</w:t>
      </w:r>
      <w:r w:rsidR="005A5A82">
        <w:t xml:space="preserve"> z </w:t>
      </w:r>
      <w:r>
        <w:t>czym</w:t>
      </w:r>
      <w:r w:rsidRPr="008131EB">
        <w:t xml:space="preserve"> najwięcej nowych </w:t>
      </w:r>
      <w:proofErr w:type="spellStart"/>
      <w:r w:rsidRPr="008131EB">
        <w:t>rozpoznań</w:t>
      </w:r>
      <w:proofErr w:type="spellEnd"/>
      <w:r w:rsidRPr="008131EB">
        <w:t xml:space="preserve"> zakażeń HIV</w:t>
      </w:r>
      <w:r w:rsidR="000E738B">
        <w:t xml:space="preserve"> w </w:t>
      </w:r>
      <w:r w:rsidRPr="00976FE5">
        <w:t>woj.</w:t>
      </w:r>
      <w:r w:rsidRPr="008131EB">
        <w:t xml:space="preserve"> zachodniopomorskim stwierdzono w</w:t>
      </w:r>
      <w:r>
        <w:t>:</w:t>
      </w:r>
      <w:r w:rsidRPr="008131EB">
        <w:t xml:space="preserve"> Szczecin</w:t>
      </w:r>
      <w:r>
        <w:t>ie (u 112 osób), Koszalinie (łącznie</w:t>
      </w:r>
      <w:r w:rsidR="005A5A82">
        <w:t xml:space="preserve"> z </w:t>
      </w:r>
      <w:r>
        <w:t>powiatem koszalińskim – u 19 osób),</w:t>
      </w:r>
      <w:r w:rsidR="005A5A82">
        <w:t xml:space="preserve"> a </w:t>
      </w:r>
      <w:r w:rsidR="000E738B">
        <w:t>w </w:t>
      </w:r>
      <w:r>
        <w:t>następnej kolejności</w:t>
      </w:r>
      <w:r w:rsidR="000E738B">
        <w:t xml:space="preserve"> w </w:t>
      </w:r>
      <w:r>
        <w:t>powiatach: kołobrzeskim (u 19 osób)</w:t>
      </w:r>
      <w:r w:rsidR="005A5A82">
        <w:t xml:space="preserve"> i </w:t>
      </w:r>
      <w:r>
        <w:t>polickim (u 11 osób) oraz</w:t>
      </w:r>
      <w:r w:rsidR="000E738B">
        <w:t xml:space="preserve"> w </w:t>
      </w:r>
      <w:r>
        <w:t>Świnoujściu (u 11 osób)</w:t>
      </w:r>
      <w:r w:rsidRPr="008131EB">
        <w:t xml:space="preserve">. </w:t>
      </w:r>
    </w:p>
    <w:p w14:paraId="7971DB61" w14:textId="78F05F49" w:rsidR="00773A58" w:rsidRPr="000A3901" w:rsidRDefault="00773A58" w:rsidP="000E4721">
      <w:pPr>
        <w:pStyle w:val="Stylnastroninternet"/>
        <w:rPr>
          <w:rFonts w:cstheme="minorHAnsi"/>
          <w:color w:val="000000" w:themeColor="text1"/>
        </w:rPr>
      </w:pPr>
      <w:r w:rsidRPr="007A5360">
        <w:rPr>
          <w:rFonts w:eastAsiaTheme="minorEastAsia" w:cstheme="minorHAnsi"/>
          <w:kern w:val="24"/>
          <w:lang w:eastAsia="pl-PL"/>
        </w:rPr>
        <w:t>W 2022 r.</w:t>
      </w:r>
      <w:r w:rsidR="000E738B">
        <w:rPr>
          <w:rFonts w:eastAsiaTheme="minorEastAsia" w:cstheme="minorHAnsi"/>
          <w:kern w:val="24"/>
          <w:lang w:eastAsia="pl-PL"/>
        </w:rPr>
        <w:t xml:space="preserve"> w </w:t>
      </w:r>
      <w:r w:rsidRPr="00976FE5">
        <w:rPr>
          <w:rFonts w:eastAsiaTheme="minorEastAsia" w:cstheme="minorHAnsi"/>
          <w:kern w:val="24"/>
          <w:lang w:eastAsia="pl-PL"/>
        </w:rPr>
        <w:t>woj.</w:t>
      </w:r>
      <w:r w:rsidRPr="007A5360">
        <w:rPr>
          <w:rFonts w:eastAsiaTheme="minorEastAsia" w:cstheme="minorHAnsi"/>
          <w:kern w:val="24"/>
          <w:lang w:eastAsia="pl-PL"/>
        </w:rPr>
        <w:t xml:space="preserve"> zachodniopomorskim stwierdzono 9 zachorowań na AIDS (w tym 3 u</w:t>
      </w:r>
      <w:r w:rsidR="009F5EA8">
        <w:rPr>
          <w:rFonts w:eastAsiaTheme="minorEastAsia" w:cstheme="minorHAnsi"/>
          <w:kern w:val="24"/>
          <w:lang w:eastAsia="pl-PL"/>
        </w:rPr>
        <w:t> </w:t>
      </w:r>
      <w:r w:rsidRPr="007A5360">
        <w:rPr>
          <w:rFonts w:eastAsiaTheme="minorEastAsia" w:cstheme="minorHAnsi"/>
          <w:kern w:val="24"/>
          <w:lang w:eastAsia="pl-PL"/>
        </w:rPr>
        <w:t>ob</w:t>
      </w:r>
      <w:r>
        <w:rPr>
          <w:rFonts w:eastAsiaTheme="minorEastAsia" w:cstheme="minorHAnsi"/>
          <w:kern w:val="24"/>
          <w:lang w:eastAsia="pl-PL"/>
        </w:rPr>
        <w:t>cokrajowców</w:t>
      </w:r>
      <w:r w:rsidRPr="007A5360">
        <w:rPr>
          <w:rFonts w:eastAsiaTheme="minorEastAsia" w:cstheme="minorHAnsi"/>
          <w:kern w:val="24"/>
          <w:lang w:eastAsia="pl-PL"/>
        </w:rPr>
        <w:t>), natomiast 8 osób było hospitalizowanych. Zarejestrowano 4 zgony</w:t>
      </w:r>
      <w:r w:rsidR="005A5A82">
        <w:rPr>
          <w:rFonts w:eastAsiaTheme="minorEastAsia" w:cstheme="minorHAnsi"/>
          <w:kern w:val="24"/>
          <w:lang w:eastAsia="pl-PL"/>
        </w:rPr>
        <w:t xml:space="preserve"> z </w:t>
      </w:r>
      <w:r w:rsidRPr="007A5360">
        <w:rPr>
          <w:rFonts w:eastAsiaTheme="minorEastAsia" w:cstheme="minorHAnsi"/>
          <w:kern w:val="24"/>
          <w:lang w:eastAsia="pl-PL"/>
        </w:rPr>
        <w:t>powodu AIDS (w tym 2 u o</w:t>
      </w:r>
      <w:r>
        <w:rPr>
          <w:rFonts w:eastAsiaTheme="minorEastAsia" w:cstheme="minorHAnsi"/>
          <w:kern w:val="24"/>
          <w:lang w:eastAsia="pl-PL"/>
        </w:rPr>
        <w:t>bcokrajowców</w:t>
      </w:r>
      <w:r w:rsidRPr="007A5360">
        <w:rPr>
          <w:rFonts w:eastAsiaTheme="minorEastAsia" w:cstheme="minorHAnsi"/>
          <w:kern w:val="24"/>
          <w:lang w:eastAsia="pl-PL"/>
        </w:rPr>
        <w:t>).</w:t>
      </w:r>
      <w:r w:rsidR="000E4721">
        <w:rPr>
          <w:rFonts w:eastAsiaTheme="minorEastAsia" w:cstheme="minorHAnsi"/>
          <w:kern w:val="24"/>
          <w:lang w:eastAsia="pl-PL"/>
        </w:rPr>
        <w:t xml:space="preserve"> </w:t>
      </w:r>
      <w:r w:rsidRPr="007A5360">
        <w:rPr>
          <w:rFonts w:cstheme="minorHAnsi"/>
        </w:rPr>
        <w:t xml:space="preserve">Drogą zakażenia wirusem HIV </w:t>
      </w:r>
      <w:r w:rsidRPr="000A3901">
        <w:rPr>
          <w:rFonts w:cstheme="minorHAnsi"/>
          <w:color w:val="000000" w:themeColor="text1"/>
        </w:rPr>
        <w:t>u 5 spośród tych osób</w:t>
      </w:r>
      <w:r>
        <w:rPr>
          <w:rFonts w:cstheme="minorHAnsi"/>
          <w:color w:val="000000" w:themeColor="text1"/>
        </w:rPr>
        <w:t xml:space="preserve"> (u pozostałych osób – brak danych), chorych na AIDS</w:t>
      </w:r>
      <w:r w:rsidRPr="000A3901">
        <w:rPr>
          <w:rFonts w:cstheme="minorHAnsi"/>
          <w:color w:val="000000" w:themeColor="text1"/>
        </w:rPr>
        <w:t xml:space="preserve"> był</w:t>
      </w:r>
      <w:r>
        <w:rPr>
          <w:rFonts w:cstheme="minorHAnsi"/>
          <w:color w:val="000000" w:themeColor="text1"/>
        </w:rPr>
        <w:t>: kontakt seksualny lub wstrzyknięcie narkotyku.</w:t>
      </w:r>
    </w:p>
    <w:p w14:paraId="1FFA0A0F" w14:textId="4C1ED48A" w:rsidR="000E4721" w:rsidRDefault="00773A58" w:rsidP="000E4721">
      <w:pPr>
        <w:pStyle w:val="Stylnastroninternet"/>
        <w:rPr>
          <w:rFonts w:cstheme="minorHAnsi"/>
        </w:rPr>
      </w:pPr>
      <w:r w:rsidRPr="007A5360">
        <w:rPr>
          <w:rFonts w:cstheme="minorHAnsi"/>
        </w:rPr>
        <w:t>Od początku epidemii HIV/AIDS do końca 2022 r. zarejestrowano ogółem 215 osób chorych na AIDS</w:t>
      </w:r>
      <w:r w:rsidR="000E738B">
        <w:rPr>
          <w:rFonts w:cstheme="minorHAnsi"/>
        </w:rPr>
        <w:t xml:space="preserve"> w </w:t>
      </w:r>
      <w:r>
        <w:rPr>
          <w:rFonts w:cstheme="minorHAnsi"/>
        </w:rPr>
        <w:t>woj.</w:t>
      </w:r>
      <w:r w:rsidRPr="007A5360">
        <w:rPr>
          <w:rFonts w:cstheme="minorHAnsi"/>
        </w:rPr>
        <w:t xml:space="preserve"> </w:t>
      </w:r>
      <w:r w:rsidRPr="001556E4">
        <w:rPr>
          <w:rFonts w:cstheme="minorHAnsi"/>
        </w:rPr>
        <w:t>zachodniopomorskim,</w:t>
      </w:r>
      <w:r w:rsidR="005A5A82">
        <w:rPr>
          <w:rFonts w:cstheme="minorHAnsi"/>
        </w:rPr>
        <w:t xml:space="preserve"> z </w:t>
      </w:r>
      <w:r w:rsidRPr="001556E4">
        <w:rPr>
          <w:rFonts w:cstheme="minorHAnsi"/>
        </w:rPr>
        <w:t xml:space="preserve">których </w:t>
      </w:r>
      <w:r w:rsidRPr="007A5360">
        <w:rPr>
          <w:rFonts w:cstheme="minorHAnsi"/>
        </w:rPr>
        <w:t>68 zmarło (</w:t>
      </w:r>
      <w:r w:rsidRPr="00976FE5">
        <w:rPr>
          <w:rFonts w:cstheme="minorHAnsi"/>
        </w:rPr>
        <w:t>tabela 21).</w:t>
      </w:r>
      <w:r w:rsidRPr="007A5360">
        <w:rPr>
          <w:rFonts w:cstheme="minorHAnsi"/>
        </w:rPr>
        <w:t xml:space="preserve"> </w:t>
      </w:r>
      <w:r w:rsidR="000E4721">
        <w:rPr>
          <w:rFonts w:cstheme="minorHAnsi"/>
        </w:rPr>
        <w:br w:type="page"/>
      </w:r>
    </w:p>
    <w:p w14:paraId="566091A1" w14:textId="73C7AD9C" w:rsidR="00773A58" w:rsidRPr="00595553" w:rsidRDefault="00773A58" w:rsidP="00773A58">
      <w:pPr>
        <w:jc w:val="both"/>
        <w:rPr>
          <w:sz w:val="18"/>
          <w:szCs w:val="18"/>
        </w:rPr>
      </w:pPr>
      <w:bookmarkStart w:id="417" w:name="_Toc133231315"/>
      <w:bookmarkStart w:id="418" w:name="_Toc133236324"/>
      <w:bookmarkStart w:id="419" w:name="_Toc133311714"/>
      <w:bookmarkStart w:id="420" w:name="_Toc133320570"/>
      <w:bookmarkStart w:id="421" w:name="_Toc133321689"/>
      <w:bookmarkStart w:id="422" w:name="_Toc133387667"/>
      <w:bookmarkStart w:id="423" w:name="_Toc133388611"/>
      <w:bookmarkStart w:id="424" w:name="_Toc133500634"/>
      <w:bookmarkStart w:id="425" w:name="_Toc133559638"/>
      <w:bookmarkStart w:id="426" w:name="_Toc133576660"/>
      <w:bookmarkStart w:id="427" w:name="_Toc133582264"/>
      <w:bookmarkStart w:id="428" w:name="_Toc133582882"/>
      <w:bookmarkStart w:id="429" w:name="_Toc133583772"/>
      <w:bookmarkStart w:id="430" w:name="_Toc134604381"/>
      <w:bookmarkStart w:id="431" w:name="_Toc134610895"/>
      <w:bookmarkStart w:id="432" w:name="_Toc135041594"/>
      <w:bookmarkStart w:id="433" w:name="_Toc135828586"/>
      <w:r w:rsidRPr="00595553">
        <w:rPr>
          <w:sz w:val="18"/>
          <w:szCs w:val="18"/>
        </w:rPr>
        <w:lastRenderedPageBreak/>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21</w:t>
      </w:r>
      <w:r w:rsidRPr="00595553">
        <w:rPr>
          <w:noProof/>
          <w:sz w:val="18"/>
          <w:szCs w:val="18"/>
        </w:rPr>
        <w:fldChar w:fldCharType="end"/>
      </w:r>
      <w:r w:rsidR="00436335">
        <w:rPr>
          <w:noProof/>
          <w:sz w:val="18"/>
          <w:szCs w:val="18"/>
        </w:rPr>
        <w:t>.</w:t>
      </w:r>
      <w:r w:rsidRPr="00595553">
        <w:rPr>
          <w:sz w:val="18"/>
          <w:szCs w:val="18"/>
        </w:rPr>
        <w:t xml:space="preserve"> Liczba zakażeń HIV, zachorowań na AIDS</w:t>
      </w:r>
      <w:r w:rsidR="005A5A82" w:rsidRPr="00595553">
        <w:rPr>
          <w:sz w:val="18"/>
          <w:szCs w:val="18"/>
        </w:rPr>
        <w:t xml:space="preserve"> i </w:t>
      </w:r>
      <w:r w:rsidRPr="00595553">
        <w:rPr>
          <w:sz w:val="18"/>
          <w:szCs w:val="18"/>
        </w:rPr>
        <w:t>zgonów</w:t>
      </w:r>
      <w:r w:rsidR="000E738B" w:rsidRPr="00595553">
        <w:rPr>
          <w:sz w:val="18"/>
          <w:szCs w:val="18"/>
        </w:rPr>
        <w:t xml:space="preserve"> w </w:t>
      </w:r>
      <w:r w:rsidRPr="00595553">
        <w:rPr>
          <w:sz w:val="18"/>
          <w:szCs w:val="18"/>
        </w:rPr>
        <w:t>woj. zachodniopomorskim</w:t>
      </w:r>
      <w:r w:rsidR="000E738B" w:rsidRPr="00595553">
        <w:rPr>
          <w:sz w:val="18"/>
          <w:szCs w:val="18"/>
        </w:rPr>
        <w:t xml:space="preserve"> w </w:t>
      </w:r>
      <w:r w:rsidRPr="00595553">
        <w:rPr>
          <w:sz w:val="18"/>
          <w:szCs w:val="18"/>
        </w:rPr>
        <w:t>latach 1985-2022</w:t>
      </w:r>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p>
    <w:tbl>
      <w:tblPr>
        <w:tblStyle w:val="Siatkatabelijasna"/>
        <w:tblW w:w="9019" w:type="dxa"/>
        <w:jc w:val="center"/>
        <w:tblLayout w:type="fixed"/>
        <w:tblLook w:val="0020" w:firstRow="1" w:lastRow="0" w:firstColumn="0" w:lastColumn="0" w:noHBand="0" w:noVBand="0"/>
        <w:tblCaption w:val="Tabela przedstawia liczbę zakażeń HIV, zachorowań na AIDS i zgonów w województwie zachodniopomorskim w latach 1985-2022. "/>
        <w:tblDescription w:val="Tabela 21 Liczba zakażeń HIV, zachorowań na AIDS i zgonów w woj. zachodniopomorskim w latach 1985-2022W 2022 roku w województwie zachodniopomorskim zarejestrowano 232 nowe przypadki zakażeń HIV, 9 zachorowań na AIDS oraz 4 zgony z powodu AIDS."/>
      </w:tblPr>
      <w:tblGrid>
        <w:gridCol w:w="1063"/>
        <w:gridCol w:w="1036"/>
        <w:gridCol w:w="865"/>
        <w:gridCol w:w="792"/>
        <w:gridCol w:w="938"/>
        <w:gridCol w:w="865"/>
        <w:gridCol w:w="748"/>
        <w:gridCol w:w="982"/>
        <w:gridCol w:w="865"/>
        <w:gridCol w:w="865"/>
      </w:tblGrid>
      <w:tr w:rsidR="00773A58" w:rsidRPr="007A5360" w14:paraId="36A66088" w14:textId="77777777" w:rsidTr="008071BF">
        <w:trPr>
          <w:jc w:val="center"/>
        </w:trPr>
        <w:tc>
          <w:tcPr>
            <w:tcW w:w="1063" w:type="dxa"/>
            <w:vMerge w:val="restart"/>
          </w:tcPr>
          <w:p w14:paraId="51BF9F76" w14:textId="77777777" w:rsidR="00773A58" w:rsidRPr="007A5360" w:rsidRDefault="00773A58" w:rsidP="00400395">
            <w:pPr>
              <w:tabs>
                <w:tab w:val="left" w:pos="851"/>
              </w:tabs>
              <w:rPr>
                <w:rFonts w:eastAsia="Times New Roman" w:cstheme="minorHAnsi"/>
                <w:b/>
                <w:bCs/>
                <w:lang w:eastAsia="pl-PL"/>
              </w:rPr>
            </w:pPr>
            <w:r w:rsidRPr="007A5360">
              <w:rPr>
                <w:rFonts w:eastAsia="Times New Roman" w:cstheme="minorHAnsi"/>
                <w:b/>
                <w:bCs/>
                <w:lang w:eastAsia="pl-PL"/>
              </w:rPr>
              <w:t>Lata</w:t>
            </w:r>
          </w:p>
        </w:tc>
        <w:tc>
          <w:tcPr>
            <w:tcW w:w="2693" w:type="dxa"/>
            <w:gridSpan w:val="3"/>
          </w:tcPr>
          <w:p w14:paraId="3F5540C4" w14:textId="77777777" w:rsidR="00773A58" w:rsidRPr="007A5360" w:rsidRDefault="00773A58" w:rsidP="00400395">
            <w:pPr>
              <w:tabs>
                <w:tab w:val="left" w:pos="851"/>
              </w:tabs>
              <w:jc w:val="center"/>
              <w:rPr>
                <w:rFonts w:eastAsia="Times New Roman" w:cstheme="minorHAnsi"/>
                <w:b/>
                <w:bCs/>
                <w:lang w:eastAsia="pl-PL"/>
              </w:rPr>
            </w:pPr>
            <w:r w:rsidRPr="007A5360">
              <w:rPr>
                <w:rFonts w:eastAsia="Times New Roman" w:cstheme="minorHAnsi"/>
                <w:b/>
                <w:bCs/>
                <w:lang w:eastAsia="pl-PL"/>
              </w:rPr>
              <w:t>zakażenia HIV</w:t>
            </w:r>
          </w:p>
        </w:tc>
        <w:tc>
          <w:tcPr>
            <w:tcW w:w="2551" w:type="dxa"/>
            <w:gridSpan w:val="3"/>
          </w:tcPr>
          <w:p w14:paraId="44A2834F" w14:textId="77777777" w:rsidR="00773A58" w:rsidRPr="007A5360" w:rsidRDefault="00773A58" w:rsidP="00400395">
            <w:pPr>
              <w:tabs>
                <w:tab w:val="left" w:pos="851"/>
              </w:tabs>
              <w:jc w:val="center"/>
              <w:rPr>
                <w:rFonts w:eastAsia="Times New Roman" w:cstheme="minorHAnsi"/>
                <w:b/>
                <w:bCs/>
                <w:lang w:eastAsia="pl-PL"/>
              </w:rPr>
            </w:pPr>
            <w:r w:rsidRPr="007A5360">
              <w:rPr>
                <w:rFonts w:eastAsia="Times New Roman" w:cstheme="minorHAnsi"/>
                <w:b/>
                <w:bCs/>
                <w:lang w:eastAsia="pl-PL"/>
              </w:rPr>
              <w:t>AIDS</w:t>
            </w:r>
          </w:p>
        </w:tc>
        <w:tc>
          <w:tcPr>
            <w:tcW w:w="2712" w:type="dxa"/>
            <w:gridSpan w:val="3"/>
          </w:tcPr>
          <w:p w14:paraId="29943AF4" w14:textId="77777777" w:rsidR="00773A58" w:rsidRPr="007A5360" w:rsidRDefault="00773A58" w:rsidP="00400395">
            <w:pPr>
              <w:tabs>
                <w:tab w:val="left" w:pos="851"/>
              </w:tabs>
              <w:jc w:val="center"/>
              <w:rPr>
                <w:rFonts w:eastAsia="Times New Roman" w:cstheme="minorHAnsi"/>
                <w:b/>
                <w:bCs/>
                <w:lang w:eastAsia="pl-PL"/>
              </w:rPr>
            </w:pPr>
            <w:r w:rsidRPr="007A5360">
              <w:rPr>
                <w:rFonts w:eastAsia="Times New Roman" w:cstheme="minorHAnsi"/>
                <w:b/>
                <w:bCs/>
                <w:lang w:eastAsia="pl-PL"/>
              </w:rPr>
              <w:t>Zgony</w:t>
            </w:r>
          </w:p>
        </w:tc>
      </w:tr>
      <w:tr w:rsidR="00773A58" w:rsidRPr="007A5360" w14:paraId="19B466A9" w14:textId="77777777" w:rsidTr="008071BF">
        <w:trPr>
          <w:jc w:val="center"/>
        </w:trPr>
        <w:tc>
          <w:tcPr>
            <w:tcW w:w="1063" w:type="dxa"/>
            <w:vMerge/>
          </w:tcPr>
          <w:p w14:paraId="27D21C99" w14:textId="77777777" w:rsidR="00773A58" w:rsidRPr="007A5360" w:rsidRDefault="00773A58" w:rsidP="00400395">
            <w:pPr>
              <w:tabs>
                <w:tab w:val="left" w:pos="851"/>
              </w:tabs>
              <w:rPr>
                <w:rFonts w:eastAsia="Times New Roman" w:cstheme="minorHAnsi"/>
                <w:b/>
                <w:bCs/>
                <w:lang w:eastAsia="pl-PL"/>
              </w:rPr>
            </w:pPr>
          </w:p>
        </w:tc>
        <w:tc>
          <w:tcPr>
            <w:tcW w:w="1036" w:type="dxa"/>
          </w:tcPr>
          <w:p w14:paraId="429FCF3B" w14:textId="77777777" w:rsidR="00773A58" w:rsidRPr="007A5360" w:rsidRDefault="00773A58" w:rsidP="00400395">
            <w:pPr>
              <w:tabs>
                <w:tab w:val="left" w:pos="851"/>
              </w:tabs>
              <w:jc w:val="center"/>
              <w:rPr>
                <w:rFonts w:eastAsia="Times New Roman" w:cstheme="minorHAnsi"/>
                <w:b/>
                <w:bCs/>
                <w:sz w:val="20"/>
                <w:szCs w:val="20"/>
                <w:lang w:eastAsia="pl-PL"/>
              </w:rPr>
            </w:pPr>
            <w:r>
              <w:rPr>
                <w:rFonts w:eastAsia="Times New Roman" w:cstheme="minorHAnsi"/>
                <w:b/>
                <w:bCs/>
                <w:sz w:val="20"/>
                <w:szCs w:val="20"/>
                <w:lang w:eastAsia="pl-PL"/>
              </w:rPr>
              <w:t>liczba zakażeń</w:t>
            </w:r>
          </w:p>
        </w:tc>
        <w:tc>
          <w:tcPr>
            <w:tcW w:w="865" w:type="dxa"/>
          </w:tcPr>
          <w:p w14:paraId="07DDE660" w14:textId="77777777" w:rsidR="00773A58" w:rsidRPr="007A5360" w:rsidRDefault="00773A58" w:rsidP="00400395">
            <w:pPr>
              <w:tabs>
                <w:tab w:val="left" w:pos="851"/>
              </w:tabs>
              <w:jc w:val="center"/>
              <w:rPr>
                <w:rFonts w:eastAsia="Times New Roman" w:cstheme="minorHAnsi"/>
                <w:b/>
                <w:bCs/>
                <w:sz w:val="20"/>
                <w:szCs w:val="20"/>
                <w:lang w:eastAsia="pl-PL"/>
              </w:rPr>
            </w:pPr>
            <w:r w:rsidRPr="007A5360">
              <w:rPr>
                <w:rFonts w:eastAsia="Times New Roman" w:cstheme="minorHAnsi"/>
                <w:b/>
                <w:bCs/>
                <w:sz w:val="20"/>
                <w:szCs w:val="20"/>
                <w:lang w:eastAsia="pl-PL"/>
              </w:rPr>
              <w:t>zapadalność</w:t>
            </w:r>
          </w:p>
        </w:tc>
        <w:tc>
          <w:tcPr>
            <w:tcW w:w="792" w:type="dxa"/>
          </w:tcPr>
          <w:p w14:paraId="66DB9F7A" w14:textId="77777777" w:rsidR="00773A58" w:rsidRPr="007A5360" w:rsidRDefault="00773A58" w:rsidP="00400395">
            <w:pPr>
              <w:tabs>
                <w:tab w:val="left" w:pos="851"/>
              </w:tabs>
              <w:jc w:val="center"/>
              <w:rPr>
                <w:rFonts w:eastAsia="Times New Roman" w:cstheme="minorHAnsi"/>
                <w:b/>
                <w:bCs/>
                <w:sz w:val="20"/>
                <w:szCs w:val="20"/>
                <w:lang w:eastAsia="pl-PL"/>
              </w:rPr>
            </w:pPr>
            <w:r w:rsidRPr="007A5360">
              <w:rPr>
                <w:rFonts w:eastAsia="Times New Roman" w:cstheme="minorHAnsi"/>
                <w:b/>
                <w:bCs/>
                <w:sz w:val="20"/>
                <w:szCs w:val="20"/>
                <w:lang w:eastAsia="pl-PL"/>
              </w:rPr>
              <w:t>dane skumulowane</w:t>
            </w:r>
          </w:p>
        </w:tc>
        <w:tc>
          <w:tcPr>
            <w:tcW w:w="938" w:type="dxa"/>
          </w:tcPr>
          <w:p w14:paraId="12820AC7" w14:textId="77777777" w:rsidR="00773A58" w:rsidRPr="007A5360" w:rsidRDefault="00773A58" w:rsidP="00400395">
            <w:pPr>
              <w:tabs>
                <w:tab w:val="left" w:pos="851"/>
              </w:tabs>
              <w:jc w:val="center"/>
              <w:rPr>
                <w:rFonts w:eastAsia="Times New Roman" w:cstheme="minorHAnsi"/>
                <w:b/>
                <w:bCs/>
                <w:sz w:val="20"/>
                <w:szCs w:val="20"/>
                <w:lang w:eastAsia="pl-PL"/>
              </w:rPr>
            </w:pPr>
            <w:r w:rsidRPr="00855427">
              <w:rPr>
                <w:rFonts w:eastAsia="Times New Roman" w:cstheme="minorHAnsi"/>
                <w:b/>
                <w:bCs/>
                <w:sz w:val="20"/>
                <w:szCs w:val="20"/>
                <w:lang w:eastAsia="pl-PL"/>
              </w:rPr>
              <w:t>liczba zakażeń</w:t>
            </w:r>
          </w:p>
        </w:tc>
        <w:tc>
          <w:tcPr>
            <w:tcW w:w="865" w:type="dxa"/>
          </w:tcPr>
          <w:p w14:paraId="21E426A6" w14:textId="77777777" w:rsidR="00773A58" w:rsidRPr="007A5360" w:rsidRDefault="00773A58" w:rsidP="00400395">
            <w:pPr>
              <w:tabs>
                <w:tab w:val="left" w:pos="851"/>
              </w:tabs>
              <w:jc w:val="center"/>
              <w:rPr>
                <w:rFonts w:eastAsia="Times New Roman" w:cstheme="minorHAnsi"/>
                <w:b/>
                <w:bCs/>
                <w:sz w:val="20"/>
                <w:szCs w:val="20"/>
                <w:lang w:eastAsia="pl-PL"/>
              </w:rPr>
            </w:pPr>
            <w:r w:rsidRPr="007A5360">
              <w:rPr>
                <w:rFonts w:eastAsia="Times New Roman" w:cstheme="minorHAnsi"/>
                <w:b/>
                <w:bCs/>
                <w:sz w:val="20"/>
                <w:szCs w:val="20"/>
                <w:lang w:eastAsia="pl-PL"/>
              </w:rPr>
              <w:t>zapadalność</w:t>
            </w:r>
          </w:p>
        </w:tc>
        <w:tc>
          <w:tcPr>
            <w:tcW w:w="748" w:type="dxa"/>
          </w:tcPr>
          <w:p w14:paraId="48AB642E" w14:textId="77777777" w:rsidR="00773A58" w:rsidRPr="007A5360" w:rsidRDefault="00773A58" w:rsidP="00400395">
            <w:pPr>
              <w:tabs>
                <w:tab w:val="left" w:pos="851"/>
              </w:tabs>
              <w:jc w:val="center"/>
              <w:rPr>
                <w:rFonts w:eastAsia="Times New Roman" w:cstheme="minorHAnsi"/>
                <w:b/>
                <w:bCs/>
                <w:sz w:val="20"/>
                <w:szCs w:val="20"/>
                <w:lang w:eastAsia="pl-PL"/>
              </w:rPr>
            </w:pPr>
            <w:r w:rsidRPr="007A5360">
              <w:rPr>
                <w:rFonts w:eastAsia="Times New Roman" w:cstheme="minorHAnsi"/>
                <w:b/>
                <w:bCs/>
                <w:sz w:val="20"/>
                <w:szCs w:val="20"/>
                <w:lang w:eastAsia="pl-PL"/>
              </w:rPr>
              <w:t>dane skumulowane</w:t>
            </w:r>
          </w:p>
        </w:tc>
        <w:tc>
          <w:tcPr>
            <w:tcW w:w="982" w:type="dxa"/>
          </w:tcPr>
          <w:p w14:paraId="722F0330" w14:textId="77777777" w:rsidR="00773A58" w:rsidRPr="007A5360" w:rsidRDefault="00773A58" w:rsidP="00400395">
            <w:pPr>
              <w:tabs>
                <w:tab w:val="left" w:pos="851"/>
              </w:tabs>
              <w:jc w:val="center"/>
              <w:rPr>
                <w:rFonts w:eastAsia="Times New Roman" w:cstheme="minorHAnsi"/>
                <w:b/>
                <w:bCs/>
                <w:sz w:val="20"/>
                <w:szCs w:val="20"/>
                <w:lang w:eastAsia="pl-PL"/>
              </w:rPr>
            </w:pPr>
            <w:r w:rsidRPr="00855427">
              <w:rPr>
                <w:rFonts w:eastAsia="Times New Roman" w:cstheme="minorHAnsi"/>
                <w:b/>
                <w:bCs/>
                <w:sz w:val="20"/>
                <w:szCs w:val="20"/>
                <w:lang w:eastAsia="pl-PL"/>
              </w:rPr>
              <w:t>liczba zakażeń</w:t>
            </w:r>
          </w:p>
        </w:tc>
        <w:tc>
          <w:tcPr>
            <w:tcW w:w="865" w:type="dxa"/>
          </w:tcPr>
          <w:p w14:paraId="109A3769" w14:textId="77777777" w:rsidR="00773A58" w:rsidRPr="007A5360" w:rsidRDefault="00773A58" w:rsidP="00400395">
            <w:pPr>
              <w:tabs>
                <w:tab w:val="left" w:pos="851"/>
              </w:tabs>
              <w:jc w:val="center"/>
              <w:rPr>
                <w:rFonts w:eastAsia="Times New Roman" w:cstheme="minorHAnsi"/>
                <w:b/>
                <w:bCs/>
                <w:sz w:val="20"/>
                <w:szCs w:val="20"/>
                <w:lang w:eastAsia="pl-PL"/>
              </w:rPr>
            </w:pPr>
            <w:r w:rsidRPr="007A5360">
              <w:rPr>
                <w:rFonts w:eastAsia="Times New Roman" w:cstheme="minorHAnsi"/>
                <w:b/>
                <w:bCs/>
                <w:sz w:val="20"/>
                <w:szCs w:val="20"/>
                <w:lang w:eastAsia="pl-PL"/>
              </w:rPr>
              <w:t>umieralność</w:t>
            </w:r>
          </w:p>
        </w:tc>
        <w:tc>
          <w:tcPr>
            <w:tcW w:w="865" w:type="dxa"/>
          </w:tcPr>
          <w:p w14:paraId="074C6B13" w14:textId="77777777" w:rsidR="00773A58" w:rsidRPr="007A5360" w:rsidRDefault="00773A58" w:rsidP="00400395">
            <w:pPr>
              <w:tabs>
                <w:tab w:val="left" w:pos="851"/>
              </w:tabs>
              <w:jc w:val="center"/>
              <w:rPr>
                <w:rFonts w:eastAsia="Times New Roman" w:cstheme="minorHAnsi"/>
                <w:b/>
                <w:bCs/>
                <w:sz w:val="20"/>
                <w:szCs w:val="20"/>
                <w:lang w:eastAsia="pl-PL"/>
              </w:rPr>
            </w:pPr>
            <w:r w:rsidRPr="007A5360">
              <w:rPr>
                <w:rFonts w:eastAsia="Times New Roman" w:cstheme="minorHAnsi"/>
                <w:b/>
                <w:bCs/>
                <w:sz w:val="20"/>
                <w:szCs w:val="20"/>
                <w:lang w:eastAsia="pl-PL"/>
              </w:rPr>
              <w:t>dane skumulowane</w:t>
            </w:r>
          </w:p>
        </w:tc>
      </w:tr>
      <w:tr w:rsidR="00773A58" w:rsidRPr="007A5360" w14:paraId="55FD671F" w14:textId="77777777" w:rsidTr="008071BF">
        <w:trPr>
          <w:trHeight w:val="454"/>
          <w:jc w:val="center"/>
        </w:trPr>
        <w:tc>
          <w:tcPr>
            <w:tcW w:w="1063" w:type="dxa"/>
          </w:tcPr>
          <w:p w14:paraId="38D3220F" w14:textId="77777777" w:rsidR="00773A58" w:rsidRPr="007A5360" w:rsidRDefault="00773A58" w:rsidP="00400395">
            <w:pPr>
              <w:tabs>
                <w:tab w:val="left" w:pos="851"/>
              </w:tabs>
              <w:rPr>
                <w:rFonts w:eastAsia="Times New Roman" w:cstheme="minorHAnsi"/>
                <w:bCs/>
                <w:lang w:eastAsia="pl-PL"/>
              </w:rPr>
            </w:pPr>
            <w:r>
              <w:rPr>
                <w:rFonts w:eastAsia="Times New Roman" w:cstheme="minorHAnsi"/>
                <w:bCs/>
                <w:lang w:eastAsia="pl-PL"/>
              </w:rPr>
              <w:t xml:space="preserve">1985- </w:t>
            </w:r>
            <w:r w:rsidRPr="007A5360">
              <w:rPr>
                <w:rFonts w:eastAsia="Times New Roman" w:cstheme="minorHAnsi"/>
                <w:bCs/>
                <w:lang w:eastAsia="pl-PL"/>
              </w:rPr>
              <w:t>2017</w:t>
            </w:r>
          </w:p>
        </w:tc>
        <w:tc>
          <w:tcPr>
            <w:tcW w:w="1036" w:type="dxa"/>
          </w:tcPr>
          <w:p w14:paraId="16CE69ED"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w:t>
            </w:r>
          </w:p>
        </w:tc>
        <w:tc>
          <w:tcPr>
            <w:tcW w:w="865" w:type="dxa"/>
          </w:tcPr>
          <w:p w14:paraId="07C25FB9"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w:t>
            </w:r>
          </w:p>
        </w:tc>
        <w:tc>
          <w:tcPr>
            <w:tcW w:w="792" w:type="dxa"/>
          </w:tcPr>
          <w:p w14:paraId="46DEFFA4"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914</w:t>
            </w:r>
          </w:p>
        </w:tc>
        <w:tc>
          <w:tcPr>
            <w:tcW w:w="938" w:type="dxa"/>
          </w:tcPr>
          <w:p w14:paraId="740222B2"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w:t>
            </w:r>
          </w:p>
        </w:tc>
        <w:tc>
          <w:tcPr>
            <w:tcW w:w="865" w:type="dxa"/>
          </w:tcPr>
          <w:p w14:paraId="10FA0AFE"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w:t>
            </w:r>
          </w:p>
        </w:tc>
        <w:tc>
          <w:tcPr>
            <w:tcW w:w="748" w:type="dxa"/>
          </w:tcPr>
          <w:p w14:paraId="63845D5B"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187</w:t>
            </w:r>
          </w:p>
        </w:tc>
        <w:tc>
          <w:tcPr>
            <w:tcW w:w="982" w:type="dxa"/>
          </w:tcPr>
          <w:p w14:paraId="67FE56E7"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w:t>
            </w:r>
          </w:p>
        </w:tc>
        <w:tc>
          <w:tcPr>
            <w:tcW w:w="865" w:type="dxa"/>
          </w:tcPr>
          <w:p w14:paraId="2358DCDF"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w:t>
            </w:r>
          </w:p>
        </w:tc>
        <w:tc>
          <w:tcPr>
            <w:tcW w:w="865" w:type="dxa"/>
          </w:tcPr>
          <w:p w14:paraId="231E21A4"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61</w:t>
            </w:r>
          </w:p>
        </w:tc>
      </w:tr>
      <w:tr w:rsidR="00773A58" w:rsidRPr="007A5360" w14:paraId="73180EA6" w14:textId="77777777" w:rsidTr="008071BF">
        <w:trPr>
          <w:trHeight w:val="454"/>
          <w:jc w:val="center"/>
        </w:trPr>
        <w:tc>
          <w:tcPr>
            <w:tcW w:w="1063" w:type="dxa"/>
          </w:tcPr>
          <w:p w14:paraId="7569E23B" w14:textId="77777777" w:rsidR="00773A58" w:rsidRPr="007A5360" w:rsidRDefault="00773A58" w:rsidP="00400395">
            <w:pPr>
              <w:tabs>
                <w:tab w:val="left" w:pos="851"/>
              </w:tabs>
              <w:rPr>
                <w:rFonts w:eastAsia="Times New Roman" w:cstheme="minorHAnsi"/>
                <w:bCs/>
                <w:lang w:eastAsia="pl-PL"/>
              </w:rPr>
            </w:pPr>
            <w:r w:rsidRPr="007A5360">
              <w:rPr>
                <w:rFonts w:eastAsia="Times New Roman" w:cstheme="minorHAnsi"/>
                <w:bCs/>
                <w:lang w:eastAsia="pl-PL"/>
              </w:rPr>
              <w:t>2018</w:t>
            </w:r>
          </w:p>
        </w:tc>
        <w:tc>
          <w:tcPr>
            <w:tcW w:w="1036" w:type="dxa"/>
          </w:tcPr>
          <w:p w14:paraId="7A18E6B1"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50</w:t>
            </w:r>
          </w:p>
        </w:tc>
        <w:tc>
          <w:tcPr>
            <w:tcW w:w="865" w:type="dxa"/>
          </w:tcPr>
          <w:p w14:paraId="28571ED8"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2,93</w:t>
            </w:r>
          </w:p>
        </w:tc>
        <w:tc>
          <w:tcPr>
            <w:tcW w:w="792" w:type="dxa"/>
          </w:tcPr>
          <w:p w14:paraId="314718C4"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964</w:t>
            </w:r>
          </w:p>
        </w:tc>
        <w:tc>
          <w:tcPr>
            <w:tcW w:w="938" w:type="dxa"/>
          </w:tcPr>
          <w:p w14:paraId="0F8DD7F2"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7</w:t>
            </w:r>
          </w:p>
        </w:tc>
        <w:tc>
          <w:tcPr>
            <w:tcW w:w="865" w:type="dxa"/>
          </w:tcPr>
          <w:p w14:paraId="4FA20FFE"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0,41</w:t>
            </w:r>
          </w:p>
        </w:tc>
        <w:tc>
          <w:tcPr>
            <w:tcW w:w="748" w:type="dxa"/>
          </w:tcPr>
          <w:p w14:paraId="174C5C24"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194</w:t>
            </w:r>
          </w:p>
        </w:tc>
        <w:tc>
          <w:tcPr>
            <w:tcW w:w="982" w:type="dxa"/>
          </w:tcPr>
          <w:p w14:paraId="677794E3"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w:t>
            </w:r>
          </w:p>
        </w:tc>
        <w:tc>
          <w:tcPr>
            <w:tcW w:w="865" w:type="dxa"/>
          </w:tcPr>
          <w:p w14:paraId="7197B110"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w:t>
            </w:r>
          </w:p>
        </w:tc>
        <w:tc>
          <w:tcPr>
            <w:tcW w:w="865" w:type="dxa"/>
          </w:tcPr>
          <w:p w14:paraId="6370A287"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61</w:t>
            </w:r>
          </w:p>
        </w:tc>
      </w:tr>
      <w:tr w:rsidR="00773A58" w:rsidRPr="007A5360" w14:paraId="413A7D7D" w14:textId="77777777" w:rsidTr="008071BF">
        <w:trPr>
          <w:trHeight w:val="454"/>
          <w:jc w:val="center"/>
        </w:trPr>
        <w:tc>
          <w:tcPr>
            <w:tcW w:w="1063" w:type="dxa"/>
          </w:tcPr>
          <w:p w14:paraId="7CF6EEF0" w14:textId="77777777" w:rsidR="00773A58" w:rsidRPr="007A5360" w:rsidRDefault="00773A58" w:rsidP="00400395">
            <w:pPr>
              <w:tabs>
                <w:tab w:val="left" w:pos="851"/>
              </w:tabs>
              <w:rPr>
                <w:rFonts w:eastAsia="Times New Roman" w:cstheme="minorHAnsi"/>
                <w:bCs/>
                <w:lang w:eastAsia="pl-PL"/>
              </w:rPr>
            </w:pPr>
            <w:r w:rsidRPr="007A5360">
              <w:rPr>
                <w:rFonts w:eastAsia="Times New Roman" w:cstheme="minorHAnsi"/>
                <w:bCs/>
                <w:lang w:eastAsia="pl-PL"/>
              </w:rPr>
              <w:t>2019</w:t>
            </w:r>
          </w:p>
        </w:tc>
        <w:tc>
          <w:tcPr>
            <w:tcW w:w="1036" w:type="dxa"/>
          </w:tcPr>
          <w:p w14:paraId="2839581D"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59</w:t>
            </w:r>
          </w:p>
        </w:tc>
        <w:tc>
          <w:tcPr>
            <w:tcW w:w="865" w:type="dxa"/>
          </w:tcPr>
          <w:p w14:paraId="3AF60BCE"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3,47</w:t>
            </w:r>
          </w:p>
        </w:tc>
        <w:tc>
          <w:tcPr>
            <w:tcW w:w="792" w:type="dxa"/>
          </w:tcPr>
          <w:p w14:paraId="0C2FAB51"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1023</w:t>
            </w:r>
          </w:p>
        </w:tc>
        <w:tc>
          <w:tcPr>
            <w:tcW w:w="938" w:type="dxa"/>
          </w:tcPr>
          <w:p w14:paraId="1BCBEEDC"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4</w:t>
            </w:r>
          </w:p>
        </w:tc>
        <w:tc>
          <w:tcPr>
            <w:tcW w:w="865" w:type="dxa"/>
          </w:tcPr>
          <w:p w14:paraId="79973CBE"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0,23</w:t>
            </w:r>
          </w:p>
        </w:tc>
        <w:tc>
          <w:tcPr>
            <w:tcW w:w="748" w:type="dxa"/>
          </w:tcPr>
          <w:p w14:paraId="3A024886"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198</w:t>
            </w:r>
          </w:p>
        </w:tc>
        <w:tc>
          <w:tcPr>
            <w:tcW w:w="982" w:type="dxa"/>
          </w:tcPr>
          <w:p w14:paraId="04A50E21"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w:t>
            </w:r>
          </w:p>
        </w:tc>
        <w:tc>
          <w:tcPr>
            <w:tcW w:w="865" w:type="dxa"/>
          </w:tcPr>
          <w:p w14:paraId="4B1BCC79"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w:t>
            </w:r>
          </w:p>
        </w:tc>
        <w:tc>
          <w:tcPr>
            <w:tcW w:w="865" w:type="dxa"/>
          </w:tcPr>
          <w:p w14:paraId="0480188D"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61</w:t>
            </w:r>
          </w:p>
        </w:tc>
      </w:tr>
      <w:tr w:rsidR="00773A58" w:rsidRPr="007A5360" w14:paraId="5014D269" w14:textId="77777777" w:rsidTr="008071BF">
        <w:trPr>
          <w:trHeight w:val="454"/>
          <w:jc w:val="center"/>
        </w:trPr>
        <w:tc>
          <w:tcPr>
            <w:tcW w:w="1063" w:type="dxa"/>
          </w:tcPr>
          <w:p w14:paraId="7BECFAF3" w14:textId="77777777" w:rsidR="00773A58" w:rsidRPr="007A5360" w:rsidRDefault="00773A58" w:rsidP="00400395">
            <w:pPr>
              <w:tabs>
                <w:tab w:val="left" w:pos="851"/>
              </w:tabs>
              <w:rPr>
                <w:rFonts w:eastAsia="Times New Roman" w:cstheme="minorHAnsi"/>
                <w:bCs/>
                <w:lang w:eastAsia="pl-PL"/>
              </w:rPr>
            </w:pPr>
            <w:r w:rsidRPr="007A5360">
              <w:rPr>
                <w:rFonts w:eastAsia="Times New Roman" w:cstheme="minorHAnsi"/>
                <w:bCs/>
                <w:lang w:eastAsia="pl-PL"/>
              </w:rPr>
              <w:t>2020</w:t>
            </w:r>
          </w:p>
        </w:tc>
        <w:tc>
          <w:tcPr>
            <w:tcW w:w="1036" w:type="dxa"/>
          </w:tcPr>
          <w:p w14:paraId="4D64349D"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36</w:t>
            </w:r>
          </w:p>
        </w:tc>
        <w:tc>
          <w:tcPr>
            <w:tcW w:w="865" w:type="dxa"/>
          </w:tcPr>
          <w:p w14:paraId="18433A16"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2,13</w:t>
            </w:r>
          </w:p>
        </w:tc>
        <w:tc>
          <w:tcPr>
            <w:tcW w:w="792" w:type="dxa"/>
          </w:tcPr>
          <w:p w14:paraId="661829AB"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1059</w:t>
            </w:r>
          </w:p>
        </w:tc>
        <w:tc>
          <w:tcPr>
            <w:tcW w:w="938" w:type="dxa"/>
          </w:tcPr>
          <w:p w14:paraId="4803707E"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w:t>
            </w:r>
          </w:p>
        </w:tc>
        <w:tc>
          <w:tcPr>
            <w:tcW w:w="865" w:type="dxa"/>
          </w:tcPr>
          <w:p w14:paraId="46FF76C7"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0,06</w:t>
            </w:r>
          </w:p>
        </w:tc>
        <w:tc>
          <w:tcPr>
            <w:tcW w:w="748" w:type="dxa"/>
          </w:tcPr>
          <w:p w14:paraId="517C8470"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199</w:t>
            </w:r>
          </w:p>
        </w:tc>
        <w:tc>
          <w:tcPr>
            <w:tcW w:w="982" w:type="dxa"/>
          </w:tcPr>
          <w:p w14:paraId="30F195DA"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w:t>
            </w:r>
          </w:p>
        </w:tc>
        <w:tc>
          <w:tcPr>
            <w:tcW w:w="865" w:type="dxa"/>
          </w:tcPr>
          <w:p w14:paraId="3F0EABE1"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0,06</w:t>
            </w:r>
          </w:p>
        </w:tc>
        <w:tc>
          <w:tcPr>
            <w:tcW w:w="865" w:type="dxa"/>
          </w:tcPr>
          <w:p w14:paraId="30E4AEDB"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62</w:t>
            </w:r>
          </w:p>
        </w:tc>
      </w:tr>
      <w:tr w:rsidR="00773A58" w:rsidRPr="007A5360" w14:paraId="20F611A4" w14:textId="77777777" w:rsidTr="008071BF">
        <w:trPr>
          <w:trHeight w:val="454"/>
          <w:jc w:val="center"/>
        </w:trPr>
        <w:tc>
          <w:tcPr>
            <w:tcW w:w="1063" w:type="dxa"/>
          </w:tcPr>
          <w:p w14:paraId="49D8F197" w14:textId="77777777" w:rsidR="00773A58" w:rsidRPr="007A5360" w:rsidRDefault="00773A58" w:rsidP="00400395">
            <w:pPr>
              <w:tabs>
                <w:tab w:val="left" w:pos="851"/>
              </w:tabs>
              <w:rPr>
                <w:rFonts w:eastAsia="Times New Roman" w:cstheme="minorHAnsi"/>
                <w:bCs/>
                <w:lang w:eastAsia="pl-PL"/>
              </w:rPr>
            </w:pPr>
            <w:r w:rsidRPr="007A5360">
              <w:rPr>
                <w:rFonts w:eastAsia="Times New Roman" w:cstheme="minorHAnsi"/>
                <w:bCs/>
                <w:lang w:eastAsia="pl-PL"/>
              </w:rPr>
              <w:t>2021</w:t>
            </w:r>
          </w:p>
        </w:tc>
        <w:tc>
          <w:tcPr>
            <w:tcW w:w="1036" w:type="dxa"/>
          </w:tcPr>
          <w:p w14:paraId="22B919D4"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53</w:t>
            </w:r>
          </w:p>
        </w:tc>
        <w:tc>
          <w:tcPr>
            <w:tcW w:w="865" w:type="dxa"/>
          </w:tcPr>
          <w:p w14:paraId="3220AA0A"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3,15</w:t>
            </w:r>
          </w:p>
        </w:tc>
        <w:tc>
          <w:tcPr>
            <w:tcW w:w="792" w:type="dxa"/>
          </w:tcPr>
          <w:p w14:paraId="2A281B2C"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1112</w:t>
            </w:r>
          </w:p>
        </w:tc>
        <w:tc>
          <w:tcPr>
            <w:tcW w:w="938" w:type="dxa"/>
          </w:tcPr>
          <w:p w14:paraId="5FA74325"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7</w:t>
            </w:r>
          </w:p>
        </w:tc>
        <w:tc>
          <w:tcPr>
            <w:tcW w:w="865" w:type="dxa"/>
          </w:tcPr>
          <w:p w14:paraId="2EC7CC51"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0,42</w:t>
            </w:r>
          </w:p>
        </w:tc>
        <w:tc>
          <w:tcPr>
            <w:tcW w:w="748" w:type="dxa"/>
          </w:tcPr>
          <w:p w14:paraId="41F60C27"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206</w:t>
            </w:r>
          </w:p>
        </w:tc>
        <w:tc>
          <w:tcPr>
            <w:tcW w:w="982" w:type="dxa"/>
          </w:tcPr>
          <w:p w14:paraId="173D0E03"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2</w:t>
            </w:r>
          </w:p>
        </w:tc>
        <w:tc>
          <w:tcPr>
            <w:tcW w:w="865" w:type="dxa"/>
          </w:tcPr>
          <w:p w14:paraId="1C4F3467"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0,12</w:t>
            </w:r>
          </w:p>
        </w:tc>
        <w:tc>
          <w:tcPr>
            <w:tcW w:w="865" w:type="dxa"/>
          </w:tcPr>
          <w:p w14:paraId="259A0672"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64</w:t>
            </w:r>
          </w:p>
        </w:tc>
      </w:tr>
      <w:tr w:rsidR="00773A58" w:rsidRPr="007A5360" w14:paraId="70D61779" w14:textId="77777777" w:rsidTr="008071BF">
        <w:trPr>
          <w:trHeight w:val="454"/>
          <w:jc w:val="center"/>
        </w:trPr>
        <w:tc>
          <w:tcPr>
            <w:tcW w:w="1063" w:type="dxa"/>
          </w:tcPr>
          <w:p w14:paraId="1B0F8C55" w14:textId="77777777" w:rsidR="00773A58" w:rsidRPr="007A5360" w:rsidRDefault="00773A58" w:rsidP="00400395">
            <w:pPr>
              <w:tabs>
                <w:tab w:val="left" w:pos="851"/>
              </w:tabs>
              <w:rPr>
                <w:rFonts w:eastAsia="Times New Roman" w:cstheme="minorHAnsi"/>
                <w:bCs/>
                <w:lang w:eastAsia="pl-PL"/>
              </w:rPr>
            </w:pPr>
            <w:r w:rsidRPr="007A5360">
              <w:rPr>
                <w:rFonts w:eastAsia="Times New Roman" w:cstheme="minorHAnsi"/>
                <w:bCs/>
                <w:lang w:eastAsia="pl-PL"/>
              </w:rPr>
              <w:t>2022</w:t>
            </w:r>
          </w:p>
        </w:tc>
        <w:tc>
          <w:tcPr>
            <w:tcW w:w="1036" w:type="dxa"/>
          </w:tcPr>
          <w:p w14:paraId="3E8764DB"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232</w:t>
            </w:r>
          </w:p>
        </w:tc>
        <w:tc>
          <w:tcPr>
            <w:tcW w:w="865" w:type="dxa"/>
          </w:tcPr>
          <w:p w14:paraId="6B350670"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14,1</w:t>
            </w:r>
          </w:p>
        </w:tc>
        <w:tc>
          <w:tcPr>
            <w:tcW w:w="792" w:type="dxa"/>
          </w:tcPr>
          <w:p w14:paraId="6C44F191"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1344</w:t>
            </w:r>
          </w:p>
        </w:tc>
        <w:tc>
          <w:tcPr>
            <w:tcW w:w="938" w:type="dxa"/>
          </w:tcPr>
          <w:p w14:paraId="2BF443AF"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9</w:t>
            </w:r>
          </w:p>
        </w:tc>
        <w:tc>
          <w:tcPr>
            <w:tcW w:w="865" w:type="dxa"/>
          </w:tcPr>
          <w:p w14:paraId="54D55BBA"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0,55</w:t>
            </w:r>
          </w:p>
        </w:tc>
        <w:tc>
          <w:tcPr>
            <w:tcW w:w="748" w:type="dxa"/>
          </w:tcPr>
          <w:p w14:paraId="182CCF88"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215</w:t>
            </w:r>
          </w:p>
        </w:tc>
        <w:tc>
          <w:tcPr>
            <w:tcW w:w="982" w:type="dxa"/>
          </w:tcPr>
          <w:p w14:paraId="0A224989"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4</w:t>
            </w:r>
          </w:p>
        </w:tc>
        <w:tc>
          <w:tcPr>
            <w:tcW w:w="865" w:type="dxa"/>
          </w:tcPr>
          <w:p w14:paraId="606BB7ED" w14:textId="77777777" w:rsidR="00773A58" w:rsidRPr="007A5360" w:rsidRDefault="00773A58" w:rsidP="00400395">
            <w:pPr>
              <w:tabs>
                <w:tab w:val="left" w:pos="851"/>
              </w:tabs>
              <w:jc w:val="center"/>
              <w:rPr>
                <w:rFonts w:eastAsia="Times New Roman" w:cstheme="minorHAnsi"/>
                <w:bCs/>
                <w:lang w:eastAsia="pl-PL"/>
              </w:rPr>
            </w:pPr>
            <w:r>
              <w:rPr>
                <w:rFonts w:eastAsia="Times New Roman" w:cstheme="minorHAnsi"/>
                <w:bCs/>
                <w:lang w:eastAsia="pl-PL"/>
              </w:rPr>
              <w:t>0,24</w:t>
            </w:r>
          </w:p>
        </w:tc>
        <w:tc>
          <w:tcPr>
            <w:tcW w:w="865" w:type="dxa"/>
          </w:tcPr>
          <w:p w14:paraId="1F7BF0EB" w14:textId="77777777" w:rsidR="00773A58" w:rsidRPr="007A5360" w:rsidRDefault="00773A58" w:rsidP="00400395">
            <w:pPr>
              <w:tabs>
                <w:tab w:val="left" w:pos="851"/>
              </w:tabs>
              <w:jc w:val="center"/>
              <w:rPr>
                <w:rFonts w:eastAsia="Times New Roman" w:cstheme="minorHAnsi"/>
                <w:bCs/>
                <w:lang w:eastAsia="pl-PL"/>
              </w:rPr>
            </w:pPr>
            <w:r w:rsidRPr="007A5360">
              <w:rPr>
                <w:rFonts w:eastAsia="Times New Roman" w:cstheme="minorHAnsi"/>
                <w:bCs/>
                <w:lang w:eastAsia="pl-PL"/>
              </w:rPr>
              <w:t>68</w:t>
            </w:r>
          </w:p>
        </w:tc>
      </w:tr>
    </w:tbl>
    <w:p w14:paraId="604F6E52" w14:textId="2A41652F" w:rsidR="00773A58" w:rsidRPr="00E2253F" w:rsidRDefault="00773A58" w:rsidP="00773A58">
      <w:pPr>
        <w:shd w:val="clear" w:color="auto" w:fill="FFFFFF"/>
        <w:tabs>
          <w:tab w:val="left" w:pos="851"/>
        </w:tabs>
        <w:spacing w:after="0" w:line="240" w:lineRule="auto"/>
        <w:jc w:val="both"/>
        <w:rPr>
          <w:rFonts w:eastAsia="Times New Roman" w:cstheme="minorHAnsi"/>
          <w:bCs/>
          <w:sz w:val="16"/>
          <w:szCs w:val="16"/>
          <w:lang w:eastAsia="pl-PL"/>
        </w:rPr>
      </w:pPr>
      <w:r w:rsidRPr="00544FA3">
        <w:rPr>
          <w:rFonts w:eastAsia="Times New Roman" w:cstheme="minorHAnsi"/>
          <w:bCs/>
          <w:sz w:val="16"/>
          <w:szCs w:val="16"/>
          <w:vertAlign w:val="superscript"/>
          <w:lang w:eastAsia="pl-PL"/>
        </w:rPr>
        <w:t>*</w:t>
      </w:r>
      <w:r w:rsidRPr="00544FA3">
        <w:rPr>
          <w:rFonts w:eastAsia="Times New Roman" w:cstheme="minorHAnsi"/>
          <w:bCs/>
          <w:sz w:val="16"/>
          <w:szCs w:val="16"/>
          <w:lang w:eastAsia="pl-PL"/>
        </w:rPr>
        <w:t xml:space="preserve">dane uwzględniają </w:t>
      </w:r>
      <w:r w:rsidRPr="00CD1FD0">
        <w:rPr>
          <w:rFonts w:eastAsia="Times New Roman" w:cstheme="minorHAnsi"/>
          <w:sz w:val="16"/>
          <w:szCs w:val="16"/>
          <w:lang w:eastAsia="pl-PL"/>
        </w:rPr>
        <w:t xml:space="preserve">również </w:t>
      </w:r>
      <w:r w:rsidRPr="00544FA3">
        <w:rPr>
          <w:rFonts w:eastAsia="Times New Roman" w:cstheme="minorHAnsi"/>
          <w:bCs/>
          <w:sz w:val="16"/>
          <w:szCs w:val="16"/>
          <w:lang w:eastAsia="pl-PL"/>
        </w:rPr>
        <w:t>zakażenia wykryte</w:t>
      </w:r>
      <w:r w:rsidR="000E738B">
        <w:rPr>
          <w:rFonts w:eastAsia="Times New Roman" w:cstheme="minorHAnsi"/>
          <w:bCs/>
          <w:sz w:val="16"/>
          <w:szCs w:val="16"/>
          <w:lang w:eastAsia="pl-PL"/>
        </w:rPr>
        <w:t xml:space="preserve"> w </w:t>
      </w:r>
      <w:r w:rsidRPr="00544FA3">
        <w:rPr>
          <w:rFonts w:eastAsia="Times New Roman" w:cstheme="minorHAnsi"/>
          <w:bCs/>
          <w:sz w:val="16"/>
          <w:szCs w:val="16"/>
          <w:lang w:eastAsia="pl-PL"/>
        </w:rPr>
        <w:t>PKD</w:t>
      </w:r>
      <w:r w:rsidR="000E738B">
        <w:rPr>
          <w:rFonts w:eastAsia="Times New Roman" w:cstheme="minorHAnsi"/>
          <w:bCs/>
          <w:sz w:val="16"/>
          <w:szCs w:val="16"/>
          <w:lang w:eastAsia="pl-PL"/>
        </w:rPr>
        <w:t xml:space="preserve"> w </w:t>
      </w:r>
      <w:r w:rsidRPr="00544FA3">
        <w:rPr>
          <w:rFonts w:eastAsia="Times New Roman" w:cstheme="minorHAnsi"/>
          <w:bCs/>
          <w:sz w:val="16"/>
          <w:szCs w:val="16"/>
          <w:lang w:eastAsia="pl-PL"/>
        </w:rPr>
        <w:t>Szczecinie</w:t>
      </w:r>
      <w:r w:rsidR="005A5A82">
        <w:rPr>
          <w:rFonts w:eastAsia="Times New Roman" w:cstheme="minorHAnsi"/>
          <w:bCs/>
          <w:sz w:val="16"/>
          <w:szCs w:val="16"/>
          <w:lang w:eastAsia="pl-PL"/>
        </w:rPr>
        <w:t xml:space="preserve"> i </w:t>
      </w:r>
      <w:r w:rsidRPr="00544FA3">
        <w:rPr>
          <w:rFonts w:eastAsia="Times New Roman" w:cstheme="minorHAnsi"/>
          <w:bCs/>
          <w:sz w:val="16"/>
          <w:szCs w:val="16"/>
          <w:lang w:eastAsia="pl-PL"/>
        </w:rPr>
        <w:t>Koszalinie, których części nie wykazuje NIZP-PZH PIB, uwzględniając badania anonimowe</w:t>
      </w:r>
      <w:r w:rsidR="000E738B">
        <w:rPr>
          <w:rFonts w:eastAsia="Times New Roman" w:cstheme="minorHAnsi"/>
          <w:bCs/>
          <w:sz w:val="16"/>
          <w:szCs w:val="16"/>
          <w:lang w:eastAsia="pl-PL"/>
        </w:rPr>
        <w:t xml:space="preserve"> w </w:t>
      </w:r>
      <w:r w:rsidRPr="00544FA3">
        <w:rPr>
          <w:rFonts w:eastAsia="Times New Roman" w:cstheme="minorHAnsi"/>
          <w:bCs/>
          <w:sz w:val="16"/>
          <w:szCs w:val="16"/>
          <w:lang w:eastAsia="pl-PL"/>
        </w:rPr>
        <w:t>kategorii „brak danych”</w:t>
      </w:r>
    </w:p>
    <w:p w14:paraId="1611C7AC" w14:textId="77777777" w:rsidR="000E4721" w:rsidRDefault="000E4721" w:rsidP="000E4721">
      <w:pPr>
        <w:pStyle w:val="Stylnastroninternet"/>
      </w:pPr>
    </w:p>
    <w:p w14:paraId="0BC7ABD5" w14:textId="77777777" w:rsidR="00362F42" w:rsidRDefault="00362F42" w:rsidP="000E4721">
      <w:pPr>
        <w:pStyle w:val="Stylnastroninternet"/>
      </w:pPr>
    </w:p>
    <w:p w14:paraId="6248393F" w14:textId="7C8F0723" w:rsidR="00773A58" w:rsidRPr="007A5360" w:rsidRDefault="00773A58" w:rsidP="000E4721">
      <w:pPr>
        <w:pStyle w:val="Stylnastroninternet"/>
      </w:pPr>
      <w:r w:rsidRPr="007A5360">
        <w:t>W woj. zachodniopomorskim funkcjonują dwa Punkty Konsultacyjno-Diagnostyczne (PKD)</w:t>
      </w:r>
      <w:r w:rsidR="000E738B">
        <w:t xml:space="preserve"> w </w:t>
      </w:r>
      <w:r w:rsidRPr="007A5360">
        <w:t>Szczecinie</w:t>
      </w:r>
      <w:r w:rsidR="005A5A82">
        <w:t xml:space="preserve"> i </w:t>
      </w:r>
      <w:r w:rsidRPr="007A5360">
        <w:t>Koszalinie wykonujące anonimowo</w:t>
      </w:r>
      <w:r w:rsidR="005A5A82">
        <w:t xml:space="preserve"> i </w:t>
      </w:r>
      <w:r w:rsidRPr="007A5360">
        <w:t>bezpłatnie badania</w:t>
      </w:r>
      <w:r w:rsidR="000E738B">
        <w:t xml:space="preserve"> w </w:t>
      </w:r>
      <w:r w:rsidRPr="007A5360">
        <w:t>kierunku zakażenia wirusem HIV połączone</w:t>
      </w:r>
      <w:r w:rsidR="005A5A82">
        <w:t xml:space="preserve"> z </w:t>
      </w:r>
      <w:r w:rsidRPr="007A5360">
        <w:t>profesjonalnym poradnictwem przed</w:t>
      </w:r>
      <w:r w:rsidR="005A5A82">
        <w:t xml:space="preserve"> i </w:t>
      </w:r>
      <w:r w:rsidRPr="007A5360">
        <w:t>po teście.</w:t>
      </w:r>
    </w:p>
    <w:p w14:paraId="07C91097" w14:textId="3C3B1DC1" w:rsidR="00773A58" w:rsidRDefault="00773A58" w:rsidP="000E4721">
      <w:pPr>
        <w:pStyle w:val="Stylnastroninternet"/>
      </w:pPr>
      <w:r w:rsidRPr="007A5360">
        <w:t xml:space="preserve">W 2022 roku </w:t>
      </w:r>
      <w:r>
        <w:t>wykonano</w:t>
      </w:r>
      <w:r w:rsidR="000E738B">
        <w:t xml:space="preserve"> w </w:t>
      </w:r>
      <w:r>
        <w:t>PKD</w:t>
      </w:r>
      <w:r w:rsidR="000E738B">
        <w:t xml:space="preserve"> w </w:t>
      </w:r>
      <w:r>
        <w:t>Szczecinie 871 testów</w:t>
      </w:r>
      <w:r w:rsidR="000E738B">
        <w:t xml:space="preserve"> w </w:t>
      </w:r>
      <w:r>
        <w:t xml:space="preserve">kierunku HIV, </w:t>
      </w:r>
      <w:r w:rsidRPr="007A5360">
        <w:t xml:space="preserve">zakażenie wirusem HIV </w:t>
      </w:r>
      <w:r>
        <w:t xml:space="preserve">wykryto </w:t>
      </w:r>
      <w:r w:rsidRPr="007A5360">
        <w:t xml:space="preserve">u </w:t>
      </w:r>
      <w:r>
        <w:t>18</w:t>
      </w:r>
      <w:r w:rsidRPr="007A5360">
        <w:t xml:space="preserve"> osób</w:t>
      </w:r>
      <w:r>
        <w:t xml:space="preserve">, tj. 4 </w:t>
      </w:r>
      <w:r w:rsidRPr="00C00FB2">
        <w:rPr>
          <w:color w:val="000000" w:themeColor="text1"/>
        </w:rPr>
        <w:t>kobiet</w:t>
      </w:r>
      <w:r w:rsidR="005A5A82">
        <w:rPr>
          <w:color w:val="000000" w:themeColor="text1"/>
        </w:rPr>
        <w:t xml:space="preserve"> i </w:t>
      </w:r>
      <w:r>
        <w:rPr>
          <w:color w:val="000000" w:themeColor="text1"/>
        </w:rPr>
        <w:t>14</w:t>
      </w:r>
      <w:r w:rsidRPr="00C00FB2">
        <w:rPr>
          <w:color w:val="000000" w:themeColor="text1"/>
        </w:rPr>
        <w:t xml:space="preserve"> mężczyzn</w:t>
      </w:r>
      <w:r>
        <w:rPr>
          <w:color w:val="000000" w:themeColor="text1"/>
        </w:rPr>
        <w:t>. Wszystkie osoby</w:t>
      </w:r>
      <w:r w:rsidRPr="001556E4">
        <w:t>, u których wykryto zakażenie deklarowały jako drogę zakażenia kontakty seksualne (</w:t>
      </w:r>
      <w:r w:rsidR="00F26409">
        <w:t>wykres</w:t>
      </w:r>
      <w:r w:rsidRPr="00976FE5">
        <w:t xml:space="preserve"> 4).</w:t>
      </w:r>
    </w:p>
    <w:p w14:paraId="1CF60C8A" w14:textId="77777777" w:rsidR="000E4721" w:rsidRDefault="000E4721" w:rsidP="000E4721">
      <w:pPr>
        <w:pStyle w:val="Stylnastroninternet"/>
      </w:pPr>
    </w:p>
    <w:p w14:paraId="57FDCAAD" w14:textId="77777777" w:rsidR="00362F42" w:rsidRPr="00595553" w:rsidRDefault="00362F42" w:rsidP="000E4721">
      <w:pPr>
        <w:pStyle w:val="Stylnastroninternet"/>
      </w:pPr>
    </w:p>
    <w:p w14:paraId="478E1725" w14:textId="310A50BA" w:rsidR="00773A58" w:rsidRPr="00595553" w:rsidRDefault="00F26409" w:rsidP="00F26409">
      <w:pPr>
        <w:pStyle w:val="Legenda"/>
        <w:rPr>
          <w:i w:val="0"/>
          <w:iCs w:val="0"/>
          <w:noProof/>
          <w:color w:val="auto"/>
        </w:rPr>
      </w:pPr>
      <w:bookmarkStart w:id="434" w:name="_Toc133413244"/>
      <w:bookmarkStart w:id="435" w:name="_Toc133500669"/>
      <w:bookmarkStart w:id="436" w:name="_Toc133576695"/>
      <w:bookmarkStart w:id="437" w:name="_Toc133582299"/>
      <w:bookmarkStart w:id="438" w:name="_Toc133582820"/>
      <w:bookmarkStart w:id="439" w:name="_Toc133583807"/>
      <w:bookmarkStart w:id="440" w:name="_Toc134604326"/>
      <w:bookmarkStart w:id="441" w:name="_Toc134610849"/>
      <w:bookmarkStart w:id="442" w:name="_Toc135041629"/>
      <w:bookmarkStart w:id="443" w:name="_Toc133231372"/>
      <w:bookmarkStart w:id="444" w:name="_Toc133236359"/>
      <w:bookmarkStart w:id="445" w:name="_Toc133311749"/>
      <w:bookmarkStart w:id="446" w:name="_Toc133320613"/>
      <w:bookmarkStart w:id="447" w:name="_Toc133321724"/>
      <w:bookmarkStart w:id="448" w:name="_Toc133387782"/>
      <w:bookmarkStart w:id="449" w:name="_Toc133388646"/>
      <w:bookmarkStart w:id="450" w:name="_Toc135828621"/>
      <w:r w:rsidRPr="00595553">
        <w:rPr>
          <w:i w:val="0"/>
          <w:iCs w:val="0"/>
          <w:color w:val="auto"/>
        </w:rPr>
        <w:t xml:space="preserve">Wykres </w:t>
      </w:r>
      <w:r w:rsidRPr="00595553">
        <w:rPr>
          <w:i w:val="0"/>
          <w:iCs w:val="0"/>
          <w:color w:val="auto"/>
        </w:rPr>
        <w:fldChar w:fldCharType="begin"/>
      </w:r>
      <w:r w:rsidRPr="00595553">
        <w:rPr>
          <w:i w:val="0"/>
          <w:iCs w:val="0"/>
          <w:color w:val="auto"/>
        </w:rPr>
        <w:instrText xml:space="preserve"> SEQ Wykres \* ARABIC </w:instrText>
      </w:r>
      <w:r w:rsidRPr="00595553">
        <w:rPr>
          <w:i w:val="0"/>
          <w:iCs w:val="0"/>
          <w:color w:val="auto"/>
        </w:rPr>
        <w:fldChar w:fldCharType="separate"/>
      </w:r>
      <w:r w:rsidR="00274B9F">
        <w:rPr>
          <w:i w:val="0"/>
          <w:iCs w:val="0"/>
          <w:noProof/>
          <w:color w:val="auto"/>
        </w:rPr>
        <w:t>4</w:t>
      </w:r>
      <w:r w:rsidRPr="00595553">
        <w:rPr>
          <w:i w:val="0"/>
          <w:iCs w:val="0"/>
          <w:color w:val="auto"/>
        </w:rPr>
        <w:fldChar w:fldCharType="end"/>
      </w:r>
      <w:r w:rsidR="00436335">
        <w:rPr>
          <w:i w:val="0"/>
          <w:iCs w:val="0"/>
          <w:color w:val="auto"/>
        </w:rPr>
        <w:t>.</w:t>
      </w:r>
      <w:r w:rsidRPr="00595553">
        <w:rPr>
          <w:i w:val="0"/>
          <w:iCs w:val="0"/>
          <w:color w:val="auto"/>
        </w:rPr>
        <w:t xml:space="preserve"> Liczba wykonanych badań</w:t>
      </w:r>
      <w:r w:rsidR="000E738B" w:rsidRPr="00595553">
        <w:rPr>
          <w:i w:val="0"/>
          <w:iCs w:val="0"/>
          <w:color w:val="auto"/>
        </w:rPr>
        <w:t xml:space="preserve"> w </w:t>
      </w:r>
      <w:r w:rsidRPr="00595553">
        <w:rPr>
          <w:i w:val="0"/>
          <w:iCs w:val="0"/>
          <w:color w:val="auto"/>
        </w:rPr>
        <w:t>kierunku HIV</w:t>
      </w:r>
      <w:r w:rsidR="000E738B" w:rsidRPr="00595553">
        <w:rPr>
          <w:i w:val="0"/>
          <w:iCs w:val="0"/>
          <w:color w:val="auto"/>
        </w:rPr>
        <w:t xml:space="preserve"> w </w:t>
      </w:r>
      <w:r w:rsidRPr="00595553">
        <w:rPr>
          <w:i w:val="0"/>
          <w:iCs w:val="0"/>
          <w:color w:val="auto"/>
        </w:rPr>
        <w:t>Punktach Konsultacyjno-Diagnostycznych</w:t>
      </w:r>
      <w:r w:rsidR="000E738B" w:rsidRPr="00595553">
        <w:rPr>
          <w:i w:val="0"/>
          <w:iCs w:val="0"/>
          <w:color w:val="auto"/>
        </w:rPr>
        <w:t xml:space="preserve"> w </w:t>
      </w:r>
      <w:r w:rsidRPr="00595553">
        <w:rPr>
          <w:i w:val="0"/>
          <w:iCs w:val="0"/>
          <w:color w:val="auto"/>
        </w:rPr>
        <w:t>Szczecinie</w:t>
      </w:r>
      <w:r w:rsidR="005A5A82" w:rsidRPr="00595553">
        <w:rPr>
          <w:i w:val="0"/>
          <w:iCs w:val="0"/>
          <w:color w:val="auto"/>
        </w:rPr>
        <w:t xml:space="preserve"> i </w:t>
      </w:r>
      <w:r w:rsidRPr="00595553">
        <w:rPr>
          <w:i w:val="0"/>
          <w:iCs w:val="0"/>
          <w:color w:val="auto"/>
        </w:rPr>
        <w:t>Koszalinie</w:t>
      </w:r>
      <w:r w:rsidR="000E738B" w:rsidRPr="00595553">
        <w:rPr>
          <w:i w:val="0"/>
          <w:iCs w:val="0"/>
          <w:color w:val="auto"/>
        </w:rPr>
        <w:t xml:space="preserve"> w </w:t>
      </w:r>
      <w:r w:rsidRPr="00595553">
        <w:rPr>
          <w:i w:val="0"/>
          <w:iCs w:val="0"/>
          <w:color w:val="auto"/>
        </w:rPr>
        <w:t>latach 2010 -2022</w:t>
      </w:r>
      <w:r w:rsidR="005A5A82" w:rsidRPr="00595553">
        <w:rPr>
          <w:i w:val="0"/>
          <w:iCs w:val="0"/>
          <w:color w:val="auto"/>
        </w:rPr>
        <w:t xml:space="preserve"> z </w:t>
      </w:r>
      <w:r w:rsidRPr="00595553">
        <w:rPr>
          <w:i w:val="0"/>
          <w:iCs w:val="0"/>
          <w:color w:val="auto"/>
        </w:rPr>
        <w:t>uwzględnieniem wyników dodatnich</w:t>
      </w:r>
      <w:bookmarkEnd w:id="434"/>
      <w:bookmarkEnd w:id="435"/>
      <w:bookmarkEnd w:id="436"/>
      <w:bookmarkEnd w:id="437"/>
      <w:bookmarkEnd w:id="438"/>
      <w:bookmarkEnd w:id="439"/>
      <w:bookmarkEnd w:id="440"/>
      <w:bookmarkEnd w:id="441"/>
      <w:bookmarkEnd w:id="442"/>
      <w:bookmarkEnd w:id="450"/>
      <w:r w:rsidR="00773A58" w:rsidRPr="00595553">
        <w:rPr>
          <w:i w:val="0"/>
          <w:iCs w:val="0"/>
          <w:noProof/>
          <w:color w:val="auto"/>
        </w:rPr>
        <w:t xml:space="preserve"> </w:t>
      </w:r>
      <w:bookmarkEnd w:id="443"/>
      <w:bookmarkEnd w:id="444"/>
      <w:bookmarkEnd w:id="445"/>
      <w:bookmarkEnd w:id="446"/>
      <w:bookmarkEnd w:id="447"/>
      <w:bookmarkEnd w:id="448"/>
      <w:bookmarkEnd w:id="449"/>
    </w:p>
    <w:p w14:paraId="311AB950" w14:textId="55C6B0F9" w:rsidR="00AD5D5D" w:rsidRDefault="00362F42" w:rsidP="008071BF">
      <w:pPr>
        <w:pStyle w:val="Stylnastroninternet"/>
        <w:ind w:firstLine="0"/>
        <w:jc w:val="center"/>
      </w:pPr>
      <w:r>
        <w:rPr>
          <w:noProof/>
        </w:rPr>
        <w:drawing>
          <wp:inline distT="0" distB="0" distL="0" distR="0" wp14:anchorId="0F1FFCE5" wp14:editId="02F1FD9E">
            <wp:extent cx="5761355" cy="2963538"/>
            <wp:effectExtent l="0" t="0" r="0" b="8890"/>
            <wp:docPr id="281292231" name="Obraz 21" descr="&#10;Wykres 4 Liczba wykonanych badań w kierunku HIV w Punktach Konsultacyjno-Diagnostycznych w Szczecinie i Koszalinie w latach 2010 -2022 z uwzględnieniem wyników dodatnich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1292231" name="Obraz 21" descr="&#10;Wykres 4 Liczba wykonanych badań w kierunku HIV w Punktach Konsultacyjno-Diagnostycznych w Szczecinie i Koszalinie w latach 2010 -2022 z uwzględnieniem wyników dodatnich &#10;"/>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762936" cy="2964351"/>
                    </a:xfrm>
                    <a:prstGeom prst="rect">
                      <a:avLst/>
                    </a:prstGeom>
                    <a:noFill/>
                  </pic:spPr>
                </pic:pic>
              </a:graphicData>
            </a:graphic>
          </wp:inline>
        </w:drawing>
      </w:r>
      <w:r w:rsidR="00AD5D5D">
        <w:br w:type="page"/>
      </w:r>
    </w:p>
    <w:p w14:paraId="694407DA" w14:textId="7C0A7AA8" w:rsidR="00773A58" w:rsidRDefault="00773A58" w:rsidP="008917B4">
      <w:pPr>
        <w:pStyle w:val="Nagwek3"/>
        <w:numPr>
          <w:ilvl w:val="1"/>
          <w:numId w:val="122"/>
        </w:numPr>
        <w:spacing w:before="0"/>
      </w:pPr>
      <w:bookmarkStart w:id="451" w:name="_Toc133222206"/>
      <w:bookmarkStart w:id="452" w:name="_Toc135828424"/>
      <w:r w:rsidRPr="007B0047">
        <w:lastRenderedPageBreak/>
        <w:t>Zakażenie SARS-CoV-2</w:t>
      </w:r>
      <w:r w:rsidR="005A5A82">
        <w:t xml:space="preserve"> i </w:t>
      </w:r>
      <w:r w:rsidRPr="007B0047">
        <w:t>choroba COVID-19</w:t>
      </w:r>
      <w:bookmarkEnd w:id="451"/>
      <w:bookmarkEnd w:id="452"/>
    </w:p>
    <w:p w14:paraId="63283F77" w14:textId="77777777" w:rsidR="008917B4" w:rsidRPr="00845389" w:rsidRDefault="008917B4" w:rsidP="00A25156">
      <w:pPr>
        <w:pStyle w:val="Stylnastroninternet"/>
      </w:pPr>
    </w:p>
    <w:p w14:paraId="71EE3592" w14:textId="7D7E2FE6" w:rsidR="00773A58" w:rsidRPr="009F7D80" w:rsidRDefault="00773A58" w:rsidP="00A25156">
      <w:pPr>
        <w:pStyle w:val="Stylnastroninternet"/>
        <w:rPr>
          <w:rFonts w:cstheme="minorHAnsi"/>
        </w:rPr>
      </w:pPr>
      <w:r w:rsidRPr="009F7D80">
        <w:rPr>
          <w:rFonts w:cstheme="minorHAnsi"/>
        </w:rPr>
        <w:t>Światowa Organizacja Zdrowia ogłosiła na świecie pandemię SARS-CoV-2 dnia 11 marca 2020 r., natomiast stan epidemii na obszarze Rzeczypospolitej Polskiej, ogłoszony został Rozporządzeniem Ministra Zdrowia</w:t>
      </w:r>
      <w:r w:rsidR="005A5A82">
        <w:rPr>
          <w:rFonts w:cstheme="minorHAnsi"/>
        </w:rPr>
        <w:t xml:space="preserve"> z </w:t>
      </w:r>
      <w:r w:rsidRPr="009F7D80">
        <w:rPr>
          <w:rFonts w:cstheme="minorHAnsi"/>
        </w:rPr>
        <w:t>dn. 20 marca 2020 r.</w:t>
      </w:r>
      <w:r w:rsidR="000E738B">
        <w:rPr>
          <w:rFonts w:cstheme="minorHAnsi"/>
        </w:rPr>
        <w:t xml:space="preserve"> w </w:t>
      </w:r>
      <w:r w:rsidRPr="009F7D80">
        <w:rPr>
          <w:rFonts w:cstheme="minorHAnsi"/>
          <w:i/>
          <w:iCs/>
        </w:rPr>
        <w:t>sprawie ogłoszenia na</w:t>
      </w:r>
      <w:r w:rsidR="00301245">
        <w:rPr>
          <w:rFonts w:cstheme="minorHAnsi"/>
          <w:i/>
          <w:iCs/>
        </w:rPr>
        <w:t> </w:t>
      </w:r>
      <w:r w:rsidRPr="009F7D80">
        <w:rPr>
          <w:rFonts w:cstheme="minorHAnsi"/>
          <w:i/>
          <w:iCs/>
        </w:rPr>
        <w:t xml:space="preserve">obszarze Rzeczypospolitej Polskiej stanu epidemii </w:t>
      </w:r>
      <w:r w:rsidRPr="009F7D80">
        <w:rPr>
          <w:rFonts w:cstheme="minorHAnsi"/>
        </w:rPr>
        <w:t>(Dz.</w:t>
      </w:r>
      <w:r>
        <w:rPr>
          <w:rFonts w:cstheme="minorHAnsi"/>
        </w:rPr>
        <w:t xml:space="preserve"> </w:t>
      </w:r>
      <w:r w:rsidRPr="009F7D80">
        <w:rPr>
          <w:rFonts w:cstheme="minorHAnsi"/>
        </w:rPr>
        <w:t>U.</w:t>
      </w:r>
      <w:r w:rsidR="005A5A82">
        <w:rPr>
          <w:rFonts w:cstheme="minorHAnsi"/>
        </w:rPr>
        <w:t xml:space="preserve"> z </w:t>
      </w:r>
      <w:r w:rsidRPr="009F7D80">
        <w:rPr>
          <w:rFonts w:cstheme="minorHAnsi"/>
        </w:rPr>
        <w:t xml:space="preserve">2020 </w:t>
      </w:r>
      <w:r>
        <w:rPr>
          <w:rFonts w:cstheme="minorHAnsi"/>
        </w:rPr>
        <w:t xml:space="preserve">r., </w:t>
      </w:r>
      <w:r w:rsidRPr="009F7D80">
        <w:rPr>
          <w:rFonts w:cstheme="minorHAnsi"/>
        </w:rPr>
        <w:t>poz. 491 z</w:t>
      </w:r>
      <w:r>
        <w:rPr>
          <w:rFonts w:cstheme="minorHAnsi"/>
        </w:rPr>
        <w:t>e</w:t>
      </w:r>
      <w:r w:rsidRPr="009F7D80">
        <w:rPr>
          <w:rFonts w:cstheme="minorHAnsi"/>
        </w:rPr>
        <w:t xml:space="preserve"> zm.). Stan epidemii</w:t>
      </w:r>
      <w:r w:rsidR="000E738B">
        <w:rPr>
          <w:rFonts w:cstheme="minorHAnsi"/>
        </w:rPr>
        <w:t xml:space="preserve"> w </w:t>
      </w:r>
      <w:r w:rsidRPr="009F7D80">
        <w:rPr>
          <w:rFonts w:cstheme="minorHAnsi"/>
        </w:rPr>
        <w:t>Polsce zniesiono Rozporządzeniem Ministra Zdrowia</w:t>
      </w:r>
      <w:r w:rsidR="005A5A82">
        <w:rPr>
          <w:rFonts w:cstheme="minorHAnsi"/>
        </w:rPr>
        <w:t xml:space="preserve"> z </w:t>
      </w:r>
      <w:r w:rsidRPr="009F7D80">
        <w:rPr>
          <w:rFonts w:cstheme="minorHAnsi"/>
        </w:rPr>
        <w:t>dn. 12 maja 2022 r.</w:t>
      </w:r>
      <w:r w:rsidR="000E738B">
        <w:rPr>
          <w:rFonts w:cstheme="minorHAnsi"/>
        </w:rPr>
        <w:t xml:space="preserve"> w </w:t>
      </w:r>
      <w:r w:rsidRPr="009F7D80">
        <w:rPr>
          <w:rFonts w:cstheme="minorHAnsi"/>
          <w:i/>
          <w:iCs/>
        </w:rPr>
        <w:t xml:space="preserve">sprawie odwołania na obszarze Rzeczypospolitej Polskiej stanu epidemii </w:t>
      </w:r>
      <w:bookmarkStart w:id="453" w:name="_Hlk131669079"/>
      <w:r w:rsidRPr="009F7D80">
        <w:rPr>
          <w:rFonts w:cstheme="minorHAnsi"/>
        </w:rPr>
        <w:t>(Dz.</w:t>
      </w:r>
      <w:r>
        <w:rPr>
          <w:rFonts w:cstheme="minorHAnsi"/>
        </w:rPr>
        <w:t xml:space="preserve"> </w:t>
      </w:r>
      <w:r w:rsidRPr="009F7D80">
        <w:rPr>
          <w:rFonts w:cstheme="minorHAnsi"/>
        </w:rPr>
        <w:t>U.</w:t>
      </w:r>
      <w:r w:rsidR="005A5A82">
        <w:rPr>
          <w:rFonts w:cstheme="minorHAnsi"/>
        </w:rPr>
        <w:t xml:space="preserve"> z </w:t>
      </w:r>
      <w:r w:rsidRPr="009F7D80">
        <w:rPr>
          <w:rFonts w:cstheme="minorHAnsi"/>
        </w:rPr>
        <w:t xml:space="preserve">2022 </w:t>
      </w:r>
      <w:r>
        <w:rPr>
          <w:rFonts w:cstheme="minorHAnsi"/>
        </w:rPr>
        <w:t xml:space="preserve">r., </w:t>
      </w:r>
      <w:r w:rsidRPr="009F7D80">
        <w:rPr>
          <w:rFonts w:cstheme="minorHAnsi"/>
        </w:rPr>
        <w:t xml:space="preserve">poz. 1027), </w:t>
      </w:r>
      <w:bookmarkEnd w:id="453"/>
      <w:r w:rsidRPr="009F7D80">
        <w:rPr>
          <w:rFonts w:cstheme="minorHAnsi"/>
        </w:rPr>
        <w:t xml:space="preserve">przy czym </w:t>
      </w:r>
      <w:r w:rsidRPr="009F7D80">
        <w:rPr>
          <w:rStyle w:val="hgkelc"/>
          <w:rFonts w:cstheme="minorHAnsi"/>
        </w:rPr>
        <w:t>od 16 maja 2022 r. obowiązującym jest stan zagrożenia epidemicznego na podstawie rozporządzenia Ministra Zdrowia</w:t>
      </w:r>
      <w:r w:rsidR="005A5A82">
        <w:rPr>
          <w:rStyle w:val="hgkelc"/>
          <w:rFonts w:cstheme="minorHAnsi"/>
        </w:rPr>
        <w:t xml:space="preserve"> z </w:t>
      </w:r>
      <w:r w:rsidRPr="009F7D80">
        <w:rPr>
          <w:rStyle w:val="hgkelc"/>
          <w:rFonts w:cstheme="minorHAnsi"/>
        </w:rPr>
        <w:t>dnia 12 maja 2022 r.</w:t>
      </w:r>
      <w:r w:rsidR="000E738B">
        <w:rPr>
          <w:rStyle w:val="hgkelc"/>
          <w:rFonts w:cstheme="minorHAnsi"/>
        </w:rPr>
        <w:t xml:space="preserve"> w </w:t>
      </w:r>
      <w:r w:rsidRPr="009F7D80">
        <w:rPr>
          <w:rStyle w:val="hgkelc"/>
          <w:rFonts w:cstheme="minorHAnsi"/>
          <w:i/>
          <w:iCs/>
        </w:rPr>
        <w:t xml:space="preserve">sprawie ogłoszenia na obszarze Rzeczypospolitej Polskiej stanu zagrożenia epidemicznego </w:t>
      </w:r>
      <w:r w:rsidRPr="009F7D80">
        <w:rPr>
          <w:rFonts w:cstheme="minorHAnsi"/>
        </w:rPr>
        <w:t>(Dz.</w:t>
      </w:r>
      <w:r>
        <w:rPr>
          <w:rFonts w:cstheme="minorHAnsi"/>
        </w:rPr>
        <w:t xml:space="preserve"> </w:t>
      </w:r>
      <w:r w:rsidRPr="009F7D80">
        <w:rPr>
          <w:rFonts w:cstheme="minorHAnsi"/>
        </w:rPr>
        <w:t>U.</w:t>
      </w:r>
      <w:r w:rsidR="005A5A82">
        <w:rPr>
          <w:rFonts w:cstheme="minorHAnsi"/>
        </w:rPr>
        <w:t xml:space="preserve"> z </w:t>
      </w:r>
      <w:r w:rsidRPr="009F7D80">
        <w:rPr>
          <w:rFonts w:cstheme="minorHAnsi"/>
        </w:rPr>
        <w:t>2022</w:t>
      </w:r>
      <w:r>
        <w:rPr>
          <w:rFonts w:cstheme="minorHAnsi"/>
        </w:rPr>
        <w:t xml:space="preserve"> r.,</w:t>
      </w:r>
      <w:r w:rsidRPr="009F7D80">
        <w:rPr>
          <w:rFonts w:cstheme="minorHAnsi"/>
        </w:rPr>
        <w:t xml:space="preserve"> poz.</w:t>
      </w:r>
      <w:r w:rsidR="00301245">
        <w:rPr>
          <w:rFonts w:cstheme="minorHAnsi"/>
        </w:rPr>
        <w:t> </w:t>
      </w:r>
      <w:r w:rsidRPr="009F7D80">
        <w:rPr>
          <w:rFonts w:cstheme="minorHAnsi"/>
        </w:rPr>
        <w:t>1028).</w:t>
      </w:r>
    </w:p>
    <w:p w14:paraId="7F1A043C" w14:textId="38298633" w:rsidR="00773A58" w:rsidRPr="000B1CCD" w:rsidRDefault="00773A58" w:rsidP="00A25156">
      <w:pPr>
        <w:pStyle w:val="Stylnastroninternet"/>
        <w:rPr>
          <w:rFonts w:ascii="Calibri" w:hAnsi="Calibri" w:cs="Calibri"/>
        </w:rPr>
      </w:pPr>
      <w:r w:rsidRPr="009F7D80">
        <w:rPr>
          <w:rFonts w:ascii="Calibri" w:hAnsi="Calibri" w:cs="Calibri"/>
        </w:rPr>
        <w:t>Według danych NIZP</w:t>
      </w:r>
      <w:r>
        <w:rPr>
          <w:rFonts w:ascii="Calibri" w:hAnsi="Calibri" w:cs="Calibri"/>
        </w:rPr>
        <w:t xml:space="preserve"> </w:t>
      </w:r>
      <w:r w:rsidRPr="009F7D80">
        <w:rPr>
          <w:rFonts w:ascii="Calibri" w:hAnsi="Calibri" w:cs="Calibri"/>
        </w:rPr>
        <w:t>PZH-PIB</w:t>
      </w:r>
      <w:r>
        <w:rPr>
          <w:rFonts w:ascii="Calibri" w:hAnsi="Calibri" w:cs="Calibri"/>
        </w:rPr>
        <w:t>, uwidocznionych</w:t>
      </w:r>
      <w:r w:rsidR="000E738B">
        <w:rPr>
          <w:rFonts w:ascii="Calibri" w:hAnsi="Calibri" w:cs="Calibri"/>
        </w:rPr>
        <w:t xml:space="preserve"> w </w:t>
      </w:r>
      <w:r w:rsidRPr="00211D71">
        <w:rPr>
          <w:rFonts w:ascii="Calibri" w:hAnsi="Calibri" w:cs="Calibri"/>
        </w:rPr>
        <w:t xml:space="preserve">tabeli </w:t>
      </w:r>
      <w:r>
        <w:rPr>
          <w:rFonts w:ascii="Calibri" w:hAnsi="Calibri" w:cs="Calibri"/>
        </w:rPr>
        <w:t>22</w:t>
      </w:r>
      <w:r w:rsidRPr="009F7D80">
        <w:rPr>
          <w:rFonts w:ascii="Calibri" w:hAnsi="Calibri" w:cs="Calibri"/>
        </w:rPr>
        <w:t xml:space="preserve"> zapadalność potwierdzonych zakażeń SARS-CoV-2</w:t>
      </w:r>
      <w:r w:rsidR="000E738B">
        <w:rPr>
          <w:rFonts w:ascii="Calibri" w:hAnsi="Calibri" w:cs="Calibri"/>
        </w:rPr>
        <w:t xml:space="preserve"> w </w:t>
      </w:r>
      <w:r>
        <w:rPr>
          <w:rFonts w:ascii="Calibri" w:hAnsi="Calibri" w:cs="Calibri"/>
        </w:rPr>
        <w:t>Polsce</w:t>
      </w:r>
      <w:r w:rsidR="000E738B">
        <w:rPr>
          <w:rFonts w:ascii="Calibri" w:hAnsi="Calibri" w:cs="Calibri"/>
        </w:rPr>
        <w:t xml:space="preserve"> w </w:t>
      </w:r>
      <w:r w:rsidRPr="009F7D80">
        <w:rPr>
          <w:rFonts w:ascii="Calibri" w:hAnsi="Calibri" w:cs="Calibri"/>
        </w:rPr>
        <w:t>2022 r. była o ok. 20% niższa niż</w:t>
      </w:r>
      <w:r w:rsidR="000E738B">
        <w:rPr>
          <w:rFonts w:ascii="Calibri" w:hAnsi="Calibri" w:cs="Calibri"/>
        </w:rPr>
        <w:t xml:space="preserve"> w </w:t>
      </w:r>
      <w:r w:rsidRPr="009F7D80">
        <w:rPr>
          <w:rFonts w:ascii="Calibri" w:hAnsi="Calibri" w:cs="Calibri"/>
        </w:rPr>
        <w:t xml:space="preserve">roku 2021. </w:t>
      </w:r>
      <w:r>
        <w:rPr>
          <w:rFonts w:ascii="Calibri" w:hAnsi="Calibri" w:cs="Calibri"/>
        </w:rPr>
        <w:t>Jednocześnie n</w:t>
      </w:r>
      <w:r w:rsidRPr="009F7D80">
        <w:rPr>
          <w:rFonts w:ascii="Calibri" w:hAnsi="Calibri" w:cs="Calibri"/>
        </w:rPr>
        <w:t>ależy zauważyć, że dla zachorowań zaklasyfikowanych jako możliwe</w:t>
      </w:r>
      <w:r>
        <w:rPr>
          <w:rFonts w:ascii="Calibri" w:hAnsi="Calibri" w:cs="Calibri"/>
        </w:rPr>
        <w:t>, tj.</w:t>
      </w:r>
      <w:r w:rsidR="00301245">
        <w:rPr>
          <w:rFonts w:ascii="Calibri" w:hAnsi="Calibri" w:cs="Calibri"/>
        </w:rPr>
        <w:t> </w:t>
      </w:r>
      <w:r>
        <w:rPr>
          <w:rFonts w:ascii="Calibri" w:hAnsi="Calibri" w:cs="Calibri"/>
        </w:rPr>
        <w:t>zgłoszonych przez lekarzy tylko na podstawie objawów klinicznych,</w:t>
      </w:r>
      <w:r w:rsidRPr="009F7D80">
        <w:rPr>
          <w:rFonts w:ascii="Calibri" w:hAnsi="Calibri" w:cs="Calibri"/>
        </w:rPr>
        <w:t xml:space="preserve"> wskaźnik zapadalności</w:t>
      </w:r>
      <w:r w:rsidR="000E738B">
        <w:rPr>
          <w:rFonts w:ascii="Calibri" w:hAnsi="Calibri" w:cs="Calibri"/>
        </w:rPr>
        <w:t xml:space="preserve"> w </w:t>
      </w:r>
      <w:r w:rsidRPr="009F7D80">
        <w:rPr>
          <w:rFonts w:ascii="Calibri" w:hAnsi="Calibri" w:cs="Calibri"/>
        </w:rPr>
        <w:t>2022 roku</w:t>
      </w:r>
      <w:r w:rsidR="000E738B">
        <w:rPr>
          <w:rFonts w:ascii="Calibri" w:hAnsi="Calibri" w:cs="Calibri"/>
        </w:rPr>
        <w:t xml:space="preserve"> w </w:t>
      </w:r>
      <w:r w:rsidRPr="009F7D80">
        <w:rPr>
          <w:rFonts w:ascii="Calibri" w:hAnsi="Calibri" w:cs="Calibri"/>
        </w:rPr>
        <w:t>Polsce jest o ponad 20% wyższ</w:t>
      </w:r>
      <w:r>
        <w:rPr>
          <w:rFonts w:ascii="Calibri" w:hAnsi="Calibri" w:cs="Calibri"/>
        </w:rPr>
        <w:t>y</w:t>
      </w:r>
      <w:r w:rsidRPr="009F7D80">
        <w:rPr>
          <w:rFonts w:ascii="Calibri" w:hAnsi="Calibri" w:cs="Calibri"/>
        </w:rPr>
        <w:t xml:space="preserve"> niż</w:t>
      </w:r>
      <w:r w:rsidR="000E738B">
        <w:rPr>
          <w:rFonts w:ascii="Calibri" w:hAnsi="Calibri" w:cs="Calibri"/>
        </w:rPr>
        <w:t xml:space="preserve"> w </w:t>
      </w:r>
      <w:r w:rsidRPr="009F7D80">
        <w:rPr>
          <w:rFonts w:ascii="Calibri" w:hAnsi="Calibri" w:cs="Calibri"/>
        </w:rPr>
        <w:t>roku 2021.</w:t>
      </w:r>
      <w:r w:rsidR="00C91EB9">
        <w:rPr>
          <w:rFonts w:ascii="Calibri" w:hAnsi="Calibri" w:cs="Calibri"/>
        </w:rPr>
        <w:t xml:space="preserve"> </w:t>
      </w:r>
      <w:r w:rsidRPr="00C03FD3">
        <w:rPr>
          <w:rFonts w:ascii="Calibri" w:hAnsi="Calibri" w:cs="Calibri"/>
        </w:rPr>
        <w:t>Sytuacja epidemiologiczna zakażeń SARS-CoV-2</w:t>
      </w:r>
      <w:r w:rsidR="000E738B">
        <w:rPr>
          <w:rFonts w:ascii="Calibri" w:hAnsi="Calibri" w:cs="Calibri"/>
        </w:rPr>
        <w:t xml:space="preserve"> w </w:t>
      </w:r>
      <w:r w:rsidRPr="00C03FD3">
        <w:rPr>
          <w:rFonts w:ascii="Calibri" w:hAnsi="Calibri" w:cs="Calibri"/>
        </w:rPr>
        <w:t>woj. zachodniopomorskim</w:t>
      </w:r>
      <w:r>
        <w:rPr>
          <w:rFonts w:ascii="Calibri" w:hAnsi="Calibri" w:cs="Calibri"/>
        </w:rPr>
        <w:t>,</w:t>
      </w:r>
      <w:r w:rsidR="000E738B">
        <w:rPr>
          <w:rFonts w:ascii="Calibri" w:hAnsi="Calibri" w:cs="Calibri"/>
        </w:rPr>
        <w:t xml:space="preserve"> w </w:t>
      </w:r>
      <w:r>
        <w:rPr>
          <w:rFonts w:ascii="Calibri" w:hAnsi="Calibri" w:cs="Calibri"/>
        </w:rPr>
        <w:t xml:space="preserve">odniesieniu do roku poprzedniego, </w:t>
      </w:r>
      <w:r w:rsidRPr="00C03FD3">
        <w:rPr>
          <w:rFonts w:ascii="Calibri" w:hAnsi="Calibri" w:cs="Calibri"/>
        </w:rPr>
        <w:t>poprawiła się</w:t>
      </w:r>
      <w:r>
        <w:rPr>
          <w:rFonts w:ascii="Calibri" w:hAnsi="Calibri" w:cs="Calibri"/>
        </w:rPr>
        <w:t>, jednak</w:t>
      </w:r>
      <w:r w:rsidR="000E738B">
        <w:rPr>
          <w:rFonts w:ascii="Calibri" w:hAnsi="Calibri" w:cs="Calibri"/>
        </w:rPr>
        <w:t xml:space="preserve"> w </w:t>
      </w:r>
      <w:r>
        <w:rPr>
          <w:rFonts w:ascii="Calibri" w:hAnsi="Calibri" w:cs="Calibri"/>
        </w:rPr>
        <w:t>porównaniu do danych</w:t>
      </w:r>
      <w:r w:rsidR="005A5A82">
        <w:rPr>
          <w:rFonts w:ascii="Calibri" w:hAnsi="Calibri" w:cs="Calibri"/>
        </w:rPr>
        <w:t xml:space="preserve"> z </w:t>
      </w:r>
      <w:r>
        <w:rPr>
          <w:rFonts w:ascii="Calibri" w:hAnsi="Calibri" w:cs="Calibri"/>
        </w:rPr>
        <w:t xml:space="preserve">Polski </w:t>
      </w:r>
      <w:r w:rsidRPr="00163E66">
        <w:rPr>
          <w:rFonts w:ascii="Calibri" w:hAnsi="Calibri" w:cs="Calibri"/>
        </w:rPr>
        <w:t>była mniej korzystna, bowiem wskaźnik zapadalności</w:t>
      </w:r>
      <w:r w:rsidR="000E738B">
        <w:rPr>
          <w:rFonts w:ascii="Calibri" w:hAnsi="Calibri" w:cs="Calibri"/>
        </w:rPr>
        <w:t xml:space="preserve"> w </w:t>
      </w:r>
      <w:r w:rsidRPr="00163E66">
        <w:rPr>
          <w:rFonts w:ascii="Calibri" w:hAnsi="Calibri" w:cs="Calibri"/>
        </w:rPr>
        <w:t>woj. zachodniopomorskim był wyższy niż</w:t>
      </w:r>
      <w:r w:rsidR="000E738B">
        <w:rPr>
          <w:rFonts w:ascii="Calibri" w:hAnsi="Calibri" w:cs="Calibri"/>
        </w:rPr>
        <w:t xml:space="preserve"> w </w:t>
      </w:r>
      <w:r w:rsidRPr="00163E66">
        <w:rPr>
          <w:rFonts w:ascii="Calibri" w:hAnsi="Calibri" w:cs="Calibri"/>
        </w:rPr>
        <w:t>Polsce.</w:t>
      </w:r>
    </w:p>
    <w:p w14:paraId="1161448F" w14:textId="77777777" w:rsidR="00C91EB9" w:rsidRDefault="00773A58" w:rsidP="00A25156">
      <w:pPr>
        <w:pStyle w:val="Stylnastroninternet"/>
        <w:rPr>
          <w:rFonts w:ascii="Calibri" w:hAnsi="Calibri" w:cs="Calibri"/>
        </w:rPr>
      </w:pPr>
      <w:r w:rsidRPr="00331E4E">
        <w:rPr>
          <w:rFonts w:ascii="Calibri" w:hAnsi="Calibri" w:cs="Calibri"/>
        </w:rPr>
        <w:t>Śmiertelność,</w:t>
      </w:r>
      <w:r w:rsidR="000E738B">
        <w:rPr>
          <w:rFonts w:ascii="Calibri" w:hAnsi="Calibri" w:cs="Calibri"/>
        </w:rPr>
        <w:t xml:space="preserve"> w </w:t>
      </w:r>
      <w:r w:rsidRPr="00331E4E">
        <w:rPr>
          <w:rFonts w:ascii="Calibri" w:hAnsi="Calibri" w:cs="Calibri"/>
        </w:rPr>
        <w:t>woj. zachodniopomorskim,</w:t>
      </w:r>
      <w:r w:rsidR="005A5A82">
        <w:rPr>
          <w:rFonts w:ascii="Calibri" w:hAnsi="Calibri" w:cs="Calibri"/>
        </w:rPr>
        <w:t xml:space="preserve"> z </w:t>
      </w:r>
      <w:r w:rsidRPr="00331E4E">
        <w:rPr>
          <w:rFonts w:ascii="Calibri" w:hAnsi="Calibri" w:cs="Calibri"/>
        </w:rPr>
        <w:t>powodu zakażeń SARS-CoV-2</w:t>
      </w:r>
      <w:r w:rsidR="005A5A82">
        <w:rPr>
          <w:rFonts w:ascii="Calibri" w:hAnsi="Calibri" w:cs="Calibri"/>
        </w:rPr>
        <w:t xml:space="preserve"> i </w:t>
      </w:r>
      <w:r w:rsidRPr="00331E4E">
        <w:rPr>
          <w:rFonts w:ascii="Calibri" w:hAnsi="Calibri" w:cs="Calibri"/>
        </w:rPr>
        <w:t>choroby COVID-19,</w:t>
      </w:r>
      <w:r w:rsidR="000E738B">
        <w:rPr>
          <w:rFonts w:ascii="Calibri" w:hAnsi="Calibri" w:cs="Calibri"/>
        </w:rPr>
        <w:t xml:space="preserve"> w </w:t>
      </w:r>
      <w:r w:rsidRPr="00331E4E">
        <w:rPr>
          <w:rFonts w:ascii="Calibri" w:hAnsi="Calibri" w:cs="Calibri"/>
        </w:rPr>
        <w:t>2022 roku kształtowała się na poziomie 0,82% (zaraportowano 963 zgony</w:t>
      </w:r>
      <w:r w:rsidR="005A5A82">
        <w:rPr>
          <w:rFonts w:ascii="Calibri" w:hAnsi="Calibri" w:cs="Calibri"/>
        </w:rPr>
        <w:t xml:space="preserve"> z </w:t>
      </w:r>
      <w:r w:rsidRPr="00331E4E">
        <w:rPr>
          <w:rFonts w:ascii="Calibri" w:hAnsi="Calibri" w:cs="Calibri"/>
        </w:rPr>
        <w:t>powodu tej jednostki chorobowej)</w:t>
      </w:r>
      <w:r w:rsidR="000E738B">
        <w:rPr>
          <w:rFonts w:ascii="Calibri" w:hAnsi="Calibri" w:cs="Calibri"/>
        </w:rPr>
        <w:t xml:space="preserve"> w </w:t>
      </w:r>
      <w:r w:rsidRPr="00331E4E">
        <w:rPr>
          <w:rFonts w:ascii="Calibri" w:hAnsi="Calibri" w:cs="Calibri"/>
        </w:rPr>
        <w:t xml:space="preserve">stosunku </w:t>
      </w:r>
      <w:r>
        <w:rPr>
          <w:rFonts w:ascii="Calibri" w:hAnsi="Calibri" w:cs="Calibri"/>
        </w:rPr>
        <w:t xml:space="preserve">do </w:t>
      </w:r>
      <w:r w:rsidRPr="00331E4E">
        <w:rPr>
          <w:rFonts w:ascii="Calibri" w:hAnsi="Calibri" w:cs="Calibri"/>
        </w:rPr>
        <w:t>współczynnika śmiertelności 2%</w:t>
      </w:r>
      <w:r w:rsidR="000E738B">
        <w:rPr>
          <w:rFonts w:ascii="Calibri" w:hAnsi="Calibri" w:cs="Calibri"/>
        </w:rPr>
        <w:t xml:space="preserve"> w </w:t>
      </w:r>
      <w:r w:rsidRPr="00331E4E">
        <w:rPr>
          <w:rFonts w:ascii="Calibri" w:hAnsi="Calibri" w:cs="Calibri"/>
        </w:rPr>
        <w:t>roku 2021 (zaraportowano 2794 zgonów</w:t>
      </w:r>
      <w:r w:rsidR="005A5A82">
        <w:rPr>
          <w:rFonts w:ascii="Calibri" w:hAnsi="Calibri" w:cs="Calibri"/>
        </w:rPr>
        <w:t xml:space="preserve"> z </w:t>
      </w:r>
      <w:r w:rsidRPr="00331E4E">
        <w:rPr>
          <w:rFonts w:ascii="Calibri" w:hAnsi="Calibri" w:cs="Calibri"/>
        </w:rPr>
        <w:t>powodu zakażeń SARS-CoV-2).</w:t>
      </w:r>
      <w:r w:rsidR="00C91EB9">
        <w:rPr>
          <w:rFonts w:ascii="Calibri" w:hAnsi="Calibri" w:cs="Calibri"/>
        </w:rPr>
        <w:t xml:space="preserve"> </w:t>
      </w:r>
    </w:p>
    <w:p w14:paraId="30CEEAF4" w14:textId="6A3BC0D3" w:rsidR="00773A58" w:rsidRDefault="00773A58" w:rsidP="00A25156">
      <w:pPr>
        <w:pStyle w:val="Stylnastroninternet"/>
        <w:rPr>
          <w:rFonts w:ascii="Calibri" w:hAnsi="Calibri" w:cs="Calibri"/>
        </w:rPr>
      </w:pPr>
      <w:r w:rsidRPr="009606BE">
        <w:rPr>
          <w:rFonts w:ascii="Calibri" w:hAnsi="Calibri" w:cs="Calibri"/>
        </w:rPr>
        <w:t>Należy podkreślić, iż dane raportowane do NIZP-PZH PIB</w:t>
      </w:r>
      <w:r w:rsidR="000E738B">
        <w:rPr>
          <w:rFonts w:ascii="Calibri" w:hAnsi="Calibri" w:cs="Calibri"/>
        </w:rPr>
        <w:t xml:space="preserve"> w </w:t>
      </w:r>
      <w:r w:rsidRPr="009606BE">
        <w:rPr>
          <w:rFonts w:ascii="Calibri" w:hAnsi="Calibri" w:cs="Calibri"/>
        </w:rPr>
        <w:t xml:space="preserve">Warszawie na podstawie </w:t>
      </w:r>
      <w:r w:rsidRPr="00C91EB9">
        <w:rPr>
          <w:rFonts w:ascii="Calibri" w:hAnsi="Calibri" w:cs="Calibri"/>
        </w:rPr>
        <w:t>obowiązującej Definicji przypadku COVID-19 na potrzeby nadzoru epidemiologicznego nad</w:t>
      </w:r>
      <w:r w:rsidR="00301245" w:rsidRPr="00C91EB9">
        <w:rPr>
          <w:rFonts w:ascii="Calibri" w:hAnsi="Calibri" w:cs="Calibri"/>
        </w:rPr>
        <w:t> </w:t>
      </w:r>
      <w:r w:rsidRPr="00C91EB9">
        <w:rPr>
          <w:rFonts w:ascii="Calibri" w:hAnsi="Calibri" w:cs="Calibri"/>
        </w:rPr>
        <w:t>zakażeniami wirusem SARS-CoV-2 są</w:t>
      </w:r>
      <w:r w:rsidRPr="009606BE">
        <w:rPr>
          <w:rFonts w:ascii="Calibri" w:hAnsi="Calibri" w:cs="Calibri"/>
        </w:rPr>
        <w:t xml:space="preserve"> analizowane wg odmiennego kryterium niż dane raportowane przez Ministerstwo Zdrowia uwzględniające wyłącznie dodatni wynik laboratoryjny wpisany do systemu EWP. Ponadto dane epidemiologiczne podlegają ciągłej analizie</w:t>
      </w:r>
      <w:r w:rsidR="000E738B">
        <w:rPr>
          <w:rFonts w:ascii="Calibri" w:hAnsi="Calibri" w:cs="Calibri"/>
        </w:rPr>
        <w:t xml:space="preserve"> w </w:t>
      </w:r>
      <w:r w:rsidRPr="009606BE">
        <w:rPr>
          <w:rFonts w:ascii="Calibri" w:hAnsi="Calibri" w:cs="Calibri"/>
        </w:rPr>
        <w:t>czasie prowadzonych dochodzeń epidemiologicznych.</w:t>
      </w:r>
    </w:p>
    <w:p w14:paraId="385591F9" w14:textId="77777777" w:rsidR="00C91EB9" w:rsidRDefault="00C91EB9" w:rsidP="00A25156">
      <w:pPr>
        <w:pStyle w:val="Stylnastroninternet"/>
        <w:rPr>
          <w:rFonts w:ascii="Calibri" w:hAnsi="Calibri" w:cs="Calibri"/>
        </w:rPr>
      </w:pPr>
    </w:p>
    <w:p w14:paraId="0D186969" w14:textId="34DD216D" w:rsidR="00773A58" w:rsidRPr="00595553" w:rsidRDefault="00773A58" w:rsidP="00773A58">
      <w:pPr>
        <w:jc w:val="both"/>
        <w:rPr>
          <w:sz w:val="18"/>
          <w:szCs w:val="18"/>
        </w:rPr>
      </w:pPr>
      <w:bookmarkStart w:id="454" w:name="_Toc133231316"/>
      <w:bookmarkStart w:id="455" w:name="_Toc133236325"/>
      <w:bookmarkStart w:id="456" w:name="_Toc133311715"/>
      <w:bookmarkStart w:id="457" w:name="_Toc133320571"/>
      <w:bookmarkStart w:id="458" w:name="_Toc133321690"/>
      <w:bookmarkStart w:id="459" w:name="_Toc133387668"/>
      <w:bookmarkStart w:id="460" w:name="_Toc133388612"/>
      <w:bookmarkStart w:id="461" w:name="_Toc133500635"/>
      <w:bookmarkStart w:id="462" w:name="_Toc133559639"/>
      <w:bookmarkStart w:id="463" w:name="_Toc133576661"/>
      <w:bookmarkStart w:id="464" w:name="_Toc133582265"/>
      <w:bookmarkStart w:id="465" w:name="_Toc133582883"/>
      <w:bookmarkStart w:id="466" w:name="_Toc133583773"/>
      <w:bookmarkStart w:id="467" w:name="_Toc134604382"/>
      <w:bookmarkStart w:id="468" w:name="_Toc134610896"/>
      <w:bookmarkStart w:id="469" w:name="_Toc135041595"/>
      <w:bookmarkStart w:id="470" w:name="_Toc135828587"/>
      <w:r w:rsidRPr="00595553">
        <w:rPr>
          <w:sz w:val="18"/>
          <w:szCs w:val="18"/>
        </w:rPr>
        <w:t xml:space="preserve">Tabela </w:t>
      </w:r>
      <w:r w:rsidRPr="00595553">
        <w:rPr>
          <w:sz w:val="18"/>
          <w:szCs w:val="18"/>
        </w:rPr>
        <w:fldChar w:fldCharType="begin"/>
      </w:r>
      <w:r w:rsidRPr="00595553">
        <w:rPr>
          <w:sz w:val="18"/>
          <w:szCs w:val="18"/>
        </w:rPr>
        <w:instrText xml:space="preserve"> SEQ Tabela \* ARABIC </w:instrText>
      </w:r>
      <w:r w:rsidRPr="00595553">
        <w:rPr>
          <w:sz w:val="18"/>
          <w:szCs w:val="18"/>
        </w:rPr>
        <w:fldChar w:fldCharType="separate"/>
      </w:r>
      <w:r w:rsidR="00B41039" w:rsidRPr="00595553">
        <w:rPr>
          <w:noProof/>
          <w:sz w:val="18"/>
          <w:szCs w:val="18"/>
        </w:rPr>
        <w:t>22</w:t>
      </w:r>
      <w:r w:rsidRPr="00595553">
        <w:rPr>
          <w:noProof/>
          <w:sz w:val="18"/>
          <w:szCs w:val="18"/>
        </w:rPr>
        <w:fldChar w:fldCharType="end"/>
      </w:r>
      <w:r w:rsidR="004747E5">
        <w:rPr>
          <w:noProof/>
          <w:sz w:val="18"/>
          <w:szCs w:val="18"/>
        </w:rPr>
        <w:t>.</w:t>
      </w:r>
      <w:r w:rsidRPr="00595553">
        <w:rPr>
          <w:sz w:val="18"/>
          <w:szCs w:val="18"/>
        </w:rPr>
        <w:t xml:space="preserve"> Liczba zachorowań </w:t>
      </w:r>
      <w:r w:rsidR="00A25156" w:rsidRPr="00595553">
        <w:rPr>
          <w:sz w:val="18"/>
          <w:szCs w:val="18"/>
        </w:rPr>
        <w:t xml:space="preserve">i </w:t>
      </w:r>
      <w:r w:rsidRPr="00595553">
        <w:rPr>
          <w:sz w:val="18"/>
          <w:szCs w:val="18"/>
        </w:rPr>
        <w:t>zapadalnoś</w:t>
      </w:r>
      <w:r w:rsidR="00A25156" w:rsidRPr="00595553">
        <w:rPr>
          <w:sz w:val="18"/>
          <w:szCs w:val="18"/>
        </w:rPr>
        <w:t>ć</w:t>
      </w:r>
      <w:r w:rsidRPr="00595553">
        <w:rPr>
          <w:sz w:val="18"/>
          <w:szCs w:val="18"/>
        </w:rPr>
        <w:t xml:space="preserve"> na 100 tys. na SARS-CoV-2</w:t>
      </w:r>
      <w:r w:rsidR="000E738B" w:rsidRPr="00595553">
        <w:rPr>
          <w:sz w:val="18"/>
          <w:szCs w:val="18"/>
        </w:rPr>
        <w:t xml:space="preserve"> w </w:t>
      </w:r>
      <w:r w:rsidRPr="00595553">
        <w:rPr>
          <w:sz w:val="18"/>
          <w:szCs w:val="18"/>
        </w:rPr>
        <w:t>Polsce</w:t>
      </w:r>
      <w:r w:rsidR="005A5A82" w:rsidRPr="00595553">
        <w:rPr>
          <w:sz w:val="18"/>
          <w:szCs w:val="18"/>
        </w:rPr>
        <w:t xml:space="preserve"> i </w:t>
      </w:r>
      <w:r w:rsidRPr="00595553">
        <w:rPr>
          <w:sz w:val="18"/>
          <w:szCs w:val="18"/>
        </w:rPr>
        <w:t>woj. zachodniopomorskim</w:t>
      </w:r>
      <w:r w:rsidR="000E738B" w:rsidRPr="00595553">
        <w:rPr>
          <w:sz w:val="18"/>
          <w:szCs w:val="18"/>
        </w:rPr>
        <w:t xml:space="preserve"> </w:t>
      </w:r>
      <w:r w:rsidR="00A25156" w:rsidRPr="00595553">
        <w:rPr>
          <w:sz w:val="18"/>
          <w:szCs w:val="18"/>
        </w:rPr>
        <w:t xml:space="preserve">- </w:t>
      </w:r>
      <w:r w:rsidRPr="00595553">
        <w:rPr>
          <w:sz w:val="18"/>
          <w:szCs w:val="18"/>
        </w:rPr>
        <w:t>lata 2020-2022</w:t>
      </w:r>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p>
    <w:tbl>
      <w:tblPr>
        <w:tblStyle w:val="Siatkatabelijasna"/>
        <w:tblW w:w="9351" w:type="dxa"/>
        <w:jc w:val="center"/>
        <w:tblLayout w:type="fixed"/>
        <w:tblLook w:val="04A0" w:firstRow="1" w:lastRow="0" w:firstColumn="1" w:lastColumn="0" w:noHBand="0" w:noVBand="1"/>
        <w:tblCaption w:val="Tabela 22 Liczba zachorowań i zapadalność na 100 tys. na SARS-CoV-2 w Polsce i woj. zachodniopomorskim - lata 2020-2022"/>
        <w:tblDescription w:val="Tabela 22 Liczba zachorowań i zapadalność na 100 tys. na SARS-CoV-2 w Polsce i woj. zachodniopomorskim - lata 2020-2022"/>
      </w:tblPr>
      <w:tblGrid>
        <w:gridCol w:w="1129"/>
        <w:gridCol w:w="1370"/>
        <w:gridCol w:w="1370"/>
        <w:gridCol w:w="1371"/>
        <w:gridCol w:w="1370"/>
        <w:gridCol w:w="1370"/>
        <w:gridCol w:w="1371"/>
      </w:tblGrid>
      <w:tr w:rsidR="00773A58" w:rsidRPr="00A9530E" w14:paraId="4ADBFFB6" w14:textId="77777777" w:rsidTr="008071BF">
        <w:trPr>
          <w:jc w:val="center"/>
        </w:trPr>
        <w:tc>
          <w:tcPr>
            <w:tcW w:w="1129" w:type="dxa"/>
            <w:vMerge w:val="restart"/>
          </w:tcPr>
          <w:p w14:paraId="6F620D28" w14:textId="77777777" w:rsidR="00A25156" w:rsidRDefault="00A25156" w:rsidP="00400395">
            <w:pPr>
              <w:tabs>
                <w:tab w:val="left" w:pos="851"/>
              </w:tabs>
              <w:spacing w:line="276" w:lineRule="auto"/>
              <w:jc w:val="both"/>
              <w:outlineLvl w:val="3"/>
              <w:rPr>
                <w:rFonts w:ascii="Calibri" w:eastAsia="Times New Roman" w:hAnsi="Calibri" w:cs="Calibri"/>
                <w:bCs/>
                <w:sz w:val="20"/>
                <w:szCs w:val="20"/>
                <w:lang w:eastAsia="pl-PL"/>
              </w:rPr>
            </w:pPr>
          </w:p>
          <w:p w14:paraId="7C90A1A8" w14:textId="7AC84092" w:rsidR="00773A58" w:rsidRPr="00A9530E" w:rsidRDefault="00A25156" w:rsidP="00400395">
            <w:pPr>
              <w:tabs>
                <w:tab w:val="left" w:pos="851"/>
              </w:tabs>
              <w:spacing w:line="276" w:lineRule="auto"/>
              <w:jc w:val="both"/>
              <w:outlineLvl w:val="3"/>
              <w:rPr>
                <w:rFonts w:ascii="Calibri" w:eastAsia="Times New Roman" w:hAnsi="Calibri" w:cs="Calibri"/>
                <w:bCs/>
                <w:sz w:val="20"/>
                <w:szCs w:val="20"/>
                <w:lang w:eastAsia="pl-PL"/>
              </w:rPr>
            </w:pPr>
            <w:r>
              <w:rPr>
                <w:rFonts w:ascii="Calibri" w:eastAsia="Times New Roman" w:hAnsi="Calibri" w:cs="Calibri"/>
                <w:bCs/>
                <w:sz w:val="20"/>
                <w:szCs w:val="20"/>
                <w:lang w:eastAsia="pl-PL"/>
              </w:rPr>
              <w:t>obszar</w:t>
            </w:r>
          </w:p>
        </w:tc>
        <w:tc>
          <w:tcPr>
            <w:tcW w:w="2740" w:type="dxa"/>
            <w:gridSpan w:val="2"/>
          </w:tcPr>
          <w:p w14:paraId="539692EE" w14:textId="77777777" w:rsidR="00773A58" w:rsidRPr="00A9530E" w:rsidRDefault="00773A58" w:rsidP="00400395">
            <w:pPr>
              <w:tabs>
                <w:tab w:val="left" w:pos="851"/>
              </w:tabs>
              <w:spacing w:line="276" w:lineRule="auto"/>
              <w:jc w:val="center"/>
              <w:outlineLvl w:val="3"/>
              <w:rPr>
                <w:rFonts w:ascii="Calibri" w:eastAsia="Times New Roman" w:hAnsi="Calibri" w:cs="Calibri"/>
                <w:bCs/>
                <w:sz w:val="20"/>
                <w:szCs w:val="20"/>
                <w:lang w:eastAsia="pl-PL"/>
              </w:rPr>
            </w:pPr>
            <w:r w:rsidRPr="00A9530E">
              <w:rPr>
                <w:rFonts w:ascii="Calibri" w:eastAsia="Times New Roman" w:hAnsi="Calibri" w:cs="Calibri"/>
                <w:bCs/>
                <w:sz w:val="20"/>
                <w:szCs w:val="20"/>
                <w:lang w:eastAsia="pl-PL"/>
              </w:rPr>
              <w:t>20</w:t>
            </w:r>
            <w:r>
              <w:rPr>
                <w:rFonts w:ascii="Calibri" w:eastAsia="Times New Roman" w:hAnsi="Calibri" w:cs="Calibri"/>
                <w:bCs/>
                <w:sz w:val="20"/>
                <w:szCs w:val="20"/>
                <w:lang w:eastAsia="pl-PL"/>
              </w:rPr>
              <w:t>20</w:t>
            </w:r>
            <w:r w:rsidRPr="00A9530E">
              <w:rPr>
                <w:rFonts w:ascii="Calibri" w:eastAsia="Times New Roman" w:hAnsi="Calibri" w:cs="Calibri"/>
                <w:bCs/>
                <w:sz w:val="20"/>
                <w:szCs w:val="20"/>
                <w:lang w:eastAsia="pl-PL"/>
              </w:rPr>
              <w:t xml:space="preserve"> r.</w:t>
            </w:r>
          </w:p>
        </w:tc>
        <w:tc>
          <w:tcPr>
            <w:tcW w:w="2741" w:type="dxa"/>
            <w:gridSpan w:val="2"/>
          </w:tcPr>
          <w:p w14:paraId="528F99B0" w14:textId="77777777" w:rsidR="00773A58" w:rsidRPr="00A9530E" w:rsidRDefault="00773A58" w:rsidP="00400395">
            <w:pPr>
              <w:tabs>
                <w:tab w:val="left" w:pos="851"/>
              </w:tabs>
              <w:spacing w:line="276" w:lineRule="auto"/>
              <w:jc w:val="center"/>
              <w:outlineLvl w:val="3"/>
              <w:rPr>
                <w:rFonts w:ascii="Calibri" w:eastAsia="Times New Roman" w:hAnsi="Calibri" w:cs="Calibri"/>
                <w:bCs/>
                <w:sz w:val="20"/>
                <w:szCs w:val="20"/>
                <w:lang w:eastAsia="pl-PL"/>
              </w:rPr>
            </w:pPr>
            <w:r>
              <w:rPr>
                <w:rFonts w:ascii="Calibri" w:eastAsia="Times New Roman" w:hAnsi="Calibri" w:cs="Calibri"/>
                <w:bCs/>
                <w:sz w:val="20"/>
                <w:szCs w:val="20"/>
                <w:lang w:eastAsia="pl-PL"/>
              </w:rPr>
              <w:t>2021 r.</w:t>
            </w:r>
          </w:p>
        </w:tc>
        <w:tc>
          <w:tcPr>
            <w:tcW w:w="2741" w:type="dxa"/>
            <w:gridSpan w:val="2"/>
          </w:tcPr>
          <w:p w14:paraId="6A07DDFC" w14:textId="77777777" w:rsidR="00773A58" w:rsidRPr="00A9530E" w:rsidRDefault="00773A58" w:rsidP="00400395">
            <w:pPr>
              <w:tabs>
                <w:tab w:val="left" w:pos="851"/>
              </w:tabs>
              <w:spacing w:line="276" w:lineRule="auto"/>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2022 r.</w:t>
            </w:r>
          </w:p>
        </w:tc>
      </w:tr>
      <w:tr w:rsidR="00773A58" w:rsidRPr="00A9530E" w14:paraId="304F228B" w14:textId="77777777" w:rsidTr="008071BF">
        <w:trPr>
          <w:trHeight w:val="958"/>
          <w:jc w:val="center"/>
        </w:trPr>
        <w:tc>
          <w:tcPr>
            <w:tcW w:w="1129" w:type="dxa"/>
            <w:vMerge/>
          </w:tcPr>
          <w:p w14:paraId="74EDC9EC" w14:textId="77777777" w:rsidR="00773A58" w:rsidRPr="00A9530E" w:rsidRDefault="00773A58" w:rsidP="00400395">
            <w:pPr>
              <w:tabs>
                <w:tab w:val="left" w:pos="851"/>
              </w:tabs>
              <w:spacing w:line="276" w:lineRule="auto"/>
              <w:jc w:val="both"/>
              <w:outlineLvl w:val="3"/>
              <w:rPr>
                <w:rFonts w:ascii="Calibri" w:eastAsia="Times New Roman" w:hAnsi="Calibri" w:cs="Calibri"/>
                <w:bCs/>
                <w:sz w:val="20"/>
                <w:szCs w:val="20"/>
                <w:lang w:eastAsia="pl-PL"/>
              </w:rPr>
            </w:pPr>
          </w:p>
        </w:tc>
        <w:tc>
          <w:tcPr>
            <w:tcW w:w="1370" w:type="dxa"/>
          </w:tcPr>
          <w:p w14:paraId="616856A6" w14:textId="77777777" w:rsidR="00773A58" w:rsidRPr="00752F28" w:rsidRDefault="00773A58" w:rsidP="00400395">
            <w:pPr>
              <w:tabs>
                <w:tab w:val="left" w:pos="851"/>
              </w:tabs>
              <w:jc w:val="center"/>
              <w:outlineLvl w:val="3"/>
              <w:rPr>
                <w:rFonts w:ascii="Calibri" w:eastAsia="Times New Roman" w:hAnsi="Calibri" w:cs="Calibri"/>
                <w:bCs/>
                <w:spacing w:val="-12"/>
                <w:sz w:val="20"/>
                <w:szCs w:val="20"/>
                <w:lang w:eastAsia="pl-PL"/>
              </w:rPr>
            </w:pPr>
            <w:r w:rsidRPr="00752F28">
              <w:rPr>
                <w:rFonts w:ascii="Calibri" w:eastAsia="Times New Roman" w:hAnsi="Calibri" w:cs="Calibri"/>
                <w:bCs/>
                <w:sz w:val="20"/>
                <w:szCs w:val="20"/>
                <w:lang w:eastAsia="pl-PL"/>
              </w:rPr>
              <w:t xml:space="preserve">Liczba zachorowań </w:t>
            </w:r>
            <w:r w:rsidRPr="00752F28">
              <w:rPr>
                <w:rFonts w:ascii="Calibri" w:eastAsia="Times New Roman" w:hAnsi="Calibri" w:cs="Calibri"/>
                <w:bCs/>
                <w:spacing w:val="-12"/>
                <w:sz w:val="20"/>
                <w:szCs w:val="20"/>
                <w:lang w:eastAsia="pl-PL"/>
              </w:rPr>
              <w:t>potwierdzonych</w:t>
            </w:r>
          </w:p>
          <w:p w14:paraId="7AD0F824" w14:textId="77777777" w:rsidR="00773A58" w:rsidRPr="00752F28" w:rsidRDefault="00773A58" w:rsidP="00400395">
            <w:pPr>
              <w:tabs>
                <w:tab w:val="left" w:pos="851"/>
              </w:tabs>
              <w:jc w:val="center"/>
              <w:outlineLvl w:val="3"/>
              <w:rPr>
                <w:rFonts w:ascii="Calibri" w:eastAsia="Times New Roman" w:hAnsi="Calibri" w:cs="Calibri"/>
                <w:bCs/>
                <w:sz w:val="20"/>
                <w:szCs w:val="20"/>
                <w:lang w:eastAsia="pl-PL"/>
              </w:rPr>
            </w:pPr>
            <w:r w:rsidRPr="00752F28">
              <w:rPr>
                <w:rFonts w:ascii="Calibri" w:eastAsia="Times New Roman" w:hAnsi="Calibri" w:cs="Calibri"/>
                <w:bCs/>
                <w:sz w:val="20"/>
                <w:szCs w:val="20"/>
                <w:lang w:eastAsia="pl-PL"/>
              </w:rPr>
              <w:t>(zapadalność)</w:t>
            </w:r>
          </w:p>
        </w:tc>
        <w:tc>
          <w:tcPr>
            <w:tcW w:w="1370" w:type="dxa"/>
          </w:tcPr>
          <w:p w14:paraId="3DCC751D" w14:textId="77777777" w:rsidR="00773A58" w:rsidRPr="00752F28" w:rsidRDefault="00773A58" w:rsidP="00400395">
            <w:pPr>
              <w:tabs>
                <w:tab w:val="left" w:pos="851"/>
              </w:tabs>
              <w:jc w:val="center"/>
              <w:outlineLvl w:val="3"/>
              <w:rPr>
                <w:rFonts w:ascii="Calibri" w:eastAsia="Times New Roman" w:hAnsi="Calibri" w:cs="Calibri"/>
                <w:bCs/>
                <w:sz w:val="20"/>
                <w:szCs w:val="20"/>
                <w:lang w:eastAsia="pl-PL"/>
              </w:rPr>
            </w:pPr>
            <w:r w:rsidRPr="00752F28">
              <w:rPr>
                <w:rFonts w:ascii="Calibri" w:eastAsia="Times New Roman" w:hAnsi="Calibri" w:cs="Calibri"/>
                <w:bCs/>
                <w:sz w:val="20"/>
                <w:szCs w:val="20"/>
                <w:lang w:eastAsia="pl-PL"/>
              </w:rPr>
              <w:t>w tym liczba zachorowań możliwych</w:t>
            </w:r>
          </w:p>
          <w:p w14:paraId="67B5B313" w14:textId="77777777" w:rsidR="00773A58" w:rsidRPr="00752F28" w:rsidRDefault="00773A58" w:rsidP="00400395">
            <w:pPr>
              <w:tabs>
                <w:tab w:val="left" w:pos="851"/>
              </w:tabs>
              <w:jc w:val="center"/>
              <w:outlineLvl w:val="3"/>
              <w:rPr>
                <w:rFonts w:ascii="Calibri" w:eastAsia="Times New Roman" w:hAnsi="Calibri" w:cs="Calibri"/>
                <w:bCs/>
                <w:sz w:val="20"/>
                <w:szCs w:val="20"/>
                <w:lang w:eastAsia="pl-PL"/>
              </w:rPr>
            </w:pPr>
            <w:r w:rsidRPr="00752F28">
              <w:rPr>
                <w:rFonts w:ascii="Calibri" w:eastAsia="Times New Roman" w:hAnsi="Calibri" w:cs="Calibri"/>
                <w:bCs/>
                <w:sz w:val="20"/>
                <w:szCs w:val="20"/>
                <w:lang w:eastAsia="pl-PL"/>
              </w:rPr>
              <w:t>(zapadalność)</w:t>
            </w:r>
          </w:p>
        </w:tc>
        <w:tc>
          <w:tcPr>
            <w:tcW w:w="1371" w:type="dxa"/>
          </w:tcPr>
          <w:p w14:paraId="40A3BC10" w14:textId="77777777" w:rsidR="00773A58" w:rsidRPr="00752F28" w:rsidRDefault="00773A58" w:rsidP="00400395">
            <w:pPr>
              <w:tabs>
                <w:tab w:val="left" w:pos="851"/>
              </w:tabs>
              <w:jc w:val="center"/>
              <w:outlineLvl w:val="3"/>
              <w:rPr>
                <w:rFonts w:ascii="Calibri" w:eastAsia="Times New Roman" w:hAnsi="Calibri" w:cs="Calibri"/>
                <w:bCs/>
                <w:spacing w:val="-12"/>
                <w:sz w:val="20"/>
                <w:szCs w:val="20"/>
                <w:lang w:eastAsia="pl-PL"/>
              </w:rPr>
            </w:pPr>
            <w:r w:rsidRPr="00752F28">
              <w:rPr>
                <w:rFonts w:ascii="Calibri" w:eastAsia="Times New Roman" w:hAnsi="Calibri" w:cs="Calibri"/>
                <w:bCs/>
                <w:sz w:val="20"/>
                <w:szCs w:val="20"/>
                <w:lang w:eastAsia="pl-PL"/>
              </w:rPr>
              <w:t xml:space="preserve">Liczba zachorowań </w:t>
            </w:r>
            <w:r w:rsidRPr="00752F28">
              <w:rPr>
                <w:rFonts w:ascii="Calibri" w:eastAsia="Times New Roman" w:hAnsi="Calibri" w:cs="Calibri"/>
                <w:bCs/>
                <w:spacing w:val="-12"/>
                <w:sz w:val="20"/>
                <w:szCs w:val="20"/>
                <w:lang w:eastAsia="pl-PL"/>
              </w:rPr>
              <w:t>potwierdzonych</w:t>
            </w:r>
          </w:p>
          <w:p w14:paraId="64729BAF" w14:textId="77777777" w:rsidR="00773A58" w:rsidRPr="00752F28" w:rsidRDefault="00773A58" w:rsidP="00400395">
            <w:pPr>
              <w:tabs>
                <w:tab w:val="left" w:pos="851"/>
              </w:tabs>
              <w:jc w:val="center"/>
              <w:outlineLvl w:val="3"/>
              <w:rPr>
                <w:rFonts w:ascii="Calibri" w:eastAsia="Times New Roman" w:hAnsi="Calibri" w:cs="Calibri"/>
                <w:bCs/>
                <w:sz w:val="20"/>
                <w:szCs w:val="20"/>
                <w:lang w:eastAsia="pl-PL"/>
              </w:rPr>
            </w:pPr>
            <w:r w:rsidRPr="00752F28">
              <w:rPr>
                <w:rFonts w:ascii="Calibri" w:eastAsia="Times New Roman" w:hAnsi="Calibri" w:cs="Calibri"/>
                <w:bCs/>
                <w:sz w:val="20"/>
                <w:szCs w:val="20"/>
                <w:lang w:eastAsia="pl-PL"/>
              </w:rPr>
              <w:t>(zapadalność)</w:t>
            </w:r>
          </w:p>
        </w:tc>
        <w:tc>
          <w:tcPr>
            <w:tcW w:w="1370" w:type="dxa"/>
          </w:tcPr>
          <w:p w14:paraId="1BCB7BAB" w14:textId="77777777" w:rsidR="00773A58" w:rsidRPr="00752F28" w:rsidRDefault="00773A58" w:rsidP="00400395">
            <w:pPr>
              <w:tabs>
                <w:tab w:val="left" w:pos="851"/>
              </w:tabs>
              <w:jc w:val="center"/>
              <w:outlineLvl w:val="3"/>
              <w:rPr>
                <w:rFonts w:ascii="Calibri" w:eastAsia="Times New Roman" w:hAnsi="Calibri" w:cs="Calibri"/>
                <w:bCs/>
                <w:sz w:val="20"/>
                <w:szCs w:val="20"/>
                <w:lang w:eastAsia="pl-PL"/>
              </w:rPr>
            </w:pPr>
            <w:r w:rsidRPr="00752F28">
              <w:rPr>
                <w:rFonts w:ascii="Calibri" w:eastAsia="Times New Roman" w:hAnsi="Calibri" w:cs="Calibri"/>
                <w:bCs/>
                <w:sz w:val="20"/>
                <w:szCs w:val="20"/>
                <w:lang w:eastAsia="pl-PL"/>
              </w:rPr>
              <w:t>w tym liczba zachorowań możliwych</w:t>
            </w:r>
          </w:p>
          <w:p w14:paraId="68540298" w14:textId="77777777" w:rsidR="00773A58" w:rsidRPr="00752F28" w:rsidRDefault="00773A58" w:rsidP="00400395">
            <w:pPr>
              <w:tabs>
                <w:tab w:val="left" w:pos="851"/>
              </w:tabs>
              <w:jc w:val="center"/>
              <w:outlineLvl w:val="3"/>
              <w:rPr>
                <w:rFonts w:ascii="Calibri" w:eastAsia="Times New Roman" w:hAnsi="Calibri" w:cs="Calibri"/>
                <w:bCs/>
                <w:sz w:val="20"/>
                <w:szCs w:val="20"/>
                <w:lang w:eastAsia="pl-PL"/>
              </w:rPr>
            </w:pPr>
            <w:r w:rsidRPr="00752F28">
              <w:rPr>
                <w:rFonts w:ascii="Calibri" w:eastAsia="Times New Roman" w:hAnsi="Calibri" w:cs="Calibri"/>
                <w:bCs/>
                <w:sz w:val="20"/>
                <w:szCs w:val="20"/>
                <w:lang w:eastAsia="pl-PL"/>
              </w:rPr>
              <w:t>zapadalność)</w:t>
            </w:r>
          </w:p>
        </w:tc>
        <w:tc>
          <w:tcPr>
            <w:tcW w:w="1370" w:type="dxa"/>
          </w:tcPr>
          <w:p w14:paraId="79F47940" w14:textId="77777777" w:rsidR="00773A58" w:rsidRPr="00752F28" w:rsidRDefault="00773A58" w:rsidP="00400395">
            <w:pPr>
              <w:tabs>
                <w:tab w:val="left" w:pos="851"/>
              </w:tabs>
              <w:jc w:val="center"/>
              <w:outlineLvl w:val="3"/>
              <w:rPr>
                <w:rFonts w:ascii="Calibri" w:eastAsia="Times New Roman" w:hAnsi="Calibri" w:cs="Calibri"/>
                <w:b/>
                <w:spacing w:val="-14"/>
                <w:sz w:val="20"/>
                <w:szCs w:val="20"/>
                <w:lang w:eastAsia="pl-PL"/>
              </w:rPr>
            </w:pPr>
            <w:r w:rsidRPr="00752F28">
              <w:rPr>
                <w:rFonts w:ascii="Calibri" w:eastAsia="Times New Roman" w:hAnsi="Calibri" w:cs="Calibri"/>
                <w:b/>
                <w:sz w:val="20"/>
                <w:szCs w:val="20"/>
                <w:lang w:eastAsia="pl-PL"/>
              </w:rPr>
              <w:t xml:space="preserve">Liczba zachorowań </w:t>
            </w:r>
            <w:r w:rsidRPr="00752F28">
              <w:rPr>
                <w:rFonts w:ascii="Calibri" w:eastAsia="Times New Roman" w:hAnsi="Calibri" w:cs="Calibri"/>
                <w:b/>
                <w:spacing w:val="-14"/>
                <w:sz w:val="20"/>
                <w:szCs w:val="20"/>
                <w:lang w:eastAsia="pl-PL"/>
              </w:rPr>
              <w:t>potwierdzonych</w:t>
            </w:r>
          </w:p>
          <w:p w14:paraId="32DC8C01" w14:textId="77777777" w:rsidR="00773A58" w:rsidRPr="00752F28" w:rsidRDefault="00773A58" w:rsidP="00400395">
            <w:pPr>
              <w:tabs>
                <w:tab w:val="left" w:pos="851"/>
              </w:tabs>
              <w:jc w:val="center"/>
              <w:outlineLvl w:val="3"/>
              <w:rPr>
                <w:rFonts w:ascii="Calibri" w:eastAsia="Times New Roman" w:hAnsi="Calibri" w:cs="Calibri"/>
                <w:b/>
                <w:sz w:val="20"/>
                <w:szCs w:val="20"/>
                <w:lang w:eastAsia="pl-PL"/>
              </w:rPr>
            </w:pPr>
            <w:r w:rsidRPr="00752F28">
              <w:rPr>
                <w:rFonts w:ascii="Calibri" w:eastAsia="Times New Roman" w:hAnsi="Calibri" w:cs="Calibri"/>
                <w:b/>
                <w:sz w:val="20"/>
                <w:szCs w:val="20"/>
                <w:lang w:eastAsia="pl-PL"/>
              </w:rPr>
              <w:t>(zapadalność)</w:t>
            </w:r>
          </w:p>
        </w:tc>
        <w:tc>
          <w:tcPr>
            <w:tcW w:w="1371" w:type="dxa"/>
          </w:tcPr>
          <w:p w14:paraId="51F3D0AA" w14:textId="77777777" w:rsidR="00773A58" w:rsidRPr="00752F28" w:rsidRDefault="00773A58" w:rsidP="00400395">
            <w:pPr>
              <w:tabs>
                <w:tab w:val="left" w:pos="851"/>
              </w:tabs>
              <w:jc w:val="center"/>
              <w:outlineLvl w:val="3"/>
              <w:rPr>
                <w:rFonts w:ascii="Calibri" w:eastAsia="Times New Roman" w:hAnsi="Calibri" w:cs="Calibri"/>
                <w:b/>
                <w:sz w:val="20"/>
                <w:szCs w:val="20"/>
                <w:lang w:eastAsia="pl-PL"/>
              </w:rPr>
            </w:pPr>
            <w:r w:rsidRPr="00752F28">
              <w:rPr>
                <w:rFonts w:ascii="Calibri" w:eastAsia="Times New Roman" w:hAnsi="Calibri" w:cs="Calibri"/>
                <w:b/>
                <w:sz w:val="20"/>
                <w:szCs w:val="20"/>
                <w:lang w:eastAsia="pl-PL"/>
              </w:rPr>
              <w:t>w tym liczba zachorowań możliwych</w:t>
            </w:r>
          </w:p>
          <w:p w14:paraId="1198DC7B" w14:textId="77777777" w:rsidR="00773A58" w:rsidRPr="00752F28" w:rsidRDefault="00773A58" w:rsidP="00400395">
            <w:pPr>
              <w:tabs>
                <w:tab w:val="left" w:pos="851"/>
              </w:tabs>
              <w:jc w:val="center"/>
              <w:outlineLvl w:val="3"/>
              <w:rPr>
                <w:rFonts w:ascii="Calibri" w:eastAsia="Times New Roman" w:hAnsi="Calibri" w:cs="Calibri"/>
                <w:b/>
                <w:sz w:val="20"/>
                <w:szCs w:val="20"/>
                <w:lang w:eastAsia="pl-PL"/>
              </w:rPr>
            </w:pPr>
            <w:r w:rsidRPr="00752F28">
              <w:rPr>
                <w:rFonts w:ascii="Calibri" w:eastAsia="Times New Roman" w:hAnsi="Calibri" w:cs="Calibri"/>
                <w:b/>
                <w:sz w:val="20"/>
                <w:szCs w:val="20"/>
                <w:lang w:eastAsia="pl-PL"/>
              </w:rPr>
              <w:t>(zapadalność)</w:t>
            </w:r>
          </w:p>
        </w:tc>
      </w:tr>
      <w:tr w:rsidR="00773A58" w:rsidRPr="00A9530E" w14:paraId="243C8F7D" w14:textId="77777777" w:rsidTr="008071BF">
        <w:trPr>
          <w:trHeight w:val="729"/>
          <w:jc w:val="center"/>
        </w:trPr>
        <w:tc>
          <w:tcPr>
            <w:tcW w:w="1129" w:type="dxa"/>
          </w:tcPr>
          <w:p w14:paraId="66ECE963" w14:textId="77777777" w:rsidR="00773A58" w:rsidRPr="00A9530E" w:rsidRDefault="00773A58" w:rsidP="00400395">
            <w:pPr>
              <w:tabs>
                <w:tab w:val="left" w:pos="851"/>
              </w:tabs>
              <w:jc w:val="center"/>
              <w:outlineLvl w:val="3"/>
              <w:rPr>
                <w:rFonts w:ascii="Calibri" w:eastAsia="Times New Roman" w:hAnsi="Calibri" w:cs="Calibri"/>
                <w:bCs/>
                <w:sz w:val="20"/>
                <w:szCs w:val="20"/>
                <w:lang w:eastAsia="pl-PL"/>
              </w:rPr>
            </w:pPr>
            <w:r w:rsidRPr="00A9530E">
              <w:rPr>
                <w:rFonts w:ascii="Calibri" w:eastAsia="Times New Roman" w:hAnsi="Calibri" w:cs="Calibri"/>
                <w:bCs/>
                <w:smallCaps/>
                <w:sz w:val="20"/>
                <w:szCs w:val="20"/>
                <w:lang w:eastAsia="pl-PL"/>
              </w:rPr>
              <w:t>Polska</w:t>
            </w:r>
          </w:p>
        </w:tc>
        <w:tc>
          <w:tcPr>
            <w:tcW w:w="1370" w:type="dxa"/>
          </w:tcPr>
          <w:p w14:paraId="29C27254" w14:textId="77777777" w:rsidR="00773A58"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1 289 293</w:t>
            </w:r>
          </w:p>
          <w:p w14:paraId="23A8C18E" w14:textId="77777777" w:rsidR="00773A58" w:rsidRPr="00A9530E"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(3 361,55)</w:t>
            </w:r>
          </w:p>
        </w:tc>
        <w:tc>
          <w:tcPr>
            <w:tcW w:w="1370" w:type="dxa"/>
          </w:tcPr>
          <w:p w14:paraId="1C16318A" w14:textId="77777777" w:rsidR="00773A58"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17 690</w:t>
            </w:r>
          </w:p>
          <w:p w14:paraId="1A774384" w14:textId="77777777" w:rsidR="00773A58" w:rsidRPr="00A9530E"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(46,12)</w:t>
            </w:r>
          </w:p>
        </w:tc>
        <w:tc>
          <w:tcPr>
            <w:tcW w:w="1371" w:type="dxa"/>
          </w:tcPr>
          <w:p w14:paraId="6C65E442" w14:textId="77777777" w:rsidR="00773A58"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2 834 287</w:t>
            </w:r>
          </w:p>
          <w:p w14:paraId="1BF2B8DB" w14:textId="77777777" w:rsidR="00773A58" w:rsidRPr="00A9530E"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(7 426,94)</w:t>
            </w:r>
          </w:p>
        </w:tc>
        <w:tc>
          <w:tcPr>
            <w:tcW w:w="1370" w:type="dxa"/>
          </w:tcPr>
          <w:p w14:paraId="49AA6D38" w14:textId="77777777" w:rsidR="00773A58" w:rsidRDefault="00773A58" w:rsidP="00400395">
            <w:pPr>
              <w:tabs>
                <w:tab w:val="left" w:pos="851"/>
              </w:tabs>
              <w:jc w:val="center"/>
              <w:outlineLvl w:val="3"/>
              <w:rPr>
                <w:rFonts w:ascii="Calibri" w:eastAsia="Times New Roman" w:hAnsi="Calibri" w:cs="Calibri"/>
                <w:bCs/>
                <w:sz w:val="20"/>
                <w:szCs w:val="20"/>
                <w:lang w:eastAsia="pl-PL"/>
              </w:rPr>
            </w:pPr>
            <w:r>
              <w:rPr>
                <w:rFonts w:ascii="Calibri" w:eastAsia="Times New Roman" w:hAnsi="Calibri" w:cs="Calibri"/>
                <w:bCs/>
                <w:sz w:val="20"/>
                <w:szCs w:val="20"/>
                <w:lang w:eastAsia="pl-PL"/>
              </w:rPr>
              <w:t>18 502</w:t>
            </w:r>
          </w:p>
          <w:p w14:paraId="2A2CD802" w14:textId="77777777" w:rsidR="00773A58" w:rsidRPr="0095647B" w:rsidRDefault="00773A58" w:rsidP="00400395">
            <w:pPr>
              <w:tabs>
                <w:tab w:val="left" w:pos="851"/>
              </w:tabs>
              <w:jc w:val="center"/>
              <w:outlineLvl w:val="3"/>
              <w:rPr>
                <w:rFonts w:ascii="Calibri" w:eastAsia="Times New Roman" w:hAnsi="Calibri" w:cs="Calibri"/>
                <w:bCs/>
                <w:sz w:val="20"/>
                <w:szCs w:val="20"/>
                <w:lang w:eastAsia="pl-PL"/>
              </w:rPr>
            </w:pPr>
            <w:r>
              <w:rPr>
                <w:rFonts w:ascii="Calibri" w:eastAsia="Times New Roman" w:hAnsi="Calibri" w:cs="Calibri"/>
                <w:bCs/>
                <w:sz w:val="20"/>
                <w:szCs w:val="20"/>
                <w:lang w:eastAsia="pl-PL"/>
              </w:rPr>
              <w:t>(</w:t>
            </w:r>
            <w:r w:rsidRPr="0095647B">
              <w:rPr>
                <w:rFonts w:ascii="Calibri" w:eastAsia="Times New Roman" w:hAnsi="Calibri" w:cs="Calibri"/>
                <w:bCs/>
                <w:sz w:val="20"/>
                <w:szCs w:val="20"/>
                <w:lang w:eastAsia="pl-PL"/>
              </w:rPr>
              <w:t>48,48</w:t>
            </w:r>
            <w:r>
              <w:rPr>
                <w:rFonts w:ascii="Calibri" w:eastAsia="Times New Roman" w:hAnsi="Calibri" w:cs="Calibri"/>
                <w:bCs/>
                <w:sz w:val="20"/>
                <w:szCs w:val="20"/>
                <w:lang w:eastAsia="pl-PL"/>
              </w:rPr>
              <w:t>)</w:t>
            </w:r>
          </w:p>
        </w:tc>
        <w:tc>
          <w:tcPr>
            <w:tcW w:w="1370" w:type="dxa"/>
          </w:tcPr>
          <w:p w14:paraId="15679654" w14:textId="77777777" w:rsidR="00773A58"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2 343 310</w:t>
            </w:r>
          </w:p>
          <w:p w14:paraId="41FEC093" w14:textId="77777777" w:rsidR="00773A58" w:rsidRPr="00A9530E"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(6 140,39)</w:t>
            </w:r>
          </w:p>
        </w:tc>
        <w:tc>
          <w:tcPr>
            <w:tcW w:w="1371" w:type="dxa"/>
          </w:tcPr>
          <w:p w14:paraId="652E99BF" w14:textId="77777777" w:rsidR="00773A58"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24 333</w:t>
            </w:r>
          </w:p>
          <w:p w14:paraId="47CD2621" w14:textId="77777777" w:rsidR="00773A58" w:rsidRPr="00A9530E"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(63,76)</w:t>
            </w:r>
          </w:p>
        </w:tc>
      </w:tr>
      <w:tr w:rsidR="00773A58" w:rsidRPr="00A9530E" w14:paraId="1041BF05" w14:textId="77777777" w:rsidTr="008071BF">
        <w:trPr>
          <w:trHeight w:val="729"/>
          <w:jc w:val="center"/>
        </w:trPr>
        <w:tc>
          <w:tcPr>
            <w:tcW w:w="1129" w:type="dxa"/>
          </w:tcPr>
          <w:p w14:paraId="42597D89" w14:textId="77777777" w:rsidR="00773A58" w:rsidRPr="00C0214A" w:rsidRDefault="00773A58" w:rsidP="00400395">
            <w:pPr>
              <w:jc w:val="center"/>
              <w:rPr>
                <w:sz w:val="20"/>
                <w:szCs w:val="20"/>
                <w:lang w:eastAsia="pl-PL"/>
              </w:rPr>
            </w:pPr>
            <w:r w:rsidRPr="00C0214A">
              <w:rPr>
                <w:sz w:val="20"/>
                <w:szCs w:val="20"/>
                <w:lang w:eastAsia="pl-PL"/>
              </w:rPr>
              <w:t>woj.</w:t>
            </w:r>
          </w:p>
          <w:p w14:paraId="7E31C369" w14:textId="77777777" w:rsidR="00773A58" w:rsidRPr="00A9530E" w:rsidRDefault="00773A58" w:rsidP="00400395">
            <w:pPr>
              <w:jc w:val="center"/>
              <w:rPr>
                <w:lang w:eastAsia="pl-PL"/>
              </w:rPr>
            </w:pPr>
            <w:r w:rsidRPr="00C0214A">
              <w:rPr>
                <w:sz w:val="20"/>
                <w:szCs w:val="20"/>
                <w:lang w:eastAsia="pl-PL"/>
              </w:rPr>
              <w:t>zach.-pom.</w:t>
            </w:r>
          </w:p>
        </w:tc>
        <w:tc>
          <w:tcPr>
            <w:tcW w:w="1370" w:type="dxa"/>
          </w:tcPr>
          <w:p w14:paraId="5622A0C2" w14:textId="77777777" w:rsidR="00773A58"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61 053</w:t>
            </w:r>
          </w:p>
          <w:p w14:paraId="097E1802" w14:textId="77777777" w:rsidR="00773A58" w:rsidRPr="00A9530E"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(3 616,78)</w:t>
            </w:r>
          </w:p>
        </w:tc>
        <w:tc>
          <w:tcPr>
            <w:tcW w:w="1370" w:type="dxa"/>
          </w:tcPr>
          <w:p w14:paraId="456BBCEC" w14:textId="77777777" w:rsidR="00773A58"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39</w:t>
            </w:r>
          </w:p>
          <w:p w14:paraId="513B8C6A" w14:textId="77777777" w:rsidR="00773A58" w:rsidRPr="00A9530E"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(2,31)</w:t>
            </w:r>
          </w:p>
        </w:tc>
        <w:tc>
          <w:tcPr>
            <w:tcW w:w="1371" w:type="dxa"/>
          </w:tcPr>
          <w:p w14:paraId="7486A0D0" w14:textId="77777777" w:rsidR="00773A58"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139 076</w:t>
            </w:r>
          </w:p>
          <w:p w14:paraId="6BD43163" w14:textId="77777777" w:rsidR="00773A58" w:rsidRPr="00A9530E" w:rsidRDefault="00773A58" w:rsidP="00400395">
            <w:pPr>
              <w:jc w:val="center"/>
              <w:rPr>
                <w:rFonts w:ascii="Calibri" w:eastAsia="Times New Roman" w:hAnsi="Calibri" w:cs="Calibri"/>
                <w:bCs/>
                <w:sz w:val="20"/>
                <w:szCs w:val="20"/>
                <w:lang w:eastAsia="pl-PL"/>
              </w:rPr>
            </w:pPr>
            <w:r>
              <w:rPr>
                <w:rFonts w:ascii="Calibri" w:eastAsia="Times New Roman" w:hAnsi="Calibri" w:cs="Calibri"/>
                <w:bCs/>
                <w:sz w:val="20"/>
                <w:szCs w:val="20"/>
                <w:lang w:eastAsia="pl-PL"/>
              </w:rPr>
              <w:t>(8 268,48)</w:t>
            </w:r>
          </w:p>
        </w:tc>
        <w:tc>
          <w:tcPr>
            <w:tcW w:w="1370" w:type="dxa"/>
          </w:tcPr>
          <w:p w14:paraId="46779D79" w14:textId="77777777" w:rsidR="00773A58" w:rsidRDefault="00773A58" w:rsidP="00400395">
            <w:pPr>
              <w:tabs>
                <w:tab w:val="left" w:pos="851"/>
              </w:tabs>
              <w:jc w:val="center"/>
              <w:outlineLvl w:val="3"/>
              <w:rPr>
                <w:rFonts w:ascii="Calibri" w:eastAsia="Times New Roman" w:hAnsi="Calibri" w:cs="Calibri"/>
                <w:bCs/>
                <w:sz w:val="20"/>
                <w:szCs w:val="20"/>
                <w:lang w:eastAsia="pl-PL"/>
              </w:rPr>
            </w:pPr>
            <w:r>
              <w:rPr>
                <w:rFonts w:ascii="Calibri" w:eastAsia="Times New Roman" w:hAnsi="Calibri" w:cs="Calibri"/>
                <w:bCs/>
                <w:sz w:val="20"/>
                <w:szCs w:val="20"/>
                <w:lang w:eastAsia="pl-PL"/>
              </w:rPr>
              <w:t>61</w:t>
            </w:r>
          </w:p>
          <w:p w14:paraId="75E10432" w14:textId="77777777" w:rsidR="00773A58" w:rsidRPr="00A9530E" w:rsidRDefault="00773A58" w:rsidP="00400395">
            <w:pPr>
              <w:tabs>
                <w:tab w:val="left" w:pos="851"/>
              </w:tabs>
              <w:jc w:val="center"/>
              <w:outlineLvl w:val="3"/>
              <w:rPr>
                <w:rFonts w:ascii="Calibri" w:eastAsia="Times New Roman" w:hAnsi="Calibri" w:cs="Calibri"/>
                <w:bCs/>
                <w:sz w:val="20"/>
                <w:szCs w:val="20"/>
                <w:lang w:eastAsia="pl-PL"/>
              </w:rPr>
            </w:pPr>
            <w:r>
              <w:rPr>
                <w:rFonts w:ascii="Calibri" w:eastAsia="Times New Roman" w:hAnsi="Calibri" w:cs="Calibri"/>
                <w:bCs/>
                <w:sz w:val="20"/>
                <w:szCs w:val="20"/>
                <w:lang w:eastAsia="pl-PL"/>
              </w:rPr>
              <w:t>(3,63)</w:t>
            </w:r>
          </w:p>
        </w:tc>
        <w:tc>
          <w:tcPr>
            <w:tcW w:w="1370" w:type="dxa"/>
          </w:tcPr>
          <w:p w14:paraId="546AD8D1" w14:textId="77777777" w:rsidR="00773A58"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116 001</w:t>
            </w:r>
          </w:p>
          <w:p w14:paraId="220C9E13" w14:textId="77777777" w:rsidR="00773A58" w:rsidRPr="00A9530E"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(7 051,48)</w:t>
            </w:r>
          </w:p>
        </w:tc>
        <w:tc>
          <w:tcPr>
            <w:tcW w:w="1371" w:type="dxa"/>
          </w:tcPr>
          <w:p w14:paraId="5918F1B4" w14:textId="77777777" w:rsidR="00773A58"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1222</w:t>
            </w:r>
          </w:p>
          <w:p w14:paraId="2CFD6613" w14:textId="77777777" w:rsidR="00773A58" w:rsidRPr="00A9530E" w:rsidRDefault="00773A58" w:rsidP="00400395">
            <w:pPr>
              <w:tabs>
                <w:tab w:val="left" w:pos="851"/>
              </w:tabs>
              <w:jc w:val="center"/>
              <w:outlineLvl w:val="3"/>
              <w:rPr>
                <w:rFonts w:ascii="Calibri" w:eastAsia="Times New Roman" w:hAnsi="Calibri" w:cs="Calibri"/>
                <w:b/>
                <w:sz w:val="20"/>
                <w:szCs w:val="20"/>
                <w:lang w:eastAsia="pl-PL"/>
              </w:rPr>
            </w:pPr>
            <w:r>
              <w:rPr>
                <w:rFonts w:ascii="Calibri" w:eastAsia="Times New Roman" w:hAnsi="Calibri" w:cs="Calibri"/>
                <w:b/>
                <w:sz w:val="20"/>
                <w:szCs w:val="20"/>
                <w:lang w:eastAsia="pl-PL"/>
              </w:rPr>
              <w:t>(74,28)</w:t>
            </w:r>
          </w:p>
        </w:tc>
      </w:tr>
    </w:tbl>
    <w:p w14:paraId="55998804" w14:textId="7580C718" w:rsidR="00570002" w:rsidRDefault="00773A58" w:rsidP="00D1749B">
      <w:pPr>
        <w:pStyle w:val="Stylnastroninternet"/>
      </w:pPr>
      <w:r w:rsidRPr="00E43B7E">
        <w:lastRenderedPageBreak/>
        <w:t>W 2022 r. kontynuowano na terenie woj. zachodniopomorskiego monitoring</w:t>
      </w:r>
      <w:r w:rsidRPr="007945EA">
        <w:t xml:space="preserve"> szczepów wirusa SARS-CoV-2 poprzez ich molekularną charakterystykę. Próbki badane były</w:t>
      </w:r>
      <w:r w:rsidR="000E738B">
        <w:t xml:space="preserve"> w </w:t>
      </w:r>
      <w:r w:rsidRPr="007945EA">
        <w:t>laboratoriach wykonujących sekwencjonowanie materiału genetycznego, tj.</w:t>
      </w:r>
      <w:r w:rsidR="00301245">
        <w:rPr>
          <w:i/>
          <w:iCs/>
        </w:rPr>
        <w:t> </w:t>
      </w:r>
      <w:r w:rsidR="000E738B">
        <w:t>w </w:t>
      </w:r>
      <w:r w:rsidRPr="007945EA">
        <w:t xml:space="preserve">Narodowym Instytucie Zdrowia Publicznego – Państwowy Zakład Higieny – Państwowy Instytut Badawczy, </w:t>
      </w:r>
      <w:bookmarkStart w:id="471" w:name="_Hlk127451689"/>
      <w:r w:rsidRPr="007945EA">
        <w:t>Laboratorium WSSE</w:t>
      </w:r>
      <w:bookmarkEnd w:id="471"/>
      <w:r w:rsidR="000E738B">
        <w:t xml:space="preserve"> w </w:t>
      </w:r>
      <w:r w:rsidRPr="007945EA">
        <w:t>Gorzowie, Laboratorium WSSE</w:t>
      </w:r>
      <w:r w:rsidR="000E738B">
        <w:t xml:space="preserve"> w </w:t>
      </w:r>
      <w:r w:rsidRPr="007945EA">
        <w:t>Gdańsku oraz</w:t>
      </w:r>
      <w:r w:rsidR="000E738B">
        <w:t xml:space="preserve"> w </w:t>
      </w:r>
      <w:r w:rsidRPr="007945EA">
        <w:t>Małopolskim Centrum Biotechnologii</w:t>
      </w:r>
      <w:r w:rsidR="000E738B">
        <w:t xml:space="preserve"> w </w:t>
      </w:r>
      <w:r w:rsidRPr="007945EA">
        <w:t>Krakowie. Sekwencjonowaniu poddano 2586 próbek,</w:t>
      </w:r>
      <w:r w:rsidR="005A5A82">
        <w:t xml:space="preserve"> z </w:t>
      </w:r>
      <w:r w:rsidRPr="007945EA">
        <w:t>których uzyskano 2506 wyników sekwencjonowania, co stanowi 2,4</w:t>
      </w:r>
      <w:bookmarkStart w:id="472" w:name="_Hlk129083116"/>
      <w:r w:rsidRPr="007945EA">
        <w:t xml:space="preserve">% </w:t>
      </w:r>
      <w:r>
        <w:t xml:space="preserve">wszystkich </w:t>
      </w:r>
      <w:r w:rsidRPr="007945EA">
        <w:t>dodatnich wyników badania</w:t>
      </w:r>
      <w:r w:rsidR="000E738B">
        <w:t xml:space="preserve"> w </w:t>
      </w:r>
      <w:r w:rsidRPr="007945EA">
        <w:t>kierunku SARS-CoV-2</w:t>
      </w:r>
      <w:bookmarkEnd w:id="472"/>
      <w:r w:rsidRPr="007945EA">
        <w:t>.</w:t>
      </w:r>
      <w:r w:rsidR="000E738B">
        <w:t xml:space="preserve"> w </w:t>
      </w:r>
      <w:r w:rsidRPr="007945EA">
        <w:t>220 próbkach stwierdzono wariant Delta,</w:t>
      </w:r>
      <w:r w:rsidR="000E738B">
        <w:t xml:space="preserve"> w </w:t>
      </w:r>
      <w:r w:rsidRPr="007945EA">
        <w:t xml:space="preserve">2279 próbkach wariant </w:t>
      </w:r>
      <w:proofErr w:type="spellStart"/>
      <w:r w:rsidRPr="00976FE5">
        <w:t>Omicron</w:t>
      </w:r>
      <w:proofErr w:type="spellEnd"/>
      <w:r w:rsidRPr="00976FE5">
        <w:t>,</w:t>
      </w:r>
      <w:r w:rsidR="000E738B">
        <w:t xml:space="preserve"> w </w:t>
      </w:r>
      <w:r w:rsidRPr="007945EA">
        <w:t>7 próbkach stwierdzono inny wariant wirusa.</w:t>
      </w:r>
    </w:p>
    <w:p w14:paraId="5F6FA537" w14:textId="77777777" w:rsidR="00CA3949" w:rsidRPr="00CA3949" w:rsidRDefault="00CA3949" w:rsidP="00D1749B">
      <w:pPr>
        <w:pStyle w:val="Stylnastroninternet"/>
      </w:pPr>
    </w:p>
    <w:p w14:paraId="402FA492" w14:textId="36B9E772" w:rsidR="00773A58" w:rsidRPr="0057057F" w:rsidRDefault="007A0338" w:rsidP="007A0338">
      <w:pPr>
        <w:pStyle w:val="Legenda"/>
        <w:rPr>
          <w:i w:val="0"/>
          <w:iCs w:val="0"/>
          <w:color w:val="auto"/>
          <w:sz w:val="24"/>
          <w:szCs w:val="24"/>
        </w:rPr>
      </w:pPr>
      <w:bookmarkStart w:id="473" w:name="_Toc133231373"/>
      <w:bookmarkStart w:id="474" w:name="_Toc133236360"/>
      <w:bookmarkStart w:id="475" w:name="_Toc133311750"/>
      <w:bookmarkStart w:id="476" w:name="_Toc133320614"/>
      <w:bookmarkStart w:id="477" w:name="_Toc133321725"/>
      <w:bookmarkStart w:id="478" w:name="_Toc133387783"/>
      <w:bookmarkStart w:id="479" w:name="_Toc133388647"/>
      <w:bookmarkStart w:id="480" w:name="_Toc133413245"/>
      <w:bookmarkStart w:id="481" w:name="_Toc133500670"/>
      <w:bookmarkStart w:id="482" w:name="_Toc133576696"/>
      <w:bookmarkStart w:id="483" w:name="_Toc133582300"/>
      <w:bookmarkStart w:id="484" w:name="_Toc133582821"/>
      <w:bookmarkStart w:id="485" w:name="_Toc133583808"/>
      <w:bookmarkStart w:id="486" w:name="_Toc134604327"/>
      <w:bookmarkStart w:id="487" w:name="_Toc134610850"/>
      <w:bookmarkStart w:id="488" w:name="_Toc135041630"/>
      <w:bookmarkStart w:id="489" w:name="_Toc135828622"/>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5</w:t>
      </w:r>
      <w:r w:rsidRPr="0057057F">
        <w:rPr>
          <w:i w:val="0"/>
          <w:iCs w:val="0"/>
          <w:color w:val="auto"/>
        </w:rPr>
        <w:fldChar w:fldCharType="end"/>
      </w:r>
      <w:r w:rsidR="00001073">
        <w:rPr>
          <w:i w:val="0"/>
          <w:iCs w:val="0"/>
          <w:color w:val="auto"/>
        </w:rPr>
        <w:t>.</w:t>
      </w:r>
      <w:r w:rsidR="00773A58" w:rsidRPr="0057057F">
        <w:rPr>
          <w:i w:val="0"/>
          <w:iCs w:val="0"/>
          <w:color w:val="auto"/>
        </w:rPr>
        <w:t xml:space="preserve"> Odsetek udziału </w:t>
      </w:r>
      <w:proofErr w:type="spellStart"/>
      <w:r w:rsidR="00773A58" w:rsidRPr="0057057F">
        <w:rPr>
          <w:i w:val="0"/>
          <w:iCs w:val="0"/>
          <w:color w:val="auto"/>
        </w:rPr>
        <w:t>podwariantów</w:t>
      </w:r>
      <w:proofErr w:type="spellEnd"/>
      <w:r w:rsidR="00773A58" w:rsidRPr="0057057F">
        <w:rPr>
          <w:i w:val="0"/>
          <w:iCs w:val="0"/>
          <w:color w:val="auto"/>
        </w:rPr>
        <w:t xml:space="preserve"> wariantu </w:t>
      </w:r>
      <w:proofErr w:type="spellStart"/>
      <w:r w:rsidR="00773A58" w:rsidRPr="0057057F">
        <w:rPr>
          <w:i w:val="0"/>
          <w:iCs w:val="0"/>
          <w:color w:val="auto"/>
        </w:rPr>
        <w:t>Omicron</w:t>
      </w:r>
      <w:proofErr w:type="spellEnd"/>
      <w:r w:rsidR="000E738B" w:rsidRPr="0057057F">
        <w:rPr>
          <w:i w:val="0"/>
          <w:iCs w:val="0"/>
          <w:color w:val="auto"/>
        </w:rPr>
        <w:t xml:space="preserve"> w </w:t>
      </w:r>
      <w:r w:rsidR="00773A58" w:rsidRPr="0057057F">
        <w:rPr>
          <w:i w:val="0"/>
          <w:iCs w:val="0"/>
          <w:color w:val="auto"/>
        </w:rPr>
        <w:t>woj. zachodniopomorskim</w:t>
      </w:r>
      <w:r w:rsidR="000E738B" w:rsidRPr="0057057F">
        <w:rPr>
          <w:i w:val="0"/>
          <w:iCs w:val="0"/>
          <w:color w:val="auto"/>
        </w:rPr>
        <w:t xml:space="preserve"> w </w:t>
      </w:r>
      <w:r w:rsidR="00773A58" w:rsidRPr="0057057F">
        <w:rPr>
          <w:i w:val="0"/>
          <w:iCs w:val="0"/>
          <w:color w:val="auto"/>
        </w:rPr>
        <w:t>poszczególnych miesiącach 2022 roku</w:t>
      </w:r>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p>
    <w:p w14:paraId="7EC93AA5" w14:textId="77777777" w:rsidR="00773A58" w:rsidRPr="007B0047" w:rsidRDefault="00773A58" w:rsidP="008071BF">
      <w:pPr>
        <w:spacing w:line="276" w:lineRule="auto"/>
        <w:jc w:val="center"/>
        <w:rPr>
          <w:sz w:val="24"/>
          <w:szCs w:val="24"/>
        </w:rPr>
      </w:pPr>
      <w:r w:rsidRPr="00C34924">
        <w:rPr>
          <w:noProof/>
          <w:sz w:val="24"/>
          <w:szCs w:val="24"/>
        </w:rPr>
        <w:drawing>
          <wp:inline distT="0" distB="0" distL="0" distR="0" wp14:anchorId="50D3038B" wp14:editId="7900FA0D">
            <wp:extent cx="5760720" cy="3259566"/>
            <wp:effectExtent l="0" t="0" r="11430" b="17145"/>
            <wp:docPr id="1" name="Wykres 1" descr="Wykres 5 Odsetek udziału podwariantów wariantu Omicron w woj. zachodniopomorskim w poszczególnych miesiącach 2022 roku">
              <a:extLst xmlns:a="http://schemas.openxmlformats.org/drawingml/2006/main">
                <a:ext uri="{FF2B5EF4-FFF2-40B4-BE49-F238E27FC236}">
                  <a16:creationId xmlns:a16="http://schemas.microsoft.com/office/drawing/2014/main" id="{37934751-796B-93C0-E94B-E0D5187FC77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0F758B37" w14:textId="77777777" w:rsidR="00783CCD" w:rsidRDefault="00783CCD" w:rsidP="00D1749B">
      <w:pPr>
        <w:pStyle w:val="Stylnastroninternet"/>
      </w:pPr>
      <w:bookmarkStart w:id="490" w:name="_Toc133222207"/>
    </w:p>
    <w:p w14:paraId="08DBC255" w14:textId="0B052E4A" w:rsidR="00773A58" w:rsidRDefault="00773A58" w:rsidP="008917B4">
      <w:pPr>
        <w:pStyle w:val="Nagwek3"/>
        <w:numPr>
          <w:ilvl w:val="1"/>
          <w:numId w:val="122"/>
        </w:numPr>
        <w:spacing w:before="0"/>
      </w:pPr>
      <w:bookmarkStart w:id="491" w:name="_Toc135828425"/>
      <w:r w:rsidRPr="007B0047">
        <w:t>Tularemia</w:t>
      </w:r>
      <w:bookmarkEnd w:id="490"/>
      <w:bookmarkEnd w:id="491"/>
    </w:p>
    <w:p w14:paraId="5D01770C" w14:textId="77777777" w:rsidR="008917B4" w:rsidRPr="008917B4" w:rsidRDefault="008917B4" w:rsidP="00D1749B">
      <w:pPr>
        <w:pStyle w:val="Stylnastroninternet"/>
      </w:pPr>
    </w:p>
    <w:p w14:paraId="71BAEA0D" w14:textId="31FA4713" w:rsidR="00773A58" w:rsidRPr="005F1539" w:rsidRDefault="00773A58" w:rsidP="00D1749B">
      <w:pPr>
        <w:pStyle w:val="Stylnastroninternet"/>
        <w:rPr>
          <w:rFonts w:cstheme="minorHAnsi"/>
          <w:szCs w:val="24"/>
        </w:rPr>
      </w:pPr>
      <w:r w:rsidRPr="005F1539">
        <w:rPr>
          <w:rFonts w:ascii="Calibri" w:eastAsia="Calibri" w:hAnsi="Calibri" w:cs="Calibri"/>
          <w:szCs w:val="24"/>
        </w:rPr>
        <w:t>W 2022 roku</w:t>
      </w:r>
      <w:r w:rsidR="000E738B">
        <w:rPr>
          <w:rFonts w:ascii="Calibri" w:eastAsia="Calibri" w:hAnsi="Calibri" w:cs="Calibri"/>
          <w:szCs w:val="24"/>
        </w:rPr>
        <w:t xml:space="preserve"> w </w:t>
      </w:r>
      <w:r w:rsidRPr="005F1539">
        <w:rPr>
          <w:rFonts w:ascii="Calibri" w:eastAsia="Calibri" w:hAnsi="Calibri" w:cs="Calibri"/>
          <w:szCs w:val="24"/>
        </w:rPr>
        <w:t>woj. zachodniopomorskim zarejestrowano 17 przypadków tularemii (wskaźnik zapadalności 1,03 na 100 tys. mieszkańców),</w:t>
      </w:r>
      <w:r w:rsidR="000E738B">
        <w:rPr>
          <w:rFonts w:ascii="Calibri" w:eastAsia="Calibri" w:hAnsi="Calibri" w:cs="Calibri"/>
          <w:szCs w:val="24"/>
        </w:rPr>
        <w:t xml:space="preserve"> w </w:t>
      </w:r>
      <w:r w:rsidRPr="005F1539">
        <w:rPr>
          <w:rFonts w:ascii="Calibri" w:eastAsia="Calibri" w:hAnsi="Calibri" w:cs="Calibri"/>
          <w:szCs w:val="24"/>
        </w:rPr>
        <w:t xml:space="preserve">tym: 14 zachorowań pod postacią wrzodziejąco-węzłową, 2 zachorowania pod postacią węzłową, 1 zachorowanie - postać nieokreślona. </w:t>
      </w:r>
      <w:r w:rsidRPr="005F1539">
        <w:rPr>
          <w:rFonts w:eastAsia="Calibri" w:cstheme="minorHAnsi"/>
          <w:szCs w:val="24"/>
        </w:rPr>
        <w:t>Zgonów nie odnotowano</w:t>
      </w:r>
      <w:r>
        <w:rPr>
          <w:rFonts w:eastAsia="Calibri" w:cstheme="minorHAnsi"/>
          <w:szCs w:val="24"/>
        </w:rPr>
        <w:t>. W</w:t>
      </w:r>
      <w:r w:rsidRPr="005F1539">
        <w:rPr>
          <w:rFonts w:cstheme="minorHAnsi"/>
          <w:szCs w:val="24"/>
        </w:rPr>
        <w:t>e wszystkich przypadkach zejście choroby to</w:t>
      </w:r>
      <w:r w:rsidR="00301245">
        <w:rPr>
          <w:rFonts w:cstheme="minorHAnsi"/>
          <w:szCs w:val="24"/>
        </w:rPr>
        <w:t> </w:t>
      </w:r>
      <w:r w:rsidRPr="005F1539">
        <w:rPr>
          <w:rFonts w:cstheme="minorHAnsi"/>
          <w:szCs w:val="24"/>
        </w:rPr>
        <w:t xml:space="preserve">wyzdrowienie. </w:t>
      </w:r>
      <w:r w:rsidRPr="005F1539">
        <w:rPr>
          <w:rFonts w:ascii="Calibri" w:eastAsia="Calibri" w:hAnsi="Calibri" w:cs="Calibri"/>
          <w:szCs w:val="24"/>
        </w:rPr>
        <w:t>Przypadki wystąpiły</w:t>
      </w:r>
      <w:r w:rsidR="000E738B">
        <w:rPr>
          <w:rFonts w:ascii="Calibri" w:eastAsia="Calibri" w:hAnsi="Calibri" w:cs="Calibri"/>
          <w:szCs w:val="24"/>
        </w:rPr>
        <w:t xml:space="preserve"> w </w:t>
      </w:r>
      <w:r w:rsidRPr="005F1539">
        <w:rPr>
          <w:rFonts w:ascii="Calibri" w:eastAsia="Calibri" w:hAnsi="Calibri" w:cs="Calibri"/>
          <w:szCs w:val="24"/>
        </w:rPr>
        <w:t>powiatach: gryfińskim (7), miasto Szczecin (7), goleniowskim (1), polickim (1), stargardzkim (1). Hospitalizacją było objętych 15 pacjentów.</w:t>
      </w:r>
      <w:r w:rsidR="000E738B">
        <w:rPr>
          <w:rFonts w:ascii="Calibri" w:eastAsia="Calibri" w:hAnsi="Calibri" w:cs="Calibri"/>
          <w:szCs w:val="24"/>
        </w:rPr>
        <w:t xml:space="preserve"> w </w:t>
      </w:r>
      <w:r>
        <w:rPr>
          <w:rFonts w:ascii="Calibri" w:eastAsia="Calibri" w:hAnsi="Calibri" w:cs="Calibri"/>
          <w:szCs w:val="24"/>
        </w:rPr>
        <w:t>porównaniu</w:t>
      </w:r>
      <w:r w:rsidR="005A5A82">
        <w:rPr>
          <w:rFonts w:ascii="Calibri" w:eastAsia="Calibri" w:hAnsi="Calibri" w:cs="Calibri"/>
          <w:szCs w:val="24"/>
        </w:rPr>
        <w:t xml:space="preserve"> z </w:t>
      </w:r>
      <w:r>
        <w:rPr>
          <w:rFonts w:ascii="Calibri" w:eastAsia="Calibri" w:hAnsi="Calibri" w:cs="Calibri"/>
          <w:szCs w:val="24"/>
        </w:rPr>
        <w:t>całym krajem, sytuacja epidemiologiczna</w:t>
      </w:r>
      <w:r w:rsidR="000E738B">
        <w:rPr>
          <w:rFonts w:ascii="Calibri" w:eastAsia="Calibri" w:hAnsi="Calibri" w:cs="Calibri"/>
          <w:szCs w:val="24"/>
        </w:rPr>
        <w:t xml:space="preserve"> w </w:t>
      </w:r>
      <w:r>
        <w:rPr>
          <w:rFonts w:ascii="Calibri" w:eastAsia="Calibri" w:hAnsi="Calibri" w:cs="Calibri"/>
          <w:szCs w:val="24"/>
        </w:rPr>
        <w:t>woj. zachodniopomorskim jest niekorzystna.</w:t>
      </w:r>
      <w:r w:rsidR="000E738B">
        <w:rPr>
          <w:rFonts w:ascii="Calibri" w:eastAsia="Calibri" w:hAnsi="Calibri" w:cs="Calibri"/>
          <w:szCs w:val="24"/>
        </w:rPr>
        <w:t xml:space="preserve"> w </w:t>
      </w:r>
      <w:r w:rsidRPr="005F1539">
        <w:rPr>
          <w:rFonts w:ascii="Calibri" w:eastAsia="Calibri" w:hAnsi="Calibri" w:cs="Calibri"/>
          <w:szCs w:val="24"/>
        </w:rPr>
        <w:t>Polsce</w:t>
      </w:r>
      <w:r w:rsidR="000E738B">
        <w:rPr>
          <w:rFonts w:ascii="Calibri" w:eastAsia="Calibri" w:hAnsi="Calibri" w:cs="Calibri"/>
          <w:szCs w:val="24"/>
        </w:rPr>
        <w:t xml:space="preserve"> w </w:t>
      </w:r>
      <w:r w:rsidRPr="005F1539">
        <w:rPr>
          <w:rFonts w:ascii="Calibri" w:eastAsia="Calibri" w:hAnsi="Calibri" w:cs="Calibri"/>
          <w:szCs w:val="24"/>
        </w:rPr>
        <w:t xml:space="preserve">2022 roku odnotowano łącznie 35 przypadków tularemii (wskaźnik zapadalności 0,09 na 100 tys. mieszkańców), </w:t>
      </w:r>
      <w:r>
        <w:rPr>
          <w:rFonts w:ascii="Calibri" w:eastAsia="Calibri" w:hAnsi="Calibri" w:cs="Calibri"/>
          <w:szCs w:val="24"/>
        </w:rPr>
        <w:t>czyli odnotowana liczba przypadków</w:t>
      </w:r>
      <w:r w:rsidR="000E738B">
        <w:rPr>
          <w:rFonts w:ascii="Calibri" w:eastAsia="Calibri" w:hAnsi="Calibri" w:cs="Calibri"/>
          <w:szCs w:val="24"/>
        </w:rPr>
        <w:t xml:space="preserve"> w </w:t>
      </w:r>
      <w:r>
        <w:rPr>
          <w:rFonts w:ascii="Calibri" w:eastAsia="Calibri" w:hAnsi="Calibri" w:cs="Calibri"/>
          <w:szCs w:val="24"/>
        </w:rPr>
        <w:t xml:space="preserve">woj. zachodniopomorskim </w:t>
      </w:r>
      <w:r w:rsidRPr="005F1539">
        <w:rPr>
          <w:rFonts w:ascii="Calibri" w:eastAsia="Calibri" w:hAnsi="Calibri" w:cs="Calibri"/>
          <w:szCs w:val="24"/>
        </w:rPr>
        <w:t>stanowiła ok. 50% zachorowań</w:t>
      </w:r>
      <w:r w:rsidR="000E738B">
        <w:rPr>
          <w:rFonts w:ascii="Calibri" w:eastAsia="Calibri" w:hAnsi="Calibri" w:cs="Calibri"/>
          <w:szCs w:val="24"/>
        </w:rPr>
        <w:t xml:space="preserve"> w </w:t>
      </w:r>
      <w:r w:rsidRPr="005F1539">
        <w:rPr>
          <w:rFonts w:ascii="Calibri" w:eastAsia="Calibri" w:hAnsi="Calibri" w:cs="Calibri"/>
          <w:szCs w:val="24"/>
        </w:rPr>
        <w:t>Polsce.</w:t>
      </w:r>
    </w:p>
    <w:p w14:paraId="2AB1F740" w14:textId="3506332C" w:rsidR="00773A58" w:rsidRPr="005F1539" w:rsidRDefault="00773A58" w:rsidP="00D1749B">
      <w:pPr>
        <w:pStyle w:val="Stylnastroninternet"/>
        <w:rPr>
          <w:rFonts w:cstheme="minorHAnsi"/>
        </w:rPr>
      </w:pPr>
      <w:r w:rsidRPr="005F1539">
        <w:lastRenderedPageBreak/>
        <w:t>Wg piśmiennictwa,</w:t>
      </w:r>
      <w:r w:rsidR="000E738B">
        <w:t xml:space="preserve"> w </w:t>
      </w:r>
      <w:r w:rsidRPr="005F1539">
        <w:t>Polsce tularemia występuje endemicznie</w:t>
      </w:r>
      <w:r w:rsidR="000E738B">
        <w:t xml:space="preserve"> w </w:t>
      </w:r>
      <w:r w:rsidRPr="005F1539">
        <w:t>północnej części kraju</w:t>
      </w:r>
      <w:r w:rsidR="005A5A82">
        <w:t xml:space="preserve"> z </w:t>
      </w:r>
      <w:r w:rsidRPr="005F1539">
        <w:t>lokalizacją ognisk</w:t>
      </w:r>
      <w:r w:rsidR="000E738B">
        <w:t xml:space="preserve"> w </w:t>
      </w:r>
      <w:r w:rsidRPr="005F1539">
        <w:t>okolicach Szczecina</w:t>
      </w:r>
      <w:r w:rsidR="005A5A82">
        <w:t xml:space="preserve"> i </w:t>
      </w:r>
      <w:r w:rsidRPr="005F1539">
        <w:t>Olsztyna (</w:t>
      </w:r>
      <w:r w:rsidRPr="005F1539">
        <w:rPr>
          <w:i/>
        </w:rPr>
        <w:t>Choroby zakaźne</w:t>
      </w:r>
      <w:r w:rsidR="005A5A82">
        <w:rPr>
          <w:i/>
        </w:rPr>
        <w:t xml:space="preserve"> i </w:t>
      </w:r>
      <w:r w:rsidRPr="005F1539">
        <w:rPr>
          <w:i/>
        </w:rPr>
        <w:t>pasożytnicze –epidemiologia</w:t>
      </w:r>
      <w:r w:rsidR="005A5A82">
        <w:rPr>
          <w:i/>
        </w:rPr>
        <w:t xml:space="preserve"> i </w:t>
      </w:r>
      <w:r w:rsidRPr="005F1539">
        <w:rPr>
          <w:i/>
        </w:rPr>
        <w:t>profilaktyka</w:t>
      </w:r>
      <w:r w:rsidRPr="005F1539">
        <w:t xml:space="preserve">, autor: W. </w:t>
      </w:r>
      <w:proofErr w:type="spellStart"/>
      <w:r w:rsidRPr="005F1539">
        <w:t>Magdzik</w:t>
      </w:r>
      <w:proofErr w:type="spellEnd"/>
      <w:r w:rsidRPr="005F1539">
        <w:t>, D. Naruszewicz-Lesiuk, A. Zieliński). Dane zgłoszone</w:t>
      </w:r>
      <w:r w:rsidR="000E738B">
        <w:t xml:space="preserve"> w </w:t>
      </w:r>
      <w:r w:rsidRPr="005F1539">
        <w:t>woj. zachodniopomorskim</w:t>
      </w:r>
      <w:r>
        <w:t xml:space="preserve"> </w:t>
      </w:r>
      <w:r w:rsidRPr="005F1539">
        <w:t xml:space="preserve">potwierdzają te analizy. Jednocześnie, wśród zachorowań wywołanych przez </w:t>
      </w:r>
      <w:proofErr w:type="spellStart"/>
      <w:r w:rsidRPr="005F1539">
        <w:rPr>
          <w:i/>
          <w:iCs/>
        </w:rPr>
        <w:t>Francisella</w:t>
      </w:r>
      <w:proofErr w:type="spellEnd"/>
      <w:r w:rsidRPr="005F1539">
        <w:rPr>
          <w:i/>
          <w:iCs/>
        </w:rPr>
        <w:t xml:space="preserve"> </w:t>
      </w:r>
      <w:proofErr w:type="spellStart"/>
      <w:r w:rsidRPr="005F1539">
        <w:rPr>
          <w:i/>
          <w:iCs/>
        </w:rPr>
        <w:t>tul</w:t>
      </w:r>
      <w:r>
        <w:rPr>
          <w:i/>
          <w:iCs/>
        </w:rPr>
        <w:t>a</w:t>
      </w:r>
      <w:r w:rsidRPr="005F1539">
        <w:rPr>
          <w:i/>
          <w:iCs/>
        </w:rPr>
        <w:t>rensis</w:t>
      </w:r>
      <w:proofErr w:type="spellEnd"/>
      <w:r w:rsidR="005A5A82">
        <w:rPr>
          <w:i/>
          <w:iCs/>
        </w:rPr>
        <w:t xml:space="preserve"> z </w:t>
      </w:r>
      <w:r w:rsidRPr="005F1539">
        <w:t>terenu powiatu miasta Szczecin 3</w:t>
      </w:r>
      <w:r w:rsidR="00B937BE">
        <w:t> </w:t>
      </w:r>
      <w:r w:rsidRPr="005F1539">
        <w:t>przypadki były powiązane ze sobą, co do okresu czasowego (okres krótszy niż 7 dni) oraz</w:t>
      </w:r>
      <w:r w:rsidR="00301245">
        <w:t> </w:t>
      </w:r>
      <w:r w:rsidRPr="005F1539">
        <w:t>narażenie na określonym obszarze (ogródki działkowe jednej</w:t>
      </w:r>
      <w:r w:rsidR="005A5A82">
        <w:t xml:space="preserve"> z </w:t>
      </w:r>
      <w:r w:rsidRPr="005F1539">
        <w:t>dzielnic Szczecina). Powyższe przypadki były również powiązane epidemiologicznie</w:t>
      </w:r>
      <w:r w:rsidR="005A5A82">
        <w:t xml:space="preserve"> z </w:t>
      </w:r>
      <w:r w:rsidRPr="005F1539">
        <w:t xml:space="preserve">racji pokrewieństwa. Wśród zachorowań wywołanych </w:t>
      </w:r>
      <w:proofErr w:type="spellStart"/>
      <w:r w:rsidRPr="005F1539">
        <w:rPr>
          <w:i/>
          <w:iCs/>
        </w:rPr>
        <w:t>Fra</w:t>
      </w:r>
      <w:r>
        <w:rPr>
          <w:i/>
          <w:iCs/>
        </w:rPr>
        <w:t>n</w:t>
      </w:r>
      <w:r w:rsidRPr="005F1539">
        <w:rPr>
          <w:i/>
          <w:iCs/>
        </w:rPr>
        <w:t>cisella</w:t>
      </w:r>
      <w:proofErr w:type="spellEnd"/>
      <w:r w:rsidRPr="005F1539">
        <w:rPr>
          <w:i/>
          <w:iCs/>
        </w:rPr>
        <w:t xml:space="preserve"> </w:t>
      </w:r>
      <w:proofErr w:type="spellStart"/>
      <w:r w:rsidRPr="005F1539">
        <w:rPr>
          <w:i/>
          <w:iCs/>
        </w:rPr>
        <w:t>tularensis</w:t>
      </w:r>
      <w:proofErr w:type="spellEnd"/>
      <w:r w:rsidR="005A5A82">
        <w:t xml:space="preserve"> z </w:t>
      </w:r>
      <w:r w:rsidRPr="005F1539">
        <w:t xml:space="preserve">terenu powiatu gryfińskiego </w:t>
      </w:r>
      <w:r w:rsidRPr="005F1539">
        <w:rPr>
          <w:rFonts w:cstheme="minorHAnsi"/>
        </w:rPr>
        <w:t>dochodzenia epidemiologiczne nie wykazały powiązania między osobami chorymi, poza obszarem wystąpienia</w:t>
      </w:r>
      <w:r w:rsidR="000E738B">
        <w:rPr>
          <w:rFonts w:cstheme="minorHAnsi"/>
        </w:rPr>
        <w:t xml:space="preserve"> w </w:t>
      </w:r>
      <w:r w:rsidRPr="005F1539">
        <w:rPr>
          <w:rFonts w:cstheme="minorHAnsi"/>
        </w:rPr>
        <w:t>obrębie jednego powiatu, co również świadczy o endemiczności zachorowań.</w:t>
      </w:r>
    </w:p>
    <w:p w14:paraId="086715EA" w14:textId="6E9BBB43" w:rsidR="00773A58" w:rsidRPr="005F1539" w:rsidRDefault="00773A58" w:rsidP="00D1749B">
      <w:pPr>
        <w:pStyle w:val="Stylnastroninternet"/>
        <w:rPr>
          <w:rFonts w:cstheme="minorHAnsi"/>
        </w:rPr>
      </w:pPr>
      <w:r w:rsidRPr="005F1539">
        <w:t>Z danych uzyskanych od chorych,</w:t>
      </w:r>
      <w:r w:rsidR="000E738B">
        <w:t xml:space="preserve"> w </w:t>
      </w:r>
      <w:r w:rsidRPr="005F1539">
        <w:t>trakcie przeprowadzania wywiadów epidemiologicznych</w:t>
      </w:r>
      <w:r>
        <w:t xml:space="preserve"> wynika,</w:t>
      </w:r>
      <w:r w:rsidRPr="005F1539">
        <w:t xml:space="preserve"> że wektorem narażenia</w:t>
      </w:r>
      <w:r w:rsidR="000E738B">
        <w:t xml:space="preserve"> w </w:t>
      </w:r>
      <w:r w:rsidRPr="005F1539">
        <w:t>ww. przypadkach były owady</w:t>
      </w:r>
      <w:r>
        <w:t xml:space="preserve"> (</w:t>
      </w:r>
      <w:r w:rsidRPr="005F1539">
        <w:t>komary, kleszcze</w:t>
      </w:r>
      <w:r>
        <w:t>)</w:t>
      </w:r>
      <w:r w:rsidRPr="005F1539">
        <w:t xml:space="preserve"> bądź osoby nie potrafiły wskazać źródła narażenia. Osoby chore,</w:t>
      </w:r>
      <w:r w:rsidR="005A5A82">
        <w:t xml:space="preserve"> z </w:t>
      </w:r>
      <w:r w:rsidRPr="005F1539">
        <w:t>powiatów, na terenie których zanotowano najwięcej zachorowań, nie wskazywały na</w:t>
      </w:r>
      <w:r w:rsidR="00B937BE">
        <w:t> </w:t>
      </w:r>
      <w:r w:rsidRPr="005F1539">
        <w:t>kontakt</w:t>
      </w:r>
      <w:r w:rsidR="005A5A82">
        <w:t xml:space="preserve"> z </w:t>
      </w:r>
      <w:r w:rsidRPr="005F1539">
        <w:t>gryzoniami bądź ich tkankami.</w:t>
      </w:r>
    </w:p>
    <w:p w14:paraId="75C0664E" w14:textId="11EE4F61" w:rsidR="00773A58" w:rsidRPr="005F1539" w:rsidRDefault="00773A58" w:rsidP="00D1749B">
      <w:pPr>
        <w:pStyle w:val="Stylnastroninternet"/>
      </w:pPr>
      <w:r w:rsidRPr="005F1539">
        <w:rPr>
          <w:rFonts w:cstheme="minorHAnsi"/>
        </w:rPr>
        <w:t>N</w:t>
      </w:r>
      <w:r w:rsidRPr="005F1539">
        <w:t>ależy podkreślić, że data statystyczna zarejestrowanych przypadków, różni się często od faktycznej daty zachorowania.</w:t>
      </w:r>
      <w:r w:rsidR="005A5A82">
        <w:t xml:space="preserve"> z </w:t>
      </w:r>
      <w:r w:rsidRPr="005F1539">
        <w:t>17 przypadków tularemii zarejestrowanych</w:t>
      </w:r>
      <w:r w:rsidR="000E738B">
        <w:t xml:space="preserve"> w </w:t>
      </w:r>
      <w:r w:rsidRPr="005F1539">
        <w:t xml:space="preserve">roku 2022, aż 8 </w:t>
      </w:r>
      <w:r>
        <w:t xml:space="preserve">dot. </w:t>
      </w:r>
      <w:r w:rsidRPr="005F1539">
        <w:t>zachorowa</w:t>
      </w:r>
      <w:r>
        <w:t>ń</w:t>
      </w:r>
      <w:r w:rsidR="000E738B">
        <w:t xml:space="preserve"> w </w:t>
      </w:r>
      <w:r w:rsidRPr="005F1539">
        <w:t>roku 2021 (miesiące letnio-jesienne).</w:t>
      </w:r>
    </w:p>
    <w:p w14:paraId="7121B64B" w14:textId="10EF448A" w:rsidR="00773A58" w:rsidRDefault="00773A58" w:rsidP="00D1749B">
      <w:pPr>
        <w:pStyle w:val="Stylnastroninternet"/>
      </w:pPr>
      <w:r w:rsidRPr="005F1539">
        <w:t>W roku 2021</w:t>
      </w:r>
      <w:r w:rsidR="000E738B">
        <w:t xml:space="preserve"> w </w:t>
      </w:r>
      <w:r w:rsidRPr="005F1539">
        <w:t>woj. zachodniopomorskim odnotowano 18 zachorowań na tularemię (wskaźnik zapadalności 1,07 na 100 tys. mieszkańców.). Dla porównania</w:t>
      </w:r>
      <w:r w:rsidR="000E738B">
        <w:t xml:space="preserve"> w </w:t>
      </w:r>
      <w:r w:rsidRPr="005F1539">
        <w:t>Polsce</w:t>
      </w:r>
      <w:r w:rsidR="000E738B">
        <w:t xml:space="preserve"> w </w:t>
      </w:r>
      <w:r w:rsidRPr="005F1539">
        <w:t>roku 2021 odnotowano 43 przypadki tularemii (wskaźnik zapadalności 0,11 na 100 tys. mieszkańców).</w:t>
      </w:r>
    </w:p>
    <w:p w14:paraId="49C6867C" w14:textId="77777777" w:rsidR="00D1749B" w:rsidRPr="006227E3" w:rsidRDefault="00D1749B" w:rsidP="00D1749B">
      <w:pPr>
        <w:pStyle w:val="Stylnastroninternet"/>
        <w:rPr>
          <w:iCs/>
        </w:rPr>
      </w:pPr>
    </w:p>
    <w:p w14:paraId="355B541B" w14:textId="32EBEDEF" w:rsidR="00773A58" w:rsidRDefault="00773A58" w:rsidP="008917B4">
      <w:pPr>
        <w:pStyle w:val="Nagwek3"/>
        <w:numPr>
          <w:ilvl w:val="1"/>
          <w:numId w:val="122"/>
        </w:numPr>
        <w:spacing w:before="0"/>
      </w:pPr>
      <w:bookmarkStart w:id="492" w:name="_Toc133222208"/>
      <w:bookmarkStart w:id="493" w:name="_Toc135828426"/>
      <w:r w:rsidRPr="007B0047">
        <w:t>Ospa małpia</w:t>
      </w:r>
      <w:bookmarkEnd w:id="492"/>
      <w:bookmarkEnd w:id="493"/>
    </w:p>
    <w:p w14:paraId="6E8D285A" w14:textId="77777777" w:rsidR="008917B4" w:rsidRPr="008917B4" w:rsidRDefault="008917B4" w:rsidP="00D1749B">
      <w:pPr>
        <w:pStyle w:val="Stylnastroninternet"/>
      </w:pPr>
    </w:p>
    <w:p w14:paraId="0BB66934" w14:textId="735B9D0C" w:rsidR="00773A58" w:rsidRPr="003C179F" w:rsidRDefault="00773A58" w:rsidP="00D1749B">
      <w:pPr>
        <w:pStyle w:val="Stylnastroninternet"/>
        <w:rPr>
          <w:rFonts w:cstheme="minorHAnsi"/>
          <w:szCs w:val="24"/>
        </w:rPr>
      </w:pPr>
      <w:r w:rsidRPr="003C179F">
        <w:rPr>
          <w:rFonts w:cstheme="minorHAnsi"/>
          <w:szCs w:val="24"/>
        </w:rPr>
        <w:t>Po raz pierwszy zakażenie wirusem ospy małpiej u człowieka zidentyfikowano</w:t>
      </w:r>
      <w:r w:rsidR="000E738B">
        <w:rPr>
          <w:rFonts w:cstheme="minorHAnsi"/>
          <w:szCs w:val="24"/>
        </w:rPr>
        <w:t xml:space="preserve"> w </w:t>
      </w:r>
      <w:r w:rsidRPr="003C179F">
        <w:rPr>
          <w:rFonts w:cstheme="minorHAnsi"/>
          <w:szCs w:val="24"/>
        </w:rPr>
        <w:t>Demokratycznej Republice Konga</w:t>
      </w:r>
      <w:r w:rsidR="000E738B">
        <w:rPr>
          <w:rFonts w:cstheme="minorHAnsi"/>
          <w:szCs w:val="24"/>
        </w:rPr>
        <w:t xml:space="preserve"> w </w:t>
      </w:r>
      <w:r w:rsidRPr="003C179F">
        <w:rPr>
          <w:rFonts w:cstheme="minorHAnsi"/>
          <w:szCs w:val="24"/>
        </w:rPr>
        <w:t>1970 r.</w:t>
      </w:r>
      <w:r w:rsidR="000E738B">
        <w:rPr>
          <w:rFonts w:cstheme="minorHAnsi"/>
          <w:szCs w:val="24"/>
        </w:rPr>
        <w:t xml:space="preserve"> w </w:t>
      </w:r>
      <w:r w:rsidRPr="003C179F">
        <w:rPr>
          <w:rFonts w:cstheme="minorHAnsi"/>
          <w:szCs w:val="24"/>
        </w:rPr>
        <w:t>dniu 7 maja 2022 r. Wielka Brytania zgłosiła pierwszy</w:t>
      </w:r>
      <w:r w:rsidR="000E738B">
        <w:rPr>
          <w:rFonts w:cstheme="minorHAnsi"/>
          <w:szCs w:val="24"/>
        </w:rPr>
        <w:t xml:space="preserve"> w </w:t>
      </w:r>
      <w:r w:rsidRPr="003C179F">
        <w:rPr>
          <w:rFonts w:cstheme="minorHAnsi"/>
          <w:szCs w:val="24"/>
        </w:rPr>
        <w:t>Europie przypadek ospy małpiej u osoby podróżującej</w:t>
      </w:r>
      <w:r w:rsidR="005A5A82">
        <w:rPr>
          <w:rFonts w:cstheme="minorHAnsi"/>
          <w:szCs w:val="24"/>
        </w:rPr>
        <w:t xml:space="preserve"> z </w:t>
      </w:r>
      <w:r w:rsidRPr="003C179F">
        <w:rPr>
          <w:rFonts w:cstheme="minorHAnsi"/>
          <w:szCs w:val="24"/>
        </w:rPr>
        <w:t xml:space="preserve">Nigerii. </w:t>
      </w:r>
    </w:p>
    <w:p w14:paraId="6FEE97C0" w14:textId="7F118D02" w:rsidR="00773A58" w:rsidRPr="003C179F" w:rsidRDefault="00773A58" w:rsidP="00D1749B">
      <w:pPr>
        <w:pStyle w:val="Stylnastroninternet"/>
        <w:rPr>
          <w:rFonts w:cstheme="minorHAnsi"/>
          <w:szCs w:val="24"/>
        </w:rPr>
      </w:pPr>
      <w:r w:rsidRPr="003C179F">
        <w:rPr>
          <w:rFonts w:cstheme="minorHAnsi"/>
          <w:szCs w:val="24"/>
        </w:rPr>
        <w:t xml:space="preserve"> </w:t>
      </w:r>
      <w:r>
        <w:rPr>
          <w:rFonts w:cstheme="minorHAnsi"/>
          <w:szCs w:val="24"/>
        </w:rPr>
        <w:t>N</w:t>
      </w:r>
      <w:r w:rsidRPr="003C179F">
        <w:rPr>
          <w:rFonts w:cstheme="minorHAnsi"/>
          <w:szCs w:val="24"/>
        </w:rPr>
        <w:t xml:space="preserve">a </w:t>
      </w:r>
      <w:r w:rsidRPr="003C179F">
        <w:rPr>
          <w:rFonts w:eastAsia="Times New Roman" w:cstheme="minorHAnsi"/>
          <w:szCs w:val="24"/>
          <w:lang w:eastAsia="pl-PL"/>
        </w:rPr>
        <w:t>terenie woj. zachodniopomorskiego zgłoszono 3 przypadki małpiej ospy,</w:t>
      </w:r>
      <w:r w:rsidR="000E738B">
        <w:rPr>
          <w:rFonts w:eastAsia="Times New Roman" w:cstheme="minorHAnsi"/>
          <w:szCs w:val="24"/>
          <w:lang w:eastAsia="pl-PL"/>
        </w:rPr>
        <w:t xml:space="preserve"> w </w:t>
      </w:r>
      <w:r w:rsidRPr="003C179F">
        <w:rPr>
          <w:rFonts w:eastAsia="Times New Roman" w:cstheme="minorHAnsi"/>
          <w:szCs w:val="24"/>
          <w:lang w:eastAsia="pl-PL"/>
        </w:rPr>
        <w:t xml:space="preserve">tym </w:t>
      </w:r>
      <w:r w:rsidRPr="003C179F">
        <w:rPr>
          <w:rFonts w:cstheme="minorHAnsi"/>
          <w:szCs w:val="24"/>
        </w:rPr>
        <w:t xml:space="preserve">2 przypadki prawdopodobne oraz 1 przypadek potwierdzony </w:t>
      </w:r>
      <w:r w:rsidRPr="003C179F">
        <w:rPr>
          <w:rFonts w:eastAsia="Times New Roman" w:cstheme="minorHAnsi"/>
          <w:szCs w:val="24"/>
          <w:lang w:eastAsia="pl-PL"/>
        </w:rPr>
        <w:t>(współczynnik zapadalności 0,18 na 100 tys. mieszkańców)</w:t>
      </w:r>
      <w:r w:rsidRPr="003C179F">
        <w:rPr>
          <w:rFonts w:cstheme="minorHAnsi"/>
          <w:color w:val="000000"/>
          <w:szCs w:val="24"/>
        </w:rPr>
        <w:t>.</w:t>
      </w:r>
      <w:r w:rsidRPr="003C179F">
        <w:rPr>
          <w:rFonts w:eastAsia="Times New Roman" w:cstheme="minorHAnsi"/>
          <w:szCs w:val="24"/>
          <w:lang w:eastAsia="pl-PL"/>
        </w:rPr>
        <w:t xml:space="preserve"> Zachorowania wystąpiły na terenie powiatu pyrzyckiego oraz na terenie miasta Szczecin.</w:t>
      </w:r>
      <w:r w:rsidRPr="003C179F">
        <w:rPr>
          <w:rFonts w:eastAsia="Times New Roman" w:cstheme="minorHAnsi"/>
          <w:sz w:val="20"/>
          <w:szCs w:val="20"/>
          <w:lang w:eastAsia="pl-PL"/>
        </w:rPr>
        <w:t xml:space="preserve"> </w:t>
      </w:r>
      <w:r w:rsidRPr="003C179F">
        <w:rPr>
          <w:rFonts w:eastAsia="Times New Roman" w:cstheme="minorHAnsi"/>
          <w:szCs w:val="24"/>
          <w:lang w:eastAsia="pl-PL"/>
        </w:rPr>
        <w:t>U chorych wystąpiły m.in. objawy takie jak: zmiany</w:t>
      </w:r>
      <w:r w:rsidRPr="003C179F">
        <w:rPr>
          <w:rFonts w:eastAsia="Times New Roman" w:cstheme="minorHAnsi"/>
          <w:bCs/>
          <w:szCs w:val="24"/>
          <w:lang w:eastAsia="pl-PL"/>
        </w:rPr>
        <w:t xml:space="preserve"> skórne, </w:t>
      </w:r>
      <w:r w:rsidRPr="003C179F">
        <w:rPr>
          <w:rFonts w:eastAsia="Times New Roman" w:cstheme="minorHAnsi"/>
          <w:bCs/>
          <w:color w:val="000000"/>
          <w:szCs w:val="24"/>
          <w:lang w:eastAsia="pl-PL"/>
        </w:rPr>
        <w:t>gorączka,</w:t>
      </w:r>
      <w:r w:rsidRPr="003C179F">
        <w:rPr>
          <w:rFonts w:eastAsia="Times New Roman" w:cstheme="minorHAnsi"/>
          <w:szCs w:val="24"/>
          <w:lang w:eastAsia="pl-PL"/>
        </w:rPr>
        <w:t xml:space="preserve"> ból gardła. </w:t>
      </w:r>
      <w:r w:rsidRPr="003C179F">
        <w:rPr>
          <w:rFonts w:cstheme="minorHAnsi"/>
          <w:color w:val="000000"/>
          <w:szCs w:val="24"/>
        </w:rPr>
        <w:t>Wszyscy pacjenci byli hospitalizowani</w:t>
      </w:r>
      <w:r w:rsidR="000E738B">
        <w:rPr>
          <w:rFonts w:cstheme="minorHAnsi"/>
          <w:color w:val="000000"/>
          <w:szCs w:val="24"/>
        </w:rPr>
        <w:t xml:space="preserve"> w </w:t>
      </w:r>
      <w:r w:rsidRPr="003C179F">
        <w:rPr>
          <w:rFonts w:cstheme="minorHAnsi"/>
          <w:bCs/>
          <w:color w:val="000000"/>
          <w:szCs w:val="24"/>
        </w:rPr>
        <w:t>Oddziale Obserwacyjno-Zakaźnym, Chorób Tropikalnych</w:t>
      </w:r>
      <w:r w:rsidR="005A5A82">
        <w:rPr>
          <w:rFonts w:cstheme="minorHAnsi"/>
          <w:bCs/>
          <w:color w:val="000000"/>
          <w:szCs w:val="24"/>
        </w:rPr>
        <w:t xml:space="preserve"> i </w:t>
      </w:r>
      <w:r w:rsidRPr="003C179F">
        <w:rPr>
          <w:rFonts w:cstheme="minorHAnsi"/>
          <w:bCs/>
          <w:color w:val="000000"/>
          <w:szCs w:val="24"/>
        </w:rPr>
        <w:t>Nabytych Niedoborów Immunologicznych SP Wojewódzkiego Szpitala Zespolonego</w:t>
      </w:r>
      <w:r w:rsidR="000E738B">
        <w:rPr>
          <w:rFonts w:cstheme="minorHAnsi"/>
          <w:bCs/>
          <w:color w:val="000000"/>
          <w:szCs w:val="24"/>
        </w:rPr>
        <w:t xml:space="preserve"> w </w:t>
      </w:r>
      <w:r w:rsidRPr="003C179F">
        <w:rPr>
          <w:rFonts w:cstheme="minorHAnsi"/>
          <w:bCs/>
          <w:color w:val="000000"/>
          <w:szCs w:val="24"/>
        </w:rPr>
        <w:t>Szczecinie, ul. Arkońska 4.</w:t>
      </w:r>
    </w:p>
    <w:p w14:paraId="2F4092DE" w14:textId="22D0ADB5" w:rsidR="00773A58" w:rsidRDefault="00773A58" w:rsidP="00D1749B">
      <w:pPr>
        <w:pStyle w:val="Stylnastroninternet"/>
        <w:rPr>
          <w:rFonts w:cstheme="minorHAnsi"/>
          <w:szCs w:val="24"/>
        </w:rPr>
      </w:pPr>
      <w:r w:rsidRPr="003C179F">
        <w:rPr>
          <w:rFonts w:cstheme="minorHAnsi"/>
          <w:szCs w:val="24"/>
        </w:rPr>
        <w:t>W analogicznym okresie</w:t>
      </w:r>
      <w:r w:rsidR="000E738B">
        <w:rPr>
          <w:rFonts w:cstheme="minorHAnsi"/>
          <w:szCs w:val="24"/>
        </w:rPr>
        <w:t xml:space="preserve"> w </w:t>
      </w:r>
      <w:r w:rsidRPr="003C179F">
        <w:rPr>
          <w:rFonts w:cstheme="minorHAnsi"/>
          <w:szCs w:val="24"/>
        </w:rPr>
        <w:t>Polsce zarejestrowano 213 zachorowań na ospę małpią (współczynnik zapadalności 0,56 na 100 tys. mieszkańców).</w:t>
      </w:r>
    </w:p>
    <w:p w14:paraId="5E97FB5B" w14:textId="0F7263B7" w:rsidR="00AD5D5D" w:rsidRDefault="00AD5D5D" w:rsidP="00D1749B">
      <w:pPr>
        <w:pStyle w:val="Stylnastroninternet"/>
        <w:rPr>
          <w:rFonts w:cstheme="minorHAnsi"/>
          <w:szCs w:val="24"/>
        </w:rPr>
      </w:pPr>
      <w:r>
        <w:rPr>
          <w:rFonts w:cstheme="minorHAnsi"/>
          <w:szCs w:val="24"/>
        </w:rPr>
        <w:br w:type="page"/>
      </w:r>
    </w:p>
    <w:p w14:paraId="5B4F1AB3" w14:textId="534AE2EF" w:rsidR="00773A58" w:rsidRDefault="00773A58" w:rsidP="008917B4">
      <w:pPr>
        <w:pStyle w:val="Nagwek3"/>
        <w:numPr>
          <w:ilvl w:val="1"/>
          <w:numId w:val="122"/>
        </w:numPr>
        <w:spacing w:before="0"/>
      </w:pPr>
      <w:bookmarkStart w:id="494" w:name="_Toc133222209"/>
      <w:bookmarkStart w:id="495" w:name="_Toc135828427"/>
      <w:r w:rsidRPr="007B0047">
        <w:lastRenderedPageBreak/>
        <w:t>Podsumowanie</w:t>
      </w:r>
      <w:r w:rsidR="005A5A82">
        <w:t xml:space="preserve"> i </w:t>
      </w:r>
      <w:r w:rsidRPr="007B0047">
        <w:t>wnioski</w:t>
      </w:r>
      <w:bookmarkEnd w:id="494"/>
      <w:bookmarkEnd w:id="495"/>
    </w:p>
    <w:p w14:paraId="24E7198B" w14:textId="77777777" w:rsidR="008917B4" w:rsidRPr="008917B4" w:rsidRDefault="008917B4" w:rsidP="00D1749B">
      <w:pPr>
        <w:pStyle w:val="Stylnastroninternet"/>
      </w:pPr>
    </w:p>
    <w:p w14:paraId="59C236A0" w14:textId="379E58B0" w:rsidR="004054B6" w:rsidRDefault="00773A58" w:rsidP="00D1749B">
      <w:pPr>
        <w:pStyle w:val="Stylnastroninternet"/>
        <w:rPr>
          <w:rFonts w:ascii="Calibri" w:eastAsia="Calibri" w:hAnsi="Calibri" w:cs="Calibri"/>
          <w:szCs w:val="24"/>
        </w:rPr>
      </w:pPr>
      <w:r w:rsidRPr="0065074D">
        <w:rPr>
          <w:rFonts w:ascii="Calibri" w:eastAsia="Calibri" w:hAnsi="Calibri" w:cs="Calibri"/>
          <w:szCs w:val="24"/>
        </w:rPr>
        <w:t>Sytuacja epidemiologiczna chorób zakaźnych</w:t>
      </w:r>
      <w:r w:rsidR="000E738B">
        <w:rPr>
          <w:rFonts w:ascii="Calibri" w:eastAsia="Calibri" w:hAnsi="Calibri" w:cs="Calibri"/>
          <w:szCs w:val="24"/>
        </w:rPr>
        <w:t xml:space="preserve"> w </w:t>
      </w:r>
      <w:r w:rsidRPr="0065074D">
        <w:rPr>
          <w:rFonts w:ascii="Calibri" w:eastAsia="Calibri" w:hAnsi="Calibri" w:cs="Calibri"/>
          <w:szCs w:val="24"/>
        </w:rPr>
        <w:t>woj. zachodniopomorskim</w:t>
      </w:r>
      <w:r w:rsidR="000E738B">
        <w:rPr>
          <w:rFonts w:ascii="Calibri" w:eastAsia="Calibri" w:hAnsi="Calibri" w:cs="Calibri"/>
          <w:szCs w:val="24"/>
        </w:rPr>
        <w:t xml:space="preserve"> w </w:t>
      </w:r>
      <w:r w:rsidRPr="0065074D">
        <w:rPr>
          <w:rFonts w:ascii="Calibri" w:eastAsia="Calibri" w:hAnsi="Calibri" w:cs="Calibri"/>
          <w:szCs w:val="24"/>
        </w:rPr>
        <w:t>latach 2021-2022 przedstawiona została</w:t>
      </w:r>
      <w:r w:rsidR="000E738B">
        <w:rPr>
          <w:rFonts w:ascii="Calibri" w:eastAsia="Calibri" w:hAnsi="Calibri" w:cs="Calibri"/>
          <w:szCs w:val="24"/>
        </w:rPr>
        <w:t xml:space="preserve"> w </w:t>
      </w:r>
      <w:r w:rsidRPr="0065074D">
        <w:rPr>
          <w:rFonts w:ascii="Calibri" w:eastAsia="Calibri" w:hAnsi="Calibri" w:cs="Calibri"/>
          <w:szCs w:val="24"/>
        </w:rPr>
        <w:t xml:space="preserve">tabeli </w:t>
      </w:r>
      <w:r>
        <w:rPr>
          <w:rFonts w:ascii="Calibri" w:eastAsia="Calibri" w:hAnsi="Calibri" w:cs="Calibri"/>
          <w:szCs w:val="24"/>
        </w:rPr>
        <w:t>23</w:t>
      </w:r>
      <w:r w:rsidRPr="0065074D">
        <w:rPr>
          <w:rFonts w:ascii="Calibri" w:eastAsia="Calibri" w:hAnsi="Calibri" w:cs="Calibri"/>
          <w:szCs w:val="24"/>
        </w:rPr>
        <w:t xml:space="preserve">. </w:t>
      </w:r>
      <w:bookmarkStart w:id="496" w:name="_Toc133231317"/>
      <w:bookmarkStart w:id="497" w:name="_Toc133236326"/>
    </w:p>
    <w:p w14:paraId="5338F45C" w14:textId="77777777" w:rsidR="000A3871" w:rsidRPr="0057057F" w:rsidRDefault="000A3871" w:rsidP="00D1749B">
      <w:pPr>
        <w:pStyle w:val="Stylnastroninternet"/>
        <w:rPr>
          <w:rFonts w:ascii="Calibri" w:eastAsia="Calibri" w:hAnsi="Calibri" w:cs="Calibri"/>
          <w:szCs w:val="24"/>
        </w:rPr>
      </w:pPr>
    </w:p>
    <w:p w14:paraId="5B868423" w14:textId="11ACFFC7" w:rsidR="00773A58" w:rsidRPr="0057057F" w:rsidRDefault="00773A58" w:rsidP="004747E5">
      <w:pPr>
        <w:rPr>
          <w:sz w:val="18"/>
          <w:szCs w:val="18"/>
        </w:rPr>
      </w:pPr>
      <w:bookmarkStart w:id="498" w:name="_Toc133311716"/>
      <w:bookmarkStart w:id="499" w:name="_Toc133320572"/>
      <w:bookmarkStart w:id="500" w:name="_Toc133321691"/>
      <w:bookmarkStart w:id="501" w:name="_Toc133387669"/>
      <w:bookmarkStart w:id="502" w:name="_Toc133388613"/>
      <w:bookmarkStart w:id="503" w:name="_Toc133500636"/>
      <w:bookmarkStart w:id="504" w:name="_Toc133559640"/>
      <w:bookmarkStart w:id="505" w:name="_Toc133576662"/>
      <w:bookmarkStart w:id="506" w:name="_Toc133582266"/>
      <w:bookmarkStart w:id="507" w:name="_Toc133582884"/>
      <w:bookmarkStart w:id="508" w:name="_Toc133583774"/>
      <w:bookmarkStart w:id="509" w:name="_Toc134604383"/>
      <w:bookmarkStart w:id="510" w:name="_Toc134610897"/>
      <w:bookmarkStart w:id="511" w:name="_Toc135041596"/>
      <w:bookmarkStart w:id="512" w:name="_Toc135828588"/>
      <w:r w:rsidRPr="0057057F">
        <w:rPr>
          <w:sz w:val="18"/>
          <w:szCs w:val="18"/>
        </w:rPr>
        <w:t xml:space="preserve">Tabela </w:t>
      </w:r>
      <w:r w:rsidRPr="0057057F">
        <w:rPr>
          <w:sz w:val="18"/>
          <w:szCs w:val="18"/>
        </w:rPr>
        <w:fldChar w:fldCharType="begin"/>
      </w:r>
      <w:r w:rsidRPr="0057057F">
        <w:rPr>
          <w:sz w:val="18"/>
          <w:szCs w:val="18"/>
        </w:rPr>
        <w:instrText xml:space="preserve"> SEQ Tabela \* ARABIC </w:instrText>
      </w:r>
      <w:r w:rsidRPr="0057057F">
        <w:rPr>
          <w:sz w:val="18"/>
          <w:szCs w:val="18"/>
        </w:rPr>
        <w:fldChar w:fldCharType="separate"/>
      </w:r>
      <w:r w:rsidR="00B41039" w:rsidRPr="0057057F">
        <w:rPr>
          <w:noProof/>
          <w:sz w:val="18"/>
          <w:szCs w:val="18"/>
        </w:rPr>
        <w:t>23</w:t>
      </w:r>
      <w:r w:rsidRPr="0057057F">
        <w:rPr>
          <w:noProof/>
          <w:sz w:val="18"/>
          <w:szCs w:val="18"/>
        </w:rPr>
        <w:fldChar w:fldCharType="end"/>
      </w:r>
      <w:r w:rsidR="004747E5">
        <w:rPr>
          <w:noProof/>
          <w:sz w:val="18"/>
          <w:szCs w:val="18"/>
        </w:rPr>
        <w:t>.</w:t>
      </w:r>
      <w:r w:rsidRPr="0057057F">
        <w:rPr>
          <w:sz w:val="18"/>
          <w:szCs w:val="18"/>
        </w:rPr>
        <w:t xml:space="preserve"> Liczba zachorowań</w:t>
      </w:r>
      <w:r w:rsidR="005A5A82" w:rsidRPr="0057057F">
        <w:rPr>
          <w:sz w:val="18"/>
          <w:szCs w:val="18"/>
        </w:rPr>
        <w:t xml:space="preserve"> i </w:t>
      </w:r>
      <w:r w:rsidRPr="0057057F">
        <w:rPr>
          <w:sz w:val="18"/>
          <w:szCs w:val="18"/>
        </w:rPr>
        <w:t>zapadalność na wybrane choroby zakaźne, zakażenia</w:t>
      </w:r>
      <w:r w:rsidR="005A5A82" w:rsidRPr="0057057F">
        <w:rPr>
          <w:sz w:val="18"/>
          <w:szCs w:val="18"/>
        </w:rPr>
        <w:t xml:space="preserve"> i </w:t>
      </w:r>
      <w:r w:rsidRPr="0057057F">
        <w:rPr>
          <w:sz w:val="18"/>
          <w:szCs w:val="18"/>
        </w:rPr>
        <w:t>zatrucia</w:t>
      </w:r>
      <w:r w:rsidR="000E738B" w:rsidRPr="0057057F">
        <w:rPr>
          <w:sz w:val="18"/>
          <w:szCs w:val="18"/>
        </w:rPr>
        <w:t xml:space="preserve"> w </w:t>
      </w:r>
      <w:r w:rsidRPr="0057057F">
        <w:rPr>
          <w:sz w:val="18"/>
          <w:szCs w:val="18"/>
        </w:rPr>
        <w:t>woj. zachodniopomorskim</w:t>
      </w:r>
      <w:r w:rsidR="000E738B" w:rsidRPr="0057057F">
        <w:rPr>
          <w:sz w:val="18"/>
          <w:szCs w:val="18"/>
        </w:rPr>
        <w:t xml:space="preserve"> w </w:t>
      </w:r>
      <w:r w:rsidRPr="0057057F">
        <w:rPr>
          <w:sz w:val="18"/>
          <w:szCs w:val="18"/>
        </w:rPr>
        <w:t>2022 roku</w:t>
      </w:r>
      <w:r w:rsidR="000E738B" w:rsidRPr="0057057F">
        <w:rPr>
          <w:sz w:val="18"/>
          <w:szCs w:val="18"/>
        </w:rPr>
        <w:t xml:space="preserve"> w </w:t>
      </w:r>
      <w:r w:rsidRPr="0057057F">
        <w:rPr>
          <w:sz w:val="18"/>
          <w:szCs w:val="18"/>
        </w:rPr>
        <w:t>porównaniu do 2021 roku</w:t>
      </w:r>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p>
    <w:tbl>
      <w:tblPr>
        <w:tblStyle w:val="Siatkatabelijasna"/>
        <w:tblW w:w="10178" w:type="dxa"/>
        <w:jc w:val="center"/>
        <w:tblLook w:val="04A0" w:firstRow="1" w:lastRow="0" w:firstColumn="1" w:lastColumn="0" w:noHBand="0" w:noVBand="1"/>
        <w:tblCaption w:val="Tabela 23 Liczba zachorowań i zapadalność na wybrane choroby zakaźne, zakażenia i zatrucia w woj. zachodniopomorskim w 2022 roku w porównaniu do 2021 roku"/>
        <w:tblDescription w:val="Tabela 23 Liczba zachorowań i zapadalność na wybrane choroby zakaźne, zakażenia i zatrucia w woj. zachodniopomorskim w 2022 roku w porównaniu do 2021 roku"/>
      </w:tblPr>
      <w:tblGrid>
        <w:gridCol w:w="567"/>
        <w:gridCol w:w="4961"/>
        <w:gridCol w:w="1227"/>
        <w:gridCol w:w="1250"/>
        <w:gridCol w:w="1227"/>
        <w:gridCol w:w="1250"/>
      </w:tblGrid>
      <w:tr w:rsidR="00773A58" w:rsidRPr="00C23914" w14:paraId="157A7009" w14:textId="77777777" w:rsidTr="00AD7B28">
        <w:trPr>
          <w:trHeight w:val="300"/>
          <w:jc w:val="center"/>
        </w:trPr>
        <w:tc>
          <w:tcPr>
            <w:tcW w:w="567" w:type="dxa"/>
            <w:vMerge w:val="restart"/>
            <w:noWrap/>
            <w:hideMark/>
          </w:tcPr>
          <w:p w14:paraId="528808BB"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Lp.</w:t>
            </w:r>
          </w:p>
        </w:tc>
        <w:tc>
          <w:tcPr>
            <w:tcW w:w="4961" w:type="dxa"/>
            <w:vMerge w:val="restart"/>
            <w:noWrap/>
            <w:hideMark/>
          </w:tcPr>
          <w:p w14:paraId="47C3DBDA"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Jednostka chorobowa</w:t>
            </w:r>
          </w:p>
        </w:tc>
        <w:tc>
          <w:tcPr>
            <w:tcW w:w="4650" w:type="dxa"/>
            <w:gridSpan w:val="4"/>
            <w:noWrap/>
            <w:hideMark/>
          </w:tcPr>
          <w:p w14:paraId="3FD625F1"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Rok</w:t>
            </w:r>
          </w:p>
        </w:tc>
      </w:tr>
      <w:tr w:rsidR="00773A58" w:rsidRPr="00C23914" w14:paraId="550EB21D" w14:textId="77777777" w:rsidTr="00AD7B28">
        <w:trPr>
          <w:trHeight w:val="300"/>
          <w:jc w:val="center"/>
        </w:trPr>
        <w:tc>
          <w:tcPr>
            <w:tcW w:w="567" w:type="dxa"/>
            <w:vMerge/>
            <w:hideMark/>
          </w:tcPr>
          <w:p w14:paraId="1528C8D0" w14:textId="77777777" w:rsidR="00773A58" w:rsidRPr="00C23914" w:rsidRDefault="00773A58" w:rsidP="00400395">
            <w:pPr>
              <w:rPr>
                <w:rFonts w:ascii="Calibri" w:eastAsia="Times New Roman" w:hAnsi="Calibri" w:cs="Calibri"/>
                <w:b/>
                <w:bCs/>
                <w:color w:val="000000"/>
                <w:sz w:val="20"/>
                <w:szCs w:val="20"/>
                <w:lang w:eastAsia="pl-PL"/>
              </w:rPr>
            </w:pPr>
          </w:p>
        </w:tc>
        <w:tc>
          <w:tcPr>
            <w:tcW w:w="4961" w:type="dxa"/>
            <w:vMerge/>
            <w:hideMark/>
          </w:tcPr>
          <w:p w14:paraId="58AC883C" w14:textId="77777777" w:rsidR="00773A58" w:rsidRPr="00C23914" w:rsidRDefault="00773A58" w:rsidP="00400395">
            <w:pPr>
              <w:rPr>
                <w:rFonts w:ascii="Calibri" w:eastAsia="Times New Roman" w:hAnsi="Calibri" w:cs="Calibri"/>
                <w:b/>
                <w:bCs/>
                <w:color w:val="000000"/>
                <w:sz w:val="20"/>
                <w:szCs w:val="20"/>
                <w:lang w:eastAsia="pl-PL"/>
              </w:rPr>
            </w:pPr>
          </w:p>
        </w:tc>
        <w:tc>
          <w:tcPr>
            <w:tcW w:w="2325" w:type="dxa"/>
            <w:gridSpan w:val="2"/>
            <w:noWrap/>
            <w:hideMark/>
          </w:tcPr>
          <w:p w14:paraId="6DF35A3C"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202</w:t>
            </w:r>
            <w:r>
              <w:rPr>
                <w:rFonts w:ascii="Calibri" w:eastAsia="Times New Roman" w:hAnsi="Calibri" w:cs="Calibri"/>
                <w:b/>
                <w:bCs/>
                <w:color w:val="000000"/>
                <w:sz w:val="20"/>
                <w:szCs w:val="20"/>
                <w:lang w:eastAsia="pl-PL"/>
              </w:rPr>
              <w:t>1</w:t>
            </w:r>
          </w:p>
        </w:tc>
        <w:tc>
          <w:tcPr>
            <w:tcW w:w="2325" w:type="dxa"/>
            <w:gridSpan w:val="2"/>
            <w:noWrap/>
            <w:hideMark/>
          </w:tcPr>
          <w:p w14:paraId="2BD993FA"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202</w:t>
            </w:r>
            <w:r>
              <w:rPr>
                <w:rFonts w:ascii="Calibri" w:eastAsia="Times New Roman" w:hAnsi="Calibri" w:cs="Calibri"/>
                <w:b/>
                <w:bCs/>
                <w:color w:val="000000"/>
                <w:sz w:val="20"/>
                <w:szCs w:val="20"/>
                <w:lang w:eastAsia="pl-PL"/>
              </w:rPr>
              <w:t>2</w:t>
            </w:r>
          </w:p>
        </w:tc>
      </w:tr>
      <w:tr w:rsidR="00773A58" w:rsidRPr="00C23914" w14:paraId="1863095E" w14:textId="77777777" w:rsidTr="00AD7B28">
        <w:trPr>
          <w:trHeight w:val="600"/>
          <w:jc w:val="center"/>
        </w:trPr>
        <w:tc>
          <w:tcPr>
            <w:tcW w:w="567" w:type="dxa"/>
            <w:vMerge/>
            <w:hideMark/>
          </w:tcPr>
          <w:p w14:paraId="2FD3E9A3" w14:textId="77777777" w:rsidR="00773A58" w:rsidRPr="00C23914" w:rsidRDefault="00773A58" w:rsidP="00400395">
            <w:pPr>
              <w:rPr>
                <w:rFonts w:ascii="Calibri" w:eastAsia="Times New Roman" w:hAnsi="Calibri" w:cs="Calibri"/>
                <w:b/>
                <w:bCs/>
                <w:color w:val="000000"/>
                <w:sz w:val="20"/>
                <w:szCs w:val="20"/>
                <w:lang w:eastAsia="pl-PL"/>
              </w:rPr>
            </w:pPr>
          </w:p>
        </w:tc>
        <w:tc>
          <w:tcPr>
            <w:tcW w:w="4961" w:type="dxa"/>
            <w:vMerge/>
            <w:hideMark/>
          </w:tcPr>
          <w:p w14:paraId="6FB6E9A7" w14:textId="77777777" w:rsidR="00773A58" w:rsidRPr="00C23914" w:rsidRDefault="00773A58" w:rsidP="00400395">
            <w:pPr>
              <w:rPr>
                <w:rFonts w:ascii="Calibri" w:eastAsia="Times New Roman" w:hAnsi="Calibri" w:cs="Calibri"/>
                <w:b/>
                <w:bCs/>
                <w:color w:val="000000"/>
                <w:sz w:val="20"/>
                <w:szCs w:val="20"/>
                <w:lang w:eastAsia="pl-PL"/>
              </w:rPr>
            </w:pPr>
          </w:p>
        </w:tc>
        <w:tc>
          <w:tcPr>
            <w:tcW w:w="1151" w:type="dxa"/>
            <w:hideMark/>
          </w:tcPr>
          <w:p w14:paraId="572EAAE5"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Liczba zachorowań</w:t>
            </w:r>
          </w:p>
        </w:tc>
        <w:tc>
          <w:tcPr>
            <w:tcW w:w="1174" w:type="dxa"/>
            <w:noWrap/>
            <w:hideMark/>
          </w:tcPr>
          <w:p w14:paraId="345EFD84"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Zapadalność</w:t>
            </w:r>
          </w:p>
        </w:tc>
        <w:tc>
          <w:tcPr>
            <w:tcW w:w="1151" w:type="dxa"/>
            <w:hideMark/>
          </w:tcPr>
          <w:p w14:paraId="3B308121"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Liczba zachorowań</w:t>
            </w:r>
          </w:p>
        </w:tc>
        <w:tc>
          <w:tcPr>
            <w:tcW w:w="1174" w:type="dxa"/>
            <w:noWrap/>
            <w:hideMark/>
          </w:tcPr>
          <w:p w14:paraId="4ED6901A"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Zapadalność</w:t>
            </w:r>
          </w:p>
        </w:tc>
      </w:tr>
      <w:tr w:rsidR="00773A58" w:rsidRPr="00C23914" w14:paraId="17719879" w14:textId="77777777" w:rsidTr="00AD7B28">
        <w:trPr>
          <w:trHeight w:val="300"/>
          <w:jc w:val="center"/>
        </w:trPr>
        <w:tc>
          <w:tcPr>
            <w:tcW w:w="567" w:type="dxa"/>
            <w:noWrap/>
            <w:hideMark/>
          </w:tcPr>
          <w:p w14:paraId="2A6B1F6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w:t>
            </w:r>
          </w:p>
        </w:tc>
        <w:tc>
          <w:tcPr>
            <w:tcW w:w="4961" w:type="dxa"/>
            <w:hideMark/>
          </w:tcPr>
          <w:p w14:paraId="6AA0C4D3"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Salmonellozy – zatrucie pokarmowe</w:t>
            </w:r>
          </w:p>
        </w:tc>
        <w:tc>
          <w:tcPr>
            <w:tcW w:w="1151" w:type="dxa"/>
            <w:hideMark/>
          </w:tcPr>
          <w:p w14:paraId="34ABD00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409</w:t>
            </w:r>
          </w:p>
        </w:tc>
        <w:tc>
          <w:tcPr>
            <w:tcW w:w="1174" w:type="dxa"/>
            <w:hideMark/>
          </w:tcPr>
          <w:p w14:paraId="3E57B22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24,32</w:t>
            </w:r>
          </w:p>
        </w:tc>
        <w:tc>
          <w:tcPr>
            <w:tcW w:w="1151" w:type="dxa"/>
            <w:hideMark/>
          </w:tcPr>
          <w:p w14:paraId="455A11FA"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218</w:t>
            </w:r>
          </w:p>
        </w:tc>
        <w:tc>
          <w:tcPr>
            <w:tcW w:w="1174" w:type="dxa"/>
            <w:hideMark/>
          </w:tcPr>
          <w:p w14:paraId="2B708A2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13,25</w:t>
            </w:r>
          </w:p>
        </w:tc>
      </w:tr>
      <w:tr w:rsidR="00773A58" w:rsidRPr="00C23914" w14:paraId="3BCC2351" w14:textId="77777777" w:rsidTr="00AD7B28">
        <w:trPr>
          <w:trHeight w:val="300"/>
          <w:jc w:val="center"/>
        </w:trPr>
        <w:tc>
          <w:tcPr>
            <w:tcW w:w="567" w:type="dxa"/>
            <w:noWrap/>
            <w:hideMark/>
          </w:tcPr>
          <w:p w14:paraId="7BF30F4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w:t>
            </w:r>
          </w:p>
        </w:tc>
        <w:tc>
          <w:tcPr>
            <w:tcW w:w="4961" w:type="dxa"/>
            <w:hideMark/>
          </w:tcPr>
          <w:p w14:paraId="369F09C4"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Salmonellozy – zakażenia pozajelitowe</w:t>
            </w:r>
          </w:p>
        </w:tc>
        <w:tc>
          <w:tcPr>
            <w:tcW w:w="1151" w:type="dxa"/>
            <w:hideMark/>
          </w:tcPr>
          <w:p w14:paraId="0E46635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w:t>
            </w:r>
          </w:p>
        </w:tc>
        <w:tc>
          <w:tcPr>
            <w:tcW w:w="1174" w:type="dxa"/>
            <w:hideMark/>
          </w:tcPr>
          <w:p w14:paraId="3D5EEBB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0,06</w:t>
            </w:r>
          </w:p>
        </w:tc>
        <w:tc>
          <w:tcPr>
            <w:tcW w:w="1151" w:type="dxa"/>
            <w:hideMark/>
          </w:tcPr>
          <w:p w14:paraId="7D85616E"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3</w:t>
            </w:r>
          </w:p>
        </w:tc>
        <w:tc>
          <w:tcPr>
            <w:tcW w:w="1174" w:type="dxa"/>
            <w:hideMark/>
          </w:tcPr>
          <w:p w14:paraId="00F7C1A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0,18</w:t>
            </w:r>
          </w:p>
        </w:tc>
      </w:tr>
      <w:tr w:rsidR="00773A58" w:rsidRPr="00C23914" w14:paraId="0D1763E3" w14:textId="77777777" w:rsidTr="00AD7B28">
        <w:trPr>
          <w:trHeight w:val="300"/>
          <w:jc w:val="center"/>
        </w:trPr>
        <w:tc>
          <w:tcPr>
            <w:tcW w:w="567" w:type="dxa"/>
            <w:noWrap/>
            <w:hideMark/>
          </w:tcPr>
          <w:p w14:paraId="2173AE8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w:t>
            </w:r>
          </w:p>
        </w:tc>
        <w:tc>
          <w:tcPr>
            <w:tcW w:w="4961" w:type="dxa"/>
            <w:hideMark/>
          </w:tcPr>
          <w:p w14:paraId="6DFA1BCB"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Inne bakteryjne zakażenia jelitowe</w:t>
            </w:r>
          </w:p>
        </w:tc>
        <w:tc>
          <w:tcPr>
            <w:tcW w:w="1151" w:type="dxa"/>
            <w:hideMark/>
          </w:tcPr>
          <w:p w14:paraId="2F093CE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624</w:t>
            </w:r>
          </w:p>
        </w:tc>
        <w:tc>
          <w:tcPr>
            <w:tcW w:w="1174" w:type="dxa"/>
            <w:hideMark/>
          </w:tcPr>
          <w:p w14:paraId="10720AA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37,10</w:t>
            </w:r>
          </w:p>
        </w:tc>
        <w:tc>
          <w:tcPr>
            <w:tcW w:w="1151" w:type="dxa"/>
            <w:hideMark/>
          </w:tcPr>
          <w:p w14:paraId="020FDDB3"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744</w:t>
            </w:r>
          </w:p>
        </w:tc>
        <w:tc>
          <w:tcPr>
            <w:tcW w:w="1174" w:type="dxa"/>
            <w:hideMark/>
          </w:tcPr>
          <w:p w14:paraId="35B8C983"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45,23</w:t>
            </w:r>
          </w:p>
        </w:tc>
      </w:tr>
      <w:tr w:rsidR="00773A58" w:rsidRPr="00C23914" w14:paraId="660DBC25" w14:textId="77777777" w:rsidTr="00AD7B28">
        <w:trPr>
          <w:trHeight w:val="300"/>
          <w:jc w:val="center"/>
        </w:trPr>
        <w:tc>
          <w:tcPr>
            <w:tcW w:w="567" w:type="dxa"/>
            <w:noWrap/>
            <w:hideMark/>
          </w:tcPr>
          <w:p w14:paraId="555FB5E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w:t>
            </w:r>
          </w:p>
        </w:tc>
        <w:tc>
          <w:tcPr>
            <w:tcW w:w="4961" w:type="dxa"/>
            <w:hideMark/>
          </w:tcPr>
          <w:p w14:paraId="53D27932"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Inne bakteryjne zatrucia pokarmowe</w:t>
            </w:r>
          </w:p>
        </w:tc>
        <w:tc>
          <w:tcPr>
            <w:tcW w:w="1151" w:type="dxa"/>
            <w:hideMark/>
          </w:tcPr>
          <w:p w14:paraId="4C804CE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w:t>
            </w:r>
          </w:p>
        </w:tc>
        <w:tc>
          <w:tcPr>
            <w:tcW w:w="1174" w:type="dxa"/>
            <w:hideMark/>
          </w:tcPr>
          <w:p w14:paraId="7114112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0,18</w:t>
            </w:r>
          </w:p>
        </w:tc>
        <w:tc>
          <w:tcPr>
            <w:tcW w:w="1151" w:type="dxa"/>
            <w:hideMark/>
          </w:tcPr>
          <w:p w14:paraId="29E355C5"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16</w:t>
            </w:r>
          </w:p>
        </w:tc>
        <w:tc>
          <w:tcPr>
            <w:tcW w:w="1174" w:type="dxa"/>
            <w:hideMark/>
          </w:tcPr>
          <w:p w14:paraId="115E346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0,97</w:t>
            </w:r>
          </w:p>
        </w:tc>
      </w:tr>
      <w:tr w:rsidR="00773A58" w:rsidRPr="00C23914" w14:paraId="22C1662E" w14:textId="77777777" w:rsidTr="00AD7B28">
        <w:trPr>
          <w:trHeight w:val="300"/>
          <w:jc w:val="center"/>
        </w:trPr>
        <w:tc>
          <w:tcPr>
            <w:tcW w:w="567" w:type="dxa"/>
            <w:noWrap/>
            <w:hideMark/>
          </w:tcPr>
          <w:p w14:paraId="37F7B80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5</w:t>
            </w:r>
          </w:p>
        </w:tc>
        <w:tc>
          <w:tcPr>
            <w:tcW w:w="4961" w:type="dxa"/>
            <w:hideMark/>
          </w:tcPr>
          <w:p w14:paraId="355B9D31" w14:textId="77777777" w:rsidR="00773A58" w:rsidRPr="00C23914" w:rsidRDefault="00773A58" w:rsidP="00400395">
            <w:pPr>
              <w:rPr>
                <w:rFonts w:ascii="Calibri" w:eastAsia="Times New Roman" w:hAnsi="Calibri" w:cs="Calibri"/>
                <w:color w:val="000000"/>
                <w:sz w:val="20"/>
                <w:szCs w:val="20"/>
                <w:lang w:eastAsia="pl-PL"/>
              </w:rPr>
            </w:pPr>
            <w:proofErr w:type="spellStart"/>
            <w:r w:rsidRPr="00C23914">
              <w:rPr>
                <w:rFonts w:ascii="Calibri" w:eastAsia="Times New Roman" w:hAnsi="Calibri" w:cs="Calibri"/>
                <w:color w:val="000000"/>
                <w:sz w:val="20"/>
                <w:szCs w:val="20"/>
                <w:lang w:eastAsia="pl-PL"/>
              </w:rPr>
              <w:t>Giardioza</w:t>
            </w:r>
            <w:proofErr w:type="spellEnd"/>
            <w:r w:rsidRPr="00C23914">
              <w:rPr>
                <w:rFonts w:ascii="Calibri" w:eastAsia="Times New Roman" w:hAnsi="Calibri" w:cs="Calibri"/>
                <w:color w:val="000000"/>
                <w:sz w:val="20"/>
                <w:szCs w:val="20"/>
                <w:lang w:eastAsia="pl-PL"/>
              </w:rPr>
              <w:t xml:space="preserve"> (lamblioza)</w:t>
            </w:r>
          </w:p>
        </w:tc>
        <w:tc>
          <w:tcPr>
            <w:tcW w:w="1151" w:type="dxa"/>
            <w:hideMark/>
          </w:tcPr>
          <w:p w14:paraId="16AA209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35</w:t>
            </w:r>
          </w:p>
        </w:tc>
        <w:tc>
          <w:tcPr>
            <w:tcW w:w="1174" w:type="dxa"/>
            <w:hideMark/>
          </w:tcPr>
          <w:p w14:paraId="17B0244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2,08</w:t>
            </w:r>
          </w:p>
        </w:tc>
        <w:tc>
          <w:tcPr>
            <w:tcW w:w="1151" w:type="dxa"/>
            <w:hideMark/>
          </w:tcPr>
          <w:p w14:paraId="5B6BB9B0"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57</w:t>
            </w:r>
          </w:p>
        </w:tc>
        <w:tc>
          <w:tcPr>
            <w:tcW w:w="1174" w:type="dxa"/>
            <w:hideMark/>
          </w:tcPr>
          <w:p w14:paraId="4EBF7A3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3,46</w:t>
            </w:r>
          </w:p>
        </w:tc>
      </w:tr>
      <w:tr w:rsidR="00773A58" w:rsidRPr="00C23914" w14:paraId="2C3F65E3" w14:textId="77777777" w:rsidTr="00AD7B28">
        <w:trPr>
          <w:trHeight w:val="300"/>
          <w:jc w:val="center"/>
        </w:trPr>
        <w:tc>
          <w:tcPr>
            <w:tcW w:w="567" w:type="dxa"/>
            <w:vMerge w:val="restart"/>
            <w:noWrap/>
            <w:hideMark/>
          </w:tcPr>
          <w:p w14:paraId="7079BB64"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w:t>
            </w:r>
          </w:p>
        </w:tc>
        <w:tc>
          <w:tcPr>
            <w:tcW w:w="4961" w:type="dxa"/>
            <w:hideMark/>
          </w:tcPr>
          <w:p w14:paraId="0916CC84" w14:textId="3F538960"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Wirusowe</w:t>
            </w:r>
            <w:r w:rsidR="005A5A82">
              <w:rPr>
                <w:rFonts w:ascii="Calibri" w:eastAsia="Times New Roman" w:hAnsi="Calibri" w:cs="Calibri"/>
                <w:color w:val="000000"/>
                <w:sz w:val="20"/>
                <w:szCs w:val="20"/>
                <w:lang w:eastAsia="pl-PL"/>
              </w:rPr>
              <w:t xml:space="preserve"> i </w:t>
            </w:r>
            <w:r w:rsidRPr="00C23914">
              <w:rPr>
                <w:rFonts w:ascii="Calibri" w:eastAsia="Times New Roman" w:hAnsi="Calibri" w:cs="Calibri"/>
                <w:color w:val="000000"/>
                <w:sz w:val="20"/>
                <w:szCs w:val="20"/>
                <w:lang w:eastAsia="pl-PL"/>
              </w:rPr>
              <w:t>inne określone zakażenia jelitowe</w:t>
            </w:r>
          </w:p>
        </w:tc>
        <w:tc>
          <w:tcPr>
            <w:tcW w:w="1151" w:type="dxa"/>
            <w:hideMark/>
          </w:tcPr>
          <w:p w14:paraId="4AB087B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687</w:t>
            </w:r>
          </w:p>
        </w:tc>
        <w:tc>
          <w:tcPr>
            <w:tcW w:w="1174" w:type="dxa"/>
            <w:hideMark/>
          </w:tcPr>
          <w:p w14:paraId="715283C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40,84</w:t>
            </w:r>
          </w:p>
        </w:tc>
        <w:tc>
          <w:tcPr>
            <w:tcW w:w="1151" w:type="dxa"/>
            <w:hideMark/>
          </w:tcPr>
          <w:p w14:paraId="0596CB35"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1738</w:t>
            </w:r>
          </w:p>
        </w:tc>
        <w:tc>
          <w:tcPr>
            <w:tcW w:w="1174" w:type="dxa"/>
            <w:hideMark/>
          </w:tcPr>
          <w:p w14:paraId="04FE563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105,65</w:t>
            </w:r>
          </w:p>
        </w:tc>
      </w:tr>
      <w:tr w:rsidR="00773A58" w:rsidRPr="00C23914" w14:paraId="65DEB16B" w14:textId="77777777" w:rsidTr="00AD7B28">
        <w:trPr>
          <w:trHeight w:val="300"/>
          <w:jc w:val="center"/>
        </w:trPr>
        <w:tc>
          <w:tcPr>
            <w:tcW w:w="567" w:type="dxa"/>
            <w:vMerge/>
            <w:hideMark/>
          </w:tcPr>
          <w:p w14:paraId="17347562" w14:textId="77777777" w:rsidR="00773A58" w:rsidRPr="00C23914" w:rsidRDefault="00773A58" w:rsidP="00400395">
            <w:pPr>
              <w:rPr>
                <w:rFonts w:ascii="Calibri" w:eastAsia="Times New Roman" w:hAnsi="Calibri" w:cs="Calibri"/>
                <w:color w:val="000000"/>
                <w:sz w:val="20"/>
                <w:szCs w:val="20"/>
                <w:lang w:eastAsia="pl-PL"/>
              </w:rPr>
            </w:pPr>
          </w:p>
        </w:tc>
        <w:tc>
          <w:tcPr>
            <w:tcW w:w="4961" w:type="dxa"/>
            <w:hideMark/>
          </w:tcPr>
          <w:p w14:paraId="5287E1C1"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 xml:space="preserve">w tym </w:t>
            </w:r>
            <w:r w:rsidRPr="00C23914">
              <w:rPr>
                <w:rFonts w:ascii="Calibri" w:eastAsia="Times New Roman" w:hAnsi="Calibri" w:cs="Calibri"/>
                <w:color w:val="000000"/>
                <w:sz w:val="20"/>
                <w:szCs w:val="20"/>
                <w:lang w:eastAsia="pl-PL"/>
              </w:rPr>
              <w:softHyphen/>
              <w:t xml:space="preserve"> nieżyt jelitowy wywołany przez </w:t>
            </w:r>
            <w:proofErr w:type="spellStart"/>
            <w:r w:rsidRPr="00C23914">
              <w:rPr>
                <w:rFonts w:ascii="Calibri" w:eastAsia="Times New Roman" w:hAnsi="Calibri" w:cs="Calibri"/>
                <w:color w:val="000000"/>
                <w:sz w:val="20"/>
                <w:szCs w:val="20"/>
                <w:lang w:eastAsia="pl-PL"/>
              </w:rPr>
              <w:t>rotawirusy</w:t>
            </w:r>
            <w:proofErr w:type="spellEnd"/>
          </w:p>
        </w:tc>
        <w:tc>
          <w:tcPr>
            <w:tcW w:w="1151" w:type="dxa"/>
            <w:hideMark/>
          </w:tcPr>
          <w:p w14:paraId="41EC88F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162</w:t>
            </w:r>
          </w:p>
        </w:tc>
        <w:tc>
          <w:tcPr>
            <w:tcW w:w="1174" w:type="dxa"/>
            <w:hideMark/>
          </w:tcPr>
          <w:p w14:paraId="2A4E91F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9,63</w:t>
            </w:r>
          </w:p>
        </w:tc>
        <w:tc>
          <w:tcPr>
            <w:tcW w:w="1151" w:type="dxa"/>
            <w:hideMark/>
          </w:tcPr>
          <w:p w14:paraId="234299B5"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1069</w:t>
            </w:r>
          </w:p>
        </w:tc>
        <w:tc>
          <w:tcPr>
            <w:tcW w:w="1174" w:type="dxa"/>
            <w:hideMark/>
          </w:tcPr>
          <w:p w14:paraId="4D0F7A9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64,98</w:t>
            </w:r>
          </w:p>
        </w:tc>
      </w:tr>
      <w:tr w:rsidR="00773A58" w:rsidRPr="00C23914" w14:paraId="17180600" w14:textId="77777777" w:rsidTr="00AD7B28">
        <w:trPr>
          <w:trHeight w:val="300"/>
          <w:jc w:val="center"/>
        </w:trPr>
        <w:tc>
          <w:tcPr>
            <w:tcW w:w="567" w:type="dxa"/>
            <w:vMerge/>
            <w:hideMark/>
          </w:tcPr>
          <w:p w14:paraId="2B494969" w14:textId="77777777" w:rsidR="00773A58" w:rsidRPr="00C23914" w:rsidRDefault="00773A58" w:rsidP="00400395">
            <w:pPr>
              <w:rPr>
                <w:rFonts w:ascii="Calibri" w:eastAsia="Times New Roman" w:hAnsi="Calibri" w:cs="Calibri"/>
                <w:color w:val="000000"/>
                <w:sz w:val="20"/>
                <w:szCs w:val="20"/>
                <w:lang w:eastAsia="pl-PL"/>
              </w:rPr>
            </w:pPr>
          </w:p>
        </w:tc>
        <w:tc>
          <w:tcPr>
            <w:tcW w:w="4961" w:type="dxa"/>
            <w:hideMark/>
          </w:tcPr>
          <w:p w14:paraId="35921E6E"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 xml:space="preserve">w tym </w:t>
            </w:r>
            <w:r w:rsidRPr="00C23914">
              <w:rPr>
                <w:rFonts w:ascii="Calibri" w:eastAsia="Times New Roman" w:hAnsi="Calibri" w:cs="Calibri"/>
                <w:color w:val="000000"/>
                <w:sz w:val="20"/>
                <w:szCs w:val="20"/>
                <w:lang w:eastAsia="pl-PL"/>
              </w:rPr>
              <w:softHyphen/>
              <w:t xml:space="preserve"> nieżyt jelitowy wywołany przez </w:t>
            </w:r>
            <w:proofErr w:type="spellStart"/>
            <w:r w:rsidRPr="00C23914">
              <w:rPr>
                <w:rFonts w:ascii="Calibri" w:eastAsia="Times New Roman" w:hAnsi="Calibri" w:cs="Calibri"/>
                <w:color w:val="000000"/>
                <w:sz w:val="20"/>
                <w:szCs w:val="20"/>
                <w:lang w:eastAsia="pl-PL"/>
              </w:rPr>
              <w:t>norowirusy</w:t>
            </w:r>
            <w:proofErr w:type="spellEnd"/>
          </w:p>
        </w:tc>
        <w:tc>
          <w:tcPr>
            <w:tcW w:w="1151" w:type="dxa"/>
            <w:hideMark/>
          </w:tcPr>
          <w:p w14:paraId="41A6414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242</w:t>
            </w:r>
          </w:p>
        </w:tc>
        <w:tc>
          <w:tcPr>
            <w:tcW w:w="1174" w:type="dxa"/>
            <w:hideMark/>
          </w:tcPr>
          <w:p w14:paraId="2222CFB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14,39</w:t>
            </w:r>
          </w:p>
        </w:tc>
        <w:tc>
          <w:tcPr>
            <w:tcW w:w="1151" w:type="dxa"/>
            <w:hideMark/>
          </w:tcPr>
          <w:p w14:paraId="2C870BDA"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181</w:t>
            </w:r>
          </w:p>
        </w:tc>
        <w:tc>
          <w:tcPr>
            <w:tcW w:w="1174" w:type="dxa"/>
            <w:hideMark/>
          </w:tcPr>
          <w:p w14:paraId="53DE6D6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11,00</w:t>
            </w:r>
          </w:p>
        </w:tc>
      </w:tr>
      <w:tr w:rsidR="00773A58" w:rsidRPr="00C23914" w14:paraId="2CED4F24" w14:textId="77777777" w:rsidTr="00AD7B28">
        <w:trPr>
          <w:trHeight w:val="600"/>
          <w:jc w:val="center"/>
        </w:trPr>
        <w:tc>
          <w:tcPr>
            <w:tcW w:w="567" w:type="dxa"/>
            <w:noWrap/>
            <w:hideMark/>
          </w:tcPr>
          <w:p w14:paraId="0FAAF1F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7</w:t>
            </w:r>
          </w:p>
        </w:tc>
        <w:tc>
          <w:tcPr>
            <w:tcW w:w="4961" w:type="dxa"/>
            <w:hideMark/>
          </w:tcPr>
          <w:p w14:paraId="2C113A8B" w14:textId="1763812D"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Biegunka</w:t>
            </w:r>
            <w:r w:rsidR="005A5A82">
              <w:rPr>
                <w:rFonts w:ascii="Calibri" w:eastAsia="Times New Roman" w:hAnsi="Calibri" w:cs="Calibri"/>
                <w:color w:val="000000"/>
                <w:sz w:val="20"/>
                <w:szCs w:val="20"/>
                <w:lang w:eastAsia="pl-PL"/>
              </w:rPr>
              <w:t xml:space="preserve"> i </w:t>
            </w:r>
            <w:r w:rsidRPr="00C23914">
              <w:rPr>
                <w:rFonts w:ascii="Calibri" w:eastAsia="Times New Roman" w:hAnsi="Calibri" w:cs="Calibri"/>
                <w:color w:val="000000"/>
                <w:sz w:val="20"/>
                <w:szCs w:val="20"/>
                <w:lang w:eastAsia="pl-PL"/>
              </w:rPr>
              <w:t>zapalenie żołądkowo-jelitowe BNO, o prawdopodobnie zakaźnym pochodzeniu u dzieci do lat 2</w:t>
            </w:r>
          </w:p>
        </w:tc>
        <w:tc>
          <w:tcPr>
            <w:tcW w:w="1151" w:type="dxa"/>
            <w:hideMark/>
          </w:tcPr>
          <w:p w14:paraId="2BFFA79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419</w:t>
            </w:r>
          </w:p>
        </w:tc>
        <w:tc>
          <w:tcPr>
            <w:tcW w:w="1174" w:type="dxa"/>
            <w:hideMark/>
          </w:tcPr>
          <w:p w14:paraId="09CDDF9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992,89</w:t>
            </w:r>
          </w:p>
        </w:tc>
        <w:tc>
          <w:tcPr>
            <w:tcW w:w="1151" w:type="dxa"/>
            <w:hideMark/>
          </w:tcPr>
          <w:p w14:paraId="3A078E7B"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494</w:t>
            </w:r>
          </w:p>
        </w:tc>
        <w:tc>
          <w:tcPr>
            <w:tcW w:w="1174" w:type="dxa"/>
            <w:hideMark/>
          </w:tcPr>
          <w:p w14:paraId="4EF1CA5E"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1257,64</w:t>
            </w:r>
          </w:p>
        </w:tc>
      </w:tr>
      <w:tr w:rsidR="00773A58" w:rsidRPr="00C23914" w14:paraId="24E14F29" w14:textId="77777777" w:rsidTr="00AD7B28">
        <w:trPr>
          <w:trHeight w:val="300"/>
          <w:jc w:val="center"/>
        </w:trPr>
        <w:tc>
          <w:tcPr>
            <w:tcW w:w="567" w:type="dxa"/>
            <w:noWrap/>
            <w:hideMark/>
          </w:tcPr>
          <w:p w14:paraId="2701ED8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8</w:t>
            </w:r>
          </w:p>
        </w:tc>
        <w:tc>
          <w:tcPr>
            <w:tcW w:w="4961" w:type="dxa"/>
            <w:hideMark/>
          </w:tcPr>
          <w:p w14:paraId="1000FDAD" w14:textId="77777777" w:rsidR="00773A58" w:rsidRPr="00C23914" w:rsidRDefault="00773A58" w:rsidP="00400395">
            <w:pPr>
              <w:rPr>
                <w:rFonts w:ascii="Calibri" w:eastAsia="Times New Roman" w:hAnsi="Calibri" w:cs="Calibri"/>
                <w:color w:val="000000"/>
                <w:sz w:val="20"/>
                <w:szCs w:val="20"/>
                <w:lang w:eastAsia="pl-PL"/>
              </w:rPr>
            </w:pPr>
            <w:proofErr w:type="spellStart"/>
            <w:r w:rsidRPr="00C23914">
              <w:rPr>
                <w:rFonts w:ascii="Calibri" w:eastAsia="Times New Roman" w:hAnsi="Calibri" w:cs="Calibri"/>
                <w:color w:val="000000"/>
                <w:sz w:val="20"/>
                <w:szCs w:val="20"/>
                <w:lang w:eastAsia="pl-PL"/>
              </w:rPr>
              <w:t>Listerioza</w:t>
            </w:r>
            <w:proofErr w:type="spellEnd"/>
          </w:p>
        </w:tc>
        <w:tc>
          <w:tcPr>
            <w:tcW w:w="1151" w:type="dxa"/>
            <w:hideMark/>
          </w:tcPr>
          <w:p w14:paraId="111095D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w:t>
            </w:r>
          </w:p>
        </w:tc>
        <w:tc>
          <w:tcPr>
            <w:tcW w:w="1174" w:type="dxa"/>
            <w:hideMark/>
          </w:tcPr>
          <w:p w14:paraId="4451113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0,36</w:t>
            </w:r>
          </w:p>
        </w:tc>
        <w:tc>
          <w:tcPr>
            <w:tcW w:w="1151" w:type="dxa"/>
            <w:hideMark/>
          </w:tcPr>
          <w:p w14:paraId="750EB9C8"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8</w:t>
            </w:r>
          </w:p>
        </w:tc>
        <w:tc>
          <w:tcPr>
            <w:tcW w:w="1174" w:type="dxa"/>
            <w:hideMark/>
          </w:tcPr>
          <w:p w14:paraId="50FA141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0,49</w:t>
            </w:r>
          </w:p>
        </w:tc>
      </w:tr>
      <w:tr w:rsidR="00773A58" w:rsidRPr="00C23914" w14:paraId="1FB745D4" w14:textId="77777777" w:rsidTr="00AD7B28">
        <w:trPr>
          <w:trHeight w:val="300"/>
          <w:jc w:val="center"/>
        </w:trPr>
        <w:tc>
          <w:tcPr>
            <w:tcW w:w="567" w:type="dxa"/>
            <w:vMerge w:val="restart"/>
            <w:noWrap/>
            <w:hideMark/>
          </w:tcPr>
          <w:p w14:paraId="72A6901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9</w:t>
            </w:r>
          </w:p>
        </w:tc>
        <w:tc>
          <w:tcPr>
            <w:tcW w:w="4961" w:type="dxa"/>
            <w:hideMark/>
          </w:tcPr>
          <w:p w14:paraId="7AF2A508" w14:textId="69A73790"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Grypa</w:t>
            </w:r>
            <w:r w:rsidR="005A5A82">
              <w:rPr>
                <w:rFonts w:ascii="Calibri" w:eastAsia="Times New Roman" w:hAnsi="Calibri" w:cs="Calibri"/>
                <w:color w:val="000000"/>
                <w:sz w:val="20"/>
                <w:szCs w:val="20"/>
                <w:lang w:eastAsia="pl-PL"/>
              </w:rPr>
              <w:t xml:space="preserve"> i </w:t>
            </w:r>
            <w:r w:rsidRPr="00C23914">
              <w:rPr>
                <w:rFonts w:ascii="Calibri" w:eastAsia="Times New Roman" w:hAnsi="Calibri" w:cs="Calibri"/>
                <w:color w:val="000000"/>
                <w:sz w:val="20"/>
                <w:szCs w:val="20"/>
                <w:lang w:eastAsia="pl-PL"/>
              </w:rPr>
              <w:t>podejrzenia zachorowań na grypę ogółem</w:t>
            </w:r>
          </w:p>
        </w:tc>
        <w:tc>
          <w:tcPr>
            <w:tcW w:w="1151" w:type="dxa"/>
            <w:hideMark/>
          </w:tcPr>
          <w:p w14:paraId="49B22CA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31726</w:t>
            </w:r>
          </w:p>
        </w:tc>
        <w:tc>
          <w:tcPr>
            <w:tcW w:w="1174" w:type="dxa"/>
            <w:hideMark/>
          </w:tcPr>
          <w:p w14:paraId="5367C92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1886,20</w:t>
            </w:r>
          </w:p>
        </w:tc>
        <w:tc>
          <w:tcPr>
            <w:tcW w:w="1151" w:type="dxa"/>
            <w:hideMark/>
          </w:tcPr>
          <w:p w14:paraId="4F9D9A44"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66757</w:t>
            </w:r>
          </w:p>
        </w:tc>
        <w:tc>
          <w:tcPr>
            <w:tcW w:w="1174" w:type="dxa"/>
            <w:hideMark/>
          </w:tcPr>
          <w:p w14:paraId="6C33F12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4058,03</w:t>
            </w:r>
          </w:p>
        </w:tc>
      </w:tr>
      <w:tr w:rsidR="00773A58" w:rsidRPr="00C23914" w14:paraId="7825EF07" w14:textId="77777777" w:rsidTr="00AD7B28">
        <w:trPr>
          <w:trHeight w:val="300"/>
          <w:jc w:val="center"/>
        </w:trPr>
        <w:tc>
          <w:tcPr>
            <w:tcW w:w="567" w:type="dxa"/>
            <w:vMerge/>
            <w:hideMark/>
          </w:tcPr>
          <w:p w14:paraId="54FE95C7" w14:textId="77777777" w:rsidR="00773A58" w:rsidRPr="00C23914" w:rsidRDefault="00773A58" w:rsidP="00400395">
            <w:pPr>
              <w:rPr>
                <w:rFonts w:ascii="Calibri" w:eastAsia="Times New Roman" w:hAnsi="Calibri" w:cs="Calibri"/>
                <w:color w:val="000000"/>
                <w:sz w:val="20"/>
                <w:szCs w:val="20"/>
                <w:lang w:eastAsia="pl-PL"/>
              </w:rPr>
            </w:pPr>
          </w:p>
        </w:tc>
        <w:tc>
          <w:tcPr>
            <w:tcW w:w="4961" w:type="dxa"/>
            <w:hideMark/>
          </w:tcPr>
          <w:p w14:paraId="45C4E33C" w14:textId="77777777" w:rsidR="00773A58" w:rsidRPr="00C23914" w:rsidRDefault="00773A58" w:rsidP="00400395">
            <w:pPr>
              <w:jc w:val="right"/>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w tym dzieci do 14 r.ż.</w:t>
            </w:r>
          </w:p>
        </w:tc>
        <w:tc>
          <w:tcPr>
            <w:tcW w:w="1151" w:type="dxa"/>
            <w:hideMark/>
          </w:tcPr>
          <w:p w14:paraId="2D4E5CE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13509</w:t>
            </w:r>
          </w:p>
        </w:tc>
        <w:tc>
          <w:tcPr>
            <w:tcW w:w="1174" w:type="dxa"/>
            <w:hideMark/>
          </w:tcPr>
          <w:p w14:paraId="324DBC5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5578,79</w:t>
            </w:r>
          </w:p>
        </w:tc>
        <w:tc>
          <w:tcPr>
            <w:tcW w:w="1151" w:type="dxa"/>
            <w:hideMark/>
          </w:tcPr>
          <w:p w14:paraId="6B3E3914"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30160</w:t>
            </w:r>
          </w:p>
        </w:tc>
        <w:tc>
          <w:tcPr>
            <w:tcW w:w="1174" w:type="dxa"/>
            <w:hideMark/>
          </w:tcPr>
          <w:p w14:paraId="4D20A34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12659,13</w:t>
            </w:r>
          </w:p>
        </w:tc>
      </w:tr>
      <w:tr w:rsidR="00773A58" w:rsidRPr="00C23914" w14:paraId="296BD3DA" w14:textId="77777777" w:rsidTr="00AD7B28">
        <w:trPr>
          <w:trHeight w:val="300"/>
          <w:jc w:val="center"/>
        </w:trPr>
        <w:tc>
          <w:tcPr>
            <w:tcW w:w="567" w:type="dxa"/>
            <w:noWrap/>
            <w:hideMark/>
          </w:tcPr>
          <w:p w14:paraId="624FDDD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10</w:t>
            </w:r>
          </w:p>
        </w:tc>
        <w:tc>
          <w:tcPr>
            <w:tcW w:w="4961" w:type="dxa"/>
            <w:hideMark/>
          </w:tcPr>
          <w:p w14:paraId="2CFF9771"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Krztusiec</w:t>
            </w:r>
          </w:p>
        </w:tc>
        <w:tc>
          <w:tcPr>
            <w:tcW w:w="1151" w:type="dxa"/>
            <w:hideMark/>
          </w:tcPr>
          <w:p w14:paraId="6461A55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14</w:t>
            </w:r>
          </w:p>
        </w:tc>
        <w:tc>
          <w:tcPr>
            <w:tcW w:w="1174" w:type="dxa"/>
            <w:hideMark/>
          </w:tcPr>
          <w:p w14:paraId="110FD10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0,83</w:t>
            </w:r>
          </w:p>
        </w:tc>
        <w:tc>
          <w:tcPr>
            <w:tcW w:w="1151" w:type="dxa"/>
            <w:hideMark/>
          </w:tcPr>
          <w:p w14:paraId="26D36AD0"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11</w:t>
            </w:r>
          </w:p>
        </w:tc>
        <w:tc>
          <w:tcPr>
            <w:tcW w:w="1174" w:type="dxa"/>
            <w:hideMark/>
          </w:tcPr>
          <w:p w14:paraId="17B582E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0,67</w:t>
            </w:r>
          </w:p>
        </w:tc>
      </w:tr>
      <w:tr w:rsidR="00773A58" w:rsidRPr="00C23914" w14:paraId="577CF855" w14:textId="77777777" w:rsidTr="00AD7B28">
        <w:trPr>
          <w:trHeight w:val="300"/>
          <w:jc w:val="center"/>
        </w:trPr>
        <w:tc>
          <w:tcPr>
            <w:tcW w:w="567" w:type="dxa"/>
            <w:noWrap/>
            <w:hideMark/>
          </w:tcPr>
          <w:p w14:paraId="28AB164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11</w:t>
            </w:r>
          </w:p>
        </w:tc>
        <w:tc>
          <w:tcPr>
            <w:tcW w:w="4961" w:type="dxa"/>
            <w:hideMark/>
          </w:tcPr>
          <w:p w14:paraId="46838C72"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Płonica (szkarlatyna)</w:t>
            </w:r>
          </w:p>
        </w:tc>
        <w:tc>
          <w:tcPr>
            <w:tcW w:w="1151" w:type="dxa"/>
            <w:hideMark/>
          </w:tcPr>
          <w:p w14:paraId="3FAFD0A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113</w:t>
            </w:r>
          </w:p>
        </w:tc>
        <w:tc>
          <w:tcPr>
            <w:tcW w:w="1174" w:type="dxa"/>
            <w:hideMark/>
          </w:tcPr>
          <w:p w14:paraId="56E444F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6,72</w:t>
            </w:r>
          </w:p>
        </w:tc>
        <w:tc>
          <w:tcPr>
            <w:tcW w:w="1151" w:type="dxa"/>
            <w:hideMark/>
          </w:tcPr>
          <w:p w14:paraId="0E36E80A"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977</w:t>
            </w:r>
          </w:p>
        </w:tc>
        <w:tc>
          <w:tcPr>
            <w:tcW w:w="1174" w:type="dxa"/>
            <w:hideMark/>
          </w:tcPr>
          <w:p w14:paraId="6B708A7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59,39</w:t>
            </w:r>
          </w:p>
        </w:tc>
      </w:tr>
      <w:tr w:rsidR="00773A58" w:rsidRPr="00C23914" w14:paraId="231E447C" w14:textId="77777777" w:rsidTr="00AD7B28">
        <w:trPr>
          <w:trHeight w:val="300"/>
          <w:jc w:val="center"/>
        </w:trPr>
        <w:tc>
          <w:tcPr>
            <w:tcW w:w="567" w:type="dxa"/>
            <w:vMerge w:val="restart"/>
            <w:noWrap/>
            <w:hideMark/>
          </w:tcPr>
          <w:p w14:paraId="704FAD84"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12</w:t>
            </w:r>
          </w:p>
        </w:tc>
        <w:tc>
          <w:tcPr>
            <w:tcW w:w="4961" w:type="dxa"/>
            <w:hideMark/>
          </w:tcPr>
          <w:p w14:paraId="3BC09C96"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Inwazyjna choroba meningokokowa</w:t>
            </w:r>
          </w:p>
        </w:tc>
        <w:tc>
          <w:tcPr>
            <w:tcW w:w="1151" w:type="dxa"/>
            <w:hideMark/>
          </w:tcPr>
          <w:p w14:paraId="6743F53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13</w:t>
            </w:r>
          </w:p>
        </w:tc>
        <w:tc>
          <w:tcPr>
            <w:tcW w:w="1174" w:type="dxa"/>
            <w:hideMark/>
          </w:tcPr>
          <w:p w14:paraId="352421B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0,77</w:t>
            </w:r>
          </w:p>
        </w:tc>
        <w:tc>
          <w:tcPr>
            <w:tcW w:w="1151" w:type="dxa"/>
            <w:hideMark/>
          </w:tcPr>
          <w:p w14:paraId="462D58CB"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4</w:t>
            </w:r>
          </w:p>
        </w:tc>
        <w:tc>
          <w:tcPr>
            <w:tcW w:w="1174" w:type="dxa"/>
            <w:hideMark/>
          </w:tcPr>
          <w:p w14:paraId="54B4474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0,24</w:t>
            </w:r>
          </w:p>
        </w:tc>
      </w:tr>
      <w:tr w:rsidR="00773A58" w:rsidRPr="00C23914" w14:paraId="2151DBC2" w14:textId="77777777" w:rsidTr="00AD7B28">
        <w:trPr>
          <w:trHeight w:val="300"/>
          <w:jc w:val="center"/>
        </w:trPr>
        <w:tc>
          <w:tcPr>
            <w:tcW w:w="567" w:type="dxa"/>
            <w:vMerge/>
            <w:hideMark/>
          </w:tcPr>
          <w:p w14:paraId="5B36018B" w14:textId="77777777" w:rsidR="00773A58" w:rsidRPr="00C23914" w:rsidRDefault="00773A58" w:rsidP="00400395">
            <w:pPr>
              <w:rPr>
                <w:rFonts w:ascii="Calibri" w:eastAsia="Times New Roman" w:hAnsi="Calibri" w:cs="Calibri"/>
                <w:color w:val="000000"/>
                <w:sz w:val="20"/>
                <w:szCs w:val="20"/>
                <w:lang w:eastAsia="pl-PL"/>
              </w:rPr>
            </w:pPr>
          </w:p>
        </w:tc>
        <w:tc>
          <w:tcPr>
            <w:tcW w:w="4961" w:type="dxa"/>
            <w:hideMark/>
          </w:tcPr>
          <w:p w14:paraId="41E609B0" w14:textId="77777777" w:rsidR="00773A58" w:rsidRPr="00C23914" w:rsidRDefault="00773A58" w:rsidP="00400395">
            <w:pPr>
              <w:jc w:val="right"/>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w tym neuroinfekcje</w:t>
            </w:r>
          </w:p>
        </w:tc>
        <w:tc>
          <w:tcPr>
            <w:tcW w:w="1151" w:type="dxa"/>
            <w:hideMark/>
          </w:tcPr>
          <w:p w14:paraId="310E76C3"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w:t>
            </w:r>
          </w:p>
        </w:tc>
        <w:tc>
          <w:tcPr>
            <w:tcW w:w="1174" w:type="dxa"/>
            <w:hideMark/>
          </w:tcPr>
          <w:p w14:paraId="12EED7CE"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0,36</w:t>
            </w:r>
          </w:p>
        </w:tc>
        <w:tc>
          <w:tcPr>
            <w:tcW w:w="1151" w:type="dxa"/>
            <w:hideMark/>
          </w:tcPr>
          <w:p w14:paraId="6FD9BFD1"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w:t>
            </w:r>
          </w:p>
        </w:tc>
        <w:tc>
          <w:tcPr>
            <w:tcW w:w="1174" w:type="dxa"/>
            <w:hideMark/>
          </w:tcPr>
          <w:p w14:paraId="0FA0A7CB"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0,06</w:t>
            </w:r>
          </w:p>
        </w:tc>
      </w:tr>
      <w:tr w:rsidR="00773A58" w:rsidRPr="00C23914" w14:paraId="2CE16B17" w14:textId="77777777" w:rsidTr="00AD7B28">
        <w:trPr>
          <w:trHeight w:val="300"/>
          <w:jc w:val="center"/>
        </w:trPr>
        <w:tc>
          <w:tcPr>
            <w:tcW w:w="567" w:type="dxa"/>
            <w:noWrap/>
            <w:hideMark/>
          </w:tcPr>
          <w:p w14:paraId="5C68601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13</w:t>
            </w:r>
          </w:p>
        </w:tc>
        <w:tc>
          <w:tcPr>
            <w:tcW w:w="4961" w:type="dxa"/>
            <w:hideMark/>
          </w:tcPr>
          <w:p w14:paraId="2B3C330B" w14:textId="79E9CF55"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Borelioza</w:t>
            </w:r>
            <w:r w:rsidR="005A5A82">
              <w:rPr>
                <w:rFonts w:ascii="Calibri" w:eastAsia="Times New Roman" w:hAnsi="Calibri" w:cs="Calibri"/>
                <w:color w:val="000000"/>
                <w:sz w:val="20"/>
                <w:szCs w:val="20"/>
                <w:lang w:eastAsia="pl-PL"/>
              </w:rPr>
              <w:t xml:space="preserve"> z </w:t>
            </w:r>
            <w:r w:rsidRPr="00C23914">
              <w:rPr>
                <w:rFonts w:ascii="Calibri" w:eastAsia="Times New Roman" w:hAnsi="Calibri" w:cs="Calibri"/>
                <w:color w:val="000000"/>
                <w:sz w:val="20"/>
                <w:szCs w:val="20"/>
                <w:lang w:eastAsia="pl-PL"/>
              </w:rPr>
              <w:t>Lyme</w:t>
            </w:r>
          </w:p>
        </w:tc>
        <w:tc>
          <w:tcPr>
            <w:tcW w:w="1151" w:type="dxa"/>
            <w:hideMark/>
          </w:tcPr>
          <w:p w14:paraId="3F7F062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641</w:t>
            </w:r>
          </w:p>
        </w:tc>
        <w:tc>
          <w:tcPr>
            <w:tcW w:w="1174" w:type="dxa"/>
            <w:hideMark/>
          </w:tcPr>
          <w:p w14:paraId="071C329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38,11</w:t>
            </w:r>
          </w:p>
        </w:tc>
        <w:tc>
          <w:tcPr>
            <w:tcW w:w="1151" w:type="dxa"/>
            <w:hideMark/>
          </w:tcPr>
          <w:p w14:paraId="5FCD2FE1" w14:textId="77777777" w:rsidR="00773A58" w:rsidRPr="00C23914" w:rsidRDefault="00773A58" w:rsidP="00400395">
            <w:pPr>
              <w:jc w:val="center"/>
              <w:rPr>
                <w:rFonts w:ascii="Calibri" w:eastAsia="Times New Roman" w:hAnsi="Calibri" w:cs="Calibri"/>
                <w:b/>
                <w:bCs/>
                <w:sz w:val="20"/>
                <w:szCs w:val="20"/>
                <w:lang w:eastAsia="pl-PL"/>
              </w:rPr>
            </w:pPr>
            <w:r w:rsidRPr="00C23914">
              <w:rPr>
                <w:rFonts w:ascii="Calibri" w:eastAsia="Times New Roman" w:hAnsi="Calibri" w:cs="Calibri"/>
                <w:b/>
                <w:bCs/>
                <w:sz w:val="20"/>
                <w:szCs w:val="20"/>
                <w:lang w:eastAsia="pl-PL"/>
              </w:rPr>
              <w:t>672</w:t>
            </w:r>
          </w:p>
        </w:tc>
        <w:tc>
          <w:tcPr>
            <w:tcW w:w="1174" w:type="dxa"/>
            <w:hideMark/>
          </w:tcPr>
          <w:p w14:paraId="5DB2BBF4"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40,85</w:t>
            </w:r>
          </w:p>
        </w:tc>
      </w:tr>
      <w:tr w:rsidR="00773A58" w:rsidRPr="00C23914" w14:paraId="6AF0164B" w14:textId="77777777" w:rsidTr="00AD7B28">
        <w:trPr>
          <w:trHeight w:val="300"/>
          <w:jc w:val="center"/>
        </w:trPr>
        <w:tc>
          <w:tcPr>
            <w:tcW w:w="567" w:type="dxa"/>
            <w:noWrap/>
            <w:hideMark/>
          </w:tcPr>
          <w:p w14:paraId="5ED616F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14</w:t>
            </w:r>
          </w:p>
        </w:tc>
        <w:tc>
          <w:tcPr>
            <w:tcW w:w="4961" w:type="dxa"/>
            <w:hideMark/>
          </w:tcPr>
          <w:p w14:paraId="563BD1C1" w14:textId="289B895B"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Ostre porażenie wiotkie u dzieci</w:t>
            </w:r>
            <w:r w:rsidR="000E738B">
              <w:rPr>
                <w:rFonts w:ascii="Calibri" w:eastAsia="Times New Roman" w:hAnsi="Calibri" w:cs="Calibri"/>
                <w:color w:val="000000"/>
                <w:sz w:val="20"/>
                <w:szCs w:val="20"/>
                <w:lang w:eastAsia="pl-PL"/>
              </w:rPr>
              <w:t xml:space="preserve"> w </w:t>
            </w:r>
            <w:r w:rsidRPr="00C23914">
              <w:rPr>
                <w:rFonts w:ascii="Calibri" w:eastAsia="Times New Roman" w:hAnsi="Calibri" w:cs="Calibri"/>
                <w:color w:val="000000"/>
                <w:sz w:val="20"/>
                <w:szCs w:val="20"/>
                <w:lang w:eastAsia="pl-PL"/>
              </w:rPr>
              <w:t>wieku 0-14 lat</w:t>
            </w:r>
          </w:p>
        </w:tc>
        <w:tc>
          <w:tcPr>
            <w:tcW w:w="1151" w:type="dxa"/>
            <w:hideMark/>
          </w:tcPr>
          <w:p w14:paraId="4FEAB2A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w:t>
            </w:r>
          </w:p>
        </w:tc>
        <w:tc>
          <w:tcPr>
            <w:tcW w:w="1174" w:type="dxa"/>
            <w:hideMark/>
          </w:tcPr>
          <w:p w14:paraId="79D48CD4"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0,83</w:t>
            </w:r>
          </w:p>
        </w:tc>
        <w:tc>
          <w:tcPr>
            <w:tcW w:w="1151" w:type="dxa"/>
            <w:hideMark/>
          </w:tcPr>
          <w:p w14:paraId="6A2B8AE3"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w:t>
            </w:r>
          </w:p>
        </w:tc>
        <w:tc>
          <w:tcPr>
            <w:tcW w:w="1174" w:type="dxa"/>
            <w:hideMark/>
          </w:tcPr>
          <w:p w14:paraId="237C19A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0,84</w:t>
            </w:r>
          </w:p>
        </w:tc>
      </w:tr>
      <w:tr w:rsidR="00773A58" w:rsidRPr="00C23914" w14:paraId="5F74700D" w14:textId="77777777" w:rsidTr="00AD7B28">
        <w:trPr>
          <w:trHeight w:val="300"/>
          <w:jc w:val="center"/>
        </w:trPr>
        <w:tc>
          <w:tcPr>
            <w:tcW w:w="567" w:type="dxa"/>
            <w:noWrap/>
            <w:hideMark/>
          </w:tcPr>
          <w:p w14:paraId="17942F2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15</w:t>
            </w:r>
          </w:p>
        </w:tc>
        <w:tc>
          <w:tcPr>
            <w:tcW w:w="4961" w:type="dxa"/>
            <w:hideMark/>
          </w:tcPr>
          <w:p w14:paraId="2AE211BC"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 xml:space="preserve">Encefalopatie gąbczaste (choroba </w:t>
            </w:r>
            <w:proofErr w:type="spellStart"/>
            <w:r w:rsidRPr="00C23914">
              <w:rPr>
                <w:rFonts w:ascii="Calibri" w:eastAsia="Times New Roman" w:hAnsi="Calibri" w:cs="Calibri"/>
                <w:color w:val="000000"/>
                <w:sz w:val="20"/>
                <w:szCs w:val="20"/>
                <w:lang w:eastAsia="pl-PL"/>
              </w:rPr>
              <w:t>Creutzfeldta</w:t>
            </w:r>
            <w:proofErr w:type="spellEnd"/>
            <w:r w:rsidRPr="00C23914">
              <w:rPr>
                <w:rFonts w:ascii="Calibri" w:eastAsia="Times New Roman" w:hAnsi="Calibri" w:cs="Calibri"/>
                <w:color w:val="000000"/>
                <w:sz w:val="20"/>
                <w:szCs w:val="20"/>
                <w:lang w:eastAsia="pl-PL"/>
              </w:rPr>
              <w:t>-Jacoba)</w:t>
            </w:r>
          </w:p>
        </w:tc>
        <w:tc>
          <w:tcPr>
            <w:tcW w:w="1151" w:type="dxa"/>
            <w:hideMark/>
          </w:tcPr>
          <w:p w14:paraId="3DCF2AF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w:t>
            </w:r>
          </w:p>
        </w:tc>
        <w:tc>
          <w:tcPr>
            <w:tcW w:w="1174" w:type="dxa"/>
            <w:hideMark/>
          </w:tcPr>
          <w:p w14:paraId="4FB0457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w:t>
            </w:r>
          </w:p>
        </w:tc>
        <w:tc>
          <w:tcPr>
            <w:tcW w:w="1151" w:type="dxa"/>
            <w:hideMark/>
          </w:tcPr>
          <w:p w14:paraId="38667446"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w:t>
            </w:r>
          </w:p>
        </w:tc>
        <w:tc>
          <w:tcPr>
            <w:tcW w:w="1174" w:type="dxa"/>
            <w:hideMark/>
          </w:tcPr>
          <w:p w14:paraId="4D876D2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0,06</w:t>
            </w:r>
          </w:p>
        </w:tc>
      </w:tr>
      <w:tr w:rsidR="00773A58" w:rsidRPr="00C23914" w14:paraId="5205C0D4" w14:textId="77777777" w:rsidTr="00AD7B28">
        <w:trPr>
          <w:trHeight w:val="300"/>
          <w:jc w:val="center"/>
        </w:trPr>
        <w:tc>
          <w:tcPr>
            <w:tcW w:w="567" w:type="dxa"/>
            <w:noWrap/>
            <w:hideMark/>
          </w:tcPr>
          <w:p w14:paraId="10FB839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16</w:t>
            </w:r>
          </w:p>
        </w:tc>
        <w:tc>
          <w:tcPr>
            <w:tcW w:w="4961" w:type="dxa"/>
            <w:hideMark/>
          </w:tcPr>
          <w:p w14:paraId="1BF4A5D5" w14:textId="0604155E"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Styczność</w:t>
            </w:r>
            <w:r w:rsidR="005A5A82">
              <w:rPr>
                <w:rFonts w:ascii="Calibri" w:eastAsia="Times New Roman" w:hAnsi="Calibri" w:cs="Calibri"/>
                <w:color w:val="000000"/>
                <w:sz w:val="20"/>
                <w:szCs w:val="20"/>
                <w:lang w:eastAsia="pl-PL"/>
              </w:rPr>
              <w:t xml:space="preserve"> i </w:t>
            </w:r>
            <w:r w:rsidRPr="00C23914">
              <w:rPr>
                <w:rFonts w:ascii="Calibri" w:eastAsia="Times New Roman" w:hAnsi="Calibri" w:cs="Calibri"/>
                <w:color w:val="000000"/>
                <w:sz w:val="20"/>
                <w:szCs w:val="20"/>
                <w:lang w:eastAsia="pl-PL"/>
              </w:rPr>
              <w:t>narażenie na wściekliznę /potrzeba szczepień</w:t>
            </w:r>
          </w:p>
        </w:tc>
        <w:tc>
          <w:tcPr>
            <w:tcW w:w="1151" w:type="dxa"/>
            <w:hideMark/>
          </w:tcPr>
          <w:p w14:paraId="138A8BA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259</w:t>
            </w:r>
          </w:p>
        </w:tc>
        <w:tc>
          <w:tcPr>
            <w:tcW w:w="1174" w:type="dxa"/>
            <w:hideMark/>
          </w:tcPr>
          <w:p w14:paraId="451C9D7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15,40</w:t>
            </w:r>
          </w:p>
        </w:tc>
        <w:tc>
          <w:tcPr>
            <w:tcW w:w="1151" w:type="dxa"/>
            <w:hideMark/>
          </w:tcPr>
          <w:p w14:paraId="75D204F1"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388</w:t>
            </w:r>
          </w:p>
        </w:tc>
        <w:tc>
          <w:tcPr>
            <w:tcW w:w="1174" w:type="dxa"/>
            <w:hideMark/>
          </w:tcPr>
          <w:p w14:paraId="1514978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23,59</w:t>
            </w:r>
          </w:p>
        </w:tc>
      </w:tr>
      <w:tr w:rsidR="00773A58" w:rsidRPr="00C23914" w14:paraId="69FF654F" w14:textId="77777777" w:rsidTr="00AD7B28">
        <w:trPr>
          <w:trHeight w:val="300"/>
          <w:jc w:val="center"/>
        </w:trPr>
        <w:tc>
          <w:tcPr>
            <w:tcW w:w="567" w:type="dxa"/>
            <w:noWrap/>
            <w:hideMark/>
          </w:tcPr>
          <w:p w14:paraId="41C353FE"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17</w:t>
            </w:r>
          </w:p>
        </w:tc>
        <w:tc>
          <w:tcPr>
            <w:tcW w:w="4961" w:type="dxa"/>
            <w:hideMark/>
          </w:tcPr>
          <w:p w14:paraId="7D79FBFB" w14:textId="4B94731A"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Wirusowe zapalenie mózgu</w:t>
            </w:r>
            <w:r w:rsidR="000E738B">
              <w:rPr>
                <w:rFonts w:ascii="Calibri" w:eastAsia="Times New Roman" w:hAnsi="Calibri" w:cs="Calibri"/>
                <w:color w:val="000000"/>
                <w:sz w:val="20"/>
                <w:szCs w:val="20"/>
                <w:lang w:eastAsia="pl-PL"/>
              </w:rPr>
              <w:t xml:space="preserve"> w </w:t>
            </w:r>
            <w:r w:rsidRPr="00C23914">
              <w:rPr>
                <w:rFonts w:ascii="Calibri" w:eastAsia="Times New Roman" w:hAnsi="Calibri" w:cs="Calibri"/>
                <w:color w:val="000000"/>
                <w:sz w:val="20"/>
                <w:szCs w:val="20"/>
                <w:lang w:eastAsia="pl-PL"/>
              </w:rPr>
              <w:t>tym kleszczowe zapalenie mózgu</w:t>
            </w:r>
          </w:p>
        </w:tc>
        <w:tc>
          <w:tcPr>
            <w:tcW w:w="1151" w:type="dxa"/>
            <w:hideMark/>
          </w:tcPr>
          <w:p w14:paraId="4BC4BBA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7</w:t>
            </w:r>
          </w:p>
        </w:tc>
        <w:tc>
          <w:tcPr>
            <w:tcW w:w="1174" w:type="dxa"/>
            <w:hideMark/>
          </w:tcPr>
          <w:p w14:paraId="5560C07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0,42</w:t>
            </w:r>
          </w:p>
        </w:tc>
        <w:tc>
          <w:tcPr>
            <w:tcW w:w="1151" w:type="dxa"/>
            <w:hideMark/>
          </w:tcPr>
          <w:p w14:paraId="7BC4DFFC"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15</w:t>
            </w:r>
          </w:p>
        </w:tc>
        <w:tc>
          <w:tcPr>
            <w:tcW w:w="1174" w:type="dxa"/>
            <w:hideMark/>
          </w:tcPr>
          <w:p w14:paraId="4AD1B45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0,91</w:t>
            </w:r>
          </w:p>
        </w:tc>
      </w:tr>
      <w:tr w:rsidR="00773A58" w:rsidRPr="00C23914" w14:paraId="247EE798" w14:textId="77777777" w:rsidTr="00AD7B28">
        <w:trPr>
          <w:trHeight w:val="300"/>
          <w:jc w:val="center"/>
        </w:trPr>
        <w:tc>
          <w:tcPr>
            <w:tcW w:w="567" w:type="dxa"/>
            <w:noWrap/>
            <w:hideMark/>
          </w:tcPr>
          <w:p w14:paraId="05DE786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18</w:t>
            </w:r>
          </w:p>
        </w:tc>
        <w:tc>
          <w:tcPr>
            <w:tcW w:w="4961" w:type="dxa"/>
            <w:hideMark/>
          </w:tcPr>
          <w:p w14:paraId="42BD755C"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Wirusowe zapalenie opon mózgowych</w:t>
            </w:r>
          </w:p>
        </w:tc>
        <w:tc>
          <w:tcPr>
            <w:tcW w:w="1151" w:type="dxa"/>
            <w:hideMark/>
          </w:tcPr>
          <w:p w14:paraId="794C2CE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11</w:t>
            </w:r>
          </w:p>
        </w:tc>
        <w:tc>
          <w:tcPr>
            <w:tcW w:w="1174" w:type="dxa"/>
            <w:hideMark/>
          </w:tcPr>
          <w:p w14:paraId="7A628123"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0,65</w:t>
            </w:r>
          </w:p>
        </w:tc>
        <w:tc>
          <w:tcPr>
            <w:tcW w:w="1151" w:type="dxa"/>
            <w:hideMark/>
          </w:tcPr>
          <w:p w14:paraId="30010DFB"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20</w:t>
            </w:r>
          </w:p>
        </w:tc>
        <w:tc>
          <w:tcPr>
            <w:tcW w:w="1174" w:type="dxa"/>
            <w:hideMark/>
          </w:tcPr>
          <w:p w14:paraId="3382302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1,22</w:t>
            </w:r>
          </w:p>
        </w:tc>
      </w:tr>
      <w:tr w:rsidR="00773A58" w:rsidRPr="00C23914" w14:paraId="4B8C23FF" w14:textId="77777777" w:rsidTr="00AD7B28">
        <w:trPr>
          <w:trHeight w:val="300"/>
          <w:jc w:val="center"/>
        </w:trPr>
        <w:tc>
          <w:tcPr>
            <w:tcW w:w="567" w:type="dxa"/>
            <w:noWrap/>
            <w:hideMark/>
          </w:tcPr>
          <w:p w14:paraId="3387835E"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19</w:t>
            </w:r>
          </w:p>
        </w:tc>
        <w:tc>
          <w:tcPr>
            <w:tcW w:w="4961" w:type="dxa"/>
            <w:hideMark/>
          </w:tcPr>
          <w:p w14:paraId="70C77C1F"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Ospa wietrzna</w:t>
            </w:r>
          </w:p>
        </w:tc>
        <w:tc>
          <w:tcPr>
            <w:tcW w:w="1151" w:type="dxa"/>
            <w:hideMark/>
          </w:tcPr>
          <w:p w14:paraId="2FF19C5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2515</w:t>
            </w:r>
          </w:p>
        </w:tc>
        <w:tc>
          <w:tcPr>
            <w:tcW w:w="1174" w:type="dxa"/>
            <w:hideMark/>
          </w:tcPr>
          <w:p w14:paraId="6307587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149,52</w:t>
            </w:r>
          </w:p>
        </w:tc>
        <w:tc>
          <w:tcPr>
            <w:tcW w:w="1151" w:type="dxa"/>
            <w:hideMark/>
          </w:tcPr>
          <w:p w14:paraId="2BD8F903"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7837</w:t>
            </w:r>
          </w:p>
        </w:tc>
        <w:tc>
          <w:tcPr>
            <w:tcW w:w="1174" w:type="dxa"/>
            <w:hideMark/>
          </w:tcPr>
          <w:p w14:paraId="3DD5BBA3"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476,40</w:t>
            </w:r>
          </w:p>
        </w:tc>
      </w:tr>
      <w:tr w:rsidR="00773A58" w:rsidRPr="00C23914" w14:paraId="5DEFDE2E" w14:textId="77777777" w:rsidTr="00AD7B28">
        <w:trPr>
          <w:trHeight w:val="300"/>
          <w:jc w:val="center"/>
        </w:trPr>
        <w:tc>
          <w:tcPr>
            <w:tcW w:w="567" w:type="dxa"/>
            <w:noWrap/>
            <w:hideMark/>
          </w:tcPr>
          <w:p w14:paraId="5A4DC7E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20</w:t>
            </w:r>
          </w:p>
        </w:tc>
        <w:tc>
          <w:tcPr>
            <w:tcW w:w="4961" w:type="dxa"/>
            <w:hideMark/>
          </w:tcPr>
          <w:p w14:paraId="74FBA437"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Odra</w:t>
            </w:r>
          </w:p>
        </w:tc>
        <w:tc>
          <w:tcPr>
            <w:tcW w:w="1151" w:type="dxa"/>
            <w:hideMark/>
          </w:tcPr>
          <w:p w14:paraId="74D7B90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w:t>
            </w:r>
          </w:p>
        </w:tc>
        <w:tc>
          <w:tcPr>
            <w:tcW w:w="1174" w:type="dxa"/>
            <w:hideMark/>
          </w:tcPr>
          <w:p w14:paraId="12E1524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w:t>
            </w:r>
          </w:p>
        </w:tc>
        <w:tc>
          <w:tcPr>
            <w:tcW w:w="1151" w:type="dxa"/>
            <w:hideMark/>
          </w:tcPr>
          <w:p w14:paraId="691E2B75"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w:t>
            </w:r>
          </w:p>
        </w:tc>
        <w:tc>
          <w:tcPr>
            <w:tcW w:w="1174" w:type="dxa"/>
            <w:hideMark/>
          </w:tcPr>
          <w:p w14:paraId="4576142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0,12</w:t>
            </w:r>
          </w:p>
        </w:tc>
      </w:tr>
      <w:tr w:rsidR="00773A58" w:rsidRPr="00C23914" w14:paraId="31112C06" w14:textId="77777777" w:rsidTr="00AD7B28">
        <w:trPr>
          <w:trHeight w:val="300"/>
          <w:jc w:val="center"/>
        </w:trPr>
        <w:tc>
          <w:tcPr>
            <w:tcW w:w="567" w:type="dxa"/>
            <w:noWrap/>
            <w:hideMark/>
          </w:tcPr>
          <w:p w14:paraId="562B658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21</w:t>
            </w:r>
          </w:p>
        </w:tc>
        <w:tc>
          <w:tcPr>
            <w:tcW w:w="4961" w:type="dxa"/>
            <w:hideMark/>
          </w:tcPr>
          <w:p w14:paraId="59E2A536"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Różyczka</w:t>
            </w:r>
          </w:p>
        </w:tc>
        <w:tc>
          <w:tcPr>
            <w:tcW w:w="1151" w:type="dxa"/>
            <w:hideMark/>
          </w:tcPr>
          <w:p w14:paraId="66E8F92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w:t>
            </w:r>
          </w:p>
        </w:tc>
        <w:tc>
          <w:tcPr>
            <w:tcW w:w="1174" w:type="dxa"/>
            <w:hideMark/>
          </w:tcPr>
          <w:p w14:paraId="12AB6CFE"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0,18</w:t>
            </w:r>
          </w:p>
        </w:tc>
        <w:tc>
          <w:tcPr>
            <w:tcW w:w="1151" w:type="dxa"/>
            <w:hideMark/>
          </w:tcPr>
          <w:p w14:paraId="5581109B"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9</w:t>
            </w:r>
          </w:p>
        </w:tc>
        <w:tc>
          <w:tcPr>
            <w:tcW w:w="1174" w:type="dxa"/>
            <w:hideMark/>
          </w:tcPr>
          <w:p w14:paraId="5366FD53"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0,55</w:t>
            </w:r>
          </w:p>
        </w:tc>
      </w:tr>
      <w:tr w:rsidR="00773A58" w:rsidRPr="00C23914" w14:paraId="6DBF9F8E" w14:textId="77777777" w:rsidTr="00AD7B28">
        <w:trPr>
          <w:trHeight w:val="300"/>
          <w:jc w:val="center"/>
        </w:trPr>
        <w:tc>
          <w:tcPr>
            <w:tcW w:w="567" w:type="dxa"/>
            <w:vMerge w:val="restart"/>
            <w:noWrap/>
            <w:hideMark/>
          </w:tcPr>
          <w:p w14:paraId="7AD2B7F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22</w:t>
            </w:r>
          </w:p>
        </w:tc>
        <w:tc>
          <w:tcPr>
            <w:tcW w:w="4961" w:type="dxa"/>
            <w:hideMark/>
          </w:tcPr>
          <w:p w14:paraId="00E8A47A"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 xml:space="preserve">Wirusowe zapalenia wątroby </w:t>
            </w:r>
          </w:p>
        </w:tc>
        <w:tc>
          <w:tcPr>
            <w:tcW w:w="1151" w:type="dxa"/>
            <w:hideMark/>
          </w:tcPr>
          <w:p w14:paraId="77FA87B3"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125</w:t>
            </w:r>
          </w:p>
        </w:tc>
        <w:tc>
          <w:tcPr>
            <w:tcW w:w="1174" w:type="dxa"/>
            <w:hideMark/>
          </w:tcPr>
          <w:p w14:paraId="6134E4B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7,43</w:t>
            </w:r>
          </w:p>
        </w:tc>
        <w:tc>
          <w:tcPr>
            <w:tcW w:w="1151" w:type="dxa"/>
            <w:hideMark/>
          </w:tcPr>
          <w:p w14:paraId="45386F65"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380</w:t>
            </w:r>
          </w:p>
        </w:tc>
        <w:tc>
          <w:tcPr>
            <w:tcW w:w="1174" w:type="dxa"/>
            <w:hideMark/>
          </w:tcPr>
          <w:p w14:paraId="211640C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23,10</w:t>
            </w:r>
          </w:p>
        </w:tc>
      </w:tr>
      <w:tr w:rsidR="00773A58" w:rsidRPr="00C23914" w14:paraId="52265E15" w14:textId="77777777" w:rsidTr="00AD7B28">
        <w:trPr>
          <w:trHeight w:val="300"/>
          <w:jc w:val="center"/>
        </w:trPr>
        <w:tc>
          <w:tcPr>
            <w:tcW w:w="567" w:type="dxa"/>
            <w:vMerge/>
            <w:hideMark/>
          </w:tcPr>
          <w:p w14:paraId="6B58EA31" w14:textId="77777777" w:rsidR="00773A58" w:rsidRPr="00C23914" w:rsidRDefault="00773A58" w:rsidP="00400395">
            <w:pPr>
              <w:rPr>
                <w:rFonts w:ascii="Calibri" w:eastAsia="Times New Roman" w:hAnsi="Calibri" w:cs="Calibri"/>
                <w:color w:val="000000"/>
                <w:sz w:val="20"/>
                <w:szCs w:val="20"/>
                <w:lang w:eastAsia="pl-PL"/>
              </w:rPr>
            </w:pPr>
          </w:p>
        </w:tc>
        <w:tc>
          <w:tcPr>
            <w:tcW w:w="4961" w:type="dxa"/>
            <w:hideMark/>
          </w:tcPr>
          <w:p w14:paraId="4D1D5150" w14:textId="2B835E9B" w:rsidR="00773A58" w:rsidRPr="00C23914" w:rsidRDefault="000E738B" w:rsidP="00400395">
            <w:pPr>
              <w:rPr>
                <w:rFonts w:ascii="Calibri" w:eastAsia="Times New Roman" w:hAnsi="Calibri" w:cs="Calibri"/>
                <w:color w:val="000000"/>
                <w:sz w:val="20"/>
                <w:szCs w:val="20"/>
                <w:lang w:eastAsia="pl-PL"/>
              </w:rPr>
            </w:pPr>
            <w:r>
              <w:rPr>
                <w:rFonts w:ascii="Calibri" w:eastAsia="Times New Roman" w:hAnsi="Calibri" w:cs="Calibri"/>
                <w:color w:val="000000"/>
                <w:sz w:val="20"/>
                <w:szCs w:val="20"/>
                <w:lang w:eastAsia="pl-PL"/>
              </w:rPr>
              <w:t xml:space="preserve"> w </w:t>
            </w:r>
            <w:r w:rsidR="00773A58" w:rsidRPr="00C23914">
              <w:rPr>
                <w:rFonts w:ascii="Calibri" w:eastAsia="Times New Roman" w:hAnsi="Calibri" w:cs="Calibri"/>
                <w:color w:val="000000"/>
                <w:sz w:val="20"/>
                <w:szCs w:val="20"/>
                <w:lang w:eastAsia="pl-PL"/>
              </w:rPr>
              <w:t>tym WZW typu "A"</w:t>
            </w:r>
          </w:p>
        </w:tc>
        <w:tc>
          <w:tcPr>
            <w:tcW w:w="1151" w:type="dxa"/>
            <w:hideMark/>
          </w:tcPr>
          <w:p w14:paraId="78C5391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w:t>
            </w:r>
          </w:p>
        </w:tc>
        <w:tc>
          <w:tcPr>
            <w:tcW w:w="1174" w:type="dxa"/>
            <w:hideMark/>
          </w:tcPr>
          <w:p w14:paraId="412CD93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0,18</w:t>
            </w:r>
          </w:p>
        </w:tc>
        <w:tc>
          <w:tcPr>
            <w:tcW w:w="1151" w:type="dxa"/>
            <w:hideMark/>
          </w:tcPr>
          <w:p w14:paraId="7095D823"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5</w:t>
            </w:r>
          </w:p>
        </w:tc>
        <w:tc>
          <w:tcPr>
            <w:tcW w:w="1174" w:type="dxa"/>
            <w:hideMark/>
          </w:tcPr>
          <w:p w14:paraId="3F91A9A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0,30</w:t>
            </w:r>
          </w:p>
        </w:tc>
      </w:tr>
      <w:tr w:rsidR="00773A58" w:rsidRPr="00C23914" w14:paraId="13E2F7BE" w14:textId="77777777" w:rsidTr="00AD7B28">
        <w:trPr>
          <w:trHeight w:val="300"/>
          <w:jc w:val="center"/>
        </w:trPr>
        <w:tc>
          <w:tcPr>
            <w:tcW w:w="567" w:type="dxa"/>
            <w:vMerge/>
            <w:hideMark/>
          </w:tcPr>
          <w:p w14:paraId="24F4337B" w14:textId="77777777" w:rsidR="00773A58" w:rsidRPr="00C23914" w:rsidRDefault="00773A58" w:rsidP="00400395">
            <w:pPr>
              <w:rPr>
                <w:rFonts w:ascii="Calibri" w:eastAsia="Times New Roman" w:hAnsi="Calibri" w:cs="Calibri"/>
                <w:color w:val="000000"/>
                <w:sz w:val="20"/>
                <w:szCs w:val="20"/>
                <w:lang w:eastAsia="pl-PL"/>
              </w:rPr>
            </w:pPr>
          </w:p>
        </w:tc>
        <w:tc>
          <w:tcPr>
            <w:tcW w:w="4961" w:type="dxa"/>
            <w:hideMark/>
          </w:tcPr>
          <w:p w14:paraId="4767C615" w14:textId="546B794E"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w tym WZW typu "B" ostre</w:t>
            </w:r>
            <w:r w:rsidR="005A5A82">
              <w:rPr>
                <w:rFonts w:ascii="Calibri" w:eastAsia="Times New Roman" w:hAnsi="Calibri" w:cs="Calibri"/>
                <w:color w:val="000000"/>
                <w:sz w:val="20"/>
                <w:szCs w:val="20"/>
                <w:lang w:eastAsia="pl-PL"/>
              </w:rPr>
              <w:t xml:space="preserve"> i </w:t>
            </w:r>
            <w:r w:rsidRPr="00C23914">
              <w:rPr>
                <w:rFonts w:ascii="Calibri" w:eastAsia="Times New Roman" w:hAnsi="Calibri" w:cs="Calibri"/>
                <w:color w:val="000000"/>
                <w:sz w:val="20"/>
                <w:szCs w:val="20"/>
                <w:lang w:eastAsia="pl-PL"/>
              </w:rPr>
              <w:t>przewlekłe</w:t>
            </w:r>
          </w:p>
        </w:tc>
        <w:tc>
          <w:tcPr>
            <w:tcW w:w="1151" w:type="dxa"/>
            <w:hideMark/>
          </w:tcPr>
          <w:p w14:paraId="7326E9A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75</w:t>
            </w:r>
          </w:p>
        </w:tc>
        <w:tc>
          <w:tcPr>
            <w:tcW w:w="1174" w:type="dxa"/>
            <w:hideMark/>
          </w:tcPr>
          <w:p w14:paraId="36DE4CD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4,46</w:t>
            </w:r>
          </w:p>
        </w:tc>
        <w:tc>
          <w:tcPr>
            <w:tcW w:w="1151" w:type="dxa"/>
            <w:hideMark/>
          </w:tcPr>
          <w:p w14:paraId="09377FBF"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113</w:t>
            </w:r>
          </w:p>
        </w:tc>
        <w:tc>
          <w:tcPr>
            <w:tcW w:w="1174" w:type="dxa"/>
            <w:hideMark/>
          </w:tcPr>
          <w:p w14:paraId="312C847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6,87</w:t>
            </w:r>
          </w:p>
        </w:tc>
      </w:tr>
      <w:tr w:rsidR="00773A58" w:rsidRPr="00C23914" w14:paraId="2A0B66FE" w14:textId="77777777" w:rsidTr="00AD7B28">
        <w:trPr>
          <w:trHeight w:val="300"/>
          <w:jc w:val="center"/>
        </w:trPr>
        <w:tc>
          <w:tcPr>
            <w:tcW w:w="567" w:type="dxa"/>
            <w:vMerge/>
            <w:hideMark/>
          </w:tcPr>
          <w:p w14:paraId="0546E914" w14:textId="77777777" w:rsidR="00773A58" w:rsidRPr="00C23914" w:rsidRDefault="00773A58" w:rsidP="00400395">
            <w:pPr>
              <w:rPr>
                <w:rFonts w:ascii="Calibri" w:eastAsia="Times New Roman" w:hAnsi="Calibri" w:cs="Calibri"/>
                <w:color w:val="000000"/>
                <w:sz w:val="20"/>
                <w:szCs w:val="20"/>
                <w:lang w:eastAsia="pl-PL"/>
              </w:rPr>
            </w:pPr>
          </w:p>
        </w:tc>
        <w:tc>
          <w:tcPr>
            <w:tcW w:w="4961" w:type="dxa"/>
            <w:hideMark/>
          </w:tcPr>
          <w:p w14:paraId="0C684876"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 xml:space="preserve">w tym WZW typu "C" </w:t>
            </w:r>
          </w:p>
        </w:tc>
        <w:tc>
          <w:tcPr>
            <w:tcW w:w="1151" w:type="dxa"/>
            <w:hideMark/>
          </w:tcPr>
          <w:p w14:paraId="17B0801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46</w:t>
            </w:r>
          </w:p>
        </w:tc>
        <w:tc>
          <w:tcPr>
            <w:tcW w:w="1174" w:type="dxa"/>
            <w:hideMark/>
          </w:tcPr>
          <w:p w14:paraId="692E555B"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2,73</w:t>
            </w:r>
          </w:p>
        </w:tc>
        <w:tc>
          <w:tcPr>
            <w:tcW w:w="1151" w:type="dxa"/>
            <w:hideMark/>
          </w:tcPr>
          <w:p w14:paraId="318D78F3"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261</w:t>
            </w:r>
          </w:p>
        </w:tc>
        <w:tc>
          <w:tcPr>
            <w:tcW w:w="1174" w:type="dxa"/>
            <w:hideMark/>
          </w:tcPr>
          <w:p w14:paraId="1B65C38B"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15,87</w:t>
            </w:r>
          </w:p>
        </w:tc>
      </w:tr>
      <w:tr w:rsidR="00773A58" w:rsidRPr="00C23914" w14:paraId="0C3DF57A" w14:textId="77777777" w:rsidTr="00AD7B28">
        <w:trPr>
          <w:trHeight w:val="300"/>
          <w:jc w:val="center"/>
        </w:trPr>
        <w:tc>
          <w:tcPr>
            <w:tcW w:w="567" w:type="dxa"/>
            <w:noWrap/>
            <w:hideMark/>
          </w:tcPr>
          <w:p w14:paraId="127ADA4B"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23</w:t>
            </w:r>
          </w:p>
        </w:tc>
        <w:tc>
          <w:tcPr>
            <w:tcW w:w="4961" w:type="dxa"/>
            <w:hideMark/>
          </w:tcPr>
          <w:p w14:paraId="0E1535AF"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AIDS - Zespół nabytego upośledzenia odporności</w:t>
            </w:r>
          </w:p>
        </w:tc>
        <w:tc>
          <w:tcPr>
            <w:tcW w:w="1151" w:type="dxa"/>
            <w:hideMark/>
          </w:tcPr>
          <w:p w14:paraId="5EB9242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7</w:t>
            </w:r>
          </w:p>
        </w:tc>
        <w:tc>
          <w:tcPr>
            <w:tcW w:w="1174" w:type="dxa"/>
            <w:hideMark/>
          </w:tcPr>
          <w:p w14:paraId="7FAD0B7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0,42</w:t>
            </w:r>
          </w:p>
        </w:tc>
        <w:tc>
          <w:tcPr>
            <w:tcW w:w="1151" w:type="dxa"/>
            <w:hideMark/>
          </w:tcPr>
          <w:p w14:paraId="2C9DB484"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9</w:t>
            </w:r>
          </w:p>
        </w:tc>
        <w:tc>
          <w:tcPr>
            <w:tcW w:w="1174" w:type="dxa"/>
            <w:hideMark/>
          </w:tcPr>
          <w:p w14:paraId="3922EF2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0,55</w:t>
            </w:r>
          </w:p>
        </w:tc>
      </w:tr>
      <w:tr w:rsidR="00773A58" w:rsidRPr="00C23914" w14:paraId="44F09A26" w14:textId="77777777" w:rsidTr="00AD7B28">
        <w:trPr>
          <w:trHeight w:val="300"/>
          <w:jc w:val="center"/>
        </w:trPr>
        <w:tc>
          <w:tcPr>
            <w:tcW w:w="567" w:type="dxa"/>
            <w:noWrap/>
            <w:hideMark/>
          </w:tcPr>
          <w:p w14:paraId="3FFF0D4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24</w:t>
            </w:r>
          </w:p>
        </w:tc>
        <w:tc>
          <w:tcPr>
            <w:tcW w:w="4961" w:type="dxa"/>
            <w:hideMark/>
          </w:tcPr>
          <w:p w14:paraId="36AD5355"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Nowo wykryte zakażenia HIV</w:t>
            </w:r>
          </w:p>
        </w:tc>
        <w:tc>
          <w:tcPr>
            <w:tcW w:w="1151" w:type="dxa"/>
            <w:hideMark/>
          </w:tcPr>
          <w:p w14:paraId="3262A4FE"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53</w:t>
            </w:r>
          </w:p>
        </w:tc>
        <w:tc>
          <w:tcPr>
            <w:tcW w:w="1174" w:type="dxa"/>
            <w:hideMark/>
          </w:tcPr>
          <w:p w14:paraId="0D60783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3,15</w:t>
            </w:r>
          </w:p>
        </w:tc>
        <w:tc>
          <w:tcPr>
            <w:tcW w:w="1151" w:type="dxa"/>
            <w:hideMark/>
          </w:tcPr>
          <w:p w14:paraId="48EFDA6C"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232</w:t>
            </w:r>
          </w:p>
        </w:tc>
        <w:tc>
          <w:tcPr>
            <w:tcW w:w="1174" w:type="dxa"/>
            <w:hideMark/>
          </w:tcPr>
          <w:p w14:paraId="349B4D4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14,10</w:t>
            </w:r>
          </w:p>
        </w:tc>
      </w:tr>
      <w:tr w:rsidR="00773A58" w:rsidRPr="00C23914" w14:paraId="744C143E" w14:textId="77777777" w:rsidTr="00AD7B28">
        <w:trPr>
          <w:trHeight w:val="300"/>
          <w:jc w:val="center"/>
        </w:trPr>
        <w:tc>
          <w:tcPr>
            <w:tcW w:w="567" w:type="dxa"/>
            <w:noWrap/>
            <w:hideMark/>
          </w:tcPr>
          <w:p w14:paraId="5D56793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lastRenderedPageBreak/>
              <w:t>25</w:t>
            </w:r>
          </w:p>
        </w:tc>
        <w:tc>
          <w:tcPr>
            <w:tcW w:w="4961" w:type="dxa"/>
            <w:hideMark/>
          </w:tcPr>
          <w:p w14:paraId="59755C3E"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Świnka (nagminne zapalenie przyusznic)</w:t>
            </w:r>
          </w:p>
        </w:tc>
        <w:tc>
          <w:tcPr>
            <w:tcW w:w="1151" w:type="dxa"/>
            <w:hideMark/>
          </w:tcPr>
          <w:p w14:paraId="06609CE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22</w:t>
            </w:r>
          </w:p>
        </w:tc>
        <w:tc>
          <w:tcPr>
            <w:tcW w:w="1174" w:type="dxa"/>
            <w:hideMark/>
          </w:tcPr>
          <w:p w14:paraId="436F1BD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1,31</w:t>
            </w:r>
          </w:p>
        </w:tc>
        <w:tc>
          <w:tcPr>
            <w:tcW w:w="1151" w:type="dxa"/>
            <w:hideMark/>
          </w:tcPr>
          <w:p w14:paraId="188CA2A3"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48</w:t>
            </w:r>
          </w:p>
        </w:tc>
        <w:tc>
          <w:tcPr>
            <w:tcW w:w="1174" w:type="dxa"/>
            <w:hideMark/>
          </w:tcPr>
          <w:p w14:paraId="6648074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2,92</w:t>
            </w:r>
          </w:p>
        </w:tc>
      </w:tr>
      <w:tr w:rsidR="00773A58" w:rsidRPr="00C23914" w14:paraId="58BAD6AE" w14:textId="77777777" w:rsidTr="00AD7B28">
        <w:trPr>
          <w:trHeight w:val="300"/>
          <w:jc w:val="center"/>
        </w:trPr>
        <w:tc>
          <w:tcPr>
            <w:tcW w:w="567" w:type="dxa"/>
            <w:noWrap/>
            <w:hideMark/>
          </w:tcPr>
          <w:p w14:paraId="25B18C7B"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26</w:t>
            </w:r>
          </w:p>
        </w:tc>
        <w:tc>
          <w:tcPr>
            <w:tcW w:w="4961" w:type="dxa"/>
            <w:hideMark/>
          </w:tcPr>
          <w:p w14:paraId="27670B33"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Gruźlica</w:t>
            </w:r>
          </w:p>
        </w:tc>
        <w:tc>
          <w:tcPr>
            <w:tcW w:w="1151" w:type="dxa"/>
            <w:hideMark/>
          </w:tcPr>
          <w:p w14:paraId="3725661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141</w:t>
            </w:r>
          </w:p>
        </w:tc>
        <w:tc>
          <w:tcPr>
            <w:tcW w:w="1174" w:type="dxa"/>
            <w:hideMark/>
          </w:tcPr>
          <w:p w14:paraId="30C9590B"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8,38</w:t>
            </w:r>
          </w:p>
        </w:tc>
        <w:tc>
          <w:tcPr>
            <w:tcW w:w="1151" w:type="dxa"/>
            <w:hideMark/>
          </w:tcPr>
          <w:p w14:paraId="3769BDAF"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189</w:t>
            </w:r>
          </w:p>
        </w:tc>
        <w:tc>
          <w:tcPr>
            <w:tcW w:w="1174" w:type="dxa"/>
            <w:hideMark/>
          </w:tcPr>
          <w:p w14:paraId="6E9EAF6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11,49</w:t>
            </w:r>
          </w:p>
        </w:tc>
      </w:tr>
      <w:tr w:rsidR="00773A58" w:rsidRPr="00C23914" w14:paraId="368E8244" w14:textId="77777777" w:rsidTr="00AD7B28">
        <w:trPr>
          <w:trHeight w:val="300"/>
          <w:jc w:val="center"/>
        </w:trPr>
        <w:tc>
          <w:tcPr>
            <w:tcW w:w="567" w:type="dxa"/>
            <w:noWrap/>
            <w:hideMark/>
          </w:tcPr>
          <w:p w14:paraId="12CAC521"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27</w:t>
            </w:r>
          </w:p>
        </w:tc>
        <w:tc>
          <w:tcPr>
            <w:tcW w:w="4961" w:type="dxa"/>
            <w:hideMark/>
          </w:tcPr>
          <w:p w14:paraId="07F93665"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 xml:space="preserve">Choroba wywołana przez </w:t>
            </w:r>
            <w:proofErr w:type="spellStart"/>
            <w:r w:rsidRPr="00C23914">
              <w:rPr>
                <w:rFonts w:ascii="Calibri" w:eastAsia="Times New Roman" w:hAnsi="Calibri" w:cs="Calibri"/>
                <w:i/>
                <w:iCs/>
                <w:color w:val="000000"/>
                <w:sz w:val="20"/>
                <w:szCs w:val="20"/>
                <w:lang w:eastAsia="pl-PL"/>
              </w:rPr>
              <w:t>Streptococcus</w:t>
            </w:r>
            <w:proofErr w:type="spellEnd"/>
            <w:r w:rsidRPr="00C23914">
              <w:rPr>
                <w:rFonts w:ascii="Calibri" w:eastAsia="Times New Roman" w:hAnsi="Calibri" w:cs="Calibri"/>
                <w:i/>
                <w:iCs/>
                <w:color w:val="000000"/>
                <w:sz w:val="20"/>
                <w:szCs w:val="20"/>
                <w:lang w:eastAsia="pl-PL"/>
              </w:rPr>
              <w:t xml:space="preserve"> </w:t>
            </w:r>
            <w:proofErr w:type="spellStart"/>
            <w:r w:rsidRPr="00C23914">
              <w:rPr>
                <w:rFonts w:ascii="Calibri" w:eastAsia="Times New Roman" w:hAnsi="Calibri" w:cs="Calibri"/>
                <w:i/>
                <w:iCs/>
                <w:color w:val="000000"/>
                <w:sz w:val="20"/>
                <w:szCs w:val="20"/>
                <w:lang w:eastAsia="pl-PL"/>
              </w:rPr>
              <w:t>pneumoniae</w:t>
            </w:r>
            <w:proofErr w:type="spellEnd"/>
          </w:p>
        </w:tc>
        <w:tc>
          <w:tcPr>
            <w:tcW w:w="1151" w:type="dxa"/>
            <w:hideMark/>
          </w:tcPr>
          <w:p w14:paraId="7EA8650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87</w:t>
            </w:r>
          </w:p>
        </w:tc>
        <w:tc>
          <w:tcPr>
            <w:tcW w:w="1174" w:type="dxa"/>
            <w:hideMark/>
          </w:tcPr>
          <w:p w14:paraId="1D38C16B"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5,17</w:t>
            </w:r>
          </w:p>
        </w:tc>
        <w:tc>
          <w:tcPr>
            <w:tcW w:w="1151" w:type="dxa"/>
            <w:hideMark/>
          </w:tcPr>
          <w:p w14:paraId="2560F3B9" w14:textId="77777777" w:rsidR="00773A58" w:rsidRPr="00C23914" w:rsidRDefault="00773A58" w:rsidP="00400395">
            <w:pPr>
              <w:jc w:val="center"/>
              <w:rPr>
                <w:rFonts w:ascii="Calibri" w:eastAsia="Times New Roman" w:hAnsi="Calibri" w:cs="Calibri"/>
                <w:b/>
                <w:bCs/>
                <w:sz w:val="20"/>
                <w:szCs w:val="20"/>
                <w:lang w:eastAsia="pl-PL"/>
              </w:rPr>
            </w:pPr>
            <w:r w:rsidRPr="00C23914">
              <w:rPr>
                <w:rFonts w:ascii="Calibri" w:eastAsia="Times New Roman" w:hAnsi="Calibri" w:cs="Calibri"/>
                <w:b/>
                <w:bCs/>
                <w:sz w:val="20"/>
                <w:szCs w:val="20"/>
                <w:lang w:eastAsia="pl-PL"/>
              </w:rPr>
              <w:t>201</w:t>
            </w:r>
          </w:p>
        </w:tc>
        <w:tc>
          <w:tcPr>
            <w:tcW w:w="1174" w:type="dxa"/>
            <w:hideMark/>
          </w:tcPr>
          <w:p w14:paraId="1372CF7C"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12,22</w:t>
            </w:r>
          </w:p>
        </w:tc>
      </w:tr>
      <w:tr w:rsidR="00773A58" w:rsidRPr="00C23914" w14:paraId="5687DE5E" w14:textId="77777777" w:rsidTr="00AD7B28">
        <w:trPr>
          <w:trHeight w:val="300"/>
          <w:jc w:val="center"/>
        </w:trPr>
        <w:tc>
          <w:tcPr>
            <w:tcW w:w="567" w:type="dxa"/>
            <w:noWrap/>
            <w:hideMark/>
          </w:tcPr>
          <w:p w14:paraId="142849B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28</w:t>
            </w:r>
          </w:p>
        </w:tc>
        <w:tc>
          <w:tcPr>
            <w:tcW w:w="4961" w:type="dxa"/>
            <w:hideMark/>
          </w:tcPr>
          <w:p w14:paraId="68A0B13E"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 xml:space="preserve">Choroba wywołana przez </w:t>
            </w:r>
            <w:proofErr w:type="spellStart"/>
            <w:r w:rsidRPr="00C23914">
              <w:rPr>
                <w:rFonts w:ascii="Calibri" w:eastAsia="Times New Roman" w:hAnsi="Calibri" w:cs="Calibri"/>
                <w:i/>
                <w:iCs/>
                <w:color w:val="000000"/>
                <w:sz w:val="20"/>
                <w:szCs w:val="20"/>
                <w:lang w:eastAsia="pl-PL"/>
              </w:rPr>
              <w:t>Haemophilus</w:t>
            </w:r>
            <w:proofErr w:type="spellEnd"/>
            <w:r w:rsidRPr="00C23914">
              <w:rPr>
                <w:rFonts w:ascii="Calibri" w:eastAsia="Times New Roman" w:hAnsi="Calibri" w:cs="Calibri"/>
                <w:i/>
                <w:iCs/>
                <w:color w:val="000000"/>
                <w:sz w:val="20"/>
                <w:szCs w:val="20"/>
                <w:lang w:eastAsia="pl-PL"/>
              </w:rPr>
              <w:t xml:space="preserve"> </w:t>
            </w:r>
            <w:proofErr w:type="spellStart"/>
            <w:r w:rsidRPr="00C23914">
              <w:rPr>
                <w:rFonts w:ascii="Calibri" w:eastAsia="Times New Roman" w:hAnsi="Calibri" w:cs="Calibri"/>
                <w:i/>
                <w:iCs/>
                <w:color w:val="000000"/>
                <w:sz w:val="20"/>
                <w:szCs w:val="20"/>
                <w:lang w:eastAsia="pl-PL"/>
              </w:rPr>
              <w:t>influenzae</w:t>
            </w:r>
            <w:proofErr w:type="spellEnd"/>
            <w:r w:rsidRPr="00C23914">
              <w:rPr>
                <w:rFonts w:ascii="Calibri" w:eastAsia="Times New Roman" w:hAnsi="Calibri" w:cs="Calibri"/>
                <w:color w:val="000000"/>
                <w:sz w:val="20"/>
                <w:szCs w:val="20"/>
                <w:lang w:eastAsia="pl-PL"/>
              </w:rPr>
              <w:t xml:space="preserve"> typ B</w:t>
            </w:r>
          </w:p>
        </w:tc>
        <w:tc>
          <w:tcPr>
            <w:tcW w:w="1151" w:type="dxa"/>
            <w:hideMark/>
          </w:tcPr>
          <w:p w14:paraId="77BC877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11</w:t>
            </w:r>
          </w:p>
        </w:tc>
        <w:tc>
          <w:tcPr>
            <w:tcW w:w="1174" w:type="dxa"/>
            <w:hideMark/>
          </w:tcPr>
          <w:p w14:paraId="16A5C84F"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0,65</w:t>
            </w:r>
          </w:p>
        </w:tc>
        <w:tc>
          <w:tcPr>
            <w:tcW w:w="1151" w:type="dxa"/>
            <w:hideMark/>
          </w:tcPr>
          <w:p w14:paraId="71023DB6"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12</w:t>
            </w:r>
          </w:p>
        </w:tc>
        <w:tc>
          <w:tcPr>
            <w:tcW w:w="1174" w:type="dxa"/>
            <w:hideMark/>
          </w:tcPr>
          <w:p w14:paraId="7E06661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0,73</w:t>
            </w:r>
          </w:p>
        </w:tc>
      </w:tr>
      <w:tr w:rsidR="00773A58" w:rsidRPr="00C23914" w14:paraId="05FB2DE4" w14:textId="77777777" w:rsidTr="00AD7B28">
        <w:trPr>
          <w:trHeight w:val="300"/>
          <w:jc w:val="center"/>
        </w:trPr>
        <w:tc>
          <w:tcPr>
            <w:tcW w:w="567" w:type="dxa"/>
            <w:noWrap/>
            <w:hideMark/>
          </w:tcPr>
          <w:p w14:paraId="356A9DC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29</w:t>
            </w:r>
          </w:p>
        </w:tc>
        <w:tc>
          <w:tcPr>
            <w:tcW w:w="4961" w:type="dxa"/>
            <w:hideMark/>
          </w:tcPr>
          <w:p w14:paraId="5633CF22"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Bakteryjne zapalenie opon mózgowych i/lub mózgu</w:t>
            </w:r>
          </w:p>
        </w:tc>
        <w:tc>
          <w:tcPr>
            <w:tcW w:w="1151" w:type="dxa"/>
            <w:hideMark/>
          </w:tcPr>
          <w:p w14:paraId="1C9E1E2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29</w:t>
            </w:r>
          </w:p>
        </w:tc>
        <w:tc>
          <w:tcPr>
            <w:tcW w:w="1174" w:type="dxa"/>
            <w:hideMark/>
          </w:tcPr>
          <w:p w14:paraId="78F766A0"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1,72</w:t>
            </w:r>
          </w:p>
        </w:tc>
        <w:tc>
          <w:tcPr>
            <w:tcW w:w="1151" w:type="dxa"/>
            <w:hideMark/>
          </w:tcPr>
          <w:p w14:paraId="46290BA0" w14:textId="77777777" w:rsidR="00773A58" w:rsidRPr="00C23914" w:rsidRDefault="00773A58" w:rsidP="00400395">
            <w:pPr>
              <w:jc w:val="center"/>
              <w:rPr>
                <w:rFonts w:ascii="Calibri" w:eastAsia="Times New Roman" w:hAnsi="Calibri" w:cs="Calibri"/>
                <w:b/>
                <w:bCs/>
                <w:sz w:val="20"/>
                <w:szCs w:val="20"/>
                <w:lang w:eastAsia="pl-PL"/>
              </w:rPr>
            </w:pPr>
            <w:r w:rsidRPr="00C23914">
              <w:rPr>
                <w:rFonts w:ascii="Calibri" w:eastAsia="Times New Roman" w:hAnsi="Calibri" w:cs="Calibri"/>
                <w:b/>
                <w:bCs/>
                <w:sz w:val="20"/>
                <w:szCs w:val="20"/>
                <w:lang w:eastAsia="pl-PL"/>
              </w:rPr>
              <w:t>33</w:t>
            </w:r>
          </w:p>
        </w:tc>
        <w:tc>
          <w:tcPr>
            <w:tcW w:w="1174" w:type="dxa"/>
            <w:hideMark/>
          </w:tcPr>
          <w:p w14:paraId="2FAFCA93"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2,01</w:t>
            </w:r>
          </w:p>
        </w:tc>
      </w:tr>
      <w:tr w:rsidR="00773A58" w:rsidRPr="00C23914" w14:paraId="5DD95068" w14:textId="77777777" w:rsidTr="00AD7B28">
        <w:trPr>
          <w:trHeight w:val="300"/>
          <w:jc w:val="center"/>
        </w:trPr>
        <w:tc>
          <w:tcPr>
            <w:tcW w:w="567" w:type="dxa"/>
            <w:noWrap/>
            <w:hideMark/>
          </w:tcPr>
          <w:p w14:paraId="101C380E"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30</w:t>
            </w:r>
          </w:p>
        </w:tc>
        <w:tc>
          <w:tcPr>
            <w:tcW w:w="4961" w:type="dxa"/>
            <w:hideMark/>
          </w:tcPr>
          <w:p w14:paraId="259F3BB7" w14:textId="02586EAF"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Zapalenie opon mózgowych inne</w:t>
            </w:r>
            <w:r w:rsidR="005A5A82">
              <w:rPr>
                <w:rFonts w:ascii="Calibri" w:eastAsia="Times New Roman" w:hAnsi="Calibri" w:cs="Calibri"/>
                <w:color w:val="000000"/>
                <w:sz w:val="20"/>
                <w:szCs w:val="20"/>
                <w:lang w:eastAsia="pl-PL"/>
              </w:rPr>
              <w:t xml:space="preserve"> i </w:t>
            </w:r>
            <w:r w:rsidRPr="00C23914">
              <w:rPr>
                <w:rFonts w:ascii="Calibri" w:eastAsia="Times New Roman" w:hAnsi="Calibri" w:cs="Calibri"/>
                <w:color w:val="000000"/>
                <w:sz w:val="20"/>
                <w:szCs w:val="20"/>
                <w:lang w:eastAsia="pl-PL"/>
              </w:rPr>
              <w:t>nieokreślone</w:t>
            </w:r>
          </w:p>
        </w:tc>
        <w:tc>
          <w:tcPr>
            <w:tcW w:w="1151" w:type="dxa"/>
            <w:hideMark/>
          </w:tcPr>
          <w:p w14:paraId="68C2B20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7</w:t>
            </w:r>
          </w:p>
        </w:tc>
        <w:tc>
          <w:tcPr>
            <w:tcW w:w="1174" w:type="dxa"/>
            <w:hideMark/>
          </w:tcPr>
          <w:p w14:paraId="1034622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0,42</w:t>
            </w:r>
          </w:p>
        </w:tc>
        <w:tc>
          <w:tcPr>
            <w:tcW w:w="1151" w:type="dxa"/>
            <w:hideMark/>
          </w:tcPr>
          <w:p w14:paraId="44A64111"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19</w:t>
            </w:r>
          </w:p>
        </w:tc>
        <w:tc>
          <w:tcPr>
            <w:tcW w:w="1174" w:type="dxa"/>
            <w:hideMark/>
          </w:tcPr>
          <w:p w14:paraId="391B0D4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1,15</w:t>
            </w:r>
          </w:p>
        </w:tc>
      </w:tr>
      <w:tr w:rsidR="00773A58" w:rsidRPr="00C23914" w14:paraId="2CE195B5" w14:textId="77777777" w:rsidTr="00AD7B28">
        <w:trPr>
          <w:trHeight w:val="600"/>
          <w:jc w:val="center"/>
        </w:trPr>
        <w:tc>
          <w:tcPr>
            <w:tcW w:w="567" w:type="dxa"/>
            <w:noWrap/>
            <w:hideMark/>
          </w:tcPr>
          <w:p w14:paraId="74EE8A0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31</w:t>
            </w:r>
          </w:p>
        </w:tc>
        <w:tc>
          <w:tcPr>
            <w:tcW w:w="4961" w:type="dxa"/>
            <w:hideMark/>
          </w:tcPr>
          <w:p w14:paraId="7E325674"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Zatrucie naturalnie toksycznymi substancjami spożytymi jako pokarm (grzyby)</w:t>
            </w:r>
          </w:p>
        </w:tc>
        <w:tc>
          <w:tcPr>
            <w:tcW w:w="1151" w:type="dxa"/>
            <w:hideMark/>
          </w:tcPr>
          <w:p w14:paraId="6C2BA297"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2</w:t>
            </w:r>
          </w:p>
        </w:tc>
        <w:tc>
          <w:tcPr>
            <w:tcW w:w="1174" w:type="dxa"/>
            <w:hideMark/>
          </w:tcPr>
          <w:p w14:paraId="61095DD6"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0,12</w:t>
            </w:r>
          </w:p>
        </w:tc>
        <w:tc>
          <w:tcPr>
            <w:tcW w:w="1151" w:type="dxa"/>
            <w:hideMark/>
          </w:tcPr>
          <w:p w14:paraId="3F61B2A2"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2</w:t>
            </w:r>
          </w:p>
        </w:tc>
        <w:tc>
          <w:tcPr>
            <w:tcW w:w="1174" w:type="dxa"/>
            <w:hideMark/>
          </w:tcPr>
          <w:p w14:paraId="220ECD2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0,12</w:t>
            </w:r>
          </w:p>
        </w:tc>
      </w:tr>
      <w:tr w:rsidR="00773A58" w:rsidRPr="00C23914" w14:paraId="6252AD5D" w14:textId="77777777" w:rsidTr="00AD7B28">
        <w:trPr>
          <w:trHeight w:val="300"/>
          <w:jc w:val="center"/>
        </w:trPr>
        <w:tc>
          <w:tcPr>
            <w:tcW w:w="567" w:type="dxa"/>
            <w:noWrap/>
            <w:hideMark/>
          </w:tcPr>
          <w:p w14:paraId="6539053D"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32</w:t>
            </w:r>
          </w:p>
        </w:tc>
        <w:tc>
          <w:tcPr>
            <w:tcW w:w="4961" w:type="dxa"/>
            <w:hideMark/>
          </w:tcPr>
          <w:p w14:paraId="578ACFBF"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Zakażenia SARS-CoV-2 (COVID-19)</w:t>
            </w:r>
            <w:r>
              <w:rPr>
                <w:rFonts w:ascii="Calibri" w:eastAsia="Times New Roman" w:hAnsi="Calibri" w:cs="Calibri"/>
                <w:color w:val="000000"/>
                <w:sz w:val="20"/>
                <w:szCs w:val="20"/>
                <w:lang w:eastAsia="pl-PL"/>
              </w:rPr>
              <w:t xml:space="preserve"> </w:t>
            </w:r>
            <w:r w:rsidRPr="00C23914">
              <w:rPr>
                <w:rFonts w:ascii="Calibri" w:eastAsia="Times New Roman" w:hAnsi="Calibri" w:cs="Calibri"/>
                <w:color w:val="000000"/>
                <w:sz w:val="20"/>
                <w:szCs w:val="20"/>
                <w:lang w:eastAsia="pl-PL"/>
              </w:rPr>
              <w:t>- przypadki potwierdzone</w:t>
            </w:r>
          </w:p>
        </w:tc>
        <w:tc>
          <w:tcPr>
            <w:tcW w:w="1151" w:type="dxa"/>
            <w:hideMark/>
          </w:tcPr>
          <w:p w14:paraId="0350C362"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139076</w:t>
            </w:r>
          </w:p>
        </w:tc>
        <w:tc>
          <w:tcPr>
            <w:tcW w:w="1174" w:type="dxa"/>
            <w:hideMark/>
          </w:tcPr>
          <w:p w14:paraId="4C6436C8"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8268,48</w:t>
            </w:r>
          </w:p>
        </w:tc>
        <w:tc>
          <w:tcPr>
            <w:tcW w:w="1151" w:type="dxa"/>
            <w:hideMark/>
          </w:tcPr>
          <w:p w14:paraId="3B9668A1"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116001</w:t>
            </w:r>
          </w:p>
        </w:tc>
        <w:tc>
          <w:tcPr>
            <w:tcW w:w="1174" w:type="dxa"/>
            <w:hideMark/>
          </w:tcPr>
          <w:p w14:paraId="1438CE65"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7051,48</w:t>
            </w:r>
          </w:p>
        </w:tc>
      </w:tr>
      <w:tr w:rsidR="00773A58" w:rsidRPr="00C23914" w14:paraId="059ACA99" w14:textId="77777777" w:rsidTr="00AD7B28">
        <w:trPr>
          <w:trHeight w:val="300"/>
          <w:jc w:val="center"/>
        </w:trPr>
        <w:tc>
          <w:tcPr>
            <w:tcW w:w="567" w:type="dxa"/>
            <w:noWrap/>
            <w:hideMark/>
          </w:tcPr>
          <w:p w14:paraId="18D1BD3A"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33</w:t>
            </w:r>
          </w:p>
        </w:tc>
        <w:tc>
          <w:tcPr>
            <w:tcW w:w="4961" w:type="dxa"/>
            <w:hideMark/>
          </w:tcPr>
          <w:p w14:paraId="415517E3" w14:textId="77777777" w:rsidR="00773A58" w:rsidRPr="00C23914" w:rsidRDefault="00773A58" w:rsidP="00400395">
            <w:pP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Ospa małpia (rejestracja od 2022r.)</w:t>
            </w:r>
          </w:p>
        </w:tc>
        <w:tc>
          <w:tcPr>
            <w:tcW w:w="1151" w:type="dxa"/>
            <w:hideMark/>
          </w:tcPr>
          <w:p w14:paraId="788233AE" w14:textId="77777777" w:rsidR="00773A58" w:rsidRPr="00C23914" w:rsidRDefault="00773A58" w:rsidP="00400395">
            <w:pPr>
              <w:jc w:val="center"/>
              <w:rPr>
                <w:rFonts w:ascii="Calibri" w:eastAsia="Times New Roman" w:hAnsi="Calibri" w:cs="Calibri"/>
                <w:color w:val="000000"/>
                <w:sz w:val="20"/>
                <w:szCs w:val="20"/>
                <w:lang w:eastAsia="pl-PL"/>
              </w:rPr>
            </w:pPr>
            <w:r>
              <w:rPr>
                <w:rFonts w:ascii="Calibri" w:eastAsia="Times New Roman" w:hAnsi="Calibri" w:cs="Calibri"/>
                <w:color w:val="000000"/>
                <w:sz w:val="20"/>
                <w:szCs w:val="20"/>
                <w:lang w:eastAsia="pl-PL"/>
              </w:rPr>
              <w:t>-</w:t>
            </w:r>
            <w:r w:rsidRPr="00C23914">
              <w:rPr>
                <w:rFonts w:ascii="Calibri" w:eastAsia="Times New Roman" w:hAnsi="Calibri" w:cs="Calibri"/>
                <w:color w:val="000000"/>
                <w:sz w:val="20"/>
                <w:szCs w:val="20"/>
                <w:lang w:eastAsia="pl-PL"/>
              </w:rPr>
              <w:t> </w:t>
            </w:r>
          </w:p>
        </w:tc>
        <w:tc>
          <w:tcPr>
            <w:tcW w:w="1174" w:type="dxa"/>
            <w:hideMark/>
          </w:tcPr>
          <w:p w14:paraId="3605A0B5" w14:textId="77777777" w:rsidR="00773A58" w:rsidRPr="00C23914" w:rsidRDefault="00773A58" w:rsidP="00400395">
            <w:pPr>
              <w:jc w:val="center"/>
              <w:rPr>
                <w:rFonts w:ascii="Calibri" w:eastAsia="Times New Roman" w:hAnsi="Calibri" w:cs="Calibri"/>
                <w:color w:val="000000"/>
                <w:sz w:val="20"/>
                <w:szCs w:val="20"/>
                <w:lang w:eastAsia="pl-PL"/>
              </w:rPr>
            </w:pPr>
            <w:r>
              <w:rPr>
                <w:rFonts w:ascii="Calibri" w:eastAsia="Times New Roman" w:hAnsi="Calibri" w:cs="Calibri"/>
                <w:color w:val="000000"/>
                <w:sz w:val="20"/>
                <w:szCs w:val="20"/>
                <w:lang w:eastAsia="pl-PL"/>
              </w:rPr>
              <w:t>-</w:t>
            </w:r>
            <w:r w:rsidRPr="00C23914">
              <w:rPr>
                <w:rFonts w:ascii="Calibri" w:eastAsia="Times New Roman" w:hAnsi="Calibri" w:cs="Calibri"/>
                <w:color w:val="000000"/>
                <w:sz w:val="20"/>
                <w:szCs w:val="20"/>
                <w:lang w:eastAsia="pl-PL"/>
              </w:rPr>
              <w:t> </w:t>
            </w:r>
          </w:p>
        </w:tc>
        <w:tc>
          <w:tcPr>
            <w:tcW w:w="1151" w:type="dxa"/>
            <w:hideMark/>
          </w:tcPr>
          <w:p w14:paraId="10F31B65" w14:textId="77777777" w:rsidR="00773A58" w:rsidRPr="00C23914" w:rsidRDefault="00773A58" w:rsidP="00400395">
            <w:pPr>
              <w:jc w:val="center"/>
              <w:rPr>
                <w:rFonts w:ascii="Calibri" w:eastAsia="Times New Roman" w:hAnsi="Calibri" w:cs="Calibri"/>
                <w:b/>
                <w:bCs/>
                <w:color w:val="000000"/>
                <w:sz w:val="20"/>
                <w:szCs w:val="20"/>
                <w:lang w:eastAsia="pl-PL"/>
              </w:rPr>
            </w:pPr>
            <w:r w:rsidRPr="00C23914">
              <w:rPr>
                <w:rFonts w:ascii="Calibri" w:eastAsia="Times New Roman" w:hAnsi="Calibri" w:cs="Calibri"/>
                <w:b/>
                <w:bCs/>
                <w:color w:val="000000"/>
                <w:sz w:val="20"/>
                <w:szCs w:val="20"/>
                <w:lang w:eastAsia="pl-PL"/>
              </w:rPr>
              <w:t>3</w:t>
            </w:r>
          </w:p>
        </w:tc>
        <w:tc>
          <w:tcPr>
            <w:tcW w:w="1174" w:type="dxa"/>
            <w:hideMark/>
          </w:tcPr>
          <w:p w14:paraId="596EAAC9" w14:textId="77777777" w:rsidR="00773A58" w:rsidRPr="00C23914" w:rsidRDefault="00773A58" w:rsidP="00400395">
            <w:pPr>
              <w:jc w:val="center"/>
              <w:rPr>
                <w:rFonts w:ascii="Calibri" w:eastAsia="Times New Roman" w:hAnsi="Calibri" w:cs="Calibri"/>
                <w:color w:val="000000"/>
                <w:sz w:val="20"/>
                <w:szCs w:val="20"/>
                <w:lang w:eastAsia="pl-PL"/>
              </w:rPr>
            </w:pPr>
            <w:r w:rsidRPr="00C23914">
              <w:rPr>
                <w:rFonts w:ascii="Calibri" w:eastAsia="Times New Roman" w:hAnsi="Calibri" w:cs="Calibri"/>
                <w:color w:val="000000"/>
                <w:sz w:val="20"/>
                <w:szCs w:val="20"/>
                <w:lang w:eastAsia="pl-PL"/>
              </w:rPr>
              <w:t>0,18</w:t>
            </w:r>
          </w:p>
        </w:tc>
      </w:tr>
    </w:tbl>
    <w:p w14:paraId="16C83843" w14:textId="77777777" w:rsidR="000A3871" w:rsidRDefault="000A3871" w:rsidP="00D1749B">
      <w:pPr>
        <w:pStyle w:val="Stylnastroninternet"/>
      </w:pPr>
    </w:p>
    <w:p w14:paraId="1E5B0070" w14:textId="35EA1F99" w:rsidR="00773A58" w:rsidRPr="0065074D" w:rsidRDefault="00773A58" w:rsidP="00D1749B">
      <w:pPr>
        <w:pStyle w:val="Stylnastroninternet"/>
      </w:pPr>
      <w:r w:rsidRPr="0065074D">
        <w:t>Należy podkreślić, iż</w:t>
      </w:r>
      <w:r w:rsidR="005A5A82">
        <w:t xml:space="preserve"> z </w:t>
      </w:r>
      <w:r w:rsidRPr="0065074D">
        <w:t>uwagi na specyfikę okresu po pandemii</w:t>
      </w:r>
      <w:r>
        <w:t>,</w:t>
      </w:r>
      <w:r w:rsidR="000E738B">
        <w:t xml:space="preserve"> w </w:t>
      </w:r>
      <w:r w:rsidRPr="0065074D">
        <w:t>niektórych jednostkach chorobowych</w:t>
      </w:r>
      <w:r>
        <w:t>,</w:t>
      </w:r>
      <w:r w:rsidRPr="0065074D">
        <w:t xml:space="preserve"> np. wirusowe zapalenia wątroby</w:t>
      </w:r>
      <w:r>
        <w:t>,</w:t>
      </w:r>
      <w:r w:rsidRPr="0065074D">
        <w:t xml:space="preserve"> nastąpił wzrost zgłaszalności ze</w:t>
      </w:r>
      <w:r w:rsidR="000A3871">
        <w:t> </w:t>
      </w:r>
      <w:r w:rsidRPr="0065074D">
        <w:t>względu na zaraportowanie przypadków</w:t>
      </w:r>
      <w:r w:rsidR="000E738B">
        <w:t xml:space="preserve"> w </w:t>
      </w:r>
      <w:r>
        <w:t>2022 r.</w:t>
      </w:r>
      <w:r w:rsidRPr="0065074D">
        <w:t xml:space="preserve">, których rozpoznanie nastąpiło </w:t>
      </w:r>
      <w:r>
        <w:t>wcześniej.</w:t>
      </w:r>
      <w:r w:rsidRPr="0065074D">
        <w:t xml:space="preserve"> Ponadto odnotowano wzrost zakażeń szerzących się drogą kropelkową wśród dzieci</w:t>
      </w:r>
      <w:r>
        <w:t>,</w:t>
      </w:r>
      <w:r w:rsidRPr="0065074D">
        <w:t xml:space="preserve"> tj. ospa wietrzna, grypa</w:t>
      </w:r>
      <w:r w:rsidR="005A5A82">
        <w:t xml:space="preserve"> i </w:t>
      </w:r>
      <w:r w:rsidRPr="0065074D">
        <w:t>zakażenia grypopodobne czy świnka, co związane było m.in.</w:t>
      </w:r>
      <w:r w:rsidR="005A5A82">
        <w:t xml:space="preserve"> z </w:t>
      </w:r>
      <w:r w:rsidRPr="0065074D">
        <w:t>szerzeniem się tych zakażeń</w:t>
      </w:r>
      <w:r w:rsidR="000E738B">
        <w:t xml:space="preserve"> w </w:t>
      </w:r>
      <w:r w:rsidRPr="0065074D">
        <w:t>środowisku przedszkolnym</w:t>
      </w:r>
      <w:r w:rsidR="005A5A82">
        <w:t xml:space="preserve"> i </w:t>
      </w:r>
      <w:r w:rsidRPr="0065074D">
        <w:t>szkolnym. Ponadto nastąpił znaczny wzrost jelitowych zakażeń wirusowych- współczynnik zapadalności wynosił 105,65 na 100 tys.</w:t>
      </w:r>
      <w:r w:rsidR="000E738B">
        <w:t xml:space="preserve"> w </w:t>
      </w:r>
      <w:r w:rsidRPr="0065074D">
        <w:t>stosunku do 40,84 na 100 tys.</w:t>
      </w:r>
      <w:r w:rsidR="000E738B">
        <w:t xml:space="preserve"> w </w:t>
      </w:r>
      <w:r w:rsidRPr="0065074D">
        <w:t>2021</w:t>
      </w:r>
      <w:r>
        <w:t xml:space="preserve"> </w:t>
      </w:r>
      <w:r w:rsidRPr="0065074D">
        <w:t>r.</w:t>
      </w:r>
      <w:r w:rsidR="000E738B">
        <w:t xml:space="preserve"> w </w:t>
      </w:r>
      <w:r w:rsidRPr="0065074D">
        <w:t xml:space="preserve">tej grupie zakażeń istotnie wzrosła zapadalność na zakażenia </w:t>
      </w:r>
      <w:proofErr w:type="spellStart"/>
      <w:r w:rsidRPr="0065074D">
        <w:t>rotawirusowe</w:t>
      </w:r>
      <w:proofErr w:type="spellEnd"/>
      <w:r w:rsidRPr="0065074D">
        <w:t xml:space="preserve"> (z 9,63 na 100 tys.</w:t>
      </w:r>
      <w:r w:rsidR="000E738B">
        <w:t xml:space="preserve"> w </w:t>
      </w:r>
      <w:r w:rsidRPr="0065074D">
        <w:t>2021 r. do 64,98 na 100 tys.</w:t>
      </w:r>
      <w:r w:rsidR="000E738B">
        <w:t xml:space="preserve"> w </w:t>
      </w:r>
      <w:r w:rsidRPr="0065074D">
        <w:t>2022 r.), przy</w:t>
      </w:r>
      <w:r w:rsidR="00301245">
        <w:t> </w:t>
      </w:r>
      <w:r w:rsidRPr="0065074D">
        <w:t>czym zapadalność była porównywalna</w:t>
      </w:r>
      <w:r w:rsidR="005A5A82">
        <w:t xml:space="preserve"> z </w:t>
      </w:r>
      <w:r w:rsidRPr="0065074D">
        <w:t>okresem sprzed epidemii Sars-CoV-2 (w 2019 r. wynosiła 62,24 na 100 tys.).</w:t>
      </w:r>
    </w:p>
    <w:p w14:paraId="242C8CA6" w14:textId="1A2FEE02" w:rsidR="00773A58" w:rsidRPr="0065074D" w:rsidRDefault="00773A58" w:rsidP="00D1749B">
      <w:pPr>
        <w:pStyle w:val="Stylnastroninternet"/>
      </w:pPr>
      <w:r w:rsidRPr="0065074D">
        <w:t xml:space="preserve">Odnotowano również wzrost ognisk zakażeń przenoszonych drogą pokarmową, których zarejestrowano </w:t>
      </w:r>
      <w:r w:rsidRPr="00FA2D06">
        <w:t>78</w:t>
      </w:r>
      <w:r w:rsidR="000E738B">
        <w:t xml:space="preserve"> w </w:t>
      </w:r>
      <w:r w:rsidRPr="0065074D">
        <w:t>odniesieniu do 37 ognisk zaraportowanych</w:t>
      </w:r>
      <w:r w:rsidR="000E738B">
        <w:t xml:space="preserve"> w </w:t>
      </w:r>
      <w:r w:rsidRPr="0065074D">
        <w:t xml:space="preserve">2021, przy czym liczba chorych zasadniczo nie uległa zmianie (zachorowało </w:t>
      </w:r>
      <w:r w:rsidRPr="00FA2D06">
        <w:t>650</w:t>
      </w:r>
      <w:r w:rsidRPr="00297C6F">
        <w:t xml:space="preserve"> </w:t>
      </w:r>
      <w:r w:rsidRPr="0065074D">
        <w:t>osób</w:t>
      </w:r>
      <w:r w:rsidR="000E738B">
        <w:t xml:space="preserve"> w </w:t>
      </w:r>
      <w:r w:rsidRPr="0065074D">
        <w:t>stosunku do 643 chorych</w:t>
      </w:r>
      <w:r w:rsidR="000E738B">
        <w:t xml:space="preserve"> w </w:t>
      </w:r>
      <w:r w:rsidRPr="0065074D">
        <w:t>2021</w:t>
      </w:r>
      <w:r>
        <w:t xml:space="preserve"> </w:t>
      </w:r>
      <w:r w:rsidRPr="0065074D">
        <w:t>r.) Poprawie natomiast uległa sytuacja epidemiologiczna zatruć pokarmowych o</w:t>
      </w:r>
      <w:r w:rsidR="00DF11E0">
        <w:t> </w:t>
      </w:r>
      <w:r w:rsidRPr="0065074D">
        <w:t>etiologii Salmonella, współczynnik zapadalności wyniósł 13,25 na 100 tys.</w:t>
      </w:r>
      <w:r w:rsidR="000E738B">
        <w:t xml:space="preserve"> w </w:t>
      </w:r>
      <w:r w:rsidRPr="0065074D">
        <w:t>odniesieniu do współczynnika 24,32 na 100 tys.</w:t>
      </w:r>
      <w:r w:rsidR="000E738B">
        <w:t xml:space="preserve"> w </w:t>
      </w:r>
      <w:r w:rsidRPr="0065074D">
        <w:t>2021 r.</w:t>
      </w:r>
    </w:p>
    <w:p w14:paraId="5C1C8C7A" w14:textId="220BD318" w:rsidR="00773A58" w:rsidRPr="0065074D" w:rsidRDefault="00773A58" w:rsidP="00D1749B">
      <w:pPr>
        <w:pStyle w:val="Stylnastroninternet"/>
      </w:pPr>
      <w:r w:rsidRPr="0065074D">
        <w:t>Niekorzystną sytuację epidemiologiczną odnotowano</w:t>
      </w:r>
      <w:r w:rsidR="000E738B">
        <w:t xml:space="preserve"> w </w:t>
      </w:r>
      <w:r w:rsidRPr="0065074D">
        <w:t xml:space="preserve">zakresie inwazyjnej choroby </w:t>
      </w:r>
      <w:proofErr w:type="spellStart"/>
      <w:r w:rsidRPr="0065074D">
        <w:t>pneumokokowej</w:t>
      </w:r>
      <w:proofErr w:type="spellEnd"/>
      <w:r w:rsidRPr="0065074D">
        <w:t>, której zapadalność wzrosła</w:t>
      </w:r>
      <w:r w:rsidR="005A5A82">
        <w:t xml:space="preserve"> z </w:t>
      </w:r>
      <w:r w:rsidRPr="0065074D">
        <w:t>5,17 na 100 tys.</w:t>
      </w:r>
      <w:r w:rsidR="000E738B">
        <w:t xml:space="preserve"> w </w:t>
      </w:r>
      <w:r w:rsidRPr="0065074D">
        <w:t>2021</w:t>
      </w:r>
      <w:r>
        <w:t xml:space="preserve"> </w:t>
      </w:r>
      <w:r w:rsidRPr="0065074D">
        <w:t>r. do 12,22 na</w:t>
      </w:r>
      <w:r w:rsidR="00B937BE">
        <w:t> </w:t>
      </w:r>
      <w:r w:rsidRPr="0065074D">
        <w:t>100</w:t>
      </w:r>
      <w:r w:rsidR="00B937BE">
        <w:t> </w:t>
      </w:r>
      <w:r w:rsidRPr="0065074D">
        <w:t>tys.</w:t>
      </w:r>
      <w:r w:rsidR="000E738B">
        <w:t xml:space="preserve"> w </w:t>
      </w:r>
      <w:r w:rsidRPr="0065074D">
        <w:t>2022 r. Ponadto odnotowano wzrost zapadalności na gruźlicę, boreliozę oraz</w:t>
      </w:r>
      <w:r w:rsidR="00B937BE">
        <w:t> </w:t>
      </w:r>
      <w:r w:rsidRPr="0065074D">
        <w:t>wirusowe zapalenia wątroby B</w:t>
      </w:r>
      <w:r w:rsidR="005A5A82">
        <w:t xml:space="preserve"> i </w:t>
      </w:r>
      <w:r w:rsidRPr="0065074D">
        <w:t>C, co wymaga dalszego monitoringu</w:t>
      </w:r>
      <w:r w:rsidR="005A5A82">
        <w:t xml:space="preserve"> z </w:t>
      </w:r>
      <w:r w:rsidRPr="0065074D">
        <w:t>uwagi na</w:t>
      </w:r>
      <w:r w:rsidR="00B937BE">
        <w:t> </w:t>
      </w:r>
      <w:r>
        <w:t xml:space="preserve">opóźnione zgłaszanie </w:t>
      </w:r>
      <w:r w:rsidRPr="0065074D">
        <w:t>przypadków rozpoznanych</w:t>
      </w:r>
      <w:r w:rsidR="000E738B">
        <w:t xml:space="preserve"> w </w:t>
      </w:r>
      <w:r w:rsidRPr="0065074D">
        <w:t>czasie epidemii. Odnotowano również wzrost zgłoszeń zakażeń HIV</w:t>
      </w:r>
      <w:r w:rsidR="000E738B">
        <w:t xml:space="preserve"> w </w:t>
      </w:r>
      <w:r w:rsidRPr="0065074D">
        <w:t>regionie</w:t>
      </w:r>
      <w:r w:rsidR="005A5A82">
        <w:t xml:space="preserve"> z </w:t>
      </w:r>
      <w:r w:rsidRPr="0065074D">
        <w:t>53</w:t>
      </w:r>
      <w:r w:rsidR="000E738B">
        <w:t xml:space="preserve"> w </w:t>
      </w:r>
      <w:r w:rsidRPr="0065074D">
        <w:t>2021 r. do 232</w:t>
      </w:r>
      <w:r w:rsidR="000E738B">
        <w:t xml:space="preserve"> w </w:t>
      </w:r>
      <w:r w:rsidRPr="0065074D">
        <w:t>2022 r., przy czym podkreślić należy, iż trend wzrostowy</w:t>
      </w:r>
      <w:r w:rsidR="000E738B">
        <w:t xml:space="preserve"> w </w:t>
      </w:r>
      <w:r w:rsidRPr="0065074D">
        <w:t>tym zakresie zauważono</w:t>
      </w:r>
      <w:r w:rsidR="000E738B">
        <w:t xml:space="preserve"> w </w:t>
      </w:r>
      <w:r w:rsidRPr="0065074D">
        <w:t>całym kraju, co wynika m.in.</w:t>
      </w:r>
      <w:r w:rsidR="005A5A82">
        <w:t xml:space="preserve"> z </w:t>
      </w:r>
      <w:r w:rsidRPr="0065074D">
        <w:t>rozpoznawania</w:t>
      </w:r>
      <w:r w:rsidR="005A5A82">
        <w:t xml:space="preserve"> i </w:t>
      </w:r>
      <w:r>
        <w:t xml:space="preserve">ze zgłaszania </w:t>
      </w:r>
      <w:r w:rsidRPr="0065074D">
        <w:t>większej liczby zakażeń wśród cudzoziemców przebywających</w:t>
      </w:r>
      <w:r w:rsidR="000E738B">
        <w:t xml:space="preserve"> w </w:t>
      </w:r>
      <w:r w:rsidRPr="0065074D">
        <w:t>Polsce.</w:t>
      </w:r>
    </w:p>
    <w:p w14:paraId="4E460BCC" w14:textId="43505F53" w:rsidR="00773A58" w:rsidRPr="0065074D" w:rsidRDefault="00773A58" w:rsidP="00D1749B">
      <w:pPr>
        <w:pStyle w:val="Stylnastroninternet"/>
      </w:pPr>
      <w:r w:rsidRPr="0065074D">
        <w:t>Liczba zgłoszonych</w:t>
      </w:r>
      <w:r w:rsidR="000E738B">
        <w:t xml:space="preserve"> w </w:t>
      </w:r>
      <w:r w:rsidRPr="0065074D">
        <w:t>2022 r. potwierdzonych zakażeń Sars-CoV-2</w:t>
      </w:r>
      <w:r w:rsidR="000E738B">
        <w:t xml:space="preserve"> w </w:t>
      </w:r>
      <w:r w:rsidRPr="0065074D">
        <w:t>regionie zmniejszyła się</w:t>
      </w:r>
      <w:r w:rsidR="005A5A82">
        <w:t xml:space="preserve"> z </w:t>
      </w:r>
      <w:r w:rsidRPr="0065074D">
        <w:t>139076 do 116001, ale współczynnik zapadalności był mniej korzystny niż</w:t>
      </w:r>
      <w:r w:rsidR="000E738B">
        <w:t xml:space="preserve"> w </w:t>
      </w:r>
      <w:r w:rsidRPr="0065074D">
        <w:t xml:space="preserve">Polsce, bowiem kształtował się na poziomie </w:t>
      </w:r>
      <w:r w:rsidRPr="00976FE5">
        <w:t>7051,48</w:t>
      </w:r>
      <w:r w:rsidRPr="0065074D">
        <w:t xml:space="preserve"> na 100 tys.</w:t>
      </w:r>
      <w:r w:rsidR="000E738B">
        <w:t xml:space="preserve"> w </w:t>
      </w:r>
      <w:r w:rsidRPr="0065074D">
        <w:t>odniesieniu do 6140,39</w:t>
      </w:r>
      <w:r>
        <w:t>.</w:t>
      </w:r>
    </w:p>
    <w:p w14:paraId="703F6507" w14:textId="62403B57" w:rsidR="00773A58" w:rsidRPr="0065074D" w:rsidRDefault="00773A58" w:rsidP="00D1749B">
      <w:pPr>
        <w:pStyle w:val="Stylnastroninternet"/>
        <w:rPr>
          <w:b/>
          <w:bCs/>
        </w:rPr>
      </w:pPr>
      <w:r w:rsidRPr="0065074D">
        <w:lastRenderedPageBreak/>
        <w:t>W 2022 roku</w:t>
      </w:r>
      <w:r w:rsidR="000E738B">
        <w:t xml:space="preserve"> w </w:t>
      </w:r>
      <w:r w:rsidRPr="0065074D">
        <w:t>woj. zachodniopomorskim zarejestrowano łącznie 1060</w:t>
      </w:r>
      <w:r w:rsidRPr="0065074D">
        <w:rPr>
          <w:b/>
          <w:bCs/>
        </w:rPr>
        <w:t xml:space="preserve"> </w:t>
      </w:r>
      <w:r w:rsidRPr="0065074D">
        <w:t>zgłoszeń zgonów</w:t>
      </w:r>
      <w:r w:rsidR="005A5A82">
        <w:t xml:space="preserve"> z </w:t>
      </w:r>
      <w:r w:rsidRPr="0065074D">
        <w:t>powodu podejrzenia lub rozpoznania zakażenia/choroby zakaźnej. Dla porównania</w:t>
      </w:r>
      <w:r w:rsidR="000E738B">
        <w:t xml:space="preserve"> w </w:t>
      </w:r>
      <w:r w:rsidRPr="0065074D">
        <w:t>2021 roku zarejestrowano łącznie</w:t>
      </w:r>
      <w:r w:rsidRPr="0065074D">
        <w:rPr>
          <w:b/>
          <w:bCs/>
        </w:rPr>
        <w:t xml:space="preserve"> </w:t>
      </w:r>
      <w:r w:rsidRPr="0065074D">
        <w:t>2864 zgony. Dane dot. zgonów oparte były na</w:t>
      </w:r>
      <w:r w:rsidR="006C6588">
        <w:t> </w:t>
      </w:r>
      <w:r w:rsidRPr="0065074D">
        <w:t>zgłoszeniach ZLK-5 „Zgłoszenie podejrzenia lub rozpoznania zgonu</w:t>
      </w:r>
      <w:r w:rsidR="005A5A82">
        <w:t xml:space="preserve"> z </w:t>
      </w:r>
      <w:r w:rsidRPr="0065074D">
        <w:t>powodu zakażenia lub</w:t>
      </w:r>
      <w:r w:rsidR="007941CC">
        <w:t> </w:t>
      </w:r>
      <w:r w:rsidRPr="0065074D">
        <w:t>choroby zakaźnej”,</w:t>
      </w:r>
      <w:r w:rsidR="005A5A82">
        <w:t xml:space="preserve"> a </w:t>
      </w:r>
      <w:r w:rsidRPr="0065074D">
        <w:t>raportowanie odbywało się podobnie jak</w:t>
      </w:r>
      <w:r w:rsidR="000E738B">
        <w:t xml:space="preserve"> w </w:t>
      </w:r>
      <w:r w:rsidRPr="0065074D">
        <w:t>latach ubiegłych</w:t>
      </w:r>
      <w:r w:rsidR="000E738B">
        <w:t xml:space="preserve"> w </w:t>
      </w:r>
      <w:r w:rsidRPr="0065074D">
        <w:t>systemie miesięcznym</w:t>
      </w:r>
      <w:r w:rsidR="005A5A82">
        <w:t xml:space="preserve"> i </w:t>
      </w:r>
      <w:r w:rsidRPr="0065074D">
        <w:t>rocznym.</w:t>
      </w:r>
    </w:p>
    <w:p w14:paraId="4B13A82A" w14:textId="3AC6AB6D" w:rsidR="00773A58" w:rsidRDefault="00773A58" w:rsidP="00D1749B">
      <w:pPr>
        <w:pStyle w:val="Stylnastroninternet"/>
      </w:pPr>
      <w:r w:rsidRPr="0065074D">
        <w:t>Największy udział</w:t>
      </w:r>
      <w:r w:rsidR="000E738B">
        <w:t xml:space="preserve"> w </w:t>
      </w:r>
      <w:r w:rsidRPr="0065074D">
        <w:t>ogólnej liczbie zgonów</w:t>
      </w:r>
      <w:r w:rsidR="000E738B">
        <w:t xml:space="preserve"> w </w:t>
      </w:r>
      <w:r w:rsidRPr="0065074D">
        <w:t>2022 roku, podobnie jak</w:t>
      </w:r>
      <w:r w:rsidR="000E738B">
        <w:t xml:space="preserve"> w </w:t>
      </w:r>
      <w:r w:rsidRPr="0065074D">
        <w:t>roku poprzedzającym, miały zgony</w:t>
      </w:r>
      <w:r w:rsidR="005A5A82">
        <w:t xml:space="preserve"> z </w:t>
      </w:r>
      <w:r w:rsidRPr="0065074D">
        <w:t>powodu zakażenia wirusem SARS-CoV-2, które stanowiły aż</w:t>
      </w:r>
      <w:r w:rsidR="007941CC">
        <w:t> </w:t>
      </w:r>
      <w:r w:rsidRPr="0065074D">
        <w:t>90,85% wszystkich zgłoszonych</w:t>
      </w:r>
      <w:r w:rsidR="000E738B">
        <w:t xml:space="preserve"> w </w:t>
      </w:r>
      <w:r w:rsidRPr="0065074D">
        <w:t>woj. zachodniopomorskim zgonów oraz zgony</w:t>
      </w:r>
      <w:r w:rsidR="005A5A82">
        <w:t xml:space="preserve"> z </w:t>
      </w:r>
      <w:r w:rsidRPr="0065074D">
        <w:t>powodu posocznicy (łącznie) – 5,28%. Pozostałe zarejestrowane zgony spowodowane były: zapaleniem jelita cienkiego</w:t>
      </w:r>
      <w:r w:rsidR="005A5A82">
        <w:t xml:space="preserve"> i </w:t>
      </w:r>
      <w:r w:rsidRPr="0065074D">
        <w:t xml:space="preserve">grubego wywołanym przez </w:t>
      </w:r>
      <w:r w:rsidRPr="0065074D">
        <w:rPr>
          <w:i/>
          <w:iCs/>
        </w:rPr>
        <w:t xml:space="preserve">C. </w:t>
      </w:r>
      <w:proofErr w:type="spellStart"/>
      <w:r w:rsidRPr="0065074D">
        <w:rPr>
          <w:i/>
          <w:iCs/>
        </w:rPr>
        <w:t>difficile</w:t>
      </w:r>
      <w:proofErr w:type="spellEnd"/>
      <w:r w:rsidRPr="0065074D">
        <w:rPr>
          <w:i/>
          <w:iCs/>
        </w:rPr>
        <w:t xml:space="preserve"> </w:t>
      </w:r>
      <w:r w:rsidRPr="0065074D">
        <w:t xml:space="preserve">– 1,32%, gruźlicą płuc (łącznie) – 1,04%, zapaleniem płuc (łącznie) – 0,66%, chorobą wywołaną przez wirus HIV – 0,38% oraz </w:t>
      </w:r>
      <w:proofErr w:type="spellStart"/>
      <w:r w:rsidRPr="0065074D">
        <w:t>pneumokokowym</w:t>
      </w:r>
      <w:proofErr w:type="spellEnd"/>
      <w:r w:rsidR="005A5A82">
        <w:t xml:space="preserve"> i </w:t>
      </w:r>
      <w:r w:rsidRPr="0065074D">
        <w:t>bakteryjnym zapaleniem opon mózgowych – 0,28%. Odnotowano również pojedyncze przypadki zgonów, które nastąpiły</w:t>
      </w:r>
      <w:r w:rsidR="005A5A82">
        <w:t xml:space="preserve"> z </w:t>
      </w:r>
      <w:r w:rsidRPr="0065074D">
        <w:t>powodu innych postaci tężca</w:t>
      </w:r>
      <w:r w:rsidR="005A5A82">
        <w:t xml:space="preserve"> i </w:t>
      </w:r>
      <w:r w:rsidRPr="0065074D">
        <w:t xml:space="preserve">podejrzenia błonicy nieokreślonej. </w:t>
      </w:r>
    </w:p>
    <w:p w14:paraId="4C273F61" w14:textId="5C0EC75E" w:rsidR="00773A58" w:rsidRDefault="00773A58" w:rsidP="00D1749B">
      <w:pPr>
        <w:pStyle w:val="Stylnastroninternet"/>
      </w:pPr>
      <w:r w:rsidRPr="0065074D">
        <w:t xml:space="preserve">Najczęściej występującą posocznicą, była posocznica wywołana przez </w:t>
      </w:r>
      <w:proofErr w:type="spellStart"/>
      <w:r w:rsidRPr="0065074D">
        <w:rPr>
          <w:i/>
          <w:iCs/>
        </w:rPr>
        <w:t>Streptococcus</w:t>
      </w:r>
      <w:proofErr w:type="spellEnd"/>
      <w:r w:rsidRPr="0065074D">
        <w:rPr>
          <w:i/>
          <w:iCs/>
        </w:rPr>
        <w:t xml:space="preserve"> </w:t>
      </w:r>
      <w:proofErr w:type="spellStart"/>
      <w:r w:rsidRPr="0065074D">
        <w:rPr>
          <w:i/>
          <w:iCs/>
        </w:rPr>
        <w:t>pneumoniae</w:t>
      </w:r>
      <w:proofErr w:type="spellEnd"/>
      <w:r w:rsidRPr="0065074D">
        <w:rPr>
          <w:i/>
          <w:iCs/>
        </w:rPr>
        <w:t xml:space="preserve"> </w:t>
      </w:r>
      <w:r w:rsidRPr="0065074D">
        <w:t xml:space="preserve">oraz posocznica wywołana przez </w:t>
      </w:r>
      <w:r w:rsidRPr="0065074D">
        <w:rPr>
          <w:spacing w:val="-2"/>
        </w:rPr>
        <w:t>inne bakterie Gram-ujemne</w:t>
      </w:r>
      <w:r w:rsidRPr="0065074D">
        <w:t>, natomiast</w:t>
      </w:r>
      <w:r w:rsidR="000E738B">
        <w:t xml:space="preserve"> w </w:t>
      </w:r>
      <w:r w:rsidRPr="0065074D">
        <w:t>przypadku gruźlicy była to gruźlica płuc potwierdzona mikroskopowym badaniem plwociny</w:t>
      </w:r>
      <w:r w:rsidR="005A5A82">
        <w:t xml:space="preserve"> z </w:t>
      </w:r>
      <w:r w:rsidRPr="0065074D">
        <w:t>posiewem lub bez posiewu.</w:t>
      </w:r>
    </w:p>
    <w:p w14:paraId="33BDE1E8" w14:textId="77777777" w:rsidR="00925143" w:rsidRPr="0065074D" w:rsidRDefault="00925143" w:rsidP="00D1749B">
      <w:pPr>
        <w:pStyle w:val="Stylnastroninternet"/>
      </w:pPr>
    </w:p>
    <w:p w14:paraId="18B74A33" w14:textId="278427D8" w:rsidR="00773A58" w:rsidRDefault="00773A58" w:rsidP="00925143">
      <w:pPr>
        <w:pStyle w:val="Nagwek2"/>
        <w:numPr>
          <w:ilvl w:val="0"/>
          <w:numId w:val="122"/>
        </w:numPr>
        <w:spacing w:before="0"/>
      </w:pPr>
      <w:bookmarkStart w:id="513" w:name="_Toc133222210"/>
      <w:bookmarkStart w:id="514" w:name="_Toc135828428"/>
      <w:r w:rsidRPr="00E125C3">
        <w:t>Szczepienia ochronne</w:t>
      </w:r>
      <w:bookmarkEnd w:id="513"/>
      <w:bookmarkEnd w:id="514"/>
    </w:p>
    <w:p w14:paraId="49332EFC" w14:textId="77777777" w:rsidR="00925143" w:rsidRPr="00925143" w:rsidRDefault="00925143" w:rsidP="00D1749B">
      <w:pPr>
        <w:pStyle w:val="Stylnastroninternet"/>
      </w:pPr>
    </w:p>
    <w:p w14:paraId="4AA657D3" w14:textId="72EF6EF0" w:rsidR="00773A58" w:rsidRDefault="00773A58" w:rsidP="00925143">
      <w:pPr>
        <w:pStyle w:val="Nagwek3"/>
        <w:numPr>
          <w:ilvl w:val="1"/>
          <w:numId w:val="122"/>
        </w:numPr>
        <w:spacing w:before="0"/>
      </w:pPr>
      <w:bookmarkStart w:id="515" w:name="_Toc133222211"/>
      <w:bookmarkStart w:id="516" w:name="_Toc135828429"/>
      <w:r w:rsidRPr="00E125C3">
        <w:t>Realizacja programu szczepień ochronnych</w:t>
      </w:r>
      <w:r>
        <w:t xml:space="preserve"> (PSO)</w:t>
      </w:r>
      <w:bookmarkEnd w:id="515"/>
      <w:bookmarkEnd w:id="516"/>
    </w:p>
    <w:p w14:paraId="1359757E" w14:textId="77777777" w:rsidR="00925143" w:rsidRPr="00925143" w:rsidRDefault="00925143" w:rsidP="00D1749B">
      <w:pPr>
        <w:pStyle w:val="Stylnastroninternet"/>
      </w:pPr>
    </w:p>
    <w:p w14:paraId="6A841690" w14:textId="61BC9FF3" w:rsidR="00773A58" w:rsidRPr="00B40E26" w:rsidRDefault="00773A58" w:rsidP="00D1749B">
      <w:pPr>
        <w:pStyle w:val="Stylnastroninternet"/>
        <w:rPr>
          <w:rFonts w:ascii="Calibri" w:eastAsia="Times New Roman" w:hAnsi="Calibri" w:cs="Calibri"/>
          <w:szCs w:val="24"/>
          <w:lang w:eastAsia="pl-PL"/>
        </w:rPr>
      </w:pPr>
      <w:r w:rsidRPr="00B40E26">
        <w:rPr>
          <w:rFonts w:ascii="Calibri" w:eastAsia="Times New Roman" w:hAnsi="Calibri" w:cs="Calibri"/>
          <w:szCs w:val="24"/>
          <w:lang w:eastAsia="pl-PL"/>
        </w:rPr>
        <w:t>W 2022 r. PSO na terenie woj. zachodniopomorskiego realizowany był przez 309 świadczeniodawców</w:t>
      </w:r>
      <w:r w:rsidR="000E738B">
        <w:rPr>
          <w:rFonts w:ascii="Calibri" w:eastAsia="Times New Roman" w:hAnsi="Calibri" w:cs="Calibri"/>
          <w:szCs w:val="24"/>
          <w:lang w:eastAsia="pl-PL"/>
        </w:rPr>
        <w:t xml:space="preserve"> w </w:t>
      </w:r>
      <w:r w:rsidRPr="00B40E26">
        <w:rPr>
          <w:rFonts w:ascii="Calibri" w:eastAsia="Times New Roman" w:hAnsi="Calibri" w:cs="Calibri"/>
          <w:szCs w:val="24"/>
          <w:lang w:eastAsia="pl-PL"/>
        </w:rPr>
        <w:t>425 gabinetach szczepień,</w:t>
      </w:r>
      <w:r w:rsidR="000E738B">
        <w:rPr>
          <w:rFonts w:ascii="Calibri" w:eastAsia="Times New Roman" w:hAnsi="Calibri" w:cs="Calibri"/>
          <w:szCs w:val="24"/>
          <w:lang w:eastAsia="pl-PL"/>
        </w:rPr>
        <w:t xml:space="preserve"> w </w:t>
      </w:r>
      <w:r w:rsidRPr="00B40E26">
        <w:rPr>
          <w:rFonts w:ascii="Calibri" w:eastAsia="Times New Roman" w:hAnsi="Calibri" w:cs="Calibri"/>
          <w:szCs w:val="24"/>
          <w:lang w:eastAsia="pl-PL"/>
        </w:rPr>
        <w:t>tym w:</w:t>
      </w:r>
    </w:p>
    <w:p w14:paraId="68627524" w14:textId="77777777" w:rsidR="00773A58" w:rsidRPr="00B40E26" w:rsidRDefault="00773A58" w:rsidP="000A3871">
      <w:pPr>
        <w:pStyle w:val="punktatornastron"/>
        <w:rPr>
          <w:lang w:eastAsia="pl-PL"/>
        </w:rPr>
      </w:pPr>
      <w:r w:rsidRPr="00B40E26">
        <w:rPr>
          <w:lang w:eastAsia="pl-PL"/>
        </w:rPr>
        <w:t>17 oddziałach noworodkowych;</w:t>
      </w:r>
    </w:p>
    <w:p w14:paraId="2434D653" w14:textId="77777777" w:rsidR="00773A58" w:rsidRPr="00B40E26" w:rsidRDefault="00773A58" w:rsidP="000A3871">
      <w:pPr>
        <w:pStyle w:val="punktatornastron"/>
        <w:rPr>
          <w:lang w:eastAsia="pl-PL"/>
        </w:rPr>
      </w:pPr>
      <w:r w:rsidRPr="00B40E26">
        <w:rPr>
          <w:lang w:eastAsia="pl-PL"/>
        </w:rPr>
        <w:t>22 izbach przyjęć lub Szpitalnych Oddziałach Ratunkowych;</w:t>
      </w:r>
    </w:p>
    <w:p w14:paraId="1A0EE561" w14:textId="77777777" w:rsidR="00773A58" w:rsidRPr="00B40E26" w:rsidRDefault="00773A58" w:rsidP="000A3871">
      <w:pPr>
        <w:pStyle w:val="punktatornastron"/>
        <w:rPr>
          <w:lang w:eastAsia="pl-PL"/>
        </w:rPr>
      </w:pPr>
      <w:r w:rsidRPr="00B40E26">
        <w:rPr>
          <w:lang w:eastAsia="pl-PL"/>
        </w:rPr>
        <w:t>5 oddziałach chirurgicznych;</w:t>
      </w:r>
    </w:p>
    <w:p w14:paraId="488268B2" w14:textId="53B41672" w:rsidR="00773A58" w:rsidRPr="00B40E26" w:rsidRDefault="00773A58" w:rsidP="000A3871">
      <w:pPr>
        <w:pStyle w:val="punktatornastron"/>
        <w:rPr>
          <w:lang w:eastAsia="pl-PL"/>
        </w:rPr>
      </w:pPr>
      <w:r w:rsidRPr="00B40E26">
        <w:rPr>
          <w:lang w:eastAsia="pl-PL"/>
        </w:rPr>
        <w:t>32 gabinetach szczepień dla dzieci</w:t>
      </w:r>
      <w:r w:rsidR="005A5A82">
        <w:rPr>
          <w:lang w:eastAsia="pl-PL"/>
        </w:rPr>
        <w:t xml:space="preserve"> i </w:t>
      </w:r>
      <w:r w:rsidRPr="00B40E26">
        <w:rPr>
          <w:lang w:eastAsia="pl-PL"/>
        </w:rPr>
        <w:t>młodzieży;</w:t>
      </w:r>
    </w:p>
    <w:p w14:paraId="4DF73FD1" w14:textId="005B0287" w:rsidR="00773A58" w:rsidRPr="00B40E26" w:rsidRDefault="00773A58" w:rsidP="000A3871">
      <w:pPr>
        <w:pStyle w:val="punktatornastron"/>
        <w:rPr>
          <w:lang w:eastAsia="pl-PL"/>
        </w:rPr>
      </w:pPr>
      <w:r w:rsidRPr="00B40E26">
        <w:rPr>
          <w:lang w:eastAsia="pl-PL"/>
        </w:rPr>
        <w:t>292 gabinetach szczepień wspólnych dla dzieci</w:t>
      </w:r>
      <w:r w:rsidR="005A5A82">
        <w:rPr>
          <w:lang w:eastAsia="pl-PL"/>
        </w:rPr>
        <w:t xml:space="preserve"> i </w:t>
      </w:r>
      <w:r w:rsidRPr="00B40E26">
        <w:rPr>
          <w:lang w:eastAsia="pl-PL"/>
        </w:rPr>
        <w:t>dorosłych;</w:t>
      </w:r>
    </w:p>
    <w:p w14:paraId="215815E3" w14:textId="77777777" w:rsidR="00773A58" w:rsidRPr="00B40E26" w:rsidRDefault="00773A58" w:rsidP="000A3871">
      <w:pPr>
        <w:pStyle w:val="punktatornastron"/>
        <w:rPr>
          <w:lang w:eastAsia="pl-PL"/>
        </w:rPr>
      </w:pPr>
      <w:r w:rsidRPr="00B40E26">
        <w:rPr>
          <w:lang w:eastAsia="pl-PL"/>
        </w:rPr>
        <w:t>40 gabinetach szczepień dla dorosłych;</w:t>
      </w:r>
    </w:p>
    <w:p w14:paraId="4B4C5A97" w14:textId="4D2C2114" w:rsidR="00773A58" w:rsidRPr="00B40E26" w:rsidRDefault="00773A58" w:rsidP="000A3871">
      <w:pPr>
        <w:pStyle w:val="punktatornastron"/>
        <w:rPr>
          <w:lang w:eastAsia="pl-PL"/>
        </w:rPr>
      </w:pPr>
      <w:r w:rsidRPr="00B40E26">
        <w:rPr>
          <w:lang w:eastAsia="pl-PL"/>
        </w:rPr>
        <w:t>3</w:t>
      </w:r>
      <w:r w:rsidR="000E738B">
        <w:rPr>
          <w:lang w:eastAsia="pl-PL"/>
        </w:rPr>
        <w:t xml:space="preserve"> w </w:t>
      </w:r>
      <w:r w:rsidRPr="00B40E26">
        <w:rPr>
          <w:lang w:eastAsia="pl-PL"/>
        </w:rPr>
        <w:t>szkołach podstawowych, gimnazjach</w:t>
      </w:r>
      <w:r w:rsidR="005A5A82">
        <w:rPr>
          <w:lang w:eastAsia="pl-PL"/>
        </w:rPr>
        <w:t xml:space="preserve"> i </w:t>
      </w:r>
      <w:r w:rsidRPr="00B40E26">
        <w:rPr>
          <w:lang w:eastAsia="pl-PL"/>
        </w:rPr>
        <w:t>liceach;</w:t>
      </w:r>
    </w:p>
    <w:p w14:paraId="4B3C2461" w14:textId="77777777" w:rsidR="00773A58" w:rsidRPr="00B40E26" w:rsidRDefault="00773A58" w:rsidP="000A3871">
      <w:pPr>
        <w:pStyle w:val="punktatornastron"/>
        <w:rPr>
          <w:lang w:eastAsia="pl-PL"/>
        </w:rPr>
      </w:pPr>
      <w:r w:rsidRPr="00B40E26">
        <w:rPr>
          <w:lang w:eastAsia="pl-PL"/>
        </w:rPr>
        <w:t>3 poradniach profilaktyki wścieklizny;</w:t>
      </w:r>
    </w:p>
    <w:p w14:paraId="5D4C68B1" w14:textId="77777777" w:rsidR="00773A58" w:rsidRPr="00B40E26" w:rsidRDefault="00773A58" w:rsidP="000A3871">
      <w:pPr>
        <w:pStyle w:val="punktatornastron"/>
        <w:rPr>
          <w:lang w:eastAsia="pl-PL"/>
        </w:rPr>
      </w:pPr>
      <w:r w:rsidRPr="00B40E26">
        <w:rPr>
          <w:lang w:eastAsia="pl-PL"/>
        </w:rPr>
        <w:t>3 stacjach dializ;</w:t>
      </w:r>
    </w:p>
    <w:p w14:paraId="575924C4" w14:textId="77777777" w:rsidR="00773A58" w:rsidRPr="00B40E26" w:rsidRDefault="00773A58" w:rsidP="000A3871">
      <w:pPr>
        <w:pStyle w:val="punktatornastron"/>
        <w:rPr>
          <w:lang w:eastAsia="pl-PL"/>
        </w:rPr>
      </w:pPr>
      <w:r w:rsidRPr="00B40E26">
        <w:rPr>
          <w:lang w:eastAsia="pl-PL"/>
        </w:rPr>
        <w:t>4 poradniach zakładowych;</w:t>
      </w:r>
    </w:p>
    <w:p w14:paraId="11E46493" w14:textId="77777777" w:rsidR="00773A58" w:rsidRPr="00B40E26" w:rsidRDefault="00773A58" w:rsidP="000A3871">
      <w:pPr>
        <w:pStyle w:val="punktatornastron"/>
        <w:rPr>
          <w:lang w:eastAsia="pl-PL"/>
        </w:rPr>
      </w:pPr>
      <w:r w:rsidRPr="00B40E26">
        <w:rPr>
          <w:lang w:eastAsia="pl-PL"/>
        </w:rPr>
        <w:t xml:space="preserve">4 innych gabinetach szczepień. </w:t>
      </w:r>
    </w:p>
    <w:p w14:paraId="01F30810" w14:textId="16368E09" w:rsidR="00773A58" w:rsidRPr="00B40E26" w:rsidRDefault="00773A58" w:rsidP="00D1749B">
      <w:pPr>
        <w:pStyle w:val="Stylnastroninternet"/>
        <w:rPr>
          <w:rFonts w:ascii="Calibri" w:eastAsia="Times New Roman" w:hAnsi="Calibri" w:cs="Calibri"/>
          <w:szCs w:val="24"/>
          <w:lang w:eastAsia="pl-PL"/>
        </w:rPr>
      </w:pPr>
      <w:r w:rsidRPr="00B40E26">
        <w:rPr>
          <w:rFonts w:ascii="Calibri" w:eastAsia="Times New Roman" w:hAnsi="Calibri" w:cs="Calibri"/>
          <w:szCs w:val="24"/>
          <w:lang w:eastAsia="pl-PL"/>
        </w:rPr>
        <w:t>U świadczeniodawców</w:t>
      </w:r>
      <w:r>
        <w:rPr>
          <w:rFonts w:ascii="Calibri" w:eastAsia="Times New Roman" w:hAnsi="Calibri" w:cs="Calibri"/>
          <w:szCs w:val="24"/>
          <w:lang w:eastAsia="pl-PL"/>
        </w:rPr>
        <w:t xml:space="preserve"> na zakończenie roku </w:t>
      </w:r>
      <w:r w:rsidRPr="00B40E26">
        <w:rPr>
          <w:rFonts w:ascii="Calibri" w:eastAsia="Times New Roman" w:hAnsi="Calibri" w:cs="Calibri"/>
          <w:szCs w:val="24"/>
          <w:lang w:eastAsia="pl-PL"/>
        </w:rPr>
        <w:t>(stan na dzień 31 grudnia 2022 r.)</w:t>
      </w:r>
      <w:r>
        <w:rPr>
          <w:rFonts w:ascii="Calibri" w:eastAsia="Times New Roman" w:hAnsi="Calibri" w:cs="Calibri"/>
          <w:szCs w:val="24"/>
          <w:lang w:eastAsia="pl-PL"/>
        </w:rPr>
        <w:t xml:space="preserve"> </w:t>
      </w:r>
      <w:r w:rsidRPr="00B40E26">
        <w:rPr>
          <w:rFonts w:ascii="Calibri" w:eastAsia="Times New Roman" w:hAnsi="Calibri" w:cs="Calibri"/>
          <w:szCs w:val="24"/>
          <w:lang w:eastAsia="pl-PL"/>
        </w:rPr>
        <w:t xml:space="preserve">znajdowało się </w:t>
      </w:r>
      <w:r w:rsidRPr="00B40E26">
        <w:rPr>
          <w:rFonts w:ascii="Calibri" w:eastAsia="Times New Roman" w:hAnsi="Calibri" w:cs="Calibri"/>
          <w:bCs/>
          <w:szCs w:val="24"/>
          <w:lang w:eastAsia="pl-PL"/>
        </w:rPr>
        <w:t>939095</w:t>
      </w:r>
      <w:r w:rsidRPr="00B40E26">
        <w:rPr>
          <w:rFonts w:ascii="Calibri" w:eastAsia="Times New Roman" w:hAnsi="Calibri" w:cs="Calibri"/>
          <w:szCs w:val="24"/>
          <w:lang w:eastAsia="pl-PL"/>
        </w:rPr>
        <w:t xml:space="preserve"> kart uodpornienia,</w:t>
      </w:r>
      <w:r w:rsidR="000E738B">
        <w:rPr>
          <w:rFonts w:ascii="Calibri" w:eastAsia="Times New Roman" w:hAnsi="Calibri" w:cs="Calibri"/>
          <w:szCs w:val="24"/>
          <w:lang w:eastAsia="pl-PL"/>
        </w:rPr>
        <w:t xml:space="preserve"> w </w:t>
      </w:r>
      <w:r w:rsidRPr="00B40E26">
        <w:rPr>
          <w:rFonts w:ascii="Calibri" w:eastAsia="Times New Roman" w:hAnsi="Calibri" w:cs="Calibri"/>
          <w:szCs w:val="24"/>
          <w:lang w:eastAsia="pl-PL"/>
        </w:rPr>
        <w:t>tym 298103 kart uodpornienia dzieci</w:t>
      </w:r>
      <w:r w:rsidR="005A5A82">
        <w:rPr>
          <w:rFonts w:ascii="Calibri" w:eastAsia="Times New Roman" w:hAnsi="Calibri" w:cs="Calibri"/>
          <w:szCs w:val="24"/>
          <w:lang w:eastAsia="pl-PL"/>
        </w:rPr>
        <w:t xml:space="preserve"> i </w:t>
      </w:r>
      <w:r w:rsidRPr="00B40E26">
        <w:rPr>
          <w:rFonts w:ascii="Calibri" w:eastAsia="Times New Roman" w:hAnsi="Calibri" w:cs="Calibri"/>
          <w:szCs w:val="24"/>
          <w:lang w:eastAsia="pl-PL"/>
        </w:rPr>
        <w:t>młodzieży do 20 r.ż.</w:t>
      </w:r>
    </w:p>
    <w:p w14:paraId="63890B2D" w14:textId="7DF769F4" w:rsidR="00773A58" w:rsidRDefault="00773A58" w:rsidP="00D1749B">
      <w:pPr>
        <w:pStyle w:val="Stylnastroninternet"/>
        <w:rPr>
          <w:rFonts w:ascii="Calibri" w:eastAsia="Times New Roman" w:hAnsi="Calibri" w:cs="Calibri"/>
          <w:szCs w:val="24"/>
          <w:lang w:eastAsia="pl-PL"/>
        </w:rPr>
      </w:pPr>
      <w:r w:rsidRPr="00B40E26">
        <w:rPr>
          <w:rFonts w:ascii="Calibri" w:eastAsia="Times New Roman" w:hAnsi="Calibri" w:cs="Calibri"/>
          <w:szCs w:val="24"/>
          <w:lang w:eastAsia="pl-PL"/>
        </w:rPr>
        <w:lastRenderedPageBreak/>
        <w:t>Pielęgniarki wykonujące obowiązkowe szczepienia ochronne miały ukończony</w:t>
      </w:r>
      <w:r w:rsidR="000E738B">
        <w:rPr>
          <w:rFonts w:ascii="Calibri" w:eastAsia="Times New Roman" w:hAnsi="Calibri" w:cs="Calibri"/>
          <w:szCs w:val="24"/>
          <w:lang w:eastAsia="pl-PL"/>
        </w:rPr>
        <w:t xml:space="preserve"> w </w:t>
      </w:r>
      <w:r w:rsidRPr="00B40E26">
        <w:rPr>
          <w:rFonts w:ascii="Calibri" w:eastAsia="Times New Roman" w:hAnsi="Calibri" w:cs="Calibri"/>
          <w:szCs w:val="24"/>
          <w:lang w:eastAsia="pl-PL"/>
        </w:rPr>
        <w:t>ramach doskonalenia zawodowego specjalistyczny kurs</w:t>
      </w:r>
      <w:r w:rsidR="000E738B">
        <w:rPr>
          <w:rFonts w:ascii="Calibri" w:eastAsia="Times New Roman" w:hAnsi="Calibri" w:cs="Calibri"/>
          <w:szCs w:val="24"/>
          <w:lang w:eastAsia="pl-PL"/>
        </w:rPr>
        <w:t xml:space="preserve"> w </w:t>
      </w:r>
      <w:r w:rsidRPr="00B40E26">
        <w:rPr>
          <w:rFonts w:ascii="Calibri" w:eastAsia="Times New Roman" w:hAnsi="Calibri" w:cs="Calibri"/>
          <w:szCs w:val="24"/>
          <w:lang w:eastAsia="pl-PL"/>
        </w:rPr>
        <w:t>tym zakresie</w:t>
      </w:r>
      <w:r>
        <w:rPr>
          <w:rFonts w:ascii="Calibri" w:eastAsia="Times New Roman" w:hAnsi="Calibri" w:cs="Calibri"/>
          <w:szCs w:val="24"/>
          <w:lang w:eastAsia="pl-PL"/>
        </w:rPr>
        <w:t>.</w:t>
      </w:r>
      <w:r w:rsidR="000E738B">
        <w:rPr>
          <w:rFonts w:ascii="Calibri" w:eastAsia="Times New Roman" w:hAnsi="Calibri" w:cs="Calibri"/>
          <w:szCs w:val="24"/>
          <w:lang w:eastAsia="pl-PL"/>
        </w:rPr>
        <w:t xml:space="preserve"> w </w:t>
      </w:r>
      <w:r w:rsidRPr="00B40E26">
        <w:rPr>
          <w:rFonts w:ascii="Calibri" w:eastAsia="Times New Roman" w:hAnsi="Calibri" w:cs="Calibri"/>
          <w:szCs w:val="24"/>
          <w:lang w:eastAsia="pl-PL"/>
        </w:rPr>
        <w:t>trakcie kontroli pracowni</w:t>
      </w:r>
      <w:r>
        <w:rPr>
          <w:rFonts w:ascii="Calibri" w:eastAsia="Times New Roman" w:hAnsi="Calibri" w:cs="Calibri"/>
          <w:szCs w:val="24"/>
          <w:lang w:eastAsia="pl-PL"/>
        </w:rPr>
        <w:t>cy</w:t>
      </w:r>
      <w:r w:rsidRPr="00B40E26">
        <w:rPr>
          <w:rFonts w:ascii="Calibri" w:eastAsia="Times New Roman" w:hAnsi="Calibri" w:cs="Calibri"/>
          <w:szCs w:val="24"/>
          <w:lang w:eastAsia="pl-PL"/>
        </w:rPr>
        <w:t xml:space="preserve"> Państwowej Inspekcji Sanitarnej</w:t>
      </w:r>
      <w:r w:rsidRPr="00B9263C">
        <w:rPr>
          <w:rFonts w:ascii="Calibri" w:eastAsia="Times New Roman" w:hAnsi="Calibri" w:cs="Calibri"/>
          <w:szCs w:val="24"/>
          <w:lang w:eastAsia="pl-PL"/>
        </w:rPr>
        <w:t xml:space="preserve"> </w:t>
      </w:r>
      <w:r w:rsidRPr="00B40E26">
        <w:rPr>
          <w:rFonts w:ascii="Calibri" w:eastAsia="Times New Roman" w:hAnsi="Calibri" w:cs="Calibri"/>
          <w:szCs w:val="24"/>
          <w:lang w:eastAsia="pl-PL"/>
        </w:rPr>
        <w:t>na bieżąco udziela</w:t>
      </w:r>
      <w:r>
        <w:rPr>
          <w:rFonts w:ascii="Calibri" w:eastAsia="Times New Roman" w:hAnsi="Calibri" w:cs="Calibri"/>
          <w:szCs w:val="24"/>
          <w:lang w:eastAsia="pl-PL"/>
        </w:rPr>
        <w:t xml:space="preserve">li </w:t>
      </w:r>
      <w:r w:rsidRPr="00B40E26">
        <w:rPr>
          <w:rFonts w:ascii="Calibri" w:eastAsia="Times New Roman" w:hAnsi="Calibri" w:cs="Calibri"/>
          <w:szCs w:val="24"/>
          <w:lang w:eastAsia="pl-PL"/>
        </w:rPr>
        <w:t>instruktaż</w:t>
      </w:r>
      <w:r>
        <w:rPr>
          <w:rFonts w:ascii="Calibri" w:eastAsia="Times New Roman" w:hAnsi="Calibri" w:cs="Calibri"/>
          <w:szCs w:val="24"/>
          <w:lang w:eastAsia="pl-PL"/>
        </w:rPr>
        <w:t>y dot. szczepień ochronnych.</w:t>
      </w:r>
    </w:p>
    <w:p w14:paraId="1B7EB47D" w14:textId="06CBF5B8" w:rsidR="00773A58" w:rsidRPr="00B40E26" w:rsidRDefault="00773A58" w:rsidP="00D1749B">
      <w:pPr>
        <w:pStyle w:val="Stylnastroninternet"/>
        <w:rPr>
          <w:lang w:eastAsia="pl-PL"/>
        </w:rPr>
      </w:pPr>
      <w:r w:rsidRPr="00B40E26">
        <w:rPr>
          <w:lang w:eastAsia="pl-PL"/>
        </w:rPr>
        <w:t>W ramach nadzoru nad realizacją szczepień ochronnych</w:t>
      </w:r>
      <w:r w:rsidR="000E738B">
        <w:rPr>
          <w:lang w:eastAsia="pl-PL"/>
        </w:rPr>
        <w:t xml:space="preserve"> w </w:t>
      </w:r>
      <w:r w:rsidRPr="00B40E26">
        <w:rPr>
          <w:lang w:eastAsia="pl-PL"/>
        </w:rPr>
        <w:t>2022 r. pracownicy Państwowej Inspekcji Sanitarnej przeprowadzili 722 kontrole</w:t>
      </w:r>
      <w:r w:rsidR="000E738B">
        <w:rPr>
          <w:lang w:eastAsia="pl-PL"/>
        </w:rPr>
        <w:t xml:space="preserve"> w </w:t>
      </w:r>
      <w:r w:rsidRPr="00B40E26">
        <w:rPr>
          <w:lang w:eastAsia="pl-PL"/>
        </w:rPr>
        <w:t>podmiotach działalności leczniczej,</w:t>
      </w:r>
      <w:r w:rsidR="000E738B">
        <w:rPr>
          <w:lang w:eastAsia="pl-PL"/>
        </w:rPr>
        <w:t xml:space="preserve"> w </w:t>
      </w:r>
      <w:r w:rsidRPr="00B40E26">
        <w:rPr>
          <w:lang w:eastAsia="pl-PL"/>
        </w:rPr>
        <w:t>obrębie których funkcjonują gabinety wykonujące szczepienia ochronne (z</w:t>
      </w:r>
      <w:r w:rsidR="009F5EA8">
        <w:rPr>
          <w:lang w:eastAsia="pl-PL"/>
        </w:rPr>
        <w:t> </w:t>
      </w:r>
      <w:r w:rsidRPr="00B40E26">
        <w:rPr>
          <w:lang w:eastAsia="pl-PL"/>
        </w:rPr>
        <w:t>uwzględnieniem oddziałów noworodkowych). Skontrolowane gabinety szczepień</w:t>
      </w:r>
      <w:r>
        <w:rPr>
          <w:lang w:eastAsia="pl-PL"/>
        </w:rPr>
        <w:t xml:space="preserve"> na ogół</w:t>
      </w:r>
      <w:r w:rsidRPr="00B40E26">
        <w:rPr>
          <w:lang w:eastAsia="pl-PL"/>
        </w:rPr>
        <w:t xml:space="preserve"> spełniają wymagania jakim powinny odpowiadać gabinety o charakterze zabiegowym.</w:t>
      </w:r>
      <w:r w:rsidR="000E738B">
        <w:rPr>
          <w:lang w:eastAsia="pl-PL"/>
        </w:rPr>
        <w:t xml:space="preserve"> w </w:t>
      </w:r>
      <w:r>
        <w:rPr>
          <w:lang w:eastAsia="pl-PL"/>
        </w:rPr>
        <w:t xml:space="preserve">trakcie czynności kontrolnych </w:t>
      </w:r>
      <w:r w:rsidRPr="00B40E26">
        <w:rPr>
          <w:lang w:eastAsia="pl-PL"/>
        </w:rPr>
        <w:t>stwierdzono 195 uchybień,</w:t>
      </w:r>
      <w:r w:rsidR="000E738B">
        <w:rPr>
          <w:lang w:eastAsia="pl-PL"/>
        </w:rPr>
        <w:t xml:space="preserve"> w </w:t>
      </w:r>
      <w:r w:rsidRPr="00B40E26">
        <w:rPr>
          <w:lang w:eastAsia="pl-PL"/>
        </w:rPr>
        <w:t>tym:</w:t>
      </w:r>
    </w:p>
    <w:p w14:paraId="66DEE28B" w14:textId="2DA91737" w:rsidR="00773A58" w:rsidRPr="00B40E26" w:rsidRDefault="00773A58" w:rsidP="00D1749B">
      <w:pPr>
        <w:pStyle w:val="punktatornastron"/>
        <w:rPr>
          <w:lang w:eastAsia="pl-PL"/>
        </w:rPr>
      </w:pPr>
      <w:r w:rsidRPr="00B40E26">
        <w:rPr>
          <w:lang w:eastAsia="pl-PL"/>
        </w:rPr>
        <w:t>braki</w:t>
      </w:r>
      <w:r w:rsidR="005A5A82">
        <w:rPr>
          <w:lang w:eastAsia="pl-PL"/>
        </w:rPr>
        <w:t xml:space="preserve"> i </w:t>
      </w:r>
      <w:r w:rsidRPr="00B40E26">
        <w:rPr>
          <w:lang w:eastAsia="pl-PL"/>
        </w:rPr>
        <w:t>opóźnienia</w:t>
      </w:r>
      <w:r w:rsidR="000E738B">
        <w:rPr>
          <w:lang w:eastAsia="pl-PL"/>
        </w:rPr>
        <w:t xml:space="preserve"> w </w:t>
      </w:r>
      <w:r w:rsidRPr="00B40E26">
        <w:rPr>
          <w:lang w:eastAsia="pl-PL"/>
        </w:rPr>
        <w:t>terminach realizacji szczepień (20);</w:t>
      </w:r>
    </w:p>
    <w:p w14:paraId="0FA5E51C" w14:textId="3C2BE5B2" w:rsidR="00773A58" w:rsidRPr="00B40E26" w:rsidRDefault="00773A58" w:rsidP="00D1749B">
      <w:pPr>
        <w:pStyle w:val="punktatornastron"/>
        <w:rPr>
          <w:lang w:eastAsia="pl-PL"/>
        </w:rPr>
      </w:pPr>
      <w:r w:rsidRPr="00B40E26">
        <w:rPr>
          <w:lang w:eastAsia="pl-PL"/>
        </w:rPr>
        <w:t>nieprawidłowości</w:t>
      </w:r>
      <w:r w:rsidR="000E738B">
        <w:rPr>
          <w:lang w:eastAsia="pl-PL"/>
        </w:rPr>
        <w:t xml:space="preserve"> w </w:t>
      </w:r>
      <w:r w:rsidRPr="00B40E26">
        <w:rPr>
          <w:lang w:eastAsia="pl-PL"/>
        </w:rPr>
        <w:t>dokumentacji szczepień (5);</w:t>
      </w:r>
    </w:p>
    <w:p w14:paraId="6A532B40" w14:textId="5757E800" w:rsidR="00773A58" w:rsidRPr="00B40E26" w:rsidRDefault="00773A58" w:rsidP="00D1749B">
      <w:pPr>
        <w:pStyle w:val="punktatornastron"/>
        <w:rPr>
          <w:lang w:eastAsia="pl-PL"/>
        </w:rPr>
      </w:pPr>
      <w:r w:rsidRPr="00B40E26">
        <w:rPr>
          <w:lang w:eastAsia="pl-PL"/>
        </w:rPr>
        <w:t>nieprawidłowości</w:t>
      </w:r>
      <w:r w:rsidR="000E738B">
        <w:rPr>
          <w:lang w:eastAsia="pl-PL"/>
        </w:rPr>
        <w:t xml:space="preserve"> w </w:t>
      </w:r>
      <w:r w:rsidRPr="00B40E26">
        <w:rPr>
          <w:lang w:eastAsia="pl-PL"/>
        </w:rPr>
        <w:t>zakresie warunków przechowywania preparatów szczepionkowych (12);</w:t>
      </w:r>
    </w:p>
    <w:p w14:paraId="13AF2C6A" w14:textId="6B6BEEFB" w:rsidR="00773A58" w:rsidRPr="00B40E26" w:rsidRDefault="00773A58" w:rsidP="00D1749B">
      <w:pPr>
        <w:pStyle w:val="punktatornastron"/>
        <w:rPr>
          <w:lang w:eastAsia="pl-PL"/>
        </w:rPr>
      </w:pPr>
      <w:r w:rsidRPr="00B40E26">
        <w:rPr>
          <w:lang w:eastAsia="pl-PL"/>
        </w:rPr>
        <w:t>nieprawidłowości</w:t>
      </w:r>
      <w:r w:rsidR="000E738B">
        <w:rPr>
          <w:lang w:eastAsia="pl-PL"/>
        </w:rPr>
        <w:t xml:space="preserve"> w </w:t>
      </w:r>
      <w:r w:rsidRPr="00B40E26">
        <w:rPr>
          <w:lang w:eastAsia="pl-PL"/>
        </w:rPr>
        <w:t>zakresie sprawozdawczości (2);</w:t>
      </w:r>
    </w:p>
    <w:p w14:paraId="4247A324" w14:textId="77777777" w:rsidR="00773A58" w:rsidRPr="00B40E26" w:rsidRDefault="00773A58" w:rsidP="00D1749B">
      <w:pPr>
        <w:pStyle w:val="punktatornastron"/>
        <w:rPr>
          <w:lang w:eastAsia="pl-PL"/>
        </w:rPr>
      </w:pPr>
      <w:r w:rsidRPr="00B40E26">
        <w:rPr>
          <w:lang w:eastAsia="pl-PL"/>
        </w:rPr>
        <w:t>brak lub niekompletne procedury (55);</w:t>
      </w:r>
    </w:p>
    <w:p w14:paraId="514A849A" w14:textId="77777777" w:rsidR="00773A58" w:rsidRPr="00B40E26" w:rsidRDefault="00773A58" w:rsidP="00D1749B">
      <w:pPr>
        <w:pStyle w:val="punktatornastron"/>
        <w:rPr>
          <w:lang w:eastAsia="pl-PL"/>
        </w:rPr>
      </w:pPr>
      <w:r w:rsidRPr="00B40E26">
        <w:rPr>
          <w:lang w:eastAsia="pl-PL"/>
        </w:rPr>
        <w:t>inne nieprawidłowości (101).</w:t>
      </w:r>
    </w:p>
    <w:p w14:paraId="32CDF0B2" w14:textId="1C8AB2A1" w:rsidR="00773A58" w:rsidRPr="00B40E26" w:rsidRDefault="00773A58" w:rsidP="00256A13">
      <w:pPr>
        <w:pStyle w:val="Stylnastroninternet"/>
        <w:rPr>
          <w:lang w:eastAsia="pl-PL"/>
        </w:rPr>
      </w:pPr>
      <w:r w:rsidRPr="00B40E26">
        <w:rPr>
          <w:lang w:eastAsia="pl-PL"/>
        </w:rPr>
        <w:t>W każdym przypadku wydane zostały zalecenia bieżące</w:t>
      </w:r>
      <w:r w:rsidR="005A5A82">
        <w:rPr>
          <w:lang w:eastAsia="pl-PL"/>
        </w:rPr>
        <w:t xml:space="preserve"> z </w:t>
      </w:r>
      <w:r w:rsidRPr="00B40E26">
        <w:rPr>
          <w:lang w:eastAsia="pl-PL"/>
        </w:rPr>
        <w:t>terminem ich realizacji. Ponadto</w:t>
      </w:r>
      <w:r w:rsidR="000E738B">
        <w:rPr>
          <w:lang w:eastAsia="pl-PL"/>
        </w:rPr>
        <w:t xml:space="preserve"> w </w:t>
      </w:r>
      <w:r w:rsidRPr="00B40E26">
        <w:rPr>
          <w:lang w:eastAsia="pl-PL"/>
        </w:rPr>
        <w:t>2022 r. pracownicy Państwowej Inspekcji Sanitarnej wydali 22 decyzje administracyjne,</w:t>
      </w:r>
      <w:r w:rsidR="000E738B">
        <w:rPr>
          <w:lang w:eastAsia="pl-PL"/>
        </w:rPr>
        <w:t xml:space="preserve"> w </w:t>
      </w:r>
      <w:r w:rsidRPr="00B40E26">
        <w:rPr>
          <w:lang w:eastAsia="pl-PL"/>
        </w:rPr>
        <w:t>tym m.in. nakładające na stronę obowiązek: zapewnienia prawidłowych warunków przechowywania szczepionek (1)</w:t>
      </w:r>
      <w:r>
        <w:rPr>
          <w:lang w:eastAsia="pl-PL"/>
        </w:rPr>
        <w:t xml:space="preserve"> oraz</w:t>
      </w:r>
      <w:r w:rsidRPr="00B40E26">
        <w:rPr>
          <w:lang w:eastAsia="pl-PL"/>
        </w:rPr>
        <w:t xml:space="preserve"> zapewnienia prawidłowych warunków sanitarno-technicznych</w:t>
      </w:r>
      <w:r w:rsidR="000E738B">
        <w:rPr>
          <w:lang w:eastAsia="pl-PL"/>
        </w:rPr>
        <w:t xml:space="preserve"> w </w:t>
      </w:r>
      <w:r w:rsidRPr="00B40E26">
        <w:rPr>
          <w:lang w:eastAsia="pl-PL"/>
        </w:rPr>
        <w:t>gabinecie szczepień (14).</w:t>
      </w:r>
    </w:p>
    <w:p w14:paraId="2197B3F5" w14:textId="6C7C2E45" w:rsidR="00773A58" w:rsidRPr="00B40E26" w:rsidRDefault="00773A58" w:rsidP="00256A13">
      <w:pPr>
        <w:pStyle w:val="Stylnastroninternet"/>
        <w:rPr>
          <w:lang w:eastAsia="pl-PL"/>
        </w:rPr>
      </w:pPr>
      <w:r w:rsidRPr="00B40E26">
        <w:rPr>
          <w:lang w:eastAsia="pl-PL"/>
        </w:rPr>
        <w:t>Szczepienia obowiązkowe u dzieci</w:t>
      </w:r>
      <w:r w:rsidR="005A5A82">
        <w:rPr>
          <w:lang w:eastAsia="pl-PL"/>
        </w:rPr>
        <w:t xml:space="preserve"> i </w:t>
      </w:r>
      <w:r w:rsidRPr="00B40E26">
        <w:rPr>
          <w:lang w:eastAsia="pl-PL"/>
        </w:rPr>
        <w:t>młodzieży oraz osób narażonych</w:t>
      </w:r>
      <w:r w:rsidR="000E738B">
        <w:rPr>
          <w:lang w:eastAsia="pl-PL"/>
        </w:rPr>
        <w:t xml:space="preserve"> w </w:t>
      </w:r>
      <w:r w:rsidRPr="00B40E26">
        <w:rPr>
          <w:lang w:eastAsia="pl-PL"/>
        </w:rPr>
        <w:t>sposób szczególny na zakażenie były realizowane przy użyciu preparatów szczepionkowych finansowanych ze środków znajdujących się</w:t>
      </w:r>
      <w:r w:rsidR="000E738B">
        <w:rPr>
          <w:lang w:eastAsia="pl-PL"/>
        </w:rPr>
        <w:t xml:space="preserve"> w </w:t>
      </w:r>
      <w:r w:rsidRPr="00B40E26">
        <w:rPr>
          <w:lang w:eastAsia="pl-PL"/>
        </w:rPr>
        <w:t>budżecie Ministra Zdrowia.</w:t>
      </w:r>
    </w:p>
    <w:p w14:paraId="53DF88EE" w14:textId="0DF5502D" w:rsidR="00773A58" w:rsidRPr="00B40E26" w:rsidRDefault="00773A58" w:rsidP="00256A13">
      <w:pPr>
        <w:pStyle w:val="Stylnastroninternet"/>
        <w:rPr>
          <w:lang w:eastAsia="pl-PL"/>
        </w:rPr>
      </w:pPr>
      <w:r w:rsidRPr="00B40E26">
        <w:rPr>
          <w:lang w:eastAsia="pl-PL"/>
        </w:rPr>
        <w:t>Szczepienia zalecane określone</w:t>
      </w:r>
      <w:r w:rsidR="000E738B">
        <w:rPr>
          <w:lang w:eastAsia="pl-PL"/>
        </w:rPr>
        <w:t xml:space="preserve"> w </w:t>
      </w:r>
      <w:r w:rsidRPr="00B40E26">
        <w:rPr>
          <w:lang w:eastAsia="pl-PL"/>
        </w:rPr>
        <w:t>części II PSO wykonywane były przez świadczeniodawców,</w:t>
      </w:r>
      <w:r w:rsidR="005A5A82">
        <w:rPr>
          <w:lang w:eastAsia="pl-PL"/>
        </w:rPr>
        <w:t xml:space="preserve"> z</w:t>
      </w:r>
      <w:r w:rsidR="007941CC">
        <w:rPr>
          <w:lang w:eastAsia="pl-PL"/>
        </w:rPr>
        <w:t xml:space="preserve"> </w:t>
      </w:r>
      <w:r w:rsidRPr="00B40E26">
        <w:rPr>
          <w:lang w:eastAsia="pl-PL"/>
        </w:rPr>
        <w:t>którymi NFZ zawarł umowy o udzielanie tych świadczeń oraz</w:t>
      </w:r>
      <w:r w:rsidR="007941CC">
        <w:rPr>
          <w:lang w:eastAsia="pl-PL"/>
        </w:rPr>
        <w:t> </w:t>
      </w:r>
      <w:r w:rsidR="000E738B">
        <w:rPr>
          <w:lang w:eastAsia="pl-PL"/>
        </w:rPr>
        <w:t>w </w:t>
      </w:r>
      <w:r w:rsidRPr="00B40E26">
        <w:rPr>
          <w:lang w:eastAsia="pl-PL"/>
        </w:rPr>
        <w:t>prywatnych punktach szczepień ochronnych, których wykaz znajduje się na stronie internetowej Wojewódzkiej Stacji Sanitarno-Epidemiologicznej</w:t>
      </w:r>
      <w:r w:rsidR="000E738B">
        <w:rPr>
          <w:lang w:eastAsia="pl-PL"/>
        </w:rPr>
        <w:t xml:space="preserve"> w </w:t>
      </w:r>
      <w:r w:rsidRPr="00B40E26">
        <w:rPr>
          <w:lang w:eastAsia="pl-PL"/>
        </w:rPr>
        <w:t>Szczecinie pod linkiem</w:t>
      </w:r>
      <w:r>
        <w:rPr>
          <w:lang w:eastAsia="pl-PL"/>
        </w:rPr>
        <w:t xml:space="preserve"> </w:t>
      </w:r>
      <w:hyperlink r:id="rId24" w:history="1">
        <w:r w:rsidRPr="008F2E38">
          <w:rPr>
            <w:rStyle w:val="Hipercze"/>
            <w:rFonts w:ascii="Calibri" w:eastAsia="Times New Roman" w:hAnsi="Calibri" w:cs="Calibri"/>
            <w:szCs w:val="24"/>
            <w:lang w:eastAsia="pl-PL"/>
          </w:rPr>
          <w:t>https://www.gov.pl/web/wsse-szczecin/oddzial-epidemiologii-szczepienia-ochronne</w:t>
        </w:r>
      </w:hyperlink>
      <w:r w:rsidRPr="00C94E4B">
        <w:rPr>
          <w:lang w:eastAsia="pl-PL"/>
        </w:rPr>
        <w:t>.</w:t>
      </w:r>
    </w:p>
    <w:p w14:paraId="419504E0" w14:textId="461689DF" w:rsidR="00773A58" w:rsidRPr="00B40E26" w:rsidRDefault="00773A58" w:rsidP="00256A13">
      <w:pPr>
        <w:pStyle w:val="Stylnastroninternet"/>
        <w:rPr>
          <w:lang w:eastAsia="pl-PL"/>
        </w:rPr>
      </w:pPr>
      <w:r w:rsidRPr="00B40E26">
        <w:rPr>
          <w:lang w:eastAsia="pl-PL"/>
        </w:rPr>
        <w:t xml:space="preserve">Szczepienia </w:t>
      </w:r>
      <w:proofErr w:type="spellStart"/>
      <w:r w:rsidRPr="00B40E26">
        <w:rPr>
          <w:lang w:eastAsia="pl-PL"/>
        </w:rPr>
        <w:t>poekspozycyjne</w:t>
      </w:r>
      <w:proofErr w:type="spellEnd"/>
      <w:r w:rsidRPr="00B40E26">
        <w:rPr>
          <w:lang w:eastAsia="pl-PL"/>
        </w:rPr>
        <w:t xml:space="preserve"> przeciw wściekliźnie wykonywane były</w:t>
      </w:r>
      <w:r w:rsidR="000E738B">
        <w:rPr>
          <w:lang w:eastAsia="pl-PL"/>
        </w:rPr>
        <w:t xml:space="preserve"> w </w:t>
      </w:r>
      <w:r w:rsidRPr="00B40E26">
        <w:rPr>
          <w:lang w:eastAsia="pl-PL"/>
        </w:rPr>
        <w:t>Specjalistycznych Poradniach Chorób Zakaźnych</w:t>
      </w:r>
      <w:r w:rsidR="000E738B">
        <w:rPr>
          <w:lang w:eastAsia="pl-PL"/>
        </w:rPr>
        <w:t xml:space="preserve"> w </w:t>
      </w:r>
      <w:r w:rsidRPr="00B40E26">
        <w:rPr>
          <w:lang w:eastAsia="pl-PL"/>
        </w:rPr>
        <w:t>Samodzielnym Publicznym Wojewódzkim Szpitalu Zespolonym</w:t>
      </w:r>
      <w:r w:rsidR="000E738B">
        <w:rPr>
          <w:lang w:eastAsia="pl-PL"/>
        </w:rPr>
        <w:t xml:space="preserve"> w </w:t>
      </w:r>
      <w:r w:rsidRPr="00B40E26">
        <w:rPr>
          <w:lang w:eastAsia="pl-PL"/>
        </w:rPr>
        <w:t>Szczecinie, Szpitalu Wojewódzkim</w:t>
      </w:r>
      <w:r w:rsidR="000E738B">
        <w:rPr>
          <w:lang w:eastAsia="pl-PL"/>
        </w:rPr>
        <w:t xml:space="preserve"> w </w:t>
      </w:r>
      <w:r w:rsidRPr="00B40E26">
        <w:rPr>
          <w:lang w:eastAsia="pl-PL"/>
        </w:rPr>
        <w:t>Koszalinie oraz</w:t>
      </w:r>
      <w:r w:rsidR="000A3871">
        <w:rPr>
          <w:lang w:eastAsia="pl-PL"/>
        </w:rPr>
        <w:t> </w:t>
      </w:r>
      <w:r w:rsidRPr="00B40E26">
        <w:rPr>
          <w:lang w:eastAsia="pl-PL"/>
        </w:rPr>
        <w:t>107 Szpitalu Wojskowym</w:t>
      </w:r>
      <w:r w:rsidR="005A5A82">
        <w:rPr>
          <w:lang w:eastAsia="pl-PL"/>
        </w:rPr>
        <w:t xml:space="preserve"> z </w:t>
      </w:r>
      <w:r w:rsidRPr="00B40E26">
        <w:rPr>
          <w:lang w:eastAsia="pl-PL"/>
        </w:rPr>
        <w:t>Przychodnią</w:t>
      </w:r>
      <w:r w:rsidR="000E738B">
        <w:rPr>
          <w:lang w:eastAsia="pl-PL"/>
        </w:rPr>
        <w:t xml:space="preserve"> w </w:t>
      </w:r>
      <w:r w:rsidRPr="00B40E26">
        <w:rPr>
          <w:lang w:eastAsia="pl-PL"/>
        </w:rPr>
        <w:t>Wałczu.</w:t>
      </w:r>
    </w:p>
    <w:p w14:paraId="0CE8ED3B" w14:textId="0384BF50" w:rsidR="00773A58" w:rsidRPr="00B40E26" w:rsidRDefault="00773A58" w:rsidP="00256A13">
      <w:pPr>
        <w:pStyle w:val="Stylnastroninternet"/>
        <w:rPr>
          <w:lang w:eastAsia="pl-PL"/>
        </w:rPr>
      </w:pPr>
      <w:r w:rsidRPr="00B40E26">
        <w:rPr>
          <w:lang w:eastAsia="pl-PL"/>
        </w:rPr>
        <w:t>Konsultacje specjalistyczne</w:t>
      </w:r>
      <w:r w:rsidR="005A5A82">
        <w:rPr>
          <w:lang w:eastAsia="pl-PL"/>
        </w:rPr>
        <w:t xml:space="preserve"> z </w:t>
      </w:r>
      <w:r w:rsidRPr="00B40E26">
        <w:rPr>
          <w:lang w:eastAsia="pl-PL"/>
        </w:rPr>
        <w:t>zakresu szczepień ochronnych na terenie województwa udzielane były</w:t>
      </w:r>
      <w:r w:rsidR="000E738B">
        <w:rPr>
          <w:lang w:eastAsia="pl-PL"/>
        </w:rPr>
        <w:t xml:space="preserve"> w </w:t>
      </w:r>
      <w:r w:rsidRPr="00B40E26">
        <w:rPr>
          <w:lang w:eastAsia="pl-PL"/>
        </w:rPr>
        <w:t>2022 r.</w:t>
      </w:r>
      <w:r w:rsidR="000E738B">
        <w:rPr>
          <w:lang w:eastAsia="pl-PL"/>
        </w:rPr>
        <w:t xml:space="preserve"> w </w:t>
      </w:r>
      <w:r w:rsidRPr="00B40E26">
        <w:rPr>
          <w:lang w:eastAsia="pl-PL"/>
        </w:rPr>
        <w:t>Samodzielnym Publicznym Wojewódzkim Szpitalu Zespolonym</w:t>
      </w:r>
      <w:r w:rsidR="000E738B">
        <w:rPr>
          <w:lang w:eastAsia="pl-PL"/>
        </w:rPr>
        <w:t xml:space="preserve"> w </w:t>
      </w:r>
      <w:r w:rsidRPr="00B40E26">
        <w:rPr>
          <w:lang w:eastAsia="pl-PL"/>
        </w:rPr>
        <w:t>Szczecinie przy ulicy ul. Arkońskiej 4 w:</w:t>
      </w:r>
    </w:p>
    <w:p w14:paraId="5EE19A78" w14:textId="77777777" w:rsidR="00773A58" w:rsidRPr="00B40E26" w:rsidRDefault="00773A58" w:rsidP="00256A13">
      <w:pPr>
        <w:pStyle w:val="punktatornastron"/>
        <w:rPr>
          <w:lang w:eastAsia="pl-PL"/>
        </w:rPr>
      </w:pPr>
      <w:r w:rsidRPr="00B40E26">
        <w:rPr>
          <w:lang w:eastAsia="pl-PL"/>
        </w:rPr>
        <w:t>Poradni Chorób Zakaźnych dla Osób Dorosłych;</w:t>
      </w:r>
    </w:p>
    <w:p w14:paraId="0FEFC39D" w14:textId="77777777" w:rsidR="00773A58" w:rsidRPr="00B40E26" w:rsidRDefault="00773A58" w:rsidP="00256A13">
      <w:pPr>
        <w:pStyle w:val="punktatornastron"/>
        <w:rPr>
          <w:lang w:eastAsia="pl-PL"/>
        </w:rPr>
      </w:pPr>
      <w:r w:rsidRPr="00B40E26">
        <w:rPr>
          <w:lang w:eastAsia="pl-PL"/>
        </w:rPr>
        <w:t>Poradni Chorób Zakaźnych dla Dzieci.</w:t>
      </w:r>
    </w:p>
    <w:p w14:paraId="7C302597" w14:textId="32544461" w:rsidR="00773A58" w:rsidRPr="00B40E26" w:rsidRDefault="00773A58" w:rsidP="00256A13">
      <w:pPr>
        <w:pStyle w:val="Stylnastroninternet"/>
        <w:rPr>
          <w:lang w:eastAsia="pl-PL"/>
        </w:rPr>
      </w:pPr>
      <w:r w:rsidRPr="00B40E26">
        <w:rPr>
          <w:lang w:eastAsia="pl-PL"/>
        </w:rPr>
        <w:t>Ocenę realizacji Programu Szczepień Ochronnych</w:t>
      </w:r>
      <w:r w:rsidR="000E738B">
        <w:rPr>
          <w:lang w:eastAsia="pl-PL"/>
        </w:rPr>
        <w:t xml:space="preserve"> w </w:t>
      </w:r>
      <w:r w:rsidRPr="00B40E26">
        <w:rPr>
          <w:lang w:eastAsia="pl-PL"/>
        </w:rPr>
        <w:t>2022 r. przeprowadzono</w:t>
      </w:r>
      <w:r w:rsidR="000E738B">
        <w:rPr>
          <w:lang w:eastAsia="pl-PL"/>
        </w:rPr>
        <w:t xml:space="preserve"> w </w:t>
      </w:r>
      <w:r w:rsidRPr="00B40E26">
        <w:rPr>
          <w:lang w:eastAsia="pl-PL"/>
        </w:rPr>
        <w:t>oparciu o dan</w:t>
      </w:r>
      <w:r>
        <w:rPr>
          <w:lang w:eastAsia="pl-PL"/>
        </w:rPr>
        <w:t>e</w:t>
      </w:r>
      <w:r w:rsidRPr="00B40E26">
        <w:rPr>
          <w:lang w:eastAsia="pl-PL"/>
        </w:rPr>
        <w:t xml:space="preserve"> zawart</w:t>
      </w:r>
      <w:r>
        <w:rPr>
          <w:lang w:eastAsia="pl-PL"/>
        </w:rPr>
        <w:t>e</w:t>
      </w:r>
      <w:r w:rsidR="000E738B">
        <w:rPr>
          <w:lang w:eastAsia="pl-PL"/>
        </w:rPr>
        <w:t xml:space="preserve"> w </w:t>
      </w:r>
      <w:r w:rsidRPr="00B40E26">
        <w:rPr>
          <w:lang w:eastAsia="pl-PL"/>
        </w:rPr>
        <w:t xml:space="preserve">rocznych sprawozdaniach ze szczepień ochronnych MZ-54 </w:t>
      </w:r>
      <w:r w:rsidRPr="00B40E26">
        <w:rPr>
          <w:lang w:eastAsia="pl-PL"/>
        </w:rPr>
        <w:lastRenderedPageBreak/>
        <w:t>przekazywanych przez świadczeniodawców prowadzących szczepienia do właściw</w:t>
      </w:r>
      <w:r>
        <w:rPr>
          <w:lang w:eastAsia="pl-PL"/>
        </w:rPr>
        <w:t>ych</w:t>
      </w:r>
      <w:r w:rsidRPr="00B40E26">
        <w:rPr>
          <w:lang w:eastAsia="pl-PL"/>
        </w:rPr>
        <w:t xml:space="preserve"> </w:t>
      </w:r>
      <w:r>
        <w:rPr>
          <w:lang w:eastAsia="pl-PL"/>
        </w:rPr>
        <w:t>p</w:t>
      </w:r>
      <w:r w:rsidRPr="00B40E26">
        <w:rPr>
          <w:lang w:eastAsia="pl-PL"/>
        </w:rPr>
        <w:t>aństwow</w:t>
      </w:r>
      <w:r>
        <w:rPr>
          <w:lang w:eastAsia="pl-PL"/>
        </w:rPr>
        <w:t>ych p</w:t>
      </w:r>
      <w:r w:rsidRPr="00B40E26">
        <w:rPr>
          <w:lang w:eastAsia="pl-PL"/>
        </w:rPr>
        <w:t>owiatow</w:t>
      </w:r>
      <w:r>
        <w:rPr>
          <w:lang w:eastAsia="pl-PL"/>
        </w:rPr>
        <w:t>ych</w:t>
      </w:r>
      <w:r w:rsidRPr="00B40E26">
        <w:rPr>
          <w:lang w:eastAsia="pl-PL"/>
        </w:rPr>
        <w:t xml:space="preserve"> </w:t>
      </w:r>
      <w:r>
        <w:rPr>
          <w:lang w:eastAsia="pl-PL"/>
        </w:rPr>
        <w:t>i</w:t>
      </w:r>
      <w:r w:rsidRPr="00B40E26">
        <w:rPr>
          <w:lang w:eastAsia="pl-PL"/>
        </w:rPr>
        <w:t>nspektor</w:t>
      </w:r>
      <w:r>
        <w:rPr>
          <w:lang w:eastAsia="pl-PL"/>
        </w:rPr>
        <w:t>ów</w:t>
      </w:r>
      <w:r w:rsidRPr="00B40E26">
        <w:rPr>
          <w:lang w:eastAsia="pl-PL"/>
        </w:rPr>
        <w:t xml:space="preserve"> </w:t>
      </w:r>
      <w:r>
        <w:rPr>
          <w:lang w:eastAsia="pl-PL"/>
        </w:rPr>
        <w:t>s</w:t>
      </w:r>
      <w:r w:rsidRPr="00B40E26">
        <w:rPr>
          <w:lang w:eastAsia="pl-PL"/>
        </w:rPr>
        <w:t>anitarn</w:t>
      </w:r>
      <w:r>
        <w:rPr>
          <w:lang w:eastAsia="pl-PL"/>
        </w:rPr>
        <w:t>ych</w:t>
      </w:r>
      <w:r w:rsidRPr="00B40E26">
        <w:rPr>
          <w:lang w:eastAsia="pl-PL"/>
        </w:rPr>
        <w:t xml:space="preserve">. Po przeprowadzeniu </w:t>
      </w:r>
      <w:r>
        <w:rPr>
          <w:lang w:eastAsia="pl-PL"/>
        </w:rPr>
        <w:t xml:space="preserve">ww. </w:t>
      </w:r>
      <w:r w:rsidRPr="00B40E26">
        <w:rPr>
          <w:lang w:eastAsia="pl-PL"/>
        </w:rPr>
        <w:t>analizy stwierdzono:</w:t>
      </w:r>
    </w:p>
    <w:p w14:paraId="5E1EFD9A" w14:textId="12B352B4" w:rsidR="00773A58" w:rsidRPr="00B40E26" w:rsidRDefault="00773A58" w:rsidP="00256A13">
      <w:pPr>
        <w:pStyle w:val="punktatornastron"/>
        <w:rPr>
          <w:lang w:eastAsia="pl-PL"/>
        </w:rPr>
      </w:pPr>
      <w:r w:rsidRPr="00B40E26">
        <w:rPr>
          <w:lang w:eastAsia="pl-PL"/>
        </w:rPr>
        <w:t xml:space="preserve">w </w:t>
      </w:r>
      <w:r>
        <w:rPr>
          <w:lang w:eastAsia="pl-PL"/>
        </w:rPr>
        <w:t>niektórych</w:t>
      </w:r>
      <w:r w:rsidRPr="00B40E26">
        <w:rPr>
          <w:lang w:eastAsia="pl-PL"/>
        </w:rPr>
        <w:t xml:space="preserve"> rocznik</w:t>
      </w:r>
      <w:r>
        <w:rPr>
          <w:lang w:eastAsia="pl-PL"/>
        </w:rPr>
        <w:t>ach</w:t>
      </w:r>
      <w:r w:rsidRPr="00B40E26">
        <w:rPr>
          <w:lang w:eastAsia="pl-PL"/>
        </w:rPr>
        <w:t xml:space="preserve"> zwiększenie liczby dzieci</w:t>
      </w:r>
      <w:r w:rsidR="005A5A82">
        <w:rPr>
          <w:lang w:eastAsia="pl-PL"/>
        </w:rPr>
        <w:t xml:space="preserve"> i </w:t>
      </w:r>
      <w:r w:rsidRPr="00B40E26">
        <w:rPr>
          <w:lang w:eastAsia="pl-PL"/>
        </w:rPr>
        <w:t>młodzieży nieobjętych szczepieniami</w:t>
      </w:r>
      <w:r w:rsidR="000E738B">
        <w:rPr>
          <w:lang w:eastAsia="pl-PL"/>
        </w:rPr>
        <w:t xml:space="preserve"> w </w:t>
      </w:r>
      <w:r w:rsidRPr="00B40E26">
        <w:rPr>
          <w:lang w:eastAsia="pl-PL"/>
        </w:rPr>
        <w:t>stosunku do roku 2021;</w:t>
      </w:r>
    </w:p>
    <w:p w14:paraId="65F3DE93" w14:textId="1B2D4311" w:rsidR="00773A58" w:rsidRPr="00B40E26" w:rsidRDefault="00773A58" w:rsidP="00256A13">
      <w:pPr>
        <w:pStyle w:val="punktatornastron"/>
        <w:rPr>
          <w:lang w:eastAsia="pl-PL"/>
        </w:rPr>
      </w:pPr>
      <w:r w:rsidRPr="00B40E26">
        <w:rPr>
          <w:lang w:eastAsia="pl-PL"/>
        </w:rPr>
        <w:t xml:space="preserve">zbyt niski </w:t>
      </w:r>
      <w:r>
        <w:rPr>
          <w:lang w:eastAsia="pl-PL"/>
        </w:rPr>
        <w:t xml:space="preserve">dla uzyskania odporności zbiorowiskowej </w:t>
      </w:r>
      <w:r w:rsidRPr="00B40E26">
        <w:rPr>
          <w:lang w:eastAsia="pl-PL"/>
        </w:rPr>
        <w:t>stan zaszczepienia dzieci</w:t>
      </w:r>
      <w:r w:rsidR="005A5A82">
        <w:rPr>
          <w:lang w:eastAsia="pl-PL"/>
        </w:rPr>
        <w:t xml:space="preserve"> i </w:t>
      </w:r>
      <w:r w:rsidRPr="00B40E26">
        <w:rPr>
          <w:lang w:eastAsia="pl-PL"/>
        </w:rPr>
        <w:t>młodzieży</w:t>
      </w:r>
      <w:r w:rsidR="000E738B">
        <w:rPr>
          <w:lang w:eastAsia="pl-PL"/>
        </w:rPr>
        <w:t xml:space="preserve"> w </w:t>
      </w:r>
      <w:r w:rsidRPr="00B40E26">
        <w:rPr>
          <w:lang w:eastAsia="pl-PL"/>
        </w:rPr>
        <w:t>części roczników podlegających obowiązkowym szczepieniom ochronnym</w:t>
      </w:r>
      <w:r w:rsidR="000E738B">
        <w:rPr>
          <w:lang w:eastAsia="pl-PL"/>
        </w:rPr>
        <w:t xml:space="preserve"> w </w:t>
      </w:r>
      <w:r w:rsidRPr="00B40E26">
        <w:rPr>
          <w:lang w:eastAsia="pl-PL"/>
        </w:rPr>
        <w:t>2022 roku;</w:t>
      </w:r>
    </w:p>
    <w:p w14:paraId="17C4DB9E" w14:textId="390DDC48" w:rsidR="00345730" w:rsidRPr="00DB7594" w:rsidRDefault="00773A58" w:rsidP="00256A13">
      <w:pPr>
        <w:pStyle w:val="punktatornastron"/>
        <w:rPr>
          <w:lang w:eastAsia="pl-PL"/>
        </w:rPr>
      </w:pPr>
      <w:r w:rsidRPr="00B40E26">
        <w:rPr>
          <w:lang w:eastAsia="pl-PL"/>
        </w:rPr>
        <w:t>nieobję</w:t>
      </w:r>
      <w:r>
        <w:rPr>
          <w:lang w:eastAsia="pl-PL"/>
        </w:rPr>
        <w:t>cie</w:t>
      </w:r>
      <w:r w:rsidRPr="00B40E26">
        <w:rPr>
          <w:lang w:eastAsia="pl-PL"/>
        </w:rPr>
        <w:t xml:space="preserve"> szczepieniami przeciw gruźlicy 377 dzieci</w:t>
      </w:r>
      <w:r w:rsidR="005A5A82">
        <w:rPr>
          <w:lang w:eastAsia="pl-PL"/>
        </w:rPr>
        <w:t xml:space="preserve"> z </w:t>
      </w:r>
      <w:r w:rsidRPr="00B40E26">
        <w:rPr>
          <w:lang w:eastAsia="pl-PL"/>
        </w:rPr>
        <w:t>rocznika 2022 oraz 296 dzieci</w:t>
      </w:r>
      <w:r w:rsidR="005A5A82">
        <w:rPr>
          <w:lang w:eastAsia="pl-PL"/>
        </w:rPr>
        <w:t xml:space="preserve"> z </w:t>
      </w:r>
      <w:r w:rsidRPr="00B40E26">
        <w:rPr>
          <w:lang w:eastAsia="pl-PL"/>
        </w:rPr>
        <w:t>rocznika 2021;</w:t>
      </w:r>
    </w:p>
    <w:p w14:paraId="616C9A51" w14:textId="278E439E" w:rsidR="00773A58" w:rsidRPr="00B40E26" w:rsidRDefault="00773A58" w:rsidP="00256A13">
      <w:pPr>
        <w:pStyle w:val="Stylnastroninternet"/>
        <w:rPr>
          <w:lang w:eastAsia="pl-PL"/>
        </w:rPr>
      </w:pPr>
      <w:r w:rsidRPr="00B40E26">
        <w:rPr>
          <w:lang w:eastAsia="pl-PL"/>
        </w:rPr>
        <w:t>Powyższa sytuacja została spowodowana:</w:t>
      </w:r>
    </w:p>
    <w:p w14:paraId="1E690A9E" w14:textId="77777777" w:rsidR="00773A58" w:rsidRPr="00B40E26" w:rsidRDefault="00773A58" w:rsidP="00256A13">
      <w:pPr>
        <w:pStyle w:val="punktatornastron"/>
        <w:rPr>
          <w:lang w:eastAsia="pl-PL"/>
        </w:rPr>
      </w:pPr>
      <w:r w:rsidRPr="00B40E26">
        <w:rPr>
          <w:lang w:eastAsia="pl-PL"/>
        </w:rPr>
        <w:t>występującą na naszym terenie znaczną migracją ludności;</w:t>
      </w:r>
    </w:p>
    <w:p w14:paraId="3EC9062C" w14:textId="77777777" w:rsidR="00773A58" w:rsidRPr="00B40E26" w:rsidRDefault="00773A58" w:rsidP="00256A13">
      <w:pPr>
        <w:pStyle w:val="punktatornastron"/>
        <w:rPr>
          <w:lang w:eastAsia="pl-PL"/>
        </w:rPr>
      </w:pPr>
      <w:r w:rsidRPr="00B40E26">
        <w:rPr>
          <w:lang w:eastAsia="pl-PL"/>
        </w:rPr>
        <w:t>powrotami dzieci, które przez pewien czas przebywały poza granicami kraju;</w:t>
      </w:r>
    </w:p>
    <w:p w14:paraId="40FE975B" w14:textId="29A1F1B7" w:rsidR="00773A58" w:rsidRPr="00B40E26" w:rsidRDefault="00773A58" w:rsidP="00256A13">
      <w:pPr>
        <w:pStyle w:val="punktatornastron"/>
        <w:rPr>
          <w:lang w:eastAsia="pl-PL"/>
        </w:rPr>
      </w:pPr>
      <w:r w:rsidRPr="00B40E26">
        <w:rPr>
          <w:lang w:eastAsia="pl-PL"/>
        </w:rPr>
        <w:t>przechowywaniem</w:t>
      </w:r>
      <w:r w:rsidR="000E738B">
        <w:rPr>
          <w:lang w:eastAsia="pl-PL"/>
        </w:rPr>
        <w:t xml:space="preserve"> w </w:t>
      </w:r>
      <w:r w:rsidRPr="00B40E26">
        <w:rPr>
          <w:lang w:eastAsia="pl-PL"/>
        </w:rPr>
        <w:t>kartotece szczepień kart uodpornienia dzieci przebywających obecnie poza granicami kraju;</w:t>
      </w:r>
    </w:p>
    <w:p w14:paraId="020161F1" w14:textId="77777777" w:rsidR="00773A58" w:rsidRPr="00B40E26" w:rsidRDefault="00773A58" w:rsidP="00256A13">
      <w:pPr>
        <w:pStyle w:val="punktatornastron"/>
        <w:rPr>
          <w:lang w:eastAsia="pl-PL"/>
        </w:rPr>
      </w:pPr>
      <w:r w:rsidRPr="00B40E26">
        <w:rPr>
          <w:lang w:eastAsia="pl-PL"/>
        </w:rPr>
        <w:t>przypadkami wdrożenia szczepień według ułożonego przez lekarza indywidualnego kalendarza szczepień;</w:t>
      </w:r>
    </w:p>
    <w:p w14:paraId="0A1712E7" w14:textId="77777777" w:rsidR="00773A58" w:rsidRPr="00B40E26" w:rsidRDefault="00773A58" w:rsidP="00256A13">
      <w:pPr>
        <w:pStyle w:val="punktatornastron"/>
        <w:rPr>
          <w:lang w:eastAsia="pl-PL"/>
        </w:rPr>
      </w:pPr>
      <w:r w:rsidRPr="00B40E26">
        <w:rPr>
          <w:lang w:eastAsia="pl-PL"/>
        </w:rPr>
        <w:t>stałymi lub czasowymi przeciwwskazaniami do szczepień;</w:t>
      </w:r>
    </w:p>
    <w:p w14:paraId="323CCBD0" w14:textId="77777777" w:rsidR="00773A58" w:rsidRPr="00B40E26" w:rsidRDefault="00773A58" w:rsidP="00256A13">
      <w:pPr>
        <w:pStyle w:val="punktatornastron"/>
        <w:rPr>
          <w:lang w:eastAsia="pl-PL"/>
        </w:rPr>
      </w:pPr>
      <w:r w:rsidRPr="00B40E26">
        <w:rPr>
          <w:lang w:eastAsia="pl-PL"/>
        </w:rPr>
        <w:t>nieterminową realizacją przez świadczeniodawców obowiązkowego programu szczepień ochronnych;</w:t>
      </w:r>
    </w:p>
    <w:p w14:paraId="6163B541" w14:textId="20D0153C" w:rsidR="00773A58" w:rsidRPr="00B40E26" w:rsidRDefault="00773A58" w:rsidP="00256A13">
      <w:pPr>
        <w:pStyle w:val="punktatornastron"/>
        <w:rPr>
          <w:lang w:eastAsia="pl-PL"/>
        </w:rPr>
      </w:pPr>
      <w:r w:rsidRPr="00B40E26">
        <w:rPr>
          <w:lang w:eastAsia="pl-PL"/>
        </w:rPr>
        <w:t>nieterminowym zgłaszaniem się opiekunów prawnych</w:t>
      </w:r>
      <w:r w:rsidR="005A5A82">
        <w:rPr>
          <w:lang w:eastAsia="pl-PL"/>
        </w:rPr>
        <w:t xml:space="preserve"> z </w:t>
      </w:r>
      <w:r w:rsidRPr="00B40E26">
        <w:rPr>
          <w:lang w:eastAsia="pl-PL"/>
        </w:rPr>
        <w:t>dziećmi na obowiązkowe szczepienia ochronne;</w:t>
      </w:r>
    </w:p>
    <w:p w14:paraId="492D733D" w14:textId="19126645" w:rsidR="00773A58" w:rsidRDefault="00773A58" w:rsidP="00256A13">
      <w:pPr>
        <w:pStyle w:val="punktatornastron"/>
        <w:rPr>
          <w:lang w:eastAsia="pl-PL"/>
        </w:rPr>
      </w:pPr>
      <w:r w:rsidRPr="00B40E26">
        <w:rPr>
          <w:lang w:eastAsia="pl-PL"/>
        </w:rPr>
        <w:t>wzrostem na terenie woj. zachodniopomorskiego liczby osób uchylających się od</w:t>
      </w:r>
      <w:r w:rsidR="007941CC">
        <w:rPr>
          <w:lang w:eastAsia="pl-PL"/>
        </w:rPr>
        <w:t> </w:t>
      </w:r>
      <w:r w:rsidRPr="00B40E26">
        <w:rPr>
          <w:lang w:eastAsia="pl-PL"/>
        </w:rPr>
        <w:t>obowiązku szczepień ochronnych, tj.</w:t>
      </w:r>
      <w:r w:rsidR="005A5A82">
        <w:rPr>
          <w:lang w:eastAsia="pl-PL"/>
        </w:rPr>
        <w:t xml:space="preserve"> z </w:t>
      </w:r>
      <w:r w:rsidRPr="00B40E26">
        <w:rPr>
          <w:lang w:eastAsia="pl-PL"/>
        </w:rPr>
        <w:t>2421</w:t>
      </w:r>
      <w:r w:rsidR="000E738B">
        <w:rPr>
          <w:lang w:eastAsia="pl-PL"/>
        </w:rPr>
        <w:t xml:space="preserve"> w </w:t>
      </w:r>
      <w:r w:rsidRPr="00B40E26">
        <w:rPr>
          <w:lang w:eastAsia="pl-PL"/>
        </w:rPr>
        <w:t>grudniu 2021 roku do</w:t>
      </w:r>
      <w:r w:rsidRPr="008F4E5E">
        <w:rPr>
          <w:lang w:eastAsia="pl-PL"/>
        </w:rPr>
        <w:t xml:space="preserve"> 3031</w:t>
      </w:r>
      <w:r w:rsidR="000E738B">
        <w:rPr>
          <w:b/>
          <w:bCs/>
          <w:lang w:eastAsia="pl-PL"/>
        </w:rPr>
        <w:t xml:space="preserve"> </w:t>
      </w:r>
      <w:r w:rsidR="000E738B" w:rsidRPr="005D1B09">
        <w:rPr>
          <w:lang w:eastAsia="pl-PL"/>
        </w:rPr>
        <w:t>w</w:t>
      </w:r>
      <w:r w:rsidR="000E738B">
        <w:rPr>
          <w:b/>
          <w:bCs/>
          <w:lang w:eastAsia="pl-PL"/>
        </w:rPr>
        <w:t> </w:t>
      </w:r>
      <w:r w:rsidRPr="00B40E26">
        <w:rPr>
          <w:lang w:eastAsia="pl-PL"/>
        </w:rPr>
        <w:t>grudniu 2022 roku.</w:t>
      </w:r>
    </w:p>
    <w:p w14:paraId="6FAACD9D" w14:textId="05C3DEEF" w:rsidR="00773A58" w:rsidRPr="006A50F9" w:rsidRDefault="00773A58" w:rsidP="00256A13">
      <w:pPr>
        <w:pStyle w:val="Stylnastroninternet"/>
        <w:rPr>
          <w:lang w:eastAsia="pl-PL"/>
        </w:rPr>
      </w:pPr>
      <w:r w:rsidRPr="006A50F9">
        <w:rPr>
          <w:lang w:eastAsia="pl-PL"/>
        </w:rPr>
        <w:t>Ponadto odnotowano znaczny wzrost liczby osób objętych szczepieniami poza</w:t>
      </w:r>
      <w:r w:rsidR="00FF2483">
        <w:rPr>
          <w:lang w:eastAsia="pl-PL"/>
        </w:rPr>
        <w:t> </w:t>
      </w:r>
      <w:r w:rsidRPr="006A50F9">
        <w:rPr>
          <w:lang w:eastAsia="pl-PL"/>
        </w:rPr>
        <w:t>kalendarzem szczepień przeciwko większości szczepień zalecanych,</w:t>
      </w:r>
      <w:r w:rsidR="000E738B">
        <w:rPr>
          <w:lang w:eastAsia="pl-PL"/>
        </w:rPr>
        <w:t xml:space="preserve"> w </w:t>
      </w:r>
      <w:r w:rsidRPr="006A50F9">
        <w:rPr>
          <w:lang w:eastAsia="pl-PL"/>
        </w:rPr>
        <w:t>szczególności</w:t>
      </w:r>
      <w:r w:rsidR="000E738B">
        <w:rPr>
          <w:lang w:eastAsia="pl-PL"/>
        </w:rPr>
        <w:t xml:space="preserve"> w </w:t>
      </w:r>
      <w:r w:rsidRPr="006A50F9">
        <w:rPr>
          <w:lang w:eastAsia="pl-PL"/>
        </w:rPr>
        <w:t>zakresie szczepień p/ zakażeniom wirusem HPV oraz p/ospie wietrznej.</w:t>
      </w:r>
    </w:p>
    <w:p w14:paraId="04BFFFC6" w14:textId="3A60C813" w:rsidR="00256A13" w:rsidRDefault="00773A58" w:rsidP="00256A13">
      <w:pPr>
        <w:pStyle w:val="Stylnastroninternet"/>
      </w:pPr>
      <w:r w:rsidRPr="00E906DB">
        <w:rPr>
          <w:spacing w:val="-2"/>
          <w:lang w:eastAsia="pl-PL"/>
        </w:rPr>
        <w:t>Stan uodpornienia dzieci</w:t>
      </w:r>
      <w:r w:rsidR="005A5A82">
        <w:rPr>
          <w:spacing w:val="-2"/>
          <w:lang w:eastAsia="pl-PL"/>
        </w:rPr>
        <w:t xml:space="preserve"> i </w:t>
      </w:r>
      <w:r w:rsidRPr="00E906DB">
        <w:rPr>
          <w:spacing w:val="-2"/>
          <w:lang w:eastAsia="pl-PL"/>
        </w:rPr>
        <w:t>młodzieży</w:t>
      </w:r>
      <w:r w:rsidR="000E738B">
        <w:rPr>
          <w:spacing w:val="-2"/>
          <w:lang w:eastAsia="pl-PL"/>
        </w:rPr>
        <w:t xml:space="preserve"> w </w:t>
      </w:r>
      <w:r w:rsidRPr="00E906DB">
        <w:rPr>
          <w:spacing w:val="-2"/>
          <w:lang w:eastAsia="pl-PL"/>
        </w:rPr>
        <w:t>rocznikach podlegających szczepieniom</w:t>
      </w:r>
      <w:r w:rsidR="000E738B">
        <w:rPr>
          <w:spacing w:val="-2"/>
          <w:lang w:eastAsia="pl-PL"/>
        </w:rPr>
        <w:t xml:space="preserve"> w </w:t>
      </w:r>
      <w:r w:rsidRPr="00E906DB">
        <w:rPr>
          <w:spacing w:val="-2"/>
          <w:lang w:eastAsia="pl-PL"/>
        </w:rPr>
        <w:t>2022</w:t>
      </w:r>
      <w:r w:rsidR="000A3871">
        <w:rPr>
          <w:spacing w:val="-2"/>
          <w:lang w:eastAsia="pl-PL"/>
        </w:rPr>
        <w:t> </w:t>
      </w:r>
      <w:r w:rsidRPr="00E906DB">
        <w:rPr>
          <w:spacing w:val="-2"/>
          <w:lang w:eastAsia="pl-PL"/>
        </w:rPr>
        <w:t xml:space="preserve">r. </w:t>
      </w:r>
      <w:r w:rsidRPr="00B40E26">
        <w:rPr>
          <w:lang w:eastAsia="pl-PL"/>
        </w:rPr>
        <w:t xml:space="preserve">na terenie woj. zachodniopomorskiego przedstawia </w:t>
      </w:r>
      <w:r w:rsidRPr="006C4428">
        <w:rPr>
          <w:lang w:eastAsia="pl-PL"/>
        </w:rPr>
        <w:t>tabela 24.</w:t>
      </w:r>
      <w:bookmarkStart w:id="517" w:name="_Toc133231318"/>
      <w:bookmarkStart w:id="518" w:name="_Toc133236327"/>
      <w:bookmarkStart w:id="519" w:name="_Toc133311717"/>
      <w:bookmarkStart w:id="520" w:name="_Toc133320573"/>
      <w:bookmarkStart w:id="521" w:name="_Toc133321692"/>
      <w:bookmarkStart w:id="522" w:name="_Toc133387670"/>
      <w:bookmarkStart w:id="523" w:name="_Toc133388614"/>
      <w:r w:rsidR="00256A13" w:rsidRPr="00256A13">
        <w:t xml:space="preserve"> </w:t>
      </w:r>
    </w:p>
    <w:p w14:paraId="559F4EA0" w14:textId="6944A050" w:rsidR="00256A13" w:rsidRDefault="00256A13" w:rsidP="00256A13">
      <w:pPr>
        <w:pStyle w:val="Stylnastroninternet"/>
        <w:rPr>
          <w:lang w:eastAsia="pl-PL"/>
        </w:rPr>
      </w:pPr>
      <w:r w:rsidRPr="00256A13">
        <w:rPr>
          <w:lang w:eastAsia="pl-PL"/>
        </w:rPr>
        <w:t>W porównaniu do roku 2021 zwiększyła się liczba niemowląt nieobjętych szczepieniami przeciw gruźlicy w 1 roku życia – tabela 25. Należy podkreślić, iż szczepienia w</w:t>
      </w:r>
      <w:r w:rsidR="000A3871">
        <w:rPr>
          <w:lang w:eastAsia="pl-PL"/>
        </w:rPr>
        <w:t> </w:t>
      </w:r>
      <w:r w:rsidRPr="00256A13">
        <w:rPr>
          <w:lang w:eastAsia="pl-PL"/>
        </w:rPr>
        <w:t>tym zakresie są sukcesywnie uzupełniane i tak pośród dzieci wykazanych w MZ-54 na</w:t>
      </w:r>
      <w:r w:rsidR="000A3871">
        <w:rPr>
          <w:lang w:eastAsia="pl-PL"/>
        </w:rPr>
        <w:t> </w:t>
      </w:r>
      <w:r w:rsidRPr="00256A13">
        <w:rPr>
          <w:lang w:eastAsia="pl-PL"/>
        </w:rPr>
        <w:t>koniec 2021 r. jako nieszczepione na gruźlicę (578 osób), do końca 2022 r. szczepienie uzupełniło 282 dzieci.</w:t>
      </w:r>
    </w:p>
    <w:p w14:paraId="4B4BAB72" w14:textId="3E513F5D" w:rsidR="00256A13" w:rsidRDefault="00256A13" w:rsidP="00256A13">
      <w:pPr>
        <w:pStyle w:val="Stylnastroninternet"/>
        <w:rPr>
          <w:lang w:eastAsia="pl-PL"/>
        </w:rPr>
      </w:pPr>
      <w:r w:rsidRPr="00256A13">
        <w:rPr>
          <w:lang w:eastAsia="pl-PL"/>
        </w:rPr>
        <w:t>Realizację wybranych szczepień zalecanych i obowiązkowych w latach 2018-2022 dla</w:t>
      </w:r>
      <w:r w:rsidR="000A3871">
        <w:rPr>
          <w:lang w:eastAsia="pl-PL"/>
        </w:rPr>
        <w:t> </w:t>
      </w:r>
      <w:r w:rsidRPr="00256A13">
        <w:rPr>
          <w:lang w:eastAsia="pl-PL"/>
        </w:rPr>
        <w:t xml:space="preserve">osób narażonych w sposób szczególny na zakażenia w przypadku przesłanek m. in. klinicznych i/lub epidemiologicznych określonych w PSO oraz </w:t>
      </w:r>
      <w:r w:rsidR="000A3871">
        <w:rPr>
          <w:lang w:eastAsia="pl-PL"/>
        </w:rPr>
        <w:t>„c</w:t>
      </w:r>
      <w:r w:rsidRPr="00256A13">
        <w:rPr>
          <w:lang w:eastAsia="pl-PL"/>
        </w:rPr>
        <w:t xml:space="preserve">harakterystyce </w:t>
      </w:r>
      <w:r w:rsidR="000A3871">
        <w:rPr>
          <w:lang w:eastAsia="pl-PL"/>
        </w:rPr>
        <w:t>p</w:t>
      </w:r>
      <w:r w:rsidRPr="00256A13">
        <w:rPr>
          <w:lang w:eastAsia="pl-PL"/>
        </w:rPr>
        <w:t xml:space="preserve">roduktu </w:t>
      </w:r>
      <w:r w:rsidR="000A3871">
        <w:rPr>
          <w:lang w:eastAsia="pl-PL"/>
        </w:rPr>
        <w:t>l</w:t>
      </w:r>
      <w:r w:rsidRPr="00256A13">
        <w:rPr>
          <w:lang w:eastAsia="pl-PL"/>
        </w:rPr>
        <w:t>eczniczego</w:t>
      </w:r>
      <w:r w:rsidR="000A3871">
        <w:rPr>
          <w:lang w:eastAsia="pl-PL"/>
        </w:rPr>
        <w:t>”</w:t>
      </w:r>
      <w:r w:rsidRPr="00256A13">
        <w:rPr>
          <w:lang w:eastAsia="pl-PL"/>
        </w:rPr>
        <w:t xml:space="preserve"> przedstawia tabela 26.</w:t>
      </w:r>
      <w:r>
        <w:rPr>
          <w:lang w:eastAsia="pl-PL"/>
        </w:rPr>
        <w:br w:type="page"/>
      </w:r>
    </w:p>
    <w:p w14:paraId="585210A7" w14:textId="1EDFFB00" w:rsidR="00C32DCE" w:rsidRPr="0057057F" w:rsidRDefault="00773A58" w:rsidP="004747E5">
      <w:pPr>
        <w:spacing w:before="120" w:after="120" w:line="240" w:lineRule="auto"/>
        <w:rPr>
          <w:rFonts w:eastAsia="Times New Roman" w:cstheme="minorHAnsi"/>
          <w:sz w:val="18"/>
          <w:szCs w:val="18"/>
          <w:lang w:eastAsia="pl-PL"/>
        </w:rPr>
      </w:pPr>
      <w:bookmarkStart w:id="524" w:name="_Toc133500637"/>
      <w:bookmarkStart w:id="525" w:name="_Toc133559641"/>
      <w:bookmarkStart w:id="526" w:name="_Toc133576663"/>
      <w:bookmarkStart w:id="527" w:name="_Toc133582267"/>
      <w:bookmarkStart w:id="528" w:name="_Toc133582885"/>
      <w:bookmarkStart w:id="529" w:name="_Toc133583775"/>
      <w:bookmarkStart w:id="530" w:name="_Toc134604384"/>
      <w:bookmarkStart w:id="531" w:name="_Toc134610898"/>
      <w:bookmarkStart w:id="532" w:name="_Toc135041597"/>
      <w:bookmarkStart w:id="533" w:name="_Toc135828589"/>
      <w:r w:rsidRPr="0057057F">
        <w:rPr>
          <w:rFonts w:eastAsia="Times New Roman" w:cstheme="minorHAnsi"/>
          <w:sz w:val="18"/>
          <w:szCs w:val="18"/>
          <w:lang w:eastAsia="pl-PL"/>
        </w:rPr>
        <w:lastRenderedPageBreak/>
        <w:t xml:space="preserve">Tabela </w:t>
      </w:r>
      <w:r w:rsidRPr="0057057F">
        <w:rPr>
          <w:rFonts w:eastAsia="Times New Roman" w:cstheme="minorHAnsi"/>
          <w:sz w:val="18"/>
          <w:szCs w:val="18"/>
          <w:lang w:eastAsia="pl-PL"/>
        </w:rPr>
        <w:fldChar w:fldCharType="begin"/>
      </w:r>
      <w:r w:rsidRPr="0057057F">
        <w:rPr>
          <w:rFonts w:eastAsia="Times New Roman" w:cstheme="minorHAnsi"/>
          <w:sz w:val="18"/>
          <w:szCs w:val="18"/>
          <w:lang w:eastAsia="pl-PL"/>
        </w:rPr>
        <w:instrText xml:space="preserve"> SEQ Tabela \* ARABIC </w:instrText>
      </w:r>
      <w:r w:rsidRPr="0057057F">
        <w:rPr>
          <w:rFonts w:eastAsia="Times New Roman" w:cstheme="minorHAnsi"/>
          <w:sz w:val="18"/>
          <w:szCs w:val="18"/>
          <w:lang w:eastAsia="pl-PL"/>
        </w:rPr>
        <w:fldChar w:fldCharType="separate"/>
      </w:r>
      <w:r w:rsidR="00B41039" w:rsidRPr="0057057F">
        <w:rPr>
          <w:rFonts w:eastAsia="Times New Roman" w:cstheme="minorHAnsi"/>
          <w:noProof/>
          <w:sz w:val="18"/>
          <w:szCs w:val="18"/>
          <w:lang w:eastAsia="pl-PL"/>
        </w:rPr>
        <w:t>24</w:t>
      </w:r>
      <w:r w:rsidRPr="0057057F">
        <w:rPr>
          <w:rFonts w:eastAsia="Times New Roman" w:cstheme="minorHAnsi"/>
          <w:sz w:val="18"/>
          <w:szCs w:val="18"/>
          <w:lang w:eastAsia="pl-PL"/>
        </w:rPr>
        <w:fldChar w:fldCharType="end"/>
      </w:r>
      <w:r w:rsidR="004747E5">
        <w:rPr>
          <w:rFonts w:eastAsia="Times New Roman" w:cstheme="minorHAnsi"/>
          <w:sz w:val="18"/>
          <w:szCs w:val="18"/>
          <w:lang w:eastAsia="pl-PL"/>
        </w:rPr>
        <w:t>.</w:t>
      </w:r>
      <w:r w:rsidRPr="0057057F">
        <w:rPr>
          <w:rFonts w:eastAsia="Times New Roman" w:cstheme="minorHAnsi"/>
          <w:sz w:val="18"/>
          <w:szCs w:val="18"/>
          <w:lang w:eastAsia="pl-PL"/>
        </w:rPr>
        <w:t xml:space="preserve"> Stan uodpornienia dzieci</w:t>
      </w:r>
      <w:r w:rsidR="005A5A82" w:rsidRPr="0057057F">
        <w:rPr>
          <w:rFonts w:eastAsia="Times New Roman" w:cstheme="minorHAnsi"/>
          <w:sz w:val="18"/>
          <w:szCs w:val="18"/>
          <w:lang w:eastAsia="pl-PL"/>
        </w:rPr>
        <w:t xml:space="preserve"> i </w:t>
      </w:r>
      <w:r w:rsidRPr="0057057F">
        <w:rPr>
          <w:rFonts w:eastAsia="Times New Roman" w:cstheme="minorHAnsi"/>
          <w:sz w:val="18"/>
          <w:szCs w:val="18"/>
          <w:lang w:eastAsia="pl-PL"/>
        </w:rPr>
        <w:t>młodzieży</w:t>
      </w:r>
      <w:r w:rsidR="000E738B" w:rsidRPr="0057057F">
        <w:rPr>
          <w:rFonts w:eastAsia="Times New Roman" w:cstheme="minorHAnsi"/>
          <w:sz w:val="18"/>
          <w:szCs w:val="18"/>
          <w:lang w:eastAsia="pl-PL"/>
        </w:rPr>
        <w:t xml:space="preserve"> w </w:t>
      </w:r>
      <w:r w:rsidRPr="0057057F">
        <w:rPr>
          <w:rFonts w:eastAsia="Times New Roman" w:cstheme="minorHAnsi"/>
          <w:sz w:val="18"/>
          <w:szCs w:val="18"/>
          <w:lang w:eastAsia="pl-PL"/>
        </w:rPr>
        <w:t>rocznikach podlegających szczepieniom</w:t>
      </w:r>
      <w:r w:rsidR="000E738B" w:rsidRPr="0057057F">
        <w:rPr>
          <w:rFonts w:eastAsia="Times New Roman" w:cstheme="minorHAnsi"/>
          <w:sz w:val="18"/>
          <w:szCs w:val="18"/>
          <w:lang w:eastAsia="pl-PL"/>
        </w:rPr>
        <w:t xml:space="preserve"> w </w:t>
      </w:r>
      <w:r w:rsidRPr="0057057F">
        <w:rPr>
          <w:rFonts w:eastAsia="Times New Roman" w:cstheme="minorHAnsi"/>
          <w:sz w:val="18"/>
          <w:szCs w:val="18"/>
          <w:lang w:eastAsia="pl-PL"/>
        </w:rPr>
        <w:t>2022 r.</w:t>
      </w:r>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p>
    <w:tbl>
      <w:tblPr>
        <w:tblStyle w:val="Siatkatabelijasna"/>
        <w:tblW w:w="0" w:type="auto"/>
        <w:jc w:val="center"/>
        <w:tblLayout w:type="fixed"/>
        <w:tblLook w:val="04A0" w:firstRow="1" w:lastRow="0" w:firstColumn="1" w:lastColumn="0" w:noHBand="0" w:noVBand="1"/>
        <w:tblCaption w:val="Tabela 24 Stan uodpornienia dzieci i młodzieży w rocznikach podlegających szczepieniom w 2022 r."/>
        <w:tblDescription w:val="Tabela 24 Stan uodpornienia dzieci i młodzieży w rocznikach podlegających szczepieniom w 2022 r."/>
      </w:tblPr>
      <w:tblGrid>
        <w:gridCol w:w="1559"/>
        <w:gridCol w:w="1447"/>
        <w:gridCol w:w="490"/>
        <w:gridCol w:w="113"/>
        <w:gridCol w:w="2191"/>
        <w:gridCol w:w="2147"/>
      </w:tblGrid>
      <w:tr w:rsidR="00773A58" w:rsidRPr="00B40E26" w14:paraId="7D836E60" w14:textId="77777777" w:rsidTr="008071BF">
        <w:trPr>
          <w:trHeight w:val="1166"/>
          <w:jc w:val="center"/>
        </w:trPr>
        <w:tc>
          <w:tcPr>
            <w:tcW w:w="1559" w:type="dxa"/>
            <w:hideMark/>
          </w:tcPr>
          <w:p w14:paraId="48B5FBCA" w14:textId="77777777" w:rsidR="00773A58" w:rsidRPr="00B40E26" w:rsidRDefault="00773A58" w:rsidP="00400395">
            <w:pPr>
              <w:jc w:val="center"/>
              <w:rPr>
                <w:rFonts w:eastAsia="Times New Roman" w:cstheme="minorHAnsi"/>
                <w:b/>
                <w:bCs/>
                <w:sz w:val="18"/>
                <w:szCs w:val="18"/>
                <w:lang w:eastAsia="pl-PL"/>
              </w:rPr>
            </w:pPr>
            <w:r w:rsidRPr="00B40E26">
              <w:rPr>
                <w:rFonts w:eastAsia="Times New Roman" w:cstheme="minorHAnsi"/>
                <w:b/>
                <w:bCs/>
                <w:sz w:val="18"/>
                <w:szCs w:val="18"/>
                <w:lang w:eastAsia="pl-PL"/>
              </w:rPr>
              <w:t>Rocznik</w:t>
            </w:r>
          </w:p>
        </w:tc>
        <w:tc>
          <w:tcPr>
            <w:tcW w:w="4241" w:type="dxa"/>
            <w:gridSpan w:val="4"/>
            <w:hideMark/>
          </w:tcPr>
          <w:p w14:paraId="08894D07" w14:textId="77777777" w:rsidR="00773A58" w:rsidRPr="00B40E26" w:rsidRDefault="00773A58" w:rsidP="00400395">
            <w:pPr>
              <w:jc w:val="center"/>
              <w:rPr>
                <w:rFonts w:eastAsia="Times New Roman" w:cstheme="minorHAnsi"/>
                <w:b/>
                <w:bCs/>
                <w:sz w:val="18"/>
                <w:szCs w:val="18"/>
                <w:lang w:eastAsia="pl-PL"/>
              </w:rPr>
            </w:pPr>
            <w:r w:rsidRPr="00B40E26">
              <w:rPr>
                <w:rFonts w:eastAsia="Times New Roman" w:cstheme="minorHAnsi"/>
                <w:b/>
                <w:bCs/>
                <w:sz w:val="18"/>
                <w:szCs w:val="18"/>
                <w:lang w:eastAsia="pl-PL"/>
              </w:rPr>
              <w:t>Szczepienia przeciw</w:t>
            </w:r>
          </w:p>
        </w:tc>
        <w:tc>
          <w:tcPr>
            <w:tcW w:w="2147" w:type="dxa"/>
          </w:tcPr>
          <w:p w14:paraId="165CB473" w14:textId="62CBD846" w:rsidR="00773A58" w:rsidRPr="00B40E26" w:rsidRDefault="00773A58" w:rsidP="00400395">
            <w:pPr>
              <w:jc w:val="center"/>
              <w:rPr>
                <w:rFonts w:eastAsia="Times New Roman" w:cstheme="minorHAnsi"/>
                <w:b/>
                <w:bCs/>
                <w:sz w:val="18"/>
                <w:szCs w:val="18"/>
                <w:lang w:eastAsia="pl-PL"/>
              </w:rPr>
            </w:pPr>
            <w:r w:rsidRPr="00B40E26">
              <w:rPr>
                <w:rFonts w:eastAsia="Times New Roman" w:cstheme="minorHAnsi"/>
                <w:b/>
                <w:bCs/>
                <w:sz w:val="18"/>
                <w:szCs w:val="18"/>
                <w:lang w:eastAsia="pl-PL"/>
              </w:rPr>
              <w:t>Odsetek zaszczepionych dzieci</w:t>
            </w:r>
            <w:r w:rsidR="005A5A82">
              <w:rPr>
                <w:rFonts w:eastAsia="Times New Roman" w:cstheme="minorHAnsi"/>
                <w:b/>
                <w:bCs/>
                <w:sz w:val="18"/>
                <w:szCs w:val="18"/>
                <w:lang w:eastAsia="pl-PL"/>
              </w:rPr>
              <w:t xml:space="preserve"> i </w:t>
            </w:r>
            <w:r w:rsidRPr="00B40E26">
              <w:rPr>
                <w:rFonts w:eastAsia="Times New Roman" w:cstheme="minorHAnsi"/>
                <w:b/>
                <w:bCs/>
                <w:sz w:val="18"/>
                <w:szCs w:val="18"/>
                <w:lang w:eastAsia="pl-PL"/>
              </w:rPr>
              <w:t>młodzieży</w:t>
            </w:r>
            <w:r w:rsidR="000E738B">
              <w:rPr>
                <w:rFonts w:eastAsia="Times New Roman" w:cstheme="minorHAnsi"/>
                <w:b/>
                <w:bCs/>
                <w:sz w:val="18"/>
                <w:szCs w:val="18"/>
                <w:lang w:eastAsia="pl-PL"/>
              </w:rPr>
              <w:t xml:space="preserve"> w </w:t>
            </w:r>
            <w:r w:rsidRPr="00B40E26">
              <w:rPr>
                <w:rFonts w:eastAsia="Times New Roman" w:cstheme="minorHAnsi"/>
                <w:b/>
                <w:bCs/>
                <w:sz w:val="18"/>
                <w:szCs w:val="18"/>
                <w:lang w:eastAsia="pl-PL"/>
              </w:rPr>
              <w:t>rocznikach podlegającym szczepieniom</w:t>
            </w:r>
          </w:p>
        </w:tc>
      </w:tr>
      <w:tr w:rsidR="00773A58" w:rsidRPr="00B40E26" w14:paraId="78DC604F" w14:textId="77777777" w:rsidTr="008071BF">
        <w:trPr>
          <w:trHeight w:val="284"/>
          <w:jc w:val="center"/>
        </w:trPr>
        <w:tc>
          <w:tcPr>
            <w:tcW w:w="1559" w:type="dxa"/>
            <w:vMerge w:val="restart"/>
            <w:hideMark/>
          </w:tcPr>
          <w:p w14:paraId="362E477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1 r.ż.</w:t>
            </w:r>
          </w:p>
          <w:p w14:paraId="2878A45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rocznik 2022</w:t>
            </w:r>
          </w:p>
        </w:tc>
        <w:tc>
          <w:tcPr>
            <w:tcW w:w="4241" w:type="dxa"/>
            <w:gridSpan w:val="4"/>
            <w:hideMark/>
          </w:tcPr>
          <w:p w14:paraId="37450D46"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Gruźlica</w:t>
            </w:r>
          </w:p>
        </w:tc>
        <w:tc>
          <w:tcPr>
            <w:tcW w:w="2147" w:type="dxa"/>
          </w:tcPr>
          <w:p w14:paraId="6F1AF957"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96,56</w:t>
            </w:r>
          </w:p>
        </w:tc>
      </w:tr>
      <w:tr w:rsidR="00773A58" w:rsidRPr="00B40E26" w14:paraId="57074FFF" w14:textId="77777777" w:rsidTr="008071BF">
        <w:trPr>
          <w:trHeight w:val="284"/>
          <w:jc w:val="center"/>
        </w:trPr>
        <w:tc>
          <w:tcPr>
            <w:tcW w:w="1559" w:type="dxa"/>
            <w:vMerge/>
            <w:hideMark/>
          </w:tcPr>
          <w:p w14:paraId="3967B182" w14:textId="77777777" w:rsidR="00773A58" w:rsidRPr="00B40E26" w:rsidRDefault="00773A58" w:rsidP="00400395">
            <w:pPr>
              <w:rPr>
                <w:rFonts w:eastAsia="Times New Roman" w:cstheme="minorHAnsi"/>
                <w:sz w:val="18"/>
                <w:szCs w:val="18"/>
                <w:lang w:eastAsia="pl-PL"/>
              </w:rPr>
            </w:pPr>
          </w:p>
        </w:tc>
        <w:tc>
          <w:tcPr>
            <w:tcW w:w="1937" w:type="dxa"/>
            <w:gridSpan w:val="2"/>
            <w:vMerge w:val="restart"/>
            <w:hideMark/>
          </w:tcPr>
          <w:p w14:paraId="5A1196FA"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WZW typu „B”</w:t>
            </w:r>
          </w:p>
        </w:tc>
        <w:tc>
          <w:tcPr>
            <w:tcW w:w="2304" w:type="dxa"/>
            <w:gridSpan w:val="2"/>
            <w:hideMark/>
          </w:tcPr>
          <w:p w14:paraId="6FD9CAFC"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147" w:type="dxa"/>
          </w:tcPr>
          <w:p w14:paraId="114D216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40,46</w:t>
            </w:r>
          </w:p>
        </w:tc>
      </w:tr>
      <w:tr w:rsidR="00773A58" w:rsidRPr="00B40E26" w14:paraId="0D7A71F2" w14:textId="77777777" w:rsidTr="008071BF">
        <w:trPr>
          <w:trHeight w:val="284"/>
          <w:jc w:val="center"/>
        </w:trPr>
        <w:tc>
          <w:tcPr>
            <w:tcW w:w="1559" w:type="dxa"/>
            <w:vMerge/>
            <w:hideMark/>
          </w:tcPr>
          <w:p w14:paraId="4E94D2D6"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3E69367B"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655BE53F"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Uzupełniające</w:t>
            </w:r>
          </w:p>
        </w:tc>
        <w:tc>
          <w:tcPr>
            <w:tcW w:w="2147" w:type="dxa"/>
          </w:tcPr>
          <w:p w14:paraId="1176968E"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45,67</w:t>
            </w:r>
          </w:p>
        </w:tc>
      </w:tr>
      <w:tr w:rsidR="00773A58" w:rsidRPr="00B40E26" w14:paraId="4392F4B5" w14:textId="77777777" w:rsidTr="008071BF">
        <w:trPr>
          <w:trHeight w:val="284"/>
          <w:jc w:val="center"/>
        </w:trPr>
        <w:tc>
          <w:tcPr>
            <w:tcW w:w="1559" w:type="dxa"/>
            <w:vMerge/>
            <w:hideMark/>
          </w:tcPr>
          <w:p w14:paraId="2D7218C6" w14:textId="77777777" w:rsidR="00773A58" w:rsidRPr="00B40E26" w:rsidRDefault="00773A58" w:rsidP="00400395">
            <w:pPr>
              <w:rPr>
                <w:rFonts w:eastAsia="Times New Roman" w:cstheme="minorHAnsi"/>
                <w:sz w:val="18"/>
                <w:szCs w:val="18"/>
                <w:lang w:eastAsia="pl-PL"/>
              </w:rPr>
            </w:pPr>
          </w:p>
        </w:tc>
        <w:tc>
          <w:tcPr>
            <w:tcW w:w="1937" w:type="dxa"/>
            <w:gridSpan w:val="2"/>
            <w:vMerge w:val="restart"/>
            <w:hideMark/>
          </w:tcPr>
          <w:p w14:paraId="0D2D1ED4"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304" w:type="dxa"/>
            <w:gridSpan w:val="2"/>
            <w:hideMark/>
          </w:tcPr>
          <w:p w14:paraId="170455A7"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Błonica, tężec</w:t>
            </w:r>
          </w:p>
        </w:tc>
        <w:tc>
          <w:tcPr>
            <w:tcW w:w="2147" w:type="dxa"/>
          </w:tcPr>
          <w:p w14:paraId="1C56A8B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53,65</w:t>
            </w:r>
          </w:p>
        </w:tc>
      </w:tr>
      <w:tr w:rsidR="00773A58" w:rsidRPr="00B40E26" w14:paraId="58846493" w14:textId="77777777" w:rsidTr="008071BF">
        <w:trPr>
          <w:trHeight w:val="284"/>
          <w:jc w:val="center"/>
        </w:trPr>
        <w:tc>
          <w:tcPr>
            <w:tcW w:w="1559" w:type="dxa"/>
            <w:vMerge/>
            <w:hideMark/>
          </w:tcPr>
          <w:p w14:paraId="77C28C22"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7D86E005"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3A4D20C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Krztusiec</w:t>
            </w:r>
          </w:p>
        </w:tc>
        <w:tc>
          <w:tcPr>
            <w:tcW w:w="2147" w:type="dxa"/>
          </w:tcPr>
          <w:p w14:paraId="3BEEF04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53,61</w:t>
            </w:r>
          </w:p>
        </w:tc>
      </w:tr>
      <w:tr w:rsidR="00773A58" w:rsidRPr="00B40E26" w14:paraId="2856F135" w14:textId="77777777" w:rsidTr="008071BF">
        <w:trPr>
          <w:trHeight w:val="284"/>
          <w:jc w:val="center"/>
        </w:trPr>
        <w:tc>
          <w:tcPr>
            <w:tcW w:w="1559" w:type="dxa"/>
            <w:vMerge/>
            <w:hideMark/>
          </w:tcPr>
          <w:p w14:paraId="6A134F9D"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01E22FAD"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5D4BBA11" w14:textId="77777777" w:rsidR="00773A58" w:rsidRPr="00B40E26" w:rsidRDefault="00773A58" w:rsidP="00400395">
            <w:pPr>
              <w:jc w:val="center"/>
              <w:rPr>
                <w:rFonts w:eastAsia="Times New Roman" w:cstheme="minorHAnsi"/>
                <w:sz w:val="18"/>
                <w:szCs w:val="18"/>
                <w:lang w:eastAsia="pl-PL"/>
              </w:rPr>
            </w:pPr>
            <w:proofErr w:type="spellStart"/>
            <w:r w:rsidRPr="00B40E26">
              <w:rPr>
                <w:rFonts w:eastAsia="Times New Roman" w:cstheme="minorHAnsi"/>
                <w:sz w:val="18"/>
                <w:szCs w:val="18"/>
                <w:lang w:eastAsia="pl-PL"/>
              </w:rPr>
              <w:t>Poliomyelitis</w:t>
            </w:r>
            <w:proofErr w:type="spellEnd"/>
          </w:p>
        </w:tc>
        <w:tc>
          <w:tcPr>
            <w:tcW w:w="2147" w:type="dxa"/>
          </w:tcPr>
          <w:p w14:paraId="3D2DFD3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53,50</w:t>
            </w:r>
          </w:p>
        </w:tc>
      </w:tr>
      <w:tr w:rsidR="00773A58" w:rsidRPr="00B40E26" w14:paraId="08218793" w14:textId="77777777" w:rsidTr="008071BF">
        <w:trPr>
          <w:trHeight w:val="284"/>
          <w:jc w:val="center"/>
        </w:trPr>
        <w:tc>
          <w:tcPr>
            <w:tcW w:w="1559" w:type="dxa"/>
            <w:vMerge/>
            <w:hideMark/>
          </w:tcPr>
          <w:p w14:paraId="2A703EC5"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2F24CE1B"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3203A0AD"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 xml:space="preserve">H. </w:t>
            </w:r>
            <w:proofErr w:type="spellStart"/>
            <w:r w:rsidRPr="00B40E26">
              <w:rPr>
                <w:rFonts w:eastAsia="Times New Roman" w:cstheme="minorHAnsi"/>
                <w:sz w:val="18"/>
                <w:szCs w:val="18"/>
                <w:lang w:eastAsia="pl-PL"/>
              </w:rPr>
              <w:t>influenzae</w:t>
            </w:r>
            <w:proofErr w:type="spellEnd"/>
          </w:p>
        </w:tc>
        <w:tc>
          <w:tcPr>
            <w:tcW w:w="2147" w:type="dxa"/>
          </w:tcPr>
          <w:p w14:paraId="5037CF8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53,27</w:t>
            </w:r>
          </w:p>
        </w:tc>
      </w:tr>
      <w:tr w:rsidR="00773A58" w:rsidRPr="00B40E26" w14:paraId="76215F72" w14:textId="77777777" w:rsidTr="008071BF">
        <w:trPr>
          <w:trHeight w:val="284"/>
          <w:jc w:val="center"/>
        </w:trPr>
        <w:tc>
          <w:tcPr>
            <w:tcW w:w="1559" w:type="dxa"/>
            <w:vMerge/>
            <w:hideMark/>
          </w:tcPr>
          <w:p w14:paraId="095ACCDA"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7B716E61"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49A47F5E"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 xml:space="preserve">S. </w:t>
            </w:r>
            <w:proofErr w:type="spellStart"/>
            <w:r w:rsidRPr="00B40E26">
              <w:rPr>
                <w:rFonts w:eastAsia="Times New Roman" w:cstheme="minorHAnsi"/>
                <w:sz w:val="18"/>
                <w:szCs w:val="18"/>
                <w:lang w:eastAsia="pl-PL"/>
              </w:rPr>
              <w:t>pneumoniae</w:t>
            </w:r>
            <w:proofErr w:type="spellEnd"/>
          </w:p>
        </w:tc>
        <w:tc>
          <w:tcPr>
            <w:tcW w:w="2147" w:type="dxa"/>
          </w:tcPr>
          <w:p w14:paraId="46B7040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62,75</w:t>
            </w:r>
          </w:p>
        </w:tc>
      </w:tr>
      <w:tr w:rsidR="00773A58" w:rsidRPr="00B40E26" w14:paraId="4A2559B3" w14:textId="77777777" w:rsidTr="008071BF">
        <w:trPr>
          <w:trHeight w:val="284"/>
          <w:jc w:val="center"/>
        </w:trPr>
        <w:tc>
          <w:tcPr>
            <w:tcW w:w="1559" w:type="dxa"/>
            <w:vMerge/>
          </w:tcPr>
          <w:p w14:paraId="79578462" w14:textId="77777777" w:rsidR="00773A58" w:rsidRPr="00B40E26" w:rsidRDefault="00773A58" w:rsidP="00400395">
            <w:pPr>
              <w:rPr>
                <w:rFonts w:eastAsia="Times New Roman" w:cstheme="minorHAnsi"/>
                <w:sz w:val="18"/>
                <w:szCs w:val="18"/>
                <w:lang w:eastAsia="pl-PL"/>
              </w:rPr>
            </w:pPr>
          </w:p>
        </w:tc>
        <w:tc>
          <w:tcPr>
            <w:tcW w:w="4241" w:type="dxa"/>
            <w:gridSpan w:val="4"/>
          </w:tcPr>
          <w:p w14:paraId="2D7E9A11" w14:textId="77777777" w:rsidR="00773A58" w:rsidRPr="00B40E26" w:rsidRDefault="00773A58" w:rsidP="00400395">
            <w:pPr>
              <w:jc w:val="center"/>
              <w:rPr>
                <w:rFonts w:eastAsia="Times New Roman" w:cstheme="minorHAnsi"/>
                <w:sz w:val="18"/>
                <w:szCs w:val="18"/>
                <w:lang w:eastAsia="pl-PL"/>
              </w:rPr>
            </w:pPr>
            <w:proofErr w:type="spellStart"/>
            <w:r w:rsidRPr="00B40E26">
              <w:rPr>
                <w:rFonts w:eastAsia="Times New Roman" w:cstheme="minorHAnsi"/>
                <w:sz w:val="18"/>
                <w:szCs w:val="18"/>
                <w:lang w:eastAsia="pl-PL"/>
              </w:rPr>
              <w:t>Rotawirusy</w:t>
            </w:r>
            <w:proofErr w:type="spellEnd"/>
          </w:p>
        </w:tc>
        <w:tc>
          <w:tcPr>
            <w:tcW w:w="2147" w:type="dxa"/>
          </w:tcPr>
          <w:p w14:paraId="6CE9386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63,21</w:t>
            </w:r>
          </w:p>
        </w:tc>
      </w:tr>
      <w:tr w:rsidR="00773A58" w:rsidRPr="00B40E26" w14:paraId="6BFF1F74" w14:textId="77777777" w:rsidTr="008071BF">
        <w:trPr>
          <w:trHeight w:val="284"/>
          <w:jc w:val="center"/>
        </w:trPr>
        <w:tc>
          <w:tcPr>
            <w:tcW w:w="1559" w:type="dxa"/>
            <w:hideMark/>
          </w:tcPr>
          <w:p w14:paraId="0EFEDE1D" w14:textId="1078984D"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2 r.ż.</w:t>
            </w:r>
          </w:p>
        </w:tc>
        <w:tc>
          <w:tcPr>
            <w:tcW w:w="4241" w:type="dxa"/>
            <w:gridSpan w:val="4"/>
            <w:hideMark/>
          </w:tcPr>
          <w:p w14:paraId="629BC03F"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Gruźlica</w:t>
            </w:r>
          </w:p>
        </w:tc>
        <w:tc>
          <w:tcPr>
            <w:tcW w:w="2147" w:type="dxa"/>
          </w:tcPr>
          <w:p w14:paraId="0C2B1631"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97,67</w:t>
            </w:r>
          </w:p>
        </w:tc>
      </w:tr>
      <w:tr w:rsidR="00773A58" w:rsidRPr="00B40E26" w14:paraId="355FAC86" w14:textId="77777777" w:rsidTr="008071BF">
        <w:trPr>
          <w:trHeight w:val="284"/>
          <w:jc w:val="center"/>
        </w:trPr>
        <w:tc>
          <w:tcPr>
            <w:tcW w:w="1559" w:type="dxa"/>
            <w:vMerge w:val="restart"/>
            <w:hideMark/>
          </w:tcPr>
          <w:p w14:paraId="3566942F" w14:textId="77777777" w:rsidR="00773A58" w:rsidRPr="00B40E26" w:rsidRDefault="00435C64" w:rsidP="00435C64">
            <w:pPr>
              <w:jc w:val="center"/>
              <w:rPr>
                <w:rFonts w:eastAsia="Times New Roman" w:cstheme="minorHAnsi"/>
                <w:sz w:val="18"/>
                <w:szCs w:val="18"/>
                <w:lang w:eastAsia="pl-PL"/>
              </w:rPr>
            </w:pPr>
            <w:r w:rsidRPr="00B40E26">
              <w:rPr>
                <w:rFonts w:eastAsia="Times New Roman" w:cstheme="minorHAnsi"/>
                <w:sz w:val="18"/>
                <w:szCs w:val="18"/>
                <w:lang w:eastAsia="pl-PL"/>
              </w:rPr>
              <w:t>rocznik 2021</w:t>
            </w:r>
          </w:p>
        </w:tc>
        <w:tc>
          <w:tcPr>
            <w:tcW w:w="1937" w:type="dxa"/>
            <w:gridSpan w:val="2"/>
            <w:vMerge w:val="restart"/>
            <w:hideMark/>
          </w:tcPr>
          <w:p w14:paraId="3B4FB06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WZW typu B</w:t>
            </w:r>
          </w:p>
        </w:tc>
        <w:tc>
          <w:tcPr>
            <w:tcW w:w="2304" w:type="dxa"/>
            <w:gridSpan w:val="2"/>
            <w:hideMark/>
          </w:tcPr>
          <w:p w14:paraId="7B2F5DBE"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147" w:type="dxa"/>
          </w:tcPr>
          <w:p w14:paraId="632C4BAA"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4,46</w:t>
            </w:r>
          </w:p>
        </w:tc>
      </w:tr>
      <w:tr w:rsidR="00773A58" w:rsidRPr="00B40E26" w14:paraId="4DB37647" w14:textId="77777777" w:rsidTr="008071BF">
        <w:trPr>
          <w:trHeight w:val="284"/>
          <w:jc w:val="center"/>
        </w:trPr>
        <w:tc>
          <w:tcPr>
            <w:tcW w:w="1559" w:type="dxa"/>
            <w:vMerge/>
            <w:hideMark/>
          </w:tcPr>
          <w:p w14:paraId="326A5C82"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356BBA2C"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00D206C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Uzupełniające</w:t>
            </w:r>
          </w:p>
        </w:tc>
        <w:tc>
          <w:tcPr>
            <w:tcW w:w="2147" w:type="dxa"/>
          </w:tcPr>
          <w:p w14:paraId="1459A249"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93,31</w:t>
            </w:r>
          </w:p>
        </w:tc>
      </w:tr>
      <w:tr w:rsidR="00773A58" w:rsidRPr="00B40E26" w14:paraId="75E2F19B" w14:textId="77777777" w:rsidTr="008071BF">
        <w:trPr>
          <w:trHeight w:val="284"/>
          <w:jc w:val="center"/>
        </w:trPr>
        <w:tc>
          <w:tcPr>
            <w:tcW w:w="1559" w:type="dxa"/>
            <w:vMerge/>
            <w:hideMark/>
          </w:tcPr>
          <w:p w14:paraId="78CD6A21" w14:textId="77777777" w:rsidR="00773A58" w:rsidRPr="00B40E26" w:rsidRDefault="00773A58" w:rsidP="00400395">
            <w:pPr>
              <w:rPr>
                <w:rFonts w:eastAsia="Times New Roman" w:cstheme="minorHAnsi"/>
                <w:sz w:val="18"/>
                <w:szCs w:val="18"/>
                <w:lang w:eastAsia="pl-PL"/>
              </w:rPr>
            </w:pPr>
          </w:p>
        </w:tc>
        <w:tc>
          <w:tcPr>
            <w:tcW w:w="1937" w:type="dxa"/>
            <w:gridSpan w:val="2"/>
            <w:hideMark/>
          </w:tcPr>
          <w:p w14:paraId="7B6D5E8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podst. 13-14 m. ż.</w:t>
            </w:r>
          </w:p>
        </w:tc>
        <w:tc>
          <w:tcPr>
            <w:tcW w:w="2304" w:type="dxa"/>
            <w:gridSpan w:val="2"/>
            <w:hideMark/>
          </w:tcPr>
          <w:p w14:paraId="2DD0930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Odra, świnka, różyczka</w:t>
            </w:r>
          </w:p>
        </w:tc>
        <w:tc>
          <w:tcPr>
            <w:tcW w:w="2147" w:type="dxa"/>
          </w:tcPr>
          <w:p w14:paraId="35A429C3"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77,79</w:t>
            </w:r>
          </w:p>
        </w:tc>
      </w:tr>
      <w:tr w:rsidR="00773A58" w:rsidRPr="00B40E26" w14:paraId="4F942DDF" w14:textId="77777777" w:rsidTr="008071BF">
        <w:trPr>
          <w:trHeight w:val="284"/>
          <w:jc w:val="center"/>
        </w:trPr>
        <w:tc>
          <w:tcPr>
            <w:tcW w:w="1559" w:type="dxa"/>
            <w:vMerge/>
            <w:hideMark/>
          </w:tcPr>
          <w:p w14:paraId="1E5BCA5C" w14:textId="77777777" w:rsidR="00773A58" w:rsidRPr="00B40E26" w:rsidRDefault="00773A58" w:rsidP="00400395">
            <w:pPr>
              <w:rPr>
                <w:rFonts w:eastAsia="Times New Roman" w:cstheme="minorHAnsi"/>
                <w:sz w:val="18"/>
                <w:szCs w:val="18"/>
                <w:lang w:eastAsia="pl-PL"/>
              </w:rPr>
            </w:pPr>
          </w:p>
        </w:tc>
        <w:tc>
          <w:tcPr>
            <w:tcW w:w="1937" w:type="dxa"/>
            <w:gridSpan w:val="2"/>
            <w:vMerge w:val="restart"/>
            <w:hideMark/>
          </w:tcPr>
          <w:p w14:paraId="426EF96C"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 xml:space="preserve">H. </w:t>
            </w:r>
            <w:proofErr w:type="spellStart"/>
            <w:r w:rsidRPr="00B40E26">
              <w:rPr>
                <w:rFonts w:eastAsia="Times New Roman" w:cstheme="minorHAnsi"/>
                <w:sz w:val="18"/>
                <w:szCs w:val="18"/>
                <w:lang w:eastAsia="pl-PL"/>
              </w:rPr>
              <w:t>influenzae</w:t>
            </w:r>
            <w:proofErr w:type="spellEnd"/>
          </w:p>
        </w:tc>
        <w:tc>
          <w:tcPr>
            <w:tcW w:w="2304" w:type="dxa"/>
            <w:gridSpan w:val="2"/>
            <w:hideMark/>
          </w:tcPr>
          <w:p w14:paraId="36638172"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147" w:type="dxa"/>
          </w:tcPr>
          <w:p w14:paraId="2269CAC2"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48,93</w:t>
            </w:r>
          </w:p>
        </w:tc>
      </w:tr>
      <w:tr w:rsidR="00773A58" w:rsidRPr="00B40E26" w14:paraId="4DB53FCD" w14:textId="77777777" w:rsidTr="008071BF">
        <w:trPr>
          <w:trHeight w:val="284"/>
          <w:jc w:val="center"/>
        </w:trPr>
        <w:tc>
          <w:tcPr>
            <w:tcW w:w="1559" w:type="dxa"/>
            <w:vMerge/>
            <w:hideMark/>
          </w:tcPr>
          <w:p w14:paraId="02B0A31A"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4D6DBCD0"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05F16364"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Uzupełniające</w:t>
            </w:r>
          </w:p>
        </w:tc>
        <w:tc>
          <w:tcPr>
            <w:tcW w:w="2147" w:type="dxa"/>
          </w:tcPr>
          <w:p w14:paraId="187EA60F"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47,18</w:t>
            </w:r>
          </w:p>
        </w:tc>
      </w:tr>
      <w:tr w:rsidR="00773A58" w:rsidRPr="00B40E26" w14:paraId="79EF30D1" w14:textId="77777777" w:rsidTr="008071BF">
        <w:trPr>
          <w:trHeight w:val="284"/>
          <w:jc w:val="center"/>
        </w:trPr>
        <w:tc>
          <w:tcPr>
            <w:tcW w:w="1559" w:type="dxa"/>
            <w:vMerge/>
            <w:hideMark/>
          </w:tcPr>
          <w:p w14:paraId="3D5D77B6" w14:textId="77777777" w:rsidR="00773A58" w:rsidRPr="00B40E26" w:rsidRDefault="00773A58" w:rsidP="00400395">
            <w:pPr>
              <w:rPr>
                <w:rFonts w:eastAsia="Times New Roman" w:cstheme="minorHAnsi"/>
                <w:sz w:val="18"/>
                <w:szCs w:val="18"/>
                <w:lang w:eastAsia="pl-PL"/>
              </w:rPr>
            </w:pPr>
          </w:p>
        </w:tc>
        <w:tc>
          <w:tcPr>
            <w:tcW w:w="1937" w:type="dxa"/>
            <w:gridSpan w:val="2"/>
            <w:vMerge w:val="restart"/>
            <w:hideMark/>
          </w:tcPr>
          <w:p w14:paraId="45C64B99"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Błonica, tężec</w:t>
            </w:r>
          </w:p>
        </w:tc>
        <w:tc>
          <w:tcPr>
            <w:tcW w:w="2304" w:type="dxa"/>
            <w:gridSpan w:val="2"/>
            <w:hideMark/>
          </w:tcPr>
          <w:p w14:paraId="634EF53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147" w:type="dxa"/>
          </w:tcPr>
          <w:p w14:paraId="67210CA6"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50,34</w:t>
            </w:r>
          </w:p>
        </w:tc>
      </w:tr>
      <w:tr w:rsidR="00773A58" w:rsidRPr="00B40E26" w14:paraId="7AEA4C5B" w14:textId="77777777" w:rsidTr="008071BF">
        <w:trPr>
          <w:trHeight w:val="284"/>
          <w:jc w:val="center"/>
        </w:trPr>
        <w:tc>
          <w:tcPr>
            <w:tcW w:w="1559" w:type="dxa"/>
            <w:vMerge/>
            <w:hideMark/>
          </w:tcPr>
          <w:p w14:paraId="6830AD12"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2E6C8227"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13C9DA41"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Uzupełniające</w:t>
            </w:r>
          </w:p>
        </w:tc>
        <w:tc>
          <w:tcPr>
            <w:tcW w:w="2147" w:type="dxa"/>
          </w:tcPr>
          <w:p w14:paraId="41C6990D"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45,55</w:t>
            </w:r>
          </w:p>
        </w:tc>
      </w:tr>
      <w:tr w:rsidR="00773A58" w:rsidRPr="00B40E26" w14:paraId="221E6100" w14:textId="77777777" w:rsidTr="008071BF">
        <w:trPr>
          <w:trHeight w:val="284"/>
          <w:jc w:val="center"/>
        </w:trPr>
        <w:tc>
          <w:tcPr>
            <w:tcW w:w="1559" w:type="dxa"/>
            <w:vMerge/>
            <w:hideMark/>
          </w:tcPr>
          <w:p w14:paraId="09802796" w14:textId="77777777" w:rsidR="00773A58" w:rsidRPr="00B40E26" w:rsidRDefault="00773A58" w:rsidP="00400395">
            <w:pPr>
              <w:rPr>
                <w:rFonts w:eastAsia="Times New Roman" w:cstheme="minorHAnsi"/>
                <w:sz w:val="18"/>
                <w:szCs w:val="18"/>
                <w:lang w:eastAsia="pl-PL"/>
              </w:rPr>
            </w:pPr>
          </w:p>
        </w:tc>
        <w:tc>
          <w:tcPr>
            <w:tcW w:w="1937" w:type="dxa"/>
            <w:gridSpan w:val="2"/>
            <w:hideMark/>
          </w:tcPr>
          <w:p w14:paraId="147B67F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Krztusiec</w:t>
            </w:r>
          </w:p>
        </w:tc>
        <w:tc>
          <w:tcPr>
            <w:tcW w:w="2304" w:type="dxa"/>
            <w:gridSpan w:val="2"/>
            <w:hideMark/>
          </w:tcPr>
          <w:p w14:paraId="5D4FD9E6"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147" w:type="dxa"/>
          </w:tcPr>
          <w:p w14:paraId="5B6739B9"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50,34</w:t>
            </w:r>
          </w:p>
        </w:tc>
      </w:tr>
      <w:tr w:rsidR="00773A58" w:rsidRPr="00B40E26" w14:paraId="64ECF841" w14:textId="77777777" w:rsidTr="008071BF">
        <w:trPr>
          <w:trHeight w:val="284"/>
          <w:jc w:val="center"/>
        </w:trPr>
        <w:tc>
          <w:tcPr>
            <w:tcW w:w="1559" w:type="dxa"/>
            <w:vMerge w:val="restart"/>
            <w:hideMark/>
          </w:tcPr>
          <w:p w14:paraId="027BFAF8" w14:textId="77777777" w:rsidR="00773A58" w:rsidRPr="00B40E26" w:rsidRDefault="00773A58" w:rsidP="00400395">
            <w:pPr>
              <w:jc w:val="center"/>
              <w:rPr>
                <w:rFonts w:eastAsia="Times New Roman" w:cstheme="minorHAnsi"/>
                <w:sz w:val="18"/>
                <w:szCs w:val="18"/>
                <w:lang w:eastAsia="pl-PL"/>
              </w:rPr>
            </w:pPr>
          </w:p>
        </w:tc>
        <w:tc>
          <w:tcPr>
            <w:tcW w:w="1937" w:type="dxa"/>
            <w:gridSpan w:val="2"/>
            <w:hideMark/>
          </w:tcPr>
          <w:p w14:paraId="6957B7E2" w14:textId="77777777" w:rsidR="00773A58" w:rsidRPr="00B40E26" w:rsidRDefault="00773A58" w:rsidP="00400395">
            <w:pPr>
              <w:jc w:val="center"/>
              <w:rPr>
                <w:rFonts w:eastAsia="Times New Roman" w:cstheme="minorHAnsi"/>
                <w:sz w:val="18"/>
                <w:szCs w:val="18"/>
                <w:lang w:eastAsia="pl-PL"/>
              </w:rPr>
            </w:pPr>
          </w:p>
        </w:tc>
        <w:tc>
          <w:tcPr>
            <w:tcW w:w="2304" w:type="dxa"/>
            <w:gridSpan w:val="2"/>
            <w:hideMark/>
          </w:tcPr>
          <w:p w14:paraId="6536575B"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Uzupełniające</w:t>
            </w:r>
          </w:p>
        </w:tc>
        <w:tc>
          <w:tcPr>
            <w:tcW w:w="2147" w:type="dxa"/>
          </w:tcPr>
          <w:p w14:paraId="70C2315F"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45,49</w:t>
            </w:r>
          </w:p>
        </w:tc>
      </w:tr>
      <w:tr w:rsidR="00773A58" w:rsidRPr="00B40E26" w14:paraId="760DF4E3" w14:textId="77777777" w:rsidTr="008071BF">
        <w:trPr>
          <w:trHeight w:val="284"/>
          <w:jc w:val="center"/>
        </w:trPr>
        <w:tc>
          <w:tcPr>
            <w:tcW w:w="1559" w:type="dxa"/>
            <w:vMerge/>
            <w:hideMark/>
          </w:tcPr>
          <w:p w14:paraId="71FCC16F" w14:textId="77777777" w:rsidR="00773A58" w:rsidRPr="00B40E26" w:rsidRDefault="00773A58" w:rsidP="00400395">
            <w:pPr>
              <w:rPr>
                <w:rFonts w:eastAsia="Times New Roman" w:cstheme="minorHAnsi"/>
                <w:sz w:val="18"/>
                <w:szCs w:val="18"/>
                <w:lang w:eastAsia="pl-PL"/>
              </w:rPr>
            </w:pPr>
          </w:p>
        </w:tc>
        <w:tc>
          <w:tcPr>
            <w:tcW w:w="1937" w:type="dxa"/>
            <w:gridSpan w:val="2"/>
            <w:vMerge w:val="restart"/>
            <w:hideMark/>
          </w:tcPr>
          <w:p w14:paraId="0895A7C7" w14:textId="77777777" w:rsidR="00773A58" w:rsidRPr="00B40E26" w:rsidRDefault="00773A58" w:rsidP="00400395">
            <w:pPr>
              <w:jc w:val="center"/>
              <w:rPr>
                <w:rFonts w:eastAsia="Times New Roman" w:cstheme="minorHAnsi"/>
                <w:sz w:val="18"/>
                <w:szCs w:val="18"/>
                <w:lang w:eastAsia="pl-PL"/>
              </w:rPr>
            </w:pPr>
            <w:proofErr w:type="spellStart"/>
            <w:r w:rsidRPr="00B40E26">
              <w:rPr>
                <w:rFonts w:eastAsia="Times New Roman" w:cstheme="minorHAnsi"/>
                <w:sz w:val="18"/>
                <w:szCs w:val="18"/>
                <w:lang w:eastAsia="pl-PL"/>
              </w:rPr>
              <w:t>Poliomyelitis</w:t>
            </w:r>
            <w:proofErr w:type="spellEnd"/>
          </w:p>
        </w:tc>
        <w:tc>
          <w:tcPr>
            <w:tcW w:w="2304" w:type="dxa"/>
            <w:gridSpan w:val="2"/>
            <w:hideMark/>
          </w:tcPr>
          <w:p w14:paraId="705238DC"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147" w:type="dxa"/>
          </w:tcPr>
          <w:p w14:paraId="1D5C3946"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50,29</w:t>
            </w:r>
          </w:p>
        </w:tc>
      </w:tr>
      <w:tr w:rsidR="00773A58" w:rsidRPr="00B40E26" w14:paraId="1F3D1E19" w14:textId="77777777" w:rsidTr="008071BF">
        <w:trPr>
          <w:trHeight w:val="284"/>
          <w:jc w:val="center"/>
        </w:trPr>
        <w:tc>
          <w:tcPr>
            <w:tcW w:w="1559" w:type="dxa"/>
            <w:vMerge/>
            <w:hideMark/>
          </w:tcPr>
          <w:p w14:paraId="1078AD17" w14:textId="77777777" w:rsidR="00773A58" w:rsidRPr="00B40E26" w:rsidRDefault="00773A58" w:rsidP="00400395">
            <w:pPr>
              <w:rPr>
                <w:rFonts w:eastAsia="Times New Roman" w:cstheme="minorHAnsi"/>
                <w:sz w:val="18"/>
                <w:szCs w:val="18"/>
                <w:lang w:eastAsia="pl-PL"/>
              </w:rPr>
            </w:pPr>
          </w:p>
        </w:tc>
        <w:tc>
          <w:tcPr>
            <w:tcW w:w="1937" w:type="dxa"/>
            <w:gridSpan w:val="2"/>
            <w:vMerge/>
            <w:hideMark/>
          </w:tcPr>
          <w:p w14:paraId="00951251" w14:textId="77777777" w:rsidR="00773A58" w:rsidRPr="00B40E26" w:rsidRDefault="00773A58" w:rsidP="00400395">
            <w:pPr>
              <w:rPr>
                <w:rFonts w:eastAsia="Times New Roman" w:cstheme="minorHAnsi"/>
                <w:sz w:val="18"/>
                <w:szCs w:val="18"/>
                <w:lang w:eastAsia="pl-PL"/>
              </w:rPr>
            </w:pPr>
          </w:p>
        </w:tc>
        <w:tc>
          <w:tcPr>
            <w:tcW w:w="2304" w:type="dxa"/>
            <w:gridSpan w:val="2"/>
            <w:hideMark/>
          </w:tcPr>
          <w:p w14:paraId="71EC616C"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Uzupełniające</w:t>
            </w:r>
          </w:p>
        </w:tc>
        <w:tc>
          <w:tcPr>
            <w:tcW w:w="2147" w:type="dxa"/>
          </w:tcPr>
          <w:p w14:paraId="14626EB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45,67</w:t>
            </w:r>
          </w:p>
        </w:tc>
      </w:tr>
      <w:tr w:rsidR="00773A58" w:rsidRPr="00B40E26" w14:paraId="7A13A650" w14:textId="77777777" w:rsidTr="008071BF">
        <w:trPr>
          <w:trHeight w:val="284"/>
          <w:jc w:val="center"/>
        </w:trPr>
        <w:tc>
          <w:tcPr>
            <w:tcW w:w="1559" w:type="dxa"/>
            <w:vMerge/>
            <w:hideMark/>
          </w:tcPr>
          <w:p w14:paraId="06B8557D" w14:textId="77777777" w:rsidR="00773A58" w:rsidRPr="00B40E26" w:rsidRDefault="00773A58" w:rsidP="00400395">
            <w:pPr>
              <w:rPr>
                <w:rFonts w:eastAsia="Times New Roman" w:cstheme="minorHAnsi"/>
                <w:sz w:val="18"/>
                <w:szCs w:val="18"/>
                <w:lang w:eastAsia="pl-PL"/>
              </w:rPr>
            </w:pPr>
          </w:p>
        </w:tc>
        <w:tc>
          <w:tcPr>
            <w:tcW w:w="1937" w:type="dxa"/>
            <w:gridSpan w:val="2"/>
            <w:vMerge w:val="restart"/>
            <w:hideMark/>
          </w:tcPr>
          <w:p w14:paraId="68B45CEC"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 xml:space="preserve">S. </w:t>
            </w:r>
            <w:proofErr w:type="spellStart"/>
            <w:r w:rsidRPr="00B40E26">
              <w:rPr>
                <w:rFonts w:eastAsia="Times New Roman" w:cstheme="minorHAnsi"/>
                <w:sz w:val="18"/>
                <w:szCs w:val="18"/>
                <w:lang w:eastAsia="pl-PL"/>
              </w:rPr>
              <w:t>pneumoniae</w:t>
            </w:r>
            <w:proofErr w:type="spellEnd"/>
          </w:p>
        </w:tc>
        <w:tc>
          <w:tcPr>
            <w:tcW w:w="2304" w:type="dxa"/>
            <w:gridSpan w:val="2"/>
          </w:tcPr>
          <w:p w14:paraId="6A5DB2A2"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Pierwotne</w:t>
            </w:r>
          </w:p>
        </w:tc>
        <w:tc>
          <w:tcPr>
            <w:tcW w:w="2147" w:type="dxa"/>
          </w:tcPr>
          <w:p w14:paraId="279AD61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23,25</w:t>
            </w:r>
          </w:p>
        </w:tc>
      </w:tr>
      <w:tr w:rsidR="00773A58" w:rsidRPr="00B40E26" w14:paraId="40340B49" w14:textId="77777777" w:rsidTr="008071BF">
        <w:trPr>
          <w:trHeight w:val="284"/>
          <w:jc w:val="center"/>
        </w:trPr>
        <w:tc>
          <w:tcPr>
            <w:tcW w:w="1559" w:type="dxa"/>
            <w:vMerge/>
          </w:tcPr>
          <w:p w14:paraId="5EE03E3A" w14:textId="77777777" w:rsidR="00773A58" w:rsidRPr="00B40E26" w:rsidRDefault="00773A58" w:rsidP="00400395">
            <w:pPr>
              <w:rPr>
                <w:rFonts w:eastAsia="Times New Roman" w:cstheme="minorHAnsi"/>
                <w:sz w:val="18"/>
                <w:szCs w:val="18"/>
                <w:lang w:eastAsia="pl-PL"/>
              </w:rPr>
            </w:pPr>
          </w:p>
        </w:tc>
        <w:tc>
          <w:tcPr>
            <w:tcW w:w="1937" w:type="dxa"/>
            <w:gridSpan w:val="2"/>
            <w:vMerge/>
          </w:tcPr>
          <w:p w14:paraId="5BC017F4" w14:textId="77777777" w:rsidR="00773A58" w:rsidRPr="00B40E26" w:rsidRDefault="00773A58" w:rsidP="00400395">
            <w:pPr>
              <w:jc w:val="center"/>
              <w:rPr>
                <w:rFonts w:eastAsia="Times New Roman" w:cstheme="minorHAnsi"/>
                <w:sz w:val="18"/>
                <w:szCs w:val="18"/>
                <w:lang w:eastAsia="pl-PL"/>
              </w:rPr>
            </w:pPr>
          </w:p>
        </w:tc>
        <w:tc>
          <w:tcPr>
            <w:tcW w:w="2304" w:type="dxa"/>
            <w:gridSpan w:val="2"/>
          </w:tcPr>
          <w:p w14:paraId="7363C02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Uzupełniające</w:t>
            </w:r>
          </w:p>
        </w:tc>
        <w:tc>
          <w:tcPr>
            <w:tcW w:w="2147" w:type="dxa"/>
          </w:tcPr>
          <w:p w14:paraId="54CFBA89"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72,55</w:t>
            </w:r>
          </w:p>
        </w:tc>
      </w:tr>
      <w:tr w:rsidR="00773A58" w:rsidRPr="00B40E26" w14:paraId="01CBCDAA" w14:textId="77777777" w:rsidTr="008071BF">
        <w:trPr>
          <w:trHeight w:val="284"/>
          <w:jc w:val="center"/>
        </w:trPr>
        <w:tc>
          <w:tcPr>
            <w:tcW w:w="1559" w:type="dxa"/>
            <w:vMerge/>
          </w:tcPr>
          <w:p w14:paraId="27A1D07B" w14:textId="77777777" w:rsidR="00773A58" w:rsidRPr="00B40E26" w:rsidRDefault="00773A58" w:rsidP="00400395">
            <w:pPr>
              <w:rPr>
                <w:rFonts w:eastAsia="Times New Roman" w:cstheme="minorHAnsi"/>
                <w:sz w:val="18"/>
                <w:szCs w:val="18"/>
                <w:lang w:eastAsia="pl-PL"/>
              </w:rPr>
            </w:pPr>
          </w:p>
        </w:tc>
        <w:tc>
          <w:tcPr>
            <w:tcW w:w="4241" w:type="dxa"/>
            <w:gridSpan w:val="4"/>
          </w:tcPr>
          <w:p w14:paraId="05C7B3D0" w14:textId="77777777" w:rsidR="00773A58" w:rsidRPr="00B40E26" w:rsidRDefault="00773A58" w:rsidP="00400395">
            <w:pPr>
              <w:jc w:val="center"/>
              <w:rPr>
                <w:rFonts w:eastAsia="Times New Roman" w:cstheme="minorHAnsi"/>
                <w:sz w:val="18"/>
                <w:szCs w:val="18"/>
                <w:lang w:eastAsia="pl-PL"/>
              </w:rPr>
            </w:pPr>
            <w:proofErr w:type="spellStart"/>
            <w:r w:rsidRPr="00B40E26">
              <w:rPr>
                <w:rFonts w:eastAsia="Times New Roman" w:cstheme="minorHAnsi"/>
                <w:sz w:val="18"/>
                <w:szCs w:val="18"/>
                <w:lang w:eastAsia="pl-PL"/>
              </w:rPr>
              <w:t>Rotawirusy</w:t>
            </w:r>
            <w:proofErr w:type="spellEnd"/>
          </w:p>
        </w:tc>
        <w:tc>
          <w:tcPr>
            <w:tcW w:w="2147" w:type="dxa"/>
          </w:tcPr>
          <w:p w14:paraId="5949DDB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90,20</w:t>
            </w:r>
          </w:p>
        </w:tc>
      </w:tr>
      <w:tr w:rsidR="00773A58" w:rsidRPr="00B40E26" w14:paraId="7419C708" w14:textId="77777777" w:rsidTr="008071BF">
        <w:trPr>
          <w:trHeight w:val="284"/>
          <w:jc w:val="center"/>
        </w:trPr>
        <w:tc>
          <w:tcPr>
            <w:tcW w:w="1559" w:type="dxa"/>
            <w:vMerge w:val="restart"/>
            <w:hideMark/>
          </w:tcPr>
          <w:p w14:paraId="029DA2DE"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6 r.ż.</w:t>
            </w:r>
          </w:p>
          <w:p w14:paraId="747DC34A"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rocznik 2017</w:t>
            </w:r>
          </w:p>
          <w:p w14:paraId="17B9D7E8"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I dawka przyp.</w:t>
            </w:r>
          </w:p>
        </w:tc>
        <w:tc>
          <w:tcPr>
            <w:tcW w:w="4241" w:type="dxa"/>
            <w:gridSpan w:val="4"/>
            <w:hideMark/>
          </w:tcPr>
          <w:p w14:paraId="4F9C8C03"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Błonica, tężec</w:t>
            </w:r>
          </w:p>
        </w:tc>
        <w:tc>
          <w:tcPr>
            <w:tcW w:w="2147" w:type="dxa"/>
          </w:tcPr>
          <w:p w14:paraId="43B439CA"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68,05</w:t>
            </w:r>
          </w:p>
        </w:tc>
      </w:tr>
      <w:tr w:rsidR="00773A58" w:rsidRPr="00B40E26" w14:paraId="17664313" w14:textId="77777777" w:rsidTr="008071BF">
        <w:trPr>
          <w:trHeight w:val="284"/>
          <w:jc w:val="center"/>
        </w:trPr>
        <w:tc>
          <w:tcPr>
            <w:tcW w:w="1559" w:type="dxa"/>
            <w:vMerge/>
            <w:hideMark/>
          </w:tcPr>
          <w:p w14:paraId="1BF57725" w14:textId="77777777" w:rsidR="00773A58" w:rsidRPr="00B40E26" w:rsidRDefault="00773A58" w:rsidP="00400395">
            <w:pPr>
              <w:rPr>
                <w:rFonts w:eastAsia="Times New Roman" w:cstheme="minorHAnsi"/>
                <w:sz w:val="18"/>
                <w:szCs w:val="18"/>
                <w:lang w:eastAsia="pl-PL"/>
              </w:rPr>
            </w:pPr>
          </w:p>
        </w:tc>
        <w:tc>
          <w:tcPr>
            <w:tcW w:w="4241" w:type="dxa"/>
            <w:gridSpan w:val="4"/>
            <w:hideMark/>
          </w:tcPr>
          <w:p w14:paraId="32E87606"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Krztusiec</w:t>
            </w:r>
          </w:p>
        </w:tc>
        <w:tc>
          <w:tcPr>
            <w:tcW w:w="2147" w:type="dxa"/>
          </w:tcPr>
          <w:p w14:paraId="1B0484C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68,04</w:t>
            </w:r>
          </w:p>
        </w:tc>
      </w:tr>
      <w:tr w:rsidR="00773A58" w:rsidRPr="00B40E26" w14:paraId="2275D82A" w14:textId="77777777" w:rsidTr="008071BF">
        <w:trPr>
          <w:trHeight w:val="284"/>
          <w:jc w:val="center"/>
        </w:trPr>
        <w:tc>
          <w:tcPr>
            <w:tcW w:w="1559" w:type="dxa"/>
            <w:vMerge/>
            <w:hideMark/>
          </w:tcPr>
          <w:p w14:paraId="4927EAA5" w14:textId="77777777" w:rsidR="00773A58" w:rsidRPr="00B40E26" w:rsidRDefault="00773A58" w:rsidP="00400395">
            <w:pPr>
              <w:rPr>
                <w:rFonts w:eastAsia="Times New Roman" w:cstheme="minorHAnsi"/>
                <w:sz w:val="18"/>
                <w:szCs w:val="18"/>
                <w:lang w:eastAsia="pl-PL"/>
              </w:rPr>
            </w:pPr>
          </w:p>
        </w:tc>
        <w:tc>
          <w:tcPr>
            <w:tcW w:w="4241" w:type="dxa"/>
            <w:gridSpan w:val="4"/>
            <w:hideMark/>
          </w:tcPr>
          <w:p w14:paraId="1B61A55E" w14:textId="77777777" w:rsidR="00773A58" w:rsidRPr="00B40E26" w:rsidRDefault="00773A58" w:rsidP="00400395">
            <w:pPr>
              <w:jc w:val="center"/>
              <w:rPr>
                <w:rFonts w:eastAsia="Times New Roman" w:cstheme="minorHAnsi"/>
                <w:sz w:val="18"/>
                <w:szCs w:val="18"/>
                <w:lang w:eastAsia="pl-PL"/>
              </w:rPr>
            </w:pPr>
            <w:proofErr w:type="spellStart"/>
            <w:r w:rsidRPr="00B40E26">
              <w:rPr>
                <w:rFonts w:eastAsia="Times New Roman" w:cstheme="minorHAnsi"/>
                <w:sz w:val="18"/>
                <w:szCs w:val="18"/>
                <w:lang w:eastAsia="pl-PL"/>
              </w:rPr>
              <w:t>Poliomyelitis</w:t>
            </w:r>
            <w:proofErr w:type="spellEnd"/>
          </w:p>
        </w:tc>
        <w:tc>
          <w:tcPr>
            <w:tcW w:w="2147" w:type="dxa"/>
          </w:tcPr>
          <w:p w14:paraId="0C11D06F"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68,10</w:t>
            </w:r>
          </w:p>
        </w:tc>
      </w:tr>
      <w:tr w:rsidR="00773A58" w:rsidRPr="00B40E26" w14:paraId="6F5A40EF" w14:textId="77777777" w:rsidTr="008071BF">
        <w:trPr>
          <w:trHeight w:val="284"/>
          <w:jc w:val="center"/>
        </w:trPr>
        <w:tc>
          <w:tcPr>
            <w:tcW w:w="1559" w:type="dxa"/>
            <w:vMerge w:val="restart"/>
            <w:hideMark/>
          </w:tcPr>
          <w:p w14:paraId="1DF292AF"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10 r.ż.</w:t>
            </w:r>
          </w:p>
          <w:p w14:paraId="7DF20BBA"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rocznik 2013</w:t>
            </w:r>
          </w:p>
        </w:tc>
        <w:tc>
          <w:tcPr>
            <w:tcW w:w="1447" w:type="dxa"/>
            <w:vMerge w:val="restart"/>
            <w:hideMark/>
          </w:tcPr>
          <w:p w14:paraId="49B8DBB3"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Odra, świnka, różyczka</w:t>
            </w:r>
          </w:p>
        </w:tc>
        <w:tc>
          <w:tcPr>
            <w:tcW w:w="2794" w:type="dxa"/>
            <w:gridSpan w:val="3"/>
            <w:hideMark/>
          </w:tcPr>
          <w:p w14:paraId="53D1490E"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Ogółem objętych szczepieniami</w:t>
            </w:r>
          </w:p>
        </w:tc>
        <w:tc>
          <w:tcPr>
            <w:tcW w:w="2147" w:type="dxa"/>
          </w:tcPr>
          <w:p w14:paraId="1EEC6E9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99,26</w:t>
            </w:r>
          </w:p>
        </w:tc>
      </w:tr>
      <w:tr w:rsidR="00773A58" w:rsidRPr="00B40E26" w14:paraId="2482C77B" w14:textId="77777777" w:rsidTr="008071BF">
        <w:trPr>
          <w:trHeight w:val="284"/>
          <w:jc w:val="center"/>
        </w:trPr>
        <w:tc>
          <w:tcPr>
            <w:tcW w:w="1559" w:type="dxa"/>
            <w:vMerge/>
            <w:hideMark/>
          </w:tcPr>
          <w:p w14:paraId="7479FA9F" w14:textId="77777777" w:rsidR="00773A58" w:rsidRPr="00B40E26" w:rsidRDefault="00773A58" w:rsidP="00400395">
            <w:pPr>
              <w:rPr>
                <w:rFonts w:eastAsia="Times New Roman" w:cstheme="minorHAnsi"/>
                <w:sz w:val="18"/>
                <w:szCs w:val="18"/>
                <w:lang w:eastAsia="pl-PL"/>
              </w:rPr>
            </w:pPr>
          </w:p>
        </w:tc>
        <w:tc>
          <w:tcPr>
            <w:tcW w:w="1447" w:type="dxa"/>
            <w:vMerge/>
            <w:hideMark/>
          </w:tcPr>
          <w:p w14:paraId="069091E3" w14:textId="77777777" w:rsidR="00773A58" w:rsidRPr="00B40E26" w:rsidRDefault="00773A58" w:rsidP="00400395">
            <w:pPr>
              <w:jc w:val="center"/>
              <w:rPr>
                <w:rFonts w:eastAsia="Times New Roman" w:cstheme="minorHAnsi"/>
                <w:sz w:val="18"/>
                <w:szCs w:val="18"/>
                <w:lang w:eastAsia="pl-PL"/>
              </w:rPr>
            </w:pPr>
          </w:p>
        </w:tc>
        <w:tc>
          <w:tcPr>
            <w:tcW w:w="603" w:type="dxa"/>
            <w:gridSpan w:val="2"/>
            <w:vMerge w:val="restart"/>
            <w:hideMark/>
          </w:tcPr>
          <w:p w14:paraId="73396922"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w tym</w:t>
            </w:r>
          </w:p>
        </w:tc>
        <w:tc>
          <w:tcPr>
            <w:tcW w:w="2191" w:type="dxa"/>
            <w:hideMark/>
          </w:tcPr>
          <w:p w14:paraId="7C833BFA" w14:textId="224DF840"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z</w:t>
            </w:r>
            <w:r w:rsidR="005A5A82">
              <w:rPr>
                <w:rFonts w:eastAsia="Times New Roman" w:cstheme="minorHAnsi"/>
                <w:sz w:val="18"/>
                <w:szCs w:val="18"/>
                <w:lang w:eastAsia="pl-PL"/>
              </w:rPr>
              <w:t xml:space="preserve"> i </w:t>
            </w:r>
            <w:r w:rsidRPr="00B40E26">
              <w:rPr>
                <w:rFonts w:eastAsia="Times New Roman" w:cstheme="minorHAnsi"/>
                <w:sz w:val="18"/>
                <w:szCs w:val="18"/>
                <w:lang w:eastAsia="pl-PL"/>
              </w:rPr>
              <w:t>dawką</w:t>
            </w:r>
          </w:p>
        </w:tc>
        <w:tc>
          <w:tcPr>
            <w:tcW w:w="2147" w:type="dxa"/>
          </w:tcPr>
          <w:p w14:paraId="51A0E51F"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16,85</w:t>
            </w:r>
          </w:p>
        </w:tc>
      </w:tr>
      <w:tr w:rsidR="00773A58" w:rsidRPr="00B40E26" w14:paraId="22778AFA" w14:textId="77777777" w:rsidTr="008071BF">
        <w:trPr>
          <w:trHeight w:val="284"/>
          <w:jc w:val="center"/>
        </w:trPr>
        <w:tc>
          <w:tcPr>
            <w:tcW w:w="1559" w:type="dxa"/>
            <w:vMerge/>
            <w:hideMark/>
          </w:tcPr>
          <w:p w14:paraId="482B7EC4" w14:textId="77777777" w:rsidR="00773A58" w:rsidRPr="00B40E26" w:rsidRDefault="00773A58" w:rsidP="00400395">
            <w:pPr>
              <w:rPr>
                <w:rFonts w:eastAsia="Times New Roman" w:cstheme="minorHAnsi"/>
                <w:sz w:val="18"/>
                <w:szCs w:val="18"/>
                <w:lang w:eastAsia="pl-PL"/>
              </w:rPr>
            </w:pPr>
          </w:p>
        </w:tc>
        <w:tc>
          <w:tcPr>
            <w:tcW w:w="1447" w:type="dxa"/>
            <w:vMerge/>
            <w:hideMark/>
          </w:tcPr>
          <w:p w14:paraId="47AB112D" w14:textId="77777777" w:rsidR="00773A58" w:rsidRPr="00B40E26" w:rsidRDefault="00773A58" w:rsidP="00400395">
            <w:pPr>
              <w:jc w:val="center"/>
              <w:rPr>
                <w:rFonts w:eastAsia="Times New Roman" w:cstheme="minorHAnsi"/>
                <w:sz w:val="18"/>
                <w:szCs w:val="18"/>
                <w:lang w:eastAsia="pl-PL"/>
              </w:rPr>
            </w:pPr>
          </w:p>
        </w:tc>
        <w:tc>
          <w:tcPr>
            <w:tcW w:w="603" w:type="dxa"/>
            <w:gridSpan w:val="2"/>
            <w:vMerge/>
            <w:hideMark/>
          </w:tcPr>
          <w:p w14:paraId="08BEBB60" w14:textId="77777777" w:rsidR="00773A58" w:rsidRPr="00B40E26" w:rsidRDefault="00773A58" w:rsidP="00400395">
            <w:pPr>
              <w:rPr>
                <w:rFonts w:eastAsia="Times New Roman" w:cstheme="minorHAnsi"/>
                <w:sz w:val="18"/>
                <w:szCs w:val="18"/>
                <w:lang w:eastAsia="pl-PL"/>
              </w:rPr>
            </w:pPr>
          </w:p>
        </w:tc>
        <w:tc>
          <w:tcPr>
            <w:tcW w:w="2191" w:type="dxa"/>
            <w:hideMark/>
          </w:tcPr>
          <w:p w14:paraId="1827050E"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z II dawką</w:t>
            </w:r>
          </w:p>
        </w:tc>
        <w:tc>
          <w:tcPr>
            <w:tcW w:w="2147" w:type="dxa"/>
          </w:tcPr>
          <w:p w14:paraId="2BF99FE3"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82,41</w:t>
            </w:r>
          </w:p>
        </w:tc>
      </w:tr>
      <w:tr w:rsidR="00773A58" w:rsidRPr="00B40E26" w14:paraId="6BEF7AD5" w14:textId="77777777" w:rsidTr="008071BF">
        <w:trPr>
          <w:trHeight w:val="284"/>
          <w:jc w:val="center"/>
        </w:trPr>
        <w:tc>
          <w:tcPr>
            <w:tcW w:w="1559" w:type="dxa"/>
            <w:vMerge w:val="restart"/>
            <w:hideMark/>
          </w:tcPr>
          <w:p w14:paraId="5F1B658C"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14 r.ż.</w:t>
            </w:r>
          </w:p>
          <w:p w14:paraId="391385B3"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rocznik 2009</w:t>
            </w:r>
          </w:p>
        </w:tc>
        <w:tc>
          <w:tcPr>
            <w:tcW w:w="1447" w:type="dxa"/>
            <w:hideMark/>
          </w:tcPr>
          <w:p w14:paraId="3CFCF5B3"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Błonica, tężec</w:t>
            </w:r>
          </w:p>
        </w:tc>
        <w:tc>
          <w:tcPr>
            <w:tcW w:w="2794" w:type="dxa"/>
            <w:gridSpan w:val="3"/>
            <w:hideMark/>
          </w:tcPr>
          <w:p w14:paraId="4F6AAD6B"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II dawka przyp.</w:t>
            </w:r>
          </w:p>
        </w:tc>
        <w:tc>
          <w:tcPr>
            <w:tcW w:w="2147" w:type="dxa"/>
          </w:tcPr>
          <w:p w14:paraId="4A8BB019"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75,01</w:t>
            </w:r>
          </w:p>
        </w:tc>
      </w:tr>
      <w:tr w:rsidR="00773A58" w:rsidRPr="00B40E26" w14:paraId="0A92857D" w14:textId="77777777" w:rsidTr="008071BF">
        <w:trPr>
          <w:trHeight w:val="284"/>
          <w:jc w:val="center"/>
        </w:trPr>
        <w:tc>
          <w:tcPr>
            <w:tcW w:w="1559" w:type="dxa"/>
            <w:vMerge/>
            <w:hideMark/>
          </w:tcPr>
          <w:p w14:paraId="5D482FB8" w14:textId="77777777" w:rsidR="00773A58" w:rsidRPr="00B40E26" w:rsidRDefault="00773A58" w:rsidP="00400395">
            <w:pPr>
              <w:rPr>
                <w:rFonts w:eastAsia="Times New Roman" w:cstheme="minorHAnsi"/>
                <w:sz w:val="18"/>
                <w:szCs w:val="18"/>
                <w:lang w:eastAsia="pl-PL"/>
              </w:rPr>
            </w:pPr>
          </w:p>
        </w:tc>
        <w:tc>
          <w:tcPr>
            <w:tcW w:w="1447" w:type="dxa"/>
            <w:hideMark/>
          </w:tcPr>
          <w:p w14:paraId="355B86E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Krztusiec</w:t>
            </w:r>
          </w:p>
        </w:tc>
        <w:tc>
          <w:tcPr>
            <w:tcW w:w="2794" w:type="dxa"/>
            <w:gridSpan w:val="3"/>
            <w:hideMark/>
          </w:tcPr>
          <w:p w14:paraId="135221D5"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II dawka przyp.</w:t>
            </w:r>
          </w:p>
        </w:tc>
        <w:tc>
          <w:tcPr>
            <w:tcW w:w="2147" w:type="dxa"/>
          </w:tcPr>
          <w:p w14:paraId="50E8B5C7"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75,01</w:t>
            </w:r>
          </w:p>
        </w:tc>
      </w:tr>
      <w:tr w:rsidR="00773A58" w:rsidRPr="00B40E26" w14:paraId="38CD42D7" w14:textId="77777777" w:rsidTr="008071BF">
        <w:trPr>
          <w:trHeight w:val="284"/>
          <w:jc w:val="center"/>
        </w:trPr>
        <w:tc>
          <w:tcPr>
            <w:tcW w:w="3006" w:type="dxa"/>
            <w:gridSpan w:val="2"/>
            <w:hideMark/>
          </w:tcPr>
          <w:p w14:paraId="3217B8FE"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19 r.ż.</w:t>
            </w:r>
          </w:p>
          <w:p w14:paraId="5320C509"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rocznik 2004</w:t>
            </w:r>
          </w:p>
          <w:p w14:paraId="2B33BF2A"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III dawka przypominająca</w:t>
            </w:r>
          </w:p>
        </w:tc>
        <w:tc>
          <w:tcPr>
            <w:tcW w:w="2794" w:type="dxa"/>
            <w:gridSpan w:val="3"/>
            <w:hideMark/>
          </w:tcPr>
          <w:p w14:paraId="7B398060"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Błonica, tężec</w:t>
            </w:r>
          </w:p>
        </w:tc>
        <w:tc>
          <w:tcPr>
            <w:tcW w:w="2147" w:type="dxa"/>
          </w:tcPr>
          <w:p w14:paraId="67FEE613" w14:textId="77777777" w:rsidR="00773A58" w:rsidRPr="00B40E26" w:rsidRDefault="00773A58" w:rsidP="00400395">
            <w:pPr>
              <w:jc w:val="center"/>
              <w:rPr>
                <w:rFonts w:eastAsia="Times New Roman" w:cstheme="minorHAnsi"/>
                <w:sz w:val="18"/>
                <w:szCs w:val="18"/>
                <w:lang w:eastAsia="pl-PL"/>
              </w:rPr>
            </w:pPr>
            <w:r w:rsidRPr="00B40E26">
              <w:rPr>
                <w:rFonts w:eastAsia="Times New Roman" w:cstheme="minorHAnsi"/>
                <w:sz w:val="18"/>
                <w:szCs w:val="18"/>
                <w:lang w:eastAsia="pl-PL"/>
              </w:rPr>
              <w:t>69,01</w:t>
            </w:r>
          </w:p>
        </w:tc>
      </w:tr>
    </w:tbl>
    <w:p w14:paraId="116B0ED7" w14:textId="77777777" w:rsidR="00136688" w:rsidRDefault="00136688" w:rsidP="004747E5">
      <w:pPr>
        <w:pStyle w:val="Stylnastroninternet"/>
        <w:rPr>
          <w:lang w:eastAsia="pl-PL"/>
        </w:rPr>
      </w:pPr>
      <w:bookmarkStart w:id="534" w:name="_Toc133231319"/>
      <w:bookmarkStart w:id="535" w:name="_Toc133236328"/>
      <w:bookmarkStart w:id="536" w:name="_Toc133311718"/>
      <w:bookmarkStart w:id="537" w:name="_Toc133320574"/>
      <w:bookmarkStart w:id="538" w:name="_Toc133321693"/>
      <w:bookmarkStart w:id="539" w:name="_Toc133387671"/>
      <w:bookmarkStart w:id="540" w:name="_Toc133388615"/>
      <w:bookmarkStart w:id="541" w:name="_Toc133500638"/>
      <w:bookmarkStart w:id="542" w:name="_Toc133559642"/>
      <w:bookmarkStart w:id="543" w:name="_Toc133576664"/>
      <w:bookmarkStart w:id="544" w:name="_Toc133582268"/>
      <w:bookmarkStart w:id="545" w:name="_Toc133582886"/>
      <w:bookmarkStart w:id="546" w:name="_Toc133583776"/>
    </w:p>
    <w:p w14:paraId="0B3E3CFF" w14:textId="36C0D609" w:rsidR="00773A58" w:rsidRPr="0057057F" w:rsidRDefault="00773A58" w:rsidP="004747E5">
      <w:pPr>
        <w:spacing w:before="120" w:after="120" w:line="240" w:lineRule="auto"/>
        <w:rPr>
          <w:rFonts w:eastAsia="Times New Roman" w:cstheme="minorHAnsi"/>
          <w:sz w:val="18"/>
          <w:szCs w:val="18"/>
          <w:lang w:eastAsia="pl-PL"/>
        </w:rPr>
      </w:pPr>
      <w:bookmarkStart w:id="547" w:name="_Toc134604385"/>
      <w:bookmarkStart w:id="548" w:name="_Toc134610899"/>
      <w:bookmarkStart w:id="549" w:name="_Toc135041598"/>
      <w:bookmarkStart w:id="550" w:name="_Toc135828590"/>
      <w:r w:rsidRPr="0057057F">
        <w:rPr>
          <w:rFonts w:eastAsia="Times New Roman" w:cstheme="minorHAnsi"/>
          <w:sz w:val="18"/>
          <w:szCs w:val="18"/>
          <w:lang w:eastAsia="pl-PL"/>
        </w:rPr>
        <w:t xml:space="preserve">Tabela </w:t>
      </w:r>
      <w:r w:rsidRPr="0057057F">
        <w:rPr>
          <w:rFonts w:eastAsia="Times New Roman" w:cstheme="minorHAnsi"/>
          <w:sz w:val="18"/>
          <w:szCs w:val="18"/>
          <w:lang w:eastAsia="pl-PL"/>
        </w:rPr>
        <w:fldChar w:fldCharType="begin"/>
      </w:r>
      <w:r w:rsidRPr="0057057F">
        <w:rPr>
          <w:rFonts w:eastAsia="Times New Roman" w:cstheme="minorHAnsi"/>
          <w:sz w:val="18"/>
          <w:szCs w:val="18"/>
          <w:lang w:eastAsia="pl-PL"/>
        </w:rPr>
        <w:instrText xml:space="preserve"> SEQ Tabela \* ARABIC </w:instrText>
      </w:r>
      <w:r w:rsidRPr="0057057F">
        <w:rPr>
          <w:rFonts w:eastAsia="Times New Roman" w:cstheme="minorHAnsi"/>
          <w:sz w:val="18"/>
          <w:szCs w:val="18"/>
          <w:lang w:eastAsia="pl-PL"/>
        </w:rPr>
        <w:fldChar w:fldCharType="separate"/>
      </w:r>
      <w:r w:rsidR="00B41039" w:rsidRPr="0057057F">
        <w:rPr>
          <w:rFonts w:eastAsia="Times New Roman" w:cstheme="minorHAnsi"/>
          <w:noProof/>
          <w:sz w:val="18"/>
          <w:szCs w:val="18"/>
          <w:lang w:eastAsia="pl-PL"/>
        </w:rPr>
        <w:t>25</w:t>
      </w:r>
      <w:r w:rsidRPr="0057057F">
        <w:rPr>
          <w:rFonts w:eastAsia="Times New Roman" w:cstheme="minorHAnsi"/>
          <w:sz w:val="18"/>
          <w:szCs w:val="18"/>
          <w:lang w:eastAsia="pl-PL"/>
        </w:rPr>
        <w:fldChar w:fldCharType="end"/>
      </w:r>
      <w:r w:rsidR="004747E5">
        <w:rPr>
          <w:rFonts w:eastAsia="Times New Roman" w:cstheme="minorHAnsi"/>
          <w:sz w:val="18"/>
          <w:szCs w:val="18"/>
          <w:lang w:eastAsia="pl-PL"/>
        </w:rPr>
        <w:t>.</w:t>
      </w:r>
      <w:r w:rsidRPr="0057057F">
        <w:rPr>
          <w:rFonts w:eastAsia="Times New Roman" w:cstheme="minorHAnsi"/>
          <w:sz w:val="18"/>
          <w:szCs w:val="18"/>
          <w:lang w:eastAsia="pl-PL"/>
        </w:rPr>
        <w:t xml:space="preserve"> Liczba niemowląt nieobjętych szczepieniami przeciw gruźlicy</w:t>
      </w:r>
      <w:r w:rsidR="000E738B" w:rsidRPr="0057057F">
        <w:rPr>
          <w:rFonts w:eastAsia="Times New Roman" w:cstheme="minorHAnsi"/>
          <w:sz w:val="18"/>
          <w:szCs w:val="18"/>
          <w:lang w:eastAsia="pl-PL"/>
        </w:rPr>
        <w:t xml:space="preserve"> w </w:t>
      </w:r>
      <w:r w:rsidRPr="0057057F">
        <w:rPr>
          <w:rFonts w:eastAsia="Times New Roman" w:cstheme="minorHAnsi"/>
          <w:sz w:val="18"/>
          <w:szCs w:val="18"/>
          <w:lang w:eastAsia="pl-PL"/>
        </w:rPr>
        <w:t>1 roku życia</w:t>
      </w:r>
      <w:r w:rsidR="000E738B" w:rsidRPr="0057057F">
        <w:rPr>
          <w:rFonts w:eastAsia="Times New Roman" w:cstheme="minorHAnsi"/>
          <w:sz w:val="18"/>
          <w:szCs w:val="18"/>
          <w:lang w:eastAsia="pl-PL"/>
        </w:rPr>
        <w:t xml:space="preserve"> w </w:t>
      </w:r>
      <w:r w:rsidRPr="0057057F">
        <w:rPr>
          <w:rFonts w:eastAsia="Times New Roman" w:cstheme="minorHAnsi"/>
          <w:sz w:val="18"/>
          <w:szCs w:val="18"/>
          <w:lang w:eastAsia="pl-PL"/>
        </w:rPr>
        <w:t>latach 2018-2022 na terenie woj. zachodniopomorskiego</w:t>
      </w:r>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p>
    <w:tbl>
      <w:tblPr>
        <w:tblStyle w:val="Siatkatabelijasna"/>
        <w:tblW w:w="7878" w:type="dxa"/>
        <w:jc w:val="center"/>
        <w:tblLook w:val="01E0" w:firstRow="1" w:lastRow="1" w:firstColumn="1" w:lastColumn="1" w:noHBand="0" w:noVBand="0"/>
        <w:tblCaption w:val="Tabela 25 Liczba niemowląt nieobjętych szczepieniami przeciw gruźlicy w 1 roku życia w latach 2018-2022 na terenie woj. zachodniopomorskiego"/>
        <w:tblDescription w:val="Tabela 25 Liczba niemowląt nieobjętych szczepieniami przeciw gruźlicy w 1 roku życia w latach 2018-2022 na terenie woj. zachodniopomorskiego"/>
      </w:tblPr>
      <w:tblGrid>
        <w:gridCol w:w="3043"/>
        <w:gridCol w:w="967"/>
        <w:gridCol w:w="967"/>
        <w:gridCol w:w="967"/>
        <w:gridCol w:w="967"/>
        <w:gridCol w:w="967"/>
      </w:tblGrid>
      <w:tr w:rsidR="00773A58" w:rsidRPr="00B40E26" w14:paraId="601FD600" w14:textId="77777777" w:rsidTr="008071BF">
        <w:trPr>
          <w:trHeight w:val="417"/>
          <w:jc w:val="center"/>
        </w:trPr>
        <w:tc>
          <w:tcPr>
            <w:tcW w:w="3043" w:type="dxa"/>
          </w:tcPr>
          <w:p w14:paraId="6DB6B4FC" w14:textId="77777777" w:rsidR="00773A58" w:rsidRPr="00B40E26" w:rsidRDefault="00773A58" w:rsidP="00400395">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Rok</w:t>
            </w:r>
          </w:p>
        </w:tc>
        <w:tc>
          <w:tcPr>
            <w:tcW w:w="967" w:type="dxa"/>
          </w:tcPr>
          <w:p w14:paraId="154A2A26" w14:textId="77777777" w:rsidR="00773A58" w:rsidRPr="00B40E26" w:rsidRDefault="00773A58" w:rsidP="00400395">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2018</w:t>
            </w:r>
          </w:p>
        </w:tc>
        <w:tc>
          <w:tcPr>
            <w:tcW w:w="967" w:type="dxa"/>
          </w:tcPr>
          <w:p w14:paraId="593FBE5B" w14:textId="77777777" w:rsidR="00773A58" w:rsidRPr="00B40E26" w:rsidRDefault="00773A58" w:rsidP="00400395">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2019</w:t>
            </w:r>
          </w:p>
        </w:tc>
        <w:tc>
          <w:tcPr>
            <w:tcW w:w="967" w:type="dxa"/>
          </w:tcPr>
          <w:p w14:paraId="7D769EFE" w14:textId="77777777" w:rsidR="00773A58" w:rsidRPr="00B40E26" w:rsidRDefault="00773A58" w:rsidP="00400395">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2020</w:t>
            </w:r>
          </w:p>
        </w:tc>
        <w:tc>
          <w:tcPr>
            <w:tcW w:w="967" w:type="dxa"/>
          </w:tcPr>
          <w:p w14:paraId="4ABE72BB" w14:textId="77777777" w:rsidR="00773A58" w:rsidRPr="00B40E26" w:rsidRDefault="00773A58" w:rsidP="00400395">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2021</w:t>
            </w:r>
          </w:p>
        </w:tc>
        <w:tc>
          <w:tcPr>
            <w:tcW w:w="967" w:type="dxa"/>
          </w:tcPr>
          <w:p w14:paraId="07443E8A" w14:textId="77777777" w:rsidR="00773A58" w:rsidRPr="00B40E26" w:rsidRDefault="00773A58" w:rsidP="00400395">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2022</w:t>
            </w:r>
          </w:p>
        </w:tc>
      </w:tr>
      <w:tr w:rsidR="00773A58" w:rsidRPr="00B40E26" w14:paraId="7AEFE479" w14:textId="77777777" w:rsidTr="008071BF">
        <w:trPr>
          <w:trHeight w:val="417"/>
          <w:jc w:val="center"/>
        </w:trPr>
        <w:tc>
          <w:tcPr>
            <w:tcW w:w="3043" w:type="dxa"/>
          </w:tcPr>
          <w:p w14:paraId="40619BBC" w14:textId="28287EE8" w:rsidR="00773A58" w:rsidRPr="00B40E26" w:rsidRDefault="00773A58" w:rsidP="00400395">
            <w:pPr>
              <w:spacing w:line="276" w:lineRule="auto"/>
              <w:jc w:val="center"/>
              <w:rPr>
                <w:rFonts w:ascii="Calibri" w:eastAsia="Times New Roman" w:hAnsi="Calibri" w:cs="Calibri"/>
                <w:bCs/>
                <w:sz w:val="18"/>
                <w:szCs w:val="18"/>
                <w:lang w:eastAsia="pl-PL"/>
              </w:rPr>
            </w:pPr>
            <w:r w:rsidRPr="00B40E26">
              <w:rPr>
                <w:rFonts w:ascii="Calibri" w:eastAsia="Times New Roman" w:hAnsi="Calibri" w:cs="Calibri"/>
                <w:bCs/>
                <w:sz w:val="18"/>
                <w:szCs w:val="18"/>
                <w:lang w:eastAsia="pl-PL"/>
              </w:rPr>
              <w:t>Liczba niemowląt nieobjętych szczepieniami przeciw gruźlicy</w:t>
            </w:r>
            <w:r w:rsidR="000E738B">
              <w:rPr>
                <w:rFonts w:ascii="Calibri" w:eastAsia="Times New Roman" w:hAnsi="Calibri" w:cs="Calibri"/>
                <w:bCs/>
                <w:sz w:val="18"/>
                <w:szCs w:val="18"/>
                <w:lang w:eastAsia="pl-PL"/>
              </w:rPr>
              <w:t xml:space="preserve"> w </w:t>
            </w:r>
            <w:r w:rsidRPr="00B40E26">
              <w:rPr>
                <w:rFonts w:ascii="Calibri" w:eastAsia="Times New Roman" w:hAnsi="Calibri" w:cs="Calibri"/>
                <w:bCs/>
                <w:sz w:val="18"/>
                <w:szCs w:val="18"/>
                <w:lang w:eastAsia="pl-PL"/>
              </w:rPr>
              <w:t>1 roku życia (wg MZ-54 za dany rok)</w:t>
            </w:r>
          </w:p>
        </w:tc>
        <w:tc>
          <w:tcPr>
            <w:tcW w:w="967" w:type="dxa"/>
          </w:tcPr>
          <w:p w14:paraId="7BA05E0D" w14:textId="77777777" w:rsidR="00773A58" w:rsidRPr="00B40E26" w:rsidRDefault="00773A58" w:rsidP="00400395">
            <w:pPr>
              <w:spacing w:line="276" w:lineRule="auto"/>
              <w:jc w:val="center"/>
              <w:rPr>
                <w:rFonts w:ascii="Calibri" w:eastAsia="Times New Roman" w:hAnsi="Calibri" w:cs="Calibri"/>
                <w:bCs/>
                <w:sz w:val="18"/>
                <w:szCs w:val="18"/>
                <w:lang w:eastAsia="pl-PL"/>
              </w:rPr>
            </w:pPr>
            <w:r w:rsidRPr="00B40E26">
              <w:rPr>
                <w:rFonts w:ascii="Calibri" w:eastAsia="Times New Roman" w:hAnsi="Calibri" w:cs="Calibri"/>
                <w:bCs/>
                <w:sz w:val="18"/>
                <w:szCs w:val="18"/>
                <w:lang w:eastAsia="pl-PL"/>
              </w:rPr>
              <w:t>517</w:t>
            </w:r>
          </w:p>
        </w:tc>
        <w:tc>
          <w:tcPr>
            <w:tcW w:w="967" w:type="dxa"/>
          </w:tcPr>
          <w:p w14:paraId="524501FF" w14:textId="77777777" w:rsidR="00773A58" w:rsidRPr="00B40E26" w:rsidRDefault="00773A58" w:rsidP="00400395">
            <w:pPr>
              <w:spacing w:line="276" w:lineRule="auto"/>
              <w:jc w:val="center"/>
              <w:rPr>
                <w:rFonts w:ascii="Calibri" w:eastAsia="Times New Roman" w:hAnsi="Calibri" w:cs="Calibri"/>
                <w:bCs/>
                <w:sz w:val="18"/>
                <w:szCs w:val="18"/>
                <w:lang w:eastAsia="pl-PL"/>
              </w:rPr>
            </w:pPr>
            <w:r w:rsidRPr="00B40E26">
              <w:rPr>
                <w:rFonts w:ascii="Calibri" w:eastAsia="Times New Roman" w:hAnsi="Calibri" w:cs="Calibri"/>
                <w:bCs/>
                <w:sz w:val="18"/>
                <w:szCs w:val="18"/>
                <w:lang w:eastAsia="pl-PL"/>
              </w:rPr>
              <w:t>655</w:t>
            </w:r>
          </w:p>
        </w:tc>
        <w:tc>
          <w:tcPr>
            <w:tcW w:w="967" w:type="dxa"/>
          </w:tcPr>
          <w:p w14:paraId="3C6A756B" w14:textId="77777777" w:rsidR="00773A58" w:rsidRPr="00B40E26" w:rsidRDefault="00773A58" w:rsidP="00400395">
            <w:pPr>
              <w:spacing w:line="276" w:lineRule="auto"/>
              <w:jc w:val="center"/>
              <w:rPr>
                <w:rFonts w:ascii="Calibri" w:eastAsia="Times New Roman" w:hAnsi="Calibri" w:cs="Calibri"/>
                <w:bCs/>
                <w:sz w:val="18"/>
                <w:szCs w:val="18"/>
                <w:lang w:eastAsia="pl-PL"/>
              </w:rPr>
            </w:pPr>
            <w:r w:rsidRPr="00B40E26">
              <w:rPr>
                <w:rFonts w:ascii="Calibri" w:eastAsia="Times New Roman" w:hAnsi="Calibri" w:cs="Calibri"/>
                <w:bCs/>
                <w:sz w:val="18"/>
                <w:szCs w:val="18"/>
                <w:lang w:eastAsia="pl-PL"/>
              </w:rPr>
              <w:t>272</w:t>
            </w:r>
          </w:p>
        </w:tc>
        <w:tc>
          <w:tcPr>
            <w:tcW w:w="967" w:type="dxa"/>
          </w:tcPr>
          <w:p w14:paraId="5B276548" w14:textId="77777777" w:rsidR="00773A58" w:rsidRPr="00B40E26" w:rsidRDefault="00773A58" w:rsidP="00400395">
            <w:pPr>
              <w:spacing w:line="276" w:lineRule="auto"/>
              <w:jc w:val="center"/>
              <w:rPr>
                <w:rFonts w:ascii="Calibri" w:eastAsia="Times New Roman" w:hAnsi="Calibri" w:cs="Calibri"/>
                <w:bCs/>
                <w:sz w:val="18"/>
                <w:szCs w:val="18"/>
                <w:lang w:eastAsia="pl-PL"/>
              </w:rPr>
            </w:pPr>
            <w:r w:rsidRPr="00B40E26">
              <w:rPr>
                <w:rFonts w:ascii="Calibri" w:eastAsia="Times New Roman" w:hAnsi="Calibri" w:cs="Calibri"/>
                <w:bCs/>
                <w:sz w:val="18"/>
                <w:szCs w:val="18"/>
                <w:lang w:eastAsia="pl-PL"/>
              </w:rPr>
              <w:t>296</w:t>
            </w:r>
          </w:p>
        </w:tc>
        <w:tc>
          <w:tcPr>
            <w:tcW w:w="967" w:type="dxa"/>
          </w:tcPr>
          <w:p w14:paraId="11656C14" w14:textId="77777777" w:rsidR="00773A58" w:rsidRPr="00B40E26" w:rsidRDefault="00773A58" w:rsidP="00400395">
            <w:pPr>
              <w:spacing w:line="276" w:lineRule="auto"/>
              <w:jc w:val="center"/>
              <w:rPr>
                <w:rFonts w:ascii="Calibri" w:eastAsia="Times New Roman" w:hAnsi="Calibri" w:cs="Calibri"/>
                <w:bCs/>
                <w:sz w:val="18"/>
                <w:szCs w:val="18"/>
                <w:lang w:eastAsia="pl-PL"/>
              </w:rPr>
            </w:pPr>
            <w:r w:rsidRPr="00B40E26">
              <w:rPr>
                <w:rFonts w:ascii="Calibri" w:eastAsia="Times New Roman" w:hAnsi="Calibri" w:cs="Calibri"/>
                <w:bCs/>
                <w:sz w:val="18"/>
                <w:szCs w:val="18"/>
                <w:lang w:eastAsia="pl-PL"/>
              </w:rPr>
              <w:t>377</w:t>
            </w:r>
          </w:p>
        </w:tc>
      </w:tr>
    </w:tbl>
    <w:p w14:paraId="518C9B1B" w14:textId="5C6556D3" w:rsidR="00773A58" w:rsidRPr="0057057F" w:rsidRDefault="00773A58" w:rsidP="004747E5">
      <w:pPr>
        <w:spacing w:before="120" w:after="120" w:line="240" w:lineRule="auto"/>
        <w:rPr>
          <w:rFonts w:eastAsia="Times New Roman" w:cstheme="minorHAnsi"/>
          <w:sz w:val="18"/>
          <w:szCs w:val="18"/>
          <w:lang w:eastAsia="pl-PL"/>
        </w:rPr>
      </w:pPr>
      <w:bookmarkStart w:id="551" w:name="_Toc133231320"/>
      <w:bookmarkStart w:id="552" w:name="_Toc133236329"/>
      <w:bookmarkStart w:id="553" w:name="_Toc133311719"/>
      <w:bookmarkStart w:id="554" w:name="_Toc133320575"/>
      <w:bookmarkStart w:id="555" w:name="_Toc133321694"/>
      <w:bookmarkStart w:id="556" w:name="_Toc133387672"/>
      <w:bookmarkStart w:id="557" w:name="_Toc133388616"/>
      <w:bookmarkStart w:id="558" w:name="_Toc133500639"/>
      <w:bookmarkStart w:id="559" w:name="_Toc133559643"/>
      <w:bookmarkStart w:id="560" w:name="_Toc133576665"/>
      <w:bookmarkStart w:id="561" w:name="_Toc133582269"/>
      <w:bookmarkStart w:id="562" w:name="_Toc133582887"/>
      <w:bookmarkStart w:id="563" w:name="_Toc133583777"/>
      <w:bookmarkStart w:id="564" w:name="_Toc134604386"/>
      <w:bookmarkStart w:id="565" w:name="_Toc134610900"/>
      <w:bookmarkStart w:id="566" w:name="_Toc135041599"/>
      <w:bookmarkStart w:id="567" w:name="_Toc135828591"/>
      <w:r w:rsidRPr="0057057F">
        <w:rPr>
          <w:rFonts w:eastAsia="Times New Roman" w:cstheme="minorHAnsi"/>
          <w:sz w:val="18"/>
          <w:szCs w:val="18"/>
          <w:lang w:eastAsia="pl-PL"/>
        </w:rPr>
        <w:lastRenderedPageBreak/>
        <w:t xml:space="preserve">Tabela </w:t>
      </w:r>
      <w:r w:rsidRPr="0057057F">
        <w:rPr>
          <w:rFonts w:eastAsia="Times New Roman" w:cstheme="minorHAnsi"/>
          <w:sz w:val="18"/>
          <w:szCs w:val="18"/>
          <w:lang w:eastAsia="pl-PL"/>
        </w:rPr>
        <w:fldChar w:fldCharType="begin"/>
      </w:r>
      <w:r w:rsidRPr="0057057F">
        <w:rPr>
          <w:rFonts w:eastAsia="Times New Roman" w:cstheme="minorHAnsi"/>
          <w:sz w:val="18"/>
          <w:szCs w:val="18"/>
          <w:lang w:eastAsia="pl-PL"/>
        </w:rPr>
        <w:instrText xml:space="preserve"> SEQ Tabela \* ARABIC </w:instrText>
      </w:r>
      <w:r w:rsidRPr="0057057F">
        <w:rPr>
          <w:rFonts w:eastAsia="Times New Roman" w:cstheme="minorHAnsi"/>
          <w:sz w:val="18"/>
          <w:szCs w:val="18"/>
          <w:lang w:eastAsia="pl-PL"/>
        </w:rPr>
        <w:fldChar w:fldCharType="separate"/>
      </w:r>
      <w:r w:rsidR="00B41039" w:rsidRPr="0057057F">
        <w:rPr>
          <w:rFonts w:eastAsia="Times New Roman" w:cstheme="minorHAnsi"/>
          <w:noProof/>
          <w:sz w:val="18"/>
          <w:szCs w:val="18"/>
          <w:lang w:eastAsia="pl-PL"/>
        </w:rPr>
        <w:t>26</w:t>
      </w:r>
      <w:r w:rsidRPr="0057057F">
        <w:rPr>
          <w:rFonts w:eastAsia="Times New Roman" w:cstheme="minorHAnsi"/>
          <w:sz w:val="18"/>
          <w:szCs w:val="18"/>
          <w:lang w:eastAsia="pl-PL"/>
        </w:rPr>
        <w:fldChar w:fldCharType="end"/>
      </w:r>
      <w:r w:rsidR="004747E5">
        <w:rPr>
          <w:rFonts w:eastAsia="Times New Roman" w:cstheme="minorHAnsi"/>
          <w:sz w:val="18"/>
          <w:szCs w:val="18"/>
          <w:lang w:eastAsia="pl-PL"/>
        </w:rPr>
        <w:t>.</w:t>
      </w:r>
      <w:r w:rsidRPr="0057057F">
        <w:rPr>
          <w:rFonts w:eastAsia="Times New Roman" w:cstheme="minorHAnsi"/>
          <w:sz w:val="18"/>
          <w:szCs w:val="18"/>
          <w:lang w:eastAsia="pl-PL"/>
        </w:rPr>
        <w:t xml:space="preserve"> Realizacja wybranych szczepień zalecanych</w:t>
      </w:r>
      <w:r w:rsidR="005A5A82" w:rsidRPr="0057057F">
        <w:rPr>
          <w:rFonts w:eastAsia="Times New Roman" w:cstheme="minorHAnsi"/>
          <w:sz w:val="18"/>
          <w:szCs w:val="18"/>
          <w:lang w:eastAsia="pl-PL"/>
        </w:rPr>
        <w:t xml:space="preserve"> i </w:t>
      </w:r>
      <w:r w:rsidRPr="0057057F">
        <w:rPr>
          <w:rFonts w:eastAsia="Times New Roman" w:cstheme="minorHAnsi"/>
          <w:sz w:val="18"/>
          <w:szCs w:val="18"/>
          <w:lang w:eastAsia="pl-PL"/>
        </w:rPr>
        <w:t>obowiązkowych osób narażonych</w:t>
      </w:r>
      <w:r w:rsidR="000E738B" w:rsidRPr="0057057F">
        <w:rPr>
          <w:rFonts w:eastAsia="Times New Roman" w:cstheme="minorHAnsi"/>
          <w:sz w:val="18"/>
          <w:szCs w:val="18"/>
          <w:lang w:eastAsia="pl-PL"/>
        </w:rPr>
        <w:t xml:space="preserve"> w </w:t>
      </w:r>
      <w:r w:rsidRPr="0057057F">
        <w:rPr>
          <w:rFonts w:eastAsia="Times New Roman" w:cstheme="minorHAnsi"/>
          <w:sz w:val="18"/>
          <w:szCs w:val="18"/>
          <w:lang w:eastAsia="pl-PL"/>
        </w:rPr>
        <w:t>sposób szczególny na zakażenia</w:t>
      </w:r>
      <w:r w:rsidR="000E738B" w:rsidRPr="0057057F">
        <w:rPr>
          <w:rFonts w:eastAsia="Times New Roman" w:cstheme="minorHAnsi"/>
          <w:sz w:val="18"/>
          <w:szCs w:val="18"/>
          <w:lang w:eastAsia="pl-PL"/>
        </w:rPr>
        <w:t xml:space="preserve"> w </w:t>
      </w:r>
      <w:r w:rsidRPr="0057057F">
        <w:rPr>
          <w:rFonts w:eastAsia="Times New Roman" w:cstheme="minorHAnsi"/>
          <w:sz w:val="18"/>
          <w:szCs w:val="18"/>
          <w:lang w:eastAsia="pl-PL"/>
        </w:rPr>
        <w:t>latach 2018-2022 na terenie woj. zachodniopomorskiego</w:t>
      </w:r>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p>
    <w:tbl>
      <w:tblPr>
        <w:tblStyle w:val="Siatkatabelijasna"/>
        <w:tblW w:w="4859" w:type="pct"/>
        <w:jc w:val="center"/>
        <w:tblLook w:val="01E0" w:firstRow="1" w:lastRow="1" w:firstColumn="1" w:lastColumn="1" w:noHBand="0" w:noVBand="0"/>
        <w:tblCaption w:val="Tabela 26 Realizacja wybranych szczepień zalecanych i obowiązkowych osób narażonych w sposób szczególny na zakażenia w latach 2018-2022 na terenie woj. zachodniopomorskiego"/>
        <w:tblDescription w:val="Tabela 26 Realizacja wybranych szczepień zalecanych i obowiązkowych osób narażonych w sposób szczególny na zakażenia w latach 2018-2022 na terenie woj. zachodniopomorskiego"/>
      </w:tblPr>
      <w:tblGrid>
        <w:gridCol w:w="3048"/>
        <w:gridCol w:w="1152"/>
        <w:gridCol w:w="1152"/>
        <w:gridCol w:w="1152"/>
        <w:gridCol w:w="1152"/>
        <w:gridCol w:w="1150"/>
      </w:tblGrid>
      <w:tr w:rsidR="00773A58" w:rsidRPr="00B40E26" w14:paraId="7037D227" w14:textId="77777777" w:rsidTr="008071BF">
        <w:trPr>
          <w:trHeight w:val="397"/>
          <w:jc w:val="center"/>
        </w:trPr>
        <w:tc>
          <w:tcPr>
            <w:tcW w:w="5000" w:type="pct"/>
            <w:gridSpan w:val="6"/>
            <w:hideMark/>
          </w:tcPr>
          <w:p w14:paraId="1A274968" w14:textId="1B2DAD6E"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Liczba zaszczepionych wg choroby, przeciw której szczepienie wykonano</w:t>
            </w:r>
            <w:r w:rsidR="000E738B">
              <w:rPr>
                <w:rFonts w:eastAsia="Times New Roman" w:cstheme="minorHAnsi"/>
                <w:b/>
                <w:sz w:val="18"/>
                <w:szCs w:val="18"/>
                <w:lang w:eastAsia="pl-PL"/>
              </w:rPr>
              <w:t xml:space="preserve"> w </w:t>
            </w:r>
            <w:r w:rsidRPr="00B40E26">
              <w:rPr>
                <w:rFonts w:eastAsia="Times New Roman" w:cstheme="minorHAnsi"/>
                <w:b/>
                <w:sz w:val="18"/>
                <w:szCs w:val="18"/>
                <w:lang w:eastAsia="pl-PL"/>
              </w:rPr>
              <w:t>latach 2018-2022</w:t>
            </w:r>
          </w:p>
        </w:tc>
      </w:tr>
      <w:tr w:rsidR="00773A58" w:rsidRPr="00B40E26" w14:paraId="4A262B05" w14:textId="77777777" w:rsidTr="008071BF">
        <w:trPr>
          <w:trHeight w:val="340"/>
          <w:jc w:val="center"/>
        </w:trPr>
        <w:tc>
          <w:tcPr>
            <w:tcW w:w="1731" w:type="pct"/>
            <w:hideMark/>
          </w:tcPr>
          <w:p w14:paraId="288604ED"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Rok</w:t>
            </w:r>
          </w:p>
        </w:tc>
        <w:tc>
          <w:tcPr>
            <w:tcW w:w="654" w:type="pct"/>
          </w:tcPr>
          <w:p w14:paraId="3877BB29"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2018</w:t>
            </w:r>
          </w:p>
        </w:tc>
        <w:tc>
          <w:tcPr>
            <w:tcW w:w="654" w:type="pct"/>
          </w:tcPr>
          <w:p w14:paraId="6453DD2C"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2019</w:t>
            </w:r>
          </w:p>
        </w:tc>
        <w:tc>
          <w:tcPr>
            <w:tcW w:w="654" w:type="pct"/>
          </w:tcPr>
          <w:p w14:paraId="0058D38E"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2020</w:t>
            </w:r>
          </w:p>
        </w:tc>
        <w:tc>
          <w:tcPr>
            <w:tcW w:w="654" w:type="pct"/>
          </w:tcPr>
          <w:p w14:paraId="6AB897A5"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2021</w:t>
            </w:r>
          </w:p>
        </w:tc>
        <w:tc>
          <w:tcPr>
            <w:tcW w:w="653" w:type="pct"/>
          </w:tcPr>
          <w:p w14:paraId="469E8376"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2022</w:t>
            </w:r>
          </w:p>
        </w:tc>
      </w:tr>
      <w:tr w:rsidR="00773A58" w:rsidRPr="00B40E26" w14:paraId="53E4F1D8" w14:textId="77777777" w:rsidTr="008071BF">
        <w:trPr>
          <w:trHeight w:val="283"/>
          <w:jc w:val="center"/>
        </w:trPr>
        <w:tc>
          <w:tcPr>
            <w:tcW w:w="1731" w:type="pct"/>
            <w:hideMark/>
          </w:tcPr>
          <w:p w14:paraId="354D40E6"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Dur brzuszny</w:t>
            </w:r>
          </w:p>
        </w:tc>
        <w:tc>
          <w:tcPr>
            <w:tcW w:w="654" w:type="pct"/>
          </w:tcPr>
          <w:p w14:paraId="6FBF887A"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1808</w:t>
            </w:r>
          </w:p>
        </w:tc>
        <w:tc>
          <w:tcPr>
            <w:tcW w:w="654" w:type="pct"/>
          </w:tcPr>
          <w:p w14:paraId="21E390C1"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1892</w:t>
            </w:r>
          </w:p>
        </w:tc>
        <w:tc>
          <w:tcPr>
            <w:tcW w:w="654" w:type="pct"/>
          </w:tcPr>
          <w:p w14:paraId="32350D43"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797</w:t>
            </w:r>
          </w:p>
        </w:tc>
        <w:tc>
          <w:tcPr>
            <w:tcW w:w="654" w:type="pct"/>
          </w:tcPr>
          <w:p w14:paraId="384A9251"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428</w:t>
            </w:r>
          </w:p>
        </w:tc>
        <w:tc>
          <w:tcPr>
            <w:tcW w:w="653" w:type="pct"/>
          </w:tcPr>
          <w:p w14:paraId="1FDBF223"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571</w:t>
            </w:r>
          </w:p>
        </w:tc>
      </w:tr>
      <w:tr w:rsidR="00773A58" w:rsidRPr="00B40E26" w14:paraId="09DB935B" w14:textId="77777777" w:rsidTr="008071BF">
        <w:trPr>
          <w:trHeight w:val="283"/>
          <w:jc w:val="center"/>
        </w:trPr>
        <w:tc>
          <w:tcPr>
            <w:tcW w:w="1731" w:type="pct"/>
            <w:hideMark/>
          </w:tcPr>
          <w:p w14:paraId="111ED01A"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Błonica</w:t>
            </w:r>
          </w:p>
        </w:tc>
        <w:tc>
          <w:tcPr>
            <w:tcW w:w="654" w:type="pct"/>
          </w:tcPr>
          <w:p w14:paraId="662226BF"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1057</w:t>
            </w:r>
          </w:p>
        </w:tc>
        <w:tc>
          <w:tcPr>
            <w:tcW w:w="654" w:type="pct"/>
          </w:tcPr>
          <w:p w14:paraId="47355B28"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1208</w:t>
            </w:r>
          </w:p>
        </w:tc>
        <w:tc>
          <w:tcPr>
            <w:tcW w:w="654" w:type="pct"/>
          </w:tcPr>
          <w:p w14:paraId="64F6EB57"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707</w:t>
            </w:r>
          </w:p>
        </w:tc>
        <w:tc>
          <w:tcPr>
            <w:tcW w:w="654" w:type="pct"/>
          </w:tcPr>
          <w:p w14:paraId="6FAF5254"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753</w:t>
            </w:r>
          </w:p>
        </w:tc>
        <w:tc>
          <w:tcPr>
            <w:tcW w:w="653" w:type="pct"/>
          </w:tcPr>
          <w:p w14:paraId="33F645AB"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1225</w:t>
            </w:r>
          </w:p>
        </w:tc>
      </w:tr>
      <w:tr w:rsidR="00773A58" w:rsidRPr="00B40E26" w14:paraId="20B024FA" w14:textId="77777777" w:rsidTr="008071BF">
        <w:trPr>
          <w:trHeight w:val="283"/>
          <w:jc w:val="center"/>
        </w:trPr>
        <w:tc>
          <w:tcPr>
            <w:tcW w:w="1731" w:type="pct"/>
            <w:hideMark/>
          </w:tcPr>
          <w:p w14:paraId="47B0C28E"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Tężec</w:t>
            </w:r>
          </w:p>
        </w:tc>
        <w:tc>
          <w:tcPr>
            <w:tcW w:w="654" w:type="pct"/>
          </w:tcPr>
          <w:p w14:paraId="632499C6"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17941</w:t>
            </w:r>
          </w:p>
        </w:tc>
        <w:tc>
          <w:tcPr>
            <w:tcW w:w="654" w:type="pct"/>
          </w:tcPr>
          <w:p w14:paraId="0E2C391E"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18072</w:t>
            </w:r>
          </w:p>
        </w:tc>
        <w:tc>
          <w:tcPr>
            <w:tcW w:w="654" w:type="pct"/>
          </w:tcPr>
          <w:p w14:paraId="5197F4DC"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12087</w:t>
            </w:r>
          </w:p>
        </w:tc>
        <w:tc>
          <w:tcPr>
            <w:tcW w:w="654" w:type="pct"/>
          </w:tcPr>
          <w:p w14:paraId="4D998845"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15027</w:t>
            </w:r>
          </w:p>
        </w:tc>
        <w:tc>
          <w:tcPr>
            <w:tcW w:w="653" w:type="pct"/>
          </w:tcPr>
          <w:p w14:paraId="160D8B92"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15583</w:t>
            </w:r>
          </w:p>
        </w:tc>
      </w:tr>
      <w:tr w:rsidR="00773A58" w:rsidRPr="00B40E26" w14:paraId="7BBB2E6A" w14:textId="77777777" w:rsidTr="008071BF">
        <w:trPr>
          <w:trHeight w:val="283"/>
          <w:jc w:val="center"/>
        </w:trPr>
        <w:tc>
          <w:tcPr>
            <w:tcW w:w="1731" w:type="pct"/>
            <w:hideMark/>
          </w:tcPr>
          <w:p w14:paraId="2087427F"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Kleszczowe zapalenie mózgu</w:t>
            </w:r>
          </w:p>
        </w:tc>
        <w:tc>
          <w:tcPr>
            <w:tcW w:w="654" w:type="pct"/>
          </w:tcPr>
          <w:p w14:paraId="000EB40B"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2257</w:t>
            </w:r>
          </w:p>
        </w:tc>
        <w:tc>
          <w:tcPr>
            <w:tcW w:w="654" w:type="pct"/>
          </w:tcPr>
          <w:p w14:paraId="4F1DBC6C"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2765</w:t>
            </w:r>
          </w:p>
        </w:tc>
        <w:tc>
          <w:tcPr>
            <w:tcW w:w="654" w:type="pct"/>
          </w:tcPr>
          <w:p w14:paraId="42D25E71"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1862</w:t>
            </w:r>
          </w:p>
        </w:tc>
        <w:tc>
          <w:tcPr>
            <w:tcW w:w="654" w:type="pct"/>
          </w:tcPr>
          <w:p w14:paraId="1B7DE90C"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1271</w:t>
            </w:r>
          </w:p>
        </w:tc>
        <w:tc>
          <w:tcPr>
            <w:tcW w:w="653" w:type="pct"/>
          </w:tcPr>
          <w:p w14:paraId="48623C96"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1421</w:t>
            </w:r>
          </w:p>
        </w:tc>
      </w:tr>
      <w:tr w:rsidR="00773A58" w:rsidRPr="00B40E26" w14:paraId="393B79E8" w14:textId="77777777" w:rsidTr="008071BF">
        <w:trPr>
          <w:trHeight w:val="283"/>
          <w:jc w:val="center"/>
        </w:trPr>
        <w:tc>
          <w:tcPr>
            <w:tcW w:w="1731" w:type="pct"/>
            <w:hideMark/>
          </w:tcPr>
          <w:p w14:paraId="56F0963D"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Grypa</w:t>
            </w:r>
          </w:p>
        </w:tc>
        <w:tc>
          <w:tcPr>
            <w:tcW w:w="654" w:type="pct"/>
          </w:tcPr>
          <w:p w14:paraId="66C07434"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57778</w:t>
            </w:r>
          </w:p>
        </w:tc>
        <w:tc>
          <w:tcPr>
            <w:tcW w:w="654" w:type="pct"/>
          </w:tcPr>
          <w:p w14:paraId="0036EB20"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54815</w:t>
            </w:r>
          </w:p>
        </w:tc>
        <w:tc>
          <w:tcPr>
            <w:tcW w:w="654" w:type="pct"/>
          </w:tcPr>
          <w:p w14:paraId="55E6E43E"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53029</w:t>
            </w:r>
          </w:p>
        </w:tc>
        <w:tc>
          <w:tcPr>
            <w:tcW w:w="654" w:type="pct"/>
          </w:tcPr>
          <w:p w14:paraId="15CF1284"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51024</w:t>
            </w:r>
          </w:p>
        </w:tc>
        <w:tc>
          <w:tcPr>
            <w:tcW w:w="653" w:type="pct"/>
          </w:tcPr>
          <w:p w14:paraId="44061AB5"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51900</w:t>
            </w:r>
          </w:p>
        </w:tc>
      </w:tr>
      <w:tr w:rsidR="00773A58" w:rsidRPr="00B40E26" w14:paraId="06B5ED31" w14:textId="77777777" w:rsidTr="008071BF">
        <w:trPr>
          <w:trHeight w:val="283"/>
          <w:jc w:val="center"/>
        </w:trPr>
        <w:tc>
          <w:tcPr>
            <w:tcW w:w="1731" w:type="pct"/>
            <w:hideMark/>
          </w:tcPr>
          <w:p w14:paraId="39C07F31"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Żółta gorączka</w:t>
            </w:r>
          </w:p>
        </w:tc>
        <w:tc>
          <w:tcPr>
            <w:tcW w:w="654" w:type="pct"/>
          </w:tcPr>
          <w:p w14:paraId="28DC4056"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1160</w:t>
            </w:r>
          </w:p>
        </w:tc>
        <w:tc>
          <w:tcPr>
            <w:tcW w:w="654" w:type="pct"/>
          </w:tcPr>
          <w:p w14:paraId="249CEC4D"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803</w:t>
            </w:r>
          </w:p>
        </w:tc>
        <w:tc>
          <w:tcPr>
            <w:tcW w:w="654" w:type="pct"/>
          </w:tcPr>
          <w:p w14:paraId="3321FD45"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576</w:t>
            </w:r>
          </w:p>
        </w:tc>
        <w:tc>
          <w:tcPr>
            <w:tcW w:w="654" w:type="pct"/>
          </w:tcPr>
          <w:p w14:paraId="39FE1BDB"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261</w:t>
            </w:r>
          </w:p>
        </w:tc>
        <w:tc>
          <w:tcPr>
            <w:tcW w:w="653" w:type="pct"/>
          </w:tcPr>
          <w:p w14:paraId="647F6797"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277</w:t>
            </w:r>
          </w:p>
        </w:tc>
      </w:tr>
      <w:tr w:rsidR="00773A58" w:rsidRPr="00B40E26" w14:paraId="35DD7F52" w14:textId="77777777" w:rsidTr="008071BF">
        <w:trPr>
          <w:trHeight w:val="283"/>
          <w:jc w:val="center"/>
        </w:trPr>
        <w:tc>
          <w:tcPr>
            <w:tcW w:w="1731" w:type="pct"/>
            <w:hideMark/>
          </w:tcPr>
          <w:p w14:paraId="0C592268" w14:textId="60DE1234"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Odra, świnka</w:t>
            </w:r>
            <w:r w:rsidR="005A5A82">
              <w:rPr>
                <w:rFonts w:eastAsia="Times New Roman" w:cstheme="minorHAnsi"/>
                <w:sz w:val="18"/>
                <w:szCs w:val="18"/>
                <w:lang w:eastAsia="pl-PL"/>
              </w:rPr>
              <w:t xml:space="preserve"> i </w:t>
            </w:r>
            <w:r w:rsidRPr="00B40E26">
              <w:rPr>
                <w:rFonts w:eastAsia="Times New Roman" w:cstheme="minorHAnsi"/>
                <w:sz w:val="18"/>
                <w:szCs w:val="18"/>
                <w:lang w:eastAsia="pl-PL"/>
              </w:rPr>
              <w:t>różyczka</w:t>
            </w:r>
          </w:p>
        </w:tc>
        <w:tc>
          <w:tcPr>
            <w:tcW w:w="654" w:type="pct"/>
          </w:tcPr>
          <w:p w14:paraId="5289ACB2"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217</w:t>
            </w:r>
          </w:p>
        </w:tc>
        <w:tc>
          <w:tcPr>
            <w:tcW w:w="654" w:type="pct"/>
          </w:tcPr>
          <w:p w14:paraId="06B31C5B"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1895</w:t>
            </w:r>
          </w:p>
        </w:tc>
        <w:tc>
          <w:tcPr>
            <w:tcW w:w="654" w:type="pct"/>
          </w:tcPr>
          <w:p w14:paraId="205393EC"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332</w:t>
            </w:r>
          </w:p>
        </w:tc>
        <w:tc>
          <w:tcPr>
            <w:tcW w:w="654" w:type="pct"/>
          </w:tcPr>
          <w:p w14:paraId="415E7570"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144</w:t>
            </w:r>
          </w:p>
        </w:tc>
        <w:tc>
          <w:tcPr>
            <w:tcW w:w="653" w:type="pct"/>
          </w:tcPr>
          <w:p w14:paraId="5FCC2613"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173</w:t>
            </w:r>
          </w:p>
        </w:tc>
      </w:tr>
      <w:tr w:rsidR="00773A58" w:rsidRPr="00B40E26" w14:paraId="5AACA074" w14:textId="77777777" w:rsidTr="008071BF">
        <w:trPr>
          <w:trHeight w:val="283"/>
          <w:jc w:val="center"/>
        </w:trPr>
        <w:tc>
          <w:tcPr>
            <w:tcW w:w="1731" w:type="pct"/>
            <w:hideMark/>
          </w:tcPr>
          <w:p w14:paraId="0D6A2D28"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WZW typu A</w:t>
            </w:r>
          </w:p>
        </w:tc>
        <w:tc>
          <w:tcPr>
            <w:tcW w:w="654" w:type="pct"/>
          </w:tcPr>
          <w:p w14:paraId="3D530C22"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2051</w:t>
            </w:r>
          </w:p>
        </w:tc>
        <w:tc>
          <w:tcPr>
            <w:tcW w:w="654" w:type="pct"/>
          </w:tcPr>
          <w:p w14:paraId="36053B76"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2248</w:t>
            </w:r>
          </w:p>
        </w:tc>
        <w:tc>
          <w:tcPr>
            <w:tcW w:w="654" w:type="pct"/>
          </w:tcPr>
          <w:p w14:paraId="01C6DFCF"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1209</w:t>
            </w:r>
          </w:p>
        </w:tc>
        <w:tc>
          <w:tcPr>
            <w:tcW w:w="654" w:type="pct"/>
          </w:tcPr>
          <w:p w14:paraId="4584B5AE"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654</w:t>
            </w:r>
          </w:p>
        </w:tc>
        <w:tc>
          <w:tcPr>
            <w:tcW w:w="653" w:type="pct"/>
          </w:tcPr>
          <w:p w14:paraId="0F3AB7DF"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756</w:t>
            </w:r>
          </w:p>
        </w:tc>
      </w:tr>
      <w:tr w:rsidR="00773A58" w:rsidRPr="00B40E26" w14:paraId="18F479CA" w14:textId="77777777" w:rsidTr="008071BF">
        <w:trPr>
          <w:trHeight w:val="283"/>
          <w:jc w:val="center"/>
        </w:trPr>
        <w:tc>
          <w:tcPr>
            <w:tcW w:w="1731" w:type="pct"/>
            <w:hideMark/>
          </w:tcPr>
          <w:p w14:paraId="2B94760E" w14:textId="77777777" w:rsidR="00773A58" w:rsidRPr="00B40E26" w:rsidRDefault="00773A58" w:rsidP="00400395">
            <w:pPr>
              <w:spacing w:line="276" w:lineRule="auto"/>
              <w:rPr>
                <w:rFonts w:eastAsia="Times New Roman" w:cstheme="minorHAnsi"/>
                <w:sz w:val="18"/>
                <w:szCs w:val="18"/>
                <w:lang w:eastAsia="pl-PL"/>
              </w:rPr>
            </w:pPr>
            <w:proofErr w:type="spellStart"/>
            <w:r w:rsidRPr="00B40E26">
              <w:rPr>
                <w:rFonts w:eastAsia="Times New Roman" w:cstheme="minorHAnsi"/>
                <w:sz w:val="18"/>
                <w:szCs w:val="18"/>
                <w:lang w:eastAsia="pl-PL"/>
              </w:rPr>
              <w:t>Streptococcus</w:t>
            </w:r>
            <w:proofErr w:type="spellEnd"/>
            <w:r w:rsidRPr="00B40E26">
              <w:rPr>
                <w:rFonts w:eastAsia="Times New Roman" w:cstheme="minorHAnsi"/>
                <w:sz w:val="18"/>
                <w:szCs w:val="18"/>
                <w:lang w:eastAsia="pl-PL"/>
              </w:rPr>
              <w:t xml:space="preserve"> </w:t>
            </w:r>
            <w:proofErr w:type="spellStart"/>
            <w:r w:rsidRPr="00B40E26">
              <w:rPr>
                <w:rFonts w:eastAsia="Times New Roman" w:cstheme="minorHAnsi"/>
                <w:sz w:val="18"/>
                <w:szCs w:val="18"/>
                <w:lang w:eastAsia="pl-PL"/>
              </w:rPr>
              <w:t>pneumoniae</w:t>
            </w:r>
            <w:proofErr w:type="spellEnd"/>
          </w:p>
        </w:tc>
        <w:tc>
          <w:tcPr>
            <w:tcW w:w="654" w:type="pct"/>
          </w:tcPr>
          <w:p w14:paraId="7981D0D9"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7864</w:t>
            </w:r>
          </w:p>
        </w:tc>
        <w:tc>
          <w:tcPr>
            <w:tcW w:w="654" w:type="pct"/>
          </w:tcPr>
          <w:p w14:paraId="043605E7"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844</w:t>
            </w:r>
          </w:p>
        </w:tc>
        <w:tc>
          <w:tcPr>
            <w:tcW w:w="654" w:type="pct"/>
          </w:tcPr>
          <w:p w14:paraId="278D2624"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4406</w:t>
            </w:r>
          </w:p>
        </w:tc>
        <w:tc>
          <w:tcPr>
            <w:tcW w:w="654" w:type="pct"/>
          </w:tcPr>
          <w:p w14:paraId="6CFD07E5"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1729</w:t>
            </w:r>
          </w:p>
        </w:tc>
        <w:tc>
          <w:tcPr>
            <w:tcW w:w="653" w:type="pct"/>
          </w:tcPr>
          <w:p w14:paraId="4224CDB5"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1080</w:t>
            </w:r>
          </w:p>
        </w:tc>
      </w:tr>
      <w:tr w:rsidR="00773A58" w:rsidRPr="00B40E26" w14:paraId="25DC2BDD" w14:textId="77777777" w:rsidTr="008071BF">
        <w:trPr>
          <w:trHeight w:val="341"/>
          <w:jc w:val="center"/>
        </w:trPr>
        <w:tc>
          <w:tcPr>
            <w:tcW w:w="1731" w:type="pct"/>
            <w:hideMark/>
          </w:tcPr>
          <w:p w14:paraId="75F0F679" w14:textId="77777777" w:rsidR="00773A58" w:rsidRPr="00B40E26" w:rsidRDefault="00773A58" w:rsidP="00400395">
            <w:pPr>
              <w:spacing w:line="276" w:lineRule="auto"/>
              <w:rPr>
                <w:rFonts w:eastAsia="Times New Roman" w:cstheme="minorHAnsi"/>
                <w:sz w:val="18"/>
                <w:szCs w:val="18"/>
                <w:lang w:eastAsia="pl-PL"/>
              </w:rPr>
            </w:pPr>
            <w:proofErr w:type="spellStart"/>
            <w:r w:rsidRPr="00B40E26">
              <w:rPr>
                <w:rFonts w:eastAsia="Times New Roman" w:cstheme="minorHAnsi"/>
                <w:sz w:val="18"/>
                <w:szCs w:val="18"/>
                <w:lang w:eastAsia="pl-PL"/>
              </w:rPr>
              <w:t>Neisseria</w:t>
            </w:r>
            <w:proofErr w:type="spellEnd"/>
            <w:r w:rsidRPr="00B40E26">
              <w:rPr>
                <w:rFonts w:eastAsia="Times New Roman" w:cstheme="minorHAnsi"/>
                <w:sz w:val="18"/>
                <w:szCs w:val="18"/>
                <w:lang w:eastAsia="pl-PL"/>
              </w:rPr>
              <w:t xml:space="preserve"> </w:t>
            </w:r>
            <w:proofErr w:type="spellStart"/>
            <w:r w:rsidRPr="00B40E26">
              <w:rPr>
                <w:rFonts w:eastAsia="Times New Roman" w:cstheme="minorHAnsi"/>
                <w:sz w:val="18"/>
                <w:szCs w:val="18"/>
                <w:lang w:eastAsia="pl-PL"/>
              </w:rPr>
              <w:t>meningitidis</w:t>
            </w:r>
            <w:proofErr w:type="spellEnd"/>
          </w:p>
        </w:tc>
        <w:tc>
          <w:tcPr>
            <w:tcW w:w="654" w:type="pct"/>
          </w:tcPr>
          <w:p w14:paraId="382C73B9"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3129</w:t>
            </w:r>
          </w:p>
        </w:tc>
        <w:tc>
          <w:tcPr>
            <w:tcW w:w="654" w:type="pct"/>
          </w:tcPr>
          <w:p w14:paraId="1C604C1D"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2807</w:t>
            </w:r>
          </w:p>
        </w:tc>
        <w:tc>
          <w:tcPr>
            <w:tcW w:w="654" w:type="pct"/>
          </w:tcPr>
          <w:p w14:paraId="3554A816"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3443</w:t>
            </w:r>
          </w:p>
        </w:tc>
        <w:tc>
          <w:tcPr>
            <w:tcW w:w="654" w:type="pct"/>
          </w:tcPr>
          <w:p w14:paraId="0BC12CA3"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2411</w:t>
            </w:r>
          </w:p>
        </w:tc>
        <w:tc>
          <w:tcPr>
            <w:tcW w:w="653" w:type="pct"/>
          </w:tcPr>
          <w:p w14:paraId="0CDA1820"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2532</w:t>
            </w:r>
          </w:p>
        </w:tc>
      </w:tr>
      <w:tr w:rsidR="00773A58" w:rsidRPr="00B40E26" w14:paraId="25D26613" w14:textId="77777777" w:rsidTr="008071BF">
        <w:trPr>
          <w:trHeight w:val="283"/>
          <w:jc w:val="center"/>
        </w:trPr>
        <w:tc>
          <w:tcPr>
            <w:tcW w:w="1731" w:type="pct"/>
            <w:hideMark/>
          </w:tcPr>
          <w:p w14:paraId="0A8B8585"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Ospa wietrzna</w:t>
            </w:r>
          </w:p>
        </w:tc>
        <w:tc>
          <w:tcPr>
            <w:tcW w:w="654" w:type="pct"/>
          </w:tcPr>
          <w:p w14:paraId="258DF6B1"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3066</w:t>
            </w:r>
          </w:p>
        </w:tc>
        <w:tc>
          <w:tcPr>
            <w:tcW w:w="654" w:type="pct"/>
          </w:tcPr>
          <w:p w14:paraId="523DA0B1"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4013</w:t>
            </w:r>
          </w:p>
        </w:tc>
        <w:tc>
          <w:tcPr>
            <w:tcW w:w="654" w:type="pct"/>
          </w:tcPr>
          <w:p w14:paraId="214A8F94"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3473</w:t>
            </w:r>
          </w:p>
        </w:tc>
        <w:tc>
          <w:tcPr>
            <w:tcW w:w="654" w:type="pct"/>
          </w:tcPr>
          <w:p w14:paraId="4472DC1C"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3927</w:t>
            </w:r>
          </w:p>
        </w:tc>
        <w:tc>
          <w:tcPr>
            <w:tcW w:w="653" w:type="pct"/>
          </w:tcPr>
          <w:p w14:paraId="0572F29F"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5177</w:t>
            </w:r>
          </w:p>
        </w:tc>
      </w:tr>
      <w:tr w:rsidR="00773A58" w:rsidRPr="00B40E26" w14:paraId="1885A4DF" w14:textId="77777777" w:rsidTr="008071BF">
        <w:trPr>
          <w:trHeight w:val="241"/>
          <w:jc w:val="center"/>
        </w:trPr>
        <w:tc>
          <w:tcPr>
            <w:tcW w:w="1731" w:type="pct"/>
            <w:hideMark/>
          </w:tcPr>
          <w:p w14:paraId="13A2B61B"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Wirus brodawczaka ludzkiego</w:t>
            </w:r>
          </w:p>
        </w:tc>
        <w:tc>
          <w:tcPr>
            <w:tcW w:w="654" w:type="pct"/>
          </w:tcPr>
          <w:p w14:paraId="6430DD0F"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587</w:t>
            </w:r>
          </w:p>
        </w:tc>
        <w:tc>
          <w:tcPr>
            <w:tcW w:w="654" w:type="pct"/>
          </w:tcPr>
          <w:p w14:paraId="419D6B94"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742</w:t>
            </w:r>
          </w:p>
        </w:tc>
        <w:tc>
          <w:tcPr>
            <w:tcW w:w="654" w:type="pct"/>
          </w:tcPr>
          <w:p w14:paraId="4F34F285"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675</w:t>
            </w:r>
          </w:p>
        </w:tc>
        <w:tc>
          <w:tcPr>
            <w:tcW w:w="654" w:type="pct"/>
          </w:tcPr>
          <w:p w14:paraId="3D48A56B"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1335</w:t>
            </w:r>
          </w:p>
        </w:tc>
        <w:tc>
          <w:tcPr>
            <w:tcW w:w="653" w:type="pct"/>
          </w:tcPr>
          <w:p w14:paraId="26FED031"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4454</w:t>
            </w:r>
          </w:p>
        </w:tc>
      </w:tr>
      <w:tr w:rsidR="00773A58" w:rsidRPr="00B40E26" w14:paraId="222D0935" w14:textId="77777777" w:rsidTr="008071BF">
        <w:trPr>
          <w:trHeight w:val="422"/>
          <w:jc w:val="center"/>
        </w:trPr>
        <w:tc>
          <w:tcPr>
            <w:tcW w:w="1731" w:type="pct"/>
            <w:hideMark/>
          </w:tcPr>
          <w:p w14:paraId="5A12B3E9" w14:textId="77777777" w:rsidR="00773A58" w:rsidRPr="00B40E26" w:rsidRDefault="00773A58" w:rsidP="00400395">
            <w:pPr>
              <w:rPr>
                <w:rFonts w:eastAsia="Times New Roman" w:cstheme="minorHAnsi"/>
                <w:sz w:val="18"/>
                <w:szCs w:val="18"/>
                <w:lang w:eastAsia="pl-PL"/>
              </w:rPr>
            </w:pPr>
            <w:r w:rsidRPr="00B40E26">
              <w:rPr>
                <w:rFonts w:eastAsia="Times New Roman" w:cstheme="minorHAnsi"/>
                <w:sz w:val="18"/>
                <w:szCs w:val="18"/>
                <w:lang w:eastAsia="pl-PL"/>
              </w:rPr>
              <w:t>Wścieklizna – szczepienia profilaktyczne</w:t>
            </w:r>
          </w:p>
        </w:tc>
        <w:tc>
          <w:tcPr>
            <w:tcW w:w="654" w:type="pct"/>
          </w:tcPr>
          <w:p w14:paraId="1A8CD4A1"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51</w:t>
            </w:r>
          </w:p>
        </w:tc>
        <w:tc>
          <w:tcPr>
            <w:tcW w:w="654" w:type="pct"/>
          </w:tcPr>
          <w:p w14:paraId="27C5D5F1"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139</w:t>
            </w:r>
          </w:p>
        </w:tc>
        <w:tc>
          <w:tcPr>
            <w:tcW w:w="654" w:type="pct"/>
          </w:tcPr>
          <w:p w14:paraId="6BAD53E4"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71</w:t>
            </w:r>
          </w:p>
        </w:tc>
        <w:tc>
          <w:tcPr>
            <w:tcW w:w="654" w:type="pct"/>
          </w:tcPr>
          <w:p w14:paraId="73784DC2"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173</w:t>
            </w:r>
          </w:p>
        </w:tc>
        <w:tc>
          <w:tcPr>
            <w:tcW w:w="653" w:type="pct"/>
          </w:tcPr>
          <w:p w14:paraId="694BF619"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292</w:t>
            </w:r>
          </w:p>
        </w:tc>
      </w:tr>
      <w:tr w:rsidR="00773A58" w:rsidRPr="00B40E26" w14:paraId="54C41400" w14:textId="77777777" w:rsidTr="008071BF">
        <w:trPr>
          <w:trHeight w:val="281"/>
          <w:jc w:val="center"/>
        </w:trPr>
        <w:tc>
          <w:tcPr>
            <w:tcW w:w="1731" w:type="pct"/>
            <w:hideMark/>
          </w:tcPr>
          <w:p w14:paraId="34C6EDDA" w14:textId="77777777" w:rsidR="00773A58" w:rsidRPr="00B40E26" w:rsidRDefault="00773A58" w:rsidP="00400395">
            <w:pPr>
              <w:spacing w:line="276" w:lineRule="auto"/>
              <w:rPr>
                <w:rFonts w:eastAsia="Times New Roman" w:cstheme="minorHAnsi"/>
                <w:sz w:val="18"/>
                <w:szCs w:val="18"/>
                <w:lang w:eastAsia="pl-PL"/>
              </w:rPr>
            </w:pPr>
            <w:proofErr w:type="spellStart"/>
            <w:r w:rsidRPr="00B40E26">
              <w:rPr>
                <w:rFonts w:eastAsia="Times New Roman" w:cstheme="minorHAnsi"/>
                <w:sz w:val="18"/>
                <w:szCs w:val="18"/>
                <w:lang w:eastAsia="pl-PL"/>
              </w:rPr>
              <w:t>Haemophilus</w:t>
            </w:r>
            <w:proofErr w:type="spellEnd"/>
            <w:r w:rsidRPr="00B40E26">
              <w:rPr>
                <w:rFonts w:eastAsia="Times New Roman" w:cstheme="minorHAnsi"/>
                <w:sz w:val="18"/>
                <w:szCs w:val="18"/>
                <w:lang w:eastAsia="pl-PL"/>
              </w:rPr>
              <w:t xml:space="preserve"> </w:t>
            </w:r>
            <w:proofErr w:type="spellStart"/>
            <w:r w:rsidRPr="00B40E26">
              <w:rPr>
                <w:rFonts w:eastAsia="Times New Roman" w:cstheme="minorHAnsi"/>
                <w:sz w:val="18"/>
                <w:szCs w:val="18"/>
                <w:lang w:eastAsia="pl-PL"/>
              </w:rPr>
              <w:t>influenzae</w:t>
            </w:r>
            <w:proofErr w:type="spellEnd"/>
            <w:r w:rsidRPr="00B40E26">
              <w:rPr>
                <w:rFonts w:eastAsia="Times New Roman" w:cstheme="minorHAnsi"/>
                <w:sz w:val="18"/>
                <w:szCs w:val="18"/>
                <w:lang w:eastAsia="pl-PL"/>
              </w:rPr>
              <w:t xml:space="preserve"> typu b</w:t>
            </w:r>
          </w:p>
        </w:tc>
        <w:tc>
          <w:tcPr>
            <w:tcW w:w="654" w:type="pct"/>
          </w:tcPr>
          <w:p w14:paraId="4E9F957E"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27</w:t>
            </w:r>
          </w:p>
        </w:tc>
        <w:tc>
          <w:tcPr>
            <w:tcW w:w="654" w:type="pct"/>
          </w:tcPr>
          <w:p w14:paraId="5B36DFAF"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44</w:t>
            </w:r>
          </w:p>
        </w:tc>
        <w:tc>
          <w:tcPr>
            <w:tcW w:w="654" w:type="pct"/>
          </w:tcPr>
          <w:p w14:paraId="63301F67"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96</w:t>
            </w:r>
          </w:p>
        </w:tc>
        <w:tc>
          <w:tcPr>
            <w:tcW w:w="654" w:type="pct"/>
          </w:tcPr>
          <w:p w14:paraId="4831A2A9"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87</w:t>
            </w:r>
          </w:p>
        </w:tc>
        <w:tc>
          <w:tcPr>
            <w:tcW w:w="653" w:type="pct"/>
          </w:tcPr>
          <w:p w14:paraId="333A0AFB"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34</w:t>
            </w:r>
          </w:p>
        </w:tc>
      </w:tr>
      <w:tr w:rsidR="00773A58" w:rsidRPr="00B40E26" w14:paraId="28C3B54E" w14:textId="77777777" w:rsidTr="008071BF">
        <w:trPr>
          <w:trHeight w:val="283"/>
          <w:jc w:val="center"/>
        </w:trPr>
        <w:tc>
          <w:tcPr>
            <w:tcW w:w="1731" w:type="pct"/>
          </w:tcPr>
          <w:p w14:paraId="01403585" w14:textId="77777777" w:rsidR="00773A58" w:rsidRPr="00B40E26" w:rsidRDefault="00773A58" w:rsidP="00400395">
            <w:pPr>
              <w:spacing w:line="276" w:lineRule="auto"/>
              <w:rPr>
                <w:rFonts w:eastAsia="Times New Roman" w:cstheme="minorHAnsi"/>
                <w:sz w:val="18"/>
                <w:szCs w:val="18"/>
                <w:lang w:eastAsia="pl-PL"/>
              </w:rPr>
            </w:pPr>
            <w:proofErr w:type="spellStart"/>
            <w:r w:rsidRPr="00B40E26">
              <w:rPr>
                <w:rFonts w:eastAsia="Times New Roman" w:cstheme="minorHAnsi"/>
                <w:sz w:val="18"/>
                <w:szCs w:val="18"/>
                <w:lang w:eastAsia="pl-PL"/>
              </w:rPr>
              <w:t>Poliomyelitis</w:t>
            </w:r>
            <w:proofErr w:type="spellEnd"/>
          </w:p>
        </w:tc>
        <w:tc>
          <w:tcPr>
            <w:tcW w:w="654" w:type="pct"/>
          </w:tcPr>
          <w:p w14:paraId="1751E9EA"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656</w:t>
            </w:r>
          </w:p>
        </w:tc>
        <w:tc>
          <w:tcPr>
            <w:tcW w:w="654" w:type="pct"/>
          </w:tcPr>
          <w:p w14:paraId="3C876B22"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704</w:t>
            </w:r>
          </w:p>
        </w:tc>
        <w:tc>
          <w:tcPr>
            <w:tcW w:w="654" w:type="pct"/>
          </w:tcPr>
          <w:p w14:paraId="3225D460"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330</w:t>
            </w:r>
          </w:p>
        </w:tc>
        <w:tc>
          <w:tcPr>
            <w:tcW w:w="654" w:type="pct"/>
          </w:tcPr>
          <w:p w14:paraId="705140F0"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242</w:t>
            </w:r>
          </w:p>
        </w:tc>
        <w:tc>
          <w:tcPr>
            <w:tcW w:w="653" w:type="pct"/>
          </w:tcPr>
          <w:p w14:paraId="78351DC3"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575</w:t>
            </w:r>
          </w:p>
        </w:tc>
      </w:tr>
      <w:tr w:rsidR="00773A58" w:rsidRPr="00B40E26" w14:paraId="060C688A" w14:textId="77777777" w:rsidTr="008071BF">
        <w:trPr>
          <w:trHeight w:val="170"/>
          <w:jc w:val="center"/>
        </w:trPr>
        <w:tc>
          <w:tcPr>
            <w:tcW w:w="1731" w:type="pct"/>
          </w:tcPr>
          <w:p w14:paraId="770F47BA" w14:textId="77777777" w:rsidR="00773A58" w:rsidRPr="00B40E26" w:rsidRDefault="00773A58" w:rsidP="00400395">
            <w:pPr>
              <w:spacing w:line="276" w:lineRule="auto"/>
              <w:rPr>
                <w:rFonts w:eastAsia="Times New Roman" w:cstheme="minorHAnsi"/>
                <w:sz w:val="18"/>
                <w:szCs w:val="18"/>
                <w:u w:val="single"/>
                <w:lang w:eastAsia="pl-PL"/>
              </w:rPr>
            </w:pPr>
            <w:r w:rsidRPr="00B40E26">
              <w:rPr>
                <w:rFonts w:eastAsia="Times New Roman" w:cstheme="minorHAnsi"/>
                <w:sz w:val="18"/>
                <w:szCs w:val="18"/>
                <w:lang w:eastAsia="pl-PL"/>
              </w:rPr>
              <w:t>Cholera</w:t>
            </w:r>
          </w:p>
        </w:tc>
        <w:tc>
          <w:tcPr>
            <w:tcW w:w="654" w:type="pct"/>
          </w:tcPr>
          <w:p w14:paraId="203F94F9"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72</w:t>
            </w:r>
          </w:p>
        </w:tc>
        <w:tc>
          <w:tcPr>
            <w:tcW w:w="654" w:type="pct"/>
          </w:tcPr>
          <w:p w14:paraId="4242C53C"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86</w:t>
            </w:r>
          </w:p>
        </w:tc>
        <w:tc>
          <w:tcPr>
            <w:tcW w:w="654" w:type="pct"/>
          </w:tcPr>
          <w:p w14:paraId="16957228"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71</w:t>
            </w:r>
          </w:p>
        </w:tc>
        <w:tc>
          <w:tcPr>
            <w:tcW w:w="654" w:type="pct"/>
          </w:tcPr>
          <w:p w14:paraId="7E491675"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10</w:t>
            </w:r>
          </w:p>
        </w:tc>
        <w:tc>
          <w:tcPr>
            <w:tcW w:w="653" w:type="pct"/>
          </w:tcPr>
          <w:p w14:paraId="54EF93F8"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25</w:t>
            </w:r>
          </w:p>
        </w:tc>
      </w:tr>
      <w:tr w:rsidR="00773A58" w:rsidRPr="00B40E26" w14:paraId="0A84D638" w14:textId="77777777" w:rsidTr="008071BF">
        <w:trPr>
          <w:trHeight w:val="283"/>
          <w:jc w:val="center"/>
        </w:trPr>
        <w:tc>
          <w:tcPr>
            <w:tcW w:w="1731" w:type="pct"/>
          </w:tcPr>
          <w:p w14:paraId="251328A3"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Krztusiec</w:t>
            </w:r>
          </w:p>
        </w:tc>
        <w:tc>
          <w:tcPr>
            <w:tcW w:w="654" w:type="pct"/>
          </w:tcPr>
          <w:p w14:paraId="6B0AB906"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202</w:t>
            </w:r>
          </w:p>
        </w:tc>
        <w:tc>
          <w:tcPr>
            <w:tcW w:w="654" w:type="pct"/>
          </w:tcPr>
          <w:p w14:paraId="156903C8"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696</w:t>
            </w:r>
          </w:p>
        </w:tc>
        <w:tc>
          <w:tcPr>
            <w:tcW w:w="654" w:type="pct"/>
          </w:tcPr>
          <w:p w14:paraId="78C2D902"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550</w:t>
            </w:r>
          </w:p>
        </w:tc>
        <w:tc>
          <w:tcPr>
            <w:tcW w:w="654" w:type="pct"/>
          </w:tcPr>
          <w:p w14:paraId="660C1B42"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642</w:t>
            </w:r>
          </w:p>
        </w:tc>
        <w:tc>
          <w:tcPr>
            <w:tcW w:w="653" w:type="pct"/>
          </w:tcPr>
          <w:p w14:paraId="797EA4CA"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1228</w:t>
            </w:r>
          </w:p>
        </w:tc>
      </w:tr>
      <w:tr w:rsidR="00773A58" w:rsidRPr="00B40E26" w14:paraId="4B636BA1" w14:textId="77777777" w:rsidTr="008071BF">
        <w:trPr>
          <w:trHeight w:val="283"/>
          <w:jc w:val="center"/>
        </w:trPr>
        <w:tc>
          <w:tcPr>
            <w:tcW w:w="1731" w:type="pct"/>
          </w:tcPr>
          <w:p w14:paraId="251AC723" w14:textId="77777777" w:rsidR="00773A58" w:rsidRPr="00B40E26" w:rsidRDefault="00773A58" w:rsidP="00400395">
            <w:pPr>
              <w:spacing w:line="276" w:lineRule="auto"/>
              <w:rPr>
                <w:rFonts w:eastAsia="Times New Roman" w:cstheme="minorHAnsi"/>
                <w:sz w:val="18"/>
                <w:szCs w:val="18"/>
                <w:lang w:eastAsia="pl-PL"/>
              </w:rPr>
            </w:pPr>
            <w:r w:rsidRPr="00B40E26">
              <w:rPr>
                <w:rFonts w:eastAsia="Times New Roman" w:cstheme="minorHAnsi"/>
                <w:sz w:val="18"/>
                <w:szCs w:val="18"/>
                <w:lang w:eastAsia="pl-PL"/>
              </w:rPr>
              <w:t>Japońskie zapalenie mózgu</w:t>
            </w:r>
          </w:p>
        </w:tc>
        <w:tc>
          <w:tcPr>
            <w:tcW w:w="654" w:type="pct"/>
          </w:tcPr>
          <w:p w14:paraId="0F564450"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8</w:t>
            </w:r>
          </w:p>
        </w:tc>
        <w:tc>
          <w:tcPr>
            <w:tcW w:w="654" w:type="pct"/>
          </w:tcPr>
          <w:p w14:paraId="7B87662F"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sz w:val="18"/>
                <w:szCs w:val="18"/>
                <w:lang w:eastAsia="pl-PL"/>
              </w:rPr>
              <w:t>15</w:t>
            </w:r>
          </w:p>
        </w:tc>
        <w:tc>
          <w:tcPr>
            <w:tcW w:w="654" w:type="pct"/>
          </w:tcPr>
          <w:p w14:paraId="146810F6" w14:textId="77777777" w:rsidR="00773A58" w:rsidRPr="00B40E26" w:rsidRDefault="00773A58" w:rsidP="00400395">
            <w:pPr>
              <w:spacing w:line="276" w:lineRule="auto"/>
              <w:jc w:val="center"/>
              <w:rPr>
                <w:rFonts w:eastAsia="Times New Roman" w:cstheme="minorHAnsi"/>
                <w:sz w:val="18"/>
                <w:szCs w:val="18"/>
                <w:lang w:eastAsia="pl-PL"/>
              </w:rPr>
            </w:pPr>
            <w:r w:rsidRPr="00B40E26">
              <w:rPr>
                <w:rFonts w:eastAsia="Times New Roman" w:cstheme="minorHAnsi"/>
                <w:bCs/>
                <w:sz w:val="18"/>
                <w:szCs w:val="18"/>
                <w:lang w:eastAsia="pl-PL"/>
              </w:rPr>
              <w:t>10</w:t>
            </w:r>
          </w:p>
        </w:tc>
        <w:tc>
          <w:tcPr>
            <w:tcW w:w="654" w:type="pct"/>
          </w:tcPr>
          <w:p w14:paraId="775F78D1" w14:textId="77777777" w:rsidR="00773A58" w:rsidRPr="00B40E26" w:rsidRDefault="00773A58" w:rsidP="00400395">
            <w:pPr>
              <w:spacing w:line="276" w:lineRule="auto"/>
              <w:jc w:val="center"/>
              <w:rPr>
                <w:rFonts w:eastAsia="Times New Roman" w:cstheme="minorHAnsi"/>
                <w:bCs/>
                <w:sz w:val="18"/>
                <w:szCs w:val="18"/>
                <w:lang w:eastAsia="pl-PL"/>
              </w:rPr>
            </w:pPr>
            <w:r w:rsidRPr="00B40E26">
              <w:rPr>
                <w:rFonts w:eastAsia="Times New Roman" w:cstheme="minorHAnsi"/>
                <w:bCs/>
                <w:sz w:val="18"/>
                <w:szCs w:val="18"/>
                <w:lang w:eastAsia="pl-PL"/>
              </w:rPr>
              <w:t>23</w:t>
            </w:r>
          </w:p>
        </w:tc>
        <w:tc>
          <w:tcPr>
            <w:tcW w:w="653" w:type="pct"/>
          </w:tcPr>
          <w:p w14:paraId="24AAE6C2" w14:textId="77777777" w:rsidR="00773A58" w:rsidRPr="00B40E26" w:rsidRDefault="00773A58" w:rsidP="00400395">
            <w:pPr>
              <w:spacing w:line="276" w:lineRule="auto"/>
              <w:jc w:val="center"/>
              <w:rPr>
                <w:rFonts w:eastAsia="Times New Roman" w:cstheme="minorHAnsi"/>
                <w:b/>
                <w:sz w:val="18"/>
                <w:szCs w:val="18"/>
                <w:lang w:eastAsia="pl-PL"/>
              </w:rPr>
            </w:pPr>
            <w:r w:rsidRPr="00B40E26">
              <w:rPr>
                <w:rFonts w:eastAsia="Times New Roman" w:cstheme="minorHAnsi"/>
                <w:b/>
                <w:sz w:val="18"/>
                <w:szCs w:val="18"/>
                <w:lang w:eastAsia="pl-PL"/>
              </w:rPr>
              <w:t>18</w:t>
            </w:r>
          </w:p>
        </w:tc>
      </w:tr>
    </w:tbl>
    <w:p w14:paraId="0C87C8A0" w14:textId="77777777" w:rsidR="00256A13" w:rsidRDefault="00256A13" w:rsidP="00256A13">
      <w:pPr>
        <w:pStyle w:val="Stylnastroninternet"/>
        <w:rPr>
          <w:lang w:eastAsia="pl-PL"/>
        </w:rPr>
      </w:pPr>
    </w:p>
    <w:p w14:paraId="4024E072" w14:textId="16426776" w:rsidR="00773A58" w:rsidRDefault="00773A58" w:rsidP="00256A13">
      <w:pPr>
        <w:pStyle w:val="Stylnastroninternet"/>
        <w:rPr>
          <w:lang w:eastAsia="pl-PL"/>
        </w:rPr>
      </w:pPr>
      <w:r w:rsidRPr="00B40E26">
        <w:rPr>
          <w:lang w:eastAsia="pl-PL"/>
        </w:rPr>
        <w:t>Problem na terenie województwa stanowią osoby uchylające się od obowiązku szczepień ochronnych. Pomimo iż sukcesywnie</w:t>
      </w:r>
      <w:r w:rsidRPr="00B40E26">
        <w:rPr>
          <w:b/>
          <w:lang w:eastAsia="pl-PL"/>
        </w:rPr>
        <w:t xml:space="preserve"> </w:t>
      </w:r>
      <w:r w:rsidRPr="00B40E26">
        <w:rPr>
          <w:lang w:eastAsia="pl-PL"/>
        </w:rPr>
        <w:t>prowadzone są</w:t>
      </w:r>
      <w:r w:rsidRPr="00B40E26">
        <w:rPr>
          <w:b/>
          <w:lang w:eastAsia="pl-PL"/>
        </w:rPr>
        <w:t xml:space="preserve"> </w:t>
      </w:r>
      <w:r w:rsidRPr="00B40E26">
        <w:rPr>
          <w:lang w:eastAsia="pl-PL"/>
        </w:rPr>
        <w:t>działania edukacyjne</w:t>
      </w:r>
      <w:r w:rsidR="000E738B">
        <w:rPr>
          <w:lang w:eastAsia="pl-PL"/>
        </w:rPr>
        <w:t xml:space="preserve"> w </w:t>
      </w:r>
      <w:r w:rsidRPr="00B40E26">
        <w:rPr>
          <w:lang w:eastAsia="pl-PL"/>
        </w:rPr>
        <w:t>stosunku do rodziców uchylających się od obowiązku poddania dziecka szczepieniom ochronnym oraz działania przymuszające</w:t>
      </w:r>
      <w:r>
        <w:rPr>
          <w:lang w:eastAsia="pl-PL"/>
        </w:rPr>
        <w:t>,</w:t>
      </w:r>
      <w:r w:rsidR="000E738B">
        <w:rPr>
          <w:lang w:eastAsia="pl-PL"/>
        </w:rPr>
        <w:t xml:space="preserve"> w </w:t>
      </w:r>
      <w:r w:rsidRPr="00B40E26">
        <w:rPr>
          <w:lang w:eastAsia="pl-PL"/>
        </w:rPr>
        <w:t>2022 r. zaobserwowano dalszy wzrost liczby osób uchylających się od obowiązku szczepień</w:t>
      </w:r>
      <w:r w:rsidR="005A5A82">
        <w:rPr>
          <w:lang w:eastAsia="pl-PL"/>
        </w:rPr>
        <w:t xml:space="preserve"> z </w:t>
      </w:r>
      <w:r w:rsidRPr="00B40E26">
        <w:rPr>
          <w:lang w:eastAsia="pl-PL"/>
        </w:rPr>
        <w:t>2421 osób</w:t>
      </w:r>
      <w:r>
        <w:rPr>
          <w:lang w:eastAsia="pl-PL"/>
        </w:rPr>
        <w:t xml:space="preserve"> – stan </w:t>
      </w:r>
      <w:r w:rsidRPr="00B40E26">
        <w:rPr>
          <w:lang w:eastAsia="pl-PL"/>
        </w:rPr>
        <w:t>na dzień 31 grudnia 2021 r.</w:t>
      </w:r>
      <w:r>
        <w:rPr>
          <w:lang w:eastAsia="pl-PL"/>
        </w:rPr>
        <w:t xml:space="preserve"> do </w:t>
      </w:r>
      <w:r w:rsidRPr="00B40E26">
        <w:rPr>
          <w:lang w:eastAsia="pl-PL"/>
        </w:rPr>
        <w:t>3031</w:t>
      </w:r>
      <w:r>
        <w:rPr>
          <w:lang w:eastAsia="pl-PL"/>
        </w:rPr>
        <w:t xml:space="preserve"> – stan </w:t>
      </w:r>
      <w:r w:rsidRPr="00B40E26">
        <w:rPr>
          <w:lang w:eastAsia="pl-PL"/>
        </w:rPr>
        <w:t>na dzień 31 grudnia 2022 r.</w:t>
      </w:r>
    </w:p>
    <w:p w14:paraId="61C350E6" w14:textId="1B6A9660" w:rsidR="00773A58" w:rsidRPr="00B40E26" w:rsidRDefault="00773A58" w:rsidP="00256A13">
      <w:pPr>
        <w:pStyle w:val="Stylnastroninternet"/>
        <w:rPr>
          <w:lang w:eastAsia="pl-PL"/>
        </w:rPr>
      </w:pPr>
      <w:r w:rsidRPr="00B40E26">
        <w:rPr>
          <w:lang w:eastAsia="pl-PL"/>
        </w:rPr>
        <w:t>W 2022 r. pracownicy Państwowej Inspekcji Sanitarnej podjęli działania przymuszające</w:t>
      </w:r>
      <w:r w:rsidR="000E738B">
        <w:rPr>
          <w:lang w:eastAsia="pl-PL"/>
        </w:rPr>
        <w:t xml:space="preserve"> w </w:t>
      </w:r>
      <w:r w:rsidRPr="00B40E26">
        <w:rPr>
          <w:lang w:eastAsia="pl-PL"/>
        </w:rPr>
        <w:t>stosunku do osób uchylających się od obowiązku szczepień ochronnych m. in. poprzez:</w:t>
      </w:r>
    </w:p>
    <w:p w14:paraId="1D037F71" w14:textId="0E6F9E53" w:rsidR="00773A58" w:rsidRPr="00B40E26" w:rsidRDefault="00773A58" w:rsidP="00256A13">
      <w:pPr>
        <w:pStyle w:val="punktatornastron"/>
        <w:rPr>
          <w:lang w:eastAsia="pl-PL"/>
        </w:rPr>
      </w:pPr>
      <w:r w:rsidRPr="00B40E26">
        <w:rPr>
          <w:lang w:eastAsia="pl-PL"/>
        </w:rPr>
        <w:t>wysłanie 1419 pism informacyjnych do rodziców/ opiekunów prawnych dziecka uświadamiających o korzyściach wynikających</w:t>
      </w:r>
      <w:r w:rsidR="005A5A82">
        <w:rPr>
          <w:lang w:eastAsia="pl-PL"/>
        </w:rPr>
        <w:t xml:space="preserve"> z </w:t>
      </w:r>
      <w:r w:rsidRPr="00B40E26">
        <w:rPr>
          <w:lang w:eastAsia="pl-PL"/>
        </w:rPr>
        <w:t>uodpornienia dziecka oraz zawierających pouczenie o zagrożeniach związanych</w:t>
      </w:r>
      <w:r w:rsidR="005A5A82">
        <w:rPr>
          <w:lang w:eastAsia="pl-PL"/>
        </w:rPr>
        <w:t xml:space="preserve"> z </w:t>
      </w:r>
      <w:r w:rsidRPr="00B40E26">
        <w:rPr>
          <w:lang w:eastAsia="pl-PL"/>
        </w:rPr>
        <w:t>chorobami, na które istnieje możliwość uodpornienia poprzez szczepienie,</w:t>
      </w:r>
      <w:r w:rsidR="005A5A82">
        <w:rPr>
          <w:lang w:eastAsia="pl-PL"/>
        </w:rPr>
        <w:t xml:space="preserve"> a </w:t>
      </w:r>
      <w:r w:rsidRPr="00B40E26">
        <w:rPr>
          <w:lang w:eastAsia="pl-PL"/>
        </w:rPr>
        <w:t>także o konsekwencjach prawnych wynikających</w:t>
      </w:r>
      <w:r w:rsidR="005A5A82">
        <w:rPr>
          <w:lang w:eastAsia="pl-PL"/>
        </w:rPr>
        <w:t xml:space="preserve"> z </w:t>
      </w:r>
      <w:r w:rsidRPr="00B40E26">
        <w:rPr>
          <w:lang w:eastAsia="pl-PL"/>
        </w:rPr>
        <w:t>odmowy poddania dziecka obowiązkowym szczepieniom ochronnym;</w:t>
      </w:r>
    </w:p>
    <w:p w14:paraId="2A3CDD81" w14:textId="4E12338A" w:rsidR="00773A58" w:rsidRPr="00B40E26" w:rsidRDefault="00773A58" w:rsidP="00256A13">
      <w:pPr>
        <w:pStyle w:val="punktatornastron"/>
        <w:rPr>
          <w:lang w:eastAsia="pl-PL"/>
        </w:rPr>
      </w:pPr>
      <w:r w:rsidRPr="00B40E26">
        <w:rPr>
          <w:lang w:eastAsia="pl-PL"/>
        </w:rPr>
        <w:t>przeprowadzanie 245 instruktaży edukacyjnych</w:t>
      </w:r>
      <w:r w:rsidR="000E738B">
        <w:rPr>
          <w:lang w:eastAsia="pl-PL"/>
        </w:rPr>
        <w:t xml:space="preserve"> w </w:t>
      </w:r>
      <w:r w:rsidRPr="00B40E26">
        <w:rPr>
          <w:lang w:eastAsia="pl-PL"/>
        </w:rPr>
        <w:t>środowisku domowym</w:t>
      </w:r>
      <w:r w:rsidR="005A5A82">
        <w:rPr>
          <w:lang w:eastAsia="pl-PL"/>
        </w:rPr>
        <w:t xml:space="preserve"> z </w:t>
      </w:r>
      <w:r w:rsidRPr="00B40E26">
        <w:rPr>
          <w:lang w:eastAsia="pl-PL"/>
        </w:rPr>
        <w:t>zakresu szczepień ochronnych mających na celu pouczenie rodziców lub opiekunów prawnych o korzyściach szczepień oraz o skutkach uchylania się od nich;</w:t>
      </w:r>
    </w:p>
    <w:p w14:paraId="7C0A7454" w14:textId="3944392A" w:rsidR="00773A58" w:rsidRPr="00B40E26" w:rsidRDefault="00773A58" w:rsidP="00256A13">
      <w:pPr>
        <w:pStyle w:val="punktatornastron"/>
        <w:rPr>
          <w:lang w:eastAsia="pl-PL"/>
        </w:rPr>
      </w:pPr>
      <w:r w:rsidRPr="00B40E26">
        <w:rPr>
          <w:rFonts w:eastAsia="Calibri"/>
          <w:lang w:eastAsia="pl-PL"/>
        </w:rPr>
        <w:t>wysłanie 615 upomnień zawierających wezwanie do wykonania obowiązku szczepień ochronnych</w:t>
      </w:r>
      <w:r w:rsidR="005A5A82">
        <w:rPr>
          <w:rFonts w:eastAsia="Calibri"/>
          <w:lang w:eastAsia="pl-PL"/>
        </w:rPr>
        <w:t xml:space="preserve"> z </w:t>
      </w:r>
      <w:r w:rsidRPr="00B40E26">
        <w:rPr>
          <w:rFonts w:eastAsia="Calibri"/>
          <w:lang w:eastAsia="pl-PL"/>
        </w:rPr>
        <w:t>zagrożeniem skierowania sprawy na drogę egzekucji administracyjnej;</w:t>
      </w:r>
    </w:p>
    <w:p w14:paraId="381DABE2" w14:textId="7258E525" w:rsidR="00773A58" w:rsidRPr="00B40E26" w:rsidRDefault="00773A58" w:rsidP="00256A13">
      <w:pPr>
        <w:pStyle w:val="punktatornastron"/>
        <w:rPr>
          <w:lang w:eastAsia="pl-PL"/>
        </w:rPr>
      </w:pPr>
      <w:r w:rsidRPr="00B40E26">
        <w:rPr>
          <w:bCs/>
          <w:lang w:eastAsia="pl-PL"/>
        </w:rPr>
        <w:lastRenderedPageBreak/>
        <w:t xml:space="preserve">wystawienie 455 tytułów wykonawczych na rodziców/opiekunów </w:t>
      </w:r>
      <w:r w:rsidRPr="00B40E26">
        <w:rPr>
          <w:lang w:eastAsia="pl-PL"/>
        </w:rPr>
        <w:t>uchylających się od</w:t>
      </w:r>
      <w:r w:rsidR="007941CC">
        <w:rPr>
          <w:lang w:eastAsia="pl-PL"/>
        </w:rPr>
        <w:t> </w:t>
      </w:r>
      <w:r w:rsidRPr="00B40E26">
        <w:rPr>
          <w:lang w:eastAsia="pl-PL"/>
        </w:rPr>
        <w:t>wykonania obowiązku szczepień ochronnych dziecka oraz skierowanie wniosków do</w:t>
      </w:r>
      <w:r w:rsidR="00FF2483">
        <w:rPr>
          <w:lang w:eastAsia="pl-PL"/>
        </w:rPr>
        <w:t> </w:t>
      </w:r>
      <w:r w:rsidRPr="00B40E26">
        <w:rPr>
          <w:lang w:eastAsia="pl-PL"/>
        </w:rPr>
        <w:t>organu egzekucyjnego o nałożenie grzywny.</w:t>
      </w:r>
    </w:p>
    <w:p w14:paraId="6557D032" w14:textId="23488CD8" w:rsidR="00773A58" w:rsidRDefault="00773A58" w:rsidP="00256A13">
      <w:pPr>
        <w:pStyle w:val="Stylnastroninternet"/>
        <w:rPr>
          <w:lang w:eastAsia="pl-PL"/>
        </w:rPr>
      </w:pPr>
      <w:r w:rsidRPr="00B40E26">
        <w:rPr>
          <w:lang w:eastAsia="pl-PL"/>
        </w:rPr>
        <w:t>W przypadkach uporczywego uchylania się od obowiązku poddania dzieci szczepieniom ochronnym wdrażane jest postępowanie egzekucyjne, które zgodnie</w:t>
      </w:r>
      <w:r w:rsidR="005A5A82">
        <w:rPr>
          <w:lang w:eastAsia="pl-PL"/>
        </w:rPr>
        <w:t xml:space="preserve"> z </w:t>
      </w:r>
      <w:r w:rsidRPr="00B40E26">
        <w:rPr>
          <w:lang w:eastAsia="pl-PL"/>
        </w:rPr>
        <w:t>właściwością kierowane jest do Wojewody Zachodniopomorskiego. Liczbę osób uchylających się od obowiązku szczepień</w:t>
      </w:r>
      <w:r w:rsidR="000E738B">
        <w:rPr>
          <w:lang w:eastAsia="pl-PL"/>
        </w:rPr>
        <w:t xml:space="preserve"> w </w:t>
      </w:r>
      <w:r w:rsidRPr="00B40E26">
        <w:rPr>
          <w:lang w:eastAsia="pl-PL"/>
        </w:rPr>
        <w:t xml:space="preserve">latach 2012-2022 na terenie woj. zachodniopomorskiego przedstawia </w:t>
      </w:r>
      <w:r w:rsidRPr="006C4428">
        <w:rPr>
          <w:lang w:eastAsia="pl-PL"/>
        </w:rPr>
        <w:t>tabela 27</w:t>
      </w:r>
      <w:r w:rsidRPr="00B40E26">
        <w:rPr>
          <w:lang w:eastAsia="pl-PL"/>
        </w:rPr>
        <w:t>.</w:t>
      </w:r>
    </w:p>
    <w:p w14:paraId="3862AFDB" w14:textId="77777777" w:rsidR="00256A13" w:rsidRPr="00B40E26" w:rsidRDefault="00256A13" w:rsidP="00256A13">
      <w:pPr>
        <w:pStyle w:val="Stylnastroninternet"/>
        <w:rPr>
          <w:lang w:eastAsia="pl-PL"/>
        </w:rPr>
      </w:pPr>
    </w:p>
    <w:p w14:paraId="74DAF8DC" w14:textId="0F4B1425" w:rsidR="00773A58" w:rsidRPr="0057057F" w:rsidRDefault="00773A58" w:rsidP="004747E5">
      <w:pPr>
        <w:spacing w:before="120" w:after="120" w:line="240" w:lineRule="auto"/>
        <w:rPr>
          <w:rFonts w:eastAsia="Times New Roman" w:cstheme="minorHAnsi"/>
          <w:sz w:val="18"/>
          <w:szCs w:val="18"/>
          <w:lang w:eastAsia="pl-PL"/>
        </w:rPr>
      </w:pPr>
      <w:bookmarkStart w:id="568" w:name="_Toc133231321"/>
      <w:bookmarkStart w:id="569" w:name="_Toc133236330"/>
      <w:bookmarkStart w:id="570" w:name="_Toc133311720"/>
      <w:bookmarkStart w:id="571" w:name="_Toc133320576"/>
      <w:bookmarkStart w:id="572" w:name="_Toc133321695"/>
      <w:bookmarkStart w:id="573" w:name="_Toc133387673"/>
      <w:bookmarkStart w:id="574" w:name="_Toc133388617"/>
      <w:bookmarkStart w:id="575" w:name="_Toc133500640"/>
      <w:bookmarkStart w:id="576" w:name="_Toc133559644"/>
      <w:bookmarkStart w:id="577" w:name="_Toc133576666"/>
      <w:bookmarkStart w:id="578" w:name="_Toc133582270"/>
      <w:bookmarkStart w:id="579" w:name="_Toc133582888"/>
      <w:bookmarkStart w:id="580" w:name="_Toc133583778"/>
      <w:bookmarkStart w:id="581" w:name="_Toc134604387"/>
      <w:bookmarkStart w:id="582" w:name="_Toc134610901"/>
      <w:bookmarkStart w:id="583" w:name="_Toc135041600"/>
      <w:bookmarkStart w:id="584" w:name="_Toc135828592"/>
      <w:r w:rsidRPr="0057057F">
        <w:rPr>
          <w:rFonts w:eastAsia="Times New Roman" w:cstheme="minorHAnsi"/>
          <w:sz w:val="18"/>
          <w:szCs w:val="18"/>
          <w:lang w:eastAsia="pl-PL"/>
        </w:rPr>
        <w:t xml:space="preserve">Tabela </w:t>
      </w:r>
      <w:r w:rsidRPr="0057057F">
        <w:rPr>
          <w:rFonts w:eastAsia="Times New Roman" w:cstheme="minorHAnsi"/>
          <w:sz w:val="18"/>
          <w:szCs w:val="18"/>
          <w:lang w:eastAsia="pl-PL"/>
        </w:rPr>
        <w:fldChar w:fldCharType="begin"/>
      </w:r>
      <w:r w:rsidRPr="0057057F">
        <w:rPr>
          <w:rFonts w:eastAsia="Times New Roman" w:cstheme="minorHAnsi"/>
          <w:sz w:val="18"/>
          <w:szCs w:val="18"/>
          <w:lang w:eastAsia="pl-PL"/>
        </w:rPr>
        <w:instrText xml:space="preserve"> SEQ Tabela \* ARABIC </w:instrText>
      </w:r>
      <w:r w:rsidRPr="0057057F">
        <w:rPr>
          <w:rFonts w:eastAsia="Times New Roman" w:cstheme="minorHAnsi"/>
          <w:sz w:val="18"/>
          <w:szCs w:val="18"/>
          <w:lang w:eastAsia="pl-PL"/>
        </w:rPr>
        <w:fldChar w:fldCharType="separate"/>
      </w:r>
      <w:r w:rsidR="00B41039" w:rsidRPr="0057057F">
        <w:rPr>
          <w:rFonts w:eastAsia="Times New Roman" w:cstheme="minorHAnsi"/>
          <w:noProof/>
          <w:sz w:val="18"/>
          <w:szCs w:val="18"/>
          <w:lang w:eastAsia="pl-PL"/>
        </w:rPr>
        <w:t>27</w:t>
      </w:r>
      <w:r w:rsidRPr="0057057F">
        <w:rPr>
          <w:rFonts w:eastAsia="Times New Roman" w:cstheme="minorHAnsi"/>
          <w:sz w:val="18"/>
          <w:szCs w:val="18"/>
          <w:lang w:eastAsia="pl-PL"/>
        </w:rPr>
        <w:fldChar w:fldCharType="end"/>
      </w:r>
      <w:r w:rsidR="0039610A">
        <w:rPr>
          <w:rFonts w:eastAsia="Times New Roman" w:cstheme="minorHAnsi"/>
          <w:sz w:val="18"/>
          <w:szCs w:val="18"/>
          <w:lang w:eastAsia="pl-PL"/>
        </w:rPr>
        <w:t>.</w:t>
      </w:r>
      <w:r w:rsidRPr="0057057F">
        <w:rPr>
          <w:rFonts w:eastAsia="Times New Roman" w:cstheme="minorHAnsi"/>
          <w:sz w:val="18"/>
          <w:szCs w:val="18"/>
          <w:lang w:eastAsia="pl-PL"/>
        </w:rPr>
        <w:t xml:space="preserve"> Liczba osób uchylających się od szczepień ochronnych</w:t>
      </w:r>
      <w:r w:rsidR="000E738B" w:rsidRPr="0057057F">
        <w:rPr>
          <w:rFonts w:eastAsia="Times New Roman" w:cstheme="minorHAnsi"/>
          <w:sz w:val="18"/>
          <w:szCs w:val="18"/>
          <w:lang w:eastAsia="pl-PL"/>
        </w:rPr>
        <w:t xml:space="preserve"> w </w:t>
      </w:r>
      <w:r w:rsidRPr="0057057F">
        <w:rPr>
          <w:rFonts w:eastAsia="Times New Roman" w:cstheme="minorHAnsi"/>
          <w:sz w:val="18"/>
          <w:szCs w:val="18"/>
          <w:lang w:eastAsia="pl-PL"/>
        </w:rPr>
        <w:t>latach 2012–2022 na terenie woj. zachodniopomorskiego</w:t>
      </w:r>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p>
    <w:tbl>
      <w:tblPr>
        <w:tblStyle w:val="Siatkatabelijasna"/>
        <w:tblW w:w="0" w:type="auto"/>
        <w:jc w:val="center"/>
        <w:tblLook w:val="04A0" w:firstRow="1" w:lastRow="0" w:firstColumn="1" w:lastColumn="0" w:noHBand="0" w:noVBand="1"/>
        <w:tblCaption w:val="Tabela 27 Liczba osób uchylających się od szczepień ochronnych w latach 2012–2022 na terenie woj. zachodniopomorskiego"/>
        <w:tblDescription w:val="Tabela 27 Liczba osób uchylających się od szczepień ochronnych w latach 2012–2022 na terenie woj. zachodniopomorskiego"/>
      </w:tblPr>
      <w:tblGrid>
        <w:gridCol w:w="1189"/>
        <w:gridCol w:w="2197"/>
      </w:tblGrid>
      <w:tr w:rsidR="002879D9" w:rsidRPr="00B40E26" w14:paraId="73972FE6" w14:textId="77777777" w:rsidTr="008071BF">
        <w:trPr>
          <w:jc w:val="center"/>
        </w:trPr>
        <w:tc>
          <w:tcPr>
            <w:tcW w:w="3386" w:type="dxa"/>
            <w:gridSpan w:val="2"/>
          </w:tcPr>
          <w:p w14:paraId="7E613E12"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Liczba osób uchylających się od obowiązku szczepień</w:t>
            </w:r>
            <w:r>
              <w:rPr>
                <w:rFonts w:ascii="Calibri" w:eastAsia="Times New Roman" w:hAnsi="Calibri" w:cs="Calibri"/>
                <w:b/>
                <w:sz w:val="18"/>
                <w:szCs w:val="18"/>
                <w:lang w:eastAsia="pl-PL"/>
              </w:rPr>
              <w:t xml:space="preserve"> w </w:t>
            </w:r>
            <w:r w:rsidRPr="00B40E26">
              <w:rPr>
                <w:rFonts w:ascii="Calibri" w:eastAsia="Times New Roman" w:hAnsi="Calibri" w:cs="Calibri"/>
                <w:b/>
                <w:sz w:val="18"/>
                <w:szCs w:val="18"/>
                <w:lang w:eastAsia="pl-PL"/>
              </w:rPr>
              <w:t>woj. zachodniopomorskim</w:t>
            </w:r>
          </w:p>
        </w:tc>
      </w:tr>
      <w:tr w:rsidR="002879D9" w:rsidRPr="00B40E26" w14:paraId="522C1925" w14:textId="77777777" w:rsidTr="008071BF">
        <w:trPr>
          <w:jc w:val="center"/>
        </w:trPr>
        <w:tc>
          <w:tcPr>
            <w:tcW w:w="1189" w:type="dxa"/>
          </w:tcPr>
          <w:p w14:paraId="0A157209"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2012</w:t>
            </w:r>
          </w:p>
        </w:tc>
        <w:tc>
          <w:tcPr>
            <w:tcW w:w="2197" w:type="dxa"/>
          </w:tcPr>
          <w:p w14:paraId="73C470E6"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100</w:t>
            </w:r>
          </w:p>
        </w:tc>
      </w:tr>
      <w:tr w:rsidR="002879D9" w:rsidRPr="00B40E26" w14:paraId="49DE7ADA" w14:textId="77777777" w:rsidTr="008071BF">
        <w:trPr>
          <w:jc w:val="center"/>
        </w:trPr>
        <w:tc>
          <w:tcPr>
            <w:tcW w:w="1189" w:type="dxa"/>
          </w:tcPr>
          <w:p w14:paraId="00CD885F"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2013</w:t>
            </w:r>
          </w:p>
        </w:tc>
        <w:tc>
          <w:tcPr>
            <w:tcW w:w="2197" w:type="dxa"/>
          </w:tcPr>
          <w:p w14:paraId="67F55583"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186</w:t>
            </w:r>
          </w:p>
        </w:tc>
      </w:tr>
      <w:tr w:rsidR="002879D9" w:rsidRPr="00B40E26" w14:paraId="79817557" w14:textId="77777777" w:rsidTr="008071BF">
        <w:trPr>
          <w:jc w:val="center"/>
        </w:trPr>
        <w:tc>
          <w:tcPr>
            <w:tcW w:w="1189" w:type="dxa"/>
          </w:tcPr>
          <w:p w14:paraId="771BD096"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2014</w:t>
            </w:r>
          </w:p>
        </w:tc>
        <w:tc>
          <w:tcPr>
            <w:tcW w:w="2197" w:type="dxa"/>
          </w:tcPr>
          <w:p w14:paraId="011E1111"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267</w:t>
            </w:r>
          </w:p>
        </w:tc>
      </w:tr>
      <w:tr w:rsidR="002879D9" w:rsidRPr="00B40E26" w14:paraId="348AD68B" w14:textId="77777777" w:rsidTr="008071BF">
        <w:trPr>
          <w:jc w:val="center"/>
        </w:trPr>
        <w:tc>
          <w:tcPr>
            <w:tcW w:w="1189" w:type="dxa"/>
          </w:tcPr>
          <w:p w14:paraId="767F8556"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2015</w:t>
            </w:r>
          </w:p>
        </w:tc>
        <w:tc>
          <w:tcPr>
            <w:tcW w:w="2197" w:type="dxa"/>
          </w:tcPr>
          <w:p w14:paraId="152B2DDB"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323</w:t>
            </w:r>
          </w:p>
        </w:tc>
      </w:tr>
      <w:tr w:rsidR="002879D9" w:rsidRPr="00B40E26" w14:paraId="7DF6457F" w14:textId="77777777" w:rsidTr="008071BF">
        <w:trPr>
          <w:jc w:val="center"/>
        </w:trPr>
        <w:tc>
          <w:tcPr>
            <w:tcW w:w="1189" w:type="dxa"/>
          </w:tcPr>
          <w:p w14:paraId="4D555DE0"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2016</w:t>
            </w:r>
          </w:p>
        </w:tc>
        <w:tc>
          <w:tcPr>
            <w:tcW w:w="2197" w:type="dxa"/>
          </w:tcPr>
          <w:p w14:paraId="5EFF29DF"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543</w:t>
            </w:r>
          </w:p>
        </w:tc>
      </w:tr>
      <w:tr w:rsidR="002879D9" w:rsidRPr="00B40E26" w14:paraId="145ED7A1" w14:textId="77777777" w:rsidTr="008071BF">
        <w:trPr>
          <w:jc w:val="center"/>
        </w:trPr>
        <w:tc>
          <w:tcPr>
            <w:tcW w:w="1189" w:type="dxa"/>
          </w:tcPr>
          <w:p w14:paraId="6BD51225"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2017</w:t>
            </w:r>
          </w:p>
        </w:tc>
        <w:tc>
          <w:tcPr>
            <w:tcW w:w="2197" w:type="dxa"/>
          </w:tcPr>
          <w:p w14:paraId="6825FCC4"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799</w:t>
            </w:r>
          </w:p>
        </w:tc>
      </w:tr>
      <w:tr w:rsidR="002879D9" w:rsidRPr="00B40E26" w14:paraId="63F65F19" w14:textId="77777777" w:rsidTr="008071BF">
        <w:trPr>
          <w:jc w:val="center"/>
        </w:trPr>
        <w:tc>
          <w:tcPr>
            <w:tcW w:w="1189" w:type="dxa"/>
          </w:tcPr>
          <w:p w14:paraId="1582E899"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2018</w:t>
            </w:r>
          </w:p>
        </w:tc>
        <w:tc>
          <w:tcPr>
            <w:tcW w:w="2197" w:type="dxa"/>
          </w:tcPr>
          <w:p w14:paraId="5A21F665"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1354</w:t>
            </w:r>
          </w:p>
        </w:tc>
      </w:tr>
      <w:tr w:rsidR="002879D9" w:rsidRPr="00B40E26" w14:paraId="07FE5CC7" w14:textId="77777777" w:rsidTr="008071BF">
        <w:trPr>
          <w:jc w:val="center"/>
        </w:trPr>
        <w:tc>
          <w:tcPr>
            <w:tcW w:w="1189" w:type="dxa"/>
          </w:tcPr>
          <w:p w14:paraId="7DAB3D30"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2019</w:t>
            </w:r>
          </w:p>
        </w:tc>
        <w:tc>
          <w:tcPr>
            <w:tcW w:w="2197" w:type="dxa"/>
          </w:tcPr>
          <w:p w14:paraId="2D5744FD"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1716</w:t>
            </w:r>
          </w:p>
        </w:tc>
      </w:tr>
      <w:tr w:rsidR="002879D9" w:rsidRPr="00B40E26" w14:paraId="5BA2C95A" w14:textId="77777777" w:rsidTr="008071BF">
        <w:trPr>
          <w:jc w:val="center"/>
        </w:trPr>
        <w:tc>
          <w:tcPr>
            <w:tcW w:w="1189" w:type="dxa"/>
          </w:tcPr>
          <w:p w14:paraId="443A00FB"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2020</w:t>
            </w:r>
          </w:p>
        </w:tc>
        <w:tc>
          <w:tcPr>
            <w:tcW w:w="2197" w:type="dxa"/>
          </w:tcPr>
          <w:p w14:paraId="004469FD"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2037</w:t>
            </w:r>
          </w:p>
        </w:tc>
      </w:tr>
      <w:tr w:rsidR="002879D9" w:rsidRPr="00B40E26" w14:paraId="58B2698F" w14:textId="77777777" w:rsidTr="008071BF">
        <w:trPr>
          <w:jc w:val="center"/>
        </w:trPr>
        <w:tc>
          <w:tcPr>
            <w:tcW w:w="1189" w:type="dxa"/>
          </w:tcPr>
          <w:p w14:paraId="0F13759D"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2021</w:t>
            </w:r>
          </w:p>
        </w:tc>
        <w:tc>
          <w:tcPr>
            <w:tcW w:w="2197" w:type="dxa"/>
          </w:tcPr>
          <w:p w14:paraId="7893C9D2"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2421</w:t>
            </w:r>
          </w:p>
        </w:tc>
      </w:tr>
      <w:tr w:rsidR="002879D9" w:rsidRPr="00B40E26" w14:paraId="5B893304" w14:textId="77777777" w:rsidTr="008071BF">
        <w:trPr>
          <w:jc w:val="center"/>
        </w:trPr>
        <w:tc>
          <w:tcPr>
            <w:tcW w:w="1189" w:type="dxa"/>
          </w:tcPr>
          <w:p w14:paraId="4F887EEC" w14:textId="77777777" w:rsidR="002879D9" w:rsidRPr="00B40E26" w:rsidRDefault="002879D9" w:rsidP="00FE4B7A">
            <w:pPr>
              <w:spacing w:line="276" w:lineRule="auto"/>
              <w:jc w:val="center"/>
              <w:rPr>
                <w:rFonts w:ascii="Calibri" w:eastAsia="Times New Roman" w:hAnsi="Calibri" w:cs="Calibri"/>
                <w:b/>
                <w:sz w:val="18"/>
                <w:szCs w:val="18"/>
                <w:lang w:eastAsia="pl-PL"/>
              </w:rPr>
            </w:pPr>
            <w:r w:rsidRPr="00B40E26">
              <w:rPr>
                <w:rFonts w:ascii="Calibri" w:eastAsia="Times New Roman" w:hAnsi="Calibri" w:cs="Calibri"/>
                <w:b/>
                <w:sz w:val="18"/>
                <w:szCs w:val="18"/>
                <w:lang w:eastAsia="pl-PL"/>
              </w:rPr>
              <w:t>2022</w:t>
            </w:r>
          </w:p>
        </w:tc>
        <w:tc>
          <w:tcPr>
            <w:tcW w:w="2197" w:type="dxa"/>
          </w:tcPr>
          <w:p w14:paraId="4279F3C2" w14:textId="77777777" w:rsidR="002879D9" w:rsidRPr="00B40E26" w:rsidRDefault="002879D9" w:rsidP="00FE4B7A">
            <w:pPr>
              <w:spacing w:line="276" w:lineRule="auto"/>
              <w:jc w:val="center"/>
              <w:rPr>
                <w:rFonts w:ascii="Calibri" w:eastAsia="Times New Roman" w:hAnsi="Calibri" w:cs="Calibri"/>
                <w:sz w:val="18"/>
                <w:szCs w:val="18"/>
                <w:lang w:eastAsia="pl-PL"/>
              </w:rPr>
            </w:pPr>
            <w:r w:rsidRPr="00B40E26">
              <w:rPr>
                <w:rFonts w:ascii="Calibri" w:eastAsia="Times New Roman" w:hAnsi="Calibri" w:cs="Calibri"/>
                <w:sz w:val="18"/>
                <w:szCs w:val="18"/>
                <w:lang w:eastAsia="pl-PL"/>
              </w:rPr>
              <w:t>3031</w:t>
            </w:r>
          </w:p>
        </w:tc>
      </w:tr>
    </w:tbl>
    <w:p w14:paraId="4F71F578" w14:textId="77777777" w:rsidR="00256A13" w:rsidRDefault="00256A13" w:rsidP="00256A13">
      <w:pPr>
        <w:pStyle w:val="Stylnastroninternet"/>
        <w:rPr>
          <w:lang w:eastAsia="pl-PL"/>
        </w:rPr>
      </w:pPr>
    </w:p>
    <w:p w14:paraId="210B0188" w14:textId="2DFFF54A" w:rsidR="00773A58" w:rsidRDefault="00773A58" w:rsidP="00256A13">
      <w:pPr>
        <w:pStyle w:val="Stylnastroninternet"/>
        <w:rPr>
          <w:lang w:eastAsia="pl-PL"/>
        </w:rPr>
      </w:pPr>
      <w:r w:rsidRPr="00B40E26">
        <w:rPr>
          <w:lang w:eastAsia="pl-PL"/>
        </w:rPr>
        <w:t xml:space="preserve">Szczegółowe dane liczbowe o osobach uchylających się (dot. </w:t>
      </w:r>
      <w:r w:rsidRPr="00B40E26">
        <w:rPr>
          <w:spacing w:val="-8"/>
          <w:lang w:eastAsia="pl-PL"/>
        </w:rPr>
        <w:t>rodziców dzieci)</w:t>
      </w:r>
      <w:r w:rsidRPr="00B40E26">
        <w:rPr>
          <w:lang w:eastAsia="pl-PL"/>
        </w:rPr>
        <w:t xml:space="preserve"> od</w:t>
      </w:r>
      <w:r w:rsidR="007941CC">
        <w:rPr>
          <w:lang w:eastAsia="pl-PL"/>
        </w:rPr>
        <w:t> </w:t>
      </w:r>
      <w:r w:rsidRPr="00B40E26">
        <w:rPr>
          <w:lang w:eastAsia="pl-PL"/>
        </w:rPr>
        <w:t>wykonania obowiązku szczepień (wg przyczyn uchylania się</w:t>
      </w:r>
      <w:r w:rsidRPr="00B40E26">
        <w:rPr>
          <w:spacing w:val="-8"/>
          <w:lang w:eastAsia="pl-PL"/>
        </w:rPr>
        <w:t>)</w:t>
      </w:r>
      <w:r w:rsidRPr="00B40E26">
        <w:rPr>
          <w:lang w:eastAsia="pl-PL"/>
        </w:rPr>
        <w:t>, także</w:t>
      </w:r>
      <w:r w:rsidRPr="00B40E26">
        <w:rPr>
          <w:sz w:val="28"/>
          <w:szCs w:val="28"/>
          <w:lang w:eastAsia="pl-PL"/>
        </w:rPr>
        <w:t xml:space="preserve"> </w:t>
      </w:r>
      <w:r w:rsidRPr="00B40E26">
        <w:rPr>
          <w:lang w:eastAsia="pl-PL"/>
        </w:rPr>
        <w:t>o działaniach Państwowej Inspekcji Sanitarnej podejmowanych</w:t>
      </w:r>
      <w:r w:rsidR="000E738B">
        <w:rPr>
          <w:lang w:eastAsia="pl-PL"/>
        </w:rPr>
        <w:t xml:space="preserve"> w </w:t>
      </w:r>
      <w:r w:rsidRPr="00B40E26">
        <w:rPr>
          <w:lang w:eastAsia="pl-PL"/>
        </w:rPr>
        <w:t>celu egzekwowania jego wykonania przez osoby uchylające się</w:t>
      </w:r>
      <w:r w:rsidR="000E738B">
        <w:rPr>
          <w:lang w:eastAsia="pl-PL"/>
        </w:rPr>
        <w:t xml:space="preserve"> w </w:t>
      </w:r>
      <w:r w:rsidRPr="00B40E26">
        <w:rPr>
          <w:lang w:eastAsia="pl-PL"/>
        </w:rPr>
        <w:t xml:space="preserve">2022 r. przedstawia </w:t>
      </w:r>
      <w:r w:rsidRPr="006C4428">
        <w:rPr>
          <w:lang w:eastAsia="pl-PL"/>
        </w:rPr>
        <w:t xml:space="preserve">tabela </w:t>
      </w:r>
      <w:r>
        <w:rPr>
          <w:lang w:eastAsia="pl-PL"/>
        </w:rPr>
        <w:t>28</w:t>
      </w:r>
      <w:r w:rsidRPr="00B40E26">
        <w:rPr>
          <w:lang w:eastAsia="pl-PL"/>
        </w:rPr>
        <w:t>.</w:t>
      </w:r>
    </w:p>
    <w:p w14:paraId="035682EC" w14:textId="77777777" w:rsidR="00256A13" w:rsidRDefault="00256A13" w:rsidP="00256A13">
      <w:pPr>
        <w:pStyle w:val="Stylnastroninternet"/>
        <w:rPr>
          <w:lang w:eastAsia="pl-PL"/>
        </w:rPr>
      </w:pPr>
    </w:p>
    <w:p w14:paraId="28E93927" w14:textId="77777777" w:rsidR="00256A13" w:rsidRDefault="00256A13" w:rsidP="00256A13">
      <w:pPr>
        <w:pStyle w:val="Stylnastroninternet"/>
        <w:rPr>
          <w:lang w:eastAsia="pl-PL"/>
        </w:rPr>
      </w:pPr>
      <w:r>
        <w:rPr>
          <w:lang w:eastAsia="pl-PL"/>
        </w:rPr>
        <w:t xml:space="preserve">Istotny wpływ na wzrost liczby osób niepoddających się ustawowemu obowiązkowi szczepień ochronnych na terenie województwa miał m.in. wpływ osób o poglądach </w:t>
      </w:r>
      <w:proofErr w:type="spellStart"/>
      <w:r>
        <w:rPr>
          <w:lang w:eastAsia="pl-PL"/>
        </w:rPr>
        <w:t>antyszczepionkowych</w:t>
      </w:r>
      <w:proofErr w:type="spellEnd"/>
      <w:r>
        <w:rPr>
          <w:lang w:eastAsia="pl-PL"/>
        </w:rPr>
        <w:t xml:space="preserve"> (dot. 19,5% osób uchylających się). Wobec narastania problemu, a tym samym realnego zagrożenia dla odporności zbiorowiskowej wzmożony nadzór w tym zakresie będzie kontynuowany.</w:t>
      </w:r>
    </w:p>
    <w:p w14:paraId="30F66B0C" w14:textId="408A4C2F" w:rsidR="00256A13" w:rsidRDefault="00256A13" w:rsidP="00256A13">
      <w:pPr>
        <w:pStyle w:val="Stylnastroninternet"/>
        <w:rPr>
          <w:lang w:eastAsia="pl-PL"/>
        </w:rPr>
      </w:pPr>
      <w:r>
        <w:rPr>
          <w:lang w:eastAsia="pl-PL"/>
        </w:rPr>
        <w:br w:type="page"/>
      </w:r>
    </w:p>
    <w:p w14:paraId="3E468211" w14:textId="7B1C7F43" w:rsidR="00773A58" w:rsidRPr="0057057F" w:rsidRDefault="00773A58" w:rsidP="0039610A">
      <w:pPr>
        <w:spacing w:before="120" w:after="120" w:line="240" w:lineRule="auto"/>
        <w:rPr>
          <w:rFonts w:ascii="Calibri" w:eastAsia="Times New Roman" w:hAnsi="Calibri" w:cs="Calibri"/>
          <w:sz w:val="18"/>
          <w:szCs w:val="18"/>
          <w:lang w:eastAsia="pl-PL"/>
        </w:rPr>
      </w:pPr>
      <w:bookmarkStart w:id="585" w:name="_Toc133231322"/>
      <w:bookmarkStart w:id="586" w:name="_Toc133236331"/>
      <w:bookmarkStart w:id="587" w:name="_Toc133311721"/>
      <w:bookmarkStart w:id="588" w:name="_Toc133320577"/>
      <w:bookmarkStart w:id="589" w:name="_Toc133321696"/>
      <w:bookmarkStart w:id="590" w:name="_Toc133387674"/>
      <w:bookmarkStart w:id="591" w:name="_Toc133388618"/>
      <w:bookmarkStart w:id="592" w:name="_Toc133500641"/>
      <w:bookmarkStart w:id="593" w:name="_Toc133559645"/>
      <w:bookmarkStart w:id="594" w:name="_Toc133576667"/>
      <w:bookmarkStart w:id="595" w:name="_Toc133582271"/>
      <w:bookmarkStart w:id="596" w:name="_Toc133582889"/>
      <w:bookmarkStart w:id="597" w:name="_Toc133583779"/>
      <w:bookmarkStart w:id="598" w:name="_Toc134604388"/>
      <w:bookmarkStart w:id="599" w:name="_Toc134610902"/>
      <w:bookmarkStart w:id="600" w:name="_Toc135041601"/>
      <w:bookmarkStart w:id="601" w:name="_Toc135828593"/>
      <w:r w:rsidRPr="0057057F">
        <w:rPr>
          <w:rFonts w:ascii="Calibri" w:eastAsia="Times New Roman" w:hAnsi="Calibri" w:cs="Calibri"/>
          <w:sz w:val="18"/>
          <w:szCs w:val="18"/>
          <w:lang w:eastAsia="pl-PL"/>
        </w:rPr>
        <w:lastRenderedPageBreak/>
        <w:t xml:space="preserve">Tabela </w:t>
      </w:r>
      <w:r w:rsidRPr="0057057F">
        <w:rPr>
          <w:rFonts w:ascii="Calibri" w:eastAsia="Times New Roman" w:hAnsi="Calibri" w:cs="Calibri"/>
          <w:sz w:val="18"/>
          <w:szCs w:val="18"/>
          <w:lang w:eastAsia="pl-PL"/>
        </w:rPr>
        <w:fldChar w:fldCharType="begin"/>
      </w:r>
      <w:r w:rsidRPr="0057057F">
        <w:rPr>
          <w:rFonts w:ascii="Calibri" w:eastAsia="Times New Roman" w:hAnsi="Calibri" w:cs="Calibri"/>
          <w:sz w:val="18"/>
          <w:szCs w:val="18"/>
          <w:lang w:eastAsia="pl-PL"/>
        </w:rPr>
        <w:instrText xml:space="preserve"> SEQ Tabela \* ARABIC </w:instrText>
      </w:r>
      <w:r w:rsidRPr="0057057F">
        <w:rPr>
          <w:rFonts w:ascii="Calibri" w:eastAsia="Times New Roman" w:hAnsi="Calibri" w:cs="Calibri"/>
          <w:sz w:val="18"/>
          <w:szCs w:val="18"/>
          <w:lang w:eastAsia="pl-PL"/>
        </w:rPr>
        <w:fldChar w:fldCharType="separate"/>
      </w:r>
      <w:r w:rsidR="00B41039" w:rsidRPr="0057057F">
        <w:rPr>
          <w:rFonts w:ascii="Calibri" w:eastAsia="Times New Roman" w:hAnsi="Calibri" w:cs="Calibri"/>
          <w:noProof/>
          <w:sz w:val="18"/>
          <w:szCs w:val="18"/>
          <w:lang w:eastAsia="pl-PL"/>
        </w:rPr>
        <w:t>28</w:t>
      </w:r>
      <w:r w:rsidRPr="0057057F">
        <w:rPr>
          <w:rFonts w:ascii="Calibri" w:eastAsia="Times New Roman" w:hAnsi="Calibri" w:cs="Calibri"/>
          <w:sz w:val="18"/>
          <w:szCs w:val="18"/>
          <w:lang w:eastAsia="pl-PL"/>
        </w:rPr>
        <w:fldChar w:fldCharType="end"/>
      </w:r>
      <w:r w:rsidR="0039610A">
        <w:rPr>
          <w:rFonts w:ascii="Calibri" w:eastAsia="Times New Roman" w:hAnsi="Calibri" w:cs="Calibri"/>
          <w:sz w:val="18"/>
          <w:szCs w:val="18"/>
          <w:lang w:eastAsia="pl-PL"/>
        </w:rPr>
        <w:t>.</w:t>
      </w:r>
      <w:r w:rsidRPr="0057057F">
        <w:rPr>
          <w:rFonts w:ascii="Calibri" w:eastAsia="Times New Roman" w:hAnsi="Calibri" w:cs="Calibri"/>
          <w:sz w:val="18"/>
          <w:szCs w:val="18"/>
          <w:lang w:eastAsia="pl-PL"/>
        </w:rPr>
        <w:t xml:space="preserve"> Roczne sprawozdanie ZPWIS</w:t>
      </w:r>
      <w:r w:rsidR="000E738B" w:rsidRPr="0057057F">
        <w:rPr>
          <w:rFonts w:ascii="Calibri" w:eastAsia="Times New Roman" w:hAnsi="Calibri" w:cs="Calibri"/>
          <w:sz w:val="18"/>
          <w:szCs w:val="18"/>
          <w:lang w:eastAsia="pl-PL"/>
        </w:rPr>
        <w:t xml:space="preserve"> w </w:t>
      </w:r>
      <w:r w:rsidRPr="0057057F">
        <w:rPr>
          <w:rFonts w:ascii="Calibri" w:eastAsia="Times New Roman" w:hAnsi="Calibri" w:cs="Calibri"/>
          <w:sz w:val="18"/>
          <w:szCs w:val="18"/>
          <w:lang w:eastAsia="pl-PL"/>
        </w:rPr>
        <w:t>Szczecinie o osobach uchylających się od wykonania obowiązku szczepień ochronnych za 2022 r.</w:t>
      </w:r>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p>
    <w:tbl>
      <w:tblPr>
        <w:tblStyle w:val="Siatkatabelijasna"/>
        <w:tblW w:w="4910" w:type="pct"/>
        <w:jc w:val="center"/>
        <w:tblLayout w:type="fixed"/>
        <w:tblLook w:val="04A0" w:firstRow="1" w:lastRow="0" w:firstColumn="1" w:lastColumn="0" w:noHBand="0" w:noVBand="1"/>
        <w:tblCaption w:val="Tabela 28 Roczne sprawozdanie ZPWIS w Szczecinie o osobach uchylających się od wykonania obowiązku szczepień ochronnych za 2022 r."/>
        <w:tblDescription w:val="Tabela 28 Roczne sprawozdanie ZPWIS w Szczecinie o osobach uchylających się od wykonania obowiązku szczepień ochronnych za 2022 r."/>
      </w:tblPr>
      <w:tblGrid>
        <w:gridCol w:w="1895"/>
        <w:gridCol w:w="731"/>
        <w:gridCol w:w="731"/>
        <w:gridCol w:w="730"/>
        <w:gridCol w:w="730"/>
        <w:gridCol w:w="1315"/>
        <w:gridCol w:w="877"/>
        <w:gridCol w:w="877"/>
        <w:gridCol w:w="1013"/>
      </w:tblGrid>
      <w:tr w:rsidR="00773A58" w:rsidRPr="00B40E26" w14:paraId="05249FDD" w14:textId="77777777" w:rsidTr="008071BF">
        <w:trPr>
          <w:trHeight w:val="3609"/>
          <w:jc w:val="center"/>
        </w:trPr>
        <w:tc>
          <w:tcPr>
            <w:tcW w:w="1064" w:type="pct"/>
            <w:textDirection w:val="btLr"/>
            <w:hideMark/>
          </w:tcPr>
          <w:p w14:paraId="31F8A0D7" w14:textId="77777777"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Według przyczyn uchylania się od obowiązku szczepień ochronnych</w:t>
            </w:r>
          </w:p>
        </w:tc>
        <w:tc>
          <w:tcPr>
            <w:tcW w:w="411" w:type="pct"/>
            <w:textDirection w:val="btLr"/>
            <w:hideMark/>
          </w:tcPr>
          <w:p w14:paraId="2A3F29B4" w14:textId="77777777"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osób uchylających się na koniec 2021 r.</w:t>
            </w:r>
          </w:p>
        </w:tc>
        <w:tc>
          <w:tcPr>
            <w:tcW w:w="411" w:type="pct"/>
            <w:textDirection w:val="btLr"/>
            <w:hideMark/>
          </w:tcPr>
          <w:p w14:paraId="542FB0D0" w14:textId="77777777"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osób uchylających się, które wykonały obowiązek szczepień</w:t>
            </w:r>
          </w:p>
        </w:tc>
        <w:tc>
          <w:tcPr>
            <w:tcW w:w="410" w:type="pct"/>
            <w:textDirection w:val="btLr"/>
            <w:hideMark/>
          </w:tcPr>
          <w:p w14:paraId="449EEDE9" w14:textId="77777777"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nowych uchylających się osób</w:t>
            </w:r>
          </w:p>
        </w:tc>
        <w:tc>
          <w:tcPr>
            <w:tcW w:w="410" w:type="pct"/>
            <w:textDirection w:val="btLr"/>
            <w:hideMark/>
          </w:tcPr>
          <w:p w14:paraId="2019CF06" w14:textId="77777777"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osób uchylających się na koniec 2022 r.</w:t>
            </w:r>
          </w:p>
        </w:tc>
        <w:tc>
          <w:tcPr>
            <w:tcW w:w="739" w:type="pct"/>
            <w:textDirection w:val="btLr"/>
            <w:hideMark/>
          </w:tcPr>
          <w:p w14:paraId="1927E8AE" w14:textId="64849645"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upomnień zawierających wezwanie do wykonania obowiązku szczepień</w:t>
            </w:r>
            <w:r w:rsidR="005A5A82">
              <w:rPr>
                <w:rFonts w:eastAsia="Times New Roman" w:cstheme="minorHAnsi"/>
                <w:b/>
                <w:w w:val="90"/>
                <w:sz w:val="18"/>
                <w:szCs w:val="18"/>
                <w:lang w:eastAsia="pl-PL"/>
              </w:rPr>
              <w:t xml:space="preserve"> z </w:t>
            </w:r>
            <w:r w:rsidRPr="00B40E26">
              <w:rPr>
                <w:rFonts w:eastAsia="Times New Roman" w:cstheme="minorHAnsi"/>
                <w:b/>
                <w:w w:val="90"/>
                <w:sz w:val="18"/>
                <w:szCs w:val="18"/>
                <w:lang w:eastAsia="pl-PL"/>
              </w:rPr>
              <w:t>zagrożeniem skierowania sprawy na drogę egzekucji administracyjnej</w:t>
            </w:r>
            <w:r w:rsidR="000E738B">
              <w:rPr>
                <w:rFonts w:eastAsia="Times New Roman" w:cstheme="minorHAnsi"/>
                <w:b/>
                <w:w w:val="90"/>
                <w:sz w:val="18"/>
                <w:szCs w:val="18"/>
                <w:lang w:eastAsia="pl-PL"/>
              </w:rPr>
              <w:t xml:space="preserve"> w </w:t>
            </w:r>
            <w:r w:rsidRPr="00B40E26">
              <w:rPr>
                <w:rFonts w:eastAsia="Times New Roman" w:cstheme="minorHAnsi"/>
                <w:b/>
                <w:w w:val="90"/>
                <w:sz w:val="18"/>
                <w:szCs w:val="18"/>
                <w:lang w:eastAsia="pl-PL"/>
              </w:rPr>
              <w:t>2022 r.</w:t>
            </w:r>
          </w:p>
        </w:tc>
        <w:tc>
          <w:tcPr>
            <w:tcW w:w="493" w:type="pct"/>
            <w:textDirection w:val="btLr"/>
            <w:hideMark/>
          </w:tcPr>
          <w:p w14:paraId="2B162A56" w14:textId="48B2F35E"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wystawionych tytułów wykonawczych</w:t>
            </w:r>
            <w:r w:rsidR="000E738B">
              <w:rPr>
                <w:rFonts w:eastAsia="Times New Roman" w:cstheme="minorHAnsi"/>
                <w:b/>
                <w:w w:val="90"/>
                <w:sz w:val="18"/>
                <w:szCs w:val="18"/>
                <w:lang w:eastAsia="pl-PL"/>
              </w:rPr>
              <w:t xml:space="preserve"> w </w:t>
            </w:r>
            <w:r w:rsidRPr="00B40E26">
              <w:rPr>
                <w:rFonts w:eastAsia="Times New Roman" w:cstheme="minorHAnsi"/>
                <w:b/>
                <w:w w:val="90"/>
                <w:sz w:val="18"/>
                <w:szCs w:val="18"/>
                <w:lang w:eastAsia="pl-PL"/>
              </w:rPr>
              <w:t>2022 r.</w:t>
            </w:r>
          </w:p>
        </w:tc>
        <w:tc>
          <w:tcPr>
            <w:tcW w:w="493" w:type="pct"/>
            <w:textDirection w:val="btLr"/>
            <w:hideMark/>
          </w:tcPr>
          <w:p w14:paraId="0C62F7E4" w14:textId="73D5E8A3"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wniosków do wojewody o egzekucję administracyjną obowiązku szczepień</w:t>
            </w:r>
            <w:r w:rsidR="000E738B">
              <w:rPr>
                <w:rFonts w:eastAsia="Times New Roman" w:cstheme="minorHAnsi"/>
                <w:b/>
                <w:w w:val="90"/>
                <w:sz w:val="18"/>
                <w:szCs w:val="18"/>
                <w:lang w:eastAsia="pl-PL"/>
              </w:rPr>
              <w:t xml:space="preserve"> w </w:t>
            </w:r>
            <w:r w:rsidRPr="00B40E26">
              <w:rPr>
                <w:rFonts w:eastAsia="Times New Roman" w:cstheme="minorHAnsi"/>
                <w:b/>
                <w:w w:val="90"/>
                <w:sz w:val="18"/>
                <w:szCs w:val="18"/>
                <w:lang w:eastAsia="pl-PL"/>
              </w:rPr>
              <w:t>2022 r.</w:t>
            </w:r>
          </w:p>
        </w:tc>
        <w:tc>
          <w:tcPr>
            <w:tcW w:w="569" w:type="pct"/>
            <w:textDirection w:val="btLr"/>
            <w:hideMark/>
          </w:tcPr>
          <w:p w14:paraId="4BCCA6B7" w14:textId="62C0C5EA" w:rsidR="00773A58" w:rsidRPr="00B40E26" w:rsidRDefault="00773A58" w:rsidP="00400395">
            <w:pPr>
              <w:spacing w:line="276" w:lineRule="auto"/>
              <w:ind w:left="113" w:right="113"/>
              <w:rPr>
                <w:rFonts w:eastAsia="Times New Roman" w:cstheme="minorHAnsi"/>
                <w:b/>
                <w:sz w:val="18"/>
                <w:szCs w:val="18"/>
                <w:lang w:eastAsia="pl-PL"/>
              </w:rPr>
            </w:pPr>
            <w:r w:rsidRPr="00B40E26">
              <w:rPr>
                <w:rFonts w:eastAsia="Times New Roman" w:cstheme="minorHAnsi"/>
                <w:b/>
                <w:w w:val="90"/>
                <w:sz w:val="18"/>
                <w:szCs w:val="18"/>
                <w:lang w:eastAsia="pl-PL"/>
              </w:rPr>
              <w:t>Liczba postępowań dot. zarzutów</w:t>
            </w:r>
            <w:r w:rsidR="000E738B">
              <w:rPr>
                <w:rFonts w:eastAsia="Times New Roman" w:cstheme="minorHAnsi"/>
                <w:b/>
                <w:w w:val="90"/>
                <w:sz w:val="18"/>
                <w:szCs w:val="18"/>
                <w:lang w:eastAsia="pl-PL"/>
              </w:rPr>
              <w:t xml:space="preserve"> w </w:t>
            </w:r>
            <w:r w:rsidRPr="00B40E26">
              <w:rPr>
                <w:rFonts w:eastAsia="Times New Roman" w:cstheme="minorHAnsi"/>
                <w:b/>
                <w:w w:val="90"/>
                <w:sz w:val="18"/>
                <w:szCs w:val="18"/>
                <w:lang w:eastAsia="pl-PL"/>
              </w:rPr>
              <w:t>sprawie prowadzenia egzekucji administracyjnej</w:t>
            </w:r>
            <w:r w:rsidR="000E738B">
              <w:rPr>
                <w:rFonts w:eastAsia="Times New Roman" w:cstheme="minorHAnsi"/>
                <w:b/>
                <w:w w:val="90"/>
                <w:sz w:val="18"/>
                <w:szCs w:val="18"/>
                <w:lang w:eastAsia="pl-PL"/>
              </w:rPr>
              <w:t xml:space="preserve"> w </w:t>
            </w:r>
            <w:r w:rsidRPr="00B40E26">
              <w:rPr>
                <w:rFonts w:eastAsia="Times New Roman" w:cstheme="minorHAnsi"/>
                <w:b/>
                <w:w w:val="90"/>
                <w:sz w:val="18"/>
                <w:szCs w:val="18"/>
                <w:lang w:eastAsia="pl-PL"/>
              </w:rPr>
              <w:t>2022 r.</w:t>
            </w:r>
          </w:p>
        </w:tc>
      </w:tr>
      <w:tr w:rsidR="00773A58" w:rsidRPr="00B40E26" w14:paraId="786CB075" w14:textId="77777777" w:rsidTr="008071BF">
        <w:trPr>
          <w:trHeight w:val="340"/>
          <w:jc w:val="center"/>
        </w:trPr>
        <w:tc>
          <w:tcPr>
            <w:tcW w:w="1064" w:type="pct"/>
            <w:hideMark/>
          </w:tcPr>
          <w:p w14:paraId="69158B8B" w14:textId="77777777" w:rsidR="00773A58" w:rsidRPr="00B40E26" w:rsidRDefault="00773A58" w:rsidP="00400395">
            <w:pPr>
              <w:rPr>
                <w:rFonts w:eastAsia="Times New Roman" w:cstheme="minorHAnsi"/>
                <w:sz w:val="18"/>
                <w:szCs w:val="18"/>
                <w:lang w:eastAsia="pl-PL"/>
              </w:rPr>
            </w:pPr>
            <w:r w:rsidRPr="00B40E26">
              <w:rPr>
                <w:rFonts w:eastAsia="Times New Roman" w:cstheme="minorHAnsi"/>
                <w:w w:val="90"/>
                <w:sz w:val="18"/>
                <w:szCs w:val="18"/>
                <w:lang w:eastAsia="pl-PL"/>
              </w:rPr>
              <w:t>Odrębność kulturowa, religijna lub etniczna</w:t>
            </w:r>
          </w:p>
        </w:tc>
        <w:tc>
          <w:tcPr>
            <w:tcW w:w="411" w:type="pct"/>
          </w:tcPr>
          <w:p w14:paraId="7A973E6A"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z w:val="18"/>
                <w:szCs w:val="18"/>
                <w:lang w:eastAsia="pl-PL"/>
              </w:rPr>
              <w:t>2</w:t>
            </w:r>
          </w:p>
        </w:tc>
        <w:tc>
          <w:tcPr>
            <w:tcW w:w="411" w:type="pct"/>
          </w:tcPr>
          <w:p w14:paraId="1742706E"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410" w:type="pct"/>
          </w:tcPr>
          <w:p w14:paraId="6ADFF29E"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2</w:t>
            </w:r>
          </w:p>
        </w:tc>
        <w:tc>
          <w:tcPr>
            <w:tcW w:w="410" w:type="pct"/>
          </w:tcPr>
          <w:p w14:paraId="2C6B7C41"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4</w:t>
            </w:r>
          </w:p>
        </w:tc>
        <w:tc>
          <w:tcPr>
            <w:tcW w:w="739" w:type="pct"/>
          </w:tcPr>
          <w:p w14:paraId="328A8FF9"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493" w:type="pct"/>
          </w:tcPr>
          <w:p w14:paraId="08C20C71"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493" w:type="pct"/>
          </w:tcPr>
          <w:p w14:paraId="1763FB62"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569" w:type="pct"/>
          </w:tcPr>
          <w:p w14:paraId="71AF9825"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r>
      <w:tr w:rsidR="00773A58" w:rsidRPr="00B40E26" w14:paraId="6FDC8622" w14:textId="77777777" w:rsidTr="008071BF">
        <w:trPr>
          <w:trHeight w:val="624"/>
          <w:jc w:val="center"/>
        </w:trPr>
        <w:tc>
          <w:tcPr>
            <w:tcW w:w="1064" w:type="pct"/>
            <w:hideMark/>
          </w:tcPr>
          <w:p w14:paraId="7CBA83CB" w14:textId="77777777" w:rsidR="00773A58" w:rsidRPr="00B40E26" w:rsidRDefault="00773A58" w:rsidP="00400395">
            <w:pPr>
              <w:rPr>
                <w:rFonts w:eastAsia="Times New Roman" w:cstheme="minorHAnsi"/>
                <w:sz w:val="18"/>
                <w:szCs w:val="18"/>
                <w:lang w:eastAsia="pl-PL"/>
              </w:rPr>
            </w:pPr>
            <w:r w:rsidRPr="00B40E26">
              <w:rPr>
                <w:rFonts w:eastAsia="Times New Roman" w:cstheme="minorHAnsi"/>
                <w:w w:val="90"/>
                <w:sz w:val="18"/>
                <w:szCs w:val="18"/>
                <w:lang w:eastAsia="pl-PL"/>
              </w:rPr>
              <w:t>Wpływ środowisk propagujących medycynę alternatywną</w:t>
            </w:r>
          </w:p>
        </w:tc>
        <w:tc>
          <w:tcPr>
            <w:tcW w:w="411" w:type="pct"/>
          </w:tcPr>
          <w:p w14:paraId="1A5EF65D"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z w:val="18"/>
                <w:szCs w:val="18"/>
                <w:lang w:eastAsia="pl-PL"/>
              </w:rPr>
              <w:t>0</w:t>
            </w:r>
          </w:p>
        </w:tc>
        <w:tc>
          <w:tcPr>
            <w:tcW w:w="411" w:type="pct"/>
          </w:tcPr>
          <w:p w14:paraId="481E0BC0"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410" w:type="pct"/>
          </w:tcPr>
          <w:p w14:paraId="43B5A6E8"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410" w:type="pct"/>
          </w:tcPr>
          <w:p w14:paraId="2AD0EA2C"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739" w:type="pct"/>
          </w:tcPr>
          <w:p w14:paraId="2BB4764C"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493" w:type="pct"/>
          </w:tcPr>
          <w:p w14:paraId="452B130E"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493" w:type="pct"/>
          </w:tcPr>
          <w:p w14:paraId="2086EAF0"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c>
          <w:tcPr>
            <w:tcW w:w="569" w:type="pct"/>
          </w:tcPr>
          <w:p w14:paraId="72EFAD69"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r>
      <w:tr w:rsidR="00773A58" w:rsidRPr="00B40E26" w14:paraId="6A015DE6" w14:textId="77777777" w:rsidTr="008071BF">
        <w:trPr>
          <w:trHeight w:val="340"/>
          <w:jc w:val="center"/>
        </w:trPr>
        <w:tc>
          <w:tcPr>
            <w:tcW w:w="1064" w:type="pct"/>
            <w:hideMark/>
          </w:tcPr>
          <w:p w14:paraId="7A12C341" w14:textId="77777777" w:rsidR="00773A58" w:rsidRPr="00B40E26" w:rsidRDefault="00773A58" w:rsidP="00400395">
            <w:pPr>
              <w:rPr>
                <w:rFonts w:eastAsia="Times New Roman" w:cstheme="minorHAnsi"/>
                <w:sz w:val="18"/>
                <w:szCs w:val="18"/>
                <w:lang w:eastAsia="pl-PL"/>
              </w:rPr>
            </w:pPr>
            <w:r w:rsidRPr="00B40E26">
              <w:rPr>
                <w:rFonts w:eastAsia="Times New Roman" w:cstheme="minorHAnsi"/>
                <w:w w:val="90"/>
                <w:sz w:val="18"/>
                <w:szCs w:val="18"/>
                <w:lang w:eastAsia="pl-PL"/>
              </w:rPr>
              <w:t xml:space="preserve">Wpływ ruchów </w:t>
            </w:r>
            <w:proofErr w:type="spellStart"/>
            <w:r w:rsidRPr="00B40E26">
              <w:rPr>
                <w:rFonts w:eastAsia="Times New Roman" w:cstheme="minorHAnsi"/>
                <w:w w:val="90"/>
                <w:sz w:val="18"/>
                <w:szCs w:val="18"/>
                <w:lang w:eastAsia="pl-PL"/>
              </w:rPr>
              <w:t>antyszczepionkowych</w:t>
            </w:r>
            <w:proofErr w:type="spellEnd"/>
          </w:p>
        </w:tc>
        <w:tc>
          <w:tcPr>
            <w:tcW w:w="411" w:type="pct"/>
          </w:tcPr>
          <w:p w14:paraId="3CD98D06"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z w:val="18"/>
                <w:szCs w:val="18"/>
                <w:lang w:eastAsia="pl-PL"/>
              </w:rPr>
              <w:t>911</w:t>
            </w:r>
          </w:p>
        </w:tc>
        <w:tc>
          <w:tcPr>
            <w:tcW w:w="411" w:type="pct"/>
          </w:tcPr>
          <w:p w14:paraId="0103F520"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102</w:t>
            </w:r>
          </w:p>
        </w:tc>
        <w:tc>
          <w:tcPr>
            <w:tcW w:w="410" w:type="pct"/>
          </w:tcPr>
          <w:p w14:paraId="0FDF8D37"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171</w:t>
            </w:r>
          </w:p>
        </w:tc>
        <w:tc>
          <w:tcPr>
            <w:tcW w:w="410" w:type="pct"/>
          </w:tcPr>
          <w:p w14:paraId="0E39407D"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863</w:t>
            </w:r>
          </w:p>
        </w:tc>
        <w:tc>
          <w:tcPr>
            <w:tcW w:w="739" w:type="pct"/>
          </w:tcPr>
          <w:p w14:paraId="456BC1A8"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140</w:t>
            </w:r>
          </w:p>
        </w:tc>
        <w:tc>
          <w:tcPr>
            <w:tcW w:w="493" w:type="pct"/>
          </w:tcPr>
          <w:p w14:paraId="51F11BBD"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171</w:t>
            </w:r>
          </w:p>
        </w:tc>
        <w:tc>
          <w:tcPr>
            <w:tcW w:w="493" w:type="pct"/>
          </w:tcPr>
          <w:p w14:paraId="29C211C1"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202</w:t>
            </w:r>
          </w:p>
        </w:tc>
        <w:tc>
          <w:tcPr>
            <w:tcW w:w="569" w:type="pct"/>
          </w:tcPr>
          <w:p w14:paraId="152FE8C4"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22</w:t>
            </w:r>
          </w:p>
        </w:tc>
      </w:tr>
      <w:tr w:rsidR="00773A58" w:rsidRPr="00B40E26" w14:paraId="6F34998A" w14:textId="77777777" w:rsidTr="008071BF">
        <w:trPr>
          <w:trHeight w:val="397"/>
          <w:jc w:val="center"/>
        </w:trPr>
        <w:tc>
          <w:tcPr>
            <w:tcW w:w="1064" w:type="pct"/>
            <w:hideMark/>
          </w:tcPr>
          <w:p w14:paraId="517C3152" w14:textId="77777777" w:rsidR="00773A58" w:rsidRPr="00B40E26" w:rsidRDefault="00773A58" w:rsidP="00400395">
            <w:pPr>
              <w:rPr>
                <w:rFonts w:eastAsia="Times New Roman" w:cstheme="minorHAnsi"/>
                <w:sz w:val="18"/>
                <w:szCs w:val="18"/>
                <w:lang w:eastAsia="pl-PL"/>
              </w:rPr>
            </w:pPr>
            <w:r w:rsidRPr="00B40E26">
              <w:rPr>
                <w:rFonts w:eastAsia="Times New Roman" w:cstheme="minorHAnsi"/>
                <w:w w:val="90"/>
                <w:sz w:val="18"/>
                <w:szCs w:val="18"/>
                <w:lang w:eastAsia="pl-PL"/>
              </w:rPr>
              <w:t>Wcześniej NOP u osoby zobowiązanej</w:t>
            </w:r>
          </w:p>
        </w:tc>
        <w:tc>
          <w:tcPr>
            <w:tcW w:w="411" w:type="pct"/>
          </w:tcPr>
          <w:p w14:paraId="247CFECB"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z w:val="18"/>
                <w:szCs w:val="18"/>
                <w:lang w:eastAsia="pl-PL"/>
              </w:rPr>
              <w:t>6</w:t>
            </w:r>
          </w:p>
        </w:tc>
        <w:tc>
          <w:tcPr>
            <w:tcW w:w="411" w:type="pct"/>
          </w:tcPr>
          <w:p w14:paraId="6A4769B7"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6</w:t>
            </w:r>
          </w:p>
        </w:tc>
        <w:tc>
          <w:tcPr>
            <w:tcW w:w="410" w:type="pct"/>
          </w:tcPr>
          <w:p w14:paraId="50AF859E"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3</w:t>
            </w:r>
          </w:p>
        </w:tc>
        <w:tc>
          <w:tcPr>
            <w:tcW w:w="410" w:type="pct"/>
          </w:tcPr>
          <w:p w14:paraId="78A5ED10"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3</w:t>
            </w:r>
          </w:p>
        </w:tc>
        <w:tc>
          <w:tcPr>
            <w:tcW w:w="739" w:type="pct"/>
          </w:tcPr>
          <w:p w14:paraId="108489E2"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2</w:t>
            </w:r>
          </w:p>
        </w:tc>
        <w:tc>
          <w:tcPr>
            <w:tcW w:w="493" w:type="pct"/>
          </w:tcPr>
          <w:p w14:paraId="47AA5B5F"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2</w:t>
            </w:r>
          </w:p>
        </w:tc>
        <w:tc>
          <w:tcPr>
            <w:tcW w:w="493" w:type="pct"/>
          </w:tcPr>
          <w:p w14:paraId="6D803528"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2</w:t>
            </w:r>
          </w:p>
        </w:tc>
        <w:tc>
          <w:tcPr>
            <w:tcW w:w="569" w:type="pct"/>
          </w:tcPr>
          <w:p w14:paraId="6A844414"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pacing w:val="-20"/>
                <w:w w:val="80"/>
                <w:sz w:val="18"/>
                <w:szCs w:val="18"/>
                <w:lang w:eastAsia="ar-SA"/>
              </w:rPr>
              <w:t>0</w:t>
            </w:r>
          </w:p>
        </w:tc>
      </w:tr>
      <w:tr w:rsidR="00773A58" w:rsidRPr="00B40E26" w14:paraId="5B7582EE" w14:textId="77777777" w:rsidTr="008071BF">
        <w:trPr>
          <w:trHeight w:val="283"/>
          <w:jc w:val="center"/>
        </w:trPr>
        <w:tc>
          <w:tcPr>
            <w:tcW w:w="1064" w:type="pct"/>
            <w:hideMark/>
          </w:tcPr>
          <w:p w14:paraId="4FF34103" w14:textId="77777777" w:rsidR="00773A58" w:rsidRPr="00B40E26" w:rsidRDefault="00773A58" w:rsidP="00400395">
            <w:pPr>
              <w:rPr>
                <w:rFonts w:eastAsia="Times New Roman" w:cstheme="minorHAnsi"/>
                <w:sz w:val="18"/>
                <w:szCs w:val="18"/>
                <w:lang w:eastAsia="pl-PL"/>
              </w:rPr>
            </w:pPr>
            <w:r w:rsidRPr="00B40E26">
              <w:rPr>
                <w:rFonts w:eastAsia="Times New Roman" w:cstheme="minorHAnsi"/>
                <w:w w:val="90"/>
                <w:sz w:val="18"/>
                <w:szCs w:val="18"/>
                <w:lang w:eastAsia="pl-PL"/>
              </w:rPr>
              <w:t>Inna przyczyna</w:t>
            </w:r>
          </w:p>
        </w:tc>
        <w:tc>
          <w:tcPr>
            <w:tcW w:w="411" w:type="pct"/>
          </w:tcPr>
          <w:p w14:paraId="4211EFEC"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z w:val="18"/>
                <w:szCs w:val="18"/>
                <w:lang w:eastAsia="pl-PL"/>
              </w:rPr>
              <w:t>2826</w:t>
            </w:r>
          </w:p>
        </w:tc>
        <w:tc>
          <w:tcPr>
            <w:tcW w:w="411" w:type="pct"/>
          </w:tcPr>
          <w:p w14:paraId="452E16C9"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398</w:t>
            </w:r>
          </w:p>
        </w:tc>
        <w:tc>
          <w:tcPr>
            <w:tcW w:w="410" w:type="pct"/>
          </w:tcPr>
          <w:p w14:paraId="142D05FF"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1209</w:t>
            </w:r>
          </w:p>
        </w:tc>
        <w:tc>
          <w:tcPr>
            <w:tcW w:w="410" w:type="pct"/>
          </w:tcPr>
          <w:p w14:paraId="1E4BCD79"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3544</w:t>
            </w:r>
          </w:p>
        </w:tc>
        <w:tc>
          <w:tcPr>
            <w:tcW w:w="739" w:type="pct"/>
          </w:tcPr>
          <w:p w14:paraId="5D165985"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473</w:t>
            </w:r>
          </w:p>
        </w:tc>
        <w:tc>
          <w:tcPr>
            <w:tcW w:w="493" w:type="pct"/>
          </w:tcPr>
          <w:p w14:paraId="3D7536DB"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219</w:t>
            </w:r>
          </w:p>
        </w:tc>
        <w:tc>
          <w:tcPr>
            <w:tcW w:w="493" w:type="pct"/>
          </w:tcPr>
          <w:p w14:paraId="54C64CD8"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277</w:t>
            </w:r>
          </w:p>
        </w:tc>
        <w:tc>
          <w:tcPr>
            <w:tcW w:w="569" w:type="pct"/>
          </w:tcPr>
          <w:p w14:paraId="567ED9C7"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w w:val="80"/>
                <w:sz w:val="18"/>
                <w:szCs w:val="18"/>
                <w:lang w:eastAsia="ar-SA"/>
              </w:rPr>
              <w:t>19</w:t>
            </w:r>
          </w:p>
        </w:tc>
      </w:tr>
      <w:tr w:rsidR="00773A58" w:rsidRPr="00B40E26" w14:paraId="1068DFEF" w14:textId="77777777" w:rsidTr="008071BF">
        <w:trPr>
          <w:trHeight w:val="381"/>
          <w:jc w:val="center"/>
        </w:trPr>
        <w:tc>
          <w:tcPr>
            <w:tcW w:w="1064" w:type="pct"/>
            <w:hideMark/>
          </w:tcPr>
          <w:p w14:paraId="462CC3EB" w14:textId="77777777" w:rsidR="00773A58" w:rsidRPr="00B40E26" w:rsidRDefault="00773A58" w:rsidP="00400395">
            <w:pPr>
              <w:spacing w:line="276" w:lineRule="auto"/>
              <w:rPr>
                <w:rFonts w:eastAsia="Times New Roman" w:cstheme="minorHAnsi"/>
                <w:b/>
                <w:sz w:val="18"/>
                <w:szCs w:val="18"/>
                <w:lang w:eastAsia="pl-PL"/>
              </w:rPr>
            </w:pPr>
            <w:r w:rsidRPr="00B40E26">
              <w:rPr>
                <w:rFonts w:eastAsia="Times New Roman" w:cstheme="minorHAnsi"/>
                <w:b/>
                <w:w w:val="90"/>
                <w:sz w:val="18"/>
                <w:szCs w:val="18"/>
                <w:lang w:eastAsia="pl-PL"/>
              </w:rPr>
              <w:t>Razem:</w:t>
            </w:r>
          </w:p>
        </w:tc>
        <w:tc>
          <w:tcPr>
            <w:tcW w:w="411" w:type="pct"/>
          </w:tcPr>
          <w:p w14:paraId="3E64F7F2" w14:textId="77777777" w:rsidR="00773A58" w:rsidRPr="00B40E26" w:rsidRDefault="00773A58" w:rsidP="00400395">
            <w:pPr>
              <w:suppressAutoHyphens/>
              <w:spacing w:line="276" w:lineRule="auto"/>
              <w:jc w:val="center"/>
              <w:rPr>
                <w:rFonts w:eastAsia="Times New Roman" w:cstheme="minorHAnsi"/>
                <w:w w:val="80"/>
                <w:sz w:val="18"/>
                <w:szCs w:val="18"/>
                <w:lang w:eastAsia="ar-SA"/>
              </w:rPr>
            </w:pPr>
            <w:r w:rsidRPr="00B40E26">
              <w:rPr>
                <w:rFonts w:eastAsia="Times New Roman" w:cstheme="minorHAnsi"/>
                <w:sz w:val="18"/>
                <w:szCs w:val="18"/>
                <w:lang w:eastAsia="pl-PL"/>
              </w:rPr>
              <w:t>3745</w:t>
            </w:r>
          </w:p>
        </w:tc>
        <w:tc>
          <w:tcPr>
            <w:tcW w:w="411" w:type="pct"/>
          </w:tcPr>
          <w:p w14:paraId="4288D621" w14:textId="77777777" w:rsidR="00773A58" w:rsidRPr="00B40E26" w:rsidRDefault="00773A58" w:rsidP="00400395">
            <w:pPr>
              <w:suppressAutoHyphens/>
              <w:spacing w:line="276" w:lineRule="auto"/>
              <w:jc w:val="center"/>
              <w:rPr>
                <w:rFonts w:eastAsia="Times New Roman" w:cstheme="minorHAnsi"/>
                <w:b/>
                <w:bCs/>
                <w:w w:val="80"/>
                <w:sz w:val="18"/>
                <w:szCs w:val="18"/>
                <w:lang w:eastAsia="ar-SA"/>
              </w:rPr>
            </w:pPr>
            <w:r w:rsidRPr="00B40E26">
              <w:rPr>
                <w:rFonts w:eastAsia="Times New Roman" w:cstheme="minorHAnsi"/>
                <w:w w:val="80"/>
                <w:sz w:val="18"/>
                <w:szCs w:val="18"/>
                <w:lang w:eastAsia="ar-SA"/>
              </w:rPr>
              <w:t>506</w:t>
            </w:r>
          </w:p>
        </w:tc>
        <w:tc>
          <w:tcPr>
            <w:tcW w:w="410" w:type="pct"/>
          </w:tcPr>
          <w:p w14:paraId="168B9A50" w14:textId="77777777" w:rsidR="00773A58" w:rsidRPr="00B40E26" w:rsidRDefault="00773A58" w:rsidP="00400395">
            <w:pPr>
              <w:suppressAutoHyphens/>
              <w:spacing w:line="276" w:lineRule="auto"/>
              <w:jc w:val="center"/>
              <w:rPr>
                <w:rFonts w:eastAsia="Times New Roman" w:cstheme="minorHAnsi"/>
                <w:b/>
                <w:bCs/>
                <w:w w:val="80"/>
                <w:sz w:val="18"/>
                <w:szCs w:val="18"/>
                <w:lang w:eastAsia="ar-SA"/>
              </w:rPr>
            </w:pPr>
            <w:r w:rsidRPr="00B40E26">
              <w:rPr>
                <w:rFonts w:eastAsia="Times New Roman" w:cstheme="minorHAnsi"/>
                <w:w w:val="80"/>
                <w:sz w:val="18"/>
                <w:szCs w:val="18"/>
                <w:lang w:eastAsia="ar-SA"/>
              </w:rPr>
              <w:t>1385</w:t>
            </w:r>
          </w:p>
        </w:tc>
        <w:tc>
          <w:tcPr>
            <w:tcW w:w="410" w:type="pct"/>
          </w:tcPr>
          <w:p w14:paraId="04ABBF3D" w14:textId="77777777" w:rsidR="00773A58" w:rsidRPr="00B40E26" w:rsidRDefault="00773A58" w:rsidP="00400395">
            <w:pPr>
              <w:suppressAutoHyphens/>
              <w:spacing w:line="276" w:lineRule="auto"/>
              <w:jc w:val="center"/>
              <w:rPr>
                <w:rFonts w:eastAsia="Times New Roman" w:cstheme="minorHAnsi"/>
                <w:b/>
                <w:bCs/>
                <w:w w:val="80"/>
                <w:sz w:val="18"/>
                <w:szCs w:val="18"/>
                <w:lang w:eastAsia="ar-SA"/>
              </w:rPr>
            </w:pPr>
            <w:r w:rsidRPr="00B40E26">
              <w:rPr>
                <w:rFonts w:eastAsia="Times New Roman" w:cstheme="minorHAnsi"/>
                <w:w w:val="80"/>
                <w:sz w:val="18"/>
                <w:szCs w:val="18"/>
                <w:lang w:eastAsia="ar-SA"/>
              </w:rPr>
              <w:t>4414</w:t>
            </w:r>
          </w:p>
        </w:tc>
        <w:tc>
          <w:tcPr>
            <w:tcW w:w="739" w:type="pct"/>
          </w:tcPr>
          <w:p w14:paraId="4BD44846" w14:textId="77777777" w:rsidR="00773A58" w:rsidRPr="00B40E26" w:rsidRDefault="00773A58" w:rsidP="00400395">
            <w:pPr>
              <w:suppressAutoHyphens/>
              <w:spacing w:line="276" w:lineRule="auto"/>
              <w:jc w:val="center"/>
              <w:rPr>
                <w:rFonts w:eastAsia="Times New Roman" w:cstheme="minorHAnsi"/>
                <w:b/>
                <w:bCs/>
                <w:w w:val="80"/>
                <w:sz w:val="18"/>
                <w:szCs w:val="18"/>
                <w:lang w:eastAsia="ar-SA"/>
              </w:rPr>
            </w:pPr>
            <w:r w:rsidRPr="00B40E26">
              <w:rPr>
                <w:rFonts w:eastAsia="Times New Roman" w:cstheme="minorHAnsi"/>
                <w:w w:val="80"/>
                <w:sz w:val="18"/>
                <w:szCs w:val="18"/>
                <w:lang w:eastAsia="ar-SA"/>
              </w:rPr>
              <w:t>615</w:t>
            </w:r>
          </w:p>
        </w:tc>
        <w:tc>
          <w:tcPr>
            <w:tcW w:w="493" w:type="pct"/>
          </w:tcPr>
          <w:p w14:paraId="29E5795A" w14:textId="77777777" w:rsidR="00773A58" w:rsidRPr="00B40E26" w:rsidRDefault="00773A58" w:rsidP="00400395">
            <w:pPr>
              <w:suppressAutoHyphens/>
              <w:spacing w:line="276" w:lineRule="auto"/>
              <w:jc w:val="center"/>
              <w:rPr>
                <w:rFonts w:eastAsia="Times New Roman" w:cstheme="minorHAnsi"/>
                <w:b/>
                <w:bCs/>
                <w:w w:val="80"/>
                <w:sz w:val="18"/>
                <w:szCs w:val="18"/>
                <w:lang w:eastAsia="ar-SA"/>
              </w:rPr>
            </w:pPr>
            <w:r w:rsidRPr="00B40E26">
              <w:rPr>
                <w:rFonts w:eastAsia="Times New Roman" w:cstheme="minorHAnsi"/>
                <w:w w:val="80"/>
                <w:sz w:val="18"/>
                <w:szCs w:val="18"/>
                <w:lang w:eastAsia="ar-SA"/>
              </w:rPr>
              <w:t>392</w:t>
            </w:r>
          </w:p>
        </w:tc>
        <w:tc>
          <w:tcPr>
            <w:tcW w:w="493" w:type="pct"/>
          </w:tcPr>
          <w:p w14:paraId="636D35F4" w14:textId="77777777" w:rsidR="00773A58" w:rsidRPr="00B40E26" w:rsidRDefault="00773A58" w:rsidP="00400395">
            <w:pPr>
              <w:suppressAutoHyphens/>
              <w:spacing w:line="276" w:lineRule="auto"/>
              <w:jc w:val="center"/>
              <w:rPr>
                <w:rFonts w:eastAsia="Times New Roman" w:cstheme="minorHAnsi"/>
                <w:b/>
                <w:bCs/>
                <w:w w:val="80"/>
                <w:sz w:val="18"/>
                <w:szCs w:val="18"/>
                <w:lang w:eastAsia="ar-SA"/>
              </w:rPr>
            </w:pPr>
            <w:r w:rsidRPr="00B40E26">
              <w:rPr>
                <w:rFonts w:eastAsia="Times New Roman" w:cstheme="minorHAnsi"/>
                <w:w w:val="80"/>
                <w:sz w:val="18"/>
                <w:szCs w:val="18"/>
                <w:lang w:eastAsia="ar-SA"/>
              </w:rPr>
              <w:t>481</w:t>
            </w:r>
          </w:p>
        </w:tc>
        <w:tc>
          <w:tcPr>
            <w:tcW w:w="569" w:type="pct"/>
          </w:tcPr>
          <w:p w14:paraId="6FBBBDAF" w14:textId="77777777" w:rsidR="00773A58" w:rsidRPr="00B40E26" w:rsidRDefault="00773A58" w:rsidP="00400395">
            <w:pPr>
              <w:suppressAutoHyphens/>
              <w:spacing w:line="276" w:lineRule="auto"/>
              <w:jc w:val="center"/>
              <w:rPr>
                <w:rFonts w:eastAsia="Times New Roman" w:cstheme="minorHAnsi"/>
                <w:b/>
                <w:bCs/>
                <w:w w:val="80"/>
                <w:sz w:val="18"/>
                <w:szCs w:val="18"/>
                <w:lang w:eastAsia="ar-SA"/>
              </w:rPr>
            </w:pPr>
            <w:r w:rsidRPr="00B40E26">
              <w:rPr>
                <w:rFonts w:eastAsia="Times New Roman" w:cstheme="minorHAnsi"/>
                <w:w w:val="80"/>
                <w:sz w:val="18"/>
                <w:szCs w:val="18"/>
                <w:lang w:eastAsia="ar-SA"/>
              </w:rPr>
              <w:t>41</w:t>
            </w:r>
          </w:p>
        </w:tc>
      </w:tr>
    </w:tbl>
    <w:p w14:paraId="21FC054F" w14:textId="77777777" w:rsidR="007E5A29" w:rsidRDefault="007E5A29" w:rsidP="007E5A29">
      <w:pPr>
        <w:pStyle w:val="Stylnastroninternet"/>
      </w:pPr>
      <w:bookmarkStart w:id="602" w:name="_Toc133222212"/>
    </w:p>
    <w:p w14:paraId="5EA3AE25" w14:textId="2CADC8C5" w:rsidR="00773A58" w:rsidRDefault="00773A58" w:rsidP="00DB7594">
      <w:pPr>
        <w:pStyle w:val="Nagwek3"/>
        <w:numPr>
          <w:ilvl w:val="1"/>
          <w:numId w:val="122"/>
        </w:numPr>
        <w:spacing w:before="0"/>
      </w:pPr>
      <w:bookmarkStart w:id="603" w:name="_Toc135828430"/>
      <w:r w:rsidRPr="00E125C3">
        <w:t>Niepożądane odczyny poszczepienne</w:t>
      </w:r>
      <w:r>
        <w:t xml:space="preserve"> (NOP)</w:t>
      </w:r>
      <w:bookmarkEnd w:id="602"/>
      <w:bookmarkEnd w:id="603"/>
    </w:p>
    <w:p w14:paraId="75DC7382" w14:textId="77777777" w:rsidR="00DB7594" w:rsidRPr="00570002" w:rsidRDefault="00DB7594" w:rsidP="00C35BBD">
      <w:pPr>
        <w:pStyle w:val="Stylnastroninternet"/>
      </w:pPr>
    </w:p>
    <w:p w14:paraId="485CA3AC" w14:textId="72054165" w:rsidR="00773A58" w:rsidRPr="002D082B" w:rsidRDefault="00773A58" w:rsidP="00C35BBD">
      <w:pPr>
        <w:pStyle w:val="Stylnastroninternet"/>
        <w:rPr>
          <w:rFonts w:eastAsia="Times New Roman" w:cstheme="minorHAnsi"/>
          <w:strike/>
          <w:lang w:eastAsia="pl-PL"/>
        </w:rPr>
      </w:pPr>
      <w:r w:rsidRPr="002D082B">
        <w:rPr>
          <w:rFonts w:eastAsia="Times New Roman" w:cstheme="minorHAnsi"/>
          <w:lang w:eastAsia="pl-PL"/>
        </w:rPr>
        <w:t>W Polsce system monitorowania NOP został wprowadzony</w:t>
      </w:r>
      <w:r w:rsidR="000E738B">
        <w:rPr>
          <w:rFonts w:eastAsia="Times New Roman" w:cstheme="minorHAnsi"/>
          <w:lang w:eastAsia="pl-PL"/>
        </w:rPr>
        <w:t xml:space="preserve"> w </w:t>
      </w:r>
      <w:r w:rsidRPr="002D082B">
        <w:rPr>
          <w:rFonts w:eastAsia="Times New Roman" w:cstheme="minorHAnsi"/>
          <w:lang w:eastAsia="pl-PL"/>
        </w:rPr>
        <w:t>1996 roku</w:t>
      </w:r>
      <w:r w:rsidR="005A5A82">
        <w:rPr>
          <w:rFonts w:eastAsia="Times New Roman" w:cstheme="minorHAnsi"/>
          <w:lang w:eastAsia="pl-PL"/>
        </w:rPr>
        <w:t xml:space="preserve"> i </w:t>
      </w:r>
      <w:r w:rsidRPr="002D082B">
        <w:rPr>
          <w:rFonts w:eastAsia="Times New Roman" w:cstheme="minorHAnsi"/>
          <w:lang w:eastAsia="pl-PL"/>
        </w:rPr>
        <w:t>opiera się na</w:t>
      </w:r>
      <w:r w:rsidR="007941CC">
        <w:rPr>
          <w:rFonts w:eastAsia="Times New Roman" w:cstheme="minorHAnsi"/>
          <w:lang w:eastAsia="pl-PL"/>
        </w:rPr>
        <w:t> </w:t>
      </w:r>
      <w:r w:rsidRPr="002D082B">
        <w:rPr>
          <w:rFonts w:eastAsia="Times New Roman" w:cstheme="minorHAnsi"/>
          <w:lang w:eastAsia="pl-PL"/>
        </w:rPr>
        <w:t>zaleceniach Światowej Organizacji Zdrowia (WHO)</w:t>
      </w:r>
      <w:r w:rsidR="000E738B">
        <w:rPr>
          <w:rFonts w:eastAsia="Times New Roman" w:cstheme="minorHAnsi"/>
          <w:lang w:eastAsia="pl-PL"/>
        </w:rPr>
        <w:t xml:space="preserve"> w </w:t>
      </w:r>
      <w:r w:rsidRPr="002D082B">
        <w:rPr>
          <w:rFonts w:eastAsia="Times New Roman" w:cstheme="minorHAnsi"/>
          <w:lang w:eastAsia="pl-PL"/>
        </w:rPr>
        <w:t xml:space="preserve">zakresie monitorowania bezpieczeństwa szczepień (WHO </w:t>
      </w:r>
      <w:proofErr w:type="spellStart"/>
      <w:r w:rsidRPr="002D082B">
        <w:rPr>
          <w:rFonts w:eastAsia="Times New Roman" w:cstheme="minorHAnsi"/>
          <w:lang w:eastAsia="pl-PL"/>
        </w:rPr>
        <w:t>Drug</w:t>
      </w:r>
      <w:proofErr w:type="spellEnd"/>
      <w:r w:rsidRPr="002D082B">
        <w:rPr>
          <w:rFonts w:eastAsia="Times New Roman" w:cstheme="minorHAnsi"/>
          <w:lang w:eastAsia="pl-PL"/>
        </w:rPr>
        <w:t xml:space="preserve"> Monitoring </w:t>
      </w:r>
      <w:proofErr w:type="spellStart"/>
      <w:r w:rsidRPr="002D082B">
        <w:rPr>
          <w:rFonts w:eastAsia="Times New Roman" w:cstheme="minorHAnsi"/>
          <w:lang w:eastAsia="pl-PL"/>
        </w:rPr>
        <w:t>Programme</w:t>
      </w:r>
      <w:proofErr w:type="spellEnd"/>
      <w:r w:rsidRPr="002D082B">
        <w:rPr>
          <w:rFonts w:eastAsia="Times New Roman" w:cstheme="minorHAnsi"/>
          <w:lang w:eastAsia="pl-PL"/>
        </w:rPr>
        <w:t xml:space="preserve">, Extended </w:t>
      </w:r>
      <w:proofErr w:type="spellStart"/>
      <w:r w:rsidRPr="002D082B">
        <w:rPr>
          <w:rFonts w:eastAsia="Times New Roman" w:cstheme="minorHAnsi"/>
          <w:lang w:eastAsia="pl-PL"/>
        </w:rPr>
        <w:t>Programme</w:t>
      </w:r>
      <w:proofErr w:type="spellEnd"/>
      <w:r w:rsidRPr="002D082B">
        <w:rPr>
          <w:rFonts w:eastAsia="Times New Roman" w:cstheme="minorHAnsi"/>
          <w:lang w:eastAsia="pl-PL"/>
        </w:rPr>
        <w:t xml:space="preserve"> </w:t>
      </w:r>
      <w:proofErr w:type="spellStart"/>
      <w:r w:rsidRPr="002D082B">
        <w:rPr>
          <w:rFonts w:eastAsia="Times New Roman" w:cstheme="minorHAnsi"/>
          <w:lang w:eastAsia="pl-PL"/>
        </w:rPr>
        <w:t>Immunization</w:t>
      </w:r>
      <w:proofErr w:type="spellEnd"/>
      <w:r w:rsidRPr="002D082B">
        <w:rPr>
          <w:rFonts w:eastAsia="Times New Roman" w:cstheme="minorHAnsi"/>
          <w:lang w:eastAsia="pl-PL"/>
        </w:rPr>
        <w:t>).</w:t>
      </w:r>
      <w:r w:rsidRPr="002D082B">
        <w:rPr>
          <w:rFonts w:eastAsia="Times New Roman" w:cstheme="minorHAnsi"/>
          <w:strike/>
          <w:lang w:eastAsia="pl-PL"/>
        </w:rPr>
        <w:t xml:space="preserve"> </w:t>
      </w:r>
    </w:p>
    <w:p w14:paraId="24FFDC58" w14:textId="2228BE2B" w:rsidR="00773A58" w:rsidRPr="002D082B" w:rsidRDefault="00773A58" w:rsidP="00C35BBD">
      <w:pPr>
        <w:pStyle w:val="Stylnastroninternet"/>
        <w:rPr>
          <w:rFonts w:eastAsia="Times New Roman" w:cstheme="minorHAnsi"/>
          <w:lang w:eastAsia="pl-PL"/>
        </w:rPr>
      </w:pPr>
      <w:r w:rsidRPr="002D082B">
        <w:rPr>
          <w:rFonts w:eastAsia="Times New Roman" w:cstheme="minorHAnsi"/>
          <w:lang w:eastAsia="pl-PL"/>
        </w:rPr>
        <w:t>W 2022 r. na terenie woj. zachodniopomorskiego zgłoszono łącznie 17</w:t>
      </w:r>
      <w:r>
        <w:rPr>
          <w:rFonts w:eastAsia="Times New Roman" w:cstheme="minorHAnsi"/>
          <w:lang w:eastAsia="pl-PL"/>
        </w:rPr>
        <w:t xml:space="preserve">9 </w:t>
      </w:r>
      <w:r w:rsidRPr="002D082B">
        <w:rPr>
          <w:rFonts w:eastAsia="Times New Roman" w:cstheme="minorHAnsi"/>
          <w:lang w:eastAsia="pl-PL"/>
        </w:rPr>
        <w:t xml:space="preserve">niepożądanych odczynów poszczepiennych </w:t>
      </w:r>
      <w:r w:rsidRPr="002D082B">
        <w:rPr>
          <w:rFonts w:cstheme="minorHAnsi"/>
        </w:rPr>
        <w:t>(</w:t>
      </w:r>
      <w:r w:rsidRPr="002D082B">
        <w:rPr>
          <w:rFonts w:eastAsia="Times New Roman" w:cstheme="minorHAnsi"/>
          <w:lang w:eastAsia="pl-PL"/>
        </w:rPr>
        <w:t xml:space="preserve">w tym 67 </w:t>
      </w:r>
      <w:r w:rsidRPr="002D082B">
        <w:rPr>
          <w:rFonts w:cstheme="minorHAnsi"/>
        </w:rPr>
        <w:t>przypadków NOP po szczepieniu p/COVID-19),</w:t>
      </w:r>
      <w:r w:rsidRPr="002D082B">
        <w:rPr>
          <w:rFonts w:eastAsia="Times New Roman" w:cstheme="minorHAnsi"/>
          <w:lang w:eastAsia="pl-PL"/>
        </w:rPr>
        <w:t xml:space="preserve"> tj.</w:t>
      </w:r>
      <w:r w:rsidR="007941CC">
        <w:rPr>
          <w:rFonts w:eastAsia="Times New Roman" w:cstheme="minorHAnsi"/>
          <w:lang w:eastAsia="pl-PL"/>
        </w:rPr>
        <w:t> </w:t>
      </w:r>
      <w:r w:rsidRPr="002D082B">
        <w:rPr>
          <w:rFonts w:eastAsia="Times New Roman" w:cstheme="minorHAnsi"/>
          <w:lang w:eastAsia="pl-PL"/>
        </w:rPr>
        <w:t>o</w:t>
      </w:r>
      <w:r w:rsidR="007941CC">
        <w:rPr>
          <w:rFonts w:eastAsia="Times New Roman" w:cstheme="minorHAnsi"/>
          <w:lang w:eastAsia="pl-PL"/>
        </w:rPr>
        <w:t> </w:t>
      </w:r>
      <w:r w:rsidRPr="002D082B">
        <w:rPr>
          <w:rFonts w:eastAsia="Times New Roman" w:cstheme="minorHAnsi"/>
          <w:lang w:eastAsia="pl-PL"/>
        </w:rPr>
        <w:t>565 mniej niż</w:t>
      </w:r>
      <w:r w:rsidR="000E738B">
        <w:rPr>
          <w:rFonts w:eastAsia="Times New Roman" w:cstheme="minorHAnsi"/>
          <w:lang w:eastAsia="pl-PL"/>
        </w:rPr>
        <w:t xml:space="preserve"> w </w:t>
      </w:r>
      <w:r w:rsidRPr="002D082B">
        <w:rPr>
          <w:rFonts w:eastAsia="Times New Roman" w:cstheme="minorHAnsi"/>
          <w:lang w:eastAsia="pl-PL"/>
        </w:rPr>
        <w:t>2021 r</w:t>
      </w:r>
      <w:r>
        <w:rPr>
          <w:rFonts w:eastAsia="Times New Roman" w:cstheme="minorHAnsi"/>
          <w:lang w:eastAsia="pl-PL"/>
        </w:rPr>
        <w:t xml:space="preserve">. </w:t>
      </w:r>
      <w:r w:rsidRPr="002D082B">
        <w:rPr>
          <w:rFonts w:cstheme="minorHAnsi"/>
        </w:rPr>
        <w:t>Jest to</w:t>
      </w:r>
      <w:r w:rsidR="000E738B">
        <w:rPr>
          <w:rFonts w:cstheme="minorHAnsi"/>
        </w:rPr>
        <w:t xml:space="preserve"> w </w:t>
      </w:r>
      <w:r w:rsidRPr="002D082B">
        <w:rPr>
          <w:rFonts w:cstheme="minorHAnsi"/>
        </w:rPr>
        <w:t xml:space="preserve">stosunku do roku poprzedniego znaczący spadek </w:t>
      </w:r>
      <w:r w:rsidRPr="003536F3">
        <w:rPr>
          <w:rFonts w:cstheme="minorHAnsi"/>
        </w:rPr>
        <w:t>liczby</w:t>
      </w:r>
      <w:r w:rsidRPr="002D082B">
        <w:rPr>
          <w:rFonts w:cstheme="minorHAnsi"/>
        </w:rPr>
        <w:t xml:space="preserve"> zarejestrowanych NOP</w:t>
      </w:r>
      <w:r>
        <w:rPr>
          <w:rFonts w:cstheme="minorHAnsi"/>
        </w:rPr>
        <w:t xml:space="preserve">, co </w:t>
      </w:r>
      <w:r w:rsidRPr="002D082B">
        <w:rPr>
          <w:rFonts w:eastAsia="Times New Roman" w:cstheme="minorHAnsi"/>
          <w:lang w:eastAsia="pl-PL"/>
        </w:rPr>
        <w:t>związan</w:t>
      </w:r>
      <w:r>
        <w:rPr>
          <w:rFonts w:eastAsia="Times New Roman" w:cstheme="minorHAnsi"/>
          <w:lang w:eastAsia="pl-PL"/>
        </w:rPr>
        <w:t>e było</w:t>
      </w:r>
      <w:r w:rsidRPr="002D082B">
        <w:rPr>
          <w:rFonts w:eastAsia="Times New Roman" w:cstheme="minorHAnsi"/>
          <w:lang w:eastAsia="pl-PL"/>
        </w:rPr>
        <w:t xml:space="preserve"> ze znacznym zmniejszeniem wykonanych szczepień p/COVID-19. </w:t>
      </w:r>
      <w:r w:rsidRPr="002D082B">
        <w:rPr>
          <w:rFonts w:cstheme="minorHAnsi"/>
        </w:rPr>
        <w:t>Odnotowano 1 zgon</w:t>
      </w:r>
      <w:r>
        <w:rPr>
          <w:rFonts w:cstheme="minorHAnsi"/>
        </w:rPr>
        <w:t xml:space="preserve"> </w:t>
      </w:r>
      <w:r w:rsidRPr="002D082B">
        <w:rPr>
          <w:rFonts w:cstheme="minorHAnsi"/>
        </w:rPr>
        <w:t>związany czasowo</w:t>
      </w:r>
      <w:r w:rsidR="005A5A82">
        <w:rPr>
          <w:rFonts w:cstheme="minorHAnsi"/>
        </w:rPr>
        <w:t xml:space="preserve"> z </w:t>
      </w:r>
      <w:r w:rsidRPr="002D082B">
        <w:rPr>
          <w:rFonts w:cstheme="minorHAnsi"/>
        </w:rPr>
        <w:t>wykonanym szczepieniem ochronnym</w:t>
      </w:r>
      <w:r>
        <w:rPr>
          <w:rFonts w:cstheme="minorHAnsi"/>
        </w:rPr>
        <w:t xml:space="preserve"> u osoby, która chorowała na inne choroby przewlekłe układu krwionośnego</w:t>
      </w:r>
      <w:r w:rsidRPr="002D082B">
        <w:rPr>
          <w:rFonts w:cstheme="minorHAnsi"/>
        </w:rPr>
        <w:t>.</w:t>
      </w:r>
    </w:p>
    <w:p w14:paraId="06B4F42A" w14:textId="77777777" w:rsidR="00773A58" w:rsidRPr="00B05B18" w:rsidRDefault="00773A58" w:rsidP="00C35BBD">
      <w:pPr>
        <w:pStyle w:val="Stylnastroninternet"/>
        <w:rPr>
          <w:rFonts w:eastAsia="Times New Roman" w:cstheme="minorHAnsi"/>
          <w:lang w:eastAsia="pl-PL"/>
        </w:rPr>
      </w:pPr>
      <w:r w:rsidRPr="00B05B18">
        <w:rPr>
          <w:rFonts w:eastAsia="Times New Roman" w:cstheme="minorHAnsi"/>
          <w:lang w:eastAsia="pl-PL"/>
        </w:rPr>
        <w:t>Wśród wszystkich przypadków NOP zgłoszono:</w:t>
      </w:r>
    </w:p>
    <w:p w14:paraId="67079AB7" w14:textId="01BC6E01" w:rsidR="00773A58" w:rsidRPr="00B05B18" w:rsidRDefault="00773A58" w:rsidP="00C35BBD">
      <w:pPr>
        <w:pStyle w:val="punktatornastron"/>
        <w:rPr>
          <w:lang w:eastAsia="pl-PL"/>
        </w:rPr>
      </w:pPr>
      <w:r w:rsidRPr="00B05B18">
        <w:rPr>
          <w:lang w:eastAsia="pl-PL"/>
        </w:rPr>
        <w:t>143 łagodn</w:t>
      </w:r>
      <w:r>
        <w:rPr>
          <w:lang w:eastAsia="pl-PL"/>
        </w:rPr>
        <w:t>ych</w:t>
      </w:r>
      <w:r w:rsidRPr="00B05B18">
        <w:rPr>
          <w:lang w:eastAsia="pl-PL"/>
        </w:rPr>
        <w:t xml:space="preserve"> NOP</w:t>
      </w:r>
      <w:r>
        <w:rPr>
          <w:lang w:eastAsia="pl-PL"/>
        </w:rPr>
        <w:t>,</w:t>
      </w:r>
      <w:r w:rsidRPr="00B05B18">
        <w:rPr>
          <w:lang w:eastAsia="pl-PL"/>
        </w:rPr>
        <w:t xml:space="preserve"> najczęściej pod postacią nasilonego odczynu</w:t>
      </w:r>
      <w:r w:rsidR="000E738B">
        <w:rPr>
          <w:lang w:eastAsia="pl-PL"/>
        </w:rPr>
        <w:t xml:space="preserve"> w </w:t>
      </w:r>
      <w:r w:rsidRPr="00B05B18">
        <w:rPr>
          <w:lang w:eastAsia="pl-PL"/>
        </w:rPr>
        <w:t>miejscu wstrzyknięcia oraz gorączki,</w:t>
      </w:r>
    </w:p>
    <w:p w14:paraId="29C745CF" w14:textId="77777777" w:rsidR="00773A58" w:rsidRPr="00B05B18" w:rsidRDefault="00773A58" w:rsidP="00C35BBD">
      <w:pPr>
        <w:pStyle w:val="punktatornastron"/>
        <w:rPr>
          <w:lang w:eastAsia="pl-PL"/>
        </w:rPr>
      </w:pPr>
      <w:r w:rsidRPr="00B05B18">
        <w:rPr>
          <w:lang w:eastAsia="pl-PL"/>
        </w:rPr>
        <w:t>29 poważnych NOP charakteryzujących się dużym nasileniem objawów, ale nie prowadzących do trwałego uszczerbku dla zdrowia;</w:t>
      </w:r>
    </w:p>
    <w:p w14:paraId="5CCDDC2E" w14:textId="77777777" w:rsidR="00773A58" w:rsidRPr="00B05B18" w:rsidRDefault="00773A58" w:rsidP="00F24074">
      <w:pPr>
        <w:pStyle w:val="punktatornastron"/>
        <w:rPr>
          <w:lang w:eastAsia="pl-PL"/>
        </w:rPr>
      </w:pPr>
      <w:r w:rsidRPr="00B05B18">
        <w:rPr>
          <w:lang w:eastAsia="pl-PL"/>
        </w:rPr>
        <w:t>7 ciężkich NOP, które mogły prowadzić do trwał</w:t>
      </w:r>
      <w:r>
        <w:rPr>
          <w:lang w:eastAsia="pl-PL"/>
        </w:rPr>
        <w:t>ych</w:t>
      </w:r>
      <w:r w:rsidRPr="00B05B18">
        <w:rPr>
          <w:lang w:eastAsia="pl-PL"/>
        </w:rPr>
        <w:t xml:space="preserve"> </w:t>
      </w:r>
      <w:r>
        <w:rPr>
          <w:lang w:eastAsia="pl-PL"/>
        </w:rPr>
        <w:t>konsekwencji zdrowotnych.</w:t>
      </w:r>
    </w:p>
    <w:p w14:paraId="6084C393" w14:textId="7F8121C9" w:rsidR="00773A58" w:rsidRDefault="00773A58" w:rsidP="00F24074">
      <w:pPr>
        <w:pStyle w:val="Stylnastroninternet"/>
        <w:rPr>
          <w:lang w:eastAsia="pl-PL"/>
        </w:rPr>
      </w:pPr>
      <w:r w:rsidRPr="002D082B">
        <w:rPr>
          <w:lang w:eastAsia="pl-PL"/>
        </w:rPr>
        <w:lastRenderedPageBreak/>
        <w:t>Powyższe dane odzwierciedlają częstość występowania, rozpoznania</w:t>
      </w:r>
      <w:r w:rsidR="005A5A82">
        <w:rPr>
          <w:lang w:eastAsia="pl-PL"/>
        </w:rPr>
        <w:t xml:space="preserve"> i </w:t>
      </w:r>
      <w:r w:rsidRPr="002D082B">
        <w:rPr>
          <w:lang w:eastAsia="pl-PL"/>
        </w:rPr>
        <w:t>zgłaszania</w:t>
      </w:r>
      <w:r w:rsidR="000E738B">
        <w:rPr>
          <w:lang w:eastAsia="pl-PL"/>
        </w:rPr>
        <w:t xml:space="preserve"> w </w:t>
      </w:r>
      <w:r w:rsidRPr="002D082B">
        <w:rPr>
          <w:lang w:eastAsia="pl-PL"/>
        </w:rPr>
        <w:t xml:space="preserve">naszym regionie niepożądanych odczynów poszczepiennych, nie są natomiast bezpośrednim wskaźnikiem odczynowości poszczególnych szczepionek, do czego niezbędne są analizy porównawcze. </w:t>
      </w:r>
    </w:p>
    <w:p w14:paraId="70E30B6A" w14:textId="77777777" w:rsidR="00FF2483" w:rsidRPr="002D082B" w:rsidRDefault="00FF2483" w:rsidP="0039610A">
      <w:pPr>
        <w:pStyle w:val="Stylnastroninternet"/>
        <w:rPr>
          <w:lang w:eastAsia="pl-PL"/>
        </w:rPr>
      </w:pPr>
    </w:p>
    <w:p w14:paraId="604FC9B3" w14:textId="14E6F39D" w:rsidR="00773A58" w:rsidRPr="0057057F" w:rsidRDefault="00773A58" w:rsidP="0039610A">
      <w:pPr>
        <w:rPr>
          <w:sz w:val="18"/>
          <w:szCs w:val="18"/>
        </w:rPr>
      </w:pPr>
      <w:bookmarkStart w:id="604" w:name="_Toc133231323"/>
      <w:bookmarkStart w:id="605" w:name="_Toc133236332"/>
      <w:bookmarkStart w:id="606" w:name="_Toc133311722"/>
      <w:bookmarkStart w:id="607" w:name="_Toc133320578"/>
      <w:bookmarkStart w:id="608" w:name="_Toc133321697"/>
      <w:bookmarkStart w:id="609" w:name="_Toc133387675"/>
      <w:bookmarkStart w:id="610" w:name="_Toc133388619"/>
      <w:bookmarkStart w:id="611" w:name="_Toc133500642"/>
      <w:bookmarkStart w:id="612" w:name="_Toc133559646"/>
      <w:bookmarkStart w:id="613" w:name="_Toc133576668"/>
      <w:bookmarkStart w:id="614" w:name="_Toc133582272"/>
      <w:bookmarkStart w:id="615" w:name="_Toc133582890"/>
      <w:bookmarkStart w:id="616" w:name="_Toc133583780"/>
      <w:bookmarkStart w:id="617" w:name="_Toc134604389"/>
      <w:bookmarkStart w:id="618" w:name="_Toc134610903"/>
      <w:bookmarkStart w:id="619" w:name="_Toc135041602"/>
      <w:bookmarkStart w:id="620" w:name="_Toc135828594"/>
      <w:r w:rsidRPr="0057057F">
        <w:rPr>
          <w:sz w:val="18"/>
          <w:szCs w:val="18"/>
        </w:rPr>
        <w:t xml:space="preserve">Tabela </w:t>
      </w:r>
      <w:r w:rsidRPr="0057057F">
        <w:rPr>
          <w:sz w:val="18"/>
          <w:szCs w:val="18"/>
        </w:rPr>
        <w:fldChar w:fldCharType="begin"/>
      </w:r>
      <w:r w:rsidRPr="0057057F">
        <w:rPr>
          <w:sz w:val="18"/>
          <w:szCs w:val="18"/>
        </w:rPr>
        <w:instrText xml:space="preserve"> SEQ Tabela \* ARABIC </w:instrText>
      </w:r>
      <w:r w:rsidRPr="0057057F">
        <w:rPr>
          <w:sz w:val="18"/>
          <w:szCs w:val="18"/>
        </w:rPr>
        <w:fldChar w:fldCharType="separate"/>
      </w:r>
      <w:r w:rsidR="00B41039" w:rsidRPr="0057057F">
        <w:rPr>
          <w:noProof/>
          <w:sz w:val="18"/>
          <w:szCs w:val="18"/>
        </w:rPr>
        <w:t>29</w:t>
      </w:r>
      <w:r w:rsidRPr="0057057F">
        <w:rPr>
          <w:sz w:val="18"/>
          <w:szCs w:val="18"/>
        </w:rPr>
        <w:fldChar w:fldCharType="end"/>
      </w:r>
      <w:r w:rsidR="0039610A">
        <w:rPr>
          <w:sz w:val="18"/>
          <w:szCs w:val="18"/>
        </w:rPr>
        <w:t>.</w:t>
      </w:r>
      <w:r w:rsidRPr="0057057F">
        <w:rPr>
          <w:sz w:val="18"/>
          <w:szCs w:val="18"/>
        </w:rPr>
        <w:t xml:space="preserve"> Liczba zgłoszonych NOP</w:t>
      </w:r>
      <w:r w:rsidR="000E738B" w:rsidRPr="0057057F">
        <w:rPr>
          <w:sz w:val="18"/>
          <w:szCs w:val="18"/>
        </w:rPr>
        <w:t xml:space="preserve"> w </w:t>
      </w:r>
      <w:r w:rsidRPr="0057057F">
        <w:rPr>
          <w:sz w:val="18"/>
          <w:szCs w:val="18"/>
        </w:rPr>
        <w:t>latach 2019–2022 na terenie woj. zachodniopomorskiego.</w:t>
      </w:r>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p>
    <w:tbl>
      <w:tblPr>
        <w:tblStyle w:val="Siatkatabelijasna"/>
        <w:tblW w:w="9489" w:type="dxa"/>
        <w:jc w:val="center"/>
        <w:tblLook w:val="04A0" w:firstRow="1" w:lastRow="0" w:firstColumn="1" w:lastColumn="0" w:noHBand="0" w:noVBand="1"/>
        <w:tblCaption w:val="Tabela 29 Liczba zgłoszonych NOP w latach 2019–2022 na terenie woj. zachodniopomorskiego."/>
        <w:tblDescription w:val="Tabela 29 Liczba zgłoszonych NOP w latach 2019–2022 na terenie woj. zachodniopomorskiego."/>
      </w:tblPr>
      <w:tblGrid>
        <w:gridCol w:w="978"/>
        <w:gridCol w:w="460"/>
        <w:gridCol w:w="423"/>
        <w:gridCol w:w="423"/>
        <w:gridCol w:w="460"/>
        <w:gridCol w:w="423"/>
        <w:gridCol w:w="423"/>
        <w:gridCol w:w="423"/>
        <w:gridCol w:w="423"/>
        <w:gridCol w:w="423"/>
        <w:gridCol w:w="423"/>
        <w:gridCol w:w="423"/>
        <w:gridCol w:w="423"/>
        <w:gridCol w:w="460"/>
        <w:gridCol w:w="423"/>
        <w:gridCol w:w="460"/>
        <w:gridCol w:w="460"/>
        <w:gridCol w:w="423"/>
        <w:gridCol w:w="423"/>
        <w:gridCol w:w="460"/>
        <w:gridCol w:w="423"/>
        <w:gridCol w:w="423"/>
        <w:gridCol w:w="460"/>
        <w:gridCol w:w="423"/>
        <w:gridCol w:w="423"/>
      </w:tblGrid>
      <w:tr w:rsidR="00773A58" w:rsidRPr="002D082B" w14:paraId="05FFEAB3" w14:textId="77777777" w:rsidTr="00AD7B28">
        <w:trPr>
          <w:trHeight w:val="334"/>
          <w:jc w:val="center"/>
        </w:trPr>
        <w:tc>
          <w:tcPr>
            <w:tcW w:w="902" w:type="dxa"/>
            <w:vMerge w:val="restart"/>
            <w:hideMark/>
          </w:tcPr>
          <w:p w14:paraId="6FF9B60F"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PSSE</w:t>
            </w:r>
          </w:p>
        </w:tc>
        <w:tc>
          <w:tcPr>
            <w:tcW w:w="2156" w:type="dxa"/>
            <w:gridSpan w:val="6"/>
            <w:hideMark/>
          </w:tcPr>
          <w:p w14:paraId="59CA5C14"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2019</w:t>
            </w:r>
          </w:p>
        </w:tc>
        <w:tc>
          <w:tcPr>
            <w:tcW w:w="0" w:type="auto"/>
            <w:gridSpan w:val="6"/>
            <w:hideMark/>
          </w:tcPr>
          <w:p w14:paraId="433B4435"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2020</w:t>
            </w:r>
          </w:p>
        </w:tc>
        <w:tc>
          <w:tcPr>
            <w:tcW w:w="2193" w:type="dxa"/>
            <w:gridSpan w:val="6"/>
            <w:hideMark/>
          </w:tcPr>
          <w:p w14:paraId="53B47008"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2021</w:t>
            </w:r>
          </w:p>
        </w:tc>
        <w:tc>
          <w:tcPr>
            <w:tcW w:w="2156" w:type="dxa"/>
            <w:gridSpan w:val="6"/>
            <w:hideMark/>
          </w:tcPr>
          <w:p w14:paraId="4C3AC762"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2022</w:t>
            </w:r>
          </w:p>
        </w:tc>
      </w:tr>
      <w:tr w:rsidR="009E3F04" w:rsidRPr="002D082B" w14:paraId="460180BB" w14:textId="77777777" w:rsidTr="00AD7B28">
        <w:trPr>
          <w:trHeight w:val="401"/>
          <w:jc w:val="center"/>
        </w:trPr>
        <w:tc>
          <w:tcPr>
            <w:tcW w:w="902" w:type="dxa"/>
            <w:vMerge/>
            <w:hideMark/>
          </w:tcPr>
          <w:p w14:paraId="45DB7E50" w14:textId="77777777" w:rsidR="00773A58" w:rsidRPr="002D082B" w:rsidRDefault="00773A58" w:rsidP="00400395">
            <w:pPr>
              <w:jc w:val="center"/>
              <w:rPr>
                <w:rFonts w:eastAsia="Times New Roman" w:cstheme="minorHAnsi"/>
                <w:b/>
                <w:sz w:val="16"/>
                <w:szCs w:val="16"/>
                <w:lang w:eastAsia="pl-PL"/>
              </w:rPr>
            </w:pPr>
          </w:p>
        </w:tc>
        <w:tc>
          <w:tcPr>
            <w:tcW w:w="384" w:type="dxa"/>
            <w:vMerge w:val="restart"/>
            <w:textDirection w:val="btLr"/>
            <w:hideMark/>
          </w:tcPr>
          <w:p w14:paraId="1089A020"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Ogółem</w:t>
            </w:r>
          </w:p>
        </w:tc>
        <w:tc>
          <w:tcPr>
            <w:tcW w:w="1078" w:type="dxa"/>
            <w:gridSpan w:val="3"/>
            <w:hideMark/>
          </w:tcPr>
          <w:p w14:paraId="0AD0B608"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w tym:</w:t>
            </w:r>
          </w:p>
        </w:tc>
        <w:tc>
          <w:tcPr>
            <w:tcW w:w="347" w:type="dxa"/>
            <w:vMerge w:val="restart"/>
            <w:textDirection w:val="btLr"/>
            <w:hideMark/>
          </w:tcPr>
          <w:p w14:paraId="03E4128C"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Hospitalizacje</w:t>
            </w:r>
          </w:p>
        </w:tc>
        <w:tc>
          <w:tcPr>
            <w:tcW w:w="0" w:type="auto"/>
            <w:vMerge w:val="restart"/>
            <w:textDirection w:val="btLr"/>
            <w:hideMark/>
          </w:tcPr>
          <w:p w14:paraId="5FA83CD4"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Zgony</w:t>
            </w:r>
          </w:p>
        </w:tc>
        <w:tc>
          <w:tcPr>
            <w:tcW w:w="0" w:type="auto"/>
            <w:vMerge w:val="restart"/>
            <w:textDirection w:val="btLr"/>
            <w:hideMark/>
          </w:tcPr>
          <w:p w14:paraId="54328527"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Ogółem</w:t>
            </w:r>
          </w:p>
        </w:tc>
        <w:tc>
          <w:tcPr>
            <w:tcW w:w="0" w:type="auto"/>
            <w:gridSpan w:val="3"/>
            <w:hideMark/>
          </w:tcPr>
          <w:p w14:paraId="312B17D7"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w tym:</w:t>
            </w:r>
          </w:p>
        </w:tc>
        <w:tc>
          <w:tcPr>
            <w:tcW w:w="0" w:type="auto"/>
            <w:vMerge w:val="restart"/>
            <w:textDirection w:val="btLr"/>
            <w:hideMark/>
          </w:tcPr>
          <w:p w14:paraId="5D3E5172"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Hospitalizacje</w:t>
            </w:r>
          </w:p>
        </w:tc>
        <w:tc>
          <w:tcPr>
            <w:tcW w:w="0" w:type="auto"/>
            <w:vMerge w:val="restart"/>
            <w:textDirection w:val="btLr"/>
            <w:hideMark/>
          </w:tcPr>
          <w:p w14:paraId="3AC7610D"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Zgony</w:t>
            </w:r>
          </w:p>
        </w:tc>
        <w:tc>
          <w:tcPr>
            <w:tcW w:w="0" w:type="auto"/>
            <w:vMerge w:val="restart"/>
            <w:textDirection w:val="btLr"/>
            <w:hideMark/>
          </w:tcPr>
          <w:p w14:paraId="0DE2F303"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Ogółem</w:t>
            </w:r>
          </w:p>
        </w:tc>
        <w:tc>
          <w:tcPr>
            <w:tcW w:w="0" w:type="auto"/>
            <w:gridSpan w:val="3"/>
            <w:hideMark/>
          </w:tcPr>
          <w:p w14:paraId="569171E9"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w tym:</w:t>
            </w:r>
          </w:p>
        </w:tc>
        <w:tc>
          <w:tcPr>
            <w:tcW w:w="0" w:type="auto"/>
            <w:vMerge w:val="restart"/>
            <w:textDirection w:val="btLr"/>
            <w:hideMark/>
          </w:tcPr>
          <w:p w14:paraId="24CBDDD9"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Hospitalizacje</w:t>
            </w:r>
          </w:p>
        </w:tc>
        <w:tc>
          <w:tcPr>
            <w:tcW w:w="347" w:type="dxa"/>
            <w:vMerge w:val="restart"/>
            <w:textDirection w:val="btLr"/>
            <w:hideMark/>
          </w:tcPr>
          <w:p w14:paraId="3C0A9E61"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Zgony</w:t>
            </w:r>
          </w:p>
        </w:tc>
        <w:tc>
          <w:tcPr>
            <w:tcW w:w="384" w:type="dxa"/>
            <w:vMerge w:val="restart"/>
            <w:textDirection w:val="btLr"/>
            <w:hideMark/>
          </w:tcPr>
          <w:p w14:paraId="7E6AD330"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Ogółem</w:t>
            </w:r>
          </w:p>
        </w:tc>
        <w:tc>
          <w:tcPr>
            <w:tcW w:w="1078" w:type="dxa"/>
            <w:gridSpan w:val="3"/>
            <w:hideMark/>
          </w:tcPr>
          <w:p w14:paraId="6334E47A"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w tym</w:t>
            </w:r>
          </w:p>
        </w:tc>
        <w:tc>
          <w:tcPr>
            <w:tcW w:w="272" w:type="dxa"/>
            <w:vMerge w:val="restart"/>
            <w:textDirection w:val="btLr"/>
            <w:hideMark/>
          </w:tcPr>
          <w:p w14:paraId="7F2E08E3"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Hospitalizacje</w:t>
            </w:r>
          </w:p>
        </w:tc>
        <w:tc>
          <w:tcPr>
            <w:tcW w:w="422" w:type="dxa"/>
            <w:vMerge w:val="restart"/>
            <w:textDirection w:val="btLr"/>
            <w:hideMark/>
          </w:tcPr>
          <w:p w14:paraId="2417F43D" w14:textId="77777777" w:rsidR="00773A58" w:rsidRPr="002D082B" w:rsidRDefault="00773A58" w:rsidP="00400395">
            <w:pPr>
              <w:jc w:val="center"/>
              <w:rPr>
                <w:rFonts w:eastAsia="Times New Roman" w:cstheme="minorHAnsi"/>
                <w:b/>
                <w:sz w:val="16"/>
                <w:szCs w:val="16"/>
                <w:lang w:eastAsia="pl-PL"/>
              </w:rPr>
            </w:pPr>
            <w:r w:rsidRPr="002D082B">
              <w:rPr>
                <w:rFonts w:eastAsia="Times New Roman" w:cstheme="minorHAnsi"/>
                <w:b/>
                <w:sz w:val="16"/>
                <w:szCs w:val="16"/>
                <w:lang w:eastAsia="pl-PL"/>
              </w:rPr>
              <w:t>Zgony</w:t>
            </w:r>
          </w:p>
        </w:tc>
      </w:tr>
      <w:tr w:rsidR="009E3F04" w:rsidRPr="002D082B" w14:paraId="4DF8493C" w14:textId="77777777" w:rsidTr="00AD7B28">
        <w:trPr>
          <w:trHeight w:val="944"/>
          <w:jc w:val="center"/>
        </w:trPr>
        <w:tc>
          <w:tcPr>
            <w:tcW w:w="902" w:type="dxa"/>
            <w:vMerge/>
            <w:hideMark/>
          </w:tcPr>
          <w:p w14:paraId="42B46518" w14:textId="77777777" w:rsidR="00773A58" w:rsidRPr="002D082B" w:rsidRDefault="00773A58" w:rsidP="00400395">
            <w:pPr>
              <w:jc w:val="center"/>
              <w:rPr>
                <w:rFonts w:eastAsia="Times New Roman" w:cstheme="minorHAnsi"/>
                <w:b/>
                <w:sz w:val="16"/>
                <w:szCs w:val="16"/>
                <w:lang w:eastAsia="pl-PL"/>
              </w:rPr>
            </w:pPr>
          </w:p>
        </w:tc>
        <w:tc>
          <w:tcPr>
            <w:tcW w:w="384" w:type="dxa"/>
            <w:vMerge/>
            <w:textDirection w:val="btLr"/>
            <w:hideMark/>
          </w:tcPr>
          <w:p w14:paraId="1D97176C" w14:textId="77777777" w:rsidR="00773A58" w:rsidRPr="002D082B" w:rsidRDefault="00773A58" w:rsidP="00400395">
            <w:pPr>
              <w:jc w:val="center"/>
              <w:rPr>
                <w:rFonts w:eastAsia="Times New Roman" w:cstheme="minorHAnsi"/>
                <w:b/>
                <w:sz w:val="16"/>
                <w:szCs w:val="16"/>
                <w:lang w:eastAsia="pl-PL"/>
              </w:rPr>
            </w:pPr>
          </w:p>
        </w:tc>
        <w:tc>
          <w:tcPr>
            <w:tcW w:w="0" w:type="auto"/>
            <w:textDirection w:val="btLr"/>
            <w:hideMark/>
          </w:tcPr>
          <w:p w14:paraId="486A4B92"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ciężki</w:t>
            </w:r>
          </w:p>
        </w:tc>
        <w:tc>
          <w:tcPr>
            <w:tcW w:w="0" w:type="auto"/>
            <w:textDirection w:val="btLr"/>
            <w:hideMark/>
          </w:tcPr>
          <w:p w14:paraId="30E208DD"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poważny</w:t>
            </w:r>
          </w:p>
        </w:tc>
        <w:tc>
          <w:tcPr>
            <w:tcW w:w="384" w:type="dxa"/>
            <w:textDirection w:val="btLr"/>
            <w:hideMark/>
          </w:tcPr>
          <w:p w14:paraId="6A7AE48B"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łagodny</w:t>
            </w:r>
          </w:p>
        </w:tc>
        <w:tc>
          <w:tcPr>
            <w:tcW w:w="347" w:type="dxa"/>
            <w:vMerge/>
            <w:textDirection w:val="btLr"/>
            <w:hideMark/>
          </w:tcPr>
          <w:p w14:paraId="079E95AC" w14:textId="77777777" w:rsidR="00773A58" w:rsidRPr="002D082B" w:rsidRDefault="00773A58" w:rsidP="00400395">
            <w:pPr>
              <w:jc w:val="center"/>
              <w:rPr>
                <w:rFonts w:eastAsia="Times New Roman" w:cstheme="minorHAnsi"/>
                <w:b/>
                <w:sz w:val="16"/>
                <w:szCs w:val="16"/>
                <w:lang w:eastAsia="pl-PL"/>
              </w:rPr>
            </w:pPr>
          </w:p>
        </w:tc>
        <w:tc>
          <w:tcPr>
            <w:tcW w:w="0" w:type="auto"/>
            <w:vMerge/>
            <w:textDirection w:val="btLr"/>
            <w:hideMark/>
          </w:tcPr>
          <w:p w14:paraId="69E08D8C" w14:textId="77777777" w:rsidR="00773A58" w:rsidRPr="002D082B" w:rsidRDefault="00773A58" w:rsidP="00400395">
            <w:pPr>
              <w:jc w:val="center"/>
              <w:rPr>
                <w:rFonts w:eastAsia="Times New Roman" w:cstheme="minorHAnsi"/>
                <w:b/>
                <w:sz w:val="16"/>
                <w:szCs w:val="16"/>
                <w:lang w:eastAsia="pl-PL"/>
              </w:rPr>
            </w:pPr>
          </w:p>
        </w:tc>
        <w:tc>
          <w:tcPr>
            <w:tcW w:w="0" w:type="auto"/>
            <w:vMerge/>
            <w:textDirection w:val="btLr"/>
            <w:hideMark/>
          </w:tcPr>
          <w:p w14:paraId="66A31830" w14:textId="77777777" w:rsidR="00773A58" w:rsidRPr="002D082B" w:rsidRDefault="00773A58" w:rsidP="00400395">
            <w:pPr>
              <w:jc w:val="center"/>
              <w:rPr>
                <w:rFonts w:eastAsia="Times New Roman" w:cstheme="minorHAnsi"/>
                <w:b/>
                <w:sz w:val="16"/>
                <w:szCs w:val="16"/>
                <w:lang w:eastAsia="pl-PL"/>
              </w:rPr>
            </w:pPr>
          </w:p>
        </w:tc>
        <w:tc>
          <w:tcPr>
            <w:tcW w:w="0" w:type="auto"/>
            <w:textDirection w:val="btLr"/>
            <w:hideMark/>
          </w:tcPr>
          <w:p w14:paraId="19E3CB99"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ciężki</w:t>
            </w:r>
          </w:p>
        </w:tc>
        <w:tc>
          <w:tcPr>
            <w:tcW w:w="0" w:type="auto"/>
            <w:textDirection w:val="btLr"/>
            <w:hideMark/>
          </w:tcPr>
          <w:p w14:paraId="53065E1C"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poważny</w:t>
            </w:r>
          </w:p>
        </w:tc>
        <w:tc>
          <w:tcPr>
            <w:tcW w:w="0" w:type="auto"/>
            <w:textDirection w:val="btLr"/>
            <w:hideMark/>
          </w:tcPr>
          <w:p w14:paraId="3655347C"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łagodny</w:t>
            </w:r>
          </w:p>
        </w:tc>
        <w:tc>
          <w:tcPr>
            <w:tcW w:w="0" w:type="auto"/>
            <w:vMerge/>
            <w:textDirection w:val="btLr"/>
            <w:hideMark/>
          </w:tcPr>
          <w:p w14:paraId="7DCB4A7E" w14:textId="77777777" w:rsidR="00773A58" w:rsidRPr="002D082B" w:rsidRDefault="00773A58" w:rsidP="00400395">
            <w:pPr>
              <w:jc w:val="center"/>
              <w:rPr>
                <w:rFonts w:eastAsia="Times New Roman" w:cstheme="minorHAnsi"/>
                <w:b/>
                <w:sz w:val="16"/>
                <w:szCs w:val="16"/>
                <w:lang w:eastAsia="pl-PL"/>
              </w:rPr>
            </w:pPr>
          </w:p>
        </w:tc>
        <w:tc>
          <w:tcPr>
            <w:tcW w:w="0" w:type="auto"/>
            <w:vMerge/>
            <w:textDirection w:val="btLr"/>
            <w:hideMark/>
          </w:tcPr>
          <w:p w14:paraId="7AF5AE9E" w14:textId="77777777" w:rsidR="00773A58" w:rsidRPr="002D082B" w:rsidRDefault="00773A58" w:rsidP="00400395">
            <w:pPr>
              <w:jc w:val="center"/>
              <w:rPr>
                <w:rFonts w:eastAsia="Times New Roman" w:cstheme="minorHAnsi"/>
                <w:b/>
                <w:sz w:val="16"/>
                <w:szCs w:val="16"/>
                <w:lang w:eastAsia="pl-PL"/>
              </w:rPr>
            </w:pPr>
          </w:p>
        </w:tc>
        <w:tc>
          <w:tcPr>
            <w:tcW w:w="0" w:type="auto"/>
            <w:vMerge/>
            <w:textDirection w:val="btLr"/>
            <w:hideMark/>
          </w:tcPr>
          <w:p w14:paraId="3E38E480" w14:textId="77777777" w:rsidR="00773A58" w:rsidRPr="002D082B" w:rsidRDefault="00773A58" w:rsidP="00400395">
            <w:pPr>
              <w:jc w:val="center"/>
              <w:rPr>
                <w:rFonts w:eastAsia="Times New Roman" w:cstheme="minorHAnsi"/>
                <w:b/>
                <w:sz w:val="16"/>
                <w:szCs w:val="16"/>
                <w:lang w:eastAsia="pl-PL"/>
              </w:rPr>
            </w:pPr>
          </w:p>
        </w:tc>
        <w:tc>
          <w:tcPr>
            <w:tcW w:w="0" w:type="auto"/>
            <w:textDirection w:val="btLr"/>
            <w:hideMark/>
          </w:tcPr>
          <w:p w14:paraId="27A2DB24"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ciężki</w:t>
            </w:r>
          </w:p>
        </w:tc>
        <w:tc>
          <w:tcPr>
            <w:tcW w:w="0" w:type="auto"/>
            <w:textDirection w:val="btLr"/>
            <w:hideMark/>
          </w:tcPr>
          <w:p w14:paraId="2DBDC959"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poważny</w:t>
            </w:r>
          </w:p>
        </w:tc>
        <w:tc>
          <w:tcPr>
            <w:tcW w:w="0" w:type="auto"/>
            <w:textDirection w:val="btLr"/>
            <w:hideMark/>
          </w:tcPr>
          <w:p w14:paraId="64E229EE"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łagodny</w:t>
            </w:r>
          </w:p>
        </w:tc>
        <w:tc>
          <w:tcPr>
            <w:tcW w:w="0" w:type="auto"/>
            <w:vMerge/>
            <w:textDirection w:val="btLr"/>
            <w:hideMark/>
          </w:tcPr>
          <w:p w14:paraId="536F7E0E" w14:textId="77777777" w:rsidR="00773A58" w:rsidRPr="002D082B" w:rsidRDefault="00773A58" w:rsidP="00400395">
            <w:pPr>
              <w:jc w:val="center"/>
              <w:rPr>
                <w:rFonts w:eastAsia="Times New Roman" w:cstheme="minorHAnsi"/>
                <w:b/>
                <w:sz w:val="16"/>
                <w:szCs w:val="16"/>
                <w:lang w:eastAsia="pl-PL"/>
              </w:rPr>
            </w:pPr>
          </w:p>
        </w:tc>
        <w:tc>
          <w:tcPr>
            <w:tcW w:w="347" w:type="dxa"/>
            <w:vMerge/>
            <w:textDirection w:val="btLr"/>
            <w:hideMark/>
          </w:tcPr>
          <w:p w14:paraId="7743BCD1" w14:textId="77777777" w:rsidR="00773A58" w:rsidRPr="002D082B" w:rsidRDefault="00773A58" w:rsidP="00400395">
            <w:pPr>
              <w:jc w:val="center"/>
              <w:rPr>
                <w:rFonts w:eastAsia="Times New Roman" w:cstheme="minorHAnsi"/>
                <w:b/>
                <w:sz w:val="16"/>
                <w:szCs w:val="16"/>
                <w:lang w:eastAsia="pl-PL"/>
              </w:rPr>
            </w:pPr>
          </w:p>
        </w:tc>
        <w:tc>
          <w:tcPr>
            <w:tcW w:w="384" w:type="dxa"/>
            <w:vMerge/>
            <w:textDirection w:val="btLr"/>
            <w:hideMark/>
          </w:tcPr>
          <w:p w14:paraId="7CAFA70B" w14:textId="77777777" w:rsidR="00773A58" w:rsidRPr="002D082B" w:rsidRDefault="00773A58" w:rsidP="00400395">
            <w:pPr>
              <w:jc w:val="center"/>
              <w:rPr>
                <w:rFonts w:eastAsia="Times New Roman" w:cstheme="minorHAnsi"/>
                <w:b/>
                <w:sz w:val="16"/>
                <w:szCs w:val="16"/>
                <w:lang w:eastAsia="pl-PL"/>
              </w:rPr>
            </w:pPr>
          </w:p>
        </w:tc>
        <w:tc>
          <w:tcPr>
            <w:tcW w:w="347" w:type="dxa"/>
            <w:textDirection w:val="btLr"/>
            <w:hideMark/>
          </w:tcPr>
          <w:p w14:paraId="79A83A6B"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ciężki</w:t>
            </w:r>
          </w:p>
        </w:tc>
        <w:tc>
          <w:tcPr>
            <w:tcW w:w="0" w:type="auto"/>
            <w:textDirection w:val="btLr"/>
            <w:hideMark/>
          </w:tcPr>
          <w:p w14:paraId="45D60A97"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poważny</w:t>
            </w:r>
          </w:p>
        </w:tc>
        <w:tc>
          <w:tcPr>
            <w:tcW w:w="0" w:type="auto"/>
            <w:textDirection w:val="btLr"/>
            <w:hideMark/>
          </w:tcPr>
          <w:p w14:paraId="3F61161A"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łagodny</w:t>
            </w:r>
          </w:p>
        </w:tc>
        <w:tc>
          <w:tcPr>
            <w:tcW w:w="272" w:type="dxa"/>
            <w:vMerge/>
            <w:textDirection w:val="btLr"/>
            <w:hideMark/>
          </w:tcPr>
          <w:p w14:paraId="0A99B5B8" w14:textId="77777777" w:rsidR="00773A58" w:rsidRPr="002D082B" w:rsidRDefault="00773A58" w:rsidP="00400395">
            <w:pPr>
              <w:jc w:val="center"/>
              <w:rPr>
                <w:rFonts w:eastAsia="Times New Roman" w:cstheme="minorHAnsi"/>
                <w:b/>
                <w:sz w:val="16"/>
                <w:szCs w:val="16"/>
                <w:lang w:eastAsia="pl-PL"/>
              </w:rPr>
            </w:pPr>
          </w:p>
        </w:tc>
        <w:tc>
          <w:tcPr>
            <w:tcW w:w="422" w:type="dxa"/>
            <w:vMerge/>
            <w:textDirection w:val="btLr"/>
            <w:hideMark/>
          </w:tcPr>
          <w:p w14:paraId="45DD1841" w14:textId="77777777" w:rsidR="00773A58" w:rsidRPr="002D082B" w:rsidRDefault="00773A58" w:rsidP="00400395">
            <w:pPr>
              <w:jc w:val="center"/>
              <w:rPr>
                <w:rFonts w:eastAsia="Times New Roman" w:cstheme="minorHAnsi"/>
                <w:b/>
                <w:sz w:val="16"/>
                <w:szCs w:val="16"/>
                <w:lang w:eastAsia="pl-PL"/>
              </w:rPr>
            </w:pPr>
          </w:p>
        </w:tc>
      </w:tr>
      <w:tr w:rsidR="00773A58" w:rsidRPr="002D082B" w14:paraId="5B6F0324" w14:textId="77777777" w:rsidTr="00AD7B28">
        <w:trPr>
          <w:trHeight w:val="876"/>
          <w:jc w:val="center"/>
        </w:trPr>
        <w:tc>
          <w:tcPr>
            <w:tcW w:w="902" w:type="dxa"/>
            <w:hideMark/>
          </w:tcPr>
          <w:p w14:paraId="491E518C"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woj. zachodnio-</w:t>
            </w:r>
            <w:r w:rsidRPr="002D082B">
              <w:rPr>
                <w:rFonts w:eastAsia="Times New Roman" w:cstheme="minorHAnsi"/>
                <w:sz w:val="16"/>
                <w:szCs w:val="16"/>
                <w:lang w:eastAsia="pl-PL"/>
              </w:rPr>
              <w:br/>
              <w:t>pomorskie</w:t>
            </w:r>
          </w:p>
        </w:tc>
        <w:tc>
          <w:tcPr>
            <w:tcW w:w="384" w:type="dxa"/>
          </w:tcPr>
          <w:p w14:paraId="2B2B3E07"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144</w:t>
            </w:r>
          </w:p>
        </w:tc>
        <w:tc>
          <w:tcPr>
            <w:tcW w:w="0" w:type="auto"/>
          </w:tcPr>
          <w:p w14:paraId="34F7680A"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0</w:t>
            </w:r>
          </w:p>
        </w:tc>
        <w:tc>
          <w:tcPr>
            <w:tcW w:w="0" w:type="auto"/>
          </w:tcPr>
          <w:p w14:paraId="125F04C7"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9</w:t>
            </w:r>
          </w:p>
        </w:tc>
        <w:tc>
          <w:tcPr>
            <w:tcW w:w="384" w:type="dxa"/>
          </w:tcPr>
          <w:p w14:paraId="62470229"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135</w:t>
            </w:r>
          </w:p>
        </w:tc>
        <w:tc>
          <w:tcPr>
            <w:tcW w:w="347" w:type="dxa"/>
          </w:tcPr>
          <w:p w14:paraId="592ABDC1"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4</w:t>
            </w:r>
          </w:p>
        </w:tc>
        <w:tc>
          <w:tcPr>
            <w:tcW w:w="0" w:type="auto"/>
          </w:tcPr>
          <w:p w14:paraId="57BE6D4E"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0</w:t>
            </w:r>
          </w:p>
        </w:tc>
        <w:tc>
          <w:tcPr>
            <w:tcW w:w="0" w:type="auto"/>
          </w:tcPr>
          <w:p w14:paraId="3F741B28"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83</w:t>
            </w:r>
          </w:p>
        </w:tc>
        <w:tc>
          <w:tcPr>
            <w:tcW w:w="0" w:type="auto"/>
          </w:tcPr>
          <w:p w14:paraId="6442B4DB"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w:t>
            </w:r>
          </w:p>
        </w:tc>
        <w:tc>
          <w:tcPr>
            <w:tcW w:w="0" w:type="auto"/>
          </w:tcPr>
          <w:p w14:paraId="6E2121E7"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5</w:t>
            </w:r>
          </w:p>
        </w:tc>
        <w:tc>
          <w:tcPr>
            <w:tcW w:w="0" w:type="auto"/>
          </w:tcPr>
          <w:p w14:paraId="081E8DC9"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77</w:t>
            </w:r>
          </w:p>
        </w:tc>
        <w:tc>
          <w:tcPr>
            <w:tcW w:w="0" w:type="auto"/>
          </w:tcPr>
          <w:p w14:paraId="17321D08"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5</w:t>
            </w:r>
          </w:p>
        </w:tc>
        <w:tc>
          <w:tcPr>
            <w:tcW w:w="0" w:type="auto"/>
          </w:tcPr>
          <w:p w14:paraId="78907A8B"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0</w:t>
            </w:r>
          </w:p>
        </w:tc>
        <w:tc>
          <w:tcPr>
            <w:tcW w:w="0" w:type="auto"/>
          </w:tcPr>
          <w:p w14:paraId="59BA2101"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721</w:t>
            </w:r>
          </w:p>
        </w:tc>
        <w:tc>
          <w:tcPr>
            <w:tcW w:w="0" w:type="auto"/>
          </w:tcPr>
          <w:p w14:paraId="5490FC9A"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11</w:t>
            </w:r>
          </w:p>
        </w:tc>
        <w:tc>
          <w:tcPr>
            <w:tcW w:w="0" w:type="auto"/>
          </w:tcPr>
          <w:p w14:paraId="59378699"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113</w:t>
            </w:r>
          </w:p>
        </w:tc>
        <w:tc>
          <w:tcPr>
            <w:tcW w:w="0" w:type="auto"/>
          </w:tcPr>
          <w:p w14:paraId="42336F94"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597</w:t>
            </w:r>
          </w:p>
        </w:tc>
        <w:tc>
          <w:tcPr>
            <w:tcW w:w="0" w:type="auto"/>
          </w:tcPr>
          <w:p w14:paraId="4A4C4BFE"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38</w:t>
            </w:r>
          </w:p>
        </w:tc>
        <w:tc>
          <w:tcPr>
            <w:tcW w:w="347" w:type="dxa"/>
          </w:tcPr>
          <w:p w14:paraId="6C0C3732"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2</w:t>
            </w:r>
          </w:p>
        </w:tc>
        <w:tc>
          <w:tcPr>
            <w:tcW w:w="384" w:type="dxa"/>
          </w:tcPr>
          <w:p w14:paraId="2BAE76E5"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179</w:t>
            </w:r>
          </w:p>
        </w:tc>
        <w:tc>
          <w:tcPr>
            <w:tcW w:w="347" w:type="dxa"/>
          </w:tcPr>
          <w:p w14:paraId="5F14013C"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7</w:t>
            </w:r>
          </w:p>
        </w:tc>
        <w:tc>
          <w:tcPr>
            <w:tcW w:w="0" w:type="auto"/>
          </w:tcPr>
          <w:p w14:paraId="1D805708"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29</w:t>
            </w:r>
          </w:p>
        </w:tc>
        <w:tc>
          <w:tcPr>
            <w:tcW w:w="0" w:type="auto"/>
          </w:tcPr>
          <w:p w14:paraId="5F978786"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143</w:t>
            </w:r>
          </w:p>
        </w:tc>
        <w:tc>
          <w:tcPr>
            <w:tcW w:w="272" w:type="dxa"/>
          </w:tcPr>
          <w:p w14:paraId="533713AB"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26</w:t>
            </w:r>
          </w:p>
        </w:tc>
        <w:tc>
          <w:tcPr>
            <w:tcW w:w="422" w:type="dxa"/>
          </w:tcPr>
          <w:p w14:paraId="02FA67DC" w14:textId="77777777" w:rsidR="00773A58" w:rsidRPr="002D082B" w:rsidRDefault="00773A58" w:rsidP="00400395">
            <w:pPr>
              <w:jc w:val="center"/>
              <w:rPr>
                <w:rFonts w:eastAsia="Times New Roman" w:cstheme="minorHAnsi"/>
                <w:b/>
                <w:color w:val="000000"/>
                <w:sz w:val="16"/>
                <w:szCs w:val="16"/>
                <w:lang w:eastAsia="pl-PL"/>
              </w:rPr>
            </w:pPr>
            <w:r w:rsidRPr="002D082B">
              <w:rPr>
                <w:rFonts w:eastAsia="Times New Roman" w:cstheme="minorHAnsi"/>
                <w:b/>
                <w:color w:val="000000"/>
                <w:sz w:val="16"/>
                <w:szCs w:val="16"/>
                <w:lang w:eastAsia="pl-PL"/>
              </w:rPr>
              <w:t>1</w:t>
            </w:r>
          </w:p>
        </w:tc>
      </w:tr>
      <w:tr w:rsidR="00773A58" w:rsidRPr="002D082B" w14:paraId="65359714" w14:textId="77777777" w:rsidTr="00AD7B28">
        <w:trPr>
          <w:trHeight w:val="334"/>
          <w:jc w:val="center"/>
        </w:trPr>
        <w:tc>
          <w:tcPr>
            <w:tcW w:w="902" w:type="dxa"/>
            <w:hideMark/>
          </w:tcPr>
          <w:p w14:paraId="4CD859F7"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Białogard</w:t>
            </w:r>
          </w:p>
        </w:tc>
        <w:tc>
          <w:tcPr>
            <w:tcW w:w="384" w:type="dxa"/>
          </w:tcPr>
          <w:p w14:paraId="23003A1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5AC04FC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EC1689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7CD59CB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347" w:type="dxa"/>
          </w:tcPr>
          <w:p w14:paraId="29EA76C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2DC20E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1E687D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33F5579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62DD64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7834CC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53241021"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98BAC8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E66E8D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7CFFA7F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76DAC3F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419C6E2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293A105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33922C2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09B4BDB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4</w:t>
            </w:r>
          </w:p>
        </w:tc>
        <w:tc>
          <w:tcPr>
            <w:tcW w:w="347" w:type="dxa"/>
          </w:tcPr>
          <w:p w14:paraId="75DFF93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C69837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6E5FC4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4</w:t>
            </w:r>
          </w:p>
        </w:tc>
        <w:tc>
          <w:tcPr>
            <w:tcW w:w="272" w:type="dxa"/>
          </w:tcPr>
          <w:p w14:paraId="200CB7B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422" w:type="dxa"/>
          </w:tcPr>
          <w:p w14:paraId="22EFD11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r>
      <w:tr w:rsidR="00773A58" w:rsidRPr="002D082B" w14:paraId="409809EA" w14:textId="77777777" w:rsidTr="00AD7B28">
        <w:trPr>
          <w:trHeight w:val="334"/>
          <w:jc w:val="center"/>
        </w:trPr>
        <w:tc>
          <w:tcPr>
            <w:tcW w:w="902" w:type="dxa"/>
            <w:hideMark/>
          </w:tcPr>
          <w:p w14:paraId="53F1C2CA"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Choszczno</w:t>
            </w:r>
          </w:p>
        </w:tc>
        <w:tc>
          <w:tcPr>
            <w:tcW w:w="384" w:type="dxa"/>
          </w:tcPr>
          <w:p w14:paraId="7CCAA82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05A0F7A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B493FF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1426F9F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364F298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5F9FD5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27984E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7AED04A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1D99B31"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4239D1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54F342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A91AFF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21855B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23</w:t>
            </w:r>
          </w:p>
        </w:tc>
        <w:tc>
          <w:tcPr>
            <w:tcW w:w="0" w:type="auto"/>
          </w:tcPr>
          <w:p w14:paraId="2A9E510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1696A4A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5</w:t>
            </w:r>
          </w:p>
        </w:tc>
        <w:tc>
          <w:tcPr>
            <w:tcW w:w="0" w:type="auto"/>
          </w:tcPr>
          <w:p w14:paraId="2C3755D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18</w:t>
            </w:r>
          </w:p>
        </w:tc>
        <w:tc>
          <w:tcPr>
            <w:tcW w:w="0" w:type="auto"/>
          </w:tcPr>
          <w:p w14:paraId="61E5C5C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347" w:type="dxa"/>
          </w:tcPr>
          <w:p w14:paraId="46E1D3A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6081EF3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347" w:type="dxa"/>
          </w:tcPr>
          <w:p w14:paraId="73C2A4E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D3D64A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074A09D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272" w:type="dxa"/>
          </w:tcPr>
          <w:p w14:paraId="3E68746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422" w:type="dxa"/>
          </w:tcPr>
          <w:p w14:paraId="484600C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r>
      <w:tr w:rsidR="00773A58" w:rsidRPr="002D082B" w14:paraId="0B99034C" w14:textId="77777777" w:rsidTr="00AD7B28">
        <w:trPr>
          <w:trHeight w:val="334"/>
          <w:jc w:val="center"/>
        </w:trPr>
        <w:tc>
          <w:tcPr>
            <w:tcW w:w="902" w:type="dxa"/>
            <w:hideMark/>
          </w:tcPr>
          <w:p w14:paraId="23C11E04"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Drawsko Pom.</w:t>
            </w:r>
          </w:p>
        </w:tc>
        <w:tc>
          <w:tcPr>
            <w:tcW w:w="384" w:type="dxa"/>
          </w:tcPr>
          <w:p w14:paraId="42A9484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7346E14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13D229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2164743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47" w:type="dxa"/>
          </w:tcPr>
          <w:p w14:paraId="25CA28E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7903EF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3CC2A1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A767CE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EA39D7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5DD94E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0A57F1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80958C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9A0298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13</w:t>
            </w:r>
          </w:p>
        </w:tc>
        <w:tc>
          <w:tcPr>
            <w:tcW w:w="0" w:type="auto"/>
          </w:tcPr>
          <w:p w14:paraId="706517D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714FCAF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1D29A94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12</w:t>
            </w:r>
          </w:p>
        </w:tc>
        <w:tc>
          <w:tcPr>
            <w:tcW w:w="0" w:type="auto"/>
          </w:tcPr>
          <w:p w14:paraId="624F593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191E5FB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3D4A7C9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6D9AA4E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0B4983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B406AA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272" w:type="dxa"/>
          </w:tcPr>
          <w:p w14:paraId="41480EA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422" w:type="dxa"/>
          </w:tcPr>
          <w:p w14:paraId="0467579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r>
      <w:tr w:rsidR="00773A58" w:rsidRPr="002D082B" w14:paraId="6D0A13B6" w14:textId="77777777" w:rsidTr="00AD7B28">
        <w:trPr>
          <w:trHeight w:val="334"/>
          <w:jc w:val="center"/>
        </w:trPr>
        <w:tc>
          <w:tcPr>
            <w:tcW w:w="902" w:type="dxa"/>
            <w:hideMark/>
          </w:tcPr>
          <w:p w14:paraId="0820253F"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Goleniów</w:t>
            </w:r>
          </w:p>
        </w:tc>
        <w:tc>
          <w:tcPr>
            <w:tcW w:w="384" w:type="dxa"/>
          </w:tcPr>
          <w:p w14:paraId="5441A2E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75142B0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1C45A1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04C1834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347" w:type="dxa"/>
          </w:tcPr>
          <w:p w14:paraId="0ED5B02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6D3A9F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12BAAB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334012D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C202B3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9266D5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123C86D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70D5B0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66986C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12</w:t>
            </w:r>
          </w:p>
        </w:tc>
        <w:tc>
          <w:tcPr>
            <w:tcW w:w="0" w:type="auto"/>
          </w:tcPr>
          <w:p w14:paraId="6964C12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59530A3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61BB2B3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8</w:t>
            </w:r>
          </w:p>
        </w:tc>
        <w:tc>
          <w:tcPr>
            <w:tcW w:w="0" w:type="auto"/>
          </w:tcPr>
          <w:p w14:paraId="6476551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347" w:type="dxa"/>
          </w:tcPr>
          <w:p w14:paraId="2AAA56D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63D1BAD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347" w:type="dxa"/>
          </w:tcPr>
          <w:p w14:paraId="7FF989F1"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32DD97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0FC67E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272" w:type="dxa"/>
          </w:tcPr>
          <w:p w14:paraId="5E2AA8D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422" w:type="dxa"/>
          </w:tcPr>
          <w:p w14:paraId="259C021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r>
      <w:tr w:rsidR="00773A58" w:rsidRPr="002D082B" w14:paraId="579B25EF" w14:textId="77777777" w:rsidTr="00AD7B28">
        <w:trPr>
          <w:trHeight w:val="334"/>
          <w:jc w:val="center"/>
        </w:trPr>
        <w:tc>
          <w:tcPr>
            <w:tcW w:w="902" w:type="dxa"/>
            <w:hideMark/>
          </w:tcPr>
          <w:p w14:paraId="36A30CA7"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Gryfice</w:t>
            </w:r>
          </w:p>
        </w:tc>
        <w:tc>
          <w:tcPr>
            <w:tcW w:w="384" w:type="dxa"/>
          </w:tcPr>
          <w:p w14:paraId="28292CE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4EAD33C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5A8FFA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84" w:type="dxa"/>
          </w:tcPr>
          <w:p w14:paraId="1F65CFF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1FE8061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33E14D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FB170D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7541C21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6BECC3B"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10ADED58"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w:t>
            </w:r>
          </w:p>
        </w:tc>
        <w:tc>
          <w:tcPr>
            <w:tcW w:w="0" w:type="auto"/>
          </w:tcPr>
          <w:p w14:paraId="7B7710D2"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21CD4FE9"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5C7F6ECA"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5</w:t>
            </w:r>
          </w:p>
        </w:tc>
        <w:tc>
          <w:tcPr>
            <w:tcW w:w="0" w:type="auto"/>
          </w:tcPr>
          <w:p w14:paraId="1FCA30B9"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2ABBEDEB"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w:t>
            </w:r>
          </w:p>
        </w:tc>
        <w:tc>
          <w:tcPr>
            <w:tcW w:w="0" w:type="auto"/>
          </w:tcPr>
          <w:p w14:paraId="06A31981"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3</w:t>
            </w:r>
          </w:p>
        </w:tc>
        <w:tc>
          <w:tcPr>
            <w:tcW w:w="0" w:type="auto"/>
          </w:tcPr>
          <w:p w14:paraId="3A162821"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w:t>
            </w:r>
          </w:p>
        </w:tc>
        <w:tc>
          <w:tcPr>
            <w:tcW w:w="347" w:type="dxa"/>
          </w:tcPr>
          <w:p w14:paraId="7F0E51A7"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384" w:type="dxa"/>
          </w:tcPr>
          <w:p w14:paraId="635F6170"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5</w:t>
            </w:r>
          </w:p>
        </w:tc>
        <w:tc>
          <w:tcPr>
            <w:tcW w:w="347" w:type="dxa"/>
          </w:tcPr>
          <w:p w14:paraId="5D29E39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B0C48B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114F0EF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272" w:type="dxa"/>
          </w:tcPr>
          <w:p w14:paraId="20FDFC3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422" w:type="dxa"/>
          </w:tcPr>
          <w:p w14:paraId="4AC08AD7"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75CBFAC2" w14:textId="77777777" w:rsidTr="00AD7B28">
        <w:trPr>
          <w:trHeight w:val="334"/>
          <w:jc w:val="center"/>
        </w:trPr>
        <w:tc>
          <w:tcPr>
            <w:tcW w:w="902" w:type="dxa"/>
            <w:hideMark/>
          </w:tcPr>
          <w:p w14:paraId="760B14C4"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Gryfino</w:t>
            </w:r>
          </w:p>
        </w:tc>
        <w:tc>
          <w:tcPr>
            <w:tcW w:w="384" w:type="dxa"/>
          </w:tcPr>
          <w:p w14:paraId="2228A65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0" w:type="auto"/>
          </w:tcPr>
          <w:p w14:paraId="0C81B99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7B88301"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2C86B85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347" w:type="dxa"/>
          </w:tcPr>
          <w:p w14:paraId="4759FE6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2817C6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C8D493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0" w:type="auto"/>
          </w:tcPr>
          <w:p w14:paraId="733F853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6E7A4CA"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5FA9D098"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6</w:t>
            </w:r>
          </w:p>
        </w:tc>
        <w:tc>
          <w:tcPr>
            <w:tcW w:w="0" w:type="auto"/>
          </w:tcPr>
          <w:p w14:paraId="10B430B0"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6BBC7EC4"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39581333"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24</w:t>
            </w:r>
          </w:p>
        </w:tc>
        <w:tc>
          <w:tcPr>
            <w:tcW w:w="0" w:type="auto"/>
          </w:tcPr>
          <w:p w14:paraId="02E557E2"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3369301A"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w:t>
            </w:r>
          </w:p>
        </w:tc>
        <w:tc>
          <w:tcPr>
            <w:tcW w:w="0" w:type="auto"/>
          </w:tcPr>
          <w:p w14:paraId="6567155C"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23</w:t>
            </w:r>
          </w:p>
        </w:tc>
        <w:tc>
          <w:tcPr>
            <w:tcW w:w="0" w:type="auto"/>
          </w:tcPr>
          <w:p w14:paraId="3EAB58F1"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347" w:type="dxa"/>
          </w:tcPr>
          <w:p w14:paraId="4E7FEC51"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384" w:type="dxa"/>
          </w:tcPr>
          <w:p w14:paraId="1C99C64E"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5</w:t>
            </w:r>
          </w:p>
        </w:tc>
        <w:tc>
          <w:tcPr>
            <w:tcW w:w="347" w:type="dxa"/>
          </w:tcPr>
          <w:p w14:paraId="525960DF" w14:textId="77777777" w:rsidR="00773A58" w:rsidRPr="002D082B" w:rsidRDefault="00773A58" w:rsidP="00400395">
            <w:pPr>
              <w:jc w:val="center"/>
              <w:rPr>
                <w:rFonts w:eastAsia="Times New Roman" w:cstheme="minorHAnsi"/>
                <w:color w:val="000000" w:themeColor="text1"/>
                <w:sz w:val="16"/>
                <w:szCs w:val="16"/>
                <w:lang w:eastAsia="pl-PL"/>
              </w:rPr>
            </w:pPr>
            <w:r w:rsidRPr="002D082B">
              <w:rPr>
                <w:rFonts w:eastAsia="Times New Roman" w:cstheme="minorHAnsi"/>
                <w:color w:val="000000" w:themeColor="text1"/>
                <w:sz w:val="16"/>
                <w:szCs w:val="16"/>
                <w:lang w:eastAsia="pl-PL"/>
              </w:rPr>
              <w:t>1</w:t>
            </w:r>
          </w:p>
        </w:tc>
        <w:tc>
          <w:tcPr>
            <w:tcW w:w="0" w:type="auto"/>
          </w:tcPr>
          <w:p w14:paraId="49E6303D" w14:textId="77777777" w:rsidR="00773A58" w:rsidRPr="002D082B" w:rsidRDefault="00773A58" w:rsidP="00400395">
            <w:pPr>
              <w:jc w:val="center"/>
              <w:rPr>
                <w:rFonts w:eastAsia="Times New Roman" w:cstheme="minorHAnsi"/>
                <w:color w:val="000000" w:themeColor="text1"/>
                <w:sz w:val="16"/>
                <w:szCs w:val="16"/>
                <w:lang w:eastAsia="pl-PL"/>
              </w:rPr>
            </w:pPr>
            <w:r>
              <w:rPr>
                <w:rFonts w:eastAsia="Times New Roman" w:cstheme="minorHAnsi"/>
                <w:color w:val="000000" w:themeColor="text1"/>
                <w:sz w:val="16"/>
                <w:szCs w:val="16"/>
                <w:lang w:eastAsia="pl-PL"/>
              </w:rPr>
              <w:t>0</w:t>
            </w:r>
          </w:p>
        </w:tc>
        <w:tc>
          <w:tcPr>
            <w:tcW w:w="0" w:type="auto"/>
          </w:tcPr>
          <w:p w14:paraId="1ED57D36" w14:textId="77777777" w:rsidR="00773A58" w:rsidRPr="002D082B" w:rsidRDefault="00773A58" w:rsidP="00400395">
            <w:pPr>
              <w:jc w:val="center"/>
              <w:rPr>
                <w:rFonts w:eastAsia="Times New Roman" w:cstheme="minorHAnsi"/>
                <w:color w:val="000000" w:themeColor="text1"/>
                <w:sz w:val="16"/>
                <w:szCs w:val="16"/>
                <w:lang w:eastAsia="pl-PL"/>
              </w:rPr>
            </w:pPr>
            <w:r w:rsidRPr="002D082B">
              <w:rPr>
                <w:rFonts w:eastAsia="Times New Roman" w:cstheme="minorHAnsi"/>
                <w:color w:val="000000" w:themeColor="text1"/>
                <w:sz w:val="16"/>
                <w:szCs w:val="16"/>
                <w:lang w:eastAsia="pl-PL"/>
              </w:rPr>
              <w:t>4</w:t>
            </w:r>
          </w:p>
        </w:tc>
        <w:tc>
          <w:tcPr>
            <w:tcW w:w="272" w:type="dxa"/>
          </w:tcPr>
          <w:p w14:paraId="7F314D6A" w14:textId="77777777" w:rsidR="00773A58" w:rsidRPr="002D082B" w:rsidRDefault="00773A58" w:rsidP="00400395">
            <w:pPr>
              <w:jc w:val="center"/>
              <w:rPr>
                <w:rFonts w:eastAsia="Times New Roman" w:cstheme="minorHAnsi"/>
                <w:color w:val="000000" w:themeColor="text1"/>
                <w:sz w:val="16"/>
                <w:szCs w:val="16"/>
                <w:lang w:eastAsia="pl-PL"/>
              </w:rPr>
            </w:pPr>
            <w:r w:rsidRPr="002D082B">
              <w:rPr>
                <w:rFonts w:eastAsia="Times New Roman" w:cstheme="minorHAnsi"/>
                <w:color w:val="000000" w:themeColor="text1"/>
                <w:sz w:val="16"/>
                <w:szCs w:val="16"/>
                <w:lang w:eastAsia="pl-PL"/>
              </w:rPr>
              <w:t>1</w:t>
            </w:r>
          </w:p>
        </w:tc>
        <w:tc>
          <w:tcPr>
            <w:tcW w:w="422" w:type="dxa"/>
          </w:tcPr>
          <w:p w14:paraId="2173E2AE" w14:textId="77777777" w:rsidR="00773A58" w:rsidRPr="000276A5" w:rsidRDefault="00773A58" w:rsidP="00400395">
            <w:pPr>
              <w:jc w:val="center"/>
              <w:rPr>
                <w:rFonts w:eastAsia="Times New Roman" w:cstheme="minorHAnsi"/>
                <w:sz w:val="16"/>
                <w:szCs w:val="16"/>
                <w:lang w:eastAsia="pl-PL"/>
              </w:rPr>
            </w:pPr>
            <w:r w:rsidRPr="000276A5">
              <w:rPr>
                <w:rFonts w:eastAsia="Times New Roman" w:cstheme="minorHAnsi"/>
                <w:sz w:val="16"/>
                <w:szCs w:val="16"/>
                <w:lang w:eastAsia="pl-PL"/>
              </w:rPr>
              <w:t>0</w:t>
            </w:r>
          </w:p>
        </w:tc>
      </w:tr>
      <w:tr w:rsidR="00773A58" w:rsidRPr="002D082B" w14:paraId="3B50B525" w14:textId="77777777" w:rsidTr="00AD7B28">
        <w:trPr>
          <w:trHeight w:val="334"/>
          <w:jc w:val="center"/>
        </w:trPr>
        <w:tc>
          <w:tcPr>
            <w:tcW w:w="902" w:type="dxa"/>
            <w:hideMark/>
          </w:tcPr>
          <w:p w14:paraId="2D5FE49B"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Łobez</w:t>
            </w:r>
          </w:p>
        </w:tc>
        <w:tc>
          <w:tcPr>
            <w:tcW w:w="384" w:type="dxa"/>
          </w:tcPr>
          <w:p w14:paraId="52D1D92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5784E55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05F269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7D57CBC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2C31DDE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01B82F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A7C54F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ED343C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9DC9CF5"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4F7E5784"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3CF04E1A"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69F10B8B"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5F54B401"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w:t>
            </w:r>
          </w:p>
        </w:tc>
        <w:tc>
          <w:tcPr>
            <w:tcW w:w="0" w:type="auto"/>
          </w:tcPr>
          <w:p w14:paraId="4F8A6267"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0AEDF3AB"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w:t>
            </w:r>
          </w:p>
        </w:tc>
        <w:tc>
          <w:tcPr>
            <w:tcW w:w="0" w:type="auto"/>
          </w:tcPr>
          <w:p w14:paraId="65A9B053"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w:t>
            </w:r>
          </w:p>
        </w:tc>
        <w:tc>
          <w:tcPr>
            <w:tcW w:w="0" w:type="auto"/>
          </w:tcPr>
          <w:p w14:paraId="39DE4BC0"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347" w:type="dxa"/>
          </w:tcPr>
          <w:p w14:paraId="200CD84C"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384" w:type="dxa"/>
          </w:tcPr>
          <w:p w14:paraId="27D2A364"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w:t>
            </w:r>
          </w:p>
        </w:tc>
        <w:tc>
          <w:tcPr>
            <w:tcW w:w="347" w:type="dxa"/>
          </w:tcPr>
          <w:p w14:paraId="56D30D9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9BE3B8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1FE1DF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272" w:type="dxa"/>
          </w:tcPr>
          <w:p w14:paraId="5CD0F6B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422" w:type="dxa"/>
          </w:tcPr>
          <w:p w14:paraId="579647E3" w14:textId="77777777" w:rsidR="00773A58" w:rsidRPr="000276A5" w:rsidRDefault="00773A58" w:rsidP="00400395">
            <w:pPr>
              <w:jc w:val="center"/>
              <w:rPr>
                <w:rFonts w:eastAsia="Times New Roman" w:cstheme="minorHAnsi"/>
                <w:sz w:val="16"/>
                <w:szCs w:val="16"/>
                <w:lang w:eastAsia="pl-PL"/>
              </w:rPr>
            </w:pPr>
            <w:r w:rsidRPr="000276A5">
              <w:rPr>
                <w:rFonts w:eastAsia="Times New Roman" w:cstheme="minorHAnsi"/>
                <w:sz w:val="16"/>
                <w:szCs w:val="16"/>
                <w:lang w:eastAsia="pl-PL"/>
              </w:rPr>
              <w:t>0</w:t>
            </w:r>
          </w:p>
        </w:tc>
      </w:tr>
      <w:tr w:rsidR="00773A58" w:rsidRPr="002D082B" w14:paraId="1598CA29" w14:textId="77777777" w:rsidTr="00AD7B28">
        <w:trPr>
          <w:trHeight w:val="340"/>
          <w:jc w:val="center"/>
        </w:trPr>
        <w:tc>
          <w:tcPr>
            <w:tcW w:w="902" w:type="dxa"/>
            <w:hideMark/>
          </w:tcPr>
          <w:p w14:paraId="22421294"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Kamień Pom.</w:t>
            </w:r>
          </w:p>
        </w:tc>
        <w:tc>
          <w:tcPr>
            <w:tcW w:w="384" w:type="dxa"/>
          </w:tcPr>
          <w:p w14:paraId="5BCF6BD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3F68FA2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951D5A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137F457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47" w:type="dxa"/>
          </w:tcPr>
          <w:p w14:paraId="1497894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479DCA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212E28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98982E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B6EB4C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11AE5C1"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FECE951"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EBF97D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7314E5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3997A97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0A4CFAE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4641F3A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6B2D9DB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50096BD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147A436A"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347" w:type="dxa"/>
          </w:tcPr>
          <w:p w14:paraId="3178F11B"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0" w:type="auto"/>
          </w:tcPr>
          <w:p w14:paraId="07C66A1C"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0" w:type="auto"/>
          </w:tcPr>
          <w:p w14:paraId="61E16AB8"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272" w:type="dxa"/>
          </w:tcPr>
          <w:p w14:paraId="1FC7F7AD" w14:textId="77777777" w:rsidR="00773A58" w:rsidRPr="002D082B" w:rsidRDefault="00773A58" w:rsidP="00400395">
            <w:pPr>
              <w:jc w:val="center"/>
              <w:rPr>
                <w:rFonts w:eastAsia="Times New Roman" w:cstheme="minorHAnsi"/>
                <w:color w:val="000000"/>
                <w:sz w:val="16"/>
                <w:szCs w:val="16"/>
                <w:highlight w:val="yellow"/>
                <w:lang w:eastAsia="pl-PL"/>
              </w:rPr>
            </w:pPr>
            <w:r w:rsidRPr="000276A5">
              <w:rPr>
                <w:rFonts w:eastAsia="Times New Roman" w:cstheme="minorHAnsi"/>
                <w:color w:val="000000"/>
                <w:sz w:val="16"/>
                <w:szCs w:val="16"/>
                <w:lang w:eastAsia="pl-PL"/>
              </w:rPr>
              <w:t>0</w:t>
            </w:r>
          </w:p>
        </w:tc>
        <w:tc>
          <w:tcPr>
            <w:tcW w:w="422" w:type="dxa"/>
          </w:tcPr>
          <w:p w14:paraId="557571BA" w14:textId="77777777" w:rsidR="00773A58" w:rsidRPr="000276A5" w:rsidRDefault="00773A58" w:rsidP="00400395">
            <w:pPr>
              <w:jc w:val="center"/>
              <w:rPr>
                <w:rFonts w:eastAsia="Times New Roman" w:cstheme="minorHAnsi"/>
                <w:sz w:val="16"/>
                <w:szCs w:val="16"/>
                <w:lang w:eastAsia="pl-PL"/>
              </w:rPr>
            </w:pPr>
            <w:r w:rsidRPr="000276A5">
              <w:rPr>
                <w:rFonts w:eastAsia="Times New Roman" w:cstheme="minorHAnsi"/>
                <w:sz w:val="16"/>
                <w:szCs w:val="16"/>
                <w:lang w:eastAsia="pl-PL"/>
              </w:rPr>
              <w:t>0</w:t>
            </w:r>
          </w:p>
        </w:tc>
      </w:tr>
      <w:tr w:rsidR="00773A58" w:rsidRPr="002D082B" w14:paraId="4A2347B7" w14:textId="77777777" w:rsidTr="00AD7B28">
        <w:trPr>
          <w:trHeight w:val="334"/>
          <w:jc w:val="center"/>
        </w:trPr>
        <w:tc>
          <w:tcPr>
            <w:tcW w:w="902" w:type="dxa"/>
            <w:hideMark/>
          </w:tcPr>
          <w:p w14:paraId="2190355A"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Kołobrzeg</w:t>
            </w:r>
          </w:p>
        </w:tc>
        <w:tc>
          <w:tcPr>
            <w:tcW w:w="384" w:type="dxa"/>
          </w:tcPr>
          <w:p w14:paraId="345B88D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369DCDC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EEC99D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84" w:type="dxa"/>
          </w:tcPr>
          <w:p w14:paraId="35D7D18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347" w:type="dxa"/>
          </w:tcPr>
          <w:p w14:paraId="338E403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342A12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E2E065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6B67DC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204991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571874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F5FA80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3BDEA5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7D3BE4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19</w:t>
            </w:r>
          </w:p>
        </w:tc>
        <w:tc>
          <w:tcPr>
            <w:tcW w:w="0" w:type="auto"/>
          </w:tcPr>
          <w:p w14:paraId="0136BBB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2BCC889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7</w:t>
            </w:r>
          </w:p>
        </w:tc>
        <w:tc>
          <w:tcPr>
            <w:tcW w:w="0" w:type="auto"/>
          </w:tcPr>
          <w:p w14:paraId="609FECC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12</w:t>
            </w:r>
          </w:p>
        </w:tc>
        <w:tc>
          <w:tcPr>
            <w:tcW w:w="0" w:type="auto"/>
          </w:tcPr>
          <w:p w14:paraId="724B8C4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4</w:t>
            </w:r>
          </w:p>
        </w:tc>
        <w:tc>
          <w:tcPr>
            <w:tcW w:w="347" w:type="dxa"/>
          </w:tcPr>
          <w:p w14:paraId="5751A39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71FD8E0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8</w:t>
            </w:r>
          </w:p>
        </w:tc>
        <w:tc>
          <w:tcPr>
            <w:tcW w:w="347" w:type="dxa"/>
          </w:tcPr>
          <w:p w14:paraId="273E88E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51697D4"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5</w:t>
            </w:r>
          </w:p>
        </w:tc>
        <w:tc>
          <w:tcPr>
            <w:tcW w:w="0" w:type="auto"/>
          </w:tcPr>
          <w:p w14:paraId="6ECB634C"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3</w:t>
            </w:r>
          </w:p>
        </w:tc>
        <w:tc>
          <w:tcPr>
            <w:tcW w:w="272" w:type="dxa"/>
          </w:tcPr>
          <w:p w14:paraId="0BAD5F29" w14:textId="77777777" w:rsidR="00773A58" w:rsidRPr="002D082B" w:rsidRDefault="00773A58" w:rsidP="00400395">
            <w:pPr>
              <w:jc w:val="center"/>
              <w:rPr>
                <w:rFonts w:eastAsia="Times New Roman" w:cstheme="minorHAnsi"/>
                <w:color w:val="FF0000"/>
                <w:sz w:val="16"/>
                <w:szCs w:val="16"/>
                <w:highlight w:val="yellow"/>
                <w:lang w:eastAsia="pl-PL"/>
              </w:rPr>
            </w:pPr>
            <w:r w:rsidRPr="002D082B">
              <w:rPr>
                <w:rFonts w:eastAsia="Times New Roman" w:cstheme="minorHAnsi"/>
                <w:sz w:val="16"/>
                <w:szCs w:val="16"/>
                <w:lang w:eastAsia="pl-PL"/>
              </w:rPr>
              <w:t>4</w:t>
            </w:r>
          </w:p>
        </w:tc>
        <w:tc>
          <w:tcPr>
            <w:tcW w:w="422" w:type="dxa"/>
          </w:tcPr>
          <w:p w14:paraId="152867D0" w14:textId="77777777" w:rsidR="00773A58" w:rsidRPr="000276A5" w:rsidRDefault="00773A58" w:rsidP="00400395">
            <w:pPr>
              <w:jc w:val="center"/>
              <w:rPr>
                <w:rFonts w:eastAsia="Times New Roman" w:cstheme="minorHAnsi"/>
                <w:sz w:val="16"/>
                <w:szCs w:val="16"/>
                <w:lang w:eastAsia="pl-PL"/>
              </w:rPr>
            </w:pPr>
            <w:r w:rsidRPr="000276A5">
              <w:rPr>
                <w:rFonts w:eastAsia="Times New Roman" w:cstheme="minorHAnsi"/>
                <w:sz w:val="16"/>
                <w:szCs w:val="16"/>
                <w:lang w:eastAsia="pl-PL"/>
              </w:rPr>
              <w:t>0</w:t>
            </w:r>
          </w:p>
        </w:tc>
      </w:tr>
      <w:tr w:rsidR="00773A58" w:rsidRPr="002D082B" w14:paraId="5077B0B9" w14:textId="77777777" w:rsidTr="00AD7B28">
        <w:trPr>
          <w:trHeight w:val="334"/>
          <w:jc w:val="center"/>
        </w:trPr>
        <w:tc>
          <w:tcPr>
            <w:tcW w:w="902" w:type="dxa"/>
            <w:hideMark/>
          </w:tcPr>
          <w:p w14:paraId="46831750"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Koszalin</w:t>
            </w:r>
          </w:p>
        </w:tc>
        <w:tc>
          <w:tcPr>
            <w:tcW w:w="384" w:type="dxa"/>
          </w:tcPr>
          <w:p w14:paraId="2E223E1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20</w:t>
            </w:r>
          </w:p>
        </w:tc>
        <w:tc>
          <w:tcPr>
            <w:tcW w:w="0" w:type="auto"/>
          </w:tcPr>
          <w:p w14:paraId="72B5C78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2B3B26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02D0BE2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20</w:t>
            </w:r>
          </w:p>
        </w:tc>
        <w:tc>
          <w:tcPr>
            <w:tcW w:w="347" w:type="dxa"/>
          </w:tcPr>
          <w:p w14:paraId="1D1C1E7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AC8659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4EF07F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12</w:t>
            </w:r>
          </w:p>
        </w:tc>
        <w:tc>
          <w:tcPr>
            <w:tcW w:w="0" w:type="auto"/>
          </w:tcPr>
          <w:p w14:paraId="7112211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F8D5C2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D163A4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12</w:t>
            </w:r>
          </w:p>
        </w:tc>
        <w:tc>
          <w:tcPr>
            <w:tcW w:w="0" w:type="auto"/>
          </w:tcPr>
          <w:p w14:paraId="68C6D9B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F9BEB9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BAB02F0"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38</w:t>
            </w:r>
          </w:p>
        </w:tc>
        <w:tc>
          <w:tcPr>
            <w:tcW w:w="0" w:type="auto"/>
          </w:tcPr>
          <w:p w14:paraId="3A9C724D"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w:t>
            </w:r>
          </w:p>
        </w:tc>
        <w:tc>
          <w:tcPr>
            <w:tcW w:w="0" w:type="auto"/>
          </w:tcPr>
          <w:p w14:paraId="1ED9C7E5"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13</w:t>
            </w:r>
          </w:p>
        </w:tc>
        <w:tc>
          <w:tcPr>
            <w:tcW w:w="0" w:type="auto"/>
          </w:tcPr>
          <w:p w14:paraId="23D6607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23</w:t>
            </w:r>
          </w:p>
        </w:tc>
        <w:tc>
          <w:tcPr>
            <w:tcW w:w="0" w:type="auto"/>
          </w:tcPr>
          <w:p w14:paraId="723F07D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347" w:type="dxa"/>
          </w:tcPr>
          <w:p w14:paraId="771C00A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84" w:type="dxa"/>
          </w:tcPr>
          <w:p w14:paraId="08518F70" w14:textId="77777777" w:rsidR="00773A58" w:rsidRPr="002D082B" w:rsidRDefault="00773A58" w:rsidP="00400395">
            <w:pPr>
              <w:jc w:val="center"/>
              <w:rPr>
                <w:rFonts w:eastAsia="Times New Roman" w:cstheme="minorHAnsi"/>
                <w:color w:val="FFFFFF"/>
                <w:sz w:val="16"/>
                <w:szCs w:val="16"/>
                <w:highlight w:val="yellow"/>
                <w:lang w:eastAsia="pl-PL"/>
              </w:rPr>
            </w:pPr>
            <w:r w:rsidRPr="00C418C9">
              <w:rPr>
                <w:rFonts w:eastAsia="Times New Roman" w:cstheme="minorHAnsi"/>
                <w:sz w:val="16"/>
                <w:szCs w:val="16"/>
                <w:lang w:eastAsia="pl-PL"/>
              </w:rPr>
              <w:t>9</w:t>
            </w:r>
            <w:r w:rsidRPr="002D082B">
              <w:rPr>
                <w:rFonts w:eastAsia="Times New Roman" w:cstheme="minorHAnsi"/>
                <w:color w:val="000000"/>
                <w:sz w:val="16"/>
                <w:szCs w:val="16"/>
                <w:lang w:eastAsia="pl-PL"/>
              </w:rPr>
              <w:t>9</w:t>
            </w:r>
          </w:p>
        </w:tc>
        <w:tc>
          <w:tcPr>
            <w:tcW w:w="347" w:type="dxa"/>
          </w:tcPr>
          <w:p w14:paraId="3BF878E8"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1</w:t>
            </w:r>
          </w:p>
        </w:tc>
        <w:tc>
          <w:tcPr>
            <w:tcW w:w="0" w:type="auto"/>
          </w:tcPr>
          <w:p w14:paraId="46431F1E"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180D9CA4"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8</w:t>
            </w:r>
          </w:p>
        </w:tc>
        <w:tc>
          <w:tcPr>
            <w:tcW w:w="272" w:type="dxa"/>
          </w:tcPr>
          <w:p w14:paraId="5D3EF1C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422" w:type="dxa"/>
          </w:tcPr>
          <w:p w14:paraId="52CE53F5" w14:textId="77777777" w:rsidR="00773A58" w:rsidRPr="000276A5" w:rsidRDefault="00773A58" w:rsidP="00400395">
            <w:pPr>
              <w:jc w:val="center"/>
              <w:rPr>
                <w:rFonts w:eastAsia="Times New Roman" w:cstheme="minorHAnsi"/>
                <w:sz w:val="16"/>
                <w:szCs w:val="16"/>
                <w:lang w:eastAsia="pl-PL"/>
              </w:rPr>
            </w:pPr>
            <w:r w:rsidRPr="000276A5">
              <w:rPr>
                <w:rFonts w:eastAsia="Times New Roman" w:cstheme="minorHAnsi"/>
                <w:sz w:val="16"/>
                <w:szCs w:val="16"/>
                <w:lang w:eastAsia="pl-PL"/>
              </w:rPr>
              <w:t>0</w:t>
            </w:r>
          </w:p>
        </w:tc>
      </w:tr>
      <w:tr w:rsidR="00773A58" w:rsidRPr="002D082B" w14:paraId="11BF7B9B" w14:textId="77777777" w:rsidTr="00AD7B28">
        <w:trPr>
          <w:trHeight w:val="334"/>
          <w:jc w:val="center"/>
        </w:trPr>
        <w:tc>
          <w:tcPr>
            <w:tcW w:w="902" w:type="dxa"/>
            <w:hideMark/>
          </w:tcPr>
          <w:p w14:paraId="1AC3976E"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Myślibórz</w:t>
            </w:r>
          </w:p>
        </w:tc>
        <w:tc>
          <w:tcPr>
            <w:tcW w:w="384" w:type="dxa"/>
          </w:tcPr>
          <w:p w14:paraId="5C9511D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13</w:t>
            </w:r>
          </w:p>
        </w:tc>
        <w:tc>
          <w:tcPr>
            <w:tcW w:w="0" w:type="auto"/>
          </w:tcPr>
          <w:p w14:paraId="5DDACF8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E5961F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3610F3D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13</w:t>
            </w:r>
          </w:p>
        </w:tc>
        <w:tc>
          <w:tcPr>
            <w:tcW w:w="347" w:type="dxa"/>
          </w:tcPr>
          <w:p w14:paraId="43682DA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EACBE6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4125C7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10</w:t>
            </w:r>
          </w:p>
        </w:tc>
        <w:tc>
          <w:tcPr>
            <w:tcW w:w="0" w:type="auto"/>
          </w:tcPr>
          <w:p w14:paraId="1F7277F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571B2D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5E7006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10</w:t>
            </w:r>
          </w:p>
        </w:tc>
        <w:tc>
          <w:tcPr>
            <w:tcW w:w="0" w:type="auto"/>
          </w:tcPr>
          <w:p w14:paraId="3A084E6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BB3D7F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D7050A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41</w:t>
            </w:r>
          </w:p>
        </w:tc>
        <w:tc>
          <w:tcPr>
            <w:tcW w:w="0" w:type="auto"/>
          </w:tcPr>
          <w:p w14:paraId="08D30CA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239A4C5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716FC3B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37</w:t>
            </w:r>
          </w:p>
        </w:tc>
        <w:tc>
          <w:tcPr>
            <w:tcW w:w="0" w:type="auto"/>
          </w:tcPr>
          <w:p w14:paraId="67B3B44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741799D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84" w:type="dxa"/>
          </w:tcPr>
          <w:p w14:paraId="4876116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18</w:t>
            </w:r>
          </w:p>
        </w:tc>
        <w:tc>
          <w:tcPr>
            <w:tcW w:w="347" w:type="dxa"/>
          </w:tcPr>
          <w:p w14:paraId="74870BD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BDD1183"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w:t>
            </w:r>
          </w:p>
        </w:tc>
        <w:tc>
          <w:tcPr>
            <w:tcW w:w="0" w:type="auto"/>
          </w:tcPr>
          <w:p w14:paraId="6AF5BE9B"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17</w:t>
            </w:r>
          </w:p>
        </w:tc>
        <w:tc>
          <w:tcPr>
            <w:tcW w:w="272" w:type="dxa"/>
          </w:tcPr>
          <w:p w14:paraId="709E2F6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422" w:type="dxa"/>
          </w:tcPr>
          <w:p w14:paraId="7F8E50D2"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17732737" w14:textId="77777777" w:rsidTr="00AD7B28">
        <w:trPr>
          <w:trHeight w:val="334"/>
          <w:jc w:val="center"/>
        </w:trPr>
        <w:tc>
          <w:tcPr>
            <w:tcW w:w="902" w:type="dxa"/>
            <w:hideMark/>
          </w:tcPr>
          <w:p w14:paraId="79F5B1C3"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Police</w:t>
            </w:r>
          </w:p>
        </w:tc>
        <w:tc>
          <w:tcPr>
            <w:tcW w:w="384" w:type="dxa"/>
          </w:tcPr>
          <w:p w14:paraId="61B1787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16</w:t>
            </w:r>
          </w:p>
        </w:tc>
        <w:tc>
          <w:tcPr>
            <w:tcW w:w="0" w:type="auto"/>
          </w:tcPr>
          <w:p w14:paraId="7067DD3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B9ECC0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7606910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16</w:t>
            </w:r>
          </w:p>
        </w:tc>
        <w:tc>
          <w:tcPr>
            <w:tcW w:w="347" w:type="dxa"/>
          </w:tcPr>
          <w:p w14:paraId="74F7450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D2055C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C88196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9</w:t>
            </w:r>
          </w:p>
        </w:tc>
        <w:tc>
          <w:tcPr>
            <w:tcW w:w="0" w:type="auto"/>
          </w:tcPr>
          <w:p w14:paraId="3C4330E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8B8CA0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42BC89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9</w:t>
            </w:r>
          </w:p>
        </w:tc>
        <w:tc>
          <w:tcPr>
            <w:tcW w:w="0" w:type="auto"/>
          </w:tcPr>
          <w:p w14:paraId="7EBAEC2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402367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3F1146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40</w:t>
            </w:r>
          </w:p>
        </w:tc>
        <w:tc>
          <w:tcPr>
            <w:tcW w:w="0" w:type="auto"/>
          </w:tcPr>
          <w:p w14:paraId="12A7A53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44799F2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0" w:type="auto"/>
          </w:tcPr>
          <w:p w14:paraId="08DC285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33</w:t>
            </w:r>
          </w:p>
        </w:tc>
        <w:tc>
          <w:tcPr>
            <w:tcW w:w="0" w:type="auto"/>
          </w:tcPr>
          <w:p w14:paraId="010349E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347" w:type="dxa"/>
          </w:tcPr>
          <w:p w14:paraId="7637B9C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52DFC9D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17</w:t>
            </w:r>
          </w:p>
        </w:tc>
        <w:tc>
          <w:tcPr>
            <w:tcW w:w="347" w:type="dxa"/>
          </w:tcPr>
          <w:p w14:paraId="6E4FE0F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0975B6ED"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2</w:t>
            </w:r>
          </w:p>
        </w:tc>
        <w:tc>
          <w:tcPr>
            <w:tcW w:w="0" w:type="auto"/>
          </w:tcPr>
          <w:p w14:paraId="03F76443"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14</w:t>
            </w:r>
          </w:p>
        </w:tc>
        <w:tc>
          <w:tcPr>
            <w:tcW w:w="272" w:type="dxa"/>
          </w:tcPr>
          <w:p w14:paraId="44CE20B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422" w:type="dxa"/>
          </w:tcPr>
          <w:p w14:paraId="32CA56D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r>
      <w:tr w:rsidR="00773A58" w:rsidRPr="002D082B" w14:paraId="43AFD2FC" w14:textId="77777777" w:rsidTr="00AD7B28">
        <w:trPr>
          <w:trHeight w:val="334"/>
          <w:jc w:val="center"/>
        </w:trPr>
        <w:tc>
          <w:tcPr>
            <w:tcW w:w="902" w:type="dxa"/>
            <w:hideMark/>
          </w:tcPr>
          <w:p w14:paraId="37B43509"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Pyrzyce</w:t>
            </w:r>
          </w:p>
        </w:tc>
        <w:tc>
          <w:tcPr>
            <w:tcW w:w="384" w:type="dxa"/>
          </w:tcPr>
          <w:p w14:paraId="17635BC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59C3F1E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D22F46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51068E3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47" w:type="dxa"/>
          </w:tcPr>
          <w:p w14:paraId="038BF2A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AE8125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4142CC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506CFB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15AADB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EC80FD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C147F5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965734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404931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0E8B651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14B31D9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3683271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607E584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6A0E1A0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3A093DC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0F94073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CE474A2"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235B4D89"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w:t>
            </w:r>
          </w:p>
        </w:tc>
        <w:tc>
          <w:tcPr>
            <w:tcW w:w="272" w:type="dxa"/>
          </w:tcPr>
          <w:p w14:paraId="00BA3CB7"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422" w:type="dxa"/>
          </w:tcPr>
          <w:p w14:paraId="03B7F7F3"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274CAD12" w14:textId="77777777" w:rsidTr="00AD7B28">
        <w:trPr>
          <w:trHeight w:val="334"/>
          <w:jc w:val="center"/>
        </w:trPr>
        <w:tc>
          <w:tcPr>
            <w:tcW w:w="902" w:type="dxa"/>
            <w:hideMark/>
          </w:tcPr>
          <w:p w14:paraId="4B3DEB3D"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Sławno</w:t>
            </w:r>
          </w:p>
        </w:tc>
        <w:tc>
          <w:tcPr>
            <w:tcW w:w="384" w:type="dxa"/>
          </w:tcPr>
          <w:p w14:paraId="21766E0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57671D5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9DC770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84" w:type="dxa"/>
          </w:tcPr>
          <w:p w14:paraId="09D02AA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47" w:type="dxa"/>
          </w:tcPr>
          <w:p w14:paraId="1200347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CE961C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058805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E3F23F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753058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57080D9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AFE5C3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B251F5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A31548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14</w:t>
            </w:r>
          </w:p>
        </w:tc>
        <w:tc>
          <w:tcPr>
            <w:tcW w:w="0" w:type="auto"/>
          </w:tcPr>
          <w:p w14:paraId="7185ABA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3016AD8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710C3D7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13</w:t>
            </w:r>
          </w:p>
        </w:tc>
        <w:tc>
          <w:tcPr>
            <w:tcW w:w="0" w:type="auto"/>
          </w:tcPr>
          <w:p w14:paraId="7D9E7F6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448B753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351C286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347" w:type="dxa"/>
          </w:tcPr>
          <w:p w14:paraId="1447C3F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0351FC4"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3110578E"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6</w:t>
            </w:r>
          </w:p>
        </w:tc>
        <w:tc>
          <w:tcPr>
            <w:tcW w:w="272" w:type="dxa"/>
          </w:tcPr>
          <w:p w14:paraId="5AFBA2A6"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422" w:type="dxa"/>
          </w:tcPr>
          <w:p w14:paraId="029B9FC3"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331AD2D6" w14:textId="77777777" w:rsidTr="00AD7B28">
        <w:trPr>
          <w:trHeight w:val="302"/>
          <w:jc w:val="center"/>
        </w:trPr>
        <w:tc>
          <w:tcPr>
            <w:tcW w:w="902" w:type="dxa"/>
            <w:hideMark/>
          </w:tcPr>
          <w:p w14:paraId="43984BFB"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Stargard</w:t>
            </w:r>
          </w:p>
        </w:tc>
        <w:tc>
          <w:tcPr>
            <w:tcW w:w="384" w:type="dxa"/>
          </w:tcPr>
          <w:p w14:paraId="44A7AEC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16</w:t>
            </w:r>
          </w:p>
        </w:tc>
        <w:tc>
          <w:tcPr>
            <w:tcW w:w="0" w:type="auto"/>
          </w:tcPr>
          <w:p w14:paraId="6FE8026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2B0C631"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42B0160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16</w:t>
            </w:r>
          </w:p>
        </w:tc>
        <w:tc>
          <w:tcPr>
            <w:tcW w:w="347" w:type="dxa"/>
          </w:tcPr>
          <w:p w14:paraId="784AB8C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5A086A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A59DFE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5</w:t>
            </w:r>
          </w:p>
        </w:tc>
        <w:tc>
          <w:tcPr>
            <w:tcW w:w="0" w:type="auto"/>
          </w:tcPr>
          <w:p w14:paraId="44F0503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242A5B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61DB9BB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5</w:t>
            </w:r>
          </w:p>
        </w:tc>
        <w:tc>
          <w:tcPr>
            <w:tcW w:w="0" w:type="auto"/>
          </w:tcPr>
          <w:p w14:paraId="40F0C31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6F78675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921AB0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90</w:t>
            </w:r>
          </w:p>
        </w:tc>
        <w:tc>
          <w:tcPr>
            <w:tcW w:w="0" w:type="auto"/>
          </w:tcPr>
          <w:p w14:paraId="1BAC1D5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34ED6F3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8</w:t>
            </w:r>
          </w:p>
        </w:tc>
        <w:tc>
          <w:tcPr>
            <w:tcW w:w="0" w:type="auto"/>
          </w:tcPr>
          <w:p w14:paraId="13CF583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81</w:t>
            </w:r>
          </w:p>
        </w:tc>
        <w:tc>
          <w:tcPr>
            <w:tcW w:w="0" w:type="auto"/>
          </w:tcPr>
          <w:p w14:paraId="1477C5F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5</w:t>
            </w:r>
          </w:p>
        </w:tc>
        <w:tc>
          <w:tcPr>
            <w:tcW w:w="347" w:type="dxa"/>
          </w:tcPr>
          <w:p w14:paraId="51F17C7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38412A9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17</w:t>
            </w:r>
          </w:p>
        </w:tc>
        <w:tc>
          <w:tcPr>
            <w:tcW w:w="347" w:type="dxa"/>
          </w:tcPr>
          <w:p w14:paraId="370AB2C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0793551"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6</w:t>
            </w:r>
          </w:p>
        </w:tc>
        <w:tc>
          <w:tcPr>
            <w:tcW w:w="0" w:type="auto"/>
          </w:tcPr>
          <w:p w14:paraId="34FF20AB"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11</w:t>
            </w:r>
          </w:p>
        </w:tc>
        <w:tc>
          <w:tcPr>
            <w:tcW w:w="272" w:type="dxa"/>
          </w:tcPr>
          <w:p w14:paraId="3A951B76"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5</w:t>
            </w:r>
          </w:p>
        </w:tc>
        <w:tc>
          <w:tcPr>
            <w:tcW w:w="422" w:type="dxa"/>
          </w:tcPr>
          <w:p w14:paraId="054B4175"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1DCB08E7" w14:textId="77777777" w:rsidTr="00AD7B28">
        <w:trPr>
          <w:trHeight w:val="334"/>
          <w:jc w:val="center"/>
        </w:trPr>
        <w:tc>
          <w:tcPr>
            <w:tcW w:w="902" w:type="dxa"/>
            <w:hideMark/>
          </w:tcPr>
          <w:p w14:paraId="27173176"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Szczecin</w:t>
            </w:r>
          </w:p>
        </w:tc>
        <w:tc>
          <w:tcPr>
            <w:tcW w:w="384" w:type="dxa"/>
          </w:tcPr>
          <w:p w14:paraId="3FD14DE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58</w:t>
            </w:r>
          </w:p>
        </w:tc>
        <w:tc>
          <w:tcPr>
            <w:tcW w:w="0" w:type="auto"/>
          </w:tcPr>
          <w:p w14:paraId="5BA6DFE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BE7745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384" w:type="dxa"/>
          </w:tcPr>
          <w:p w14:paraId="6967BB0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52</w:t>
            </w:r>
          </w:p>
        </w:tc>
        <w:tc>
          <w:tcPr>
            <w:tcW w:w="347" w:type="dxa"/>
          </w:tcPr>
          <w:p w14:paraId="4B7F9C1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79940B4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F8266D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30</w:t>
            </w:r>
          </w:p>
        </w:tc>
        <w:tc>
          <w:tcPr>
            <w:tcW w:w="0" w:type="auto"/>
          </w:tcPr>
          <w:p w14:paraId="08B0D05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0234E82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42BAFE8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27</w:t>
            </w:r>
          </w:p>
        </w:tc>
        <w:tc>
          <w:tcPr>
            <w:tcW w:w="0" w:type="auto"/>
          </w:tcPr>
          <w:p w14:paraId="1AC268A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2F353AE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820F21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359</w:t>
            </w:r>
          </w:p>
        </w:tc>
        <w:tc>
          <w:tcPr>
            <w:tcW w:w="0" w:type="auto"/>
          </w:tcPr>
          <w:p w14:paraId="12F4AEE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4</w:t>
            </w:r>
          </w:p>
        </w:tc>
        <w:tc>
          <w:tcPr>
            <w:tcW w:w="0" w:type="auto"/>
          </w:tcPr>
          <w:p w14:paraId="4FE6BD7E"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57</w:t>
            </w:r>
          </w:p>
        </w:tc>
        <w:tc>
          <w:tcPr>
            <w:tcW w:w="0" w:type="auto"/>
          </w:tcPr>
          <w:p w14:paraId="620061F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298</w:t>
            </w:r>
          </w:p>
        </w:tc>
        <w:tc>
          <w:tcPr>
            <w:tcW w:w="0" w:type="auto"/>
          </w:tcPr>
          <w:p w14:paraId="43BC113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13</w:t>
            </w:r>
          </w:p>
        </w:tc>
        <w:tc>
          <w:tcPr>
            <w:tcW w:w="347" w:type="dxa"/>
          </w:tcPr>
          <w:p w14:paraId="20EDFAF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84" w:type="dxa"/>
          </w:tcPr>
          <w:p w14:paraId="64C1E39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72</w:t>
            </w:r>
          </w:p>
        </w:tc>
        <w:tc>
          <w:tcPr>
            <w:tcW w:w="347" w:type="dxa"/>
          </w:tcPr>
          <w:p w14:paraId="7D442BF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3B5740A1"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13</w:t>
            </w:r>
          </w:p>
        </w:tc>
        <w:tc>
          <w:tcPr>
            <w:tcW w:w="0" w:type="auto"/>
          </w:tcPr>
          <w:p w14:paraId="1D572640"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56</w:t>
            </w:r>
          </w:p>
        </w:tc>
        <w:tc>
          <w:tcPr>
            <w:tcW w:w="272" w:type="dxa"/>
          </w:tcPr>
          <w:p w14:paraId="33631CD9"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10</w:t>
            </w:r>
          </w:p>
        </w:tc>
        <w:tc>
          <w:tcPr>
            <w:tcW w:w="422" w:type="dxa"/>
          </w:tcPr>
          <w:p w14:paraId="7C568220"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2F8A4C6A" w14:textId="77777777" w:rsidTr="00AD7B28">
        <w:trPr>
          <w:trHeight w:val="334"/>
          <w:jc w:val="center"/>
        </w:trPr>
        <w:tc>
          <w:tcPr>
            <w:tcW w:w="902" w:type="dxa"/>
            <w:hideMark/>
          </w:tcPr>
          <w:p w14:paraId="11214263"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Szczecinek</w:t>
            </w:r>
          </w:p>
        </w:tc>
        <w:tc>
          <w:tcPr>
            <w:tcW w:w="384" w:type="dxa"/>
          </w:tcPr>
          <w:p w14:paraId="43FC99D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4CA6D10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6AEDAE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6D10C16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347" w:type="dxa"/>
          </w:tcPr>
          <w:p w14:paraId="36D9A04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5E6C5C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13EDC3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3392A07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B22CC73"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10A1BB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2</w:t>
            </w:r>
          </w:p>
        </w:tc>
        <w:tc>
          <w:tcPr>
            <w:tcW w:w="0" w:type="auto"/>
          </w:tcPr>
          <w:p w14:paraId="1BD6F1D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0085FD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C52287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13</w:t>
            </w:r>
          </w:p>
        </w:tc>
        <w:tc>
          <w:tcPr>
            <w:tcW w:w="0" w:type="auto"/>
          </w:tcPr>
          <w:p w14:paraId="76E7BAF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32FB9BAC"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0" w:type="auto"/>
          </w:tcPr>
          <w:p w14:paraId="798FF38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10</w:t>
            </w:r>
          </w:p>
        </w:tc>
        <w:tc>
          <w:tcPr>
            <w:tcW w:w="0" w:type="auto"/>
          </w:tcPr>
          <w:p w14:paraId="227E0D9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58DBE61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07160B5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347" w:type="dxa"/>
          </w:tcPr>
          <w:p w14:paraId="73BD06E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5BEBC03"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713F8EBC"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6</w:t>
            </w:r>
          </w:p>
        </w:tc>
        <w:tc>
          <w:tcPr>
            <w:tcW w:w="272" w:type="dxa"/>
          </w:tcPr>
          <w:p w14:paraId="2E53C5B9"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422" w:type="dxa"/>
          </w:tcPr>
          <w:p w14:paraId="5ED514C2"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28F60B3F" w14:textId="77777777" w:rsidTr="00AD7B28">
        <w:trPr>
          <w:trHeight w:val="334"/>
          <w:jc w:val="center"/>
        </w:trPr>
        <w:tc>
          <w:tcPr>
            <w:tcW w:w="902" w:type="dxa"/>
            <w:hideMark/>
          </w:tcPr>
          <w:p w14:paraId="67A25499"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Świdwin</w:t>
            </w:r>
          </w:p>
        </w:tc>
        <w:tc>
          <w:tcPr>
            <w:tcW w:w="384" w:type="dxa"/>
          </w:tcPr>
          <w:p w14:paraId="59946678"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2D2BF13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9D1D33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51A02DE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47" w:type="dxa"/>
          </w:tcPr>
          <w:p w14:paraId="090E0A1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AA5713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7F51D8D"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517B8AA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B83201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07373D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282EE1C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2997983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7B7F79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15</w:t>
            </w:r>
          </w:p>
        </w:tc>
        <w:tc>
          <w:tcPr>
            <w:tcW w:w="0" w:type="auto"/>
          </w:tcPr>
          <w:p w14:paraId="27A1FB6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0C3663F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1DA550B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14</w:t>
            </w:r>
          </w:p>
        </w:tc>
        <w:tc>
          <w:tcPr>
            <w:tcW w:w="0" w:type="auto"/>
          </w:tcPr>
          <w:p w14:paraId="6A159A5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59CE3DF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582B0D9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06B4EE7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62CFCD5"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0</w:t>
            </w:r>
          </w:p>
        </w:tc>
        <w:tc>
          <w:tcPr>
            <w:tcW w:w="0" w:type="auto"/>
          </w:tcPr>
          <w:p w14:paraId="66EC5AA8" w14:textId="77777777" w:rsidR="00773A58" w:rsidRPr="00134F3E" w:rsidRDefault="00773A58" w:rsidP="00400395">
            <w:pPr>
              <w:jc w:val="center"/>
              <w:rPr>
                <w:rFonts w:eastAsia="Times New Roman" w:cstheme="minorHAnsi"/>
                <w:sz w:val="16"/>
                <w:szCs w:val="16"/>
                <w:lang w:eastAsia="pl-PL"/>
              </w:rPr>
            </w:pPr>
            <w:r w:rsidRPr="00134F3E">
              <w:rPr>
                <w:rFonts w:eastAsia="Times New Roman" w:cstheme="minorHAnsi"/>
                <w:sz w:val="16"/>
                <w:szCs w:val="16"/>
                <w:lang w:eastAsia="pl-PL"/>
              </w:rPr>
              <w:t>1</w:t>
            </w:r>
          </w:p>
        </w:tc>
        <w:tc>
          <w:tcPr>
            <w:tcW w:w="272" w:type="dxa"/>
          </w:tcPr>
          <w:p w14:paraId="145ED2B9"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c>
          <w:tcPr>
            <w:tcW w:w="422" w:type="dxa"/>
          </w:tcPr>
          <w:p w14:paraId="14C6C812" w14:textId="77777777" w:rsidR="00773A58" w:rsidRPr="000276A5" w:rsidRDefault="00773A58" w:rsidP="00400395">
            <w:pPr>
              <w:jc w:val="center"/>
              <w:rPr>
                <w:rFonts w:eastAsia="Times New Roman" w:cstheme="minorHAnsi"/>
                <w:color w:val="000000"/>
                <w:sz w:val="16"/>
                <w:szCs w:val="16"/>
                <w:lang w:eastAsia="pl-PL"/>
              </w:rPr>
            </w:pPr>
            <w:r w:rsidRPr="000276A5">
              <w:rPr>
                <w:rFonts w:eastAsia="Times New Roman" w:cstheme="minorHAnsi"/>
                <w:color w:val="000000"/>
                <w:sz w:val="16"/>
                <w:szCs w:val="16"/>
                <w:lang w:eastAsia="pl-PL"/>
              </w:rPr>
              <w:t>0</w:t>
            </w:r>
          </w:p>
        </w:tc>
      </w:tr>
      <w:tr w:rsidR="00773A58" w:rsidRPr="002D082B" w14:paraId="67016555" w14:textId="77777777" w:rsidTr="00AD7B28">
        <w:trPr>
          <w:trHeight w:val="261"/>
          <w:jc w:val="center"/>
        </w:trPr>
        <w:tc>
          <w:tcPr>
            <w:tcW w:w="902" w:type="dxa"/>
            <w:hideMark/>
          </w:tcPr>
          <w:p w14:paraId="021A25EA"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Świnoujście</w:t>
            </w:r>
          </w:p>
        </w:tc>
        <w:tc>
          <w:tcPr>
            <w:tcW w:w="384" w:type="dxa"/>
          </w:tcPr>
          <w:p w14:paraId="402D340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21330A2E"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E1A525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12D4AB7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47" w:type="dxa"/>
          </w:tcPr>
          <w:p w14:paraId="03C2DD5C"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5B2BFD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57604B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B9F3B50"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6B368A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BC344A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D2DC762"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046D915"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902FCB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7</w:t>
            </w:r>
          </w:p>
        </w:tc>
        <w:tc>
          <w:tcPr>
            <w:tcW w:w="0" w:type="auto"/>
          </w:tcPr>
          <w:p w14:paraId="32A56BD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0F261662"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43355ED4"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6</w:t>
            </w:r>
          </w:p>
        </w:tc>
        <w:tc>
          <w:tcPr>
            <w:tcW w:w="0" w:type="auto"/>
          </w:tcPr>
          <w:p w14:paraId="7183D1D1"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691520D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6A9A5AF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347" w:type="dxa"/>
          </w:tcPr>
          <w:p w14:paraId="3EA13ED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4AF41738"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12B8EC5"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3</w:t>
            </w:r>
          </w:p>
        </w:tc>
        <w:tc>
          <w:tcPr>
            <w:tcW w:w="272" w:type="dxa"/>
          </w:tcPr>
          <w:p w14:paraId="4F10E3B9"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422" w:type="dxa"/>
          </w:tcPr>
          <w:p w14:paraId="55FD06F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r>
      <w:tr w:rsidR="00773A58" w:rsidRPr="002D082B" w14:paraId="3D3D195E" w14:textId="77777777" w:rsidTr="00AD7B28">
        <w:trPr>
          <w:trHeight w:val="298"/>
          <w:jc w:val="center"/>
        </w:trPr>
        <w:tc>
          <w:tcPr>
            <w:tcW w:w="902" w:type="dxa"/>
            <w:hideMark/>
          </w:tcPr>
          <w:p w14:paraId="3B9956C7" w14:textId="77777777" w:rsidR="00773A58" w:rsidRPr="002D082B" w:rsidRDefault="00773A58" w:rsidP="00400395">
            <w:pPr>
              <w:jc w:val="center"/>
              <w:rPr>
                <w:rFonts w:eastAsia="Times New Roman" w:cstheme="minorHAnsi"/>
                <w:sz w:val="16"/>
                <w:szCs w:val="16"/>
                <w:lang w:eastAsia="pl-PL"/>
              </w:rPr>
            </w:pPr>
            <w:r w:rsidRPr="002D082B">
              <w:rPr>
                <w:rFonts w:eastAsia="Times New Roman" w:cstheme="minorHAnsi"/>
                <w:sz w:val="16"/>
                <w:szCs w:val="16"/>
                <w:lang w:eastAsia="pl-PL"/>
              </w:rPr>
              <w:t>Wałcz</w:t>
            </w:r>
          </w:p>
        </w:tc>
        <w:tc>
          <w:tcPr>
            <w:tcW w:w="384" w:type="dxa"/>
          </w:tcPr>
          <w:p w14:paraId="04A2F586"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7AB1D85D"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3C65AF4"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84" w:type="dxa"/>
          </w:tcPr>
          <w:p w14:paraId="3B9BFD2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347" w:type="dxa"/>
          </w:tcPr>
          <w:p w14:paraId="6A4BE269"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C39D22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13FED3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C7D640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117327BA"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09C7D37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5208BF0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3495ED07"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6B2EBD3"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490DE60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353E756F"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0" w:type="auto"/>
          </w:tcPr>
          <w:p w14:paraId="382BE377"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0" w:type="auto"/>
          </w:tcPr>
          <w:p w14:paraId="06C2124B"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47" w:type="dxa"/>
          </w:tcPr>
          <w:p w14:paraId="5E44745A"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0</w:t>
            </w:r>
          </w:p>
        </w:tc>
        <w:tc>
          <w:tcPr>
            <w:tcW w:w="384" w:type="dxa"/>
          </w:tcPr>
          <w:p w14:paraId="033087E0" w14:textId="77777777" w:rsidR="00773A58" w:rsidRPr="002D082B" w:rsidRDefault="00773A58" w:rsidP="00400395">
            <w:pPr>
              <w:jc w:val="center"/>
              <w:rPr>
                <w:rFonts w:eastAsia="Times New Roman" w:cstheme="minorHAnsi"/>
                <w:color w:val="000000"/>
                <w:sz w:val="16"/>
                <w:szCs w:val="16"/>
                <w:lang w:eastAsia="pl-PL"/>
              </w:rPr>
            </w:pPr>
            <w:r w:rsidRPr="002D082B">
              <w:rPr>
                <w:rFonts w:eastAsia="Times New Roman" w:cstheme="minorHAnsi"/>
                <w:color w:val="000000"/>
                <w:sz w:val="16"/>
                <w:szCs w:val="16"/>
                <w:lang w:eastAsia="pl-PL"/>
              </w:rPr>
              <w:t>1</w:t>
            </w:r>
          </w:p>
        </w:tc>
        <w:tc>
          <w:tcPr>
            <w:tcW w:w="347" w:type="dxa"/>
          </w:tcPr>
          <w:p w14:paraId="77D9546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678887FB"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0" w:type="auto"/>
          </w:tcPr>
          <w:p w14:paraId="7BD5835E" w14:textId="77777777" w:rsidR="00773A58" w:rsidRPr="002D082B" w:rsidRDefault="00773A58" w:rsidP="00400395">
            <w:pPr>
              <w:jc w:val="center"/>
              <w:rPr>
                <w:rFonts w:eastAsia="Times New Roman" w:cstheme="minorHAnsi"/>
                <w:color w:val="FFFFFF"/>
                <w:sz w:val="16"/>
                <w:szCs w:val="16"/>
                <w:lang w:eastAsia="pl-PL"/>
              </w:rPr>
            </w:pPr>
            <w:r w:rsidRPr="002D082B">
              <w:rPr>
                <w:rFonts w:eastAsia="Times New Roman" w:cstheme="minorHAnsi"/>
                <w:color w:val="000000"/>
                <w:sz w:val="16"/>
                <w:szCs w:val="16"/>
                <w:lang w:eastAsia="pl-PL"/>
              </w:rPr>
              <w:t>1</w:t>
            </w:r>
          </w:p>
        </w:tc>
        <w:tc>
          <w:tcPr>
            <w:tcW w:w="272" w:type="dxa"/>
          </w:tcPr>
          <w:p w14:paraId="491DAF86"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c>
          <w:tcPr>
            <w:tcW w:w="422" w:type="dxa"/>
          </w:tcPr>
          <w:p w14:paraId="12E3839F" w14:textId="77777777" w:rsidR="00773A58" w:rsidRPr="002D082B" w:rsidRDefault="00773A58" w:rsidP="00400395">
            <w:pPr>
              <w:jc w:val="center"/>
              <w:rPr>
                <w:rFonts w:eastAsia="Times New Roman" w:cstheme="minorHAnsi"/>
                <w:color w:val="000000"/>
                <w:sz w:val="16"/>
                <w:szCs w:val="16"/>
                <w:lang w:eastAsia="pl-PL"/>
              </w:rPr>
            </w:pPr>
            <w:r>
              <w:rPr>
                <w:rFonts w:eastAsia="Times New Roman" w:cstheme="minorHAnsi"/>
                <w:color w:val="000000"/>
                <w:sz w:val="16"/>
                <w:szCs w:val="16"/>
                <w:lang w:eastAsia="pl-PL"/>
              </w:rPr>
              <w:t>0</w:t>
            </w:r>
          </w:p>
        </w:tc>
      </w:tr>
    </w:tbl>
    <w:p w14:paraId="7E028F0B" w14:textId="77777777" w:rsidR="00573CFD" w:rsidRDefault="00573CFD" w:rsidP="00AE1E55">
      <w:pPr>
        <w:pStyle w:val="Stylnastroninternet"/>
      </w:pPr>
      <w:bookmarkStart w:id="621" w:name="_Toc133222213"/>
    </w:p>
    <w:p w14:paraId="6C03043C" w14:textId="76493985" w:rsidR="00773A58" w:rsidRDefault="00773A58" w:rsidP="0012718C">
      <w:pPr>
        <w:pStyle w:val="Nagwek3"/>
        <w:numPr>
          <w:ilvl w:val="1"/>
          <w:numId w:val="122"/>
        </w:numPr>
        <w:spacing w:before="0"/>
      </w:pPr>
      <w:bookmarkStart w:id="622" w:name="_Toc135828431"/>
      <w:r w:rsidRPr="00C4088E">
        <w:t>Podsumowanie</w:t>
      </w:r>
      <w:r w:rsidR="005A5A82">
        <w:t xml:space="preserve"> i</w:t>
      </w:r>
      <w:r w:rsidR="00AD5D5D">
        <w:t xml:space="preserve"> </w:t>
      </w:r>
      <w:r w:rsidRPr="00C4088E">
        <w:t>wnioski</w:t>
      </w:r>
      <w:bookmarkEnd w:id="621"/>
      <w:bookmarkEnd w:id="622"/>
    </w:p>
    <w:p w14:paraId="4BC47711" w14:textId="77777777" w:rsidR="0012718C" w:rsidRPr="00570002" w:rsidRDefault="0012718C" w:rsidP="00AE1E55">
      <w:pPr>
        <w:pStyle w:val="Stylnastroninternet"/>
      </w:pPr>
    </w:p>
    <w:p w14:paraId="4AC670E0" w14:textId="6A956824" w:rsidR="00773A58" w:rsidRDefault="00773A58" w:rsidP="00B937BE">
      <w:pPr>
        <w:pStyle w:val="Stylnastroninternet"/>
        <w:rPr>
          <w:lang w:eastAsia="pl-PL"/>
        </w:rPr>
      </w:pPr>
      <w:r w:rsidRPr="009458AC">
        <w:rPr>
          <w:lang w:eastAsia="pl-PL"/>
        </w:rPr>
        <w:t>W 2022 r.</w:t>
      </w:r>
      <w:r w:rsidR="000E738B">
        <w:rPr>
          <w:lang w:eastAsia="pl-PL"/>
        </w:rPr>
        <w:t xml:space="preserve"> w </w:t>
      </w:r>
      <w:r w:rsidRPr="009458AC">
        <w:rPr>
          <w:lang w:eastAsia="pl-PL"/>
        </w:rPr>
        <w:t>woj. zachodniopomorskim szczepienia obowiązkowe</w:t>
      </w:r>
      <w:r w:rsidR="005A5A82">
        <w:rPr>
          <w:lang w:eastAsia="pl-PL"/>
        </w:rPr>
        <w:t xml:space="preserve"> i </w:t>
      </w:r>
      <w:r w:rsidRPr="00B937BE">
        <w:t>zalecane</w:t>
      </w:r>
      <w:r w:rsidRPr="009458AC">
        <w:rPr>
          <w:lang w:eastAsia="pl-PL"/>
        </w:rPr>
        <w:t xml:space="preserve"> przeprowadzane były zgodnie</w:t>
      </w:r>
      <w:r w:rsidR="005A5A82">
        <w:rPr>
          <w:lang w:eastAsia="pl-PL"/>
        </w:rPr>
        <w:t xml:space="preserve"> z </w:t>
      </w:r>
      <w:r w:rsidRPr="009458AC">
        <w:rPr>
          <w:lang w:eastAsia="pl-PL"/>
        </w:rPr>
        <w:t>Programem Szczepień Ochronnych (PSO) na 2022 r. stanowiącym załącznik do Komunikatu Głównego Inspektora Sanitarnego</w:t>
      </w:r>
      <w:r w:rsidR="005A5A82">
        <w:rPr>
          <w:lang w:eastAsia="pl-PL"/>
        </w:rPr>
        <w:t xml:space="preserve"> z </w:t>
      </w:r>
      <w:r w:rsidRPr="009458AC">
        <w:rPr>
          <w:lang w:eastAsia="pl-PL"/>
        </w:rPr>
        <w:t>dnia 28</w:t>
      </w:r>
      <w:r w:rsidR="008B4269">
        <w:rPr>
          <w:lang w:eastAsia="pl-PL"/>
        </w:rPr>
        <w:t> </w:t>
      </w:r>
      <w:r w:rsidRPr="009458AC">
        <w:rPr>
          <w:lang w:eastAsia="pl-PL"/>
        </w:rPr>
        <w:t>października 2021 r.</w:t>
      </w:r>
      <w:r w:rsidR="000E738B">
        <w:rPr>
          <w:lang w:eastAsia="pl-PL"/>
        </w:rPr>
        <w:t xml:space="preserve"> w </w:t>
      </w:r>
      <w:r w:rsidRPr="009458AC">
        <w:rPr>
          <w:i/>
          <w:lang w:eastAsia="pl-PL"/>
        </w:rPr>
        <w:t xml:space="preserve">sprawie Programu Szczepień Ochronnych na rok 2022 </w:t>
      </w:r>
      <w:r w:rsidRPr="009458AC">
        <w:rPr>
          <w:lang w:eastAsia="pl-PL"/>
        </w:rPr>
        <w:t>(Dz. Urz. MZ</w:t>
      </w:r>
      <w:r w:rsidR="005A5A82">
        <w:rPr>
          <w:lang w:eastAsia="pl-PL"/>
        </w:rPr>
        <w:t xml:space="preserve"> </w:t>
      </w:r>
      <w:r w:rsidR="005A5A82">
        <w:rPr>
          <w:lang w:eastAsia="pl-PL"/>
        </w:rPr>
        <w:lastRenderedPageBreak/>
        <w:t>z </w:t>
      </w:r>
      <w:r w:rsidRPr="009458AC">
        <w:rPr>
          <w:lang w:eastAsia="pl-PL"/>
        </w:rPr>
        <w:t>2021 r.</w:t>
      </w:r>
      <w:r>
        <w:rPr>
          <w:lang w:eastAsia="pl-PL"/>
        </w:rPr>
        <w:t>,</w:t>
      </w:r>
      <w:r w:rsidRPr="009458AC">
        <w:rPr>
          <w:lang w:eastAsia="pl-PL"/>
        </w:rPr>
        <w:t xml:space="preserve"> poz. 85). Czasowe wstrzymanie szczepień</w:t>
      </w:r>
      <w:r w:rsidR="000E738B">
        <w:rPr>
          <w:lang w:eastAsia="pl-PL"/>
        </w:rPr>
        <w:t xml:space="preserve"> w </w:t>
      </w:r>
      <w:r w:rsidRPr="009458AC">
        <w:rPr>
          <w:lang w:eastAsia="pl-PL"/>
        </w:rPr>
        <w:t>2020 r.</w:t>
      </w:r>
      <w:r w:rsidR="000E738B">
        <w:rPr>
          <w:lang w:eastAsia="pl-PL"/>
        </w:rPr>
        <w:t xml:space="preserve"> w </w:t>
      </w:r>
      <w:r w:rsidRPr="009458AC">
        <w:rPr>
          <w:lang w:eastAsia="pl-PL"/>
        </w:rPr>
        <w:t>związku</w:t>
      </w:r>
      <w:r w:rsidR="005A5A82">
        <w:rPr>
          <w:lang w:eastAsia="pl-PL"/>
        </w:rPr>
        <w:t xml:space="preserve"> z </w:t>
      </w:r>
      <w:r w:rsidRPr="009458AC">
        <w:rPr>
          <w:lang w:eastAsia="pl-PL"/>
        </w:rPr>
        <w:t>sytuacją związaną</w:t>
      </w:r>
      <w:r w:rsidR="005A5A82">
        <w:rPr>
          <w:lang w:eastAsia="pl-PL"/>
        </w:rPr>
        <w:t xml:space="preserve"> z </w:t>
      </w:r>
      <w:r w:rsidRPr="009458AC">
        <w:rPr>
          <w:lang w:eastAsia="pl-PL"/>
        </w:rPr>
        <w:t>epidemią zakażeń SARS-CoV-2 spowodowało znaczne opóźnienia</w:t>
      </w:r>
      <w:r w:rsidR="000E738B">
        <w:rPr>
          <w:lang w:eastAsia="pl-PL"/>
        </w:rPr>
        <w:t xml:space="preserve"> w </w:t>
      </w:r>
      <w:r w:rsidRPr="009458AC">
        <w:rPr>
          <w:lang w:eastAsia="pl-PL"/>
        </w:rPr>
        <w:t>szczepieniach obowiązkowych. Wznowienie szczepień</w:t>
      </w:r>
      <w:r w:rsidR="000E738B">
        <w:rPr>
          <w:lang w:eastAsia="pl-PL"/>
        </w:rPr>
        <w:t xml:space="preserve"> w </w:t>
      </w:r>
      <w:r w:rsidRPr="009458AC">
        <w:rPr>
          <w:lang w:eastAsia="pl-PL"/>
        </w:rPr>
        <w:t>2021 roku</w:t>
      </w:r>
      <w:r w:rsidR="005A5A82">
        <w:rPr>
          <w:lang w:eastAsia="pl-PL"/>
        </w:rPr>
        <w:t xml:space="preserve"> i </w:t>
      </w:r>
      <w:r w:rsidRPr="009458AC">
        <w:rPr>
          <w:lang w:eastAsia="pl-PL"/>
        </w:rPr>
        <w:t>ich kontynuacja oraz wyrównywanie</w:t>
      </w:r>
      <w:r w:rsidR="000E738B">
        <w:rPr>
          <w:lang w:eastAsia="pl-PL"/>
        </w:rPr>
        <w:t xml:space="preserve"> w </w:t>
      </w:r>
      <w:r w:rsidRPr="009458AC">
        <w:rPr>
          <w:lang w:eastAsia="pl-PL"/>
        </w:rPr>
        <w:t xml:space="preserve">2022 spowodowały powrót do stanu uodpornienia zbliżonego do stanu sprzed pandemii, choć nadal utrzymuje się tendencja wzrostowa osób, które nie realizują ustawowego obowiązku szczepień. </w:t>
      </w:r>
      <w:r>
        <w:rPr>
          <w:lang w:eastAsia="pl-PL"/>
        </w:rPr>
        <w:t>Na koniec 2022 r. odnotowano bowiem 3031 osób uchylających się od</w:t>
      </w:r>
      <w:r w:rsidR="007941CC">
        <w:rPr>
          <w:lang w:eastAsia="pl-PL"/>
        </w:rPr>
        <w:t> </w:t>
      </w:r>
      <w:r>
        <w:rPr>
          <w:lang w:eastAsia="pl-PL"/>
        </w:rPr>
        <w:t xml:space="preserve">obowiązku szczepień, tj. o 610 więcej niż na koniec 2021 r. </w:t>
      </w:r>
      <w:r w:rsidRPr="009458AC">
        <w:rPr>
          <w:lang w:eastAsia="pl-PL"/>
        </w:rPr>
        <w:t>Przyczyny te mają niekorzystny wpływ na stan zaszczepienia dzieci</w:t>
      </w:r>
      <w:r w:rsidR="000E738B">
        <w:rPr>
          <w:lang w:eastAsia="pl-PL"/>
        </w:rPr>
        <w:t xml:space="preserve"> w </w:t>
      </w:r>
      <w:r w:rsidRPr="009458AC">
        <w:rPr>
          <w:lang w:eastAsia="pl-PL"/>
        </w:rPr>
        <w:t>rocznikach podlegającym kolejnym dawkom szczepień oraz na odporność zbiorowiskową</w:t>
      </w:r>
      <w:r w:rsidRPr="009458AC">
        <w:rPr>
          <w:color w:val="44546A" w:themeColor="text2"/>
          <w:lang w:eastAsia="pl-PL"/>
        </w:rPr>
        <w:t xml:space="preserve">. </w:t>
      </w:r>
      <w:r w:rsidRPr="00D621B1">
        <w:rPr>
          <w:lang w:eastAsia="pl-PL"/>
        </w:rPr>
        <w:t>Pom</w:t>
      </w:r>
      <w:r w:rsidRPr="009458AC">
        <w:rPr>
          <w:lang w:eastAsia="pl-PL"/>
        </w:rPr>
        <w:t>imo tego</w:t>
      </w:r>
      <w:r w:rsidR="000E738B">
        <w:rPr>
          <w:lang w:eastAsia="pl-PL"/>
        </w:rPr>
        <w:t xml:space="preserve"> w </w:t>
      </w:r>
      <w:r w:rsidRPr="009458AC">
        <w:rPr>
          <w:lang w:eastAsia="pl-PL"/>
        </w:rPr>
        <w:t>woj. zachodniopomorskim nie odnotowano dotychczas znacznego spadku uodpornienia przeciw chorobom zakaźnym,</w:t>
      </w:r>
      <w:r w:rsidR="005A5A82">
        <w:rPr>
          <w:lang w:eastAsia="pl-PL"/>
        </w:rPr>
        <w:t xml:space="preserve"> a </w:t>
      </w:r>
      <w:r w:rsidRPr="009458AC">
        <w:rPr>
          <w:lang w:eastAsia="pl-PL"/>
        </w:rPr>
        <w:t>poziom uodpornienia należy uznać za zadawalający</w:t>
      </w:r>
      <w:r w:rsidR="000E738B">
        <w:rPr>
          <w:lang w:eastAsia="pl-PL"/>
        </w:rPr>
        <w:t xml:space="preserve"> w </w:t>
      </w:r>
      <w:r w:rsidRPr="009458AC">
        <w:rPr>
          <w:lang w:eastAsia="pl-PL"/>
        </w:rPr>
        <w:t>przypadku większości chorób</w:t>
      </w:r>
      <w:r>
        <w:rPr>
          <w:lang w:eastAsia="pl-PL"/>
        </w:rPr>
        <w:t>.</w:t>
      </w:r>
      <w:r w:rsidRPr="009458AC">
        <w:rPr>
          <w:lang w:eastAsia="pl-PL"/>
        </w:rPr>
        <w:t xml:space="preserve"> Wobec powyższego należy obserwować</w:t>
      </w:r>
      <w:r w:rsidR="005A5A82">
        <w:rPr>
          <w:lang w:eastAsia="pl-PL"/>
        </w:rPr>
        <w:t xml:space="preserve"> i </w:t>
      </w:r>
      <w:r w:rsidRPr="009458AC">
        <w:rPr>
          <w:lang w:eastAsia="pl-PL"/>
        </w:rPr>
        <w:t>rzetelnie monitorować sytuację dot. niedopełniania obowiązku szczepień, bowiem ma to istotny wpływ na osiągnięcie odporności zbiorowiskowej</w:t>
      </w:r>
      <w:r w:rsidR="000E738B">
        <w:rPr>
          <w:lang w:eastAsia="pl-PL"/>
        </w:rPr>
        <w:t xml:space="preserve"> w </w:t>
      </w:r>
      <w:r w:rsidRPr="009458AC">
        <w:rPr>
          <w:lang w:eastAsia="pl-PL"/>
        </w:rPr>
        <w:t>populacji. Wymaga to szczególnego zaangażowania</w:t>
      </w:r>
      <w:r w:rsidR="005A5A82">
        <w:rPr>
          <w:lang w:eastAsia="pl-PL"/>
        </w:rPr>
        <w:t xml:space="preserve"> i </w:t>
      </w:r>
      <w:r w:rsidRPr="009458AC">
        <w:rPr>
          <w:lang w:eastAsia="pl-PL"/>
        </w:rPr>
        <w:t>mobilizacji wszystkich jednostek biorących udział</w:t>
      </w:r>
      <w:r w:rsidR="000E738B">
        <w:rPr>
          <w:lang w:eastAsia="pl-PL"/>
        </w:rPr>
        <w:t xml:space="preserve"> w </w:t>
      </w:r>
      <w:r w:rsidRPr="009458AC">
        <w:rPr>
          <w:lang w:eastAsia="pl-PL"/>
        </w:rPr>
        <w:t>realizacji PSO ze szczególnym uwzględnieniem edukacji</w:t>
      </w:r>
      <w:r w:rsidR="000E738B">
        <w:rPr>
          <w:lang w:eastAsia="pl-PL"/>
        </w:rPr>
        <w:t xml:space="preserve"> w </w:t>
      </w:r>
      <w:r w:rsidRPr="009458AC">
        <w:rPr>
          <w:lang w:eastAsia="pl-PL"/>
        </w:rPr>
        <w:t>zakresie rzetelnej wiedzy na temat szczepień ochronnych.</w:t>
      </w:r>
    </w:p>
    <w:p w14:paraId="3FDCBB93" w14:textId="77777777" w:rsidR="00570002" w:rsidRPr="009458AC" w:rsidRDefault="00570002" w:rsidP="00AE1E55">
      <w:pPr>
        <w:pStyle w:val="Stylnastroninternet"/>
        <w:rPr>
          <w:rFonts w:ascii="Calibri" w:eastAsia="Times New Roman" w:hAnsi="Calibri" w:cs="Calibri"/>
          <w:b/>
          <w:bCs/>
          <w:lang w:eastAsia="pl-PL"/>
        </w:rPr>
      </w:pPr>
    </w:p>
    <w:p w14:paraId="0B7972DD" w14:textId="47C42F55" w:rsidR="00C4088E" w:rsidRDefault="00E125C3" w:rsidP="00DB7594">
      <w:pPr>
        <w:pStyle w:val="Nagwek2"/>
        <w:numPr>
          <w:ilvl w:val="0"/>
          <w:numId w:val="122"/>
        </w:numPr>
        <w:spacing w:before="0"/>
      </w:pPr>
      <w:bookmarkStart w:id="623" w:name="_Toc135828432"/>
      <w:r w:rsidRPr="00C4088E">
        <w:t>Sytuacja epidemiologiczna</w:t>
      </w:r>
      <w:r w:rsidR="000E738B">
        <w:t xml:space="preserve"> w </w:t>
      </w:r>
      <w:r w:rsidRPr="00C4088E">
        <w:t>szpitalach</w:t>
      </w:r>
      <w:bookmarkEnd w:id="623"/>
    </w:p>
    <w:p w14:paraId="0FE8B8C1" w14:textId="77777777" w:rsidR="00DB7594" w:rsidRPr="00DB7594" w:rsidRDefault="00DB7594" w:rsidP="00AE1E55">
      <w:pPr>
        <w:pStyle w:val="Stylnastroninternet"/>
      </w:pPr>
    </w:p>
    <w:p w14:paraId="4F7E5D7F" w14:textId="146A2FFB" w:rsidR="006A7748" w:rsidRPr="00294EAD" w:rsidRDefault="006A7748" w:rsidP="00386277">
      <w:pPr>
        <w:pStyle w:val="Nagwek3"/>
        <w:numPr>
          <w:ilvl w:val="1"/>
          <w:numId w:val="122"/>
        </w:numPr>
        <w:tabs>
          <w:tab w:val="left" w:pos="851"/>
        </w:tabs>
        <w:spacing w:before="0"/>
        <w:ind w:left="567" w:hanging="207"/>
      </w:pPr>
      <w:bookmarkStart w:id="624" w:name="_Toc133222215"/>
      <w:bookmarkStart w:id="625" w:name="_Toc135828433"/>
      <w:r w:rsidRPr="00294EAD">
        <w:t>Zakażenia szpitalne</w:t>
      </w:r>
      <w:r w:rsidR="005A5A82" w:rsidRPr="00294EAD">
        <w:t xml:space="preserve"> i </w:t>
      </w:r>
      <w:r w:rsidRPr="00294EAD">
        <w:t>ocena działalności zespołów kontroli zakażeń szpitalnych</w:t>
      </w:r>
      <w:bookmarkEnd w:id="624"/>
      <w:bookmarkEnd w:id="625"/>
    </w:p>
    <w:p w14:paraId="4DD76672" w14:textId="77777777" w:rsidR="00DB7594" w:rsidRPr="00570002" w:rsidRDefault="00DB7594" w:rsidP="00AE1E55">
      <w:pPr>
        <w:pStyle w:val="Stylnastroninternet"/>
      </w:pPr>
    </w:p>
    <w:p w14:paraId="3DD5C2CE" w14:textId="4B17B3A5" w:rsidR="006A7748" w:rsidRPr="00814FE6" w:rsidRDefault="006A7748" w:rsidP="00AE1E55">
      <w:pPr>
        <w:pStyle w:val="Stylnastroninternet"/>
        <w:rPr>
          <w:rFonts w:cstheme="minorHAnsi"/>
          <w:bCs/>
        </w:rPr>
      </w:pPr>
      <w:r w:rsidRPr="00814FE6">
        <w:rPr>
          <w:rFonts w:cstheme="minorHAnsi"/>
          <w:bCs/>
        </w:rPr>
        <w:t>Zakażenia szpitalne stanowią istotny problem związany zarówno</w:t>
      </w:r>
      <w:r w:rsidR="005A5A82">
        <w:rPr>
          <w:rFonts w:cstheme="minorHAnsi"/>
          <w:bCs/>
        </w:rPr>
        <w:t xml:space="preserve"> z </w:t>
      </w:r>
      <w:r w:rsidRPr="00814FE6">
        <w:rPr>
          <w:rFonts w:cstheme="minorHAnsi"/>
          <w:bCs/>
        </w:rPr>
        <w:t>funkcjonowaniem podmiotów działalności leczniczej, jak też</w:t>
      </w:r>
      <w:r w:rsidR="005A5A82">
        <w:rPr>
          <w:rFonts w:cstheme="minorHAnsi"/>
          <w:bCs/>
        </w:rPr>
        <w:t xml:space="preserve"> z </w:t>
      </w:r>
      <w:r w:rsidRPr="00814FE6">
        <w:rPr>
          <w:rFonts w:cstheme="minorHAnsi"/>
          <w:bCs/>
        </w:rPr>
        <w:t>jakością świadczonych usług.</w:t>
      </w:r>
      <w:r w:rsidR="000E738B">
        <w:rPr>
          <w:rFonts w:cstheme="minorHAnsi"/>
          <w:bCs/>
        </w:rPr>
        <w:t xml:space="preserve"> w </w:t>
      </w:r>
      <w:r w:rsidRPr="00814FE6">
        <w:rPr>
          <w:rFonts w:cstheme="minorHAnsi"/>
          <w:bCs/>
        </w:rPr>
        <w:t>zapobieganiu zakażeniom duże znaczenie ma właściwy monitoring aktywnie prowadzony przez zespoły kontroli zakażeń szpitalnych</w:t>
      </w:r>
      <w:r w:rsidR="000E738B">
        <w:rPr>
          <w:rFonts w:cstheme="minorHAnsi"/>
          <w:bCs/>
        </w:rPr>
        <w:t xml:space="preserve"> w </w:t>
      </w:r>
      <w:r w:rsidRPr="00814FE6">
        <w:rPr>
          <w:rFonts w:cstheme="minorHAnsi"/>
          <w:bCs/>
        </w:rPr>
        <w:t>oparciu o mikrobiologiczną ocenę zagrożeń występujących</w:t>
      </w:r>
      <w:r w:rsidR="000E738B">
        <w:rPr>
          <w:rFonts w:cstheme="minorHAnsi"/>
          <w:bCs/>
        </w:rPr>
        <w:t xml:space="preserve"> w </w:t>
      </w:r>
      <w:r w:rsidRPr="00814FE6">
        <w:rPr>
          <w:rFonts w:cstheme="minorHAnsi"/>
          <w:bCs/>
        </w:rPr>
        <w:t>środowisku szpitalnym, który pozwala na ocenę skali zagrożenia</w:t>
      </w:r>
      <w:r w:rsidR="000E738B">
        <w:rPr>
          <w:rFonts w:cstheme="minorHAnsi"/>
          <w:bCs/>
        </w:rPr>
        <w:t xml:space="preserve"> w </w:t>
      </w:r>
      <w:r w:rsidRPr="00814FE6">
        <w:rPr>
          <w:rFonts w:cstheme="minorHAnsi"/>
          <w:bCs/>
        </w:rPr>
        <w:t>poszczególnych jednostkach szpitala oraz podjęcie działań przeciwepidemicznych.</w:t>
      </w:r>
    </w:p>
    <w:p w14:paraId="4C9F215E" w14:textId="0B07379F" w:rsidR="006A7748" w:rsidRPr="00EE51D9" w:rsidRDefault="006A7748" w:rsidP="00AE1E55">
      <w:pPr>
        <w:pStyle w:val="Stylnastroninternet"/>
        <w:rPr>
          <w:rFonts w:cstheme="minorHAnsi"/>
          <w:bCs/>
          <w:spacing w:val="-8"/>
        </w:rPr>
      </w:pPr>
      <w:r w:rsidRPr="005C1F84">
        <w:rPr>
          <w:rFonts w:cstheme="minorHAnsi"/>
          <w:bCs/>
        </w:rPr>
        <w:t>W analizie częstości występowania ognisk zakażeń szpitalnych zauważalna jest poprawa ich zgłaszalności od 2015 r. na co niewątpliwy wpływ miała aktywna współpraca przedstawicieli Państwowej Inspekcji Sanitarnej</w:t>
      </w:r>
      <w:r w:rsidR="005A5A82">
        <w:rPr>
          <w:rFonts w:cstheme="minorHAnsi"/>
          <w:bCs/>
        </w:rPr>
        <w:t xml:space="preserve"> z </w:t>
      </w:r>
      <w:r w:rsidRPr="005C1F84">
        <w:rPr>
          <w:rFonts w:cstheme="minorHAnsi"/>
          <w:bCs/>
        </w:rPr>
        <w:t>członkami zespołów kontroli zakażeń szpitalnych. Na terenie woj. zachodniopomorskiego</w:t>
      </w:r>
      <w:r w:rsidR="000E738B">
        <w:rPr>
          <w:rFonts w:cstheme="minorHAnsi"/>
          <w:bCs/>
        </w:rPr>
        <w:t xml:space="preserve"> w </w:t>
      </w:r>
      <w:r w:rsidRPr="005C1F84">
        <w:rPr>
          <w:rFonts w:cstheme="minorHAnsi"/>
          <w:bCs/>
        </w:rPr>
        <w:t>2022 r. funkcjonowało 45 Zespołów Kontroli Zakażeń Szpitalnych, przy czym</w:t>
      </w:r>
      <w:r w:rsidR="000E738B">
        <w:rPr>
          <w:rFonts w:cstheme="minorHAnsi"/>
          <w:bCs/>
        </w:rPr>
        <w:t xml:space="preserve"> w </w:t>
      </w:r>
      <w:r w:rsidRPr="005C1F84">
        <w:rPr>
          <w:rFonts w:cstheme="minorHAnsi"/>
          <w:bCs/>
        </w:rPr>
        <w:t>niektórych przypadkach jeden Zespół realizował zadania</w:t>
      </w:r>
      <w:r w:rsidR="000E738B">
        <w:rPr>
          <w:rFonts w:cstheme="minorHAnsi"/>
          <w:bCs/>
        </w:rPr>
        <w:t xml:space="preserve"> w </w:t>
      </w:r>
      <w:r w:rsidRPr="005C1F84">
        <w:rPr>
          <w:rFonts w:cstheme="minorHAnsi"/>
          <w:bCs/>
        </w:rPr>
        <w:t>dwóch odrębnych placówkach. Większość Zespołów spełnia wymagania rozporządzenia Ministra Zdrowia</w:t>
      </w:r>
      <w:r w:rsidR="000E738B">
        <w:rPr>
          <w:rFonts w:cstheme="minorHAnsi"/>
          <w:bCs/>
        </w:rPr>
        <w:t xml:space="preserve"> w </w:t>
      </w:r>
      <w:r w:rsidRPr="005C1F84">
        <w:rPr>
          <w:rFonts w:cstheme="minorHAnsi"/>
          <w:bCs/>
          <w:i/>
          <w:iCs/>
        </w:rPr>
        <w:t>sprawie kwalifikacji członków zespołu kontroli zakażeń szpitalnych</w:t>
      </w:r>
      <w:r w:rsidRPr="005C1F84">
        <w:rPr>
          <w:rFonts w:cstheme="minorHAnsi"/>
          <w:bCs/>
        </w:rPr>
        <w:t>.</w:t>
      </w:r>
      <w:r w:rsidR="000E738B">
        <w:rPr>
          <w:rFonts w:cstheme="minorHAnsi"/>
          <w:bCs/>
        </w:rPr>
        <w:t xml:space="preserve"> w </w:t>
      </w:r>
      <w:r w:rsidRPr="005C1F84">
        <w:rPr>
          <w:rFonts w:cstheme="minorHAnsi"/>
          <w:bCs/>
        </w:rPr>
        <w:t>pojedynczych Zespołach problemy dotyczyły składu osobowego</w:t>
      </w:r>
      <w:r w:rsidR="005A5A82">
        <w:rPr>
          <w:rFonts w:cstheme="minorHAnsi"/>
          <w:bCs/>
        </w:rPr>
        <w:t xml:space="preserve"> i </w:t>
      </w:r>
      <w:r w:rsidRPr="005C1F84">
        <w:rPr>
          <w:rFonts w:cstheme="minorHAnsi"/>
          <w:bCs/>
        </w:rPr>
        <w:t>kwalifikacji personelu.</w:t>
      </w:r>
    </w:p>
    <w:p w14:paraId="0FCFE666" w14:textId="560555AA" w:rsidR="006A7748" w:rsidRPr="00EE51D9" w:rsidRDefault="006A7748" w:rsidP="00AE1E55">
      <w:pPr>
        <w:pStyle w:val="Stylnastroninternet"/>
        <w:rPr>
          <w:rFonts w:cstheme="minorHAnsi"/>
          <w:bCs/>
        </w:rPr>
      </w:pPr>
      <w:r w:rsidRPr="00EE51D9">
        <w:rPr>
          <w:rFonts w:cstheme="minorHAnsi"/>
          <w:bCs/>
        </w:rPr>
        <w:t>W sytuacji raportowania podejrzeń ognisk zakażeń szpitalnych każdorazowo</w:t>
      </w:r>
      <w:r w:rsidR="000E738B">
        <w:rPr>
          <w:rFonts w:cstheme="minorHAnsi"/>
          <w:bCs/>
        </w:rPr>
        <w:t xml:space="preserve"> w </w:t>
      </w:r>
      <w:r w:rsidRPr="00EE51D9">
        <w:rPr>
          <w:rFonts w:cstheme="minorHAnsi"/>
          <w:bCs/>
        </w:rPr>
        <w:t>działania włączał się właściwy Zespół Kontroli Zakażeń Szpitalnych. Wdrażane były stosowne procedury izolacji oraz pobierany był materiał do badania bakteriologicznego. Wprowadzano podwyższony reżim sanitarny</w:t>
      </w:r>
      <w:r w:rsidR="000E738B">
        <w:rPr>
          <w:rFonts w:cstheme="minorHAnsi"/>
          <w:bCs/>
        </w:rPr>
        <w:t xml:space="preserve"> w </w:t>
      </w:r>
      <w:r w:rsidRPr="00EE51D9">
        <w:rPr>
          <w:rFonts w:cstheme="minorHAnsi"/>
          <w:bCs/>
        </w:rPr>
        <w:t>oddziałach objętych ogniskiem, uwzględniając zasady izolacji</w:t>
      </w:r>
      <w:r w:rsidR="000E738B">
        <w:rPr>
          <w:rFonts w:cstheme="minorHAnsi"/>
          <w:bCs/>
        </w:rPr>
        <w:t xml:space="preserve"> w </w:t>
      </w:r>
      <w:r w:rsidRPr="00EE51D9">
        <w:rPr>
          <w:rFonts w:cstheme="minorHAnsi"/>
          <w:bCs/>
        </w:rPr>
        <w:t xml:space="preserve">zależności od drogi transmisji patogenów. Ponadto </w:t>
      </w:r>
      <w:r w:rsidRPr="00EE51D9">
        <w:rPr>
          <w:rFonts w:cstheme="minorHAnsi"/>
          <w:bCs/>
        </w:rPr>
        <w:lastRenderedPageBreak/>
        <w:t>analizowano dotychczasowe procedury</w:t>
      </w:r>
      <w:r w:rsidR="000E738B">
        <w:rPr>
          <w:rFonts w:cstheme="minorHAnsi"/>
          <w:bCs/>
        </w:rPr>
        <w:t xml:space="preserve"> w </w:t>
      </w:r>
      <w:r w:rsidRPr="00EE51D9">
        <w:rPr>
          <w:rFonts w:cstheme="minorHAnsi"/>
          <w:bCs/>
        </w:rPr>
        <w:t>oddziałach, prowadzono działania edukacyjne</w:t>
      </w:r>
      <w:r w:rsidR="005A5A82">
        <w:rPr>
          <w:rFonts w:cstheme="minorHAnsi"/>
          <w:bCs/>
        </w:rPr>
        <w:t xml:space="preserve"> i </w:t>
      </w:r>
      <w:r w:rsidRPr="00EE51D9">
        <w:rPr>
          <w:rFonts w:cstheme="minorHAnsi"/>
          <w:bCs/>
        </w:rPr>
        <w:t>wykonywano kontrolne badania mikrobiologiczne.</w:t>
      </w:r>
      <w:r w:rsidR="000E738B">
        <w:rPr>
          <w:rFonts w:cstheme="minorHAnsi"/>
          <w:bCs/>
        </w:rPr>
        <w:t xml:space="preserve"> w </w:t>
      </w:r>
      <w:r w:rsidRPr="00EE51D9">
        <w:rPr>
          <w:rFonts w:cstheme="minorHAnsi"/>
          <w:bCs/>
        </w:rPr>
        <w:t>każdym zgłoszonym ognisku zakażenia,</w:t>
      </w:r>
      <w:r w:rsidR="000E738B">
        <w:rPr>
          <w:rFonts w:cstheme="minorHAnsi"/>
          <w:bCs/>
        </w:rPr>
        <w:t xml:space="preserve"> w </w:t>
      </w:r>
      <w:r w:rsidRPr="00EE51D9">
        <w:rPr>
          <w:rFonts w:cstheme="minorHAnsi"/>
          <w:bCs/>
        </w:rPr>
        <w:t xml:space="preserve">działaniach przeciwepidemicznych brał udział również właściwy </w:t>
      </w:r>
      <w:r>
        <w:rPr>
          <w:rFonts w:cstheme="minorHAnsi"/>
          <w:bCs/>
        </w:rPr>
        <w:t>p</w:t>
      </w:r>
      <w:r w:rsidRPr="00EE51D9">
        <w:rPr>
          <w:rFonts w:cstheme="minorHAnsi"/>
          <w:bCs/>
        </w:rPr>
        <w:t xml:space="preserve">aństwowy </w:t>
      </w:r>
      <w:r>
        <w:rPr>
          <w:rFonts w:cstheme="minorHAnsi"/>
          <w:bCs/>
        </w:rPr>
        <w:t>p</w:t>
      </w:r>
      <w:r w:rsidRPr="00EE51D9">
        <w:rPr>
          <w:rFonts w:cstheme="minorHAnsi"/>
          <w:bCs/>
        </w:rPr>
        <w:t xml:space="preserve">owiatowy </w:t>
      </w:r>
      <w:r>
        <w:rPr>
          <w:rFonts w:cstheme="minorHAnsi"/>
          <w:bCs/>
        </w:rPr>
        <w:t>i</w:t>
      </w:r>
      <w:r w:rsidRPr="00EE51D9">
        <w:rPr>
          <w:rFonts w:cstheme="minorHAnsi"/>
          <w:bCs/>
        </w:rPr>
        <w:t xml:space="preserve">nspektor </w:t>
      </w:r>
      <w:r>
        <w:rPr>
          <w:rFonts w:cstheme="minorHAnsi"/>
          <w:bCs/>
        </w:rPr>
        <w:t>s</w:t>
      </w:r>
      <w:r w:rsidRPr="00EE51D9">
        <w:rPr>
          <w:rFonts w:cstheme="minorHAnsi"/>
          <w:bCs/>
        </w:rPr>
        <w:t>anitarny, analizując tok postępowania zapobiegawczego wdrożonego przez Zespół</w:t>
      </w:r>
      <w:r w:rsidR="000E738B">
        <w:rPr>
          <w:rFonts w:cstheme="minorHAnsi"/>
          <w:bCs/>
        </w:rPr>
        <w:t xml:space="preserve"> w </w:t>
      </w:r>
      <w:r w:rsidRPr="00EE51D9">
        <w:rPr>
          <w:rFonts w:cstheme="minorHAnsi"/>
          <w:bCs/>
        </w:rPr>
        <w:t>szpitalu. Ze względu na łatwość transmisji</w:t>
      </w:r>
      <w:r w:rsidR="000E738B">
        <w:rPr>
          <w:rFonts w:cstheme="minorHAnsi"/>
          <w:bCs/>
        </w:rPr>
        <w:t xml:space="preserve"> w </w:t>
      </w:r>
      <w:r w:rsidRPr="00EE51D9">
        <w:rPr>
          <w:rFonts w:cstheme="minorHAnsi"/>
          <w:bCs/>
        </w:rPr>
        <w:t xml:space="preserve">środowisku szpitalnym szczególnym nadzorem objęte były przypadki ognisk zakażeń wywołanych szczepami alarmowymi wytwarzającymi </w:t>
      </w:r>
      <w:proofErr w:type="spellStart"/>
      <w:r w:rsidRPr="00EE51D9">
        <w:rPr>
          <w:rFonts w:cstheme="minorHAnsi"/>
          <w:bCs/>
        </w:rPr>
        <w:t>karbapenemazy</w:t>
      </w:r>
      <w:proofErr w:type="spellEnd"/>
      <w:r w:rsidRPr="00EE51D9">
        <w:rPr>
          <w:rFonts w:cstheme="minorHAnsi"/>
          <w:bCs/>
        </w:rPr>
        <w:t xml:space="preserve"> MBL (+) typ NDM, KPC, OXA-48 oraz VIM.</w:t>
      </w:r>
    </w:p>
    <w:p w14:paraId="35C682F7" w14:textId="2EA4110A" w:rsidR="006A7748" w:rsidRDefault="006A7748" w:rsidP="00AE1E55">
      <w:pPr>
        <w:pStyle w:val="Stylnastroninternet"/>
        <w:rPr>
          <w:rFonts w:cstheme="minorHAnsi"/>
          <w:bCs/>
        </w:rPr>
      </w:pPr>
      <w:r w:rsidRPr="00EE51D9">
        <w:rPr>
          <w:rFonts w:cstheme="minorHAnsi"/>
          <w:bCs/>
        </w:rPr>
        <w:t>Analogicznie do lat ubiegłych, organy Państwowej Inspekcji Sanitarnej kontynuowały współpracę</w:t>
      </w:r>
      <w:r w:rsidR="005A5A82">
        <w:rPr>
          <w:rFonts w:cstheme="minorHAnsi"/>
          <w:bCs/>
        </w:rPr>
        <w:t xml:space="preserve"> z </w:t>
      </w:r>
      <w:r w:rsidRPr="00EE51D9">
        <w:rPr>
          <w:rFonts w:cstheme="minorHAnsi"/>
          <w:bCs/>
        </w:rPr>
        <w:t>członkami Zespołów Kontroli Zakażeń Szpitalnych m.in. poprzez roczną weryfikację sprawozdawczości</w:t>
      </w:r>
      <w:r w:rsidR="005A5A82">
        <w:rPr>
          <w:rFonts w:cstheme="minorHAnsi"/>
          <w:bCs/>
        </w:rPr>
        <w:t xml:space="preserve"> z </w:t>
      </w:r>
      <w:r w:rsidRPr="00EE51D9">
        <w:rPr>
          <w:rFonts w:cstheme="minorHAnsi"/>
          <w:bCs/>
        </w:rPr>
        <w:t>zakresu czynników alarmowych</w:t>
      </w:r>
      <w:r w:rsidR="000E738B">
        <w:rPr>
          <w:rFonts w:cstheme="minorHAnsi"/>
          <w:bCs/>
        </w:rPr>
        <w:t xml:space="preserve"> w </w:t>
      </w:r>
      <w:r w:rsidRPr="00EE51D9">
        <w:rPr>
          <w:rFonts w:cstheme="minorHAnsi"/>
          <w:bCs/>
        </w:rPr>
        <w:t>poszczególnych szpitalach oraz analizę raportów ognisk zakażeń szpitalnych przekazywanych przez PPIS woj. zachodniopomorskiego.</w:t>
      </w:r>
      <w:r w:rsidR="000E738B">
        <w:rPr>
          <w:rFonts w:cstheme="minorHAnsi"/>
          <w:bCs/>
        </w:rPr>
        <w:t xml:space="preserve"> w </w:t>
      </w:r>
      <w:r w:rsidRPr="00EE51D9">
        <w:rPr>
          <w:rFonts w:cstheme="minorHAnsi"/>
          <w:bCs/>
        </w:rPr>
        <w:t>związku</w:t>
      </w:r>
      <w:r w:rsidR="005A5A82">
        <w:rPr>
          <w:rFonts w:cstheme="minorHAnsi"/>
          <w:bCs/>
        </w:rPr>
        <w:t xml:space="preserve"> z </w:t>
      </w:r>
      <w:r w:rsidRPr="00EE51D9">
        <w:rPr>
          <w:rFonts w:cstheme="minorHAnsi"/>
          <w:bCs/>
        </w:rPr>
        <w:t xml:space="preserve">pojawiającymi się na terenie woj. zachodniopomorskiego zachorowaniami sporadycznymi oraz ogniskami epidemicznymi wywołanymi szczepami alarmowymi wytwarzającymi </w:t>
      </w:r>
      <w:proofErr w:type="spellStart"/>
      <w:r w:rsidRPr="00EE51D9">
        <w:rPr>
          <w:rFonts w:cstheme="minorHAnsi"/>
          <w:bCs/>
        </w:rPr>
        <w:t>karbapenemazy</w:t>
      </w:r>
      <w:proofErr w:type="spellEnd"/>
      <w:r w:rsidRPr="00EE51D9">
        <w:rPr>
          <w:rFonts w:cstheme="minorHAnsi"/>
          <w:bCs/>
        </w:rPr>
        <w:t xml:space="preserve"> MBL (+) typ NDM, KPC, OXA-48 oraz VIM,</w:t>
      </w:r>
      <w:r w:rsidR="005A5A82">
        <w:rPr>
          <w:rFonts w:cstheme="minorHAnsi"/>
          <w:bCs/>
        </w:rPr>
        <w:t xml:space="preserve"> a </w:t>
      </w:r>
      <w:r w:rsidRPr="00EE51D9">
        <w:rPr>
          <w:rFonts w:cstheme="minorHAnsi"/>
          <w:bCs/>
        </w:rPr>
        <w:t>także utrzymującą się niekorzystną sytuacją epidemiologiczną</w:t>
      </w:r>
      <w:r w:rsidR="000E738B">
        <w:rPr>
          <w:rFonts w:cstheme="minorHAnsi"/>
          <w:bCs/>
        </w:rPr>
        <w:t xml:space="preserve"> w </w:t>
      </w:r>
      <w:r w:rsidRPr="00EE51D9">
        <w:rPr>
          <w:rFonts w:cstheme="minorHAnsi"/>
          <w:bCs/>
        </w:rPr>
        <w:t>tym zakresie, kontynuowano wzmożony nadzór przeciwepidemiczny m.in. poprzez ocenę wdrożenia procedur postępowania</w:t>
      </w:r>
      <w:r w:rsidR="000E738B">
        <w:rPr>
          <w:rFonts w:cstheme="minorHAnsi"/>
          <w:bCs/>
        </w:rPr>
        <w:t xml:space="preserve"> w </w:t>
      </w:r>
      <w:r w:rsidRPr="00EE51D9">
        <w:rPr>
          <w:rFonts w:cstheme="minorHAnsi"/>
          <w:bCs/>
        </w:rPr>
        <w:t>przypadku stwierdzenia zachorowań sporadycznych oraz ognisk epidemicznych wywołanych przez te patogeny</w:t>
      </w:r>
      <w:r w:rsidR="005A5A82">
        <w:rPr>
          <w:rFonts w:cstheme="minorHAnsi"/>
          <w:bCs/>
        </w:rPr>
        <w:t xml:space="preserve"> i </w:t>
      </w:r>
      <w:r w:rsidRPr="00EE51D9">
        <w:rPr>
          <w:rFonts w:cstheme="minorHAnsi"/>
          <w:bCs/>
        </w:rPr>
        <w:t xml:space="preserve">bieżące zgłaszanie każdego przypadku podejrzenia zakażenia/zakażenia szczepami alarmowymi wytwarzającymi </w:t>
      </w:r>
      <w:proofErr w:type="spellStart"/>
      <w:r w:rsidRPr="00EE51D9">
        <w:rPr>
          <w:rFonts w:cstheme="minorHAnsi"/>
          <w:bCs/>
        </w:rPr>
        <w:t>karbapenemazy</w:t>
      </w:r>
      <w:proofErr w:type="spellEnd"/>
      <w:r w:rsidRPr="00EE51D9">
        <w:rPr>
          <w:rFonts w:cstheme="minorHAnsi"/>
          <w:bCs/>
        </w:rPr>
        <w:t xml:space="preserve"> MBL (+) typ NDM, KPC, OXA-48 oraz VIM (w tym także przypadki nosicielstwa) do właściwego PPIS,</w:t>
      </w:r>
      <w:r w:rsidR="005A5A82">
        <w:rPr>
          <w:rFonts w:cstheme="minorHAnsi"/>
          <w:bCs/>
        </w:rPr>
        <w:t xml:space="preserve"> a </w:t>
      </w:r>
      <w:r w:rsidRPr="00EE51D9">
        <w:rPr>
          <w:rFonts w:cstheme="minorHAnsi"/>
          <w:bCs/>
        </w:rPr>
        <w:t>następnie ZPWIS</w:t>
      </w:r>
      <w:r w:rsidR="000E738B">
        <w:rPr>
          <w:rFonts w:cstheme="minorHAnsi"/>
          <w:bCs/>
        </w:rPr>
        <w:t xml:space="preserve"> w </w:t>
      </w:r>
      <w:r w:rsidRPr="00EE51D9">
        <w:rPr>
          <w:rFonts w:cstheme="minorHAnsi"/>
          <w:bCs/>
        </w:rPr>
        <w:t>Szczecinie.</w:t>
      </w:r>
    </w:p>
    <w:p w14:paraId="4821118A" w14:textId="77777777" w:rsidR="00AE1E55" w:rsidRPr="00EE51D9" w:rsidRDefault="00AE1E55" w:rsidP="00AE1E55">
      <w:pPr>
        <w:pStyle w:val="Stylnastroninternet"/>
        <w:rPr>
          <w:rFonts w:cstheme="minorHAnsi"/>
          <w:bCs/>
        </w:rPr>
      </w:pPr>
    </w:p>
    <w:p w14:paraId="1B9B0224" w14:textId="7F27CB83" w:rsidR="006A7748" w:rsidRDefault="006A7748" w:rsidP="0034156E">
      <w:pPr>
        <w:pStyle w:val="Nagwek3"/>
        <w:numPr>
          <w:ilvl w:val="1"/>
          <w:numId w:val="122"/>
        </w:numPr>
        <w:tabs>
          <w:tab w:val="left" w:pos="851"/>
        </w:tabs>
        <w:spacing w:before="0"/>
      </w:pPr>
      <w:bookmarkStart w:id="626" w:name="_Toc133222216"/>
      <w:bookmarkStart w:id="627" w:name="_Toc135828434"/>
      <w:r w:rsidRPr="00EE51D9">
        <w:t>Nadzór nad czynnikami alarmowymi</w:t>
      </w:r>
      <w:r w:rsidR="000E738B">
        <w:t xml:space="preserve"> w </w:t>
      </w:r>
      <w:r w:rsidRPr="00EE51D9">
        <w:t>podmiotach leczniczych</w:t>
      </w:r>
      <w:bookmarkEnd w:id="626"/>
      <w:bookmarkEnd w:id="627"/>
    </w:p>
    <w:p w14:paraId="6A53AA82" w14:textId="77777777" w:rsidR="00DB7594" w:rsidRPr="00570002" w:rsidRDefault="00DB7594" w:rsidP="004F6E0C">
      <w:pPr>
        <w:pStyle w:val="Stylnastroninternet"/>
      </w:pPr>
    </w:p>
    <w:p w14:paraId="24ADF2B3" w14:textId="3706C69E" w:rsidR="006A7748" w:rsidRPr="00570002" w:rsidRDefault="006A7748" w:rsidP="004F6E0C">
      <w:pPr>
        <w:pStyle w:val="Stylnastroninternet"/>
        <w:rPr>
          <w:rFonts w:cstheme="minorHAnsi"/>
          <w:bCs/>
        </w:rPr>
      </w:pPr>
      <w:r w:rsidRPr="00570002">
        <w:rPr>
          <w:rFonts w:cstheme="minorHAnsi"/>
          <w:bCs/>
        </w:rPr>
        <w:t>W 2022 roku</w:t>
      </w:r>
      <w:r w:rsidR="000E738B" w:rsidRPr="00570002">
        <w:rPr>
          <w:rFonts w:cstheme="minorHAnsi"/>
          <w:bCs/>
        </w:rPr>
        <w:t xml:space="preserve"> w </w:t>
      </w:r>
      <w:r w:rsidRPr="00570002">
        <w:rPr>
          <w:rFonts w:cstheme="minorHAnsi"/>
          <w:bCs/>
        </w:rPr>
        <w:t>podmiotach leczniczych woj. zachodniopomorskiego utrzymała się tendencja wzrostowa liczby ognisk epidemicznych. Zgłoszono o 65 ognisk więcej niż</w:t>
      </w:r>
      <w:r w:rsidR="000E738B" w:rsidRPr="00570002">
        <w:rPr>
          <w:rFonts w:cstheme="minorHAnsi"/>
          <w:bCs/>
        </w:rPr>
        <w:t xml:space="preserve"> w </w:t>
      </w:r>
      <w:r w:rsidRPr="00570002">
        <w:rPr>
          <w:rFonts w:cstheme="minorHAnsi"/>
          <w:bCs/>
        </w:rPr>
        <w:t>roku poprzedzającym. Liczba ognisk zakażeń szpitalnych</w:t>
      </w:r>
      <w:r w:rsidR="000E738B" w:rsidRPr="00570002">
        <w:rPr>
          <w:rFonts w:cstheme="minorHAnsi"/>
          <w:bCs/>
        </w:rPr>
        <w:t xml:space="preserve"> w </w:t>
      </w:r>
      <w:r w:rsidRPr="00570002">
        <w:rPr>
          <w:rFonts w:cstheme="minorHAnsi"/>
          <w:bCs/>
        </w:rPr>
        <w:t xml:space="preserve">podmiotach leczniczych woj. zachodniopomorskiego na przestrzeni lat 2018-2022 przedstawiona została na </w:t>
      </w:r>
      <w:r w:rsidR="00AF39D9" w:rsidRPr="00570002">
        <w:rPr>
          <w:rFonts w:cstheme="minorHAnsi"/>
          <w:bCs/>
        </w:rPr>
        <w:t>wykresie</w:t>
      </w:r>
      <w:r w:rsidRPr="00570002">
        <w:rPr>
          <w:rFonts w:cstheme="minorHAnsi"/>
          <w:bCs/>
        </w:rPr>
        <w:t xml:space="preserve"> 6. Analiza uwzględnia ogniska,</w:t>
      </w:r>
      <w:r w:rsidR="000E738B" w:rsidRPr="00570002">
        <w:rPr>
          <w:rFonts w:cstheme="minorHAnsi"/>
          <w:bCs/>
        </w:rPr>
        <w:t xml:space="preserve"> w </w:t>
      </w:r>
      <w:r w:rsidRPr="00570002">
        <w:rPr>
          <w:rFonts w:cstheme="minorHAnsi"/>
          <w:bCs/>
        </w:rPr>
        <w:t>których czynnikiem etiologicznym był SARS-CoV-2.</w:t>
      </w:r>
    </w:p>
    <w:p w14:paraId="440AA3EE" w14:textId="77777777" w:rsidR="004F6E0C" w:rsidRDefault="006A7748" w:rsidP="004F6E0C">
      <w:pPr>
        <w:pStyle w:val="Stylnastroninternet"/>
        <w:rPr>
          <w:rFonts w:cstheme="minorHAnsi"/>
          <w:bCs/>
        </w:rPr>
      </w:pPr>
      <w:r w:rsidRPr="00570002">
        <w:rPr>
          <w:rFonts w:cstheme="minorHAnsi"/>
          <w:bCs/>
        </w:rPr>
        <w:t>W ogniskach epidemicznych zakażonych zostało 731 osób</w:t>
      </w:r>
      <w:r w:rsidR="005A5A82" w:rsidRPr="00570002">
        <w:rPr>
          <w:rFonts w:cstheme="minorHAnsi"/>
          <w:bCs/>
        </w:rPr>
        <w:t xml:space="preserve"> z </w:t>
      </w:r>
      <w:r w:rsidRPr="00570002">
        <w:rPr>
          <w:rFonts w:cstheme="minorHAnsi"/>
          <w:bCs/>
        </w:rPr>
        <w:t>personelu medycznego oraz 2118 pacjentów,</w:t>
      </w:r>
      <w:r w:rsidR="000E738B" w:rsidRPr="00570002">
        <w:rPr>
          <w:rFonts w:cstheme="minorHAnsi"/>
          <w:bCs/>
        </w:rPr>
        <w:t xml:space="preserve"> w </w:t>
      </w:r>
      <w:r w:rsidRPr="00570002">
        <w:rPr>
          <w:rFonts w:cstheme="minorHAnsi"/>
          <w:bCs/>
        </w:rPr>
        <w:t>tym 127 skolonizowanych. Odnotowano 229 zgonów wśród osób zakażonych, przy czym</w:t>
      </w:r>
      <w:r w:rsidR="000E738B" w:rsidRPr="00570002">
        <w:rPr>
          <w:rFonts w:cstheme="minorHAnsi"/>
          <w:bCs/>
        </w:rPr>
        <w:t xml:space="preserve"> w </w:t>
      </w:r>
      <w:r w:rsidRPr="00570002">
        <w:rPr>
          <w:rFonts w:cstheme="minorHAnsi"/>
          <w:bCs/>
        </w:rPr>
        <w:t>części przypadków zgony nie były związane</w:t>
      </w:r>
      <w:r w:rsidR="005A5A82" w:rsidRPr="00570002">
        <w:rPr>
          <w:rFonts w:cstheme="minorHAnsi"/>
          <w:bCs/>
        </w:rPr>
        <w:t xml:space="preserve"> z </w:t>
      </w:r>
      <w:r w:rsidRPr="00570002">
        <w:rPr>
          <w:rFonts w:cstheme="minorHAnsi"/>
          <w:bCs/>
        </w:rPr>
        <w:t>zakażeniem.</w:t>
      </w:r>
      <w:bookmarkStart w:id="628" w:name="_Toc133231374"/>
      <w:bookmarkStart w:id="629" w:name="_Toc133236361"/>
    </w:p>
    <w:p w14:paraId="2B896100" w14:textId="12A26EEA" w:rsidR="004F6E0C" w:rsidRDefault="004F6E0C" w:rsidP="004F6E0C">
      <w:pPr>
        <w:pStyle w:val="Stylnastroninternet"/>
        <w:rPr>
          <w:rFonts w:cstheme="minorHAnsi"/>
          <w:bCs/>
        </w:rPr>
      </w:pPr>
      <w:r w:rsidRPr="004F6E0C">
        <w:rPr>
          <w:rFonts w:cstheme="minorHAnsi"/>
          <w:bCs/>
        </w:rPr>
        <w:t>W 2022 r. ogniska epidemiczne zostały zgłoszone w 18 powiatach, z czego najwięcej zgłoszeń wpłynęło z placówek m. Szczecina (114 ognisk), powiatu gryfickiego (23 ogniska) oraz powiatu stargardzkiego (22 ogniska).</w:t>
      </w:r>
      <w:r>
        <w:rPr>
          <w:rFonts w:cstheme="minorHAnsi"/>
          <w:bCs/>
        </w:rPr>
        <w:br w:type="page"/>
      </w:r>
    </w:p>
    <w:p w14:paraId="20B32776" w14:textId="14F0DA42" w:rsidR="006A7748" w:rsidRPr="0057057F" w:rsidRDefault="007A0338" w:rsidP="007A0338">
      <w:pPr>
        <w:pStyle w:val="Legenda"/>
        <w:rPr>
          <w:i w:val="0"/>
          <w:iCs w:val="0"/>
          <w:color w:val="auto"/>
        </w:rPr>
      </w:pPr>
      <w:bookmarkStart w:id="630" w:name="_Toc133311751"/>
      <w:bookmarkStart w:id="631" w:name="_Toc133320615"/>
      <w:bookmarkStart w:id="632" w:name="_Toc133321726"/>
      <w:bookmarkStart w:id="633" w:name="_Toc133387784"/>
      <w:bookmarkStart w:id="634" w:name="_Toc133388648"/>
      <w:bookmarkStart w:id="635" w:name="_Toc133413246"/>
      <w:bookmarkStart w:id="636" w:name="_Toc133500671"/>
      <w:bookmarkStart w:id="637" w:name="_Toc133576697"/>
      <w:bookmarkStart w:id="638" w:name="_Toc133582301"/>
      <w:bookmarkStart w:id="639" w:name="_Toc133582822"/>
      <w:bookmarkStart w:id="640" w:name="_Toc133583809"/>
      <w:bookmarkStart w:id="641" w:name="_Toc134604328"/>
      <w:bookmarkStart w:id="642" w:name="_Toc134610851"/>
      <w:bookmarkStart w:id="643" w:name="_Toc135041631"/>
      <w:bookmarkStart w:id="644" w:name="_Toc135828623"/>
      <w:r w:rsidRPr="0057057F">
        <w:rPr>
          <w:i w:val="0"/>
          <w:iCs w:val="0"/>
          <w:color w:val="auto"/>
        </w:rPr>
        <w:lastRenderedPageBreak/>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6</w:t>
      </w:r>
      <w:r w:rsidRPr="0057057F">
        <w:rPr>
          <w:i w:val="0"/>
          <w:iCs w:val="0"/>
          <w:color w:val="auto"/>
        </w:rPr>
        <w:fldChar w:fldCharType="end"/>
      </w:r>
      <w:r w:rsidR="00001073">
        <w:rPr>
          <w:i w:val="0"/>
          <w:iCs w:val="0"/>
          <w:color w:val="auto"/>
        </w:rPr>
        <w:t>.</w:t>
      </w:r>
      <w:r w:rsidRPr="0057057F">
        <w:rPr>
          <w:i w:val="0"/>
          <w:iCs w:val="0"/>
          <w:color w:val="auto"/>
        </w:rPr>
        <w:t xml:space="preserve"> </w:t>
      </w:r>
      <w:r w:rsidR="006A7748" w:rsidRPr="0057057F">
        <w:rPr>
          <w:i w:val="0"/>
          <w:iCs w:val="0"/>
          <w:color w:val="auto"/>
        </w:rPr>
        <w:t>Ogniska zakażeń szpitalnych</w:t>
      </w:r>
      <w:r w:rsidR="000E738B" w:rsidRPr="0057057F">
        <w:rPr>
          <w:i w:val="0"/>
          <w:iCs w:val="0"/>
          <w:color w:val="auto"/>
        </w:rPr>
        <w:t xml:space="preserve"> w </w:t>
      </w:r>
      <w:r w:rsidR="006A7748" w:rsidRPr="0057057F">
        <w:rPr>
          <w:i w:val="0"/>
          <w:iCs w:val="0"/>
          <w:color w:val="auto"/>
        </w:rPr>
        <w:t>woj. zachodniopomorskim zgłoszone do Państwowej Inspekcji Sanitarnej</w:t>
      </w:r>
      <w:r w:rsidR="000E738B" w:rsidRPr="0057057F">
        <w:rPr>
          <w:i w:val="0"/>
          <w:iCs w:val="0"/>
          <w:color w:val="auto"/>
        </w:rPr>
        <w:t xml:space="preserve"> w </w:t>
      </w:r>
      <w:r w:rsidR="006A7748" w:rsidRPr="0057057F">
        <w:rPr>
          <w:i w:val="0"/>
          <w:iCs w:val="0"/>
          <w:color w:val="auto"/>
        </w:rPr>
        <w:t>latach 2018 -2022</w:t>
      </w:r>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p>
    <w:p w14:paraId="13FDAF5D" w14:textId="77777777" w:rsidR="006A7748" w:rsidRDefault="006A7748" w:rsidP="008071BF">
      <w:pPr>
        <w:pStyle w:val="Stylnastroninternet"/>
        <w:ind w:firstLine="0"/>
        <w:jc w:val="center"/>
      </w:pPr>
      <w:r w:rsidRPr="00EE51D9">
        <w:rPr>
          <w:noProof/>
        </w:rPr>
        <w:drawing>
          <wp:inline distT="0" distB="0" distL="0" distR="0" wp14:anchorId="7D5C1FB8" wp14:editId="5239BE4B">
            <wp:extent cx="5756400" cy="2833200"/>
            <wp:effectExtent l="0" t="0" r="15875" b="5715"/>
            <wp:docPr id="1692086560" name="Wykres 1692086560" descr="Wykres przedstawia ilość ognisk zakażeń szpitalnych w woj. zachodniopomorskim, zgłoszonych do Państwowej Inspekcji Sanitarnej w latach 2018 -2022.">
              <a:extLst xmlns:a="http://schemas.openxmlformats.org/drawingml/2006/main">
                <a:ext uri="{FF2B5EF4-FFF2-40B4-BE49-F238E27FC236}">
                  <a16:creationId xmlns:a16="http://schemas.microsoft.com/office/drawing/2014/main" id="{7AEF05D8-70BC-50E6-F26F-32055834D3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6D9599C2" w14:textId="77777777" w:rsidR="001D648C" w:rsidRPr="00EE51D9" w:rsidRDefault="001D648C" w:rsidP="001D648C">
      <w:pPr>
        <w:pStyle w:val="Stylnastroninternet"/>
        <w:ind w:firstLine="0"/>
      </w:pPr>
    </w:p>
    <w:p w14:paraId="76CA4953" w14:textId="5305CF97" w:rsidR="006A7748" w:rsidRPr="00570002" w:rsidRDefault="006A7748" w:rsidP="001D648C">
      <w:pPr>
        <w:pStyle w:val="Stylnastroninternet"/>
        <w:rPr>
          <w:bCs/>
          <w:i/>
          <w:iCs/>
          <w:lang w:eastAsia="pl-PL"/>
        </w:rPr>
      </w:pPr>
      <w:r w:rsidRPr="00570002">
        <w:t>Porównywalnie do roku poprzedzającego, g</w:t>
      </w:r>
      <w:r w:rsidRPr="00570002">
        <w:rPr>
          <w:lang w:eastAsia="pl-PL"/>
        </w:rPr>
        <w:t>łównym czynnikiem etiologicznym ognisk zakażeń był wirus SARS-CoV-2 (207 ognisk). Ogniska wywołane tym wirusem stanowiły, aż</w:t>
      </w:r>
      <w:r w:rsidR="007941CC">
        <w:rPr>
          <w:lang w:eastAsia="pl-PL"/>
        </w:rPr>
        <w:t> </w:t>
      </w:r>
      <w:r w:rsidRPr="00570002">
        <w:rPr>
          <w:lang w:eastAsia="pl-PL"/>
        </w:rPr>
        <w:t>78,41% wszystkich zgłoszonych</w:t>
      </w:r>
      <w:r w:rsidR="000E738B" w:rsidRPr="00570002">
        <w:rPr>
          <w:lang w:eastAsia="pl-PL"/>
        </w:rPr>
        <w:t xml:space="preserve"> w </w:t>
      </w:r>
      <w:r w:rsidRPr="00570002">
        <w:rPr>
          <w:lang w:eastAsia="pl-PL"/>
        </w:rPr>
        <w:t>województwie zachodniopomorskim ognisk epidemicznych</w:t>
      </w:r>
      <w:r w:rsidR="000E738B" w:rsidRPr="00570002">
        <w:rPr>
          <w:lang w:eastAsia="pl-PL"/>
        </w:rPr>
        <w:t xml:space="preserve"> w </w:t>
      </w:r>
      <w:r w:rsidRPr="00570002">
        <w:rPr>
          <w:lang w:eastAsia="pl-PL"/>
        </w:rPr>
        <w:t>szpitalach.</w:t>
      </w:r>
      <w:r w:rsidRPr="00570002">
        <w:rPr>
          <w:b/>
        </w:rPr>
        <w:t xml:space="preserve"> </w:t>
      </w:r>
      <w:r w:rsidRPr="00570002">
        <w:rPr>
          <w:bCs/>
        </w:rPr>
        <w:t>Wśród pozostałych 57 ognisk epidemicznych, najwięcej stanowiły ogniska wywołane przez</w:t>
      </w:r>
      <w:r w:rsidRPr="00570002">
        <w:rPr>
          <w:bCs/>
          <w:i/>
          <w:iCs/>
        </w:rPr>
        <w:t xml:space="preserve"> </w:t>
      </w:r>
      <w:bookmarkStart w:id="645" w:name="_Hlk131680374"/>
      <w:proofErr w:type="spellStart"/>
      <w:r w:rsidRPr="00570002">
        <w:rPr>
          <w:bCs/>
          <w:i/>
          <w:iCs/>
        </w:rPr>
        <w:t>Kl</w:t>
      </w:r>
      <w:r w:rsidRPr="00570002">
        <w:rPr>
          <w:i/>
          <w:iCs/>
        </w:rPr>
        <w:t>ebsiella</w:t>
      </w:r>
      <w:proofErr w:type="spellEnd"/>
      <w:r w:rsidRPr="00570002">
        <w:rPr>
          <w:i/>
          <w:iCs/>
        </w:rPr>
        <w:t xml:space="preserve"> </w:t>
      </w:r>
      <w:proofErr w:type="spellStart"/>
      <w:r w:rsidRPr="00570002">
        <w:rPr>
          <w:i/>
          <w:iCs/>
        </w:rPr>
        <w:t>pneumoniae</w:t>
      </w:r>
      <w:proofErr w:type="spellEnd"/>
      <w:r w:rsidR="005A5A82" w:rsidRPr="00570002">
        <w:t xml:space="preserve"> z </w:t>
      </w:r>
      <w:r w:rsidRPr="00570002">
        <w:t xml:space="preserve">różnymi mechanizmami oporności </w:t>
      </w:r>
      <w:bookmarkEnd w:id="645"/>
      <w:r w:rsidRPr="00570002">
        <w:t>(25 ognisk)</w:t>
      </w:r>
      <w:r w:rsidRPr="00570002">
        <w:rPr>
          <w:bCs/>
        </w:rPr>
        <w:t xml:space="preserve">, </w:t>
      </w:r>
      <w:r w:rsidRPr="00570002">
        <w:t>stanowiące 9,46% wszystkich zgłoszonych ognisk epidemicznych (w</w:t>
      </w:r>
      <w:r w:rsidR="00FF2483">
        <w:t> </w:t>
      </w:r>
      <w:r w:rsidRPr="00570002">
        <w:t>3</w:t>
      </w:r>
      <w:r w:rsidR="00FF2483">
        <w:t> </w:t>
      </w:r>
      <w:r w:rsidRPr="00570002">
        <w:t>przypadkach</w:t>
      </w:r>
      <w:r w:rsidRPr="00570002">
        <w:rPr>
          <w:bCs/>
        </w:rPr>
        <w:t xml:space="preserve"> wystąpiła koincydencja</w:t>
      </w:r>
      <w:r w:rsidR="005A5A82" w:rsidRPr="00570002">
        <w:rPr>
          <w:bCs/>
        </w:rPr>
        <w:t xml:space="preserve"> z </w:t>
      </w:r>
      <w:r w:rsidRPr="00570002">
        <w:rPr>
          <w:bCs/>
        </w:rPr>
        <w:t xml:space="preserve">zakażeniem </w:t>
      </w:r>
      <w:proofErr w:type="spellStart"/>
      <w:r w:rsidRPr="00570002">
        <w:rPr>
          <w:bCs/>
          <w:i/>
          <w:iCs/>
        </w:rPr>
        <w:t>Pseudomonas</w:t>
      </w:r>
      <w:proofErr w:type="spellEnd"/>
      <w:r w:rsidRPr="00570002">
        <w:rPr>
          <w:bCs/>
          <w:i/>
          <w:iCs/>
        </w:rPr>
        <w:t xml:space="preserve"> </w:t>
      </w:r>
      <w:proofErr w:type="spellStart"/>
      <w:r w:rsidRPr="00570002">
        <w:rPr>
          <w:bCs/>
          <w:i/>
          <w:iCs/>
        </w:rPr>
        <w:t>aeruginosa</w:t>
      </w:r>
      <w:proofErr w:type="spellEnd"/>
      <w:r w:rsidRPr="00570002">
        <w:rPr>
          <w:bCs/>
        </w:rPr>
        <w:t xml:space="preserve"> opornym na</w:t>
      </w:r>
      <w:r w:rsidR="00FF2483">
        <w:rPr>
          <w:bCs/>
        </w:rPr>
        <w:t> </w:t>
      </w:r>
      <w:proofErr w:type="spellStart"/>
      <w:r w:rsidRPr="00570002">
        <w:rPr>
          <w:bCs/>
        </w:rPr>
        <w:t>karbapenemy</w:t>
      </w:r>
      <w:proofErr w:type="spellEnd"/>
      <w:r w:rsidRPr="00570002">
        <w:rPr>
          <w:bCs/>
        </w:rPr>
        <w:t>/VIM</w:t>
      </w:r>
      <w:r w:rsidRPr="00570002">
        <w:t xml:space="preserve">). Ponadto 15 ognisk epidemicznych wywołanych zostało przez </w:t>
      </w:r>
      <w:bookmarkStart w:id="646" w:name="_Hlk131680389"/>
      <w:proofErr w:type="spellStart"/>
      <w:r w:rsidRPr="00570002">
        <w:rPr>
          <w:i/>
          <w:iCs/>
        </w:rPr>
        <w:t>Clostridioides</w:t>
      </w:r>
      <w:proofErr w:type="spellEnd"/>
      <w:r w:rsidRPr="00570002">
        <w:rPr>
          <w:i/>
          <w:iCs/>
        </w:rPr>
        <w:t xml:space="preserve"> </w:t>
      </w:r>
      <w:proofErr w:type="spellStart"/>
      <w:r w:rsidRPr="00570002">
        <w:rPr>
          <w:i/>
          <w:iCs/>
        </w:rPr>
        <w:t>difficile</w:t>
      </w:r>
      <w:bookmarkEnd w:id="646"/>
      <w:proofErr w:type="spellEnd"/>
      <w:r w:rsidRPr="00570002">
        <w:rPr>
          <w:i/>
          <w:iCs/>
        </w:rPr>
        <w:t xml:space="preserve">, </w:t>
      </w:r>
      <w:r w:rsidRPr="00570002">
        <w:t>co</w:t>
      </w:r>
      <w:r w:rsidR="00D6023B" w:rsidRPr="00570002">
        <w:t> </w:t>
      </w:r>
      <w:r w:rsidRPr="00570002">
        <w:t xml:space="preserve">stanowiło 5,68% wszystkich zgłoszonych ognisk epidemicznych. </w:t>
      </w:r>
      <w:r w:rsidRPr="00570002">
        <w:rPr>
          <w:bCs/>
        </w:rPr>
        <w:t xml:space="preserve">Pozostałe ogniska epidemiczne zostały wywołane przez inne czynniki etiologiczne (o różnych mechanizmach oporności): </w:t>
      </w:r>
      <w:proofErr w:type="spellStart"/>
      <w:r w:rsidRPr="00570002">
        <w:rPr>
          <w:bCs/>
          <w:i/>
          <w:iCs/>
        </w:rPr>
        <w:t>Pseudomonas</w:t>
      </w:r>
      <w:proofErr w:type="spellEnd"/>
      <w:r w:rsidRPr="00570002">
        <w:rPr>
          <w:bCs/>
          <w:i/>
          <w:iCs/>
        </w:rPr>
        <w:t xml:space="preserve"> </w:t>
      </w:r>
      <w:proofErr w:type="spellStart"/>
      <w:r w:rsidRPr="00570002">
        <w:rPr>
          <w:bCs/>
          <w:i/>
          <w:iCs/>
        </w:rPr>
        <w:t>aeruginosa</w:t>
      </w:r>
      <w:proofErr w:type="spellEnd"/>
      <w:r w:rsidRPr="00570002">
        <w:rPr>
          <w:bCs/>
        </w:rPr>
        <w:t xml:space="preserve"> (5 ognisk), </w:t>
      </w:r>
      <w:proofErr w:type="spellStart"/>
      <w:r w:rsidRPr="00570002">
        <w:rPr>
          <w:bCs/>
        </w:rPr>
        <w:t>Rotawirusy</w:t>
      </w:r>
      <w:proofErr w:type="spellEnd"/>
      <w:r w:rsidRPr="00570002">
        <w:rPr>
          <w:bCs/>
        </w:rPr>
        <w:t xml:space="preserve"> (3 ogniska), </w:t>
      </w:r>
      <w:proofErr w:type="spellStart"/>
      <w:r w:rsidRPr="00570002">
        <w:rPr>
          <w:bCs/>
          <w:i/>
          <w:iCs/>
        </w:rPr>
        <w:t>Acinetobacter</w:t>
      </w:r>
      <w:proofErr w:type="spellEnd"/>
      <w:r w:rsidRPr="00570002">
        <w:rPr>
          <w:bCs/>
          <w:i/>
          <w:iCs/>
        </w:rPr>
        <w:t xml:space="preserve"> </w:t>
      </w:r>
      <w:proofErr w:type="spellStart"/>
      <w:r w:rsidRPr="00570002">
        <w:rPr>
          <w:bCs/>
          <w:i/>
          <w:iCs/>
        </w:rPr>
        <w:t>baumannii</w:t>
      </w:r>
      <w:proofErr w:type="spellEnd"/>
      <w:r w:rsidRPr="00570002">
        <w:rPr>
          <w:bCs/>
        </w:rPr>
        <w:t xml:space="preserve"> (2 ogniska) oraz pojedyncze ogniska wywołane przez: </w:t>
      </w:r>
      <w:r w:rsidRPr="00570002">
        <w:rPr>
          <w:bCs/>
          <w:i/>
          <w:iCs/>
        </w:rPr>
        <w:t xml:space="preserve">Aspergillus </w:t>
      </w:r>
      <w:proofErr w:type="spellStart"/>
      <w:r w:rsidRPr="00570002">
        <w:rPr>
          <w:bCs/>
          <w:i/>
          <w:iCs/>
        </w:rPr>
        <w:t>fumigatus</w:t>
      </w:r>
      <w:proofErr w:type="spellEnd"/>
      <w:r w:rsidRPr="00570002">
        <w:rPr>
          <w:bCs/>
          <w:i/>
          <w:iCs/>
        </w:rPr>
        <w:t xml:space="preserve">, </w:t>
      </w:r>
      <w:proofErr w:type="spellStart"/>
      <w:r w:rsidRPr="00570002">
        <w:rPr>
          <w:bCs/>
          <w:i/>
          <w:iCs/>
        </w:rPr>
        <w:t>Enterobacter</w:t>
      </w:r>
      <w:proofErr w:type="spellEnd"/>
      <w:r w:rsidRPr="00570002">
        <w:rPr>
          <w:bCs/>
          <w:i/>
          <w:iCs/>
        </w:rPr>
        <w:t xml:space="preserve"> </w:t>
      </w:r>
      <w:proofErr w:type="spellStart"/>
      <w:r w:rsidRPr="00570002">
        <w:rPr>
          <w:i/>
          <w:iCs/>
          <w:lang w:eastAsia="pl-PL"/>
        </w:rPr>
        <w:t>asburiae</w:t>
      </w:r>
      <w:proofErr w:type="spellEnd"/>
      <w:r w:rsidRPr="00570002">
        <w:rPr>
          <w:i/>
          <w:iCs/>
          <w:lang w:eastAsia="pl-PL"/>
        </w:rPr>
        <w:t xml:space="preserve">, </w:t>
      </w:r>
      <w:proofErr w:type="spellStart"/>
      <w:r w:rsidRPr="00570002">
        <w:rPr>
          <w:bCs/>
          <w:i/>
          <w:iCs/>
        </w:rPr>
        <w:t>Staphylococcus</w:t>
      </w:r>
      <w:proofErr w:type="spellEnd"/>
      <w:r w:rsidRPr="00570002">
        <w:rPr>
          <w:bCs/>
          <w:i/>
          <w:iCs/>
        </w:rPr>
        <w:t xml:space="preserve"> </w:t>
      </w:r>
      <w:proofErr w:type="spellStart"/>
      <w:r w:rsidRPr="00570002">
        <w:rPr>
          <w:bCs/>
          <w:i/>
          <w:iCs/>
        </w:rPr>
        <w:t>aureus</w:t>
      </w:r>
      <w:proofErr w:type="spellEnd"/>
      <w:r w:rsidRPr="00570002">
        <w:rPr>
          <w:bCs/>
          <w:i/>
          <w:iCs/>
        </w:rPr>
        <w:t xml:space="preserve">, </w:t>
      </w:r>
      <w:proofErr w:type="spellStart"/>
      <w:r w:rsidRPr="00570002">
        <w:rPr>
          <w:bCs/>
          <w:i/>
          <w:iCs/>
          <w:spacing w:val="-2"/>
          <w:lang w:eastAsia="pl-PL"/>
        </w:rPr>
        <w:t>Staphylococcus</w:t>
      </w:r>
      <w:proofErr w:type="spellEnd"/>
      <w:r w:rsidRPr="00570002">
        <w:rPr>
          <w:bCs/>
          <w:i/>
          <w:iCs/>
          <w:spacing w:val="-2"/>
          <w:lang w:eastAsia="pl-PL"/>
        </w:rPr>
        <w:t xml:space="preserve"> </w:t>
      </w:r>
      <w:proofErr w:type="spellStart"/>
      <w:r w:rsidRPr="00570002">
        <w:rPr>
          <w:bCs/>
          <w:i/>
          <w:iCs/>
          <w:spacing w:val="-2"/>
          <w:lang w:eastAsia="pl-PL"/>
        </w:rPr>
        <w:t>haemolyticus</w:t>
      </w:r>
      <w:proofErr w:type="spellEnd"/>
      <w:r w:rsidRPr="00570002">
        <w:rPr>
          <w:bCs/>
          <w:i/>
          <w:iCs/>
          <w:spacing w:val="-2"/>
          <w:lang w:eastAsia="pl-PL"/>
        </w:rPr>
        <w:t xml:space="preserve">, </w:t>
      </w:r>
      <w:proofErr w:type="spellStart"/>
      <w:r w:rsidRPr="00570002">
        <w:rPr>
          <w:bCs/>
          <w:i/>
          <w:iCs/>
          <w:spacing w:val="-2"/>
          <w:lang w:eastAsia="pl-PL"/>
        </w:rPr>
        <w:t>Enterobacter</w:t>
      </w:r>
      <w:proofErr w:type="spellEnd"/>
      <w:r w:rsidRPr="00570002">
        <w:rPr>
          <w:bCs/>
          <w:i/>
          <w:iCs/>
          <w:spacing w:val="-2"/>
          <w:lang w:eastAsia="pl-PL"/>
        </w:rPr>
        <w:t xml:space="preserve"> </w:t>
      </w:r>
      <w:proofErr w:type="spellStart"/>
      <w:r w:rsidRPr="00570002">
        <w:rPr>
          <w:bCs/>
          <w:i/>
          <w:iCs/>
          <w:spacing w:val="-2"/>
          <w:lang w:eastAsia="pl-PL"/>
        </w:rPr>
        <w:t>cloacae</w:t>
      </w:r>
      <w:proofErr w:type="spellEnd"/>
      <w:r w:rsidRPr="00570002">
        <w:rPr>
          <w:bCs/>
          <w:i/>
          <w:iCs/>
          <w:spacing w:val="-2"/>
          <w:lang w:eastAsia="pl-PL"/>
        </w:rPr>
        <w:t xml:space="preserve">, </w:t>
      </w:r>
      <w:proofErr w:type="spellStart"/>
      <w:r w:rsidRPr="00570002">
        <w:rPr>
          <w:bCs/>
          <w:i/>
          <w:iCs/>
          <w:spacing w:val="-2"/>
          <w:lang w:eastAsia="pl-PL"/>
        </w:rPr>
        <w:t>Staphylococcus</w:t>
      </w:r>
      <w:proofErr w:type="spellEnd"/>
      <w:r w:rsidRPr="00570002">
        <w:rPr>
          <w:bCs/>
          <w:i/>
          <w:iCs/>
          <w:spacing w:val="-2"/>
          <w:lang w:eastAsia="pl-PL"/>
        </w:rPr>
        <w:t xml:space="preserve"> </w:t>
      </w:r>
      <w:proofErr w:type="spellStart"/>
      <w:r w:rsidRPr="00570002">
        <w:rPr>
          <w:bCs/>
          <w:i/>
          <w:iCs/>
          <w:spacing w:val="-2"/>
          <w:lang w:eastAsia="pl-PL"/>
        </w:rPr>
        <w:t>epidermidis</w:t>
      </w:r>
      <w:proofErr w:type="spellEnd"/>
      <w:r w:rsidRPr="00570002">
        <w:rPr>
          <w:bCs/>
          <w:i/>
          <w:iCs/>
          <w:spacing w:val="-2"/>
          <w:lang w:eastAsia="pl-PL"/>
        </w:rPr>
        <w:t>, wirus grypy A.</w:t>
      </w:r>
    </w:p>
    <w:p w14:paraId="496BFA60" w14:textId="28D95130" w:rsidR="006A7748" w:rsidRPr="00570002" w:rsidRDefault="006A7748" w:rsidP="001D648C">
      <w:pPr>
        <w:pStyle w:val="Stylnastroninternet"/>
        <w:rPr>
          <w:bCs/>
        </w:rPr>
      </w:pPr>
      <w:r w:rsidRPr="00570002">
        <w:rPr>
          <w:bCs/>
        </w:rPr>
        <w:t>W analizie częstości występowania ognisk zakażeń szpitalnych od 2015 r. zauważalna jest poprawa ich zgłaszalności. Wśród zarejestrowanych 57 ognisk epidemicznych, których czynnikiem etiologicznym były patogeny inne niż wirus SARS-CoV-2, źródło zakażenia ustalono</w:t>
      </w:r>
      <w:r w:rsidR="000E738B" w:rsidRPr="00570002">
        <w:rPr>
          <w:bCs/>
        </w:rPr>
        <w:t xml:space="preserve"> w </w:t>
      </w:r>
      <w:r w:rsidRPr="00570002">
        <w:rPr>
          <w:bCs/>
        </w:rPr>
        <w:t>50 przypadkach. Dochodzenia epidemiologiczne ujawniły, iż potwierdzonym lub</w:t>
      </w:r>
      <w:r w:rsidR="007941CC">
        <w:rPr>
          <w:bCs/>
        </w:rPr>
        <w:t> </w:t>
      </w:r>
      <w:r w:rsidRPr="00570002">
        <w:rPr>
          <w:bCs/>
        </w:rPr>
        <w:t>prawdopodobnym źródłem zakażenia</w:t>
      </w:r>
      <w:r w:rsidR="000E738B" w:rsidRPr="00570002">
        <w:rPr>
          <w:bCs/>
        </w:rPr>
        <w:t xml:space="preserve"> w </w:t>
      </w:r>
      <w:r w:rsidRPr="00570002">
        <w:rPr>
          <w:bCs/>
        </w:rPr>
        <w:t>większości ognisk był skolonizowany lub</w:t>
      </w:r>
      <w:r w:rsidR="00FF2483">
        <w:rPr>
          <w:bCs/>
        </w:rPr>
        <w:t> </w:t>
      </w:r>
      <w:r w:rsidRPr="00570002">
        <w:rPr>
          <w:bCs/>
        </w:rPr>
        <w:t>zakażony pacjent oraz personel. Natomiast najczęściej występującymi postaciami klinicznymi</w:t>
      </w:r>
      <w:r w:rsidR="000E738B" w:rsidRPr="00570002">
        <w:rPr>
          <w:bCs/>
        </w:rPr>
        <w:t xml:space="preserve"> w </w:t>
      </w:r>
      <w:r w:rsidRPr="00570002">
        <w:rPr>
          <w:bCs/>
        </w:rPr>
        <w:t>ogniskach były, podobnie jak</w:t>
      </w:r>
      <w:r w:rsidR="000E738B" w:rsidRPr="00570002">
        <w:rPr>
          <w:bCs/>
        </w:rPr>
        <w:t xml:space="preserve"> w </w:t>
      </w:r>
      <w:r w:rsidRPr="00570002">
        <w:rPr>
          <w:bCs/>
        </w:rPr>
        <w:t>roku poprzedzającym, zakażenia układu pokarmowego objawiające się przede wszystkim biegunką</w:t>
      </w:r>
      <w:r w:rsidR="005A5A82" w:rsidRPr="00570002">
        <w:rPr>
          <w:bCs/>
        </w:rPr>
        <w:t xml:space="preserve"> i </w:t>
      </w:r>
      <w:r w:rsidRPr="00570002">
        <w:rPr>
          <w:bCs/>
        </w:rPr>
        <w:t>wymiotami,</w:t>
      </w:r>
      <w:r w:rsidRPr="00570002">
        <w:t xml:space="preserve"> </w:t>
      </w:r>
      <w:r w:rsidRPr="00570002">
        <w:rPr>
          <w:bCs/>
        </w:rPr>
        <w:t>zakażenie układu moczowego, gorączka, zakażenie układu oddechowego, głównie dolnych dróg oddechowych, zakażenie krwi,</w:t>
      </w:r>
      <w:r w:rsidR="000E738B" w:rsidRPr="00570002">
        <w:rPr>
          <w:bCs/>
        </w:rPr>
        <w:t xml:space="preserve"> w </w:t>
      </w:r>
      <w:r w:rsidRPr="00570002">
        <w:rPr>
          <w:bCs/>
        </w:rPr>
        <w:t xml:space="preserve">tym </w:t>
      </w:r>
      <w:proofErr w:type="spellStart"/>
      <w:r w:rsidRPr="00570002">
        <w:rPr>
          <w:bCs/>
        </w:rPr>
        <w:t>odcewnikowe</w:t>
      </w:r>
      <w:proofErr w:type="spellEnd"/>
      <w:r w:rsidRPr="00570002">
        <w:rPr>
          <w:bCs/>
        </w:rPr>
        <w:t xml:space="preserve"> zakażenie krwi oraz</w:t>
      </w:r>
      <w:r w:rsidR="000E738B" w:rsidRPr="00570002">
        <w:rPr>
          <w:bCs/>
        </w:rPr>
        <w:t xml:space="preserve"> w </w:t>
      </w:r>
      <w:r w:rsidRPr="00570002">
        <w:rPr>
          <w:bCs/>
        </w:rPr>
        <w:t xml:space="preserve">pojedynczych przypadkach </w:t>
      </w:r>
      <w:r w:rsidRPr="00570002">
        <w:rPr>
          <w:bCs/>
        </w:rPr>
        <w:lastRenderedPageBreak/>
        <w:t>zakażenie miejsca operowanego, zakażenie skóry</w:t>
      </w:r>
      <w:r w:rsidR="005A5A82" w:rsidRPr="00570002">
        <w:rPr>
          <w:bCs/>
        </w:rPr>
        <w:t xml:space="preserve"> i </w:t>
      </w:r>
      <w:r w:rsidRPr="00570002">
        <w:rPr>
          <w:bCs/>
        </w:rPr>
        <w:t>tkanek miękkich, ból głowy, duszność, złe samopoczucie.</w:t>
      </w:r>
    </w:p>
    <w:p w14:paraId="4E710D37" w14:textId="4BAEE0CE" w:rsidR="006A7748" w:rsidRPr="00570002" w:rsidRDefault="006A7748" w:rsidP="001D648C">
      <w:pPr>
        <w:pStyle w:val="Stylnastroninternet"/>
      </w:pPr>
      <w:r w:rsidRPr="00570002">
        <w:rPr>
          <w:rFonts w:eastAsia="Calibri"/>
        </w:rPr>
        <w:t>W ramach prowadzonego wzmożonego nadzoru nad czynnikami alarmowymi na</w:t>
      </w:r>
      <w:r w:rsidR="007941CC">
        <w:rPr>
          <w:rFonts w:eastAsia="Calibri"/>
        </w:rPr>
        <w:t> </w:t>
      </w:r>
      <w:r w:rsidRPr="00570002">
        <w:rPr>
          <w:rFonts w:eastAsia="Calibri"/>
        </w:rPr>
        <w:t>terenie województwa działa powołany z</w:t>
      </w:r>
      <w:r w:rsidRPr="00570002">
        <w:t>arządzeniem Nr 201/2019 Wojewody Zachodniopomorskiego</w:t>
      </w:r>
      <w:r w:rsidR="005A5A82" w:rsidRPr="00570002">
        <w:t xml:space="preserve"> z </w:t>
      </w:r>
      <w:r w:rsidRPr="00570002">
        <w:t>dnia 01 sierpnia 2019 r., Wojewódzki Zespół ds. Monitorowania</w:t>
      </w:r>
      <w:r w:rsidR="005A5A82" w:rsidRPr="00570002">
        <w:t xml:space="preserve"> i </w:t>
      </w:r>
      <w:r w:rsidRPr="00570002">
        <w:t>Zwalczania Zakażeń Drobnoustrojami Opornymi na Antybiotyki Kluczowe dla Leczenia.</w:t>
      </w:r>
      <w:r w:rsidR="000E738B" w:rsidRPr="00570002">
        <w:t xml:space="preserve"> w </w:t>
      </w:r>
      <w:r w:rsidRPr="00570002">
        <w:t>ramach działania Zespołu, prowadzone były spotkania</w:t>
      </w:r>
      <w:r w:rsidR="005A5A82" w:rsidRPr="00570002">
        <w:t xml:space="preserve"> i </w:t>
      </w:r>
      <w:r w:rsidRPr="00570002">
        <w:t>narady,</w:t>
      </w:r>
      <w:r w:rsidR="000E738B" w:rsidRPr="00570002">
        <w:t xml:space="preserve"> w </w:t>
      </w:r>
      <w:r w:rsidRPr="00570002">
        <w:t>których udział brali m.in. dyrektorzy</w:t>
      </w:r>
      <w:r w:rsidR="005A5A82" w:rsidRPr="00570002">
        <w:t xml:space="preserve"> i </w:t>
      </w:r>
      <w:r w:rsidRPr="00570002">
        <w:t>przedstawiciele Zespołów Kontroli Zakażeń Szpitalnych,</w:t>
      </w:r>
      <w:r w:rsidR="005A5A82" w:rsidRPr="00570002">
        <w:t xml:space="preserve"> a </w:t>
      </w:r>
      <w:r w:rsidRPr="00570002">
        <w:t>także Konsultanci Wojewódzcy</w:t>
      </w:r>
      <w:r w:rsidR="005A5A82" w:rsidRPr="00570002">
        <w:t xml:space="preserve"> z </w:t>
      </w:r>
      <w:r w:rsidRPr="00570002">
        <w:t>mikrobiologii lekarskiej, epidemiologii</w:t>
      </w:r>
      <w:r w:rsidR="005A5A82" w:rsidRPr="00570002">
        <w:t xml:space="preserve"> i </w:t>
      </w:r>
      <w:r w:rsidRPr="00570002">
        <w:t xml:space="preserve">pielęgniarstwa epidemiologicznego. Zespół </w:t>
      </w:r>
      <w:r w:rsidRPr="00570002">
        <w:rPr>
          <w:kern w:val="32"/>
        </w:rPr>
        <w:t>realizował działania związane</w:t>
      </w:r>
      <w:r w:rsidR="005A5A82" w:rsidRPr="00570002">
        <w:rPr>
          <w:kern w:val="32"/>
        </w:rPr>
        <w:t xml:space="preserve"> z </w:t>
      </w:r>
      <w:r w:rsidRPr="00570002">
        <w:rPr>
          <w:kern w:val="32"/>
        </w:rPr>
        <w:t>m.in. monitorowaniem sytuacji epidemiologicznej</w:t>
      </w:r>
      <w:r w:rsidR="000E738B" w:rsidRPr="00570002">
        <w:rPr>
          <w:kern w:val="32"/>
        </w:rPr>
        <w:t xml:space="preserve"> w </w:t>
      </w:r>
      <w:r w:rsidRPr="00570002">
        <w:rPr>
          <w:kern w:val="32"/>
        </w:rPr>
        <w:t xml:space="preserve">zakresie występowania pałeczek wielolekoopornych </w:t>
      </w:r>
      <w:proofErr w:type="spellStart"/>
      <w:r w:rsidRPr="00570002">
        <w:rPr>
          <w:kern w:val="32"/>
        </w:rPr>
        <w:t>Enterobacterales</w:t>
      </w:r>
      <w:proofErr w:type="spellEnd"/>
      <w:r w:rsidRPr="00570002">
        <w:rPr>
          <w:kern w:val="32"/>
        </w:rPr>
        <w:t xml:space="preserve"> CPE oraz </w:t>
      </w:r>
      <w:proofErr w:type="spellStart"/>
      <w:r w:rsidRPr="00570002">
        <w:rPr>
          <w:i/>
          <w:iCs/>
          <w:kern w:val="32"/>
        </w:rPr>
        <w:t>Clostridioides</w:t>
      </w:r>
      <w:proofErr w:type="spellEnd"/>
      <w:r w:rsidRPr="00570002">
        <w:rPr>
          <w:i/>
          <w:iCs/>
          <w:kern w:val="32"/>
        </w:rPr>
        <w:t xml:space="preserve"> </w:t>
      </w:r>
      <w:proofErr w:type="spellStart"/>
      <w:r w:rsidRPr="00570002">
        <w:rPr>
          <w:i/>
          <w:iCs/>
          <w:kern w:val="32"/>
        </w:rPr>
        <w:t>difficile</w:t>
      </w:r>
      <w:proofErr w:type="spellEnd"/>
      <w:r w:rsidRPr="00570002">
        <w:rPr>
          <w:kern w:val="32"/>
        </w:rPr>
        <w:t>, podejmowaniem doraźnych działań przeciwepidemicznych</w:t>
      </w:r>
      <w:r w:rsidR="000E738B" w:rsidRPr="00570002">
        <w:rPr>
          <w:kern w:val="32"/>
        </w:rPr>
        <w:t xml:space="preserve"> w </w:t>
      </w:r>
      <w:r w:rsidRPr="00570002">
        <w:rPr>
          <w:kern w:val="32"/>
        </w:rPr>
        <w:t>zależności od sytuacji epidemiologicznej,</w:t>
      </w:r>
      <w:r w:rsidR="005A5A82" w:rsidRPr="00570002">
        <w:rPr>
          <w:kern w:val="32"/>
        </w:rPr>
        <w:t xml:space="preserve"> a </w:t>
      </w:r>
      <w:r w:rsidRPr="00570002">
        <w:rPr>
          <w:kern w:val="32"/>
        </w:rPr>
        <w:t xml:space="preserve">także ustalania strategii regionalnej działań zapobiegających rozprzestrzenianiu drobnoustrojów wielolekoopornych. Podczas spotkań </w:t>
      </w:r>
      <w:r w:rsidRPr="00570002">
        <w:t>poruszane były zagadnienia dot. aktualnych problemów związanych</w:t>
      </w:r>
      <w:r w:rsidR="005A5A82" w:rsidRPr="00570002">
        <w:t xml:space="preserve"> z </w:t>
      </w:r>
      <w:r w:rsidRPr="00570002">
        <w:t>transmisją szczepów wielolekoopornych</w:t>
      </w:r>
      <w:r w:rsidR="000E738B" w:rsidRPr="00570002">
        <w:t xml:space="preserve"> w </w:t>
      </w:r>
      <w:r w:rsidRPr="00570002">
        <w:t>szpitalach woj. zachodniopomorskiego.</w:t>
      </w:r>
    </w:p>
    <w:p w14:paraId="29864F28" w14:textId="77777777" w:rsidR="009E3F04" w:rsidRPr="00570002" w:rsidRDefault="009E3F04" w:rsidP="001D648C">
      <w:pPr>
        <w:pStyle w:val="Stylnastroninternet"/>
      </w:pPr>
    </w:p>
    <w:p w14:paraId="6214D6BD" w14:textId="4C744876" w:rsidR="006A7748" w:rsidRDefault="006A7748" w:rsidP="0034156E">
      <w:pPr>
        <w:pStyle w:val="Nagwek3"/>
        <w:numPr>
          <w:ilvl w:val="1"/>
          <w:numId w:val="122"/>
        </w:numPr>
        <w:tabs>
          <w:tab w:val="left" w:pos="851"/>
        </w:tabs>
        <w:spacing w:before="0"/>
      </w:pPr>
      <w:bookmarkStart w:id="647" w:name="_Toc133222217"/>
      <w:bookmarkStart w:id="648" w:name="_Toc135828435"/>
      <w:r w:rsidRPr="00EE51D9">
        <w:t>Podsumowanie</w:t>
      </w:r>
      <w:r w:rsidR="005A5A82">
        <w:t xml:space="preserve"> i</w:t>
      </w:r>
      <w:r w:rsidR="001D648C">
        <w:t xml:space="preserve"> </w:t>
      </w:r>
      <w:r w:rsidRPr="00EE51D9">
        <w:t>wnioski</w:t>
      </w:r>
      <w:bookmarkEnd w:id="647"/>
      <w:bookmarkEnd w:id="648"/>
    </w:p>
    <w:p w14:paraId="14C8347B" w14:textId="77777777" w:rsidR="00DB7594" w:rsidRPr="00570002" w:rsidRDefault="00DB7594" w:rsidP="0091080E">
      <w:pPr>
        <w:pStyle w:val="Stylnastroninternet"/>
      </w:pPr>
    </w:p>
    <w:p w14:paraId="547EEFBE" w14:textId="6DE10C57" w:rsidR="006A7748" w:rsidRPr="00570002" w:rsidRDefault="006A7748" w:rsidP="0091080E">
      <w:pPr>
        <w:pStyle w:val="Stylnastroninternet"/>
        <w:rPr>
          <w:rFonts w:cstheme="minorHAnsi"/>
        </w:rPr>
      </w:pPr>
      <w:r w:rsidRPr="00570002">
        <w:rPr>
          <w:rFonts w:cstheme="minorHAnsi"/>
        </w:rPr>
        <w:t>Zapobieganie zakażeniom szpitalnym</w:t>
      </w:r>
      <w:r w:rsidR="000E738B" w:rsidRPr="00570002">
        <w:rPr>
          <w:rFonts w:cstheme="minorHAnsi"/>
        </w:rPr>
        <w:t xml:space="preserve"> w </w:t>
      </w:r>
      <w:r w:rsidRPr="00570002">
        <w:rPr>
          <w:rFonts w:cstheme="minorHAnsi"/>
        </w:rPr>
        <w:t>podmiotach działalności leczniczej</w:t>
      </w:r>
      <w:r w:rsidR="000E738B" w:rsidRPr="00570002">
        <w:rPr>
          <w:rFonts w:cstheme="minorHAnsi"/>
        </w:rPr>
        <w:t xml:space="preserve"> w </w:t>
      </w:r>
      <w:r w:rsidRPr="00570002">
        <w:rPr>
          <w:rFonts w:cstheme="minorHAnsi"/>
        </w:rPr>
        <w:t>szczególności realizujących stacjonarne świadczenia szpitalne stanowi jeden</w:t>
      </w:r>
      <w:r w:rsidR="005A5A82" w:rsidRPr="00570002">
        <w:rPr>
          <w:rFonts w:cstheme="minorHAnsi"/>
        </w:rPr>
        <w:t xml:space="preserve"> z </w:t>
      </w:r>
      <w:r w:rsidRPr="00570002">
        <w:rPr>
          <w:rFonts w:cstheme="minorHAnsi"/>
        </w:rPr>
        <w:t>kluczowych elementów świadczących o jakości usług</w:t>
      </w:r>
      <w:r w:rsidR="005A5A82" w:rsidRPr="00570002">
        <w:rPr>
          <w:rFonts w:cstheme="minorHAnsi"/>
        </w:rPr>
        <w:t xml:space="preserve"> i </w:t>
      </w:r>
      <w:r w:rsidRPr="00570002">
        <w:rPr>
          <w:rFonts w:cstheme="minorHAnsi"/>
        </w:rPr>
        <w:t>tym samym o bezpieczeństwie pacjentów</w:t>
      </w:r>
      <w:r w:rsidR="005A5A82" w:rsidRPr="00570002">
        <w:rPr>
          <w:rFonts w:cstheme="minorHAnsi"/>
        </w:rPr>
        <w:t xml:space="preserve"> i </w:t>
      </w:r>
      <w:r w:rsidRPr="00570002">
        <w:rPr>
          <w:rFonts w:cstheme="minorHAnsi"/>
        </w:rPr>
        <w:t>personelu. Jednocześnie nadzór nad realizacją działań zapobiegających szerzeniu się zakażeń</w:t>
      </w:r>
      <w:r w:rsidR="005A5A82" w:rsidRPr="00570002">
        <w:rPr>
          <w:rFonts w:cstheme="minorHAnsi"/>
        </w:rPr>
        <w:t xml:space="preserve"> i </w:t>
      </w:r>
      <w:r w:rsidRPr="00570002">
        <w:rPr>
          <w:rFonts w:cstheme="minorHAnsi"/>
        </w:rPr>
        <w:t>chorób zakaźnych oraz prowadzeniem dokumentacji</w:t>
      </w:r>
      <w:r w:rsidR="000E738B" w:rsidRPr="00570002">
        <w:rPr>
          <w:rFonts w:cstheme="minorHAnsi"/>
        </w:rPr>
        <w:t xml:space="preserve"> w </w:t>
      </w:r>
      <w:r w:rsidRPr="00570002">
        <w:rPr>
          <w:rFonts w:cstheme="minorHAnsi"/>
        </w:rPr>
        <w:t>tym zakresie jest jednym</w:t>
      </w:r>
      <w:r w:rsidR="005A5A82" w:rsidRPr="00570002">
        <w:rPr>
          <w:rFonts w:cstheme="minorHAnsi"/>
        </w:rPr>
        <w:t xml:space="preserve"> z </w:t>
      </w:r>
      <w:r w:rsidRPr="00570002">
        <w:rPr>
          <w:rFonts w:cstheme="minorHAnsi"/>
        </w:rPr>
        <w:t>priorytetowych zagadnień nadzorowych dla Państwowej Inspekcji Sanitarnej.</w:t>
      </w:r>
    </w:p>
    <w:p w14:paraId="24C0391F" w14:textId="20F36AEC" w:rsidR="006A7748" w:rsidRPr="00570002" w:rsidRDefault="006A7748" w:rsidP="0091080E">
      <w:pPr>
        <w:pStyle w:val="Stylnastroninternet"/>
        <w:rPr>
          <w:rFonts w:cstheme="minorHAnsi"/>
        </w:rPr>
      </w:pPr>
      <w:r w:rsidRPr="00570002">
        <w:rPr>
          <w:rFonts w:cstheme="minorHAnsi"/>
        </w:rPr>
        <w:t>Prowadzone działania, poza cyklicznym monitorowaniem sytuacji epidemiologicznej ognisk zakażeń szpitalnych</w:t>
      </w:r>
      <w:r w:rsidR="005A5A82" w:rsidRPr="00570002">
        <w:rPr>
          <w:rFonts w:cstheme="minorHAnsi"/>
        </w:rPr>
        <w:t xml:space="preserve"> i </w:t>
      </w:r>
      <w:r w:rsidRPr="00570002">
        <w:rPr>
          <w:rFonts w:cstheme="minorHAnsi"/>
        </w:rPr>
        <w:t>analizie ujawnionych zagrożeń związanych</w:t>
      </w:r>
      <w:r w:rsidR="005A5A82" w:rsidRPr="00570002">
        <w:rPr>
          <w:rFonts w:cstheme="minorHAnsi"/>
        </w:rPr>
        <w:t xml:space="preserve"> z </w:t>
      </w:r>
      <w:r w:rsidRPr="00570002">
        <w:rPr>
          <w:rFonts w:cstheme="minorHAnsi"/>
        </w:rPr>
        <w:t>szerzeniem się zakażeń wielolekoopornych, skupione są zasadniczo na prawidłowości opracowanych</w:t>
      </w:r>
      <w:r w:rsidR="005A5A82" w:rsidRPr="00570002">
        <w:rPr>
          <w:rFonts w:cstheme="minorHAnsi"/>
        </w:rPr>
        <w:t xml:space="preserve"> i </w:t>
      </w:r>
      <w:r w:rsidRPr="00570002">
        <w:rPr>
          <w:rFonts w:cstheme="minorHAnsi"/>
        </w:rPr>
        <w:t>wdrożonych procedur zapobiegających zakażeniom,</w:t>
      </w:r>
      <w:r w:rsidR="000E738B" w:rsidRPr="00570002">
        <w:rPr>
          <w:rFonts w:cstheme="minorHAnsi"/>
        </w:rPr>
        <w:t xml:space="preserve"> w </w:t>
      </w:r>
      <w:r w:rsidRPr="00570002">
        <w:rPr>
          <w:rFonts w:cstheme="minorHAnsi"/>
        </w:rPr>
        <w:t>tym dekontaminacji jak również wsparciu zespołów zakażeń szpitalnych</w:t>
      </w:r>
      <w:r w:rsidR="000E738B" w:rsidRPr="00570002">
        <w:rPr>
          <w:rFonts w:cstheme="minorHAnsi"/>
        </w:rPr>
        <w:t xml:space="preserve"> w </w:t>
      </w:r>
      <w:r w:rsidRPr="00570002">
        <w:rPr>
          <w:rFonts w:cstheme="minorHAnsi"/>
        </w:rPr>
        <w:t>działaniach przeciwepidemicznych realizowanych</w:t>
      </w:r>
      <w:r w:rsidR="000E738B" w:rsidRPr="00570002">
        <w:rPr>
          <w:rFonts w:cstheme="minorHAnsi"/>
        </w:rPr>
        <w:t xml:space="preserve"> w </w:t>
      </w:r>
      <w:r w:rsidRPr="00570002">
        <w:rPr>
          <w:rFonts w:cstheme="minorHAnsi"/>
        </w:rPr>
        <w:t>ogniskach. Należy podkreślić, iż</w:t>
      </w:r>
      <w:r w:rsidR="000E738B" w:rsidRPr="00570002">
        <w:rPr>
          <w:rFonts w:cstheme="minorHAnsi"/>
        </w:rPr>
        <w:t xml:space="preserve"> w </w:t>
      </w:r>
      <w:r w:rsidRPr="00570002">
        <w:rPr>
          <w:rFonts w:cstheme="minorHAnsi"/>
        </w:rPr>
        <w:t>2022 r. dominującym czynnikiem etiologicznym odpowiedzialnym za zakażenia ogniskowe był SARS-CoV-2, takich ognisk zakażeń było o 74 więcej niż</w:t>
      </w:r>
      <w:r w:rsidR="000E738B" w:rsidRPr="00570002">
        <w:rPr>
          <w:rFonts w:cstheme="minorHAnsi"/>
        </w:rPr>
        <w:t xml:space="preserve"> w </w:t>
      </w:r>
      <w:r w:rsidRPr="00570002">
        <w:rPr>
          <w:rFonts w:cstheme="minorHAnsi"/>
        </w:rPr>
        <w:t xml:space="preserve">2021 r. Spośród innych czynników odpowiedzialnych za ogniska epidemiczne największy udział miały </w:t>
      </w:r>
      <w:proofErr w:type="spellStart"/>
      <w:r w:rsidRPr="00570002">
        <w:rPr>
          <w:rFonts w:cstheme="minorHAnsi"/>
        </w:rPr>
        <w:t>Klebsiella</w:t>
      </w:r>
      <w:proofErr w:type="spellEnd"/>
      <w:r w:rsidRPr="00570002">
        <w:rPr>
          <w:rFonts w:cstheme="minorHAnsi"/>
          <w:i/>
          <w:iCs/>
        </w:rPr>
        <w:t xml:space="preserve"> </w:t>
      </w:r>
      <w:proofErr w:type="spellStart"/>
      <w:r w:rsidRPr="00570002">
        <w:rPr>
          <w:rFonts w:cstheme="minorHAnsi"/>
          <w:i/>
          <w:iCs/>
        </w:rPr>
        <w:t>pneumoniae</w:t>
      </w:r>
      <w:proofErr w:type="spellEnd"/>
      <w:r w:rsidR="005A5A82" w:rsidRPr="00570002">
        <w:rPr>
          <w:rFonts w:cstheme="minorHAnsi"/>
        </w:rPr>
        <w:t xml:space="preserve"> z </w:t>
      </w:r>
      <w:r w:rsidRPr="00570002">
        <w:rPr>
          <w:rFonts w:cstheme="minorHAnsi"/>
        </w:rPr>
        <w:t xml:space="preserve">różnymi mechanizmami oporności oraz </w:t>
      </w:r>
      <w:proofErr w:type="spellStart"/>
      <w:r w:rsidRPr="00570002">
        <w:rPr>
          <w:rFonts w:cstheme="minorHAnsi"/>
          <w:i/>
          <w:iCs/>
        </w:rPr>
        <w:t>Clostridioides</w:t>
      </w:r>
      <w:proofErr w:type="spellEnd"/>
      <w:r w:rsidRPr="00570002">
        <w:rPr>
          <w:rFonts w:cstheme="minorHAnsi"/>
          <w:i/>
          <w:iCs/>
        </w:rPr>
        <w:t xml:space="preserve"> </w:t>
      </w:r>
      <w:proofErr w:type="spellStart"/>
      <w:r w:rsidRPr="00570002">
        <w:rPr>
          <w:rFonts w:cstheme="minorHAnsi"/>
          <w:i/>
          <w:iCs/>
        </w:rPr>
        <w:t>difficile</w:t>
      </w:r>
      <w:proofErr w:type="spellEnd"/>
      <w:r w:rsidRPr="00570002">
        <w:rPr>
          <w:rFonts w:cstheme="minorHAnsi"/>
          <w:i/>
          <w:iCs/>
        </w:rPr>
        <w:t xml:space="preserve">. </w:t>
      </w:r>
      <w:r w:rsidRPr="00570002">
        <w:rPr>
          <w:rFonts w:cstheme="minorHAnsi"/>
        </w:rPr>
        <w:t>Stąd też działania podejmowane</w:t>
      </w:r>
      <w:r w:rsidR="000E738B" w:rsidRPr="00570002">
        <w:rPr>
          <w:rFonts w:cstheme="minorHAnsi"/>
          <w:i/>
          <w:iCs/>
        </w:rPr>
        <w:t xml:space="preserve"> w </w:t>
      </w:r>
      <w:r w:rsidRPr="00570002">
        <w:rPr>
          <w:rFonts w:cstheme="minorHAnsi"/>
        </w:rPr>
        <w:t>ramach nadzoru nad</w:t>
      </w:r>
      <w:r w:rsidRPr="00570002">
        <w:rPr>
          <w:rFonts w:cstheme="minorHAnsi"/>
          <w:i/>
          <w:iCs/>
        </w:rPr>
        <w:t xml:space="preserve"> </w:t>
      </w:r>
      <w:r w:rsidRPr="00570002">
        <w:rPr>
          <w:rFonts w:cstheme="minorHAnsi"/>
        </w:rPr>
        <w:t>działalnością zespołów kontroli zakażeń szpitalnych</w:t>
      </w:r>
      <w:r w:rsidR="000E738B" w:rsidRPr="00570002">
        <w:rPr>
          <w:rFonts w:cstheme="minorHAnsi"/>
        </w:rPr>
        <w:t xml:space="preserve"> w </w:t>
      </w:r>
      <w:r w:rsidRPr="00570002">
        <w:rPr>
          <w:rFonts w:cstheme="minorHAnsi"/>
        </w:rPr>
        <w:t>zakresie edukacji</w:t>
      </w:r>
      <w:r w:rsidR="000E738B" w:rsidRPr="00570002">
        <w:rPr>
          <w:rFonts w:cstheme="minorHAnsi"/>
        </w:rPr>
        <w:t xml:space="preserve"> w </w:t>
      </w:r>
      <w:r w:rsidRPr="00570002">
        <w:rPr>
          <w:rFonts w:cstheme="minorHAnsi"/>
        </w:rPr>
        <w:t>odniesieniu do stosowania celowanej antybiotykoterapii oraz stosowania zasad prewencji zakażeń szpitalnych</w:t>
      </w:r>
      <w:r w:rsidR="000E738B" w:rsidRPr="00570002">
        <w:rPr>
          <w:rFonts w:cstheme="minorHAnsi"/>
        </w:rPr>
        <w:t xml:space="preserve"> w </w:t>
      </w:r>
      <w:r w:rsidRPr="00570002">
        <w:rPr>
          <w:rFonts w:cstheme="minorHAnsi"/>
        </w:rPr>
        <w:t>szczególności dot. izolacji będą kontynuowane.</w:t>
      </w:r>
    </w:p>
    <w:p w14:paraId="682E53FA" w14:textId="27DBC368" w:rsidR="009152FD" w:rsidRDefault="009152FD" w:rsidP="00DB7594">
      <w:pPr>
        <w:spacing w:after="0" w:line="276" w:lineRule="auto"/>
        <w:jc w:val="both"/>
        <w:outlineLvl w:val="1"/>
        <w:rPr>
          <w:sz w:val="16"/>
          <w:szCs w:val="16"/>
        </w:rPr>
      </w:pPr>
      <w:r>
        <w:rPr>
          <w:sz w:val="16"/>
          <w:szCs w:val="16"/>
        </w:rPr>
        <w:br w:type="page"/>
      </w:r>
    </w:p>
    <w:p w14:paraId="54C61A94" w14:textId="77777777" w:rsidR="009152FD" w:rsidRDefault="009152FD" w:rsidP="00DB7594">
      <w:pPr>
        <w:spacing w:after="0" w:line="276" w:lineRule="auto"/>
        <w:jc w:val="both"/>
        <w:outlineLvl w:val="1"/>
        <w:rPr>
          <w:sz w:val="16"/>
          <w:szCs w:val="16"/>
        </w:rPr>
        <w:sectPr w:rsidR="009152FD" w:rsidSect="00731D5B">
          <w:headerReference w:type="default" r:id="rId26"/>
          <w:footerReference w:type="default" r:id="rId27"/>
          <w:type w:val="continuous"/>
          <w:pgSz w:w="11906" w:h="16838"/>
          <w:pgMar w:top="1417" w:right="1417" w:bottom="1417" w:left="1417" w:header="708" w:footer="708" w:gutter="0"/>
          <w:cols w:space="708"/>
          <w:docGrid w:linePitch="360"/>
        </w:sectPr>
      </w:pPr>
    </w:p>
    <w:p w14:paraId="1AE93C71" w14:textId="16BB41DA" w:rsidR="00C4088E" w:rsidRPr="00AD5D5D" w:rsidRDefault="00C4088E" w:rsidP="00DB7594">
      <w:pPr>
        <w:pStyle w:val="Nagwek1"/>
        <w:numPr>
          <w:ilvl w:val="0"/>
          <w:numId w:val="121"/>
        </w:numPr>
        <w:spacing w:before="0" w:line="276" w:lineRule="auto"/>
        <w:jc w:val="both"/>
        <w:rPr>
          <w:color w:val="002060"/>
        </w:rPr>
      </w:pPr>
      <w:bookmarkStart w:id="649" w:name="_Toc135828436"/>
      <w:r w:rsidRPr="00AD5D5D">
        <w:rPr>
          <w:color w:val="002060"/>
        </w:rPr>
        <w:lastRenderedPageBreak/>
        <w:t>Stan sanitarny podmiotów działalności leczniczej</w:t>
      </w:r>
      <w:bookmarkEnd w:id="649"/>
    </w:p>
    <w:p w14:paraId="7D9D9D02" w14:textId="77777777" w:rsidR="009E3F04" w:rsidRDefault="009E3F04" w:rsidP="00735F55">
      <w:pPr>
        <w:pStyle w:val="Stylnastroninternet"/>
        <w:rPr>
          <w:lang w:eastAsia="pl-PL"/>
        </w:rPr>
      </w:pPr>
    </w:p>
    <w:p w14:paraId="118FC10B" w14:textId="399E011E" w:rsidR="00CB1B16" w:rsidRDefault="00CB1B16" w:rsidP="00735F55">
      <w:pPr>
        <w:pStyle w:val="Stylnastroninternet"/>
        <w:rPr>
          <w:lang w:eastAsia="pl-PL"/>
        </w:rPr>
      </w:pPr>
      <w:r w:rsidRPr="00802184">
        <w:rPr>
          <w:lang w:eastAsia="pl-PL"/>
        </w:rPr>
        <w:t>W 2022 r. pod nadzorem Państwowej Inspekcji Sanitarnej</w:t>
      </w:r>
      <w:r w:rsidR="000E738B">
        <w:rPr>
          <w:lang w:eastAsia="pl-PL"/>
        </w:rPr>
        <w:t xml:space="preserve"> w </w:t>
      </w:r>
      <w:r w:rsidRPr="00802184">
        <w:rPr>
          <w:lang w:eastAsia="pl-PL"/>
        </w:rPr>
        <w:t>woj. zachodniopomorskim były 1702 podmioty działalności leczniczej wykonujące stacjonarne</w:t>
      </w:r>
      <w:r w:rsidR="005A5A82">
        <w:rPr>
          <w:lang w:eastAsia="pl-PL"/>
        </w:rPr>
        <w:t xml:space="preserve"> i </w:t>
      </w:r>
      <w:r w:rsidRPr="00802184">
        <w:rPr>
          <w:lang w:eastAsia="pl-PL"/>
        </w:rPr>
        <w:t>ambulatoryjne świadczenia</w:t>
      </w:r>
      <w:r>
        <w:rPr>
          <w:lang w:eastAsia="pl-PL"/>
        </w:rPr>
        <w:t>,</w:t>
      </w:r>
      <w:r w:rsidRPr="00802184">
        <w:rPr>
          <w:lang w:eastAsia="pl-PL"/>
        </w:rPr>
        <w:t xml:space="preserve"> tj. szpitale, zakłady opiekuńczo-lecznicze, zakłady pielęgnacyjno-opiekuńcze, zakłady rehabilitacji leczniczej, sanatoria, hospicja, przychodnie, ośrodki, poradnie, ambulatoria, zakłady badań diagnostycznych oraz medyczne laboratoria diagnostyczne. Liczba podmiotów do nadzoru zmniejszyła się</w:t>
      </w:r>
      <w:r w:rsidR="000E738B">
        <w:rPr>
          <w:lang w:eastAsia="pl-PL"/>
        </w:rPr>
        <w:t xml:space="preserve"> w </w:t>
      </w:r>
      <w:r w:rsidRPr="00802184">
        <w:rPr>
          <w:lang w:eastAsia="pl-PL"/>
        </w:rPr>
        <w:t xml:space="preserve">stosunku do 2021 r. o 40 </w:t>
      </w:r>
      <w:r>
        <w:rPr>
          <w:lang w:eastAsia="pl-PL"/>
        </w:rPr>
        <w:t>obiektów</w:t>
      </w:r>
      <w:r w:rsidRPr="00802184">
        <w:rPr>
          <w:lang w:eastAsia="pl-PL"/>
        </w:rPr>
        <w:t>.</w:t>
      </w:r>
    </w:p>
    <w:p w14:paraId="1A3F23A6" w14:textId="59671BE4" w:rsidR="00BE2134" w:rsidRDefault="00CB1B16" w:rsidP="00735F55">
      <w:pPr>
        <w:pStyle w:val="Stylnastroninternet"/>
        <w:rPr>
          <w:lang w:eastAsia="pl-PL"/>
        </w:rPr>
      </w:pPr>
      <w:r>
        <w:rPr>
          <w:lang w:eastAsia="pl-PL"/>
        </w:rPr>
        <w:t>W danym roku</w:t>
      </w:r>
      <w:r w:rsidRPr="00603D35">
        <w:rPr>
          <w:lang w:eastAsia="pl-PL"/>
        </w:rPr>
        <w:t xml:space="preserve"> łącznie skontrolowano 854 podmiot</w:t>
      </w:r>
      <w:r>
        <w:rPr>
          <w:lang w:eastAsia="pl-PL"/>
        </w:rPr>
        <w:t>y</w:t>
      </w:r>
      <w:r w:rsidRPr="00603D35">
        <w:rPr>
          <w:lang w:eastAsia="pl-PL"/>
        </w:rPr>
        <w:t xml:space="preserve"> działalności leczniczej, co</w:t>
      </w:r>
      <w:r w:rsidR="00FF2483">
        <w:rPr>
          <w:lang w:eastAsia="pl-PL"/>
        </w:rPr>
        <w:t> </w:t>
      </w:r>
      <w:r w:rsidRPr="00603D35">
        <w:rPr>
          <w:lang w:eastAsia="pl-PL"/>
        </w:rPr>
        <w:t>stanowi</w:t>
      </w:r>
      <w:r>
        <w:rPr>
          <w:lang w:eastAsia="pl-PL"/>
        </w:rPr>
        <w:t>ło</w:t>
      </w:r>
      <w:r w:rsidRPr="00603D35">
        <w:rPr>
          <w:lang w:eastAsia="pl-PL"/>
        </w:rPr>
        <w:t xml:space="preserve"> 50,17% ogółu. </w:t>
      </w:r>
      <w:r>
        <w:rPr>
          <w:lang w:eastAsia="pl-PL"/>
        </w:rPr>
        <w:t>Kontroli poddano również 518 obiektów działalności leczniczej wykonywanej przez praktykę zawodową, co stanowiło 20,47% wszystkich podmiotów ujętych</w:t>
      </w:r>
      <w:r w:rsidR="000E738B">
        <w:rPr>
          <w:lang w:eastAsia="pl-PL"/>
        </w:rPr>
        <w:t xml:space="preserve"> w </w:t>
      </w:r>
      <w:r>
        <w:rPr>
          <w:lang w:eastAsia="pl-PL"/>
        </w:rPr>
        <w:t>ewidencji (tabela 30).</w:t>
      </w:r>
      <w:bookmarkStart w:id="650" w:name="_Toc133231324"/>
      <w:bookmarkStart w:id="651" w:name="_Toc133236333"/>
    </w:p>
    <w:p w14:paraId="29A498F3" w14:textId="77777777" w:rsidR="00735F55" w:rsidRPr="00845389" w:rsidRDefault="00735F55" w:rsidP="00735F55">
      <w:pPr>
        <w:pStyle w:val="Stylnastroninternet"/>
        <w:rPr>
          <w:lang w:eastAsia="pl-PL"/>
        </w:rPr>
      </w:pPr>
    </w:p>
    <w:p w14:paraId="7C0084F4" w14:textId="45101448" w:rsidR="00CB1B16" w:rsidRPr="0057057F" w:rsidRDefault="00CB1B16" w:rsidP="00CB1B16">
      <w:pPr>
        <w:jc w:val="both"/>
        <w:rPr>
          <w:sz w:val="18"/>
          <w:szCs w:val="18"/>
        </w:rPr>
      </w:pPr>
      <w:bookmarkStart w:id="652" w:name="_Toc133311723"/>
      <w:bookmarkStart w:id="653" w:name="_Toc133320579"/>
      <w:bookmarkStart w:id="654" w:name="_Toc133321698"/>
      <w:bookmarkStart w:id="655" w:name="_Toc133387676"/>
      <w:bookmarkStart w:id="656" w:name="_Toc133388620"/>
      <w:bookmarkStart w:id="657" w:name="_Toc133500643"/>
      <w:bookmarkStart w:id="658" w:name="_Toc133559647"/>
      <w:bookmarkStart w:id="659" w:name="_Toc133576669"/>
      <w:bookmarkStart w:id="660" w:name="_Toc133582273"/>
      <w:bookmarkStart w:id="661" w:name="_Toc133582891"/>
      <w:bookmarkStart w:id="662" w:name="_Toc133583781"/>
      <w:bookmarkStart w:id="663" w:name="_Toc134604390"/>
      <w:bookmarkStart w:id="664" w:name="_Toc134610904"/>
      <w:bookmarkStart w:id="665" w:name="_Toc135041603"/>
      <w:bookmarkStart w:id="666" w:name="_Toc135828595"/>
      <w:r w:rsidRPr="0057057F">
        <w:rPr>
          <w:sz w:val="18"/>
          <w:szCs w:val="18"/>
        </w:rPr>
        <w:t xml:space="preserve">Tabela </w:t>
      </w:r>
      <w:r w:rsidRPr="0057057F">
        <w:rPr>
          <w:sz w:val="18"/>
          <w:szCs w:val="18"/>
        </w:rPr>
        <w:fldChar w:fldCharType="begin"/>
      </w:r>
      <w:r w:rsidRPr="0057057F">
        <w:rPr>
          <w:sz w:val="18"/>
          <w:szCs w:val="18"/>
        </w:rPr>
        <w:instrText xml:space="preserve"> SEQ Tabela \* ARABIC </w:instrText>
      </w:r>
      <w:r w:rsidRPr="0057057F">
        <w:rPr>
          <w:sz w:val="18"/>
          <w:szCs w:val="18"/>
        </w:rPr>
        <w:fldChar w:fldCharType="separate"/>
      </w:r>
      <w:r w:rsidR="00B41039" w:rsidRPr="0057057F">
        <w:rPr>
          <w:noProof/>
          <w:sz w:val="18"/>
          <w:szCs w:val="18"/>
        </w:rPr>
        <w:t>30</w:t>
      </w:r>
      <w:r w:rsidRPr="0057057F">
        <w:rPr>
          <w:noProof/>
          <w:sz w:val="18"/>
          <w:szCs w:val="18"/>
        </w:rPr>
        <w:fldChar w:fldCharType="end"/>
      </w:r>
      <w:r w:rsidR="0039610A">
        <w:rPr>
          <w:noProof/>
          <w:sz w:val="18"/>
          <w:szCs w:val="18"/>
        </w:rPr>
        <w:t>.</w:t>
      </w:r>
      <w:r w:rsidRPr="0057057F">
        <w:rPr>
          <w:sz w:val="18"/>
          <w:szCs w:val="18"/>
        </w:rPr>
        <w:t xml:space="preserve"> Podmioty działalności leczniczej skontrolowane przez Państwową Inspekcję Sanitarną</w:t>
      </w:r>
      <w:r w:rsidR="000E738B" w:rsidRPr="0057057F">
        <w:rPr>
          <w:sz w:val="18"/>
          <w:szCs w:val="18"/>
        </w:rPr>
        <w:t xml:space="preserve"> w </w:t>
      </w:r>
      <w:r w:rsidRPr="0057057F">
        <w:rPr>
          <w:sz w:val="18"/>
          <w:szCs w:val="18"/>
        </w:rPr>
        <w:t>woj. zachodniopomorskim</w:t>
      </w:r>
      <w:r w:rsidR="000E738B" w:rsidRPr="0057057F">
        <w:rPr>
          <w:sz w:val="18"/>
          <w:szCs w:val="18"/>
        </w:rPr>
        <w:t xml:space="preserve"> w </w:t>
      </w:r>
      <w:r w:rsidRPr="0057057F">
        <w:rPr>
          <w:sz w:val="18"/>
          <w:szCs w:val="18"/>
        </w:rPr>
        <w:t>latach 2018-2022</w:t>
      </w:r>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p>
    <w:tbl>
      <w:tblPr>
        <w:tblStyle w:val="Siatkatabelijasna"/>
        <w:tblW w:w="0" w:type="auto"/>
        <w:jc w:val="center"/>
        <w:tblLook w:val="01E0" w:firstRow="1" w:lastRow="1" w:firstColumn="1" w:lastColumn="1" w:noHBand="0" w:noVBand="0"/>
        <w:tblCaption w:val="Tabela 30 Podmioty działalności leczniczej skontrolowane przez Państwową Inspekcję Sanitarną w woj. zachodniopomorskim w latach 2018-2022"/>
        <w:tblDescription w:val="Tabela 30 Podmioty działalności leczniczej skontrolowane przez Państwową Inspekcję Sanitarną w woj. zachodniopomorskim w latach 2018-2022"/>
      </w:tblPr>
      <w:tblGrid>
        <w:gridCol w:w="2388"/>
        <w:gridCol w:w="839"/>
        <w:gridCol w:w="1890"/>
        <w:gridCol w:w="1940"/>
        <w:gridCol w:w="1940"/>
      </w:tblGrid>
      <w:tr w:rsidR="00CB1B16" w:rsidRPr="006C6588" w14:paraId="4F1B462A" w14:textId="77777777" w:rsidTr="008071BF">
        <w:trPr>
          <w:trHeight w:val="412"/>
          <w:jc w:val="center"/>
        </w:trPr>
        <w:tc>
          <w:tcPr>
            <w:tcW w:w="2388" w:type="dxa"/>
          </w:tcPr>
          <w:p w14:paraId="3AF9702A" w14:textId="77777777" w:rsidR="00CB1B16" w:rsidRPr="006C6588" w:rsidRDefault="00CB1B16" w:rsidP="00400395">
            <w:pPr>
              <w:tabs>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Rodzaj placówki</w:t>
            </w:r>
          </w:p>
        </w:tc>
        <w:tc>
          <w:tcPr>
            <w:tcW w:w="839" w:type="dxa"/>
          </w:tcPr>
          <w:p w14:paraId="0E50C7EA" w14:textId="77777777" w:rsidR="00CB1B16" w:rsidRPr="006C6588" w:rsidRDefault="00CB1B16" w:rsidP="00400395">
            <w:pPr>
              <w:tabs>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Rok</w:t>
            </w:r>
          </w:p>
        </w:tc>
        <w:tc>
          <w:tcPr>
            <w:tcW w:w="1890" w:type="dxa"/>
          </w:tcPr>
          <w:p w14:paraId="4C120884" w14:textId="77777777" w:rsidR="00CB1B16" w:rsidRPr="006C6588" w:rsidRDefault="00CB1B16" w:rsidP="00400395">
            <w:pPr>
              <w:tabs>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Liczba obiektów wg ewidencji</w:t>
            </w:r>
          </w:p>
        </w:tc>
        <w:tc>
          <w:tcPr>
            <w:tcW w:w="1940" w:type="dxa"/>
          </w:tcPr>
          <w:p w14:paraId="6ADD85BE" w14:textId="77777777" w:rsidR="00CB1B16" w:rsidRPr="006C6588" w:rsidRDefault="00CB1B16" w:rsidP="00400395">
            <w:pPr>
              <w:tabs>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Liczba skontrolowanych obiektów</w:t>
            </w:r>
          </w:p>
        </w:tc>
        <w:tc>
          <w:tcPr>
            <w:tcW w:w="1940" w:type="dxa"/>
          </w:tcPr>
          <w:p w14:paraId="4F60C967" w14:textId="77777777" w:rsidR="00CB1B16" w:rsidRPr="006C6588" w:rsidRDefault="00CB1B16" w:rsidP="00400395">
            <w:pPr>
              <w:tabs>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 obiektów skontrolowanych</w:t>
            </w:r>
          </w:p>
        </w:tc>
      </w:tr>
      <w:tr w:rsidR="00CB1B16" w:rsidRPr="006C6588" w14:paraId="55812A10" w14:textId="77777777" w:rsidTr="008071BF">
        <w:trPr>
          <w:jc w:val="center"/>
        </w:trPr>
        <w:tc>
          <w:tcPr>
            <w:tcW w:w="2388" w:type="dxa"/>
          </w:tcPr>
          <w:p w14:paraId="645F999D" w14:textId="77777777" w:rsidR="00CB1B16" w:rsidRPr="006C6588" w:rsidRDefault="00CB1B16" w:rsidP="00400395">
            <w:pPr>
              <w:tabs>
                <w:tab w:val="center" w:pos="4536"/>
                <w:tab w:val="right" w:pos="9072"/>
              </w:tabs>
              <w:jc w:val="center"/>
              <w:rPr>
                <w:rFonts w:ascii="Calibri" w:eastAsia="Times New Roman" w:hAnsi="Calibri" w:cs="Calibri"/>
                <w:b/>
                <w:sz w:val="20"/>
                <w:szCs w:val="20"/>
                <w:vertAlign w:val="superscript"/>
                <w:lang w:eastAsia="pl-PL"/>
              </w:rPr>
            </w:pPr>
            <w:r w:rsidRPr="006C6588">
              <w:rPr>
                <w:rFonts w:ascii="Calibri" w:eastAsia="Times New Roman" w:hAnsi="Calibri" w:cs="Calibri"/>
                <w:b/>
                <w:sz w:val="20"/>
                <w:szCs w:val="20"/>
                <w:lang w:eastAsia="pl-PL"/>
              </w:rPr>
              <w:t>Działalność lecznicza wykonywana przez podmioty lecznicze</w:t>
            </w:r>
            <w:r w:rsidRPr="006C6588">
              <w:rPr>
                <w:rFonts w:ascii="Calibri" w:eastAsia="Times New Roman" w:hAnsi="Calibri" w:cs="Calibri"/>
                <w:b/>
                <w:sz w:val="20"/>
                <w:szCs w:val="20"/>
                <w:vertAlign w:val="superscript"/>
                <w:lang w:eastAsia="pl-PL"/>
              </w:rPr>
              <w:t>*</w:t>
            </w:r>
          </w:p>
        </w:tc>
        <w:tc>
          <w:tcPr>
            <w:tcW w:w="839" w:type="dxa"/>
          </w:tcPr>
          <w:p w14:paraId="42950C81" w14:textId="77777777" w:rsidR="00CB1B16" w:rsidRPr="006C6588" w:rsidRDefault="00CB1B16" w:rsidP="00400395">
            <w:pPr>
              <w:tabs>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2022</w:t>
            </w:r>
          </w:p>
          <w:p w14:paraId="6B0D7CFD"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2021</w:t>
            </w:r>
          </w:p>
          <w:p w14:paraId="7F80E4BA"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2020</w:t>
            </w:r>
          </w:p>
          <w:p w14:paraId="0ED3A64A"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2019</w:t>
            </w:r>
          </w:p>
          <w:p w14:paraId="689F1BF4"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2018</w:t>
            </w:r>
          </w:p>
        </w:tc>
        <w:tc>
          <w:tcPr>
            <w:tcW w:w="1890" w:type="dxa"/>
          </w:tcPr>
          <w:p w14:paraId="3B004CE3"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1702</w:t>
            </w:r>
          </w:p>
          <w:p w14:paraId="159273DD"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1742</w:t>
            </w:r>
          </w:p>
          <w:p w14:paraId="2E739F22"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1721</w:t>
            </w:r>
          </w:p>
          <w:p w14:paraId="24AC9785"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1717</w:t>
            </w:r>
          </w:p>
          <w:p w14:paraId="0C3D9DB0"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1702</w:t>
            </w:r>
          </w:p>
        </w:tc>
        <w:tc>
          <w:tcPr>
            <w:tcW w:w="1940" w:type="dxa"/>
          </w:tcPr>
          <w:p w14:paraId="32D730A5"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854</w:t>
            </w:r>
          </w:p>
          <w:p w14:paraId="0471FD44"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585</w:t>
            </w:r>
          </w:p>
          <w:p w14:paraId="240DCC95"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349</w:t>
            </w:r>
          </w:p>
          <w:p w14:paraId="406E306B"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1146</w:t>
            </w:r>
          </w:p>
          <w:p w14:paraId="5E444CDD"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1251</w:t>
            </w:r>
          </w:p>
        </w:tc>
        <w:tc>
          <w:tcPr>
            <w:tcW w:w="1940" w:type="dxa"/>
          </w:tcPr>
          <w:p w14:paraId="7D45ABDF"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50,17</w:t>
            </w:r>
          </w:p>
          <w:p w14:paraId="74DF984C"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33,58</w:t>
            </w:r>
          </w:p>
          <w:p w14:paraId="40E2996A"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20,28</w:t>
            </w:r>
          </w:p>
          <w:p w14:paraId="50245072"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67,41</w:t>
            </w:r>
          </w:p>
          <w:p w14:paraId="1C2F168F"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73,50</w:t>
            </w:r>
          </w:p>
        </w:tc>
      </w:tr>
      <w:tr w:rsidR="00CB1B16" w:rsidRPr="006C6588" w14:paraId="2BF2A129" w14:textId="77777777" w:rsidTr="008071BF">
        <w:trPr>
          <w:jc w:val="center"/>
        </w:trPr>
        <w:tc>
          <w:tcPr>
            <w:tcW w:w="2388" w:type="dxa"/>
          </w:tcPr>
          <w:p w14:paraId="573797E7" w14:textId="77777777" w:rsidR="00CB1B16" w:rsidRPr="006C6588" w:rsidRDefault="00CB1B16" w:rsidP="00400395">
            <w:pPr>
              <w:tabs>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Działalność lecznicza wykonywana przez praktykę zawodową</w:t>
            </w:r>
          </w:p>
        </w:tc>
        <w:tc>
          <w:tcPr>
            <w:tcW w:w="839" w:type="dxa"/>
          </w:tcPr>
          <w:p w14:paraId="0ACB6EEF" w14:textId="77777777" w:rsidR="00CB1B16" w:rsidRPr="006C6588" w:rsidRDefault="00CB1B16" w:rsidP="00400395">
            <w:pPr>
              <w:tabs>
                <w:tab w:val="left" w:pos="463"/>
                <w:tab w:val="center" w:pos="734"/>
                <w:tab w:val="center" w:pos="4536"/>
                <w:tab w:val="right" w:pos="9072"/>
              </w:tabs>
              <w:jc w:val="center"/>
              <w:rPr>
                <w:rFonts w:ascii="Calibri" w:eastAsia="Times New Roman" w:hAnsi="Calibri" w:cs="Calibri"/>
                <w:b/>
                <w:sz w:val="20"/>
                <w:szCs w:val="20"/>
                <w:lang w:eastAsia="pl-PL"/>
              </w:rPr>
            </w:pPr>
            <w:r w:rsidRPr="006C6588">
              <w:rPr>
                <w:rFonts w:ascii="Calibri" w:eastAsia="Times New Roman" w:hAnsi="Calibri" w:cs="Calibri"/>
                <w:b/>
                <w:sz w:val="20"/>
                <w:szCs w:val="20"/>
                <w:lang w:eastAsia="pl-PL"/>
              </w:rPr>
              <w:t>2022</w:t>
            </w:r>
          </w:p>
          <w:p w14:paraId="396B7D86" w14:textId="77777777" w:rsidR="00CB1B16" w:rsidRPr="006C6588" w:rsidRDefault="00CB1B16" w:rsidP="00400395">
            <w:pPr>
              <w:tabs>
                <w:tab w:val="left" w:pos="463"/>
                <w:tab w:val="center" w:pos="734"/>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2021</w:t>
            </w:r>
          </w:p>
          <w:p w14:paraId="6BBB4815" w14:textId="77777777" w:rsidR="00CB1B16" w:rsidRPr="006C6588" w:rsidRDefault="00CB1B16" w:rsidP="00400395">
            <w:pPr>
              <w:tabs>
                <w:tab w:val="left" w:pos="463"/>
                <w:tab w:val="center" w:pos="734"/>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2020</w:t>
            </w:r>
          </w:p>
          <w:p w14:paraId="0AC935A2" w14:textId="77777777" w:rsidR="00CB1B16" w:rsidRPr="006C6588" w:rsidRDefault="00CB1B16" w:rsidP="00400395">
            <w:pPr>
              <w:tabs>
                <w:tab w:val="left" w:pos="463"/>
                <w:tab w:val="center" w:pos="734"/>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2019</w:t>
            </w:r>
          </w:p>
          <w:p w14:paraId="641B3FD2" w14:textId="77777777" w:rsidR="00CB1B16" w:rsidRPr="006C6588" w:rsidRDefault="00CB1B16" w:rsidP="00400395">
            <w:pPr>
              <w:tabs>
                <w:tab w:val="left" w:pos="463"/>
                <w:tab w:val="center" w:pos="734"/>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2018</w:t>
            </w:r>
          </w:p>
        </w:tc>
        <w:tc>
          <w:tcPr>
            <w:tcW w:w="1890" w:type="dxa"/>
          </w:tcPr>
          <w:p w14:paraId="046C4F6F"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2530</w:t>
            </w:r>
          </w:p>
          <w:p w14:paraId="4A2FF744"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2557</w:t>
            </w:r>
          </w:p>
          <w:p w14:paraId="2D2DD069"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2573</w:t>
            </w:r>
          </w:p>
          <w:p w14:paraId="51A1046A"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2566</w:t>
            </w:r>
          </w:p>
          <w:p w14:paraId="29334029"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2616</w:t>
            </w:r>
          </w:p>
        </w:tc>
        <w:tc>
          <w:tcPr>
            <w:tcW w:w="1940" w:type="dxa"/>
          </w:tcPr>
          <w:p w14:paraId="2E311CB8"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518</w:t>
            </w:r>
          </w:p>
          <w:p w14:paraId="2D277EAF"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201</w:t>
            </w:r>
          </w:p>
          <w:p w14:paraId="5F33D01F"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187</w:t>
            </w:r>
          </w:p>
          <w:p w14:paraId="61C41937"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919</w:t>
            </w:r>
          </w:p>
          <w:p w14:paraId="3B0838A9"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1035</w:t>
            </w:r>
          </w:p>
        </w:tc>
        <w:tc>
          <w:tcPr>
            <w:tcW w:w="1940" w:type="dxa"/>
          </w:tcPr>
          <w:p w14:paraId="45727187"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20,47</w:t>
            </w:r>
          </w:p>
          <w:p w14:paraId="527A227B"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7,86</w:t>
            </w:r>
          </w:p>
          <w:p w14:paraId="3289ABBD"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7,27</w:t>
            </w:r>
          </w:p>
          <w:p w14:paraId="668E5071"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35,81</w:t>
            </w:r>
          </w:p>
          <w:p w14:paraId="7CB0F6A2" w14:textId="77777777" w:rsidR="00CB1B16" w:rsidRPr="006C6588" w:rsidRDefault="00CB1B16" w:rsidP="00400395">
            <w:pPr>
              <w:tabs>
                <w:tab w:val="center" w:pos="4536"/>
                <w:tab w:val="right" w:pos="9072"/>
              </w:tabs>
              <w:jc w:val="center"/>
              <w:rPr>
                <w:rFonts w:ascii="Calibri" w:eastAsia="Times New Roman" w:hAnsi="Calibri" w:cs="Calibri"/>
                <w:bCs/>
                <w:sz w:val="20"/>
                <w:szCs w:val="20"/>
                <w:lang w:eastAsia="pl-PL"/>
              </w:rPr>
            </w:pPr>
            <w:r w:rsidRPr="006C6588">
              <w:rPr>
                <w:rFonts w:ascii="Calibri" w:eastAsia="Times New Roman" w:hAnsi="Calibri" w:cs="Calibri"/>
                <w:bCs/>
                <w:sz w:val="20"/>
                <w:szCs w:val="20"/>
                <w:lang w:eastAsia="pl-PL"/>
              </w:rPr>
              <w:t>51,34</w:t>
            </w:r>
          </w:p>
        </w:tc>
      </w:tr>
    </w:tbl>
    <w:p w14:paraId="161D628F" w14:textId="77777777" w:rsidR="00CB1B16" w:rsidRPr="0097291B" w:rsidRDefault="00CB1B16" w:rsidP="00CB1B16">
      <w:pPr>
        <w:spacing w:after="240" w:line="240" w:lineRule="auto"/>
        <w:ind w:left="357"/>
        <w:jc w:val="both"/>
        <w:rPr>
          <w:rFonts w:ascii="Calibri" w:eastAsia="Times New Roman" w:hAnsi="Calibri" w:cs="Calibri"/>
          <w:bCs/>
          <w:color w:val="000000" w:themeColor="text1"/>
          <w:sz w:val="16"/>
          <w:szCs w:val="16"/>
          <w:lang w:eastAsia="pl-PL"/>
        </w:rPr>
      </w:pPr>
      <w:r w:rsidRPr="0097291B">
        <w:rPr>
          <w:rFonts w:ascii="Calibri" w:eastAsia="Times New Roman" w:hAnsi="Calibri" w:cs="Calibri"/>
          <w:b/>
          <w:color w:val="000000" w:themeColor="text1"/>
          <w:sz w:val="16"/>
          <w:szCs w:val="16"/>
          <w:lang w:eastAsia="pl-PL"/>
        </w:rPr>
        <w:t>*</w:t>
      </w:r>
      <w:r w:rsidRPr="0097291B">
        <w:rPr>
          <w:rFonts w:ascii="Calibri" w:eastAsia="Times New Roman" w:hAnsi="Calibri" w:cs="Calibri"/>
          <w:bCs/>
          <w:color w:val="000000" w:themeColor="text1"/>
          <w:sz w:val="16"/>
          <w:szCs w:val="16"/>
          <w:lang w:eastAsia="pl-PL"/>
        </w:rPr>
        <w:t xml:space="preserve">dane uwzględniają wszystkie podmioty lecznicze wykonujące działalność leczniczą (w tym stacjonarne szpitalne) </w:t>
      </w:r>
    </w:p>
    <w:p w14:paraId="0B44DF57" w14:textId="77777777" w:rsidR="00735F55" w:rsidRDefault="00735F55" w:rsidP="00735F55">
      <w:pPr>
        <w:pStyle w:val="Stylnastroninternet"/>
        <w:rPr>
          <w:lang w:eastAsia="pl-PL"/>
        </w:rPr>
      </w:pPr>
    </w:p>
    <w:p w14:paraId="6CCFA8BA" w14:textId="24E1F370" w:rsidR="00BE2134" w:rsidRDefault="00CB1B16" w:rsidP="00735F55">
      <w:pPr>
        <w:pStyle w:val="Stylnastroninternet"/>
        <w:rPr>
          <w:lang w:eastAsia="pl-PL"/>
        </w:rPr>
      </w:pPr>
      <w:r w:rsidRPr="00802184">
        <w:rPr>
          <w:lang w:eastAsia="pl-PL"/>
        </w:rPr>
        <w:t>Specyfika nadzoru nad podmiotami działalności leczniczej</w:t>
      </w:r>
      <w:r w:rsidR="000E738B">
        <w:rPr>
          <w:lang w:eastAsia="pl-PL"/>
        </w:rPr>
        <w:t xml:space="preserve"> w </w:t>
      </w:r>
      <w:r w:rsidRPr="00802184">
        <w:rPr>
          <w:lang w:eastAsia="pl-PL"/>
        </w:rPr>
        <w:t>2022</w:t>
      </w:r>
      <w:r>
        <w:rPr>
          <w:lang w:eastAsia="pl-PL"/>
        </w:rPr>
        <w:t xml:space="preserve"> </w:t>
      </w:r>
      <w:r w:rsidRPr="00802184">
        <w:rPr>
          <w:lang w:eastAsia="pl-PL"/>
        </w:rPr>
        <w:t>r. wynikała</w:t>
      </w:r>
      <w:r w:rsidR="005A5A82">
        <w:rPr>
          <w:lang w:eastAsia="pl-PL"/>
        </w:rPr>
        <w:t xml:space="preserve"> z </w:t>
      </w:r>
      <w:r w:rsidRPr="00802184">
        <w:rPr>
          <w:lang w:eastAsia="pl-PL"/>
        </w:rPr>
        <w:t>zakończenia stanu epidemii</w:t>
      </w:r>
      <w:r w:rsidR="000E738B">
        <w:rPr>
          <w:lang w:eastAsia="pl-PL"/>
        </w:rPr>
        <w:t xml:space="preserve"> w </w:t>
      </w:r>
      <w:r w:rsidRPr="00802184">
        <w:rPr>
          <w:lang w:eastAsia="pl-PL"/>
        </w:rPr>
        <w:t>Polsce oraz uruchomienia działalności kontrolnej, zawieszonej</w:t>
      </w:r>
      <w:r w:rsidR="000E738B">
        <w:rPr>
          <w:lang w:eastAsia="pl-PL"/>
        </w:rPr>
        <w:t xml:space="preserve"> w </w:t>
      </w:r>
      <w:r w:rsidRPr="00802184">
        <w:rPr>
          <w:lang w:eastAsia="pl-PL"/>
        </w:rPr>
        <w:t>czasie epidemii. Tym samym</w:t>
      </w:r>
      <w:r w:rsidR="000E738B">
        <w:rPr>
          <w:lang w:eastAsia="pl-PL"/>
        </w:rPr>
        <w:t xml:space="preserve"> w </w:t>
      </w:r>
      <w:r w:rsidRPr="00802184">
        <w:rPr>
          <w:lang w:eastAsia="pl-PL"/>
        </w:rPr>
        <w:t>odniesieniu do 2021 roku zwiększył się odsetek skontrolowanych podmiotów, ale także odsetek podmiotów,</w:t>
      </w:r>
      <w:r w:rsidR="000E738B">
        <w:rPr>
          <w:lang w:eastAsia="pl-PL"/>
        </w:rPr>
        <w:t xml:space="preserve"> w </w:t>
      </w:r>
      <w:r w:rsidRPr="00802184">
        <w:rPr>
          <w:lang w:eastAsia="pl-PL"/>
        </w:rPr>
        <w:t>których stwierdzono nieprawidłowości</w:t>
      </w:r>
      <w:r>
        <w:rPr>
          <w:lang w:eastAsia="pl-PL"/>
        </w:rPr>
        <w:t>. Stan higieniczno-sanitarny skontrolowanych obiektów był na ogół zachowany. N</w:t>
      </w:r>
      <w:r w:rsidRPr="00802184">
        <w:rPr>
          <w:lang w:eastAsia="pl-PL"/>
        </w:rPr>
        <w:t>egatywnie oceniono stan sanitarny</w:t>
      </w:r>
      <w:r w:rsidR="000E738B">
        <w:rPr>
          <w:lang w:eastAsia="pl-PL"/>
        </w:rPr>
        <w:t xml:space="preserve"> w </w:t>
      </w:r>
      <w:r w:rsidRPr="00802184">
        <w:rPr>
          <w:lang w:eastAsia="pl-PL"/>
        </w:rPr>
        <w:t>130 obiektach, co stanowi 15,22% ogółu skontrolowanych podmiotów (</w:t>
      </w:r>
      <w:r w:rsidRPr="0097291B">
        <w:rPr>
          <w:lang w:eastAsia="pl-PL"/>
        </w:rPr>
        <w:t>tabela 31).</w:t>
      </w:r>
      <w:r>
        <w:rPr>
          <w:lang w:eastAsia="pl-PL"/>
        </w:rPr>
        <w:t xml:space="preserve"> </w:t>
      </w:r>
      <w:bookmarkStart w:id="667" w:name="_Toc133231325"/>
      <w:bookmarkStart w:id="668" w:name="_Toc133236334"/>
    </w:p>
    <w:p w14:paraId="74B9E4FD" w14:textId="58A951BD" w:rsidR="00735F55" w:rsidRDefault="00735F55" w:rsidP="00735F55">
      <w:pPr>
        <w:pStyle w:val="Stylnastroninternet"/>
        <w:rPr>
          <w:lang w:eastAsia="pl-PL"/>
        </w:rPr>
      </w:pPr>
      <w:r>
        <w:rPr>
          <w:lang w:eastAsia="pl-PL"/>
        </w:rPr>
        <w:br w:type="page"/>
      </w:r>
    </w:p>
    <w:p w14:paraId="382D8439" w14:textId="3E0AF2C4" w:rsidR="00CB1B16" w:rsidRPr="0057057F" w:rsidRDefault="00CB1B16" w:rsidP="00CB1B16">
      <w:pPr>
        <w:jc w:val="both"/>
        <w:rPr>
          <w:sz w:val="18"/>
          <w:szCs w:val="18"/>
        </w:rPr>
      </w:pPr>
      <w:bookmarkStart w:id="669" w:name="_Toc133311724"/>
      <w:bookmarkStart w:id="670" w:name="_Toc133320580"/>
      <w:bookmarkStart w:id="671" w:name="_Toc133321699"/>
      <w:bookmarkStart w:id="672" w:name="_Toc133387677"/>
      <w:bookmarkStart w:id="673" w:name="_Toc133388621"/>
      <w:bookmarkStart w:id="674" w:name="_Toc133500644"/>
      <w:bookmarkStart w:id="675" w:name="_Toc133559648"/>
      <w:bookmarkStart w:id="676" w:name="_Toc133576670"/>
      <w:bookmarkStart w:id="677" w:name="_Toc133582274"/>
      <w:bookmarkStart w:id="678" w:name="_Toc133582892"/>
      <w:bookmarkStart w:id="679" w:name="_Toc133583782"/>
      <w:bookmarkStart w:id="680" w:name="_Toc134604391"/>
      <w:bookmarkStart w:id="681" w:name="_Toc134610905"/>
      <w:bookmarkStart w:id="682" w:name="_Toc135041604"/>
      <w:bookmarkStart w:id="683" w:name="_Toc135828596"/>
      <w:r w:rsidRPr="0057057F">
        <w:rPr>
          <w:sz w:val="18"/>
          <w:szCs w:val="18"/>
        </w:rPr>
        <w:lastRenderedPageBreak/>
        <w:t xml:space="preserve">Tabela </w:t>
      </w:r>
      <w:r w:rsidRPr="0057057F">
        <w:rPr>
          <w:sz w:val="18"/>
          <w:szCs w:val="18"/>
        </w:rPr>
        <w:fldChar w:fldCharType="begin"/>
      </w:r>
      <w:r w:rsidRPr="0057057F">
        <w:rPr>
          <w:sz w:val="18"/>
          <w:szCs w:val="18"/>
        </w:rPr>
        <w:instrText xml:space="preserve"> SEQ Tabela \* ARABIC </w:instrText>
      </w:r>
      <w:r w:rsidRPr="0057057F">
        <w:rPr>
          <w:sz w:val="18"/>
          <w:szCs w:val="18"/>
        </w:rPr>
        <w:fldChar w:fldCharType="separate"/>
      </w:r>
      <w:r w:rsidR="00B41039" w:rsidRPr="0057057F">
        <w:rPr>
          <w:noProof/>
          <w:sz w:val="18"/>
          <w:szCs w:val="18"/>
        </w:rPr>
        <w:t>31</w:t>
      </w:r>
      <w:r w:rsidRPr="0057057F">
        <w:rPr>
          <w:noProof/>
          <w:sz w:val="18"/>
          <w:szCs w:val="18"/>
        </w:rPr>
        <w:fldChar w:fldCharType="end"/>
      </w:r>
      <w:r w:rsidR="0039610A">
        <w:rPr>
          <w:noProof/>
          <w:sz w:val="18"/>
          <w:szCs w:val="18"/>
        </w:rPr>
        <w:t>.</w:t>
      </w:r>
      <w:r w:rsidRPr="0057057F">
        <w:rPr>
          <w:sz w:val="18"/>
          <w:szCs w:val="18"/>
        </w:rPr>
        <w:t xml:space="preserve"> Nadzór nad stanem sanitarnym podmiotów działalności leczniczej wykonujących stacjonarne</w:t>
      </w:r>
      <w:r w:rsidR="005A5A82" w:rsidRPr="0057057F">
        <w:rPr>
          <w:sz w:val="18"/>
          <w:szCs w:val="18"/>
        </w:rPr>
        <w:t xml:space="preserve"> i </w:t>
      </w:r>
      <w:r w:rsidRPr="0057057F">
        <w:rPr>
          <w:sz w:val="18"/>
          <w:szCs w:val="18"/>
        </w:rPr>
        <w:t>ambulatoryjne świadczenia zdrowotne</w:t>
      </w:r>
      <w:r w:rsidR="000E738B" w:rsidRPr="0057057F">
        <w:rPr>
          <w:sz w:val="18"/>
          <w:szCs w:val="18"/>
        </w:rPr>
        <w:t xml:space="preserve"> w </w:t>
      </w:r>
      <w:r w:rsidRPr="0057057F">
        <w:rPr>
          <w:sz w:val="18"/>
          <w:szCs w:val="18"/>
        </w:rPr>
        <w:t>woj. zachodniopomorskim</w:t>
      </w:r>
      <w:r w:rsidR="000E738B" w:rsidRPr="0057057F">
        <w:rPr>
          <w:sz w:val="18"/>
          <w:szCs w:val="18"/>
        </w:rPr>
        <w:t xml:space="preserve"> w </w:t>
      </w:r>
      <w:r w:rsidRPr="0057057F">
        <w:rPr>
          <w:sz w:val="18"/>
          <w:szCs w:val="18"/>
        </w:rPr>
        <w:t>2022 r.</w:t>
      </w:r>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p>
    <w:tbl>
      <w:tblPr>
        <w:tblStyle w:val="Siatkatabelijasna"/>
        <w:tblW w:w="9629" w:type="dxa"/>
        <w:jc w:val="center"/>
        <w:tblLook w:val="0020" w:firstRow="1" w:lastRow="0" w:firstColumn="0" w:lastColumn="0" w:noHBand="0" w:noVBand="0"/>
        <w:tblCaption w:val="Tabela 31 Nadzór nad stanem sanitarnym podmiotów działalności leczniczej wykonujących stacjonarne i ambulatoryjne świadczenia zdrowotne w woj. zachodniopomorskim w 2022 r."/>
        <w:tblDescription w:val="Tabela 31 Nadzór nad stanem sanitarnym podmiotów działalności leczniczej wykonujących stacjonarne i ambulatoryjne świadczenia zdrowotne w woj. zachodniopomorskim w 2022 r."/>
      </w:tblPr>
      <w:tblGrid>
        <w:gridCol w:w="1030"/>
        <w:gridCol w:w="2166"/>
        <w:gridCol w:w="1276"/>
        <w:gridCol w:w="1614"/>
        <w:gridCol w:w="992"/>
        <w:gridCol w:w="1559"/>
        <w:gridCol w:w="992"/>
      </w:tblGrid>
      <w:tr w:rsidR="00CB1B16" w:rsidRPr="00162081" w14:paraId="7E0C206F" w14:textId="77777777" w:rsidTr="008071BF">
        <w:trPr>
          <w:trHeight w:hRule="exact" w:val="284"/>
          <w:jc w:val="center"/>
        </w:trPr>
        <w:tc>
          <w:tcPr>
            <w:tcW w:w="3250" w:type="dxa"/>
            <w:gridSpan w:val="2"/>
            <w:vMerge w:val="restart"/>
          </w:tcPr>
          <w:p w14:paraId="45364225"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Wyszczególnienie</w:t>
            </w:r>
          </w:p>
        </w:tc>
        <w:tc>
          <w:tcPr>
            <w:tcW w:w="6379" w:type="dxa"/>
            <w:gridSpan w:val="5"/>
          </w:tcPr>
          <w:p w14:paraId="4D945996"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Liczba obiektów</w:t>
            </w:r>
          </w:p>
          <w:p w14:paraId="4F3DA8A8" w14:textId="77777777" w:rsidR="00CB1B16" w:rsidRPr="00162081" w:rsidRDefault="00CB1B16" w:rsidP="00400395">
            <w:pPr>
              <w:jc w:val="center"/>
              <w:rPr>
                <w:rFonts w:eastAsia="Times New Roman" w:cstheme="minorHAnsi"/>
                <w:bCs/>
                <w:color w:val="000000" w:themeColor="text1"/>
                <w:sz w:val="20"/>
                <w:szCs w:val="20"/>
                <w:lang w:eastAsia="pl-PL"/>
              </w:rPr>
            </w:pPr>
          </w:p>
          <w:p w14:paraId="0B7C14B8" w14:textId="77777777" w:rsidR="00CB1B16" w:rsidRPr="00162081" w:rsidRDefault="00CB1B16" w:rsidP="00400395">
            <w:pPr>
              <w:jc w:val="center"/>
              <w:rPr>
                <w:rFonts w:eastAsia="Times New Roman" w:cstheme="minorHAnsi"/>
                <w:bCs/>
                <w:color w:val="000000" w:themeColor="text1"/>
                <w:sz w:val="20"/>
                <w:szCs w:val="20"/>
                <w:lang w:eastAsia="pl-PL"/>
              </w:rPr>
            </w:pPr>
          </w:p>
          <w:p w14:paraId="32338899" w14:textId="77777777" w:rsidR="00CB1B16" w:rsidRPr="00162081" w:rsidRDefault="00CB1B16" w:rsidP="00400395">
            <w:pPr>
              <w:jc w:val="center"/>
              <w:rPr>
                <w:rFonts w:eastAsia="Times New Roman" w:cstheme="minorHAnsi"/>
                <w:bCs/>
                <w:color w:val="000000" w:themeColor="text1"/>
                <w:sz w:val="20"/>
                <w:szCs w:val="20"/>
                <w:lang w:eastAsia="pl-PL"/>
              </w:rPr>
            </w:pPr>
          </w:p>
        </w:tc>
      </w:tr>
      <w:tr w:rsidR="00CB1B16" w:rsidRPr="00162081" w14:paraId="2F4AF6EB" w14:textId="77777777" w:rsidTr="008071BF">
        <w:trPr>
          <w:trHeight w:hRule="exact" w:val="879"/>
          <w:jc w:val="center"/>
        </w:trPr>
        <w:tc>
          <w:tcPr>
            <w:tcW w:w="3250" w:type="dxa"/>
            <w:gridSpan w:val="2"/>
            <w:vMerge/>
          </w:tcPr>
          <w:p w14:paraId="32452DC6" w14:textId="77777777" w:rsidR="00CB1B16" w:rsidRPr="00162081" w:rsidRDefault="00CB1B16" w:rsidP="00400395">
            <w:pPr>
              <w:rPr>
                <w:rFonts w:eastAsia="Times New Roman" w:cstheme="minorHAnsi"/>
                <w:bCs/>
                <w:color w:val="000000" w:themeColor="text1"/>
                <w:sz w:val="20"/>
                <w:szCs w:val="20"/>
                <w:lang w:eastAsia="pl-PL"/>
              </w:rPr>
            </w:pPr>
          </w:p>
        </w:tc>
        <w:tc>
          <w:tcPr>
            <w:tcW w:w="1276" w:type="dxa"/>
          </w:tcPr>
          <w:p w14:paraId="22F9CAB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 xml:space="preserve">Ogółem wg </w:t>
            </w:r>
          </w:p>
          <w:p w14:paraId="63E19FE5"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 xml:space="preserve">ewidencji </w:t>
            </w:r>
          </w:p>
          <w:p w14:paraId="61C00BDA"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na 31.XII</w:t>
            </w:r>
          </w:p>
        </w:tc>
        <w:tc>
          <w:tcPr>
            <w:tcW w:w="1560" w:type="dxa"/>
          </w:tcPr>
          <w:p w14:paraId="1F93871C" w14:textId="77777777" w:rsidR="00CB1B16" w:rsidRPr="00162081" w:rsidRDefault="00CB1B16" w:rsidP="00400395">
            <w:pPr>
              <w:jc w:val="center"/>
              <w:rPr>
                <w:rFonts w:eastAsia="Times New Roman" w:cstheme="minorHAnsi"/>
                <w:bCs/>
                <w:sz w:val="20"/>
                <w:szCs w:val="20"/>
                <w:lang w:eastAsia="pl-PL"/>
              </w:rPr>
            </w:pPr>
            <w:r w:rsidRPr="00162081">
              <w:rPr>
                <w:rFonts w:eastAsia="Times New Roman" w:cstheme="minorHAnsi"/>
                <w:bCs/>
                <w:sz w:val="20"/>
                <w:szCs w:val="20"/>
                <w:lang w:eastAsia="pl-PL"/>
              </w:rPr>
              <w:t>skontrolowanych</w:t>
            </w:r>
          </w:p>
        </w:tc>
        <w:tc>
          <w:tcPr>
            <w:tcW w:w="992" w:type="dxa"/>
            <w:noWrap/>
          </w:tcPr>
          <w:p w14:paraId="79B2F9A3" w14:textId="77777777" w:rsidR="00CB1B16" w:rsidRPr="00162081" w:rsidRDefault="00CB1B16" w:rsidP="00400395">
            <w:pPr>
              <w:jc w:val="center"/>
              <w:rPr>
                <w:rFonts w:eastAsia="Times New Roman" w:cstheme="minorHAnsi"/>
                <w:bCs/>
                <w:sz w:val="20"/>
                <w:szCs w:val="20"/>
                <w:lang w:eastAsia="pl-PL"/>
              </w:rPr>
            </w:pPr>
            <w:r w:rsidRPr="00162081">
              <w:rPr>
                <w:rFonts w:eastAsia="Times New Roman" w:cstheme="minorHAnsi"/>
                <w:bCs/>
                <w:sz w:val="20"/>
                <w:szCs w:val="20"/>
                <w:lang w:eastAsia="pl-PL"/>
              </w:rPr>
              <w:t>%</w:t>
            </w:r>
          </w:p>
        </w:tc>
        <w:tc>
          <w:tcPr>
            <w:tcW w:w="1559" w:type="dxa"/>
          </w:tcPr>
          <w:p w14:paraId="621FD275"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 xml:space="preserve">ze stwierdzonym złym stanem </w:t>
            </w:r>
          </w:p>
        </w:tc>
        <w:tc>
          <w:tcPr>
            <w:tcW w:w="992" w:type="dxa"/>
          </w:tcPr>
          <w:p w14:paraId="79D9B03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w:t>
            </w:r>
          </w:p>
        </w:tc>
      </w:tr>
      <w:tr w:rsidR="00CB1B16" w:rsidRPr="00162081" w14:paraId="0C489E37" w14:textId="77777777" w:rsidTr="008071BF">
        <w:trPr>
          <w:trHeight w:val="342"/>
          <w:jc w:val="center"/>
        </w:trPr>
        <w:tc>
          <w:tcPr>
            <w:tcW w:w="1040" w:type="dxa"/>
            <w:vMerge w:val="restart"/>
          </w:tcPr>
          <w:p w14:paraId="69EF586E" w14:textId="77777777" w:rsidR="00CB1B16" w:rsidRPr="00162081" w:rsidRDefault="00CB1B16" w:rsidP="00400395">
            <w:pPr>
              <w:rPr>
                <w:rFonts w:eastAsia="Times New Roman" w:cstheme="minorHAnsi"/>
                <w:bCs/>
                <w:sz w:val="20"/>
                <w:szCs w:val="20"/>
                <w:lang w:eastAsia="pl-PL"/>
              </w:rPr>
            </w:pPr>
            <w:r w:rsidRPr="00162081">
              <w:rPr>
                <w:rFonts w:eastAsia="Times New Roman" w:cstheme="minorHAnsi"/>
                <w:bCs/>
                <w:sz w:val="20"/>
                <w:szCs w:val="20"/>
                <w:lang w:eastAsia="pl-PL"/>
              </w:rPr>
              <w:t>Szpitale</w:t>
            </w:r>
          </w:p>
        </w:tc>
        <w:tc>
          <w:tcPr>
            <w:tcW w:w="2210" w:type="dxa"/>
          </w:tcPr>
          <w:p w14:paraId="1E20639B" w14:textId="77777777" w:rsidR="00CB1B16" w:rsidRPr="00162081" w:rsidRDefault="00CB1B16" w:rsidP="00400395">
            <w:pPr>
              <w:rPr>
                <w:rFonts w:eastAsia="Times New Roman" w:cstheme="minorHAnsi"/>
                <w:bCs/>
                <w:sz w:val="20"/>
                <w:szCs w:val="20"/>
                <w:lang w:eastAsia="pl-PL"/>
              </w:rPr>
            </w:pPr>
            <w:r w:rsidRPr="00162081">
              <w:rPr>
                <w:rFonts w:eastAsia="Times New Roman" w:cstheme="minorHAnsi"/>
                <w:bCs/>
                <w:sz w:val="20"/>
                <w:szCs w:val="20"/>
                <w:lang w:eastAsia="pl-PL"/>
              </w:rPr>
              <w:t>ogółem</w:t>
            </w:r>
          </w:p>
        </w:tc>
        <w:tc>
          <w:tcPr>
            <w:tcW w:w="1276" w:type="dxa"/>
            <w:noWrap/>
          </w:tcPr>
          <w:p w14:paraId="5B99FD82"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51</w:t>
            </w:r>
          </w:p>
        </w:tc>
        <w:tc>
          <w:tcPr>
            <w:tcW w:w="1560" w:type="dxa"/>
            <w:noWrap/>
          </w:tcPr>
          <w:p w14:paraId="3D9F5A04"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47</w:t>
            </w:r>
          </w:p>
        </w:tc>
        <w:tc>
          <w:tcPr>
            <w:tcW w:w="992" w:type="dxa"/>
            <w:noWrap/>
          </w:tcPr>
          <w:p w14:paraId="254D139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92,16</w:t>
            </w:r>
          </w:p>
        </w:tc>
        <w:tc>
          <w:tcPr>
            <w:tcW w:w="1559" w:type="dxa"/>
            <w:noWrap/>
          </w:tcPr>
          <w:p w14:paraId="18F61E7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19</w:t>
            </w:r>
          </w:p>
        </w:tc>
        <w:tc>
          <w:tcPr>
            <w:tcW w:w="992" w:type="dxa"/>
            <w:noWrap/>
          </w:tcPr>
          <w:p w14:paraId="34FA959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40,43</w:t>
            </w:r>
          </w:p>
        </w:tc>
      </w:tr>
      <w:tr w:rsidR="00CB1B16" w:rsidRPr="00162081" w14:paraId="7EF52150" w14:textId="77777777" w:rsidTr="008071BF">
        <w:trPr>
          <w:trHeight w:val="342"/>
          <w:jc w:val="center"/>
        </w:trPr>
        <w:tc>
          <w:tcPr>
            <w:tcW w:w="1040" w:type="dxa"/>
            <w:vMerge/>
          </w:tcPr>
          <w:p w14:paraId="58EA62D8" w14:textId="77777777" w:rsidR="00CB1B16" w:rsidRPr="00162081" w:rsidRDefault="00CB1B16" w:rsidP="00400395">
            <w:pPr>
              <w:rPr>
                <w:rFonts w:eastAsia="Times New Roman" w:cstheme="minorHAnsi"/>
                <w:b/>
                <w:sz w:val="20"/>
                <w:szCs w:val="20"/>
                <w:lang w:eastAsia="pl-PL"/>
              </w:rPr>
            </w:pPr>
          </w:p>
        </w:tc>
        <w:tc>
          <w:tcPr>
            <w:tcW w:w="2210" w:type="dxa"/>
          </w:tcPr>
          <w:p w14:paraId="32DEE185" w14:textId="77777777" w:rsidR="00CB1B16" w:rsidRPr="00162081" w:rsidRDefault="00CB1B16" w:rsidP="00400395">
            <w:pPr>
              <w:rPr>
                <w:rFonts w:eastAsia="Times New Roman" w:cstheme="minorHAnsi"/>
                <w:bCs/>
                <w:sz w:val="20"/>
                <w:szCs w:val="20"/>
                <w:lang w:eastAsia="pl-PL"/>
              </w:rPr>
            </w:pPr>
            <w:r w:rsidRPr="00162081">
              <w:rPr>
                <w:rFonts w:eastAsia="Times New Roman" w:cstheme="minorHAnsi"/>
                <w:bCs/>
                <w:sz w:val="20"/>
                <w:szCs w:val="20"/>
                <w:lang w:eastAsia="pl-PL"/>
              </w:rPr>
              <w:t>w tym uzdrowiskowe</w:t>
            </w:r>
          </w:p>
        </w:tc>
        <w:tc>
          <w:tcPr>
            <w:tcW w:w="1276" w:type="dxa"/>
            <w:noWrap/>
          </w:tcPr>
          <w:p w14:paraId="2B7E781F"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8</w:t>
            </w:r>
          </w:p>
        </w:tc>
        <w:tc>
          <w:tcPr>
            <w:tcW w:w="1560" w:type="dxa"/>
            <w:noWrap/>
          </w:tcPr>
          <w:p w14:paraId="2DD2F7B5"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w:t>
            </w:r>
          </w:p>
        </w:tc>
        <w:tc>
          <w:tcPr>
            <w:tcW w:w="992" w:type="dxa"/>
            <w:noWrap/>
          </w:tcPr>
          <w:p w14:paraId="1175A84F"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50</w:t>
            </w:r>
          </w:p>
        </w:tc>
        <w:tc>
          <w:tcPr>
            <w:tcW w:w="1559" w:type="dxa"/>
            <w:noWrap/>
          </w:tcPr>
          <w:p w14:paraId="69C69219"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0</w:t>
            </w:r>
          </w:p>
        </w:tc>
        <w:tc>
          <w:tcPr>
            <w:tcW w:w="992" w:type="dxa"/>
            <w:noWrap/>
          </w:tcPr>
          <w:p w14:paraId="01DFBA27"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0</w:t>
            </w:r>
          </w:p>
        </w:tc>
      </w:tr>
      <w:tr w:rsidR="00CB1B16" w:rsidRPr="00162081" w14:paraId="243D0CB5" w14:textId="77777777" w:rsidTr="008071BF">
        <w:trPr>
          <w:trHeight w:val="342"/>
          <w:jc w:val="center"/>
        </w:trPr>
        <w:tc>
          <w:tcPr>
            <w:tcW w:w="1040" w:type="dxa"/>
            <w:vMerge/>
          </w:tcPr>
          <w:p w14:paraId="1D0BEE48" w14:textId="77777777" w:rsidR="00CB1B16" w:rsidRPr="00162081" w:rsidRDefault="00CB1B16" w:rsidP="00400395">
            <w:pPr>
              <w:rPr>
                <w:rFonts w:eastAsia="Times New Roman" w:cstheme="minorHAnsi"/>
                <w:b/>
                <w:sz w:val="20"/>
                <w:szCs w:val="20"/>
                <w:lang w:eastAsia="pl-PL"/>
              </w:rPr>
            </w:pPr>
          </w:p>
        </w:tc>
        <w:tc>
          <w:tcPr>
            <w:tcW w:w="2210" w:type="dxa"/>
          </w:tcPr>
          <w:p w14:paraId="6DC10011" w14:textId="77777777" w:rsidR="00CB1B16" w:rsidRPr="00162081" w:rsidRDefault="00CB1B16" w:rsidP="00400395">
            <w:pPr>
              <w:rPr>
                <w:rFonts w:eastAsia="Times New Roman" w:cstheme="minorHAnsi"/>
                <w:bCs/>
                <w:sz w:val="20"/>
                <w:szCs w:val="20"/>
                <w:lang w:eastAsia="pl-PL"/>
              </w:rPr>
            </w:pPr>
            <w:r w:rsidRPr="00162081">
              <w:rPr>
                <w:rFonts w:eastAsia="Times New Roman" w:cstheme="minorHAnsi"/>
                <w:bCs/>
                <w:sz w:val="20"/>
                <w:szCs w:val="20"/>
                <w:lang w:eastAsia="pl-PL"/>
              </w:rPr>
              <w:t>w tym jednodniowe</w:t>
            </w:r>
          </w:p>
        </w:tc>
        <w:tc>
          <w:tcPr>
            <w:tcW w:w="1276" w:type="dxa"/>
            <w:noWrap/>
          </w:tcPr>
          <w:p w14:paraId="202C8A0F"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6</w:t>
            </w:r>
          </w:p>
        </w:tc>
        <w:tc>
          <w:tcPr>
            <w:tcW w:w="1560" w:type="dxa"/>
            <w:noWrap/>
          </w:tcPr>
          <w:p w14:paraId="67B91AEB"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6</w:t>
            </w:r>
          </w:p>
        </w:tc>
        <w:tc>
          <w:tcPr>
            <w:tcW w:w="992" w:type="dxa"/>
            <w:noWrap/>
          </w:tcPr>
          <w:p w14:paraId="434A8F6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100</w:t>
            </w:r>
          </w:p>
        </w:tc>
        <w:tc>
          <w:tcPr>
            <w:tcW w:w="1559" w:type="dxa"/>
            <w:noWrap/>
          </w:tcPr>
          <w:p w14:paraId="1E6D0B36"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w:t>
            </w:r>
          </w:p>
        </w:tc>
        <w:tc>
          <w:tcPr>
            <w:tcW w:w="992" w:type="dxa"/>
            <w:noWrap/>
          </w:tcPr>
          <w:p w14:paraId="5853DC73"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16,67</w:t>
            </w:r>
          </w:p>
        </w:tc>
      </w:tr>
      <w:tr w:rsidR="00CB1B16" w:rsidRPr="00162081" w14:paraId="288109FD" w14:textId="77777777" w:rsidTr="008071BF">
        <w:trPr>
          <w:trHeight w:val="342"/>
          <w:jc w:val="center"/>
        </w:trPr>
        <w:tc>
          <w:tcPr>
            <w:tcW w:w="3250" w:type="dxa"/>
            <w:gridSpan w:val="2"/>
          </w:tcPr>
          <w:p w14:paraId="551D48EE"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Zakłady opiekuńczo - lecznicze</w:t>
            </w:r>
          </w:p>
        </w:tc>
        <w:tc>
          <w:tcPr>
            <w:tcW w:w="1276" w:type="dxa"/>
            <w:noWrap/>
          </w:tcPr>
          <w:p w14:paraId="5F83AFBF"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10</w:t>
            </w:r>
          </w:p>
        </w:tc>
        <w:tc>
          <w:tcPr>
            <w:tcW w:w="1560" w:type="dxa"/>
            <w:noWrap/>
          </w:tcPr>
          <w:p w14:paraId="59FA11B2"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6</w:t>
            </w:r>
          </w:p>
        </w:tc>
        <w:tc>
          <w:tcPr>
            <w:tcW w:w="992" w:type="dxa"/>
            <w:noWrap/>
          </w:tcPr>
          <w:p w14:paraId="6985B54D"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60</w:t>
            </w:r>
          </w:p>
        </w:tc>
        <w:tc>
          <w:tcPr>
            <w:tcW w:w="1559" w:type="dxa"/>
            <w:noWrap/>
          </w:tcPr>
          <w:p w14:paraId="49892A6E"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3</w:t>
            </w:r>
          </w:p>
        </w:tc>
        <w:tc>
          <w:tcPr>
            <w:tcW w:w="992" w:type="dxa"/>
            <w:noWrap/>
          </w:tcPr>
          <w:p w14:paraId="2E2DA789"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50</w:t>
            </w:r>
          </w:p>
        </w:tc>
      </w:tr>
      <w:tr w:rsidR="00CB1B16" w:rsidRPr="00162081" w14:paraId="138764A3" w14:textId="77777777" w:rsidTr="008071BF">
        <w:trPr>
          <w:trHeight w:val="342"/>
          <w:jc w:val="center"/>
        </w:trPr>
        <w:tc>
          <w:tcPr>
            <w:tcW w:w="3250" w:type="dxa"/>
            <w:gridSpan w:val="2"/>
          </w:tcPr>
          <w:p w14:paraId="7968F2DE"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 xml:space="preserve">Zakłady </w:t>
            </w:r>
            <w:proofErr w:type="spellStart"/>
            <w:r w:rsidRPr="00162081">
              <w:rPr>
                <w:rFonts w:eastAsia="Times New Roman" w:cstheme="minorHAnsi"/>
                <w:bCs/>
                <w:color w:val="000000" w:themeColor="text1"/>
                <w:sz w:val="20"/>
                <w:szCs w:val="20"/>
                <w:lang w:eastAsia="pl-PL"/>
              </w:rPr>
              <w:t>pielęgnacyjno</w:t>
            </w:r>
            <w:proofErr w:type="spellEnd"/>
            <w:r w:rsidRPr="00162081">
              <w:rPr>
                <w:rFonts w:eastAsia="Times New Roman" w:cstheme="minorHAnsi"/>
                <w:bCs/>
                <w:color w:val="000000" w:themeColor="text1"/>
                <w:sz w:val="20"/>
                <w:szCs w:val="20"/>
                <w:lang w:eastAsia="pl-PL"/>
              </w:rPr>
              <w:t xml:space="preserve"> - opiekuńcze</w:t>
            </w:r>
          </w:p>
        </w:tc>
        <w:tc>
          <w:tcPr>
            <w:tcW w:w="1276" w:type="dxa"/>
            <w:noWrap/>
          </w:tcPr>
          <w:p w14:paraId="4A3A252F"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14</w:t>
            </w:r>
          </w:p>
        </w:tc>
        <w:tc>
          <w:tcPr>
            <w:tcW w:w="1560" w:type="dxa"/>
            <w:noWrap/>
          </w:tcPr>
          <w:p w14:paraId="33B163B3"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10</w:t>
            </w:r>
          </w:p>
        </w:tc>
        <w:tc>
          <w:tcPr>
            <w:tcW w:w="992" w:type="dxa"/>
            <w:noWrap/>
          </w:tcPr>
          <w:p w14:paraId="374AABE2"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71,43</w:t>
            </w:r>
          </w:p>
        </w:tc>
        <w:tc>
          <w:tcPr>
            <w:tcW w:w="1559" w:type="dxa"/>
            <w:noWrap/>
          </w:tcPr>
          <w:p w14:paraId="46B0DF7B"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w:t>
            </w:r>
          </w:p>
        </w:tc>
        <w:tc>
          <w:tcPr>
            <w:tcW w:w="992" w:type="dxa"/>
            <w:noWrap/>
          </w:tcPr>
          <w:p w14:paraId="0A7A5E7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10</w:t>
            </w:r>
          </w:p>
        </w:tc>
      </w:tr>
      <w:tr w:rsidR="00CB1B16" w:rsidRPr="00162081" w14:paraId="44126E8C" w14:textId="77777777" w:rsidTr="008071BF">
        <w:trPr>
          <w:trHeight w:val="342"/>
          <w:jc w:val="center"/>
        </w:trPr>
        <w:tc>
          <w:tcPr>
            <w:tcW w:w="3250" w:type="dxa"/>
            <w:gridSpan w:val="2"/>
          </w:tcPr>
          <w:p w14:paraId="4C2C6D6C"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Zakłady rehabilitacji leczniczej</w:t>
            </w:r>
          </w:p>
        </w:tc>
        <w:tc>
          <w:tcPr>
            <w:tcW w:w="1276" w:type="dxa"/>
            <w:noWrap/>
          </w:tcPr>
          <w:p w14:paraId="5F6EA884"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26</w:t>
            </w:r>
          </w:p>
        </w:tc>
        <w:tc>
          <w:tcPr>
            <w:tcW w:w="1560" w:type="dxa"/>
            <w:noWrap/>
          </w:tcPr>
          <w:p w14:paraId="3343B974"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9</w:t>
            </w:r>
          </w:p>
        </w:tc>
        <w:tc>
          <w:tcPr>
            <w:tcW w:w="992" w:type="dxa"/>
            <w:noWrap/>
          </w:tcPr>
          <w:p w14:paraId="482E6763"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34,62</w:t>
            </w:r>
          </w:p>
        </w:tc>
        <w:tc>
          <w:tcPr>
            <w:tcW w:w="1559" w:type="dxa"/>
            <w:noWrap/>
          </w:tcPr>
          <w:p w14:paraId="37412F69"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w:t>
            </w:r>
          </w:p>
        </w:tc>
        <w:tc>
          <w:tcPr>
            <w:tcW w:w="992" w:type="dxa"/>
            <w:noWrap/>
          </w:tcPr>
          <w:p w14:paraId="5AC49EF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11,11</w:t>
            </w:r>
          </w:p>
        </w:tc>
      </w:tr>
      <w:tr w:rsidR="00CB1B16" w:rsidRPr="00162081" w14:paraId="75496200" w14:textId="77777777" w:rsidTr="008071BF">
        <w:trPr>
          <w:trHeight w:val="342"/>
          <w:jc w:val="center"/>
        </w:trPr>
        <w:tc>
          <w:tcPr>
            <w:tcW w:w="3250" w:type="dxa"/>
            <w:gridSpan w:val="2"/>
          </w:tcPr>
          <w:p w14:paraId="1227D963"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 xml:space="preserve">Sanatoria  </w:t>
            </w:r>
          </w:p>
        </w:tc>
        <w:tc>
          <w:tcPr>
            <w:tcW w:w="1276" w:type="dxa"/>
            <w:noWrap/>
          </w:tcPr>
          <w:p w14:paraId="1DCB6D5B"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55</w:t>
            </w:r>
          </w:p>
        </w:tc>
        <w:tc>
          <w:tcPr>
            <w:tcW w:w="1560" w:type="dxa"/>
            <w:noWrap/>
          </w:tcPr>
          <w:p w14:paraId="202EECFD"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31</w:t>
            </w:r>
          </w:p>
        </w:tc>
        <w:tc>
          <w:tcPr>
            <w:tcW w:w="992" w:type="dxa"/>
            <w:noWrap/>
          </w:tcPr>
          <w:p w14:paraId="434670D7"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56,36</w:t>
            </w:r>
          </w:p>
        </w:tc>
        <w:tc>
          <w:tcPr>
            <w:tcW w:w="1559" w:type="dxa"/>
            <w:noWrap/>
          </w:tcPr>
          <w:p w14:paraId="0063B429"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w:t>
            </w:r>
          </w:p>
        </w:tc>
        <w:tc>
          <w:tcPr>
            <w:tcW w:w="992" w:type="dxa"/>
            <w:noWrap/>
          </w:tcPr>
          <w:p w14:paraId="0C034A63"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12,90</w:t>
            </w:r>
          </w:p>
        </w:tc>
      </w:tr>
      <w:tr w:rsidR="00CB1B16" w:rsidRPr="00162081" w14:paraId="16BA72BA" w14:textId="77777777" w:rsidTr="008071BF">
        <w:trPr>
          <w:trHeight w:val="342"/>
          <w:jc w:val="center"/>
        </w:trPr>
        <w:tc>
          <w:tcPr>
            <w:tcW w:w="3250" w:type="dxa"/>
            <w:gridSpan w:val="2"/>
          </w:tcPr>
          <w:p w14:paraId="1B417E66"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 xml:space="preserve">Hospicja </w:t>
            </w:r>
          </w:p>
        </w:tc>
        <w:tc>
          <w:tcPr>
            <w:tcW w:w="1276" w:type="dxa"/>
            <w:noWrap/>
          </w:tcPr>
          <w:p w14:paraId="3A9AC2AE"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8</w:t>
            </w:r>
          </w:p>
        </w:tc>
        <w:tc>
          <w:tcPr>
            <w:tcW w:w="1560" w:type="dxa"/>
            <w:noWrap/>
          </w:tcPr>
          <w:p w14:paraId="5E2B6CD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w:t>
            </w:r>
          </w:p>
        </w:tc>
        <w:tc>
          <w:tcPr>
            <w:tcW w:w="992" w:type="dxa"/>
            <w:noWrap/>
          </w:tcPr>
          <w:p w14:paraId="42FA8570"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50</w:t>
            </w:r>
          </w:p>
        </w:tc>
        <w:tc>
          <w:tcPr>
            <w:tcW w:w="1559" w:type="dxa"/>
            <w:noWrap/>
          </w:tcPr>
          <w:p w14:paraId="1FDDE8AA"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w:t>
            </w:r>
          </w:p>
        </w:tc>
        <w:tc>
          <w:tcPr>
            <w:tcW w:w="992" w:type="dxa"/>
            <w:noWrap/>
          </w:tcPr>
          <w:p w14:paraId="1F338678"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25</w:t>
            </w:r>
          </w:p>
        </w:tc>
      </w:tr>
      <w:tr w:rsidR="00CB1B16" w:rsidRPr="00162081" w14:paraId="61A4A01F" w14:textId="77777777" w:rsidTr="008071BF">
        <w:trPr>
          <w:trHeight w:val="342"/>
          <w:jc w:val="center"/>
        </w:trPr>
        <w:tc>
          <w:tcPr>
            <w:tcW w:w="3250" w:type="dxa"/>
            <w:gridSpan w:val="2"/>
          </w:tcPr>
          <w:p w14:paraId="09D007D7"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Inne</w:t>
            </w:r>
          </w:p>
        </w:tc>
        <w:tc>
          <w:tcPr>
            <w:tcW w:w="1276" w:type="dxa"/>
            <w:noWrap/>
          </w:tcPr>
          <w:p w14:paraId="0CC97469"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14</w:t>
            </w:r>
          </w:p>
        </w:tc>
        <w:tc>
          <w:tcPr>
            <w:tcW w:w="1560" w:type="dxa"/>
            <w:noWrap/>
          </w:tcPr>
          <w:p w14:paraId="2783A78E"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6</w:t>
            </w:r>
          </w:p>
        </w:tc>
        <w:tc>
          <w:tcPr>
            <w:tcW w:w="992" w:type="dxa"/>
            <w:noWrap/>
          </w:tcPr>
          <w:p w14:paraId="00BFAA09"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42,86</w:t>
            </w:r>
          </w:p>
        </w:tc>
        <w:tc>
          <w:tcPr>
            <w:tcW w:w="1559" w:type="dxa"/>
            <w:noWrap/>
          </w:tcPr>
          <w:p w14:paraId="53EADEA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w:t>
            </w:r>
          </w:p>
        </w:tc>
        <w:tc>
          <w:tcPr>
            <w:tcW w:w="992" w:type="dxa"/>
            <w:noWrap/>
          </w:tcPr>
          <w:p w14:paraId="746BABA4"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16,67</w:t>
            </w:r>
          </w:p>
        </w:tc>
      </w:tr>
      <w:tr w:rsidR="00CB1B16" w:rsidRPr="00162081" w14:paraId="0F88DE46" w14:textId="77777777" w:rsidTr="008071BF">
        <w:trPr>
          <w:trHeight w:val="533"/>
          <w:jc w:val="center"/>
        </w:trPr>
        <w:tc>
          <w:tcPr>
            <w:tcW w:w="3250" w:type="dxa"/>
            <w:gridSpan w:val="2"/>
          </w:tcPr>
          <w:p w14:paraId="039FB4AF"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Przychodnie, ośrodki, poradnie, ambulatoria - ogółem</w:t>
            </w:r>
          </w:p>
        </w:tc>
        <w:tc>
          <w:tcPr>
            <w:tcW w:w="1276" w:type="dxa"/>
            <w:noWrap/>
          </w:tcPr>
          <w:p w14:paraId="20E354E0"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976</w:t>
            </w:r>
          </w:p>
        </w:tc>
        <w:tc>
          <w:tcPr>
            <w:tcW w:w="1560" w:type="dxa"/>
            <w:noWrap/>
          </w:tcPr>
          <w:p w14:paraId="4C3BCAC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573</w:t>
            </w:r>
          </w:p>
        </w:tc>
        <w:tc>
          <w:tcPr>
            <w:tcW w:w="992" w:type="dxa"/>
            <w:noWrap/>
          </w:tcPr>
          <w:p w14:paraId="2CDFE182"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58,71</w:t>
            </w:r>
          </w:p>
        </w:tc>
        <w:tc>
          <w:tcPr>
            <w:tcW w:w="1559" w:type="dxa"/>
            <w:noWrap/>
          </w:tcPr>
          <w:p w14:paraId="23DAF332"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86</w:t>
            </w:r>
          </w:p>
        </w:tc>
        <w:tc>
          <w:tcPr>
            <w:tcW w:w="992" w:type="dxa"/>
            <w:noWrap/>
          </w:tcPr>
          <w:p w14:paraId="21B09D22"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15,01</w:t>
            </w:r>
          </w:p>
        </w:tc>
      </w:tr>
      <w:tr w:rsidR="00CB1B16" w:rsidRPr="00162081" w14:paraId="298E2B1C" w14:textId="77777777" w:rsidTr="008071BF">
        <w:trPr>
          <w:trHeight w:val="540"/>
          <w:jc w:val="center"/>
        </w:trPr>
        <w:tc>
          <w:tcPr>
            <w:tcW w:w="3250" w:type="dxa"/>
            <w:gridSpan w:val="2"/>
          </w:tcPr>
          <w:p w14:paraId="10C3CA65" w14:textId="6B25687C"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Zakłady badań diagnostycznych</w:t>
            </w:r>
            <w:r w:rsidR="005A5A82" w:rsidRPr="00162081">
              <w:rPr>
                <w:rFonts w:eastAsia="Times New Roman" w:cstheme="minorHAnsi"/>
                <w:bCs/>
                <w:color w:val="000000" w:themeColor="text1"/>
                <w:sz w:val="20"/>
                <w:szCs w:val="20"/>
                <w:lang w:eastAsia="pl-PL"/>
              </w:rPr>
              <w:t xml:space="preserve"> i </w:t>
            </w:r>
            <w:r w:rsidRPr="00162081">
              <w:rPr>
                <w:rFonts w:eastAsia="Times New Roman" w:cstheme="minorHAnsi"/>
                <w:bCs/>
                <w:color w:val="000000" w:themeColor="text1"/>
                <w:sz w:val="20"/>
                <w:szCs w:val="20"/>
                <w:lang w:eastAsia="pl-PL"/>
              </w:rPr>
              <w:t>medyczne laboratoria diagnostyczne</w:t>
            </w:r>
          </w:p>
        </w:tc>
        <w:tc>
          <w:tcPr>
            <w:tcW w:w="1276" w:type="dxa"/>
            <w:noWrap/>
          </w:tcPr>
          <w:p w14:paraId="4238498D"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44</w:t>
            </w:r>
          </w:p>
        </w:tc>
        <w:tc>
          <w:tcPr>
            <w:tcW w:w="1560" w:type="dxa"/>
            <w:noWrap/>
          </w:tcPr>
          <w:p w14:paraId="046A7D4B"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24</w:t>
            </w:r>
          </w:p>
        </w:tc>
        <w:tc>
          <w:tcPr>
            <w:tcW w:w="992" w:type="dxa"/>
            <w:noWrap/>
          </w:tcPr>
          <w:p w14:paraId="04555C46"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54,55</w:t>
            </w:r>
          </w:p>
        </w:tc>
        <w:tc>
          <w:tcPr>
            <w:tcW w:w="1559" w:type="dxa"/>
            <w:noWrap/>
          </w:tcPr>
          <w:p w14:paraId="59C19B7B"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w:t>
            </w:r>
          </w:p>
        </w:tc>
        <w:tc>
          <w:tcPr>
            <w:tcW w:w="992" w:type="dxa"/>
            <w:noWrap/>
          </w:tcPr>
          <w:p w14:paraId="7376A468"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20,83</w:t>
            </w:r>
          </w:p>
        </w:tc>
      </w:tr>
      <w:tr w:rsidR="00CB1B16" w:rsidRPr="00162081" w14:paraId="57A3053B" w14:textId="77777777" w:rsidTr="008071BF">
        <w:trPr>
          <w:trHeight w:val="315"/>
          <w:jc w:val="center"/>
        </w:trPr>
        <w:tc>
          <w:tcPr>
            <w:tcW w:w="3250" w:type="dxa"/>
            <w:gridSpan w:val="2"/>
          </w:tcPr>
          <w:p w14:paraId="4E18986E"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Zakłady rehabilitacji leczniczej</w:t>
            </w:r>
          </w:p>
        </w:tc>
        <w:tc>
          <w:tcPr>
            <w:tcW w:w="1276" w:type="dxa"/>
            <w:noWrap/>
          </w:tcPr>
          <w:p w14:paraId="209C83D6"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84</w:t>
            </w:r>
          </w:p>
        </w:tc>
        <w:tc>
          <w:tcPr>
            <w:tcW w:w="1560" w:type="dxa"/>
            <w:noWrap/>
          </w:tcPr>
          <w:p w14:paraId="2F7A7459"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23</w:t>
            </w:r>
          </w:p>
        </w:tc>
        <w:tc>
          <w:tcPr>
            <w:tcW w:w="992" w:type="dxa"/>
            <w:noWrap/>
          </w:tcPr>
          <w:p w14:paraId="07CE3860"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27,38</w:t>
            </w:r>
          </w:p>
        </w:tc>
        <w:tc>
          <w:tcPr>
            <w:tcW w:w="1559" w:type="dxa"/>
            <w:noWrap/>
          </w:tcPr>
          <w:p w14:paraId="0D557DA4"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3</w:t>
            </w:r>
          </w:p>
        </w:tc>
        <w:tc>
          <w:tcPr>
            <w:tcW w:w="992" w:type="dxa"/>
            <w:noWrap/>
          </w:tcPr>
          <w:p w14:paraId="23C1A9FD"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13,04</w:t>
            </w:r>
          </w:p>
        </w:tc>
      </w:tr>
      <w:tr w:rsidR="00CB1B16" w:rsidRPr="00162081" w14:paraId="7726017E" w14:textId="77777777" w:rsidTr="008071BF">
        <w:trPr>
          <w:trHeight w:val="419"/>
          <w:jc w:val="center"/>
        </w:trPr>
        <w:tc>
          <w:tcPr>
            <w:tcW w:w="3250" w:type="dxa"/>
            <w:gridSpan w:val="2"/>
          </w:tcPr>
          <w:p w14:paraId="240C9CB9"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 xml:space="preserve">Inne ogółem </w:t>
            </w:r>
          </w:p>
        </w:tc>
        <w:tc>
          <w:tcPr>
            <w:tcW w:w="1276" w:type="dxa"/>
            <w:noWrap/>
          </w:tcPr>
          <w:p w14:paraId="12E53B74"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420</w:t>
            </w:r>
          </w:p>
        </w:tc>
        <w:tc>
          <w:tcPr>
            <w:tcW w:w="1560" w:type="dxa"/>
            <w:noWrap/>
          </w:tcPr>
          <w:p w14:paraId="7F26873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121</w:t>
            </w:r>
          </w:p>
        </w:tc>
        <w:tc>
          <w:tcPr>
            <w:tcW w:w="992" w:type="dxa"/>
            <w:noWrap/>
          </w:tcPr>
          <w:p w14:paraId="041F0E8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28,81</w:t>
            </w:r>
          </w:p>
        </w:tc>
        <w:tc>
          <w:tcPr>
            <w:tcW w:w="1559" w:type="dxa"/>
            <w:noWrap/>
          </w:tcPr>
          <w:p w14:paraId="367DCD2D"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6</w:t>
            </w:r>
          </w:p>
        </w:tc>
        <w:tc>
          <w:tcPr>
            <w:tcW w:w="992" w:type="dxa"/>
            <w:noWrap/>
          </w:tcPr>
          <w:p w14:paraId="133519A8"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4,96</w:t>
            </w:r>
          </w:p>
        </w:tc>
      </w:tr>
      <w:tr w:rsidR="00CB1B16" w:rsidRPr="00162081" w14:paraId="64690894" w14:textId="77777777" w:rsidTr="008071BF">
        <w:trPr>
          <w:trHeight w:val="424"/>
          <w:jc w:val="center"/>
        </w:trPr>
        <w:tc>
          <w:tcPr>
            <w:tcW w:w="3250" w:type="dxa"/>
            <w:gridSpan w:val="2"/>
          </w:tcPr>
          <w:p w14:paraId="08143936" w14:textId="77777777" w:rsidR="00CB1B16" w:rsidRPr="00162081" w:rsidRDefault="00CB1B16" w:rsidP="00400395">
            <w:pP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w tym uzdrowiskowe</w:t>
            </w:r>
          </w:p>
        </w:tc>
        <w:tc>
          <w:tcPr>
            <w:tcW w:w="1276" w:type="dxa"/>
            <w:noWrap/>
          </w:tcPr>
          <w:p w14:paraId="0AE3789B"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3</w:t>
            </w:r>
          </w:p>
        </w:tc>
        <w:tc>
          <w:tcPr>
            <w:tcW w:w="1560" w:type="dxa"/>
            <w:noWrap/>
          </w:tcPr>
          <w:p w14:paraId="53967753"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w:t>
            </w:r>
          </w:p>
        </w:tc>
        <w:tc>
          <w:tcPr>
            <w:tcW w:w="992" w:type="dxa"/>
            <w:noWrap/>
          </w:tcPr>
          <w:p w14:paraId="4E6C7AA7"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33,33</w:t>
            </w:r>
          </w:p>
        </w:tc>
        <w:tc>
          <w:tcPr>
            <w:tcW w:w="1559" w:type="dxa"/>
            <w:noWrap/>
          </w:tcPr>
          <w:p w14:paraId="32AA27CB"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0</w:t>
            </w:r>
          </w:p>
        </w:tc>
        <w:tc>
          <w:tcPr>
            <w:tcW w:w="992" w:type="dxa"/>
            <w:noWrap/>
          </w:tcPr>
          <w:p w14:paraId="44C56964"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0</w:t>
            </w:r>
          </w:p>
        </w:tc>
      </w:tr>
      <w:tr w:rsidR="00CB1B16" w:rsidRPr="00162081" w14:paraId="7087D609" w14:textId="77777777" w:rsidTr="008071BF">
        <w:trPr>
          <w:trHeight w:val="387"/>
          <w:jc w:val="center"/>
        </w:trPr>
        <w:tc>
          <w:tcPr>
            <w:tcW w:w="3250" w:type="dxa"/>
            <w:gridSpan w:val="2"/>
          </w:tcPr>
          <w:p w14:paraId="2C7AFB25"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Ogółem:</w:t>
            </w:r>
          </w:p>
        </w:tc>
        <w:tc>
          <w:tcPr>
            <w:tcW w:w="1276" w:type="dxa"/>
            <w:noWrap/>
          </w:tcPr>
          <w:p w14:paraId="05018B1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1702</w:t>
            </w:r>
          </w:p>
        </w:tc>
        <w:tc>
          <w:tcPr>
            <w:tcW w:w="1560" w:type="dxa"/>
            <w:noWrap/>
          </w:tcPr>
          <w:p w14:paraId="2740CFBD"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854</w:t>
            </w:r>
          </w:p>
        </w:tc>
        <w:tc>
          <w:tcPr>
            <w:tcW w:w="992" w:type="dxa"/>
            <w:noWrap/>
          </w:tcPr>
          <w:p w14:paraId="7C6E40DA"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50,18</w:t>
            </w:r>
          </w:p>
        </w:tc>
        <w:tc>
          <w:tcPr>
            <w:tcW w:w="1559" w:type="dxa"/>
            <w:noWrap/>
          </w:tcPr>
          <w:p w14:paraId="2CBAD811"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130</w:t>
            </w:r>
          </w:p>
        </w:tc>
        <w:tc>
          <w:tcPr>
            <w:tcW w:w="992" w:type="dxa"/>
            <w:noWrap/>
          </w:tcPr>
          <w:p w14:paraId="16FFDB2C" w14:textId="77777777" w:rsidR="00CB1B16" w:rsidRPr="00162081" w:rsidRDefault="00CB1B16" w:rsidP="00400395">
            <w:pPr>
              <w:jc w:val="center"/>
              <w:rPr>
                <w:rFonts w:eastAsia="Times New Roman" w:cstheme="minorHAnsi"/>
                <w:bCs/>
                <w:color w:val="000000" w:themeColor="text1"/>
                <w:sz w:val="20"/>
                <w:szCs w:val="20"/>
                <w:lang w:eastAsia="pl-PL"/>
              </w:rPr>
            </w:pPr>
            <w:r w:rsidRPr="00162081">
              <w:rPr>
                <w:rFonts w:eastAsia="Times New Roman" w:cstheme="minorHAnsi"/>
                <w:bCs/>
                <w:color w:val="000000" w:themeColor="text1"/>
                <w:sz w:val="20"/>
                <w:szCs w:val="20"/>
                <w:lang w:eastAsia="pl-PL"/>
              </w:rPr>
              <w:t>15,22</w:t>
            </w:r>
          </w:p>
        </w:tc>
      </w:tr>
    </w:tbl>
    <w:p w14:paraId="5A970E9A" w14:textId="77777777" w:rsidR="00573CFD" w:rsidRPr="00845389" w:rsidRDefault="00573CFD" w:rsidP="00735F55">
      <w:pPr>
        <w:pStyle w:val="Stylnastroninternet"/>
      </w:pPr>
      <w:bookmarkStart w:id="684" w:name="_Toc133222219"/>
    </w:p>
    <w:p w14:paraId="262B1A2C" w14:textId="502D95C0" w:rsidR="00CB1B16" w:rsidRDefault="00CB1B16" w:rsidP="00DB7594">
      <w:pPr>
        <w:pStyle w:val="Nagwek2"/>
        <w:numPr>
          <w:ilvl w:val="0"/>
          <w:numId w:val="123"/>
        </w:numPr>
        <w:spacing w:before="0"/>
      </w:pPr>
      <w:bookmarkStart w:id="685" w:name="_Toc135828437"/>
      <w:r w:rsidRPr="008B3C1E">
        <w:t>Szpitale</w:t>
      </w:r>
      <w:bookmarkEnd w:id="684"/>
      <w:bookmarkEnd w:id="685"/>
    </w:p>
    <w:p w14:paraId="0813475A" w14:textId="77777777" w:rsidR="009E3F04" w:rsidRDefault="009E3F04" w:rsidP="00735F55">
      <w:pPr>
        <w:pStyle w:val="Stylnastroninternet"/>
      </w:pPr>
    </w:p>
    <w:p w14:paraId="5E97CA0C" w14:textId="229D5003" w:rsidR="00CB1B16" w:rsidRPr="00791523" w:rsidRDefault="00CB1B16" w:rsidP="00735F55">
      <w:pPr>
        <w:pStyle w:val="Stylnastroninternet"/>
      </w:pPr>
      <w:r w:rsidRPr="00791523">
        <w:t>Na terenie woj. zachodniopomorskiego pod nadzorem Państwowej Inspekcji Sanitarnej</w:t>
      </w:r>
      <w:r w:rsidR="000E738B">
        <w:t xml:space="preserve"> w </w:t>
      </w:r>
      <w:r w:rsidRPr="00791523">
        <w:t>2022 r. znajdowało się 39 zakładów leczniczych udzielających stacjonarnych</w:t>
      </w:r>
      <w:r w:rsidR="005A5A82">
        <w:t xml:space="preserve"> i </w:t>
      </w:r>
      <w:r w:rsidRPr="00791523">
        <w:t>całodobowych świadczeń zdrowotnych (szpitalnych). Wykaz szpitali publicznych</w:t>
      </w:r>
      <w:r w:rsidR="005A5A82">
        <w:t xml:space="preserve"> i </w:t>
      </w:r>
      <w:r w:rsidRPr="00791523">
        <w:t>niepublicznych wraz</w:t>
      </w:r>
      <w:r w:rsidR="005A5A82">
        <w:t xml:space="preserve"> z </w:t>
      </w:r>
      <w:r w:rsidRPr="00791523">
        <w:t>liczbą łóżek został przedstawiony</w:t>
      </w:r>
      <w:r w:rsidR="000E738B">
        <w:t xml:space="preserve"> w </w:t>
      </w:r>
      <w:r w:rsidRPr="00791523">
        <w:t xml:space="preserve">tabeli </w:t>
      </w:r>
      <w:r>
        <w:t>32</w:t>
      </w:r>
      <w:r w:rsidRPr="00791523">
        <w:t>.</w:t>
      </w:r>
    </w:p>
    <w:p w14:paraId="002F13D1" w14:textId="1E009862" w:rsidR="00CB1B16" w:rsidRDefault="00CB1B16" w:rsidP="00735F55">
      <w:pPr>
        <w:pStyle w:val="Stylnastroninternet"/>
      </w:pPr>
      <w:r w:rsidRPr="00791523">
        <w:t xml:space="preserve">Należy </w:t>
      </w:r>
      <w:r>
        <w:t>wskazać</w:t>
      </w:r>
      <w:r w:rsidRPr="00791523">
        <w:t xml:space="preserve">, </w:t>
      </w:r>
      <w:r w:rsidRPr="00C92692">
        <w:t>że jednostki zakładu szpitala SPSK Nr 1 PUM</w:t>
      </w:r>
      <w:r w:rsidR="000E738B">
        <w:t xml:space="preserve"> w </w:t>
      </w:r>
      <w:r w:rsidRPr="00C92692">
        <w:t>Szczecinie funkcjonują na terenie powiatów: miasta Szczecin</w:t>
      </w:r>
      <w:r w:rsidR="005A5A82">
        <w:t xml:space="preserve"> i </w:t>
      </w:r>
      <w:r w:rsidRPr="00C92692">
        <w:t>powiatu polickiego.</w:t>
      </w:r>
      <w:r w:rsidRPr="00791523">
        <w:t xml:space="preserve"> Ponadto część podmiotów realizujących całodobowe świadczenia szpitalne realizuje również świadczenia </w:t>
      </w:r>
      <w:r w:rsidRPr="00791523">
        <w:rPr>
          <w:rFonts w:eastAsia="Calibri"/>
          <w:lang w:eastAsia="pl-PL"/>
        </w:rPr>
        <w:t>stacjonarne</w:t>
      </w:r>
      <w:r w:rsidR="005A5A82">
        <w:rPr>
          <w:rFonts w:eastAsia="Calibri"/>
          <w:lang w:eastAsia="pl-PL"/>
        </w:rPr>
        <w:t xml:space="preserve"> i </w:t>
      </w:r>
      <w:r w:rsidRPr="00791523">
        <w:rPr>
          <w:rFonts w:eastAsia="Calibri"/>
          <w:lang w:eastAsia="pl-PL"/>
        </w:rPr>
        <w:t>całodobowe inne niż szpitalne</w:t>
      </w:r>
      <w:r w:rsidRPr="00791523">
        <w:rPr>
          <w:rFonts w:eastAsia="Calibri"/>
        </w:rPr>
        <w:t xml:space="preserve"> m.in. SP</w:t>
      </w:r>
      <w:r w:rsidRPr="00791523">
        <w:t xml:space="preserve"> Szpital Rejonowy</w:t>
      </w:r>
      <w:r w:rsidR="000E738B">
        <w:t xml:space="preserve"> w </w:t>
      </w:r>
      <w:r w:rsidRPr="00791523">
        <w:t>Nowogardzie prowadzi</w:t>
      </w:r>
      <w:r w:rsidR="000E738B">
        <w:t xml:space="preserve"> w </w:t>
      </w:r>
      <w:r w:rsidRPr="00791523">
        <w:t>Resku Zakład Opiekuńczo-Leczniczy (nadzorowany przez PPIS</w:t>
      </w:r>
      <w:r w:rsidR="000E738B">
        <w:t xml:space="preserve"> w </w:t>
      </w:r>
      <w:r w:rsidRPr="00791523">
        <w:t>Łobzie), natomiast SPS ZOZ "ZDROJE"</w:t>
      </w:r>
      <w:r w:rsidR="000E738B">
        <w:t xml:space="preserve"> w </w:t>
      </w:r>
      <w:r w:rsidRPr="00791523">
        <w:t xml:space="preserve">Szczecinie obejmuje strukturalnie </w:t>
      </w:r>
      <w:r>
        <w:t>obiekt</w:t>
      </w:r>
      <w:r w:rsidRPr="00791523">
        <w:t xml:space="preserve"> przy ul. Św. Wojciecha 7</w:t>
      </w:r>
      <w:r w:rsidR="000E738B">
        <w:t xml:space="preserve"> w </w:t>
      </w:r>
      <w:r w:rsidRPr="00791523">
        <w:t xml:space="preserve">Szczecinie. </w:t>
      </w:r>
      <w:r>
        <w:t>Ponadto o</w:t>
      </w:r>
      <w:r w:rsidRPr="00791523">
        <w:t>d 4 marca 2017 roku Specjalistyczny Szpital im. prof. Alfreda Sokołowskiego</w:t>
      </w:r>
      <w:r w:rsidR="000E738B">
        <w:t xml:space="preserve"> w </w:t>
      </w:r>
      <w:r w:rsidRPr="00791523">
        <w:t>Szczecinie, ul. A. Sokołowskiego 11, 70-891 Szczecin, funkcjonuje</w:t>
      </w:r>
      <w:r w:rsidR="000E738B">
        <w:t xml:space="preserve"> w </w:t>
      </w:r>
      <w:r w:rsidRPr="00791523">
        <w:t>strukturach Samodzielnego Publicznego Wojewódzkiego Szpitala Zespolonego</w:t>
      </w:r>
      <w:r w:rsidR="000E738B">
        <w:t xml:space="preserve"> w </w:t>
      </w:r>
      <w:r w:rsidRPr="00791523">
        <w:t xml:space="preserve">Szczecinie, ul. Arkońska 4, 71-455 Szczecin. </w:t>
      </w:r>
      <w:r>
        <w:t>Natomiast</w:t>
      </w:r>
      <w:r w:rsidRPr="00791523">
        <w:t xml:space="preserve"> Prywatna Lecznica Chirurgiczna PRAXIS Sp.</w:t>
      </w:r>
      <w:r w:rsidR="005A5A82">
        <w:t xml:space="preserve"> z </w:t>
      </w:r>
      <w:r w:rsidRPr="00791523">
        <w:t>o.o.</w:t>
      </w:r>
      <w:r w:rsidR="000E738B">
        <w:t xml:space="preserve"> w </w:t>
      </w:r>
      <w:r w:rsidRPr="00791523">
        <w:t>Koszalinie zaprzestała realizacji świadczeń szpitalnych,</w:t>
      </w:r>
      <w:r w:rsidR="005A5A82">
        <w:t xml:space="preserve"> a </w:t>
      </w:r>
      <w:r w:rsidRPr="00791523">
        <w:t>udziela obecnie stacjonarnych</w:t>
      </w:r>
      <w:r w:rsidR="005A5A82">
        <w:t xml:space="preserve"> i </w:t>
      </w:r>
      <w:r w:rsidRPr="00791523">
        <w:t xml:space="preserve">całodobowych </w:t>
      </w:r>
      <w:r w:rsidRPr="00791523">
        <w:lastRenderedPageBreak/>
        <w:t>świadczeń zdrowotnych innych niż szpitalne.</w:t>
      </w:r>
      <w:r w:rsidR="005A5A82">
        <w:t xml:space="preserve"> z </w:t>
      </w:r>
      <w:r w:rsidRPr="00791523">
        <w:t>końcem marca 2022</w:t>
      </w:r>
      <w:r>
        <w:t xml:space="preserve"> </w:t>
      </w:r>
      <w:r w:rsidRPr="00791523">
        <w:t>r. zakończył działalność Szpital Tymczasowy przy SP Szpitalu Klinicznym nr 2 na Pomorzanach</w:t>
      </w:r>
      <w:r w:rsidR="000E738B">
        <w:t xml:space="preserve"> w </w:t>
      </w:r>
      <w:r w:rsidRPr="00791523">
        <w:t>Szczecinie.</w:t>
      </w:r>
    </w:p>
    <w:p w14:paraId="62D4DFC8" w14:textId="77777777" w:rsidR="00735F55" w:rsidRPr="00791523" w:rsidRDefault="00735F55" w:rsidP="00735F55">
      <w:pPr>
        <w:pStyle w:val="Stylnastroninternet"/>
      </w:pPr>
    </w:p>
    <w:p w14:paraId="2917EA28" w14:textId="42CB0959" w:rsidR="00CB1B16" w:rsidRPr="0057057F" w:rsidRDefault="00CB1B16" w:rsidP="00CB1B16">
      <w:pPr>
        <w:jc w:val="both"/>
        <w:rPr>
          <w:b/>
          <w:bCs/>
          <w:sz w:val="18"/>
          <w:szCs w:val="18"/>
        </w:rPr>
      </w:pPr>
      <w:bookmarkStart w:id="686" w:name="_Toc133231326"/>
      <w:bookmarkStart w:id="687" w:name="_Toc133236335"/>
      <w:bookmarkStart w:id="688" w:name="_Toc133311725"/>
      <w:bookmarkStart w:id="689" w:name="_Toc133320581"/>
      <w:bookmarkStart w:id="690" w:name="_Toc133321700"/>
      <w:bookmarkStart w:id="691" w:name="_Toc133387678"/>
      <w:bookmarkStart w:id="692" w:name="_Toc133388622"/>
      <w:bookmarkStart w:id="693" w:name="_Toc133500645"/>
      <w:bookmarkStart w:id="694" w:name="_Toc133559649"/>
      <w:bookmarkStart w:id="695" w:name="_Toc133576671"/>
      <w:bookmarkStart w:id="696" w:name="_Toc133582275"/>
      <w:bookmarkStart w:id="697" w:name="_Toc133582893"/>
      <w:bookmarkStart w:id="698" w:name="_Toc133583783"/>
      <w:bookmarkStart w:id="699" w:name="_Toc134604392"/>
      <w:bookmarkStart w:id="700" w:name="_Toc134610906"/>
      <w:bookmarkStart w:id="701" w:name="_Toc135041605"/>
      <w:bookmarkStart w:id="702" w:name="_Toc135828597"/>
      <w:r w:rsidRPr="0057057F">
        <w:rPr>
          <w:bCs/>
          <w:sz w:val="18"/>
          <w:szCs w:val="18"/>
        </w:rPr>
        <w:t xml:space="preserve">Tabela </w:t>
      </w:r>
      <w:r w:rsidRPr="0057057F">
        <w:rPr>
          <w:b/>
          <w:bCs/>
          <w:sz w:val="18"/>
          <w:szCs w:val="18"/>
        </w:rPr>
        <w:fldChar w:fldCharType="begin"/>
      </w:r>
      <w:r w:rsidRPr="0057057F">
        <w:rPr>
          <w:bCs/>
          <w:sz w:val="18"/>
          <w:szCs w:val="18"/>
        </w:rPr>
        <w:instrText xml:space="preserve"> SEQ Tabela \* ARABIC </w:instrText>
      </w:r>
      <w:r w:rsidRPr="0057057F">
        <w:rPr>
          <w:b/>
          <w:bCs/>
          <w:sz w:val="18"/>
          <w:szCs w:val="18"/>
        </w:rPr>
        <w:fldChar w:fldCharType="separate"/>
      </w:r>
      <w:r w:rsidR="00B41039" w:rsidRPr="0057057F">
        <w:rPr>
          <w:bCs/>
          <w:noProof/>
          <w:sz w:val="18"/>
          <w:szCs w:val="18"/>
        </w:rPr>
        <w:t>32</w:t>
      </w:r>
      <w:r w:rsidRPr="0057057F">
        <w:rPr>
          <w:b/>
          <w:bCs/>
          <w:sz w:val="18"/>
          <w:szCs w:val="18"/>
        </w:rPr>
        <w:fldChar w:fldCharType="end"/>
      </w:r>
      <w:r w:rsidRPr="0057057F">
        <w:rPr>
          <w:bCs/>
          <w:sz w:val="18"/>
          <w:szCs w:val="18"/>
        </w:rPr>
        <w:t xml:space="preserve">. </w:t>
      </w:r>
      <w:r w:rsidRPr="0057057F">
        <w:rPr>
          <w:sz w:val="18"/>
          <w:szCs w:val="18"/>
        </w:rPr>
        <w:t>Wykaz szpitali publicznych</w:t>
      </w:r>
      <w:r w:rsidR="005A5A82" w:rsidRPr="0057057F">
        <w:rPr>
          <w:sz w:val="18"/>
          <w:szCs w:val="18"/>
        </w:rPr>
        <w:t xml:space="preserve"> i </w:t>
      </w:r>
      <w:r w:rsidRPr="0057057F">
        <w:rPr>
          <w:sz w:val="18"/>
          <w:szCs w:val="18"/>
        </w:rPr>
        <w:t>niepublicznych na terenie woj. zachodniopomorskiego będących pod nadzorem PPIS (bez szpitali uzdrowiskowych) - stan na 31.12.2022 r.</w:t>
      </w:r>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p>
    <w:tbl>
      <w:tblPr>
        <w:tblStyle w:val="Zwykatabela2"/>
        <w:tblW w:w="5000" w:type="pct"/>
        <w:jc w:val="center"/>
        <w:tblLook w:val="0020" w:firstRow="1" w:lastRow="0" w:firstColumn="0" w:lastColumn="0" w:noHBand="0" w:noVBand="0"/>
        <w:tblCaption w:val="Tabela"/>
        <w:tblDescription w:val="Tabela zawierająca wykaz szpitali publicznych i niepublicznych na terenie woj. zachodniopomorskiego będących pod nadzorem PPIS (bez szpitali uzdrowiskowych) - stan na 31.12.2022 r."/>
      </w:tblPr>
      <w:tblGrid>
        <w:gridCol w:w="504"/>
        <w:gridCol w:w="7529"/>
        <w:gridCol w:w="1027"/>
      </w:tblGrid>
      <w:tr w:rsidR="00CB1B16" w:rsidRPr="00013E11" w14:paraId="234FEDBA" w14:textId="77777777" w:rsidTr="001578B3">
        <w:trPr>
          <w:cnfStyle w:val="100000000000" w:firstRow="1" w:lastRow="0" w:firstColumn="0" w:lastColumn="0" w:oddVBand="0" w:evenVBand="0" w:oddHBand="0" w:evenHBand="0" w:firstRowFirstColumn="0" w:firstRowLastColumn="0" w:lastRowFirstColumn="0" w:lastRowLastColumn="0"/>
          <w:trHeight w:val="566"/>
          <w:jc w:val="center"/>
        </w:trPr>
        <w:tc>
          <w:tcPr>
            <w:cnfStyle w:val="000010000000" w:firstRow="0" w:lastRow="0" w:firstColumn="0" w:lastColumn="0" w:oddVBand="1" w:evenVBand="0" w:oddHBand="0" w:evenHBand="0" w:firstRowFirstColumn="0" w:firstRowLastColumn="0" w:lastRowFirstColumn="0" w:lastRowLastColumn="0"/>
            <w:tcW w:w="286" w:type="pct"/>
            <w:shd w:val="clear" w:color="auto" w:fill="auto"/>
            <w:vAlign w:val="center"/>
          </w:tcPr>
          <w:p w14:paraId="157EC0F9" w14:textId="77777777" w:rsidR="00CB1B16" w:rsidRPr="00013E11" w:rsidRDefault="00CB1B16" w:rsidP="00400395">
            <w:pPr>
              <w:autoSpaceDE w:val="0"/>
              <w:autoSpaceDN w:val="0"/>
              <w:adjustRightInd w:val="0"/>
              <w:spacing w:line="276" w:lineRule="auto"/>
              <w:jc w:val="center"/>
              <w:rPr>
                <w:rFonts w:eastAsia="Calibri" w:cstheme="minorHAnsi"/>
                <w:b w:val="0"/>
                <w:bCs w:val="0"/>
                <w:sz w:val="24"/>
                <w:szCs w:val="24"/>
              </w:rPr>
            </w:pPr>
            <w:bookmarkStart w:id="703" w:name="_Hlk130975587"/>
            <w:r w:rsidRPr="00013E11">
              <w:rPr>
                <w:rFonts w:eastAsia="Calibri" w:cstheme="minorHAnsi"/>
                <w:b w:val="0"/>
                <w:bCs w:val="0"/>
                <w:sz w:val="24"/>
                <w:szCs w:val="24"/>
              </w:rPr>
              <w:t>Lp.</w:t>
            </w:r>
          </w:p>
        </w:tc>
        <w:tc>
          <w:tcPr>
            <w:cnfStyle w:val="000001000000" w:firstRow="0" w:lastRow="0" w:firstColumn="0" w:lastColumn="0" w:oddVBand="0" w:evenVBand="1" w:oddHBand="0" w:evenHBand="0" w:firstRowFirstColumn="0" w:firstRowLastColumn="0" w:lastRowFirstColumn="0" w:lastRowLastColumn="0"/>
            <w:tcW w:w="4175" w:type="pct"/>
            <w:shd w:val="clear" w:color="auto" w:fill="auto"/>
            <w:vAlign w:val="center"/>
          </w:tcPr>
          <w:p w14:paraId="3ABDDA69" w14:textId="59C9EBB9" w:rsidR="00CB1B16" w:rsidRPr="00013E11" w:rsidRDefault="00CB1B16" w:rsidP="00400395">
            <w:pPr>
              <w:autoSpaceDE w:val="0"/>
              <w:autoSpaceDN w:val="0"/>
              <w:adjustRightInd w:val="0"/>
              <w:spacing w:line="276" w:lineRule="auto"/>
              <w:jc w:val="center"/>
              <w:rPr>
                <w:rFonts w:eastAsia="Calibri" w:cstheme="minorHAnsi"/>
                <w:b w:val="0"/>
                <w:bCs w:val="0"/>
                <w:sz w:val="24"/>
                <w:szCs w:val="24"/>
              </w:rPr>
            </w:pPr>
            <w:r w:rsidRPr="00013E11">
              <w:rPr>
                <w:rFonts w:eastAsia="Calibri" w:cstheme="minorHAnsi"/>
                <w:b w:val="0"/>
                <w:bCs w:val="0"/>
                <w:sz w:val="24"/>
                <w:szCs w:val="24"/>
              </w:rPr>
              <w:t>Nazwa</w:t>
            </w:r>
            <w:r w:rsidR="005A5A82">
              <w:rPr>
                <w:rFonts w:eastAsia="Calibri" w:cstheme="minorHAnsi"/>
                <w:b w:val="0"/>
                <w:bCs w:val="0"/>
                <w:sz w:val="24"/>
                <w:szCs w:val="24"/>
              </w:rPr>
              <w:t xml:space="preserve"> i </w:t>
            </w:r>
            <w:r w:rsidRPr="00013E11">
              <w:rPr>
                <w:rFonts w:eastAsia="Calibri" w:cstheme="minorHAnsi"/>
                <w:b w:val="0"/>
                <w:bCs w:val="0"/>
                <w:sz w:val="24"/>
                <w:szCs w:val="24"/>
              </w:rPr>
              <w:t>adres obiektu szpitalnego</w:t>
            </w:r>
          </w:p>
        </w:tc>
        <w:tc>
          <w:tcPr>
            <w:cnfStyle w:val="000010000000" w:firstRow="0" w:lastRow="0" w:firstColumn="0" w:lastColumn="0" w:oddVBand="1" w:evenVBand="0" w:oddHBand="0" w:evenHBand="0" w:firstRowFirstColumn="0" w:firstRowLastColumn="0" w:lastRowFirstColumn="0" w:lastRowLastColumn="0"/>
            <w:tcW w:w="539" w:type="pct"/>
            <w:shd w:val="clear" w:color="auto" w:fill="auto"/>
            <w:vAlign w:val="center"/>
          </w:tcPr>
          <w:p w14:paraId="2070D2B3" w14:textId="77777777" w:rsidR="00CB1B16" w:rsidRPr="00013E11" w:rsidRDefault="00CB1B16" w:rsidP="00400395">
            <w:pPr>
              <w:autoSpaceDE w:val="0"/>
              <w:autoSpaceDN w:val="0"/>
              <w:adjustRightInd w:val="0"/>
              <w:spacing w:line="276" w:lineRule="auto"/>
              <w:jc w:val="center"/>
              <w:rPr>
                <w:rFonts w:eastAsia="Calibri" w:cstheme="minorHAnsi"/>
                <w:b w:val="0"/>
                <w:bCs w:val="0"/>
                <w:sz w:val="24"/>
                <w:szCs w:val="24"/>
              </w:rPr>
            </w:pPr>
            <w:r w:rsidRPr="00013E11">
              <w:rPr>
                <w:rFonts w:eastAsia="Calibri" w:cstheme="minorHAnsi"/>
                <w:b w:val="0"/>
                <w:bCs w:val="0"/>
                <w:sz w:val="24"/>
                <w:szCs w:val="24"/>
                <w:lang w:eastAsia="pl-PL"/>
              </w:rPr>
              <w:t>Liczba łóżek</w:t>
            </w:r>
          </w:p>
        </w:tc>
      </w:tr>
      <w:tr w:rsidR="00CB1B16" w:rsidRPr="00013E11" w14:paraId="130988ED" w14:textId="77777777" w:rsidTr="008071BF">
        <w:trPr>
          <w:cnfStyle w:val="000000100000" w:firstRow="0" w:lastRow="0" w:firstColumn="0" w:lastColumn="0" w:oddVBand="0" w:evenVBand="0" w:oddHBand="1" w:evenHBand="0" w:firstRowFirstColumn="0" w:firstRowLastColumn="0" w:lastRowFirstColumn="0" w:lastRowLastColumn="0"/>
          <w:trHeight w:val="563"/>
          <w:jc w:val="center"/>
        </w:trPr>
        <w:tc>
          <w:tcPr>
            <w:cnfStyle w:val="000010000000" w:firstRow="0" w:lastRow="0" w:firstColumn="0" w:lastColumn="0" w:oddVBand="1" w:evenVBand="0" w:oddHBand="0" w:evenHBand="0" w:firstRowFirstColumn="0" w:firstRowLastColumn="0" w:lastRowFirstColumn="0" w:lastRowLastColumn="0"/>
            <w:tcW w:w="286" w:type="pct"/>
            <w:vMerge w:val="restart"/>
            <w:vAlign w:val="center"/>
          </w:tcPr>
          <w:p w14:paraId="4C5FC419" w14:textId="77777777" w:rsidR="00CB1B16" w:rsidRPr="000F0F6A" w:rsidRDefault="00CB1B16" w:rsidP="00400395">
            <w:pPr>
              <w:spacing w:after="160" w:line="276" w:lineRule="auto"/>
              <w:jc w:val="center"/>
              <w:rPr>
                <w:rFonts w:eastAsia="Calibri" w:cstheme="minorHAnsi"/>
              </w:rPr>
            </w:pPr>
            <w:r w:rsidRPr="000F0F6A">
              <w:rPr>
                <w:rFonts w:eastAsia="Calibri" w:cstheme="minorHAnsi"/>
              </w:rPr>
              <w:t>1.</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10F2D085" w14:textId="6E77BC80" w:rsidR="00CB1B16" w:rsidRPr="000F0F6A" w:rsidRDefault="00CB1B16" w:rsidP="00400395">
            <w:pPr>
              <w:rPr>
                <w:rFonts w:eastAsia="Calibri" w:cstheme="minorHAnsi"/>
              </w:rPr>
            </w:pPr>
            <w:r w:rsidRPr="000F0F6A">
              <w:rPr>
                <w:rFonts w:eastAsia="Calibri" w:cstheme="minorHAnsi"/>
              </w:rPr>
              <w:t xml:space="preserve">Samodzielny Publiczny Szpital Kliniczny Nr 1 PUM </w:t>
            </w:r>
            <w:r w:rsidRPr="000F0F6A">
              <w:rPr>
                <w:rFonts w:eastAsia="Calibri" w:cstheme="minorHAnsi"/>
              </w:rPr>
              <w:br/>
            </w:r>
            <w:r w:rsidRPr="000F0F6A">
              <w:rPr>
                <w:rFonts w:eastAsia="Calibri" w:cstheme="minorHAnsi"/>
                <w:spacing w:val="-2"/>
              </w:rPr>
              <w:t>ul. Unii Lubelskiej 1, 71-252 Szczecin</w:t>
            </w:r>
            <w:r w:rsidR="005A5A82">
              <w:rPr>
                <w:rFonts w:eastAsia="Calibri" w:cstheme="minorHAnsi"/>
                <w:spacing w:val="-2"/>
              </w:rPr>
              <w:t xml:space="preserve"> z </w:t>
            </w:r>
            <w:r w:rsidRPr="000F0F6A">
              <w:rPr>
                <w:rFonts w:eastAsia="Calibri" w:cstheme="minorHAnsi"/>
                <w:spacing w:val="-2"/>
              </w:rPr>
              <w:t>oddziałami przy ul. Broniewskiego 14</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4E364533" w14:textId="77777777" w:rsidR="00CB1B16" w:rsidRPr="000F0F6A" w:rsidRDefault="00CB1B16" w:rsidP="00400395">
            <w:pPr>
              <w:spacing w:line="276" w:lineRule="auto"/>
              <w:jc w:val="center"/>
              <w:rPr>
                <w:rFonts w:eastAsia="Calibri" w:cstheme="minorHAnsi"/>
              </w:rPr>
            </w:pPr>
            <w:r w:rsidRPr="000F0F6A">
              <w:rPr>
                <w:rFonts w:eastAsia="Calibri" w:cstheme="minorHAnsi"/>
              </w:rPr>
              <w:t>682</w:t>
            </w:r>
          </w:p>
        </w:tc>
      </w:tr>
      <w:tr w:rsidR="00CB1B16" w:rsidRPr="00013E11" w14:paraId="348BB294" w14:textId="77777777" w:rsidTr="008071BF">
        <w:trPr>
          <w:trHeight w:val="520"/>
          <w:jc w:val="center"/>
        </w:trPr>
        <w:tc>
          <w:tcPr>
            <w:cnfStyle w:val="000010000000" w:firstRow="0" w:lastRow="0" w:firstColumn="0" w:lastColumn="0" w:oddVBand="1" w:evenVBand="0" w:oddHBand="0" w:evenHBand="0" w:firstRowFirstColumn="0" w:firstRowLastColumn="0" w:lastRowFirstColumn="0" w:lastRowLastColumn="0"/>
            <w:tcW w:w="286" w:type="pct"/>
            <w:vMerge/>
            <w:vAlign w:val="center"/>
          </w:tcPr>
          <w:p w14:paraId="6FD6A5F1" w14:textId="77777777" w:rsidR="00CB1B16" w:rsidRPr="000F0F6A" w:rsidRDefault="00CB1B16" w:rsidP="00400395">
            <w:pPr>
              <w:spacing w:after="160" w:line="276" w:lineRule="auto"/>
              <w:jc w:val="center"/>
              <w:rPr>
                <w:rFonts w:eastAsia="Calibri" w:cstheme="minorHAnsi"/>
              </w:rPr>
            </w:pP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18A8F116" w14:textId="77777777" w:rsidR="00CB1B16" w:rsidRPr="000F0F6A" w:rsidRDefault="00CB1B16" w:rsidP="00400395">
            <w:pPr>
              <w:rPr>
                <w:rFonts w:eastAsia="Calibri" w:cstheme="minorHAnsi"/>
              </w:rPr>
            </w:pPr>
            <w:r w:rsidRPr="000F0F6A">
              <w:rPr>
                <w:rFonts w:eastAsia="Calibri" w:cstheme="minorHAnsi"/>
              </w:rPr>
              <w:t xml:space="preserve">Filia Samodzielnego Publicznego Szpitala Klinicznego Nr 1 PUM </w:t>
            </w:r>
            <w:r w:rsidRPr="000F0F6A">
              <w:rPr>
                <w:rFonts w:eastAsia="Calibri" w:cstheme="minorHAnsi"/>
              </w:rPr>
              <w:br/>
              <w:t>ul. Siedlecka 2, 72-010 Police</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24358713" w14:textId="77777777" w:rsidR="00CB1B16" w:rsidRPr="000F0F6A" w:rsidRDefault="00CB1B16" w:rsidP="00400395">
            <w:pPr>
              <w:spacing w:line="276" w:lineRule="auto"/>
              <w:jc w:val="center"/>
              <w:rPr>
                <w:rFonts w:eastAsia="Calibri" w:cstheme="minorHAnsi"/>
              </w:rPr>
            </w:pPr>
            <w:r w:rsidRPr="000F0F6A">
              <w:rPr>
                <w:rFonts w:eastAsia="Calibri" w:cstheme="minorHAnsi"/>
              </w:rPr>
              <w:t>143</w:t>
            </w:r>
          </w:p>
        </w:tc>
      </w:tr>
      <w:tr w:rsidR="00CB1B16" w:rsidRPr="00013E11" w14:paraId="4AE44ED6" w14:textId="77777777" w:rsidTr="008071BF">
        <w:trPr>
          <w:cnfStyle w:val="000000100000" w:firstRow="0" w:lastRow="0" w:firstColumn="0" w:lastColumn="0" w:oddVBand="0" w:evenVBand="0" w:oddHBand="1" w:evenHBand="0" w:firstRowFirstColumn="0" w:firstRowLastColumn="0" w:lastRowFirstColumn="0" w:lastRowLastColumn="0"/>
          <w:trHeight w:val="500"/>
          <w:jc w:val="center"/>
        </w:trPr>
        <w:tc>
          <w:tcPr>
            <w:cnfStyle w:val="000010000000" w:firstRow="0" w:lastRow="0" w:firstColumn="0" w:lastColumn="0" w:oddVBand="1" w:evenVBand="0" w:oddHBand="0" w:evenHBand="0" w:firstRowFirstColumn="0" w:firstRowLastColumn="0" w:lastRowFirstColumn="0" w:lastRowLastColumn="0"/>
            <w:tcW w:w="286" w:type="pct"/>
            <w:vMerge w:val="restart"/>
            <w:vAlign w:val="center"/>
          </w:tcPr>
          <w:p w14:paraId="6E4EA6F6"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5A682B58" w14:textId="77777777" w:rsidR="00CB1B16" w:rsidRPr="000F0F6A" w:rsidRDefault="00CB1B16" w:rsidP="00400395">
            <w:pPr>
              <w:rPr>
                <w:rFonts w:eastAsia="Calibri" w:cstheme="minorHAnsi"/>
              </w:rPr>
            </w:pPr>
            <w:r w:rsidRPr="000F0F6A">
              <w:rPr>
                <w:rFonts w:eastAsia="Calibri" w:cstheme="minorHAnsi"/>
              </w:rPr>
              <w:t>Samodzielny Publiczny Wojewódzki Szpital Zespolony – Arkońska</w:t>
            </w:r>
            <w:r w:rsidRPr="000F0F6A">
              <w:rPr>
                <w:rFonts w:eastAsia="Calibri" w:cstheme="minorHAnsi"/>
              </w:rPr>
              <w:br/>
              <w:t>ul. Arkońska 4, 71-455 Szczecin</w:t>
            </w:r>
          </w:p>
        </w:tc>
        <w:tc>
          <w:tcPr>
            <w:cnfStyle w:val="000010000000" w:firstRow="0" w:lastRow="0" w:firstColumn="0" w:lastColumn="0" w:oddVBand="1" w:evenVBand="0" w:oddHBand="0" w:evenHBand="0" w:firstRowFirstColumn="0" w:firstRowLastColumn="0" w:lastRowFirstColumn="0" w:lastRowLastColumn="0"/>
            <w:tcW w:w="539" w:type="pct"/>
            <w:vMerge w:val="restart"/>
            <w:vAlign w:val="center"/>
          </w:tcPr>
          <w:p w14:paraId="6953B219" w14:textId="77777777" w:rsidR="00CB1B16" w:rsidRPr="000F0F6A" w:rsidRDefault="00CB1B16" w:rsidP="00400395">
            <w:pPr>
              <w:spacing w:line="276" w:lineRule="auto"/>
              <w:jc w:val="center"/>
              <w:rPr>
                <w:rFonts w:eastAsia="Calibri" w:cstheme="minorHAnsi"/>
              </w:rPr>
            </w:pPr>
            <w:r w:rsidRPr="000F0F6A">
              <w:rPr>
                <w:rFonts w:eastAsia="Calibri" w:cstheme="minorHAnsi"/>
              </w:rPr>
              <w:t>1069</w:t>
            </w:r>
          </w:p>
        </w:tc>
      </w:tr>
      <w:tr w:rsidR="00CB1B16" w:rsidRPr="00013E11" w14:paraId="2D01A90B" w14:textId="77777777" w:rsidTr="008071BF">
        <w:trPr>
          <w:trHeight w:val="664"/>
          <w:jc w:val="center"/>
        </w:trPr>
        <w:tc>
          <w:tcPr>
            <w:cnfStyle w:val="000010000000" w:firstRow="0" w:lastRow="0" w:firstColumn="0" w:lastColumn="0" w:oddVBand="1" w:evenVBand="0" w:oddHBand="0" w:evenHBand="0" w:firstRowFirstColumn="0" w:firstRowLastColumn="0" w:lastRowFirstColumn="0" w:lastRowLastColumn="0"/>
            <w:tcW w:w="286" w:type="pct"/>
            <w:vMerge/>
            <w:vAlign w:val="center"/>
          </w:tcPr>
          <w:p w14:paraId="33B134D8" w14:textId="77777777" w:rsidR="00CB1B16" w:rsidRPr="000F0F6A" w:rsidRDefault="00CB1B16" w:rsidP="00400395">
            <w:pPr>
              <w:autoSpaceDE w:val="0"/>
              <w:autoSpaceDN w:val="0"/>
              <w:adjustRightInd w:val="0"/>
              <w:spacing w:line="276" w:lineRule="auto"/>
              <w:jc w:val="center"/>
              <w:rPr>
                <w:rFonts w:eastAsia="Calibri" w:cstheme="minorHAnsi"/>
              </w:rPr>
            </w:pP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04518CA" w14:textId="1FEBBAA0" w:rsidR="00CB1B16" w:rsidRPr="000F0F6A" w:rsidRDefault="00CB1B16" w:rsidP="00400395">
            <w:pPr>
              <w:rPr>
                <w:rFonts w:eastAsia="Calibri" w:cstheme="minorHAnsi"/>
              </w:rPr>
            </w:pPr>
            <w:r w:rsidRPr="000F0F6A">
              <w:rPr>
                <w:rFonts w:eastAsia="Calibri" w:cstheme="minorHAnsi"/>
              </w:rPr>
              <w:t>Samodzielny Publiczny Wojewódzki Szpital Zespolony – Zdunowo</w:t>
            </w:r>
            <w:r w:rsidRPr="000F0F6A">
              <w:rPr>
                <w:rFonts w:eastAsia="Calibri" w:cstheme="minorHAnsi"/>
              </w:rPr>
              <w:br/>
              <w:t xml:space="preserve">ul. Sokołowskiego 11, 70-891 Szczecin </w:t>
            </w:r>
            <w:r w:rsidRPr="000F0F6A">
              <w:rPr>
                <w:rFonts w:cstheme="minorHAnsi"/>
              </w:rPr>
              <w:t>(w 2017 r. połączony</w:t>
            </w:r>
            <w:r w:rsidR="005A5A82">
              <w:rPr>
                <w:rFonts w:cstheme="minorHAnsi"/>
              </w:rPr>
              <w:t xml:space="preserve"> z </w:t>
            </w:r>
            <w:r w:rsidRPr="000F0F6A">
              <w:rPr>
                <w:rFonts w:cstheme="minorHAnsi"/>
              </w:rPr>
              <w:t>SPWSZ</w:t>
            </w:r>
            <w:r w:rsidR="000E738B">
              <w:rPr>
                <w:rFonts w:cstheme="minorHAnsi"/>
              </w:rPr>
              <w:t xml:space="preserve"> w </w:t>
            </w:r>
            <w:r w:rsidRPr="000F0F6A">
              <w:rPr>
                <w:rFonts w:cstheme="minorHAnsi"/>
              </w:rPr>
              <w:t xml:space="preserve">Szczecinie ul. Arkońska 4 </w:t>
            </w:r>
            <w:r w:rsidRPr="000F0F6A">
              <w:rPr>
                <w:rFonts w:eastAsia="Calibri" w:cstheme="minorHAnsi"/>
              </w:rPr>
              <w:t>–</w:t>
            </w:r>
            <w:r w:rsidRPr="000F0F6A">
              <w:rPr>
                <w:rFonts w:cstheme="minorHAnsi"/>
              </w:rPr>
              <w:t xml:space="preserve"> obecnie </w:t>
            </w:r>
            <w:r w:rsidRPr="000F0F6A">
              <w:rPr>
                <w:rFonts w:eastAsia="Calibri" w:cstheme="minorHAnsi"/>
              </w:rPr>
              <w:t>funkcjonuje jako oddziały ww. Szpitala Wojewódzkiego)</w:t>
            </w:r>
          </w:p>
        </w:tc>
        <w:tc>
          <w:tcPr>
            <w:cnfStyle w:val="000010000000" w:firstRow="0" w:lastRow="0" w:firstColumn="0" w:lastColumn="0" w:oddVBand="1" w:evenVBand="0" w:oddHBand="0" w:evenHBand="0" w:firstRowFirstColumn="0" w:firstRowLastColumn="0" w:lastRowFirstColumn="0" w:lastRowLastColumn="0"/>
            <w:tcW w:w="539" w:type="pct"/>
            <w:vMerge/>
            <w:vAlign w:val="center"/>
          </w:tcPr>
          <w:p w14:paraId="65D4BA73" w14:textId="77777777" w:rsidR="00CB1B16" w:rsidRPr="000F0F6A" w:rsidRDefault="00CB1B16" w:rsidP="00400395">
            <w:pPr>
              <w:spacing w:line="276" w:lineRule="auto"/>
              <w:jc w:val="center"/>
              <w:rPr>
                <w:rFonts w:eastAsia="Calibri" w:cstheme="minorHAnsi"/>
              </w:rPr>
            </w:pPr>
          </w:p>
        </w:tc>
      </w:tr>
      <w:tr w:rsidR="00CB1B16" w:rsidRPr="00013E11" w14:paraId="19CEB4B4"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3BEC79D"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8FCA9DA" w14:textId="77777777" w:rsidR="00CB1B16" w:rsidRPr="000F0F6A" w:rsidRDefault="00CB1B16" w:rsidP="00400395">
            <w:pPr>
              <w:autoSpaceDE w:val="0"/>
              <w:autoSpaceDN w:val="0"/>
              <w:adjustRightInd w:val="0"/>
              <w:rPr>
                <w:rFonts w:eastAsia="Calibri" w:cstheme="minorHAnsi"/>
              </w:rPr>
            </w:pPr>
            <w:r w:rsidRPr="000F0F6A">
              <w:rPr>
                <w:rFonts w:eastAsia="Calibri" w:cstheme="minorHAnsi"/>
              </w:rPr>
              <w:t>Samodzielny Publiczny Szpital Kliniczny Nr 2 PUM</w:t>
            </w:r>
            <w:r w:rsidRPr="000F0F6A">
              <w:rPr>
                <w:rFonts w:eastAsia="Calibri" w:cstheme="minorHAnsi"/>
              </w:rPr>
              <w:br/>
              <w:t xml:space="preserve">al. Powstańców Wielkopolskich 72, 70-111 Szczecin  </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500CE58A"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428</w:t>
            </w:r>
          </w:p>
        </w:tc>
      </w:tr>
      <w:tr w:rsidR="00CB1B16" w:rsidRPr="00013E11" w14:paraId="58558CF3"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29F72181"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4.</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08CD099D" w14:textId="4B5A53C7" w:rsidR="00CB1B16" w:rsidRPr="000F0F6A" w:rsidRDefault="00CB1B16" w:rsidP="00400395">
            <w:pPr>
              <w:rPr>
                <w:rFonts w:eastAsia="Calibri" w:cstheme="minorHAnsi"/>
              </w:rPr>
            </w:pPr>
            <w:r w:rsidRPr="000F0F6A">
              <w:rPr>
                <w:rFonts w:eastAsia="Calibri" w:cstheme="minorHAnsi"/>
              </w:rPr>
              <w:t>Samodzielny Publiczny Specjalistyczny Zakład Opieki Zdrowotnej "ZDROJE"</w:t>
            </w:r>
            <w:r w:rsidRPr="000F0F6A">
              <w:rPr>
                <w:rFonts w:eastAsia="Calibri" w:cstheme="minorHAnsi"/>
              </w:rPr>
              <w:br/>
            </w:r>
            <w:r w:rsidRPr="000F0F6A">
              <w:rPr>
                <w:rFonts w:eastAsia="Calibri" w:cstheme="minorHAnsi"/>
                <w:spacing w:val="-4"/>
              </w:rPr>
              <w:t>ul. Mączna 4, 70-780 Szczecin,</w:t>
            </w:r>
            <w:r w:rsidR="005A5A82">
              <w:rPr>
                <w:rFonts w:eastAsia="Calibri" w:cstheme="minorHAnsi"/>
                <w:spacing w:val="-4"/>
              </w:rPr>
              <w:t xml:space="preserve"> z </w:t>
            </w:r>
            <w:r w:rsidRPr="000F0F6A">
              <w:rPr>
                <w:rFonts w:eastAsia="Calibri" w:cstheme="minorHAnsi"/>
                <w:spacing w:val="-4"/>
              </w:rPr>
              <w:t>filią przy ul. Św. Wojciecha 7, 70-410 Szczecin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3CF684E8" w14:textId="77777777" w:rsidR="00CB1B16" w:rsidRPr="000F0F6A" w:rsidRDefault="00CB1B16" w:rsidP="00400395">
            <w:pPr>
              <w:spacing w:line="276" w:lineRule="auto"/>
              <w:jc w:val="center"/>
              <w:rPr>
                <w:rFonts w:eastAsia="Calibri" w:cstheme="minorHAnsi"/>
              </w:rPr>
            </w:pPr>
            <w:r w:rsidRPr="000F0F6A">
              <w:rPr>
                <w:rFonts w:eastAsia="Calibri" w:cstheme="minorHAnsi"/>
              </w:rPr>
              <w:t>888</w:t>
            </w:r>
          </w:p>
        </w:tc>
      </w:tr>
      <w:tr w:rsidR="00CB1B16" w:rsidRPr="00013E11" w14:paraId="1E01068C"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650D29DB"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5.</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50B9FC2" w14:textId="77777777" w:rsidR="00CB1B16" w:rsidRPr="000F0F6A" w:rsidRDefault="00CB1B16" w:rsidP="00400395">
            <w:pPr>
              <w:rPr>
                <w:rFonts w:eastAsia="Calibri" w:cstheme="minorHAnsi"/>
              </w:rPr>
            </w:pPr>
            <w:r w:rsidRPr="000F0F6A">
              <w:rPr>
                <w:rFonts w:eastAsia="Calibri" w:cstheme="minorHAnsi"/>
              </w:rPr>
              <w:t xml:space="preserve">Zachodniopomorskie Centrum Onkologii </w:t>
            </w:r>
            <w:r w:rsidRPr="000F0F6A">
              <w:rPr>
                <w:rFonts w:eastAsia="Calibri" w:cstheme="minorHAnsi"/>
              </w:rPr>
              <w:br/>
              <w:t xml:space="preserve">ul. </w:t>
            </w:r>
            <w:proofErr w:type="spellStart"/>
            <w:r w:rsidRPr="000F0F6A">
              <w:rPr>
                <w:rFonts w:eastAsia="Calibri" w:cstheme="minorHAnsi"/>
              </w:rPr>
              <w:t>Strzałowska</w:t>
            </w:r>
            <w:proofErr w:type="spellEnd"/>
            <w:r w:rsidRPr="000F0F6A">
              <w:rPr>
                <w:rFonts w:eastAsia="Calibri" w:cstheme="minorHAnsi"/>
              </w:rPr>
              <w:t xml:space="preserve"> 22, 71-730 Szczecin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69FCB036" w14:textId="77777777" w:rsidR="00CB1B16" w:rsidRPr="000F0F6A" w:rsidRDefault="00CB1B16" w:rsidP="00400395">
            <w:pPr>
              <w:spacing w:line="276" w:lineRule="auto"/>
              <w:jc w:val="center"/>
              <w:rPr>
                <w:rFonts w:eastAsia="Calibri" w:cstheme="minorHAnsi"/>
              </w:rPr>
            </w:pPr>
            <w:r w:rsidRPr="000F0F6A">
              <w:rPr>
                <w:rFonts w:eastAsia="Calibri" w:cstheme="minorHAnsi"/>
              </w:rPr>
              <w:t>186</w:t>
            </w:r>
          </w:p>
        </w:tc>
      </w:tr>
      <w:tr w:rsidR="00CB1B16" w:rsidRPr="00013E11" w14:paraId="2BE2E1DF"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2864F729"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6.</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46AB29E" w14:textId="173AFAC8" w:rsidR="00CB1B16" w:rsidRPr="000F0F6A" w:rsidRDefault="00CB1B16" w:rsidP="00400395">
            <w:pPr>
              <w:autoSpaceDE w:val="0"/>
              <w:autoSpaceDN w:val="0"/>
              <w:adjustRightInd w:val="0"/>
              <w:rPr>
                <w:rFonts w:eastAsia="Calibri" w:cstheme="minorHAnsi"/>
              </w:rPr>
            </w:pPr>
            <w:r w:rsidRPr="000F0F6A">
              <w:rPr>
                <w:rFonts w:eastAsia="Calibri" w:cstheme="minorHAnsi"/>
              </w:rPr>
              <w:t>Szpital</w:t>
            </w:r>
            <w:r w:rsidR="005A5A82">
              <w:rPr>
                <w:rFonts w:eastAsia="Calibri" w:cstheme="minorHAnsi"/>
              </w:rPr>
              <w:t xml:space="preserve"> i </w:t>
            </w:r>
            <w:r w:rsidRPr="000F0F6A">
              <w:rPr>
                <w:rFonts w:eastAsia="Calibri" w:cstheme="minorHAnsi"/>
              </w:rPr>
              <w:t>Ambulatorium</w:t>
            </w:r>
            <w:r w:rsidR="005A5A82">
              <w:rPr>
                <w:rFonts w:eastAsia="Calibri" w:cstheme="minorHAnsi"/>
              </w:rPr>
              <w:t xml:space="preserve"> z </w:t>
            </w:r>
            <w:r w:rsidRPr="000F0F6A">
              <w:rPr>
                <w:rFonts w:eastAsia="Calibri" w:cstheme="minorHAnsi"/>
              </w:rPr>
              <w:t>Izbą Chorych Aresztu Śledczego</w:t>
            </w:r>
            <w:r w:rsidR="000E738B">
              <w:rPr>
                <w:rFonts w:eastAsia="Calibri" w:cstheme="minorHAnsi"/>
              </w:rPr>
              <w:t xml:space="preserve"> w </w:t>
            </w:r>
            <w:r w:rsidRPr="000F0F6A">
              <w:rPr>
                <w:rFonts w:eastAsia="Calibri" w:cstheme="minorHAnsi"/>
              </w:rPr>
              <w:t>Szczecinie</w:t>
            </w:r>
            <w:r w:rsidRPr="000F0F6A">
              <w:rPr>
                <w:rFonts w:eastAsia="Calibri" w:cstheme="minorHAnsi"/>
              </w:rPr>
              <w:br/>
              <w:t>ul. Kaszubska 28, 70-952 Szczecin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4C531F41"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111</w:t>
            </w:r>
          </w:p>
        </w:tc>
      </w:tr>
      <w:tr w:rsidR="00CB1B16" w:rsidRPr="00013E11" w14:paraId="33209CEF"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9FFF90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7.</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2C00A921" w14:textId="77777777" w:rsidR="00CB1B16" w:rsidRPr="000F0F6A" w:rsidRDefault="00CB1B16" w:rsidP="00400395">
            <w:pPr>
              <w:autoSpaceDE w:val="0"/>
              <w:autoSpaceDN w:val="0"/>
              <w:adjustRightInd w:val="0"/>
              <w:rPr>
                <w:rFonts w:eastAsia="Calibri" w:cstheme="minorHAnsi"/>
              </w:rPr>
            </w:pPr>
            <w:r w:rsidRPr="000F0F6A">
              <w:rPr>
                <w:rFonts w:eastAsia="Calibri" w:cstheme="minorHAnsi"/>
              </w:rPr>
              <w:t>Szpital Rehabilitacyjny Św. Karola Boromeusza</w:t>
            </w:r>
            <w:r w:rsidRPr="000F0F6A">
              <w:rPr>
                <w:rFonts w:eastAsia="Calibri" w:cstheme="minorHAnsi"/>
              </w:rPr>
              <w:br/>
              <w:t>al. Wyzwolenia 52, 71-506 Szczecin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306523F1"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 xml:space="preserve">55 </w:t>
            </w:r>
            <w:r w:rsidRPr="000F0F6A">
              <w:rPr>
                <w:rFonts w:eastAsia="Calibri" w:cstheme="minorHAnsi"/>
                <w:spacing w:val="-4"/>
              </w:rPr>
              <w:t>(od 01.07.22)</w:t>
            </w:r>
          </w:p>
        </w:tc>
      </w:tr>
      <w:tr w:rsidR="00CB1B16" w:rsidRPr="00013E11" w14:paraId="5A48E55C"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531422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8.</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DC2ECDD" w14:textId="77777777" w:rsidR="00CB1B16" w:rsidRPr="000F0F6A" w:rsidRDefault="00CB1B16" w:rsidP="00400395">
            <w:pPr>
              <w:rPr>
                <w:rFonts w:eastAsia="Calibri" w:cstheme="minorHAnsi"/>
              </w:rPr>
            </w:pPr>
            <w:r w:rsidRPr="000F0F6A">
              <w:rPr>
                <w:rFonts w:eastAsia="Calibri" w:cstheme="minorHAnsi"/>
              </w:rPr>
              <w:t>Samodzielny Publiczny Zakład Opieki Zdrowotnej MSWiA</w:t>
            </w:r>
            <w:r w:rsidRPr="000F0F6A">
              <w:rPr>
                <w:rFonts w:eastAsia="Calibri" w:cstheme="minorHAnsi"/>
              </w:rPr>
              <w:br/>
              <w:t>ul. Jagiellońska 44, 70-382 Szczecin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4A05C44F" w14:textId="77777777" w:rsidR="00CB1B16" w:rsidRPr="000F0F6A" w:rsidRDefault="00CB1B16" w:rsidP="00400395">
            <w:pPr>
              <w:spacing w:line="276" w:lineRule="auto"/>
              <w:jc w:val="center"/>
              <w:rPr>
                <w:rFonts w:eastAsia="Calibri" w:cstheme="minorHAnsi"/>
              </w:rPr>
            </w:pPr>
            <w:r w:rsidRPr="000F0F6A">
              <w:rPr>
                <w:rFonts w:eastAsia="Calibri" w:cstheme="minorHAnsi"/>
              </w:rPr>
              <w:t>127</w:t>
            </w:r>
          </w:p>
        </w:tc>
      </w:tr>
      <w:tr w:rsidR="00CB1B16" w:rsidRPr="00013E11" w14:paraId="38F3AA7F"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993F262"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9.</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7BC66C05" w14:textId="1FEBCE24" w:rsidR="00CB1B16" w:rsidRPr="000F0F6A" w:rsidRDefault="00CB1B16" w:rsidP="00400395">
            <w:pPr>
              <w:rPr>
                <w:rFonts w:eastAsia="Calibri" w:cstheme="minorHAnsi"/>
              </w:rPr>
            </w:pPr>
            <w:r w:rsidRPr="000F0F6A">
              <w:rPr>
                <w:rFonts w:eastAsia="Calibri" w:cstheme="minorHAnsi"/>
              </w:rPr>
              <w:t>AMC ART MEDICAL CENTER Sp.</w:t>
            </w:r>
            <w:r w:rsidR="005A5A82">
              <w:rPr>
                <w:rFonts w:eastAsia="Calibri" w:cstheme="minorHAnsi"/>
              </w:rPr>
              <w:t xml:space="preserve"> z </w:t>
            </w:r>
            <w:r w:rsidRPr="000F0F6A">
              <w:rPr>
                <w:rFonts w:eastAsia="Calibri" w:cstheme="minorHAnsi"/>
              </w:rPr>
              <w:t xml:space="preserve">o.o. Spółka Komandytowa </w:t>
            </w:r>
            <w:r w:rsidRPr="000F0F6A">
              <w:rPr>
                <w:rFonts w:eastAsia="Calibri" w:cstheme="minorHAnsi"/>
              </w:rPr>
              <w:br/>
              <w:t xml:space="preserve">ul. Langiewicza 28/U1, </w:t>
            </w:r>
            <w:r w:rsidRPr="000F0F6A">
              <w:rPr>
                <w:rStyle w:val="lrzxr"/>
                <w:rFonts w:cstheme="minorHAnsi"/>
              </w:rPr>
              <w:t>70-263</w:t>
            </w:r>
            <w:r w:rsidRPr="000F0F6A">
              <w:rPr>
                <w:rFonts w:eastAsia="Calibri" w:cstheme="minorHAnsi"/>
              </w:rPr>
              <w:t xml:space="preserve"> Szczecin </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062AF488" w14:textId="77777777" w:rsidR="00CB1B16" w:rsidRPr="000F0F6A" w:rsidRDefault="00CB1B16" w:rsidP="00400395">
            <w:pPr>
              <w:spacing w:line="276" w:lineRule="auto"/>
              <w:jc w:val="center"/>
              <w:rPr>
                <w:rFonts w:eastAsia="Calibri" w:cstheme="minorHAnsi"/>
              </w:rPr>
            </w:pPr>
            <w:r w:rsidRPr="000F0F6A">
              <w:rPr>
                <w:rFonts w:eastAsia="Calibri" w:cstheme="minorHAnsi"/>
              </w:rPr>
              <w:t>16</w:t>
            </w:r>
          </w:p>
        </w:tc>
      </w:tr>
      <w:tr w:rsidR="00CB1B16" w:rsidRPr="00013E11" w14:paraId="7352863A"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76E0A09A"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10.</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227E2550" w14:textId="7E595763" w:rsidR="00CB1B16" w:rsidRPr="000F0F6A" w:rsidRDefault="00CB1B16" w:rsidP="00400395">
            <w:pPr>
              <w:rPr>
                <w:rFonts w:eastAsia="Calibri" w:cstheme="minorHAnsi"/>
              </w:rPr>
            </w:pPr>
            <w:r w:rsidRPr="000F0F6A">
              <w:rPr>
                <w:rFonts w:eastAsia="Calibri" w:cstheme="minorHAnsi"/>
              </w:rPr>
              <w:t>Regionalne Centrum Medyczne</w:t>
            </w:r>
            <w:r w:rsidR="000E738B">
              <w:rPr>
                <w:rFonts w:eastAsia="Calibri" w:cstheme="minorHAnsi"/>
              </w:rPr>
              <w:t xml:space="preserve"> w </w:t>
            </w:r>
            <w:r w:rsidRPr="000F0F6A">
              <w:rPr>
                <w:rFonts w:eastAsia="Calibri" w:cstheme="minorHAnsi"/>
              </w:rPr>
              <w:t>Białogardzie Sp.</w:t>
            </w:r>
            <w:r w:rsidR="005A5A82">
              <w:rPr>
                <w:rFonts w:eastAsia="Calibri" w:cstheme="minorHAnsi"/>
              </w:rPr>
              <w:t xml:space="preserve"> z </w:t>
            </w:r>
            <w:r w:rsidRPr="000F0F6A">
              <w:rPr>
                <w:rFonts w:eastAsia="Calibri" w:cstheme="minorHAnsi"/>
              </w:rPr>
              <w:t xml:space="preserve">o. o. </w:t>
            </w:r>
            <w:r w:rsidRPr="000F0F6A">
              <w:rPr>
                <w:rFonts w:eastAsia="Calibri" w:cstheme="minorHAnsi"/>
              </w:rPr>
              <w:br/>
              <w:t>ul. Chopina 29, 78-200 Białogard</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5C6A4128" w14:textId="77777777" w:rsidR="00CB1B16" w:rsidRPr="000F0F6A" w:rsidRDefault="00CB1B16" w:rsidP="00400395">
            <w:pPr>
              <w:spacing w:line="276" w:lineRule="auto"/>
              <w:jc w:val="center"/>
              <w:rPr>
                <w:rFonts w:eastAsia="Calibri" w:cstheme="minorHAnsi"/>
              </w:rPr>
            </w:pPr>
            <w:r w:rsidRPr="000F0F6A">
              <w:rPr>
                <w:rFonts w:eastAsia="Calibri" w:cstheme="minorHAnsi"/>
              </w:rPr>
              <w:t>256</w:t>
            </w:r>
          </w:p>
        </w:tc>
      </w:tr>
      <w:tr w:rsidR="00CB1B16" w:rsidRPr="00013E11" w14:paraId="78E30E2B"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FF45216"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11.</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1AFDE8F1" w14:textId="77777777" w:rsidR="00CB1B16" w:rsidRPr="000F0F6A" w:rsidRDefault="00CB1B16" w:rsidP="00400395">
            <w:pPr>
              <w:autoSpaceDE w:val="0"/>
              <w:autoSpaceDN w:val="0"/>
              <w:adjustRightInd w:val="0"/>
              <w:rPr>
                <w:rFonts w:eastAsia="Calibri" w:cstheme="minorHAnsi"/>
              </w:rPr>
            </w:pPr>
            <w:r w:rsidRPr="000F0F6A">
              <w:rPr>
                <w:rFonts w:eastAsia="Calibri" w:cstheme="minorHAnsi"/>
              </w:rPr>
              <w:t>Samodzielny Publiczny Zakład Opieki Zdrowotnej</w:t>
            </w:r>
            <w:r w:rsidRPr="000F0F6A">
              <w:rPr>
                <w:rFonts w:eastAsia="Calibri" w:cstheme="minorHAnsi"/>
              </w:rPr>
              <w:br/>
              <w:t>ul. Niedziałkowskiego 4A, 73-200 Choszczno</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19DE1BF4"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316</w:t>
            </w:r>
          </w:p>
        </w:tc>
      </w:tr>
      <w:tr w:rsidR="00CB1B16" w:rsidRPr="00013E11" w14:paraId="3BB075D6"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9A3801B"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12.</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507668A5" w14:textId="25ED2C0C" w:rsidR="00CB1B16" w:rsidRPr="000F0F6A" w:rsidRDefault="00CB1B16" w:rsidP="00400395">
            <w:pPr>
              <w:autoSpaceDE w:val="0"/>
              <w:autoSpaceDN w:val="0"/>
              <w:adjustRightInd w:val="0"/>
              <w:rPr>
                <w:rFonts w:eastAsia="Calibri" w:cstheme="minorHAnsi"/>
              </w:rPr>
            </w:pPr>
            <w:r w:rsidRPr="000F0F6A">
              <w:rPr>
                <w:rFonts w:eastAsia="Calibri" w:cstheme="minorHAnsi"/>
              </w:rPr>
              <w:t>Szpital im. Matki Teresy</w:t>
            </w:r>
            <w:r w:rsidR="005A5A82">
              <w:rPr>
                <w:rFonts w:eastAsia="Calibri" w:cstheme="minorHAnsi"/>
              </w:rPr>
              <w:t xml:space="preserve"> z </w:t>
            </w:r>
            <w:r w:rsidRPr="000F0F6A">
              <w:rPr>
                <w:rFonts w:eastAsia="Calibri" w:cstheme="minorHAnsi"/>
              </w:rPr>
              <w:t>Kalkuty</w:t>
            </w:r>
            <w:r w:rsidR="000E738B">
              <w:rPr>
                <w:rFonts w:eastAsia="Calibri" w:cstheme="minorHAnsi"/>
              </w:rPr>
              <w:t xml:space="preserve"> w </w:t>
            </w:r>
            <w:r w:rsidRPr="000F0F6A">
              <w:rPr>
                <w:rFonts w:eastAsia="Calibri" w:cstheme="minorHAnsi"/>
              </w:rPr>
              <w:t>Drawsku Pomorskim</w:t>
            </w:r>
            <w:r w:rsidRPr="000F0F6A">
              <w:rPr>
                <w:rFonts w:eastAsia="Calibri" w:cstheme="minorHAnsi"/>
              </w:rPr>
              <w:br/>
              <w:t>ul. Chrobrego 4, 78-500 Drawsko Pomorskie</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69995DCD"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109</w:t>
            </w:r>
          </w:p>
        </w:tc>
      </w:tr>
      <w:tr w:rsidR="00CB1B16" w:rsidRPr="00013E11" w14:paraId="0C78BB82"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7BA56FF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13.</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14C4BBFC" w14:textId="2479D8F3" w:rsidR="00CB1B16" w:rsidRPr="000F0F6A" w:rsidRDefault="00CB1B16" w:rsidP="00400395">
            <w:pPr>
              <w:autoSpaceDE w:val="0"/>
              <w:autoSpaceDN w:val="0"/>
              <w:adjustRightInd w:val="0"/>
              <w:rPr>
                <w:rFonts w:eastAsia="Calibri" w:cstheme="minorHAnsi"/>
              </w:rPr>
            </w:pPr>
            <w:r w:rsidRPr="000F0F6A">
              <w:rPr>
                <w:rFonts w:eastAsia="Calibri" w:cstheme="minorHAnsi"/>
              </w:rPr>
              <w:t>Samodzielny Publiczny ZOZ Szpital Specjalistyczny MSWiA</w:t>
            </w:r>
            <w:r w:rsidR="000E738B">
              <w:rPr>
                <w:rFonts w:eastAsia="Calibri" w:cstheme="minorHAnsi"/>
              </w:rPr>
              <w:t xml:space="preserve"> w </w:t>
            </w:r>
            <w:r w:rsidRPr="000F0F6A">
              <w:rPr>
                <w:rFonts w:eastAsia="Calibri" w:cstheme="minorHAnsi"/>
              </w:rPr>
              <w:t>Złocieńcu</w:t>
            </w:r>
            <w:r w:rsidRPr="000F0F6A">
              <w:rPr>
                <w:rFonts w:eastAsia="Calibri" w:cstheme="minorHAnsi"/>
              </w:rPr>
              <w:br/>
              <w:t>ul. Kańsko 1, 78-520 Złocieniec</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5A6C6C04"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109</w:t>
            </w:r>
          </w:p>
        </w:tc>
      </w:tr>
      <w:tr w:rsidR="00CB1B16" w:rsidRPr="00013E11" w14:paraId="2CABB913"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EBE2CD7"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14.</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0CAF9F1" w14:textId="4BE767F0" w:rsidR="00CB1B16" w:rsidRPr="000F0F6A" w:rsidRDefault="00CB1B16" w:rsidP="00400395">
            <w:pPr>
              <w:autoSpaceDE w:val="0"/>
              <w:autoSpaceDN w:val="0"/>
              <w:adjustRightInd w:val="0"/>
              <w:rPr>
                <w:rFonts w:eastAsia="Calibri" w:cstheme="minorHAnsi"/>
              </w:rPr>
            </w:pPr>
            <w:r w:rsidRPr="000F0F6A">
              <w:rPr>
                <w:rFonts w:eastAsia="Calibri" w:cstheme="minorHAnsi"/>
              </w:rPr>
              <w:t>Szpitalne Centrum Medyczne Sp.</w:t>
            </w:r>
            <w:r w:rsidR="005A5A82">
              <w:rPr>
                <w:rFonts w:eastAsia="Calibri" w:cstheme="minorHAnsi"/>
              </w:rPr>
              <w:t xml:space="preserve"> z </w:t>
            </w:r>
            <w:r w:rsidRPr="000F0F6A">
              <w:rPr>
                <w:rFonts w:eastAsia="Calibri" w:cstheme="minorHAnsi"/>
              </w:rPr>
              <w:t>o. o.</w:t>
            </w:r>
            <w:r w:rsidRPr="000F0F6A">
              <w:rPr>
                <w:rFonts w:eastAsia="Calibri" w:cstheme="minorHAnsi"/>
              </w:rPr>
              <w:br/>
              <w:t>ul. Nowogardzka 2, 72-100 Goleniów</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75E3511D"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140</w:t>
            </w:r>
          </w:p>
        </w:tc>
      </w:tr>
      <w:tr w:rsidR="00CB1B16" w:rsidRPr="00013E11" w14:paraId="29AA3C0C"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52E7EB56"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15.</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263C2F7D" w14:textId="08F5C1D2" w:rsidR="00CB1B16" w:rsidRPr="000F0F6A" w:rsidRDefault="00CB1B16" w:rsidP="00400395">
            <w:pPr>
              <w:autoSpaceDE w:val="0"/>
              <w:autoSpaceDN w:val="0"/>
              <w:adjustRightInd w:val="0"/>
              <w:rPr>
                <w:rFonts w:eastAsia="Calibri" w:cstheme="minorHAnsi"/>
              </w:rPr>
            </w:pPr>
            <w:r w:rsidRPr="000F0F6A">
              <w:rPr>
                <w:rFonts w:eastAsia="Calibri" w:cstheme="minorHAnsi"/>
              </w:rPr>
              <w:t>Samodzielny Publiczny Szpital Rejonowy</w:t>
            </w:r>
            <w:r w:rsidR="000E738B">
              <w:rPr>
                <w:rFonts w:eastAsia="Calibri" w:cstheme="minorHAnsi"/>
              </w:rPr>
              <w:t xml:space="preserve"> w </w:t>
            </w:r>
            <w:r w:rsidRPr="000F0F6A">
              <w:rPr>
                <w:rFonts w:cstheme="minorHAnsi"/>
              </w:rPr>
              <w:t>Nowogardzie</w:t>
            </w:r>
            <w:r w:rsidRPr="000F0F6A">
              <w:rPr>
                <w:rFonts w:eastAsia="Calibri" w:cstheme="minorHAnsi"/>
              </w:rPr>
              <w:br/>
              <w:t>ul. Wojska Polskiego 7, 72-200 Nowogard</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6DF6A1CE"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100</w:t>
            </w:r>
          </w:p>
        </w:tc>
      </w:tr>
      <w:tr w:rsidR="00CB1B16" w:rsidRPr="00013E11" w14:paraId="176A554E"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2CE5488"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16.</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08D936A" w14:textId="77777777" w:rsidR="00CB1B16" w:rsidRPr="000F0F6A" w:rsidRDefault="00CB1B16" w:rsidP="00400395">
            <w:pPr>
              <w:rPr>
                <w:rFonts w:eastAsia="Calibri" w:cstheme="minorHAnsi"/>
              </w:rPr>
            </w:pPr>
            <w:r w:rsidRPr="000F0F6A">
              <w:rPr>
                <w:rFonts w:eastAsia="Calibri" w:cstheme="minorHAnsi"/>
              </w:rPr>
              <w:t>Samodzielny Publiczny Zespół ZOZ Szpital Specjalistyczny MEDICAM</w:t>
            </w:r>
            <w:r w:rsidRPr="000F0F6A">
              <w:rPr>
                <w:rFonts w:eastAsia="Calibri" w:cstheme="minorHAnsi"/>
              </w:rPr>
              <w:br/>
              <w:t>ul. Niechorska 27, 72-300 Gryfice</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125D1138" w14:textId="77777777" w:rsidR="00CB1B16" w:rsidRPr="000F0F6A" w:rsidRDefault="00CB1B16" w:rsidP="00400395">
            <w:pPr>
              <w:spacing w:line="276" w:lineRule="auto"/>
              <w:jc w:val="center"/>
              <w:rPr>
                <w:rFonts w:eastAsia="Calibri" w:cstheme="minorHAnsi"/>
              </w:rPr>
            </w:pPr>
            <w:r w:rsidRPr="000F0F6A">
              <w:rPr>
                <w:rFonts w:eastAsia="Calibri" w:cstheme="minorHAnsi"/>
              </w:rPr>
              <w:t>347</w:t>
            </w:r>
          </w:p>
        </w:tc>
      </w:tr>
      <w:tr w:rsidR="00CB1B16" w:rsidRPr="00013E11" w14:paraId="65401152"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65576182"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17.</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64449FB3" w14:textId="05313735" w:rsidR="00CB1B16" w:rsidRPr="000F0F6A" w:rsidRDefault="00CB1B16" w:rsidP="00400395">
            <w:pPr>
              <w:autoSpaceDE w:val="0"/>
              <w:autoSpaceDN w:val="0"/>
              <w:adjustRightInd w:val="0"/>
              <w:rPr>
                <w:rFonts w:eastAsia="Calibri" w:cstheme="minorHAnsi"/>
              </w:rPr>
            </w:pPr>
            <w:r w:rsidRPr="000F0F6A">
              <w:rPr>
                <w:rFonts w:eastAsia="Calibri" w:cstheme="minorHAnsi"/>
              </w:rPr>
              <w:t>Szpital Powiatowy</w:t>
            </w:r>
            <w:r w:rsidR="000E738B">
              <w:rPr>
                <w:rFonts w:eastAsia="Calibri" w:cstheme="minorHAnsi"/>
              </w:rPr>
              <w:t xml:space="preserve"> w </w:t>
            </w:r>
            <w:r w:rsidRPr="000F0F6A">
              <w:rPr>
                <w:rFonts w:eastAsia="Calibri" w:cstheme="minorHAnsi"/>
              </w:rPr>
              <w:t>Gryfinie Sp.</w:t>
            </w:r>
            <w:r w:rsidR="005A5A82">
              <w:rPr>
                <w:rFonts w:eastAsia="Calibri" w:cstheme="minorHAnsi"/>
              </w:rPr>
              <w:t xml:space="preserve"> z </w:t>
            </w:r>
            <w:r w:rsidRPr="000F0F6A">
              <w:rPr>
                <w:rFonts w:eastAsia="Calibri" w:cstheme="minorHAnsi"/>
              </w:rPr>
              <w:t>o. o.</w:t>
            </w:r>
            <w:r w:rsidRPr="000F0F6A">
              <w:rPr>
                <w:rFonts w:eastAsia="Calibri" w:cstheme="minorHAnsi"/>
              </w:rPr>
              <w:br/>
              <w:t>ul. Parkowa 5, 74-100 Gryfino</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37AF9050"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145</w:t>
            </w:r>
          </w:p>
        </w:tc>
      </w:tr>
      <w:tr w:rsidR="00CB1B16" w:rsidRPr="00013E11" w14:paraId="1CC8B805"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65E562D5"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18.</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2C0D82BC" w14:textId="7561ED8A" w:rsidR="00CB1B16" w:rsidRPr="000F0F6A" w:rsidRDefault="00CB1B16" w:rsidP="00400395">
            <w:pPr>
              <w:rPr>
                <w:rFonts w:eastAsia="Calibri" w:cstheme="minorHAnsi"/>
              </w:rPr>
            </w:pPr>
            <w:r w:rsidRPr="000F0F6A">
              <w:rPr>
                <w:rFonts w:cstheme="minorHAnsi"/>
              </w:rPr>
              <w:t>Szpital</w:t>
            </w:r>
            <w:r w:rsidR="000E738B">
              <w:rPr>
                <w:rFonts w:cstheme="minorHAnsi"/>
              </w:rPr>
              <w:t xml:space="preserve"> w </w:t>
            </w:r>
            <w:r w:rsidRPr="000F0F6A">
              <w:rPr>
                <w:rFonts w:cstheme="minorHAnsi"/>
              </w:rPr>
              <w:t>Kamieniu Pomorskim Sp.</w:t>
            </w:r>
            <w:r w:rsidR="005A5A82">
              <w:rPr>
                <w:rFonts w:cstheme="minorHAnsi"/>
              </w:rPr>
              <w:t xml:space="preserve"> z </w:t>
            </w:r>
            <w:r w:rsidRPr="000F0F6A">
              <w:rPr>
                <w:rFonts w:cstheme="minorHAnsi"/>
              </w:rPr>
              <w:t>o. o.</w:t>
            </w:r>
            <w:r w:rsidRPr="000F0F6A">
              <w:rPr>
                <w:rFonts w:cstheme="minorHAnsi"/>
              </w:rPr>
              <w:br/>
              <w:t xml:space="preserve">ul. Szpitalna 10, </w:t>
            </w:r>
            <w:r w:rsidRPr="000F0F6A">
              <w:rPr>
                <w:rFonts w:eastAsia="Calibri" w:cstheme="minorHAnsi"/>
              </w:rPr>
              <w:t>72-400 Kamień Pomorski</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1D5D3BB8" w14:textId="77777777" w:rsidR="00CB1B16" w:rsidRPr="000F0F6A" w:rsidRDefault="00CB1B16" w:rsidP="00400395">
            <w:pPr>
              <w:spacing w:line="276" w:lineRule="auto"/>
              <w:jc w:val="center"/>
              <w:rPr>
                <w:rFonts w:cstheme="minorHAnsi"/>
              </w:rPr>
            </w:pPr>
            <w:r w:rsidRPr="000F0F6A">
              <w:rPr>
                <w:rFonts w:cstheme="minorHAnsi"/>
              </w:rPr>
              <w:t>20</w:t>
            </w:r>
          </w:p>
        </w:tc>
      </w:tr>
      <w:tr w:rsidR="00CB1B16" w:rsidRPr="00013E11" w14:paraId="53029DED"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5B4857CE"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lastRenderedPageBreak/>
              <w:t>19.</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015D5853" w14:textId="77777777" w:rsidR="00CB1B16" w:rsidRPr="000F0F6A" w:rsidRDefault="00CB1B16" w:rsidP="00400395">
            <w:pPr>
              <w:rPr>
                <w:rFonts w:cstheme="minorHAnsi"/>
              </w:rPr>
            </w:pPr>
            <w:r w:rsidRPr="000F0F6A">
              <w:rPr>
                <w:rFonts w:cstheme="minorHAnsi"/>
              </w:rPr>
              <w:t>Stacjonarny NZOZ "ZDROWIE" Perła</w:t>
            </w:r>
            <w:r w:rsidRPr="000F0F6A">
              <w:rPr>
                <w:rFonts w:cstheme="minorHAnsi"/>
              </w:rPr>
              <w:br/>
              <w:t>ul. Morska 2a, 72-415 Międzywodzie</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75121D80" w14:textId="77777777" w:rsidR="00CB1B16" w:rsidRPr="000F0F6A" w:rsidRDefault="00CB1B16" w:rsidP="00400395">
            <w:pPr>
              <w:spacing w:line="276" w:lineRule="auto"/>
              <w:jc w:val="center"/>
              <w:rPr>
                <w:rFonts w:cstheme="minorHAnsi"/>
              </w:rPr>
            </w:pPr>
            <w:r w:rsidRPr="000F0F6A">
              <w:rPr>
                <w:rFonts w:cstheme="minorHAnsi"/>
              </w:rPr>
              <w:t>200</w:t>
            </w:r>
          </w:p>
        </w:tc>
      </w:tr>
      <w:tr w:rsidR="00CB1B16" w:rsidRPr="00013E11" w14:paraId="4508DD38"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26717E2B"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20.</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6B01EEC4" w14:textId="0A5423AA" w:rsidR="00CB1B16" w:rsidRPr="000F0F6A" w:rsidRDefault="00CB1B16" w:rsidP="00400395">
            <w:pPr>
              <w:autoSpaceDE w:val="0"/>
              <w:autoSpaceDN w:val="0"/>
              <w:adjustRightInd w:val="0"/>
              <w:rPr>
                <w:rFonts w:cstheme="minorHAnsi"/>
              </w:rPr>
            </w:pPr>
            <w:r w:rsidRPr="000F0F6A">
              <w:rPr>
                <w:rFonts w:eastAsia="Calibri" w:cstheme="minorHAnsi"/>
              </w:rPr>
              <w:t>Regionalny Szpital</w:t>
            </w:r>
            <w:r w:rsidR="000E738B">
              <w:rPr>
                <w:rFonts w:eastAsia="Calibri" w:cstheme="minorHAnsi"/>
              </w:rPr>
              <w:t xml:space="preserve"> w </w:t>
            </w:r>
            <w:r w:rsidRPr="000F0F6A">
              <w:rPr>
                <w:rFonts w:eastAsia="Calibri" w:cstheme="minorHAnsi"/>
              </w:rPr>
              <w:t>Kołobrzegu</w:t>
            </w:r>
            <w:r w:rsidRPr="000F0F6A">
              <w:rPr>
                <w:rFonts w:eastAsia="Calibri" w:cstheme="minorHAnsi"/>
              </w:rPr>
              <w:br/>
              <w:t xml:space="preserve">ul. Łopuskiego 31-33, 78-100 Kołobrzeg </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4431C96B"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369</w:t>
            </w:r>
          </w:p>
        </w:tc>
      </w:tr>
      <w:tr w:rsidR="00CB1B16" w:rsidRPr="00013E11" w14:paraId="539DFB02"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01B94E6"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21.</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D2BF014" w14:textId="77777777" w:rsidR="00CB1B16" w:rsidRPr="000F0F6A" w:rsidRDefault="00CB1B16" w:rsidP="00400395">
            <w:pPr>
              <w:autoSpaceDE w:val="0"/>
              <w:autoSpaceDN w:val="0"/>
              <w:adjustRightInd w:val="0"/>
              <w:rPr>
                <w:rFonts w:cstheme="minorHAnsi"/>
              </w:rPr>
            </w:pPr>
            <w:r w:rsidRPr="000F0F6A">
              <w:rPr>
                <w:rFonts w:eastAsia="Calibri" w:cstheme="minorHAnsi"/>
              </w:rPr>
              <w:t>Szpital Wojewódzki im. Mikołaja Kopernika</w:t>
            </w:r>
            <w:r w:rsidRPr="000F0F6A">
              <w:rPr>
                <w:rFonts w:eastAsia="Calibri" w:cstheme="minorHAnsi"/>
              </w:rPr>
              <w:br/>
              <w:t>ul. Chałubińskiego 7, 75-581 Koszalin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59A615C5"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486</w:t>
            </w:r>
          </w:p>
        </w:tc>
      </w:tr>
      <w:tr w:rsidR="00CB1B16" w:rsidRPr="00013E11" w14:paraId="1A42C8FC"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6EB370C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22.</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74F9DE66" w14:textId="7C76E1B6" w:rsidR="00CB1B16" w:rsidRPr="000F0F6A" w:rsidRDefault="00CB1B16" w:rsidP="00400395">
            <w:pPr>
              <w:autoSpaceDE w:val="0"/>
              <w:autoSpaceDN w:val="0"/>
              <w:adjustRightInd w:val="0"/>
              <w:rPr>
                <w:rFonts w:eastAsia="Calibri" w:cstheme="minorHAnsi"/>
              </w:rPr>
            </w:pPr>
            <w:r w:rsidRPr="000F0F6A">
              <w:rPr>
                <w:rFonts w:eastAsia="Calibri" w:cstheme="minorHAnsi"/>
              </w:rPr>
              <w:t xml:space="preserve">Międzynarodowe Centrum Onkologii </w:t>
            </w:r>
            <w:proofErr w:type="spellStart"/>
            <w:r w:rsidRPr="000F0F6A">
              <w:rPr>
                <w:rFonts w:eastAsia="Calibri" w:cstheme="minorHAnsi"/>
              </w:rPr>
              <w:t>Affidea</w:t>
            </w:r>
            <w:proofErr w:type="spellEnd"/>
            <w:r w:rsidR="000E738B">
              <w:rPr>
                <w:rFonts w:eastAsia="Calibri" w:cstheme="minorHAnsi"/>
              </w:rPr>
              <w:t xml:space="preserve"> w </w:t>
            </w:r>
            <w:r w:rsidRPr="000F0F6A">
              <w:rPr>
                <w:rFonts w:eastAsia="Calibri" w:cstheme="minorHAnsi"/>
              </w:rPr>
              <w:t>Koszalinie</w:t>
            </w:r>
            <w:r w:rsidRPr="000F0F6A">
              <w:rPr>
                <w:rFonts w:eastAsia="Calibri" w:cstheme="minorHAnsi"/>
              </w:rPr>
              <w:br/>
              <w:t xml:space="preserve">ul. Chałubińskiego 7, </w:t>
            </w:r>
            <w:r w:rsidRPr="000F0F6A">
              <w:rPr>
                <w:rFonts w:cstheme="minorHAnsi"/>
              </w:rPr>
              <w:t>75-581 Koszalin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30D5EF1C"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35</w:t>
            </w:r>
          </w:p>
        </w:tc>
      </w:tr>
      <w:tr w:rsidR="00CB1B16" w:rsidRPr="00013E11" w14:paraId="05CF3EAB"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F252DC9"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23.</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205A4160" w14:textId="2C99E46F" w:rsidR="00CB1B16" w:rsidRPr="000F0F6A" w:rsidRDefault="00CB1B16" w:rsidP="00400395">
            <w:pPr>
              <w:autoSpaceDE w:val="0"/>
              <w:autoSpaceDN w:val="0"/>
              <w:adjustRightInd w:val="0"/>
              <w:rPr>
                <w:rFonts w:eastAsia="Calibri" w:cstheme="minorHAnsi"/>
              </w:rPr>
            </w:pPr>
            <w:r w:rsidRPr="000F0F6A">
              <w:rPr>
                <w:rFonts w:eastAsia="Calibri" w:cstheme="minorHAnsi"/>
              </w:rPr>
              <w:t>Specjalistyczny Zespół Gruźlicy</w:t>
            </w:r>
            <w:r w:rsidR="005A5A82">
              <w:rPr>
                <w:rFonts w:eastAsia="Calibri" w:cstheme="minorHAnsi"/>
              </w:rPr>
              <w:t xml:space="preserve"> i </w:t>
            </w:r>
            <w:r w:rsidRPr="000F0F6A">
              <w:rPr>
                <w:rFonts w:eastAsia="Calibri" w:cstheme="minorHAnsi"/>
              </w:rPr>
              <w:t>Chorób Płuc</w:t>
            </w:r>
            <w:r w:rsidRPr="000F0F6A">
              <w:rPr>
                <w:rFonts w:eastAsia="Calibri" w:cstheme="minorHAnsi"/>
              </w:rPr>
              <w:br/>
              <w:t>ul. Niepodległości 44-48, 75-252 Koszalin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418AD30C"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100</w:t>
            </w:r>
          </w:p>
        </w:tc>
      </w:tr>
      <w:tr w:rsidR="00CB1B16" w:rsidRPr="00013E11" w14:paraId="48A184B2"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7AA3C849"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24.</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78479220" w14:textId="3FD216E2" w:rsidR="00CB1B16" w:rsidRPr="000F0F6A" w:rsidRDefault="00CB1B16" w:rsidP="00400395">
            <w:pPr>
              <w:autoSpaceDE w:val="0"/>
              <w:autoSpaceDN w:val="0"/>
              <w:adjustRightInd w:val="0"/>
              <w:rPr>
                <w:rFonts w:eastAsia="Calibri" w:cstheme="minorHAnsi"/>
              </w:rPr>
            </w:pPr>
            <w:r w:rsidRPr="000F0F6A">
              <w:rPr>
                <w:rFonts w:eastAsia="Calibri" w:cstheme="minorHAnsi"/>
              </w:rPr>
              <w:t>Niepubliczny Zakład Opieki Zdrowotnej „UROMED” Sp.</w:t>
            </w:r>
            <w:r w:rsidR="005A5A82">
              <w:rPr>
                <w:rFonts w:eastAsia="Calibri" w:cstheme="minorHAnsi"/>
              </w:rPr>
              <w:t xml:space="preserve"> z </w:t>
            </w:r>
            <w:r w:rsidRPr="000F0F6A">
              <w:rPr>
                <w:rFonts w:eastAsia="Calibri" w:cstheme="minorHAnsi"/>
              </w:rPr>
              <w:t>o. o.</w:t>
            </w:r>
            <w:r w:rsidRPr="000F0F6A">
              <w:rPr>
                <w:rFonts w:eastAsia="Calibri" w:cstheme="minorHAnsi"/>
              </w:rPr>
              <w:br/>
              <w:t>ul. Głowackiego 7, 75-402 Koszalin</w:t>
            </w:r>
          </w:p>
        </w:tc>
        <w:tc>
          <w:tcPr>
            <w:cnfStyle w:val="000010000000" w:firstRow="0" w:lastRow="0" w:firstColumn="0" w:lastColumn="0" w:oddVBand="1" w:evenVBand="0" w:oddHBand="0" w:evenHBand="0" w:firstRowFirstColumn="0" w:firstRowLastColumn="0" w:lastRowFirstColumn="0" w:lastRowLastColumn="0"/>
            <w:tcW w:w="539" w:type="pct"/>
            <w:vMerge w:val="restart"/>
            <w:vAlign w:val="center"/>
          </w:tcPr>
          <w:p w14:paraId="6CBDCE55"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5</w:t>
            </w:r>
          </w:p>
        </w:tc>
      </w:tr>
      <w:tr w:rsidR="00CB1B16" w:rsidRPr="00013E11" w14:paraId="5E3B5EF0" w14:textId="77777777" w:rsidTr="008071BF">
        <w:trPr>
          <w:cnfStyle w:val="000000100000" w:firstRow="0" w:lastRow="0" w:firstColumn="0" w:lastColumn="0" w:oddVBand="0" w:evenVBand="0" w:oddHBand="1" w:evenHBand="0" w:firstRowFirstColumn="0" w:firstRowLastColumn="0" w:lastRowFirstColumn="0" w:lastRowLastColumn="0"/>
          <w:trHeight w:val="661"/>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776C7734"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25.</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1725FE3A" w14:textId="0BDCD784" w:rsidR="00CB1B16" w:rsidRPr="000F0F6A" w:rsidRDefault="00CB1B16" w:rsidP="00400395">
            <w:pPr>
              <w:rPr>
                <w:rFonts w:eastAsia="Calibri" w:cstheme="minorHAnsi"/>
                <w:u w:val="single"/>
              </w:rPr>
            </w:pPr>
            <w:r w:rsidRPr="000F0F6A">
              <w:rPr>
                <w:rFonts w:eastAsia="Calibri" w:cstheme="minorHAnsi"/>
              </w:rPr>
              <w:t xml:space="preserve">Pro </w:t>
            </w:r>
            <w:proofErr w:type="spellStart"/>
            <w:r w:rsidRPr="000F0F6A">
              <w:rPr>
                <w:rFonts w:eastAsia="Calibri" w:cstheme="minorHAnsi"/>
              </w:rPr>
              <w:t>Beauty</w:t>
            </w:r>
            <w:proofErr w:type="spellEnd"/>
            <w:r w:rsidRPr="000F0F6A">
              <w:rPr>
                <w:rFonts w:eastAsia="Calibri" w:cstheme="minorHAnsi"/>
              </w:rPr>
              <w:t xml:space="preserve"> Sp.</w:t>
            </w:r>
            <w:r w:rsidR="005A5A82">
              <w:rPr>
                <w:rFonts w:eastAsia="Calibri" w:cstheme="minorHAnsi"/>
              </w:rPr>
              <w:t xml:space="preserve"> z </w:t>
            </w:r>
            <w:r w:rsidRPr="000F0F6A">
              <w:rPr>
                <w:rFonts w:eastAsia="Calibri" w:cstheme="minorHAnsi"/>
              </w:rPr>
              <w:t>o. o.</w:t>
            </w:r>
            <w:r w:rsidRPr="000F0F6A">
              <w:rPr>
                <w:rFonts w:eastAsia="Calibri" w:cstheme="minorHAnsi"/>
              </w:rPr>
              <w:br/>
              <w:t xml:space="preserve">ul. Głowackiego 7, 75-402 Koszalin (Budynek „UROMED”), Pro </w:t>
            </w:r>
            <w:proofErr w:type="spellStart"/>
            <w:r w:rsidRPr="000F0F6A">
              <w:rPr>
                <w:rFonts w:eastAsia="Calibri" w:cstheme="minorHAnsi"/>
              </w:rPr>
              <w:t>Beauty</w:t>
            </w:r>
            <w:proofErr w:type="spellEnd"/>
            <w:r w:rsidRPr="000F0F6A">
              <w:rPr>
                <w:rFonts w:eastAsia="Calibri" w:cstheme="minorHAnsi"/>
              </w:rPr>
              <w:t xml:space="preserve"> Sp.</w:t>
            </w:r>
            <w:r w:rsidR="005A5A82">
              <w:rPr>
                <w:rFonts w:eastAsia="Calibri" w:cstheme="minorHAnsi"/>
              </w:rPr>
              <w:t xml:space="preserve"> z </w:t>
            </w:r>
            <w:r w:rsidRPr="000F0F6A">
              <w:rPr>
                <w:rFonts w:eastAsia="Calibri" w:cstheme="minorHAnsi"/>
              </w:rPr>
              <w:t>o. o. korzysta</w:t>
            </w:r>
            <w:r w:rsidR="005A5A82">
              <w:rPr>
                <w:rFonts w:eastAsia="Calibri" w:cstheme="minorHAnsi"/>
              </w:rPr>
              <w:t xml:space="preserve"> z </w:t>
            </w:r>
            <w:r w:rsidRPr="000F0F6A">
              <w:rPr>
                <w:rFonts w:eastAsia="Calibri" w:cstheme="minorHAnsi"/>
              </w:rPr>
              <w:t>łóżek NZOZ „UROMED”</w:t>
            </w:r>
          </w:p>
        </w:tc>
        <w:tc>
          <w:tcPr>
            <w:cnfStyle w:val="000010000000" w:firstRow="0" w:lastRow="0" w:firstColumn="0" w:lastColumn="0" w:oddVBand="1" w:evenVBand="0" w:oddHBand="0" w:evenHBand="0" w:firstRowFirstColumn="0" w:firstRowLastColumn="0" w:lastRowFirstColumn="0" w:lastRowLastColumn="0"/>
            <w:tcW w:w="539" w:type="pct"/>
            <w:vMerge/>
            <w:vAlign w:val="center"/>
          </w:tcPr>
          <w:p w14:paraId="2796C61F" w14:textId="77777777" w:rsidR="00CB1B16" w:rsidRPr="000F0F6A" w:rsidRDefault="00CB1B16" w:rsidP="00400395">
            <w:pPr>
              <w:spacing w:line="276" w:lineRule="auto"/>
              <w:jc w:val="center"/>
              <w:rPr>
                <w:rFonts w:eastAsia="Calibri" w:cstheme="minorHAnsi"/>
              </w:rPr>
            </w:pPr>
          </w:p>
        </w:tc>
      </w:tr>
      <w:tr w:rsidR="00CB1B16" w:rsidRPr="00013E11" w14:paraId="333ED62F"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26B60890"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26.</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0733AF4" w14:textId="137BAB61" w:rsidR="00CB1B16" w:rsidRPr="000F0F6A" w:rsidRDefault="00CB1B16" w:rsidP="00400395">
            <w:pPr>
              <w:autoSpaceDE w:val="0"/>
              <w:autoSpaceDN w:val="0"/>
              <w:adjustRightInd w:val="0"/>
              <w:rPr>
                <w:rFonts w:eastAsia="Calibri" w:cstheme="minorHAnsi"/>
              </w:rPr>
            </w:pPr>
            <w:r w:rsidRPr="000F0F6A">
              <w:rPr>
                <w:rFonts w:eastAsia="Calibri" w:cstheme="minorHAnsi"/>
              </w:rPr>
              <w:t>Szpital Ministerstwa Spraw Wewnętrznych</w:t>
            </w:r>
            <w:r w:rsidR="005A5A82">
              <w:rPr>
                <w:rFonts w:eastAsia="Calibri" w:cstheme="minorHAnsi"/>
              </w:rPr>
              <w:t xml:space="preserve"> i </w:t>
            </w:r>
            <w:r w:rsidRPr="000F0F6A">
              <w:rPr>
                <w:rFonts w:eastAsia="Calibri" w:cstheme="minorHAnsi"/>
              </w:rPr>
              <w:t>Administracji</w:t>
            </w:r>
            <w:r w:rsidRPr="000F0F6A">
              <w:rPr>
                <w:rFonts w:eastAsia="Calibri" w:cstheme="minorHAnsi"/>
              </w:rPr>
              <w:br/>
              <w:t>ul. Szpitalna 2, 75-720 Koszalin</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4FA976C9"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34</w:t>
            </w:r>
          </w:p>
        </w:tc>
      </w:tr>
      <w:tr w:rsidR="00CB1B16" w:rsidRPr="00013E11" w14:paraId="6CECA9FC"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CABA8C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27.</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075F298" w14:textId="0D7C7DED" w:rsidR="00CB1B16" w:rsidRPr="000F0F6A" w:rsidRDefault="00CB1B16" w:rsidP="00400395">
            <w:pPr>
              <w:autoSpaceDE w:val="0"/>
              <w:autoSpaceDN w:val="0"/>
              <w:adjustRightInd w:val="0"/>
              <w:rPr>
                <w:rFonts w:eastAsia="Calibri" w:cstheme="minorHAnsi"/>
              </w:rPr>
            </w:pPr>
            <w:r w:rsidRPr="000F0F6A">
              <w:rPr>
                <w:rFonts w:eastAsia="Calibri" w:cstheme="minorHAnsi"/>
              </w:rPr>
              <w:t>Szpital Barlinek Sp.</w:t>
            </w:r>
            <w:r w:rsidR="005A5A82">
              <w:rPr>
                <w:rFonts w:eastAsia="Calibri" w:cstheme="minorHAnsi"/>
              </w:rPr>
              <w:t xml:space="preserve"> z </w:t>
            </w:r>
            <w:r w:rsidRPr="000F0F6A">
              <w:rPr>
                <w:rFonts w:eastAsia="Calibri" w:cstheme="minorHAnsi"/>
              </w:rPr>
              <w:t>o.o.</w:t>
            </w:r>
            <w:r w:rsidRPr="000F0F6A">
              <w:rPr>
                <w:rFonts w:eastAsia="Calibri" w:cstheme="minorHAnsi"/>
              </w:rPr>
              <w:br/>
              <w:t xml:space="preserve">ul. Szpitalna 10, 74-320 Barlinek  </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37E87C1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153</w:t>
            </w:r>
          </w:p>
        </w:tc>
      </w:tr>
      <w:tr w:rsidR="00CB1B16" w:rsidRPr="00013E11" w14:paraId="1757DA7F"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4E421485"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28.</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581A026A" w14:textId="6C7574AA" w:rsidR="00CB1B16" w:rsidRPr="000F0F6A" w:rsidRDefault="00CB1B16" w:rsidP="00400395">
            <w:pPr>
              <w:autoSpaceDE w:val="0"/>
              <w:autoSpaceDN w:val="0"/>
              <w:adjustRightInd w:val="0"/>
              <w:rPr>
                <w:rFonts w:eastAsia="Calibri" w:cstheme="minorHAnsi"/>
              </w:rPr>
            </w:pPr>
            <w:r w:rsidRPr="000F0F6A">
              <w:rPr>
                <w:rFonts w:eastAsia="Calibri" w:cstheme="minorHAnsi"/>
              </w:rPr>
              <w:t>Szpital</w:t>
            </w:r>
            <w:r w:rsidR="000E738B">
              <w:rPr>
                <w:rFonts w:eastAsia="Calibri" w:cstheme="minorHAnsi"/>
              </w:rPr>
              <w:t xml:space="preserve"> w </w:t>
            </w:r>
            <w:r w:rsidRPr="000F0F6A">
              <w:rPr>
                <w:rFonts w:eastAsia="Calibri" w:cstheme="minorHAnsi"/>
              </w:rPr>
              <w:t>Dębnie im. Świętej Matki Teresy</w:t>
            </w:r>
            <w:r w:rsidR="005A5A82">
              <w:rPr>
                <w:rFonts w:eastAsia="Calibri" w:cstheme="minorHAnsi"/>
              </w:rPr>
              <w:t xml:space="preserve"> z </w:t>
            </w:r>
            <w:r w:rsidRPr="000F0F6A">
              <w:rPr>
                <w:rFonts w:eastAsia="Calibri" w:cstheme="minorHAnsi"/>
              </w:rPr>
              <w:t>Kalkuty Sp.</w:t>
            </w:r>
            <w:r w:rsidR="005A5A82">
              <w:rPr>
                <w:rFonts w:eastAsia="Calibri" w:cstheme="minorHAnsi"/>
              </w:rPr>
              <w:t xml:space="preserve"> z </w:t>
            </w:r>
            <w:r w:rsidRPr="000F0F6A">
              <w:rPr>
                <w:rFonts w:eastAsia="Calibri" w:cstheme="minorHAnsi"/>
              </w:rPr>
              <w:t>o.o.</w:t>
            </w:r>
            <w:r w:rsidRPr="000F0F6A">
              <w:rPr>
                <w:rFonts w:eastAsia="Calibri" w:cstheme="minorHAnsi"/>
              </w:rPr>
              <w:br/>
              <w:t>ul. Kościuszki 58, 74-400 Dębno</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78DB7D0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124</w:t>
            </w:r>
          </w:p>
        </w:tc>
      </w:tr>
      <w:tr w:rsidR="00CB1B16" w:rsidRPr="00013E11" w14:paraId="23C97447"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2065FE19"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29.</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03D1D542" w14:textId="3E2D3AC9" w:rsidR="00CB1B16" w:rsidRPr="000F0F6A" w:rsidRDefault="00CB1B16" w:rsidP="00400395">
            <w:pPr>
              <w:autoSpaceDE w:val="0"/>
              <w:autoSpaceDN w:val="0"/>
              <w:adjustRightInd w:val="0"/>
              <w:rPr>
                <w:rFonts w:eastAsia="Calibri" w:cstheme="minorHAnsi"/>
              </w:rPr>
            </w:pPr>
            <w:r w:rsidRPr="000F0F6A">
              <w:rPr>
                <w:rFonts w:eastAsia="Calibri" w:cstheme="minorHAnsi"/>
              </w:rPr>
              <w:t>Szpital Powiatowy</w:t>
            </w:r>
            <w:r w:rsidR="000E738B">
              <w:rPr>
                <w:rFonts w:eastAsia="Calibri" w:cstheme="minorHAnsi"/>
              </w:rPr>
              <w:t xml:space="preserve"> w </w:t>
            </w:r>
            <w:r w:rsidRPr="000F0F6A">
              <w:rPr>
                <w:rFonts w:eastAsia="Calibri" w:cstheme="minorHAnsi"/>
              </w:rPr>
              <w:t>Pyrzycach</w:t>
            </w:r>
            <w:r w:rsidRPr="000F0F6A">
              <w:rPr>
                <w:rFonts w:eastAsia="Calibri" w:cstheme="minorHAnsi"/>
              </w:rPr>
              <w:br/>
              <w:t>ul. Jana Pawła II 2, 74-200 Pyrzyce</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23EF0617"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135</w:t>
            </w:r>
          </w:p>
        </w:tc>
      </w:tr>
      <w:tr w:rsidR="00CB1B16" w:rsidRPr="00013E11" w14:paraId="6B98D05E"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27E8C0F"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30.</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BCFBAC5" w14:textId="550875F0" w:rsidR="00CB1B16" w:rsidRPr="000F0F6A" w:rsidRDefault="00CB1B16" w:rsidP="00400395">
            <w:pPr>
              <w:autoSpaceDE w:val="0"/>
              <w:autoSpaceDN w:val="0"/>
              <w:adjustRightInd w:val="0"/>
              <w:rPr>
                <w:rFonts w:eastAsia="Calibri" w:cstheme="minorHAnsi"/>
              </w:rPr>
            </w:pPr>
            <w:r w:rsidRPr="000F0F6A">
              <w:rPr>
                <w:rFonts w:eastAsia="Calibri" w:cstheme="minorHAnsi"/>
              </w:rPr>
              <w:t>Szpital Powiatowy</w:t>
            </w:r>
            <w:r w:rsidR="000E738B">
              <w:rPr>
                <w:rFonts w:eastAsia="Calibri" w:cstheme="minorHAnsi"/>
              </w:rPr>
              <w:t xml:space="preserve"> w </w:t>
            </w:r>
            <w:r w:rsidRPr="000F0F6A">
              <w:rPr>
                <w:rFonts w:eastAsia="Calibri" w:cstheme="minorHAnsi"/>
              </w:rPr>
              <w:t>Sławnie</w:t>
            </w:r>
            <w:r w:rsidRPr="000F0F6A">
              <w:rPr>
                <w:rFonts w:eastAsia="Calibri" w:cstheme="minorHAnsi"/>
              </w:rPr>
              <w:br/>
              <w:t xml:space="preserve">ul. I-go Pułku Ułanów 9, 76-100 Sławno </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7B3CEE8F"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103</w:t>
            </w:r>
          </w:p>
        </w:tc>
      </w:tr>
      <w:tr w:rsidR="00CB1B16" w:rsidRPr="00013E11" w14:paraId="5806E45D"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607EA00E"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31.</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74CF274D" w14:textId="77777777" w:rsidR="00CB1B16" w:rsidRPr="000F0F6A" w:rsidRDefault="00CB1B16" w:rsidP="00400395">
            <w:pPr>
              <w:autoSpaceDE w:val="0"/>
              <w:autoSpaceDN w:val="0"/>
              <w:adjustRightInd w:val="0"/>
              <w:rPr>
                <w:rFonts w:eastAsia="Calibri" w:cstheme="minorHAnsi"/>
              </w:rPr>
            </w:pPr>
            <w:r w:rsidRPr="000F0F6A">
              <w:rPr>
                <w:rFonts w:eastAsia="Calibri" w:cstheme="minorHAnsi"/>
              </w:rPr>
              <w:t>Samodzielny Publiczny Wielospecjalistyczny Zakład Opieki Zdrowotnej</w:t>
            </w:r>
            <w:r w:rsidRPr="000F0F6A">
              <w:rPr>
                <w:rFonts w:eastAsia="Calibri" w:cstheme="minorHAnsi"/>
              </w:rPr>
              <w:br/>
              <w:t xml:space="preserve">ul. Wojska Polskiego 27, 73-110 Stargard </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4A23BC98"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229</w:t>
            </w:r>
          </w:p>
        </w:tc>
      </w:tr>
      <w:tr w:rsidR="00CB1B16" w:rsidRPr="00013E11" w14:paraId="57DB4A24"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1B73B920"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32.</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191C556" w14:textId="1412B0C3" w:rsidR="00CB1B16" w:rsidRPr="000F0F6A" w:rsidRDefault="00CB1B16" w:rsidP="00400395">
            <w:pPr>
              <w:autoSpaceDE w:val="0"/>
              <w:autoSpaceDN w:val="0"/>
              <w:adjustRightInd w:val="0"/>
              <w:rPr>
                <w:rFonts w:eastAsia="Calibri" w:cstheme="minorHAnsi"/>
              </w:rPr>
            </w:pPr>
            <w:r w:rsidRPr="000F0F6A">
              <w:rPr>
                <w:rFonts w:eastAsia="Calibri" w:cstheme="minorHAnsi"/>
              </w:rPr>
              <w:t>Szpital</w:t>
            </w:r>
            <w:r w:rsidR="000E738B">
              <w:rPr>
                <w:rFonts w:eastAsia="Calibri" w:cstheme="minorHAnsi"/>
              </w:rPr>
              <w:t xml:space="preserve"> w </w:t>
            </w:r>
            <w:r w:rsidRPr="000F0F6A">
              <w:rPr>
                <w:rFonts w:eastAsia="Calibri" w:cstheme="minorHAnsi"/>
              </w:rPr>
              <w:t>Szczecinku Sp.</w:t>
            </w:r>
            <w:r w:rsidR="005A5A82">
              <w:rPr>
                <w:rFonts w:eastAsia="Calibri" w:cstheme="minorHAnsi"/>
              </w:rPr>
              <w:t xml:space="preserve"> z </w:t>
            </w:r>
            <w:r w:rsidRPr="000F0F6A">
              <w:rPr>
                <w:rFonts w:eastAsia="Calibri" w:cstheme="minorHAnsi"/>
              </w:rPr>
              <w:t>o. o.</w:t>
            </w:r>
            <w:r w:rsidRPr="000F0F6A">
              <w:rPr>
                <w:rFonts w:eastAsia="Calibri" w:cstheme="minorHAnsi"/>
              </w:rPr>
              <w:br/>
              <w:t>ul. Kościuszki 38, 78-400 Szczecinek</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104C3D60"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188</w:t>
            </w:r>
          </w:p>
        </w:tc>
      </w:tr>
      <w:tr w:rsidR="00CB1B16" w:rsidRPr="00013E11" w14:paraId="5389624F"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12B81EBF"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33.</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C804CCB" w14:textId="116E884D" w:rsidR="00CB1B16" w:rsidRPr="000F0F6A" w:rsidRDefault="00CB1B16" w:rsidP="00400395">
            <w:pPr>
              <w:rPr>
                <w:rFonts w:eastAsia="Calibri" w:cstheme="minorHAnsi"/>
                <w:lang w:eastAsia="pl-PL"/>
              </w:rPr>
            </w:pPr>
            <w:r w:rsidRPr="000F0F6A">
              <w:rPr>
                <w:rFonts w:eastAsia="Calibri" w:cstheme="minorHAnsi"/>
                <w:lang w:eastAsia="pl-PL"/>
              </w:rPr>
              <w:t>"PATRONKA" Sp.</w:t>
            </w:r>
            <w:r w:rsidR="005A5A82">
              <w:rPr>
                <w:rFonts w:eastAsia="Calibri" w:cstheme="minorHAnsi"/>
                <w:lang w:eastAsia="pl-PL"/>
              </w:rPr>
              <w:t xml:space="preserve"> z </w:t>
            </w:r>
            <w:r w:rsidRPr="000F0F6A">
              <w:rPr>
                <w:rFonts w:eastAsia="Calibri" w:cstheme="minorHAnsi"/>
                <w:lang w:eastAsia="pl-PL"/>
              </w:rPr>
              <w:t>o.o. Ośrodek Terapii Uzależnień działający</w:t>
            </w:r>
            <w:r w:rsidR="000E738B">
              <w:rPr>
                <w:rFonts w:eastAsia="Calibri" w:cstheme="minorHAnsi"/>
                <w:lang w:eastAsia="pl-PL"/>
              </w:rPr>
              <w:t xml:space="preserve"> w </w:t>
            </w:r>
            <w:r w:rsidRPr="000F0F6A">
              <w:rPr>
                <w:rFonts w:eastAsia="Calibri" w:cstheme="minorHAnsi"/>
                <w:lang w:eastAsia="pl-PL"/>
              </w:rPr>
              <w:t>ramach podmiotu leczniczego „Patronka” Sp.</w:t>
            </w:r>
            <w:r w:rsidR="005A5A82">
              <w:rPr>
                <w:rFonts w:eastAsia="Calibri" w:cstheme="minorHAnsi"/>
                <w:lang w:eastAsia="pl-PL"/>
              </w:rPr>
              <w:t xml:space="preserve"> z </w:t>
            </w:r>
            <w:r w:rsidRPr="000F0F6A">
              <w:rPr>
                <w:rFonts w:eastAsia="Calibri" w:cstheme="minorHAnsi"/>
                <w:lang w:eastAsia="pl-PL"/>
              </w:rPr>
              <w:t>o.o., ul. Lelewela 15, 7</w:t>
            </w:r>
            <w:r w:rsidRPr="000F0F6A">
              <w:rPr>
                <w:rFonts w:cstheme="minorHAnsi"/>
              </w:rPr>
              <w:t>8-400 Szczecinek</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210EE58F"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30</w:t>
            </w:r>
          </w:p>
        </w:tc>
      </w:tr>
      <w:tr w:rsidR="00CB1B16" w:rsidRPr="00013E11" w14:paraId="4CECCEEA"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588D55DA"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34.</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1236E47" w14:textId="4F223354" w:rsidR="00CB1B16" w:rsidRPr="000F0F6A" w:rsidRDefault="00CB1B16" w:rsidP="00400395">
            <w:pPr>
              <w:autoSpaceDE w:val="0"/>
              <w:autoSpaceDN w:val="0"/>
              <w:adjustRightInd w:val="0"/>
              <w:rPr>
                <w:rFonts w:eastAsia="Calibri" w:cstheme="minorHAnsi"/>
              </w:rPr>
            </w:pPr>
            <w:r w:rsidRPr="000F0F6A">
              <w:rPr>
                <w:rFonts w:eastAsia="Calibri" w:cstheme="minorHAnsi"/>
              </w:rPr>
              <w:t>P.O.D.M. „PODIMED” Sp.</w:t>
            </w:r>
            <w:r w:rsidR="005A5A82">
              <w:rPr>
                <w:rFonts w:eastAsia="Calibri" w:cstheme="minorHAnsi"/>
              </w:rPr>
              <w:t xml:space="preserve"> z </w:t>
            </w:r>
            <w:r w:rsidRPr="000F0F6A">
              <w:rPr>
                <w:rFonts w:eastAsia="Calibri" w:cstheme="minorHAnsi"/>
              </w:rPr>
              <w:t>o.o. „Centrum Okulistyki</w:t>
            </w:r>
            <w:r w:rsidR="005A5A82">
              <w:rPr>
                <w:rFonts w:eastAsia="Calibri" w:cstheme="minorHAnsi"/>
              </w:rPr>
              <w:t xml:space="preserve"> i </w:t>
            </w:r>
            <w:r w:rsidRPr="000F0F6A">
              <w:rPr>
                <w:rFonts w:eastAsia="Calibri" w:cstheme="minorHAnsi"/>
              </w:rPr>
              <w:t>Chirurgii Oka”</w:t>
            </w:r>
            <w:r w:rsidRPr="000F0F6A">
              <w:rPr>
                <w:rFonts w:eastAsia="Calibri" w:cstheme="minorHAnsi"/>
              </w:rPr>
              <w:br/>
              <w:t>ul. Kościuszki 38b/2, 78-400 Szczecinek</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074A6AB8"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10</w:t>
            </w:r>
          </w:p>
        </w:tc>
      </w:tr>
      <w:tr w:rsidR="00CB1B16" w:rsidRPr="00013E11" w14:paraId="5CC6E01E"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3CAB815"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35.</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0304C5A4" w14:textId="27094049" w:rsidR="00CB1B16" w:rsidRPr="000F0F6A" w:rsidRDefault="00CB1B16" w:rsidP="00400395">
            <w:pPr>
              <w:autoSpaceDE w:val="0"/>
              <w:autoSpaceDN w:val="0"/>
              <w:adjustRightInd w:val="0"/>
              <w:rPr>
                <w:rFonts w:eastAsia="Calibri" w:cstheme="minorHAnsi"/>
              </w:rPr>
            </w:pPr>
            <w:r w:rsidRPr="000F0F6A">
              <w:rPr>
                <w:rFonts w:eastAsia="Calibri" w:cstheme="minorHAnsi"/>
              </w:rPr>
              <w:t>Oddział Nefrologii, Centrum Usług Medycznych „Dializa” Sp.</w:t>
            </w:r>
            <w:r w:rsidR="005A5A82">
              <w:rPr>
                <w:rFonts w:eastAsia="Calibri" w:cstheme="minorHAnsi"/>
              </w:rPr>
              <w:t xml:space="preserve"> z </w:t>
            </w:r>
            <w:r w:rsidRPr="000F0F6A">
              <w:rPr>
                <w:rFonts w:eastAsia="Calibri" w:cstheme="minorHAnsi"/>
              </w:rPr>
              <w:t>o. o.</w:t>
            </w:r>
            <w:r w:rsidRPr="000F0F6A">
              <w:rPr>
                <w:rFonts w:eastAsia="Calibri" w:cstheme="minorHAnsi"/>
              </w:rPr>
              <w:br/>
              <w:t>ul. Kilińskiego 7/4,6, 78-400 Szczecinek</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691EC70B"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18</w:t>
            </w:r>
          </w:p>
        </w:tc>
      </w:tr>
      <w:tr w:rsidR="00CB1B16" w:rsidRPr="00013E11" w14:paraId="7EEF1C73"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5490B7B0"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36.</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4EE3BE24" w14:textId="77777777" w:rsidR="00CB1B16" w:rsidRPr="000F0F6A" w:rsidRDefault="00CB1B16" w:rsidP="00400395">
            <w:pPr>
              <w:autoSpaceDE w:val="0"/>
              <w:autoSpaceDN w:val="0"/>
              <w:adjustRightInd w:val="0"/>
              <w:rPr>
                <w:rFonts w:eastAsia="Calibri" w:cstheme="minorHAnsi"/>
              </w:rPr>
            </w:pPr>
            <w:r w:rsidRPr="000F0F6A">
              <w:rPr>
                <w:rFonts w:eastAsia="Calibri" w:cstheme="minorHAnsi"/>
              </w:rPr>
              <w:t>Centrum Kardiologii „SCANMED” Szczecinek</w:t>
            </w:r>
            <w:r w:rsidRPr="000F0F6A">
              <w:rPr>
                <w:rFonts w:eastAsia="Calibri" w:cstheme="minorHAnsi"/>
              </w:rPr>
              <w:br/>
              <w:t xml:space="preserve">ul. Kilińskiego 7, </w:t>
            </w:r>
            <w:r w:rsidRPr="000F0F6A">
              <w:rPr>
                <w:rStyle w:val="lrzxr"/>
                <w:rFonts w:cstheme="minorHAnsi"/>
              </w:rPr>
              <w:t>78-400</w:t>
            </w:r>
            <w:r w:rsidRPr="000F0F6A">
              <w:rPr>
                <w:rFonts w:eastAsia="Calibri" w:cstheme="minorHAnsi"/>
              </w:rPr>
              <w:t xml:space="preserve"> Szczecinek</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120257CD"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12</w:t>
            </w:r>
          </w:p>
        </w:tc>
      </w:tr>
      <w:tr w:rsidR="00CB1B16" w:rsidRPr="00013E11" w14:paraId="69BC9CE0" w14:textId="77777777" w:rsidTr="008071BF">
        <w:trPr>
          <w:cnfStyle w:val="000000100000" w:firstRow="0" w:lastRow="0" w:firstColumn="0" w:lastColumn="0" w:oddVBand="0" w:evenVBand="0" w:oddHBand="1" w:evenHBand="0" w:firstRowFirstColumn="0" w:firstRowLastColumn="0" w:lastRowFirstColumn="0" w:lastRowLastColumn="0"/>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62364D5"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37.</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06E01F5E" w14:textId="33C2CE2A" w:rsidR="00CB1B16" w:rsidRPr="000F0F6A" w:rsidRDefault="00CB1B16" w:rsidP="00400395">
            <w:pPr>
              <w:autoSpaceDE w:val="0"/>
              <w:autoSpaceDN w:val="0"/>
              <w:adjustRightInd w:val="0"/>
              <w:rPr>
                <w:rFonts w:eastAsia="Calibri" w:cstheme="minorHAnsi"/>
              </w:rPr>
            </w:pPr>
            <w:r w:rsidRPr="000F0F6A">
              <w:rPr>
                <w:rFonts w:eastAsia="Calibri" w:cstheme="minorHAnsi"/>
              </w:rPr>
              <w:t>Przyjazny Szpital</w:t>
            </w:r>
            <w:r w:rsidR="000E738B">
              <w:rPr>
                <w:rFonts w:eastAsia="Calibri" w:cstheme="minorHAnsi"/>
              </w:rPr>
              <w:t xml:space="preserve"> w </w:t>
            </w:r>
            <w:r w:rsidRPr="000F0F6A">
              <w:rPr>
                <w:rFonts w:eastAsia="Calibri" w:cstheme="minorHAnsi"/>
              </w:rPr>
              <w:t>Połczynie-Zdroju Sp.</w:t>
            </w:r>
            <w:r w:rsidR="005A5A82">
              <w:rPr>
                <w:rFonts w:eastAsia="Calibri" w:cstheme="minorHAnsi"/>
              </w:rPr>
              <w:t xml:space="preserve"> z </w:t>
            </w:r>
            <w:r w:rsidRPr="000F0F6A">
              <w:rPr>
                <w:rFonts w:eastAsia="Calibri" w:cstheme="minorHAnsi"/>
              </w:rPr>
              <w:t>o. o.</w:t>
            </w:r>
            <w:r w:rsidRPr="000F0F6A">
              <w:rPr>
                <w:rFonts w:eastAsia="Calibri" w:cstheme="minorHAnsi"/>
              </w:rPr>
              <w:br/>
              <w:t xml:space="preserve">ul. Szpitalna 5, 78-320 Połczyn-Zdrój </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5F200069"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50</w:t>
            </w:r>
          </w:p>
        </w:tc>
      </w:tr>
      <w:tr w:rsidR="00CB1B16" w:rsidRPr="00013E11" w14:paraId="12F08B62" w14:textId="77777777" w:rsidTr="008071BF">
        <w:trPr>
          <w:trHeight w:val="113"/>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03DB2A53"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38.</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09F369AE" w14:textId="7183F4A1" w:rsidR="00CB1B16" w:rsidRPr="000F0F6A" w:rsidRDefault="00CB1B16" w:rsidP="00400395">
            <w:pPr>
              <w:autoSpaceDE w:val="0"/>
              <w:autoSpaceDN w:val="0"/>
              <w:adjustRightInd w:val="0"/>
              <w:rPr>
                <w:rFonts w:eastAsia="Calibri" w:cstheme="minorHAnsi"/>
              </w:rPr>
            </w:pPr>
            <w:r w:rsidRPr="000F0F6A">
              <w:rPr>
                <w:rFonts w:eastAsia="Calibri" w:cstheme="minorHAnsi"/>
              </w:rPr>
              <w:t xml:space="preserve">Szpital Miejski im. Jana </w:t>
            </w:r>
            <w:proofErr w:type="spellStart"/>
            <w:r w:rsidRPr="000F0F6A">
              <w:rPr>
                <w:rFonts w:eastAsia="Calibri" w:cstheme="minorHAnsi"/>
              </w:rPr>
              <w:t>Garduły</w:t>
            </w:r>
            <w:proofErr w:type="spellEnd"/>
            <w:r w:rsidR="000E738B">
              <w:rPr>
                <w:rFonts w:eastAsia="Calibri" w:cstheme="minorHAnsi"/>
              </w:rPr>
              <w:t xml:space="preserve"> w </w:t>
            </w:r>
            <w:r w:rsidRPr="000F0F6A">
              <w:rPr>
                <w:rFonts w:eastAsia="Calibri" w:cstheme="minorHAnsi"/>
              </w:rPr>
              <w:t>Świnoujściu Sp.</w:t>
            </w:r>
            <w:r w:rsidR="005A5A82">
              <w:rPr>
                <w:rFonts w:eastAsia="Calibri" w:cstheme="minorHAnsi"/>
              </w:rPr>
              <w:t xml:space="preserve"> z </w:t>
            </w:r>
            <w:r w:rsidRPr="000F0F6A">
              <w:rPr>
                <w:rFonts w:eastAsia="Calibri" w:cstheme="minorHAnsi"/>
              </w:rPr>
              <w:t xml:space="preserve">o. o. </w:t>
            </w:r>
            <w:r w:rsidRPr="000F0F6A">
              <w:rPr>
                <w:rFonts w:eastAsia="Calibri" w:cstheme="minorHAnsi"/>
              </w:rPr>
              <w:br/>
              <w:t>ul. Mieszka</w:t>
            </w:r>
            <w:r w:rsidR="005A5A82">
              <w:rPr>
                <w:rFonts w:eastAsia="Calibri" w:cstheme="minorHAnsi"/>
              </w:rPr>
              <w:t xml:space="preserve"> i </w:t>
            </w:r>
            <w:r w:rsidRPr="000F0F6A">
              <w:rPr>
                <w:rFonts w:eastAsia="Calibri" w:cstheme="minorHAnsi"/>
              </w:rPr>
              <w:t>7, 72-600 Świnoujście</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5A29DC2D"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114</w:t>
            </w:r>
          </w:p>
        </w:tc>
      </w:tr>
      <w:tr w:rsidR="00CB1B16" w:rsidRPr="00013E11" w14:paraId="76304D4E" w14:textId="77777777" w:rsidTr="008071BF">
        <w:trPr>
          <w:cnfStyle w:val="000000100000" w:firstRow="0" w:lastRow="0" w:firstColumn="0" w:lastColumn="0" w:oddVBand="0" w:evenVBand="0" w:oddHBand="1" w:evenHBand="0" w:firstRowFirstColumn="0" w:firstRowLastColumn="0" w:lastRowFirstColumn="0" w:lastRowLastColumn="0"/>
          <w:trHeight w:val="811"/>
          <w:jc w:val="center"/>
        </w:trPr>
        <w:tc>
          <w:tcPr>
            <w:cnfStyle w:val="000010000000" w:firstRow="0" w:lastRow="0" w:firstColumn="0" w:lastColumn="0" w:oddVBand="1" w:evenVBand="0" w:oddHBand="0" w:evenHBand="0" w:firstRowFirstColumn="0" w:firstRowLastColumn="0" w:lastRowFirstColumn="0" w:lastRowLastColumn="0"/>
            <w:tcW w:w="286" w:type="pct"/>
            <w:vAlign w:val="center"/>
          </w:tcPr>
          <w:p w14:paraId="311FEAB2"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39.</w:t>
            </w:r>
          </w:p>
        </w:tc>
        <w:tc>
          <w:tcPr>
            <w:cnfStyle w:val="000001000000" w:firstRow="0" w:lastRow="0" w:firstColumn="0" w:lastColumn="0" w:oddVBand="0" w:evenVBand="1" w:oddHBand="0" w:evenHBand="0" w:firstRowFirstColumn="0" w:firstRowLastColumn="0" w:lastRowFirstColumn="0" w:lastRowLastColumn="0"/>
            <w:tcW w:w="4175" w:type="pct"/>
            <w:vAlign w:val="center"/>
          </w:tcPr>
          <w:p w14:paraId="307B7C11" w14:textId="4C46F9CE" w:rsidR="00CB1B16" w:rsidRPr="000F0F6A" w:rsidRDefault="00CB1B16" w:rsidP="00400395">
            <w:pPr>
              <w:autoSpaceDE w:val="0"/>
              <w:autoSpaceDN w:val="0"/>
              <w:adjustRightInd w:val="0"/>
              <w:rPr>
                <w:rFonts w:eastAsia="Calibri" w:cstheme="minorHAnsi"/>
              </w:rPr>
            </w:pPr>
            <w:r w:rsidRPr="000F0F6A">
              <w:rPr>
                <w:rFonts w:eastAsia="Calibri" w:cstheme="minorHAnsi"/>
              </w:rPr>
              <w:t>Zakład Opiekuńczo - Leczniczy Samodzielny Publiczny Zakład Opieki Zdrowotnej "Leśna Ustroń"</w:t>
            </w:r>
            <w:r w:rsidR="000E738B">
              <w:rPr>
                <w:rFonts w:eastAsia="Calibri" w:cstheme="minorHAnsi"/>
              </w:rPr>
              <w:t xml:space="preserve"> w </w:t>
            </w:r>
            <w:r w:rsidRPr="000F0F6A">
              <w:rPr>
                <w:rFonts w:eastAsia="Calibri" w:cstheme="minorHAnsi"/>
              </w:rPr>
              <w:t>Tucznie - Rehabilitacja Lecznicza</w:t>
            </w:r>
            <w:r w:rsidRPr="000F0F6A">
              <w:rPr>
                <w:rFonts w:eastAsia="Calibri" w:cstheme="minorHAnsi"/>
              </w:rPr>
              <w:br/>
              <w:t xml:space="preserve">ul. Staszica 5, 78-640 </w:t>
            </w:r>
            <w:r w:rsidRPr="000F0F6A">
              <w:rPr>
                <w:rFonts w:cstheme="minorHAnsi"/>
              </w:rPr>
              <w:t>Tuczno</w:t>
            </w:r>
          </w:p>
        </w:tc>
        <w:tc>
          <w:tcPr>
            <w:cnfStyle w:val="000010000000" w:firstRow="0" w:lastRow="0" w:firstColumn="0" w:lastColumn="0" w:oddVBand="1" w:evenVBand="0" w:oddHBand="0" w:evenHBand="0" w:firstRowFirstColumn="0" w:firstRowLastColumn="0" w:lastRowFirstColumn="0" w:lastRowLastColumn="0"/>
            <w:tcW w:w="539" w:type="pct"/>
            <w:vAlign w:val="center"/>
          </w:tcPr>
          <w:p w14:paraId="0C536402" w14:textId="77777777" w:rsidR="00CB1B16" w:rsidRPr="000F0F6A" w:rsidRDefault="00CB1B16" w:rsidP="00400395">
            <w:pPr>
              <w:autoSpaceDE w:val="0"/>
              <w:autoSpaceDN w:val="0"/>
              <w:adjustRightInd w:val="0"/>
              <w:spacing w:line="276" w:lineRule="auto"/>
              <w:jc w:val="center"/>
              <w:rPr>
                <w:rFonts w:eastAsia="Calibri" w:cstheme="minorHAnsi"/>
              </w:rPr>
            </w:pPr>
            <w:r w:rsidRPr="000F0F6A">
              <w:rPr>
                <w:rFonts w:eastAsia="Calibri" w:cstheme="minorHAnsi"/>
              </w:rPr>
              <w:t>6</w:t>
            </w:r>
          </w:p>
        </w:tc>
      </w:tr>
    </w:tbl>
    <w:p w14:paraId="2DDEAF0F" w14:textId="77777777" w:rsidR="00735F55" w:rsidRDefault="00735F55" w:rsidP="00735F55">
      <w:pPr>
        <w:pStyle w:val="Stylnastroninternet"/>
        <w:rPr>
          <w:lang w:eastAsia="pl-PL"/>
        </w:rPr>
      </w:pPr>
      <w:bookmarkStart w:id="704" w:name="_Hlk130975697"/>
      <w:bookmarkEnd w:id="703"/>
    </w:p>
    <w:p w14:paraId="056EFFEA" w14:textId="4D5FDDC0" w:rsidR="00CB1B16" w:rsidRPr="00013E11" w:rsidRDefault="00CB1B16" w:rsidP="00735F55">
      <w:pPr>
        <w:pStyle w:val="Stylnastroninternet"/>
      </w:pPr>
      <w:r w:rsidRPr="00013E11">
        <w:rPr>
          <w:lang w:eastAsia="pl-PL"/>
        </w:rPr>
        <w:t>Na terenie województwa zachodniopomorskiego znajduje się również</w:t>
      </w:r>
      <w:r w:rsidR="00735F55">
        <w:rPr>
          <w:lang w:eastAsia="pl-PL"/>
        </w:rPr>
        <w:t xml:space="preserve"> </w:t>
      </w:r>
      <w:r w:rsidRPr="00013E11">
        <w:t>6 szpitali jednego dnia:</w:t>
      </w:r>
    </w:p>
    <w:p w14:paraId="2A0BF3AC" w14:textId="77777777" w:rsidR="00735F55" w:rsidRDefault="00CB1B16" w:rsidP="00735F55">
      <w:pPr>
        <w:pStyle w:val="punktatornastron"/>
      </w:pPr>
      <w:r w:rsidRPr="00013E11">
        <w:t xml:space="preserve">Meritum Centrum Medyczne, ul. M. Kopernika 28, </w:t>
      </w:r>
      <w:r w:rsidRPr="00013E11">
        <w:rPr>
          <w:rStyle w:val="lrzxr"/>
          <w:rFonts w:cstheme="minorHAnsi"/>
          <w:szCs w:val="24"/>
        </w:rPr>
        <w:t>72-400</w:t>
      </w:r>
      <w:r w:rsidRPr="00013E11">
        <w:t xml:space="preserve"> Kamień Pomorski </w:t>
      </w:r>
      <w:r w:rsidRPr="00013E11">
        <w:rPr>
          <w:rFonts w:eastAsia="Calibri"/>
        </w:rPr>
        <w:t>- liczba łóżek – 5</w:t>
      </w:r>
      <w:r w:rsidRPr="00013E11">
        <w:t>;</w:t>
      </w:r>
    </w:p>
    <w:p w14:paraId="0AE966FD" w14:textId="7CCB9B26" w:rsidR="00CB1B16" w:rsidRPr="00735F55" w:rsidRDefault="00CB1B16" w:rsidP="00735F55">
      <w:pPr>
        <w:pStyle w:val="punktatornastron"/>
      </w:pPr>
      <w:r w:rsidRPr="00735F55">
        <w:rPr>
          <w:spacing w:val="-2"/>
        </w:rPr>
        <w:lastRenderedPageBreak/>
        <w:t>SONOMED Sp.</w:t>
      </w:r>
      <w:r w:rsidR="005A5A82" w:rsidRPr="00735F55">
        <w:rPr>
          <w:spacing w:val="-2"/>
        </w:rPr>
        <w:t xml:space="preserve"> z </w:t>
      </w:r>
      <w:r w:rsidRPr="00735F55">
        <w:rPr>
          <w:spacing w:val="-2"/>
        </w:rPr>
        <w:t xml:space="preserve">o.o., ul. Ks. Bp. Bandurskiego 98/U12, 71-685 Szczecin </w:t>
      </w:r>
      <w:r w:rsidRPr="00735F55">
        <w:rPr>
          <w:rFonts w:eastAsia="Calibri"/>
          <w:spacing w:val="-2"/>
        </w:rPr>
        <w:t>- liczba łóżek – 6</w:t>
      </w:r>
      <w:r w:rsidRPr="00735F55">
        <w:rPr>
          <w:spacing w:val="-2"/>
        </w:rPr>
        <w:t>;</w:t>
      </w:r>
    </w:p>
    <w:p w14:paraId="3720AE29" w14:textId="295B8ADE" w:rsidR="00CB1B16" w:rsidRPr="00013E11" w:rsidRDefault="00CB1B16" w:rsidP="00735F55">
      <w:pPr>
        <w:pStyle w:val="punktatornastron"/>
      </w:pPr>
      <w:r w:rsidRPr="00013E11">
        <w:t>ORTHO – EXPERT Sp.</w:t>
      </w:r>
      <w:r w:rsidR="005A5A82">
        <w:t xml:space="preserve"> z </w:t>
      </w:r>
      <w:r w:rsidRPr="00013E11">
        <w:t xml:space="preserve">o.o., ul. Jagiellońska </w:t>
      </w:r>
      <w:r w:rsidRPr="00013E11">
        <w:rPr>
          <w:rFonts w:eastAsia="Calibri"/>
        </w:rPr>
        <w:t>87</w:t>
      </w:r>
      <w:r w:rsidRPr="00013E11">
        <w:t xml:space="preserve">, 70-382 Szczecin </w:t>
      </w:r>
      <w:r w:rsidRPr="00013E11">
        <w:rPr>
          <w:rFonts w:eastAsia="Calibri"/>
        </w:rPr>
        <w:t>- liczba łóżek – 6</w:t>
      </w:r>
      <w:r w:rsidRPr="00013E11">
        <w:t>;</w:t>
      </w:r>
    </w:p>
    <w:p w14:paraId="7BC621D9" w14:textId="77777777" w:rsidR="00CB1B16" w:rsidRPr="00013E11" w:rsidRDefault="00CB1B16" w:rsidP="00735F55">
      <w:pPr>
        <w:pStyle w:val="punktatornastron"/>
      </w:pPr>
      <w:r w:rsidRPr="00013E11">
        <w:rPr>
          <w:rFonts w:eastAsia="Calibri"/>
        </w:rPr>
        <w:t xml:space="preserve">Centrum Medyczne </w:t>
      </w:r>
      <w:proofErr w:type="spellStart"/>
      <w:r w:rsidRPr="00013E11">
        <w:rPr>
          <w:rFonts w:eastAsia="Calibri"/>
        </w:rPr>
        <w:t>Euromedis</w:t>
      </w:r>
      <w:proofErr w:type="spellEnd"/>
      <w:r w:rsidRPr="00013E11">
        <w:rPr>
          <w:rFonts w:eastAsia="Calibri"/>
        </w:rPr>
        <w:t>, al. Powstańców Wlkp. 33a, 70-111 Szczecin - liczba łóżek – 1;</w:t>
      </w:r>
    </w:p>
    <w:p w14:paraId="7B0D828E" w14:textId="77777777" w:rsidR="00CB1B16" w:rsidRPr="00013E11" w:rsidRDefault="00CB1B16" w:rsidP="00735F55">
      <w:pPr>
        <w:pStyle w:val="punktatornastron"/>
      </w:pPr>
      <w:r w:rsidRPr="00013E11">
        <w:t xml:space="preserve">Dom Lekarski S.A. „Szpital Gombrowicza”, ul. </w:t>
      </w:r>
      <w:r w:rsidRPr="00013E11">
        <w:rPr>
          <w:rFonts w:eastAsia="Calibri"/>
        </w:rPr>
        <w:t xml:space="preserve">W. </w:t>
      </w:r>
      <w:r w:rsidRPr="00013E11">
        <w:t xml:space="preserve">Gombrowicza 23, 70-785 Szczecin </w:t>
      </w:r>
      <w:r w:rsidRPr="00013E11">
        <w:rPr>
          <w:rFonts w:eastAsia="Calibri"/>
        </w:rPr>
        <w:t>- liczba łóżek – 6</w:t>
      </w:r>
      <w:r w:rsidRPr="00013E11">
        <w:t>;</w:t>
      </w:r>
    </w:p>
    <w:p w14:paraId="5056842F" w14:textId="77777777" w:rsidR="00CB1B16" w:rsidRPr="00013E11" w:rsidRDefault="00CB1B16" w:rsidP="00735F55">
      <w:pPr>
        <w:pStyle w:val="punktatornastron"/>
      </w:pPr>
      <w:r w:rsidRPr="00013E11">
        <w:t xml:space="preserve">Dom Lekarski S.A. „Szpital Piastów”, ul. Piastów 30, 71-064 Szczecin </w:t>
      </w:r>
      <w:r w:rsidRPr="00013E11">
        <w:rPr>
          <w:rFonts w:eastAsia="Calibri"/>
        </w:rPr>
        <w:t>- liczba łóżek – 6</w:t>
      </w:r>
      <w:r w:rsidRPr="00013E11">
        <w:t>;</w:t>
      </w:r>
    </w:p>
    <w:p w14:paraId="0A77CA42" w14:textId="77777777" w:rsidR="00FC75E8" w:rsidRDefault="00FC75E8" w:rsidP="00FC75E8">
      <w:pPr>
        <w:pStyle w:val="punktatornastron"/>
        <w:numPr>
          <w:ilvl w:val="0"/>
          <w:numId w:val="0"/>
        </w:numPr>
        <w:ind w:left="584"/>
      </w:pPr>
    </w:p>
    <w:p w14:paraId="2219EFFE" w14:textId="20C396AA" w:rsidR="00CB1B16" w:rsidRPr="00013E11" w:rsidRDefault="00CB1B16" w:rsidP="00FC75E8">
      <w:pPr>
        <w:pStyle w:val="punktatornastron"/>
        <w:numPr>
          <w:ilvl w:val="0"/>
          <w:numId w:val="0"/>
        </w:numPr>
        <w:ind w:left="584"/>
      </w:pPr>
      <w:r w:rsidRPr="00013E11">
        <w:t>oraz 8 szpitali uzdrowiskowych:</w:t>
      </w:r>
    </w:p>
    <w:p w14:paraId="5818B2D9" w14:textId="77777777" w:rsidR="00CB1B16" w:rsidRPr="00791523" w:rsidRDefault="00CB1B16" w:rsidP="00FC75E8">
      <w:pPr>
        <w:pStyle w:val="punktatornastron"/>
        <w:rPr>
          <w:b/>
          <w:bCs/>
        </w:rPr>
      </w:pPr>
      <w:r w:rsidRPr="00013E11">
        <w:rPr>
          <w:rFonts w:eastAsia="Calibri"/>
        </w:rPr>
        <w:t>Szpital Uzdrowiskowy „Bałtyk”, ul. Juliusza Słowackiego 23,</w:t>
      </w:r>
      <w:r w:rsidRPr="00791523">
        <w:rPr>
          <w:rFonts w:eastAsia="Calibri"/>
        </w:rPr>
        <w:t xml:space="preserve"> 72-600 Świnoujście - liczba łóżek – 87;</w:t>
      </w:r>
    </w:p>
    <w:p w14:paraId="469204ED" w14:textId="77777777" w:rsidR="00CB1B16" w:rsidRPr="00791523" w:rsidRDefault="00CB1B16" w:rsidP="00FC75E8">
      <w:pPr>
        <w:pStyle w:val="punktatornastron"/>
        <w:rPr>
          <w:b/>
          <w:bCs/>
        </w:rPr>
      </w:pPr>
      <w:bookmarkStart w:id="705" w:name="_Hlk101514169"/>
      <w:r w:rsidRPr="00791523">
        <w:rPr>
          <w:rFonts w:eastAsia="Calibri"/>
        </w:rPr>
        <w:t xml:space="preserve">Szpital Uzdrowiskowy </w:t>
      </w:r>
      <w:bookmarkEnd w:id="705"/>
      <w:r w:rsidRPr="00791523">
        <w:rPr>
          <w:rFonts w:eastAsia="Calibri"/>
        </w:rPr>
        <w:t>„Światowid”, ul. Kasprowicza 12, 72-600 Świnoujście - liczba łóżek – 50;</w:t>
      </w:r>
    </w:p>
    <w:p w14:paraId="6AD3C69F" w14:textId="6EE39431" w:rsidR="00CB1B16" w:rsidRPr="00791523" w:rsidRDefault="00CB1B16" w:rsidP="00FC75E8">
      <w:pPr>
        <w:pStyle w:val="punktatornastron"/>
      </w:pPr>
      <w:r w:rsidRPr="00791523">
        <w:t>Zakład Leczniczy Uzdrowisko Kamień Pomorski - Szpital Uzdrowiskowy "Mieszko", ul.</w:t>
      </w:r>
      <w:r w:rsidR="00FF2483">
        <w:t> </w:t>
      </w:r>
      <w:r w:rsidRPr="00791523">
        <w:t xml:space="preserve">Wojska Polskiego nr 2, 72-400 Kamień Pomorski </w:t>
      </w:r>
      <w:r w:rsidRPr="00791523">
        <w:rPr>
          <w:rFonts w:eastAsia="Calibri"/>
        </w:rPr>
        <w:t>- liczba łóżek – 111</w:t>
      </w:r>
      <w:r w:rsidRPr="00791523">
        <w:t>;</w:t>
      </w:r>
    </w:p>
    <w:p w14:paraId="5977A963" w14:textId="77777777" w:rsidR="00CB1B16" w:rsidRPr="00791523" w:rsidRDefault="00CB1B16" w:rsidP="00FC75E8">
      <w:pPr>
        <w:pStyle w:val="punktatornastron"/>
      </w:pPr>
      <w:r w:rsidRPr="00791523">
        <w:t xml:space="preserve">Dziecięcy Szpital Uzdrowiskowy "Słoneczko", ul. prof. Teodora Rafińskiego 7, </w:t>
      </w:r>
      <w:r w:rsidRPr="00791523">
        <w:rPr>
          <w:rFonts w:eastAsia="Calibri"/>
        </w:rPr>
        <w:t>78-100</w:t>
      </w:r>
      <w:r w:rsidRPr="00791523">
        <w:t xml:space="preserve"> Kołobrzeg </w:t>
      </w:r>
      <w:r w:rsidRPr="00791523">
        <w:rPr>
          <w:rFonts w:eastAsia="Calibri"/>
        </w:rPr>
        <w:t>- liczba łóżek – 100</w:t>
      </w:r>
      <w:r w:rsidRPr="00791523">
        <w:t>;</w:t>
      </w:r>
    </w:p>
    <w:p w14:paraId="5EAA1CE5" w14:textId="77777777" w:rsidR="00CB1B16" w:rsidRPr="00791523" w:rsidRDefault="00CB1B16" w:rsidP="00FC75E8">
      <w:pPr>
        <w:pStyle w:val="punktatornastron"/>
      </w:pPr>
      <w:r w:rsidRPr="00791523">
        <w:t xml:space="preserve">Szpital Uzdrowiskowy "Perła Bałtyku", ul. gen. Władysława Sikorskiego 3, </w:t>
      </w:r>
      <w:r w:rsidRPr="00791523">
        <w:rPr>
          <w:rFonts w:eastAsia="Calibri"/>
        </w:rPr>
        <w:t>78-100</w:t>
      </w:r>
      <w:r w:rsidRPr="00791523">
        <w:t xml:space="preserve"> Kołobrzeg </w:t>
      </w:r>
      <w:r w:rsidRPr="00791523">
        <w:rPr>
          <w:rFonts w:eastAsia="Calibri"/>
        </w:rPr>
        <w:t>- liczba łóżek – 100</w:t>
      </w:r>
      <w:r w:rsidRPr="00791523">
        <w:t>;</w:t>
      </w:r>
    </w:p>
    <w:p w14:paraId="3F23668A" w14:textId="52F9BC6A" w:rsidR="00CB1B16" w:rsidRPr="00791523" w:rsidRDefault="00CB1B16" w:rsidP="00FC75E8">
      <w:pPr>
        <w:pStyle w:val="punktatornastron"/>
      </w:pPr>
      <w:r w:rsidRPr="00791523">
        <w:t>Szpital Uzdrowiskowy "Willa Fortuna" Sp.</w:t>
      </w:r>
      <w:r w:rsidR="005A5A82">
        <w:t xml:space="preserve"> z </w:t>
      </w:r>
      <w:r w:rsidRPr="00791523">
        <w:t xml:space="preserve">o.o., ul. Rafińskiego 3, </w:t>
      </w:r>
      <w:r w:rsidRPr="00791523">
        <w:rPr>
          <w:rFonts w:eastAsia="Calibri"/>
        </w:rPr>
        <w:t>78-100</w:t>
      </w:r>
      <w:r w:rsidRPr="00791523">
        <w:t xml:space="preserve"> Kołobrzeg </w:t>
      </w:r>
      <w:r w:rsidRPr="00791523">
        <w:rPr>
          <w:rFonts w:eastAsia="Calibri"/>
        </w:rPr>
        <w:t>- liczba łóżek – 100</w:t>
      </w:r>
      <w:r w:rsidRPr="00791523">
        <w:t>;</w:t>
      </w:r>
    </w:p>
    <w:p w14:paraId="4C21A4CF" w14:textId="77777777" w:rsidR="00CB1B16" w:rsidRPr="00791523" w:rsidRDefault="00CB1B16" w:rsidP="00FC75E8">
      <w:pPr>
        <w:pStyle w:val="punktatornastron"/>
      </w:pPr>
      <w:r w:rsidRPr="00791523">
        <w:t xml:space="preserve">Zakład Lecznictwa GRYF - Szpital Uzdrowiskowy Gryf, ul. Solankowa 8, </w:t>
      </w:r>
      <w:r w:rsidRPr="00791523">
        <w:rPr>
          <w:rFonts w:eastAsia="Calibri"/>
        </w:rPr>
        <w:t>78-320</w:t>
      </w:r>
      <w:r w:rsidRPr="00791523">
        <w:t xml:space="preserve"> Połczyn</w:t>
      </w:r>
      <w:r>
        <w:t>-</w:t>
      </w:r>
      <w:r w:rsidRPr="00791523">
        <w:t xml:space="preserve">Zdrój </w:t>
      </w:r>
      <w:r w:rsidRPr="00791523">
        <w:rPr>
          <w:rFonts w:eastAsia="Calibri"/>
        </w:rPr>
        <w:t>- liczba łóżek –162</w:t>
      </w:r>
      <w:r w:rsidRPr="00791523">
        <w:t>;</w:t>
      </w:r>
    </w:p>
    <w:p w14:paraId="41BC6986" w14:textId="77777777" w:rsidR="00CB1B16" w:rsidRDefault="00CB1B16" w:rsidP="00FC75E8">
      <w:pPr>
        <w:pStyle w:val="punktatornastron"/>
      </w:pPr>
      <w:r w:rsidRPr="00791523">
        <w:t xml:space="preserve">Zakład Lecznictwa PODHALE - Szpital Uzdrowiskowy Podhale, ul. Solankowa 6, </w:t>
      </w:r>
      <w:r w:rsidRPr="00791523">
        <w:rPr>
          <w:rFonts w:eastAsia="Calibri"/>
        </w:rPr>
        <w:t xml:space="preserve">78-320 </w:t>
      </w:r>
      <w:r w:rsidRPr="00791523">
        <w:t>Połczyn</w:t>
      </w:r>
      <w:r>
        <w:t>-</w:t>
      </w:r>
      <w:r w:rsidRPr="00791523">
        <w:t xml:space="preserve">Zdrój </w:t>
      </w:r>
      <w:r w:rsidRPr="00791523">
        <w:rPr>
          <w:rFonts w:eastAsia="Calibri"/>
        </w:rPr>
        <w:t>- liczba łóżek – 53</w:t>
      </w:r>
      <w:r w:rsidRPr="00791523">
        <w:t>.</w:t>
      </w:r>
    </w:p>
    <w:p w14:paraId="0364E304" w14:textId="77777777" w:rsidR="00C43A73" w:rsidRPr="00791523" w:rsidRDefault="00C43A73" w:rsidP="00C43A73">
      <w:pPr>
        <w:pStyle w:val="punktatornastron"/>
        <w:numPr>
          <w:ilvl w:val="0"/>
          <w:numId w:val="0"/>
        </w:numPr>
        <w:ind w:left="584"/>
      </w:pPr>
    </w:p>
    <w:p w14:paraId="742908BA" w14:textId="2990D1EE" w:rsidR="00CB1B16" w:rsidRDefault="00CB1B16" w:rsidP="0034156E">
      <w:pPr>
        <w:pStyle w:val="Nagwek3"/>
        <w:numPr>
          <w:ilvl w:val="1"/>
          <w:numId w:val="123"/>
        </w:numPr>
        <w:tabs>
          <w:tab w:val="left" w:pos="851"/>
        </w:tabs>
        <w:spacing w:before="0"/>
      </w:pPr>
      <w:bookmarkStart w:id="706" w:name="_Toc133222220"/>
      <w:bookmarkStart w:id="707" w:name="_Toc135828438"/>
      <w:bookmarkEnd w:id="704"/>
      <w:r w:rsidRPr="00791523">
        <w:t>Infrastruktura obiektów, ich stan techniczny</w:t>
      </w:r>
      <w:r w:rsidR="005A5A82">
        <w:t xml:space="preserve"> i </w:t>
      </w:r>
      <w:r w:rsidRPr="00791523">
        <w:t>funkcjonalność</w:t>
      </w:r>
      <w:bookmarkEnd w:id="706"/>
      <w:bookmarkEnd w:id="707"/>
    </w:p>
    <w:p w14:paraId="4F236820" w14:textId="77777777" w:rsidR="00DB7594" w:rsidRPr="00845389" w:rsidRDefault="00DB7594" w:rsidP="00C43A73">
      <w:pPr>
        <w:pStyle w:val="Stylnastroninternet"/>
      </w:pPr>
    </w:p>
    <w:p w14:paraId="6540B99C" w14:textId="5D0BE72E" w:rsidR="00CB1B16" w:rsidRDefault="00CB1B16" w:rsidP="00C43A73">
      <w:pPr>
        <w:pStyle w:val="Stylnastroninternet"/>
        <w:rPr>
          <w:rFonts w:eastAsia="Times New Roman" w:cstheme="minorHAnsi"/>
          <w:szCs w:val="24"/>
          <w:lang w:eastAsia="pl-PL"/>
        </w:rPr>
      </w:pPr>
      <w:r w:rsidRPr="00791523">
        <w:rPr>
          <w:rFonts w:eastAsia="Times New Roman" w:cstheme="minorHAnsi"/>
          <w:color w:val="171717" w:themeColor="background2" w:themeShade="1A"/>
          <w:szCs w:val="24"/>
          <w:lang w:eastAsia="pl-PL"/>
        </w:rPr>
        <w:t>W 2022 roku właściwe ograny Państwowej Inspekcji Sanitarnej prowadziły zgodnie</w:t>
      </w:r>
      <w:r w:rsidR="005A5A82">
        <w:rPr>
          <w:rFonts w:eastAsia="Times New Roman" w:cstheme="minorHAnsi"/>
          <w:color w:val="171717" w:themeColor="background2" w:themeShade="1A"/>
          <w:szCs w:val="24"/>
          <w:lang w:eastAsia="pl-PL"/>
        </w:rPr>
        <w:t xml:space="preserve"> z </w:t>
      </w:r>
      <w:r w:rsidRPr="00791523">
        <w:rPr>
          <w:rFonts w:eastAsia="Times New Roman" w:cstheme="minorHAnsi"/>
          <w:color w:val="171717" w:themeColor="background2" w:themeShade="1A"/>
          <w:szCs w:val="24"/>
          <w:lang w:eastAsia="pl-PL"/>
        </w:rPr>
        <w:t>kompetencjami nadzór bieżący nad szpitalami</w:t>
      </w:r>
      <w:r w:rsidR="000E738B">
        <w:rPr>
          <w:rFonts w:eastAsia="Times New Roman" w:cstheme="minorHAnsi"/>
          <w:color w:val="171717" w:themeColor="background2" w:themeShade="1A"/>
          <w:szCs w:val="24"/>
          <w:lang w:eastAsia="pl-PL"/>
        </w:rPr>
        <w:t xml:space="preserve"> w </w:t>
      </w:r>
      <w:r w:rsidRPr="00791523">
        <w:rPr>
          <w:rFonts w:eastAsia="Times New Roman" w:cstheme="minorHAnsi"/>
          <w:color w:val="171717" w:themeColor="background2" w:themeShade="1A"/>
          <w:szCs w:val="24"/>
          <w:lang w:eastAsia="pl-PL"/>
        </w:rPr>
        <w:t xml:space="preserve">tym również </w:t>
      </w:r>
      <w:r w:rsidRPr="00791523">
        <w:rPr>
          <w:rFonts w:eastAsia="Calibri" w:cstheme="minorHAnsi"/>
          <w:color w:val="171717" w:themeColor="background2" w:themeShade="1A"/>
          <w:szCs w:val="24"/>
          <w:lang w:eastAsia="pl-PL"/>
        </w:rPr>
        <w:t>egzekwowano spełnienie wymagań jakim powinny odpowiadać pomieszczenia</w:t>
      </w:r>
      <w:r w:rsidR="005A5A82">
        <w:rPr>
          <w:rFonts w:eastAsia="Calibri" w:cstheme="minorHAnsi"/>
          <w:color w:val="171717" w:themeColor="background2" w:themeShade="1A"/>
          <w:szCs w:val="24"/>
          <w:lang w:eastAsia="pl-PL"/>
        </w:rPr>
        <w:t xml:space="preserve"> i </w:t>
      </w:r>
      <w:r w:rsidRPr="00791523">
        <w:rPr>
          <w:rFonts w:eastAsia="Calibri" w:cstheme="minorHAnsi"/>
          <w:color w:val="171717" w:themeColor="background2" w:themeShade="1A"/>
          <w:szCs w:val="24"/>
          <w:lang w:eastAsia="pl-PL"/>
        </w:rPr>
        <w:t>urządzenia podmiotu wykonującego działalność leczniczą poprzez prowadzenie postępowania administracyjnego</w:t>
      </w:r>
      <w:r w:rsidR="000E738B">
        <w:rPr>
          <w:rFonts w:eastAsia="Calibri" w:cstheme="minorHAnsi"/>
          <w:color w:val="171717" w:themeColor="background2" w:themeShade="1A"/>
          <w:szCs w:val="24"/>
          <w:lang w:eastAsia="pl-PL"/>
        </w:rPr>
        <w:t xml:space="preserve"> w </w:t>
      </w:r>
      <w:r w:rsidRPr="00791523">
        <w:rPr>
          <w:rFonts w:eastAsia="Calibri" w:cstheme="minorHAnsi"/>
          <w:color w:val="171717" w:themeColor="background2" w:themeShade="1A"/>
          <w:szCs w:val="24"/>
          <w:lang w:eastAsia="pl-PL"/>
        </w:rPr>
        <w:t>tym zakresie.</w:t>
      </w:r>
      <w:r w:rsidRPr="00791523">
        <w:rPr>
          <w:rFonts w:eastAsia="Times New Roman" w:cstheme="minorHAnsi"/>
          <w:color w:val="171717" w:themeColor="background2" w:themeShade="1A"/>
          <w:szCs w:val="24"/>
          <w:lang w:eastAsia="pl-PL"/>
        </w:rPr>
        <w:t xml:space="preserve"> Część podmiotów kontynuowała przeprowadzanie bieżących remontów mających na celu dostosowanie obiektów do właściwego stanu sanitarn</w:t>
      </w:r>
      <w:r>
        <w:rPr>
          <w:rFonts w:eastAsia="Times New Roman" w:cstheme="minorHAnsi"/>
          <w:color w:val="171717" w:themeColor="background2" w:themeShade="1A"/>
          <w:szCs w:val="24"/>
          <w:lang w:eastAsia="pl-PL"/>
        </w:rPr>
        <w:t>o-</w:t>
      </w:r>
      <w:r w:rsidRPr="00791523">
        <w:rPr>
          <w:rFonts w:eastAsia="Times New Roman" w:cstheme="minorHAnsi"/>
          <w:color w:val="171717" w:themeColor="background2" w:themeShade="1A"/>
          <w:szCs w:val="24"/>
          <w:lang w:eastAsia="pl-PL"/>
        </w:rPr>
        <w:t>technicznego, prowadzono także remonty pomieszczeń szpitali wynikające</w:t>
      </w:r>
      <w:r w:rsidR="005A5A82">
        <w:rPr>
          <w:rFonts w:eastAsia="Times New Roman" w:cstheme="minorHAnsi"/>
          <w:color w:val="171717" w:themeColor="background2" w:themeShade="1A"/>
          <w:szCs w:val="24"/>
          <w:lang w:eastAsia="pl-PL"/>
        </w:rPr>
        <w:t xml:space="preserve"> z </w:t>
      </w:r>
      <w:r w:rsidRPr="00791523">
        <w:rPr>
          <w:rFonts w:eastAsia="Times New Roman" w:cstheme="minorHAnsi"/>
          <w:color w:val="171717" w:themeColor="background2" w:themeShade="1A"/>
          <w:szCs w:val="24"/>
          <w:lang w:eastAsia="pl-PL"/>
        </w:rPr>
        <w:t>reorganizacji niektórych oddziałów oraz</w:t>
      </w:r>
      <w:r w:rsidR="00D158E2">
        <w:rPr>
          <w:rFonts w:eastAsia="Times New Roman" w:cstheme="minorHAnsi"/>
          <w:color w:val="171717" w:themeColor="background2" w:themeShade="1A"/>
          <w:szCs w:val="24"/>
          <w:lang w:eastAsia="pl-PL"/>
        </w:rPr>
        <w:t> </w:t>
      </w:r>
      <w:r w:rsidRPr="00791523">
        <w:rPr>
          <w:rFonts w:eastAsia="Times New Roman" w:cstheme="minorHAnsi"/>
          <w:color w:val="171717" w:themeColor="background2" w:themeShade="1A"/>
          <w:szCs w:val="24"/>
          <w:lang w:eastAsia="pl-PL"/>
        </w:rPr>
        <w:t>nałożonych decyzjami administracyjnymi obowiązków. Miało to szczególne znaczenie wobec trwającego stanu zagrożenia epidemicznego SARS-CoV-2</w:t>
      </w:r>
      <w:r w:rsidR="005A5A82">
        <w:rPr>
          <w:rFonts w:eastAsia="Times New Roman" w:cstheme="minorHAnsi"/>
          <w:color w:val="171717" w:themeColor="background2" w:themeShade="1A"/>
          <w:szCs w:val="24"/>
          <w:lang w:eastAsia="pl-PL"/>
        </w:rPr>
        <w:t xml:space="preserve"> i </w:t>
      </w:r>
      <w:r w:rsidRPr="00791523">
        <w:rPr>
          <w:rFonts w:eastAsia="Times New Roman" w:cstheme="minorHAnsi"/>
          <w:color w:val="171717" w:themeColor="background2" w:themeShade="1A"/>
          <w:szCs w:val="24"/>
          <w:lang w:eastAsia="pl-PL"/>
        </w:rPr>
        <w:t>kontynuowania przestrzegania wprowadzonych zmian organizacyjnych</w:t>
      </w:r>
      <w:r w:rsidR="000E738B">
        <w:rPr>
          <w:rFonts w:eastAsia="Times New Roman" w:cstheme="minorHAnsi"/>
          <w:color w:val="171717" w:themeColor="background2" w:themeShade="1A"/>
          <w:szCs w:val="24"/>
          <w:lang w:eastAsia="pl-PL"/>
        </w:rPr>
        <w:t xml:space="preserve"> w </w:t>
      </w:r>
      <w:r w:rsidRPr="00791523">
        <w:rPr>
          <w:rFonts w:eastAsia="Times New Roman" w:cstheme="minorHAnsi"/>
          <w:color w:val="171717" w:themeColor="background2" w:themeShade="1A"/>
          <w:szCs w:val="24"/>
          <w:lang w:eastAsia="pl-PL"/>
        </w:rPr>
        <w:t>obrębie szpitali,</w:t>
      </w:r>
      <w:r w:rsidR="005A5A82">
        <w:rPr>
          <w:rFonts w:eastAsia="Times New Roman" w:cstheme="minorHAnsi"/>
          <w:color w:val="171717" w:themeColor="background2" w:themeShade="1A"/>
          <w:szCs w:val="24"/>
          <w:lang w:eastAsia="pl-PL"/>
        </w:rPr>
        <w:t xml:space="preserve"> a </w:t>
      </w:r>
      <w:r w:rsidRPr="00791523">
        <w:rPr>
          <w:rFonts w:eastAsia="Times New Roman" w:cstheme="minorHAnsi"/>
          <w:color w:val="171717" w:themeColor="background2" w:themeShade="1A"/>
          <w:szCs w:val="24"/>
          <w:lang w:eastAsia="pl-PL"/>
        </w:rPr>
        <w:t>także</w:t>
      </w:r>
      <w:r w:rsidR="000E738B">
        <w:rPr>
          <w:rFonts w:eastAsia="Times New Roman" w:cstheme="minorHAnsi"/>
          <w:color w:val="171717" w:themeColor="background2" w:themeShade="1A"/>
          <w:szCs w:val="24"/>
          <w:lang w:eastAsia="pl-PL"/>
        </w:rPr>
        <w:t xml:space="preserve"> w </w:t>
      </w:r>
      <w:r w:rsidRPr="00791523">
        <w:rPr>
          <w:rFonts w:eastAsia="Times New Roman" w:cstheme="minorHAnsi"/>
          <w:szCs w:val="24"/>
          <w:lang w:eastAsia="pl-PL"/>
        </w:rPr>
        <w:t>części powrotu do</w:t>
      </w:r>
      <w:r w:rsidR="009E3F04">
        <w:rPr>
          <w:rFonts w:eastAsia="Times New Roman" w:cstheme="minorHAnsi"/>
          <w:szCs w:val="24"/>
          <w:lang w:eastAsia="pl-PL"/>
        </w:rPr>
        <w:t> </w:t>
      </w:r>
      <w:r w:rsidRPr="00791523">
        <w:rPr>
          <w:rFonts w:eastAsia="Times New Roman" w:cstheme="minorHAnsi"/>
          <w:szCs w:val="24"/>
          <w:lang w:eastAsia="pl-PL"/>
        </w:rPr>
        <w:t>funkcjonowania oddziałów</w:t>
      </w:r>
      <w:r w:rsidR="000E738B">
        <w:rPr>
          <w:rFonts w:eastAsia="Times New Roman" w:cstheme="minorHAnsi"/>
          <w:szCs w:val="24"/>
          <w:lang w:eastAsia="pl-PL"/>
        </w:rPr>
        <w:t xml:space="preserve"> w </w:t>
      </w:r>
      <w:r w:rsidRPr="00791523">
        <w:rPr>
          <w:rFonts w:eastAsia="Times New Roman" w:cstheme="minorHAnsi"/>
          <w:szCs w:val="24"/>
          <w:lang w:eastAsia="pl-PL"/>
        </w:rPr>
        <w:t xml:space="preserve">organizacji sprzed epidemii. </w:t>
      </w:r>
    </w:p>
    <w:p w14:paraId="7F1D8131" w14:textId="18220CF4" w:rsidR="00CB1B16" w:rsidRPr="00791523" w:rsidRDefault="00CB1B16" w:rsidP="00C43A73">
      <w:pPr>
        <w:pStyle w:val="Stylnastroninternet"/>
        <w:rPr>
          <w:rFonts w:eastAsia="Times New Roman" w:cstheme="minorHAnsi"/>
          <w:szCs w:val="24"/>
          <w:lang w:eastAsia="pl-PL"/>
        </w:rPr>
      </w:pPr>
      <w:r w:rsidRPr="00791523">
        <w:rPr>
          <w:rFonts w:eastAsia="Times New Roman" w:cstheme="minorHAnsi"/>
          <w:szCs w:val="24"/>
        </w:rPr>
        <w:t>Prace remontowo-modernizacyjne</w:t>
      </w:r>
      <w:r w:rsidR="005A5A82">
        <w:rPr>
          <w:rFonts w:eastAsia="Times New Roman" w:cstheme="minorHAnsi"/>
          <w:szCs w:val="24"/>
        </w:rPr>
        <w:t xml:space="preserve"> i </w:t>
      </w:r>
      <w:r w:rsidRPr="00791523">
        <w:rPr>
          <w:rFonts w:eastAsia="Times New Roman" w:cstheme="minorHAnsi"/>
          <w:szCs w:val="24"/>
        </w:rPr>
        <w:t xml:space="preserve">adaptacyjne, które </w:t>
      </w:r>
      <w:r>
        <w:rPr>
          <w:rFonts w:eastAsia="Times New Roman" w:cstheme="minorHAnsi"/>
          <w:szCs w:val="24"/>
        </w:rPr>
        <w:t>wpłynęły na poprawę stanu technicznego</w:t>
      </w:r>
      <w:r w:rsidR="005A5A82">
        <w:rPr>
          <w:rFonts w:eastAsia="Times New Roman" w:cstheme="minorHAnsi"/>
          <w:szCs w:val="24"/>
        </w:rPr>
        <w:t xml:space="preserve"> i </w:t>
      </w:r>
      <w:r>
        <w:rPr>
          <w:rFonts w:eastAsia="Times New Roman" w:cstheme="minorHAnsi"/>
          <w:szCs w:val="24"/>
        </w:rPr>
        <w:t>funkcjonalnego szpitali, przeprowadzono</w:t>
      </w:r>
      <w:r w:rsidR="000E738B">
        <w:rPr>
          <w:rFonts w:eastAsia="Times New Roman" w:cstheme="minorHAnsi"/>
          <w:szCs w:val="24"/>
        </w:rPr>
        <w:t xml:space="preserve"> w </w:t>
      </w:r>
      <w:r>
        <w:rPr>
          <w:rFonts w:eastAsia="Times New Roman" w:cstheme="minorHAnsi"/>
          <w:szCs w:val="24"/>
        </w:rPr>
        <w:t>niżej wymienionych podmiotach</w:t>
      </w:r>
      <w:r w:rsidRPr="00791523">
        <w:rPr>
          <w:rFonts w:eastAsia="Times New Roman" w:cstheme="minorHAnsi"/>
          <w:szCs w:val="24"/>
        </w:rPr>
        <w:t xml:space="preserve">: </w:t>
      </w:r>
    </w:p>
    <w:p w14:paraId="29F227BE" w14:textId="7C39D0E0" w:rsidR="00CB1B16" w:rsidRPr="00791523" w:rsidRDefault="00CB1B16" w:rsidP="00C43A73">
      <w:pPr>
        <w:pStyle w:val="punktatornastron"/>
      </w:pPr>
      <w:r w:rsidRPr="00791523">
        <w:lastRenderedPageBreak/>
        <w:t>Szpital przy ul. Chopina 29</w:t>
      </w:r>
      <w:r w:rsidR="000E738B">
        <w:t xml:space="preserve"> w </w:t>
      </w:r>
      <w:r w:rsidRPr="00791523">
        <w:t>Białogardzie</w:t>
      </w:r>
      <w:r>
        <w:t xml:space="preserve"> -</w:t>
      </w:r>
      <w:r w:rsidRPr="00791523">
        <w:t xml:space="preserve"> zakończono budowę bloku operacyjnego oraz przeniesiono wszystkie oddziały szpitalne</w:t>
      </w:r>
      <w:r w:rsidR="005A5A82">
        <w:t xml:space="preserve"> z </w:t>
      </w:r>
      <w:r w:rsidRPr="00791523">
        <w:t>ul. Szpitalnej do nowych pomieszczeń przy ul. Chopina</w:t>
      </w:r>
      <w:r w:rsidR="000E738B">
        <w:t xml:space="preserve"> w </w:t>
      </w:r>
      <w:r w:rsidRPr="00791523">
        <w:t>Białogardzie;</w:t>
      </w:r>
    </w:p>
    <w:p w14:paraId="49EB7013" w14:textId="4C70FD8C" w:rsidR="00CB1B16" w:rsidRPr="00791523" w:rsidRDefault="00CB1B16" w:rsidP="00C43A73">
      <w:pPr>
        <w:pStyle w:val="punktatornastron"/>
      </w:pPr>
      <w:r w:rsidRPr="00791523">
        <w:t>Szpital im. Matki Teresy</w:t>
      </w:r>
      <w:r w:rsidR="005A5A82">
        <w:t xml:space="preserve"> z </w:t>
      </w:r>
      <w:r w:rsidRPr="00791523">
        <w:t>Kalkuty</w:t>
      </w:r>
      <w:r w:rsidR="000E738B">
        <w:t xml:space="preserve"> w </w:t>
      </w:r>
      <w:r w:rsidRPr="00791523">
        <w:t>Drawsku Pomorskim przy ul. Chrobrego 4</w:t>
      </w:r>
      <w:r>
        <w:t xml:space="preserve"> </w:t>
      </w:r>
      <w:r w:rsidR="009F5EA8">
        <w:t>–</w:t>
      </w:r>
      <w:r w:rsidR="000E738B">
        <w:t xml:space="preserve"> w </w:t>
      </w:r>
      <w:r w:rsidRPr="00791523">
        <w:t>obrębie oddziału ratunkowego oddano do użytku izolatkę składającą się ze śluzy umywalkowo-fartuchowej, pomieszczenia higieniczno-sanitarnego oraz sali pacjenta.</w:t>
      </w:r>
    </w:p>
    <w:p w14:paraId="683770C0" w14:textId="2E946BC3" w:rsidR="00CB1B16" w:rsidRPr="00791523" w:rsidRDefault="00CB1B16" w:rsidP="00C43A73">
      <w:pPr>
        <w:pStyle w:val="punktatornastron"/>
      </w:pPr>
      <w:r w:rsidRPr="00791523">
        <w:t>Szpital</w:t>
      </w:r>
      <w:r w:rsidR="000E738B">
        <w:t xml:space="preserve"> w </w:t>
      </w:r>
      <w:r w:rsidRPr="00791523">
        <w:t>Dębnie Sp.</w:t>
      </w:r>
      <w:r w:rsidR="005A5A82">
        <w:t xml:space="preserve"> z </w:t>
      </w:r>
      <w:r w:rsidRPr="00791523">
        <w:t>o.o.</w:t>
      </w:r>
      <w:r>
        <w:t xml:space="preserve"> -</w:t>
      </w:r>
      <w:r w:rsidR="000E738B">
        <w:t xml:space="preserve"> w </w:t>
      </w:r>
      <w:r w:rsidRPr="00791523">
        <w:t>budynkach</w:t>
      </w:r>
      <w:r w:rsidR="005A5A82">
        <w:t xml:space="preserve"> a i </w:t>
      </w:r>
      <w:r w:rsidRPr="00791523">
        <w:t>B, wymieniono instalacje wodną, centralne ogrzewanie oraz instalację tlenową;</w:t>
      </w:r>
    </w:p>
    <w:p w14:paraId="31ED6C83" w14:textId="5097DF6C" w:rsidR="00CB1B16" w:rsidRPr="00791523" w:rsidRDefault="00CB1B16" w:rsidP="00C43A73">
      <w:pPr>
        <w:pStyle w:val="punktatornastron"/>
      </w:pPr>
      <w:r w:rsidRPr="00791523">
        <w:t>SP Szpital Kliniczny Nr 1 PUM</w:t>
      </w:r>
      <w:r w:rsidR="000E738B">
        <w:t xml:space="preserve"> w </w:t>
      </w:r>
      <w:r w:rsidRPr="00791523">
        <w:t xml:space="preserve">Szczecinie przy ul. Unii Lubelskiej 1 </w:t>
      </w:r>
      <w:r>
        <w:t xml:space="preserve">- </w:t>
      </w:r>
      <w:r w:rsidRPr="00791523">
        <w:t>otwarto po</w:t>
      </w:r>
      <w:r w:rsidR="009E3F04">
        <w:t> </w:t>
      </w:r>
      <w:r w:rsidRPr="00791523">
        <w:t>generalnym remoncie Przykliniczne Poradnie Specjalistyczne dla Dorosłych</w:t>
      </w:r>
      <w:r w:rsidR="005A5A82">
        <w:t xml:space="preserve"> i </w:t>
      </w:r>
      <w:r w:rsidRPr="00791523">
        <w:t>Dzieci oraz Centrum Leczenia Biologicznego;</w:t>
      </w:r>
    </w:p>
    <w:p w14:paraId="7C68B39B" w14:textId="0D59F4FD" w:rsidR="00CB1B16" w:rsidRPr="00791523" w:rsidRDefault="00CB1B16" w:rsidP="00C43A73">
      <w:pPr>
        <w:pStyle w:val="punktatornastron"/>
      </w:pPr>
      <w:r>
        <w:t>S</w:t>
      </w:r>
      <w:r w:rsidRPr="00791523">
        <w:t>zpital MSWiA przy ul. Jagiellońskiej</w:t>
      </w:r>
      <w:r w:rsidR="000E738B">
        <w:t xml:space="preserve"> w </w:t>
      </w:r>
      <w:r w:rsidRPr="00791523">
        <w:t>Szczecinie</w:t>
      </w:r>
      <w:r>
        <w:t xml:space="preserve"> -</w:t>
      </w:r>
      <w:r w:rsidRPr="00791523">
        <w:t xml:space="preserve"> uruchomiono, zmodernizowaną po</w:t>
      </w:r>
      <w:r w:rsidR="009E3F04">
        <w:t> </w:t>
      </w:r>
      <w:r w:rsidRPr="00791523">
        <w:t>generalnym remoncie Izbę Przyjęć;</w:t>
      </w:r>
    </w:p>
    <w:p w14:paraId="57BF2F3A" w14:textId="72C4AB49" w:rsidR="00CB1B16" w:rsidRPr="00791523" w:rsidRDefault="00CB1B16" w:rsidP="00C43A73">
      <w:pPr>
        <w:pStyle w:val="punktatornastron"/>
      </w:pPr>
      <w:r w:rsidRPr="00791523">
        <w:t>SP Wojewódzki Szpital Zespolony</w:t>
      </w:r>
      <w:r w:rsidR="000E738B">
        <w:t xml:space="preserve"> w </w:t>
      </w:r>
      <w:r w:rsidRPr="00791523">
        <w:t>Szczecinie, ul. Arkońska 4</w:t>
      </w:r>
      <w:r>
        <w:t xml:space="preserve"> -</w:t>
      </w:r>
      <w:r w:rsidRPr="00791523">
        <w:t xml:space="preserve"> trwa budowa budynku dla potrzeb oddziałów zakaźnych oraz poradni specjalistycznych oraz lądowiska dla śmigłowców</w:t>
      </w:r>
      <w:r>
        <w:t>,</w:t>
      </w:r>
      <w:r w:rsidRPr="00791523">
        <w:t xml:space="preserve"> </w:t>
      </w:r>
      <w:r>
        <w:t>k</w:t>
      </w:r>
      <w:r w:rsidRPr="00791523">
        <w:t>ontynuowana jest rozbiórka istniejącego</w:t>
      </w:r>
      <w:r w:rsidR="005A5A82">
        <w:t xml:space="preserve"> i </w:t>
      </w:r>
      <w:r w:rsidRPr="00791523">
        <w:t>budowa nowego łącznika komunikacyjnego</w:t>
      </w:r>
      <w:r w:rsidR="005A5A82">
        <w:t xml:space="preserve"> i </w:t>
      </w:r>
      <w:r w:rsidRPr="00791523">
        <w:t>podziemnego łącznika pomiędzy budynkami „B”</w:t>
      </w:r>
      <w:r w:rsidR="005A5A82">
        <w:t xml:space="preserve"> i </w:t>
      </w:r>
      <w:r w:rsidRPr="00791523">
        <w:t>„C” oraz</w:t>
      </w:r>
      <w:r w:rsidR="009E3F04">
        <w:t> </w:t>
      </w:r>
      <w:r w:rsidRPr="00791523">
        <w:t>przebudowa części budynku „B”, związana</w:t>
      </w:r>
      <w:r w:rsidR="005A5A82">
        <w:t xml:space="preserve"> z </w:t>
      </w:r>
      <w:r w:rsidRPr="00791523">
        <w:t>budową nowego dźwigu szpitalnego;</w:t>
      </w:r>
    </w:p>
    <w:p w14:paraId="5C83AFE4" w14:textId="4C21F351" w:rsidR="00CB1B16" w:rsidRPr="00791523" w:rsidRDefault="00CB1B16" w:rsidP="00C43A73">
      <w:pPr>
        <w:pStyle w:val="punktatornastron"/>
      </w:pPr>
      <w:r w:rsidRPr="00791523">
        <w:t>Szpital</w:t>
      </w:r>
      <w:r w:rsidR="000E738B">
        <w:t xml:space="preserve"> w </w:t>
      </w:r>
      <w:r w:rsidRPr="00791523">
        <w:t xml:space="preserve">Szczecinku, ul. Kościuszki 38 </w:t>
      </w:r>
      <w:r>
        <w:t xml:space="preserve">- </w:t>
      </w:r>
      <w:r w:rsidRPr="00791523">
        <w:t xml:space="preserve">przebudowano oddział noworodkowy, </w:t>
      </w:r>
      <w:proofErr w:type="spellStart"/>
      <w:r w:rsidRPr="00791523">
        <w:t>ginekologiczno</w:t>
      </w:r>
      <w:proofErr w:type="spellEnd"/>
      <w:r w:rsidRPr="00791523">
        <w:t xml:space="preserve"> – położniczy</w:t>
      </w:r>
      <w:r w:rsidR="005A5A82">
        <w:t xml:space="preserve"> z </w:t>
      </w:r>
      <w:r w:rsidRPr="00791523">
        <w:t>blokiem porodowym</w:t>
      </w:r>
      <w:r w:rsidR="005A5A82">
        <w:t xml:space="preserve"> i </w:t>
      </w:r>
      <w:r w:rsidRPr="00791523">
        <w:t>salą operacyjną cesarskich cięć oraz poradnią specjalistyczną</w:t>
      </w:r>
      <w:r>
        <w:t xml:space="preserve">, </w:t>
      </w:r>
      <w:r w:rsidRPr="00791523">
        <w:t>uruchomiono także poradnię urologiczną oraz gabinety zabiegowe;</w:t>
      </w:r>
    </w:p>
    <w:p w14:paraId="42FFA647" w14:textId="4C4C1BF0" w:rsidR="00CB1B16" w:rsidRPr="00791523" w:rsidRDefault="00CB1B16" w:rsidP="00C43A73">
      <w:pPr>
        <w:pStyle w:val="punktatornastron"/>
      </w:pPr>
      <w:r w:rsidRPr="00791523">
        <w:t xml:space="preserve">Szpital Miejski im. Jana </w:t>
      </w:r>
      <w:proofErr w:type="spellStart"/>
      <w:r w:rsidRPr="00791523">
        <w:t>Garduły</w:t>
      </w:r>
      <w:proofErr w:type="spellEnd"/>
      <w:r w:rsidR="000E738B">
        <w:t xml:space="preserve"> w </w:t>
      </w:r>
      <w:r w:rsidRPr="00791523">
        <w:t>Świnoujściu</w:t>
      </w:r>
      <w:r>
        <w:t xml:space="preserve"> -</w:t>
      </w:r>
      <w:r w:rsidRPr="00791523">
        <w:t xml:space="preserve"> przeprowadzono generalny remont</w:t>
      </w:r>
      <w:r w:rsidR="005A5A82">
        <w:t xml:space="preserve"> i </w:t>
      </w:r>
      <w:r w:rsidRPr="00791523">
        <w:t>oddano do użytku oddział pediatryczny, który na okres pandemii został przekształcony</w:t>
      </w:r>
      <w:r w:rsidR="000E738B">
        <w:t xml:space="preserve"> w </w:t>
      </w:r>
      <w:r w:rsidRPr="00791523">
        <w:t>pododdział chorób wewnętrznych służący do leczenia pacjentów</w:t>
      </w:r>
      <w:r w:rsidR="005A5A82">
        <w:t xml:space="preserve"> z </w:t>
      </w:r>
      <w:r w:rsidRPr="00791523">
        <w:t>COVID-19.</w:t>
      </w:r>
    </w:p>
    <w:p w14:paraId="22B389D1" w14:textId="368E75CA" w:rsidR="00CB1B16" w:rsidRPr="00791523" w:rsidRDefault="00CB1B16" w:rsidP="00C43A73">
      <w:pPr>
        <w:pStyle w:val="Stylnastroninternet"/>
        <w:rPr>
          <w:bCs/>
        </w:rPr>
      </w:pPr>
      <w:r w:rsidRPr="00791523">
        <w:t>Nastąpiły zmiany organizacyjne</w:t>
      </w:r>
      <w:r w:rsidR="000E738B">
        <w:t xml:space="preserve"> w </w:t>
      </w:r>
      <w:r w:rsidRPr="00791523">
        <w:t>funkcjonowaniu niektórych podmiotów</w:t>
      </w:r>
      <w:r>
        <w:t>,</w:t>
      </w:r>
      <w:r w:rsidRPr="00791523">
        <w:t xml:space="preserve"> tj.</w:t>
      </w:r>
      <w:r w:rsidR="003A4F2E">
        <w:t> </w:t>
      </w:r>
      <w:r w:rsidR="000E738B">
        <w:t>w </w:t>
      </w:r>
      <w:r w:rsidRPr="00791523">
        <w:t xml:space="preserve">Szpitalu Specjalistycznym </w:t>
      </w:r>
      <w:proofErr w:type="spellStart"/>
      <w:r w:rsidRPr="00791523">
        <w:t>Medicam</w:t>
      </w:r>
      <w:proofErr w:type="spellEnd"/>
      <w:r w:rsidR="000E738B">
        <w:t xml:space="preserve"> w </w:t>
      </w:r>
      <w:r w:rsidRPr="00791523">
        <w:t>Gryficach zamknięto działalność Poradni Dermatologicznej oraz</w:t>
      </w:r>
      <w:r w:rsidR="009E3F04">
        <w:t> </w:t>
      </w:r>
      <w:r w:rsidRPr="00791523">
        <w:t>1 piętro Oddziału Psychiatrii. Natomiast SP Wojewódzki Szpital Zespolony</w:t>
      </w:r>
      <w:r w:rsidR="000E738B">
        <w:t xml:space="preserve"> w </w:t>
      </w:r>
      <w:r w:rsidRPr="00791523">
        <w:t>Szczecinie zakończył udzielanie świadczeń zdrowotnych</w:t>
      </w:r>
      <w:r w:rsidR="000E738B">
        <w:t xml:space="preserve"> w </w:t>
      </w:r>
      <w:r w:rsidRPr="00791523">
        <w:t>lokalizacji przy</w:t>
      </w:r>
      <w:r w:rsidR="00D158E2">
        <w:t> </w:t>
      </w:r>
      <w:r w:rsidRPr="00791523">
        <w:t>ul.</w:t>
      </w:r>
      <w:r w:rsidR="00D158E2">
        <w:t> </w:t>
      </w:r>
      <w:r w:rsidRPr="00791523">
        <w:t>Broniewskiego 12, gdzie usytuowane były Poradnie Chorób Zakaźnych. Powyższe spowodowane było sprzedażą nieruchomości pod ww. adresem</w:t>
      </w:r>
      <w:r>
        <w:t>,</w:t>
      </w:r>
      <w:r w:rsidRPr="00791523">
        <w:t xml:space="preserve"> przy czym komórki organizacyjne tam funkcjonujące przeniesione zostały do budynków SP WSZ</w:t>
      </w:r>
      <w:r w:rsidR="000E738B">
        <w:t xml:space="preserve"> w </w:t>
      </w:r>
      <w:r w:rsidRPr="00791523">
        <w:t>Szczecinie mieszczących się przy ul. Arkońskiej 4.</w:t>
      </w:r>
      <w:r w:rsidR="00FF2483">
        <w:t xml:space="preserve"> </w:t>
      </w:r>
      <w:r w:rsidRPr="00791523">
        <w:t>W pozostałych placówkach wykonano drobne prace konserwacyjne</w:t>
      </w:r>
      <w:r w:rsidR="005A5A82">
        <w:t xml:space="preserve"> i </w:t>
      </w:r>
      <w:r w:rsidRPr="00791523">
        <w:t>bieżące remonty, związane</w:t>
      </w:r>
      <w:r w:rsidR="005A5A82">
        <w:t xml:space="preserve"> z </w:t>
      </w:r>
      <w:r w:rsidRPr="00791523">
        <w:t>eksploatacją pomieszczeń</w:t>
      </w:r>
      <w:r w:rsidR="005A5A82">
        <w:t xml:space="preserve"> i </w:t>
      </w:r>
      <w:r w:rsidRPr="00791523">
        <w:t>wyposażenia.</w:t>
      </w:r>
    </w:p>
    <w:p w14:paraId="5CBAE17A" w14:textId="54ABF2FA" w:rsidR="00CB1B16" w:rsidRPr="00791523" w:rsidRDefault="00CB1B16" w:rsidP="00C43A73">
      <w:pPr>
        <w:pStyle w:val="Stylnastroninternet"/>
        <w:rPr>
          <w:rFonts w:eastAsia="Calibri"/>
        </w:rPr>
      </w:pPr>
      <w:r w:rsidRPr="00791523">
        <w:rPr>
          <w:rFonts w:eastAsia="Calibri"/>
        </w:rPr>
        <w:t>W 2022 r. kontynuowano przez Państwową Inspekcję Sanitarną nadzór nad realizacją obowiązków określonych</w:t>
      </w:r>
      <w:r w:rsidR="000E738B">
        <w:rPr>
          <w:rFonts w:eastAsia="Calibri"/>
        </w:rPr>
        <w:t xml:space="preserve"> w </w:t>
      </w:r>
      <w:r w:rsidRPr="00791523">
        <w:rPr>
          <w:rFonts w:eastAsia="Calibri"/>
        </w:rPr>
        <w:t>decyzjach administracyjnych oraz nakładano nowe obowiązki</w:t>
      </w:r>
      <w:r w:rsidR="000E738B">
        <w:rPr>
          <w:rFonts w:eastAsia="Calibri"/>
        </w:rPr>
        <w:t xml:space="preserve"> w </w:t>
      </w:r>
      <w:r w:rsidRPr="00791523">
        <w:rPr>
          <w:rFonts w:eastAsia="Calibri"/>
        </w:rPr>
        <w:t>związku ze stwierdzonymi</w:t>
      </w:r>
      <w:r w:rsidR="000E738B">
        <w:rPr>
          <w:rFonts w:eastAsia="Calibri"/>
        </w:rPr>
        <w:t xml:space="preserve"> w </w:t>
      </w:r>
      <w:r w:rsidRPr="00791523">
        <w:rPr>
          <w:rFonts w:eastAsia="Calibri"/>
        </w:rPr>
        <w:t>czasie kontroli nieprawidłowościami. Ze względu na sytuację finansową szpitali nałożone obowiązki wykonywane były sukcesywnie, terminy wykonania części zaleceń</w:t>
      </w:r>
      <w:r w:rsidR="000E738B">
        <w:rPr>
          <w:rFonts w:eastAsia="Calibri"/>
        </w:rPr>
        <w:t xml:space="preserve"> w </w:t>
      </w:r>
      <w:r w:rsidRPr="00791523">
        <w:rPr>
          <w:rFonts w:eastAsia="Calibri"/>
        </w:rPr>
        <w:t>niektórych podmiotach były przedłużone.</w:t>
      </w:r>
    </w:p>
    <w:p w14:paraId="0868FB43" w14:textId="34E7972A" w:rsidR="00CB1B16" w:rsidRDefault="00CB1B16" w:rsidP="00C43A73">
      <w:pPr>
        <w:pStyle w:val="Stylnastroninternet"/>
        <w:rPr>
          <w:rFonts w:eastAsia="Calibri"/>
        </w:rPr>
      </w:pPr>
      <w:r w:rsidRPr="00791523">
        <w:rPr>
          <w:rFonts w:eastAsia="Calibri"/>
        </w:rPr>
        <w:lastRenderedPageBreak/>
        <w:t>Szczególną uwagę podczas czynności kontrolnych prowadzonych</w:t>
      </w:r>
      <w:r w:rsidR="000E738B">
        <w:rPr>
          <w:rFonts w:eastAsia="Calibri"/>
        </w:rPr>
        <w:t xml:space="preserve"> w </w:t>
      </w:r>
      <w:r w:rsidRPr="00791523">
        <w:rPr>
          <w:rFonts w:eastAsia="Calibri"/>
        </w:rPr>
        <w:t>szpitalach poświęcano sprawdzeniu wdrożenia procedur przeciwepidemicznych</w:t>
      </w:r>
      <w:r w:rsidR="005A5A82">
        <w:rPr>
          <w:rFonts w:eastAsia="Calibri"/>
        </w:rPr>
        <w:t xml:space="preserve"> i </w:t>
      </w:r>
      <w:r w:rsidRPr="00791523">
        <w:rPr>
          <w:rFonts w:eastAsia="Calibri"/>
        </w:rPr>
        <w:t>postępowania</w:t>
      </w:r>
      <w:r w:rsidR="000E738B">
        <w:rPr>
          <w:rFonts w:eastAsia="Calibri"/>
        </w:rPr>
        <w:t xml:space="preserve"> w </w:t>
      </w:r>
      <w:r w:rsidRPr="00791523">
        <w:rPr>
          <w:rFonts w:eastAsia="Calibri"/>
        </w:rPr>
        <w:t>przypadku podejrzenia/stwierdzenia zakażeń wymagających izolacji,</w:t>
      </w:r>
      <w:r w:rsidR="000E738B">
        <w:rPr>
          <w:rFonts w:eastAsia="Calibri"/>
        </w:rPr>
        <w:t xml:space="preserve"> w </w:t>
      </w:r>
      <w:r w:rsidRPr="00791523">
        <w:rPr>
          <w:rFonts w:eastAsia="Calibri"/>
        </w:rPr>
        <w:t>tym szczepami alarmowymi opornymi na antybiotyki oraz uwzględniano</w:t>
      </w:r>
      <w:r w:rsidR="000E738B">
        <w:rPr>
          <w:rFonts w:eastAsia="Calibri"/>
        </w:rPr>
        <w:t xml:space="preserve"> w </w:t>
      </w:r>
      <w:r w:rsidRPr="00791523">
        <w:rPr>
          <w:rFonts w:eastAsia="Calibri"/>
        </w:rPr>
        <w:t>zakresie kontroli zapewnienie warunków bhp personelowi</w:t>
      </w:r>
      <w:r>
        <w:rPr>
          <w:rFonts w:eastAsia="Calibri"/>
        </w:rPr>
        <w:t>,</w:t>
      </w:r>
      <w:r w:rsidR="000E738B">
        <w:rPr>
          <w:rFonts w:eastAsia="Calibri"/>
        </w:rPr>
        <w:t xml:space="preserve"> w </w:t>
      </w:r>
      <w:r w:rsidRPr="00791523">
        <w:rPr>
          <w:rFonts w:eastAsia="Calibri"/>
        </w:rPr>
        <w:t>tym środków ochrony osobistej. Ponadto analizie poddawano spełnienie wymagań sanitarno-technicznych</w:t>
      </w:r>
      <w:r w:rsidR="005A5A82">
        <w:rPr>
          <w:rFonts w:eastAsia="Calibri"/>
        </w:rPr>
        <w:t xml:space="preserve"> i </w:t>
      </w:r>
      <w:r w:rsidRPr="00791523">
        <w:rPr>
          <w:rFonts w:eastAsia="Calibri"/>
        </w:rPr>
        <w:t>funkcjonalnych</w:t>
      </w:r>
      <w:r w:rsidR="000E738B">
        <w:rPr>
          <w:rFonts w:eastAsia="Calibri"/>
        </w:rPr>
        <w:t xml:space="preserve"> w </w:t>
      </w:r>
      <w:r w:rsidRPr="00791523">
        <w:rPr>
          <w:rFonts w:eastAsia="Calibri"/>
        </w:rPr>
        <w:t>odniesieniu do przepisów rozporządzenia MZ</w:t>
      </w:r>
      <w:r w:rsidR="005A5A82">
        <w:rPr>
          <w:rFonts w:eastAsia="Calibri"/>
        </w:rPr>
        <w:t xml:space="preserve"> z </w:t>
      </w:r>
      <w:r w:rsidRPr="00791523">
        <w:rPr>
          <w:rFonts w:eastAsia="Calibri"/>
        </w:rPr>
        <w:t>dnia 26 marca 2019 r.</w:t>
      </w:r>
      <w:r w:rsidR="000E738B">
        <w:rPr>
          <w:rFonts w:eastAsia="Calibri"/>
        </w:rPr>
        <w:t xml:space="preserve"> w </w:t>
      </w:r>
      <w:r w:rsidRPr="00791523">
        <w:rPr>
          <w:rFonts w:eastAsia="Calibri"/>
          <w:i/>
          <w:iCs/>
        </w:rPr>
        <w:t>sprawie szczegółowych wymagań jakim powinny odpowiadać pomieszczenia</w:t>
      </w:r>
      <w:r w:rsidR="005A5A82">
        <w:rPr>
          <w:rFonts w:eastAsia="Calibri"/>
          <w:i/>
          <w:iCs/>
        </w:rPr>
        <w:t xml:space="preserve"> i </w:t>
      </w:r>
      <w:r w:rsidRPr="00791523">
        <w:rPr>
          <w:rFonts w:eastAsia="Calibri"/>
          <w:i/>
          <w:iCs/>
        </w:rPr>
        <w:t>urządzenia podmiotu wykonującego działalność leczniczą</w:t>
      </w:r>
      <w:r w:rsidRPr="00791523">
        <w:rPr>
          <w:rFonts w:eastAsia="Calibri"/>
        </w:rPr>
        <w:t xml:space="preserve"> (Dz.</w:t>
      </w:r>
      <w:r>
        <w:rPr>
          <w:rFonts w:eastAsia="Calibri"/>
        </w:rPr>
        <w:t xml:space="preserve"> </w:t>
      </w:r>
      <w:r w:rsidRPr="00791523">
        <w:rPr>
          <w:rFonts w:eastAsia="Calibri"/>
        </w:rPr>
        <w:t>U.</w:t>
      </w:r>
      <w:r w:rsidR="005A5A82">
        <w:rPr>
          <w:rFonts w:eastAsia="Calibri"/>
        </w:rPr>
        <w:t xml:space="preserve"> z </w:t>
      </w:r>
      <w:r w:rsidRPr="00791523">
        <w:rPr>
          <w:rFonts w:eastAsia="Calibri"/>
        </w:rPr>
        <w:t>2022</w:t>
      </w:r>
      <w:r>
        <w:rPr>
          <w:rFonts w:eastAsia="Calibri"/>
        </w:rPr>
        <w:t xml:space="preserve"> </w:t>
      </w:r>
      <w:r w:rsidRPr="00791523">
        <w:rPr>
          <w:rFonts w:eastAsia="Calibri"/>
        </w:rPr>
        <w:t>r.</w:t>
      </w:r>
      <w:r>
        <w:rPr>
          <w:rFonts w:eastAsia="Calibri"/>
        </w:rPr>
        <w:t>,</w:t>
      </w:r>
      <w:r w:rsidRPr="00791523">
        <w:rPr>
          <w:rFonts w:eastAsia="Calibri"/>
        </w:rPr>
        <w:t xml:space="preserve"> poz.</w:t>
      </w:r>
      <w:r>
        <w:rPr>
          <w:rFonts w:eastAsia="Calibri"/>
        </w:rPr>
        <w:t xml:space="preserve"> </w:t>
      </w:r>
      <w:r w:rsidRPr="00791523">
        <w:rPr>
          <w:rFonts w:eastAsia="Calibri"/>
        </w:rPr>
        <w:t>402).</w:t>
      </w:r>
    </w:p>
    <w:p w14:paraId="55BDCE20" w14:textId="77777777" w:rsidR="00885B56" w:rsidRDefault="00885B56" w:rsidP="00C43A73">
      <w:pPr>
        <w:pStyle w:val="Stylnastroninternet"/>
        <w:rPr>
          <w:rFonts w:eastAsia="Calibri"/>
        </w:rPr>
      </w:pPr>
    </w:p>
    <w:p w14:paraId="31D3EE3E" w14:textId="56C9C643" w:rsidR="00DB7594" w:rsidRDefault="00FA40CD" w:rsidP="0034156E">
      <w:pPr>
        <w:pStyle w:val="Nagwek3"/>
        <w:numPr>
          <w:ilvl w:val="1"/>
          <w:numId w:val="123"/>
        </w:numPr>
        <w:spacing w:before="0"/>
        <w:ind w:left="851" w:hanging="491"/>
      </w:pPr>
      <w:bookmarkStart w:id="708" w:name="_Toc135828439"/>
      <w:r w:rsidRPr="0028520F">
        <w:t>Zaopatrzenie szpitali</w:t>
      </w:r>
      <w:r w:rsidR="000E738B">
        <w:t xml:space="preserve"> w </w:t>
      </w:r>
      <w:r w:rsidRPr="0028520F">
        <w:t>wod</w:t>
      </w:r>
      <w:r w:rsidR="008B3C1E" w:rsidRPr="0028520F">
        <w:t>ę</w:t>
      </w:r>
      <w:r w:rsidR="00372E94">
        <w:t>.</w:t>
      </w:r>
      <w:bookmarkEnd w:id="708"/>
    </w:p>
    <w:p w14:paraId="52097656" w14:textId="77777777" w:rsidR="009E3F04" w:rsidRDefault="009E3F04" w:rsidP="005F2F23">
      <w:pPr>
        <w:pStyle w:val="Stylnastroninternet"/>
        <w:rPr>
          <w:lang w:eastAsia="ar-SA"/>
        </w:rPr>
      </w:pPr>
      <w:bookmarkStart w:id="709" w:name="_Toc133500646"/>
    </w:p>
    <w:p w14:paraId="6BF60C06" w14:textId="3996A364" w:rsidR="00654E9B" w:rsidRDefault="00175E8F" w:rsidP="005F2F23">
      <w:pPr>
        <w:pStyle w:val="Stylnastroninternet"/>
        <w:rPr>
          <w:bCs/>
          <w:color w:val="000000" w:themeColor="text1"/>
          <w:lang w:eastAsia="ar-SA"/>
        </w:rPr>
      </w:pPr>
      <w:r w:rsidRPr="003863C6">
        <w:rPr>
          <w:lang w:eastAsia="ar-SA"/>
        </w:rPr>
        <w:t>Nadzór nad jakością wody</w:t>
      </w:r>
      <w:r w:rsidR="000E738B">
        <w:rPr>
          <w:lang w:eastAsia="ar-SA"/>
        </w:rPr>
        <w:t xml:space="preserve"> w </w:t>
      </w:r>
      <w:r w:rsidRPr="003863C6">
        <w:rPr>
          <w:lang w:eastAsia="ar-SA"/>
        </w:rPr>
        <w:t>szpitalach prowadzony był przez organy Państwowej Inspekcji Sanitarnej</w:t>
      </w:r>
      <w:r w:rsidR="000E738B">
        <w:rPr>
          <w:lang w:eastAsia="ar-SA"/>
        </w:rPr>
        <w:t xml:space="preserve"> w </w:t>
      </w:r>
      <w:r w:rsidRPr="003863C6">
        <w:rPr>
          <w:lang w:eastAsia="ar-SA"/>
        </w:rPr>
        <w:t>ramach sprawowanego monitoringu, który obejmował kontrolę jakości zdrowotnej wody przeznaczonej do spożycia</w:t>
      </w:r>
      <w:r w:rsidR="000E738B">
        <w:rPr>
          <w:lang w:eastAsia="ar-SA"/>
        </w:rPr>
        <w:t xml:space="preserve"> w </w:t>
      </w:r>
      <w:r w:rsidRPr="003863C6">
        <w:rPr>
          <w:lang w:eastAsia="ar-SA"/>
        </w:rPr>
        <w:t>zakresie jej parametrów mikrobiologicznych</w:t>
      </w:r>
      <w:r w:rsidR="005A5A82">
        <w:rPr>
          <w:lang w:eastAsia="ar-SA"/>
        </w:rPr>
        <w:t xml:space="preserve"> i </w:t>
      </w:r>
      <w:r w:rsidRPr="003863C6">
        <w:rPr>
          <w:lang w:eastAsia="ar-SA"/>
        </w:rPr>
        <w:t>fizyko-chemicznych, jak</w:t>
      </w:r>
      <w:r w:rsidR="005A5A82">
        <w:rPr>
          <w:lang w:eastAsia="ar-SA"/>
        </w:rPr>
        <w:t xml:space="preserve"> i </w:t>
      </w:r>
      <w:r w:rsidRPr="003863C6">
        <w:rPr>
          <w:bCs/>
          <w:lang w:eastAsia="ar-SA"/>
        </w:rPr>
        <w:t>kontrolę jakości ciepłej wody użytkowej</w:t>
      </w:r>
      <w:r w:rsidR="000E738B">
        <w:rPr>
          <w:bCs/>
          <w:lang w:eastAsia="ar-SA"/>
        </w:rPr>
        <w:t xml:space="preserve"> w </w:t>
      </w:r>
      <w:r w:rsidRPr="003863C6">
        <w:rPr>
          <w:bCs/>
          <w:lang w:eastAsia="ar-SA"/>
        </w:rPr>
        <w:t xml:space="preserve">zakresie zanieczyszczenia bakteriami </w:t>
      </w:r>
      <w:r w:rsidRPr="003863C6">
        <w:rPr>
          <w:bCs/>
          <w:i/>
          <w:iCs/>
          <w:lang w:eastAsia="ar-SA"/>
        </w:rPr>
        <w:t>Legionella</w:t>
      </w:r>
      <w:r w:rsidRPr="003863C6">
        <w:rPr>
          <w:i/>
          <w:iCs/>
          <w:lang w:eastAsia="ar-SA"/>
        </w:rPr>
        <w:t xml:space="preserve"> sp.</w:t>
      </w:r>
      <w:r w:rsidR="00DE3DDC">
        <w:rPr>
          <w:i/>
          <w:iCs/>
          <w:lang w:eastAsia="ar-SA"/>
        </w:rPr>
        <w:t>.</w:t>
      </w:r>
      <w:r w:rsidR="000E738B">
        <w:rPr>
          <w:lang w:eastAsia="ar-SA"/>
        </w:rPr>
        <w:t xml:space="preserve"> </w:t>
      </w:r>
      <w:r w:rsidR="00DE3DDC">
        <w:rPr>
          <w:lang w:eastAsia="ar-SA"/>
        </w:rPr>
        <w:t>W</w:t>
      </w:r>
      <w:r w:rsidR="000E738B">
        <w:rPr>
          <w:lang w:eastAsia="ar-SA"/>
        </w:rPr>
        <w:t> </w:t>
      </w:r>
      <w:r w:rsidRPr="003863C6">
        <w:rPr>
          <w:lang w:eastAsia="ar-SA"/>
        </w:rPr>
        <w:t xml:space="preserve">ramach działań prewencyjnych ochrony wewnętrznych sieci instalacji ciepłej wody użytkowej przed zanieczyszczeniem bakteriami </w:t>
      </w:r>
      <w:r w:rsidRPr="003863C6">
        <w:rPr>
          <w:i/>
          <w:iCs/>
          <w:lang w:eastAsia="ar-SA"/>
        </w:rPr>
        <w:t xml:space="preserve">Legionella sp. </w:t>
      </w:r>
      <w:r w:rsidRPr="003863C6">
        <w:rPr>
          <w:lang w:eastAsia="ar-SA"/>
        </w:rPr>
        <w:t>szpitale stosowały termiczną metodę dezynfekcji polegającą na</w:t>
      </w:r>
      <w:r w:rsidR="009E3F04">
        <w:rPr>
          <w:lang w:eastAsia="ar-SA"/>
        </w:rPr>
        <w:t> </w:t>
      </w:r>
      <w:r w:rsidRPr="003863C6">
        <w:rPr>
          <w:lang w:eastAsia="ar-SA"/>
        </w:rPr>
        <w:t>przegrzewaniu</w:t>
      </w:r>
      <w:r w:rsidR="005A5A82">
        <w:rPr>
          <w:lang w:eastAsia="ar-SA"/>
        </w:rPr>
        <w:t xml:space="preserve"> i </w:t>
      </w:r>
      <w:r w:rsidRPr="003863C6">
        <w:rPr>
          <w:lang w:eastAsia="ar-SA"/>
        </w:rPr>
        <w:t>przepłukaniu wodą o</w:t>
      </w:r>
      <w:r w:rsidR="00836C77">
        <w:rPr>
          <w:lang w:eastAsia="ar-SA"/>
        </w:rPr>
        <w:t> </w:t>
      </w:r>
      <w:r w:rsidRPr="003863C6">
        <w:rPr>
          <w:lang w:eastAsia="ar-SA"/>
        </w:rPr>
        <w:t>wysokiej temperaturze instalacji wewnętrznych c.w.u.,</w:t>
      </w:r>
      <w:r w:rsidR="005A5A82">
        <w:rPr>
          <w:lang w:eastAsia="ar-SA"/>
        </w:rPr>
        <w:t xml:space="preserve"> a </w:t>
      </w:r>
      <w:r w:rsidR="000E738B">
        <w:rPr>
          <w:lang w:eastAsia="ar-SA"/>
        </w:rPr>
        <w:t>w </w:t>
      </w:r>
      <w:r w:rsidRPr="003863C6">
        <w:rPr>
          <w:lang w:eastAsia="ar-SA"/>
        </w:rPr>
        <w:t>przypadku konieczności prowadzenia działań naprawczych, wspomagająco dezynfekcję związkami chloru.</w:t>
      </w:r>
      <w:r w:rsidR="000E738B">
        <w:rPr>
          <w:lang w:eastAsia="ar-SA"/>
        </w:rPr>
        <w:t xml:space="preserve"> w </w:t>
      </w:r>
      <w:r w:rsidRPr="003863C6">
        <w:t>2022 r. zbadano jakość ciepłej wody użytkowej</w:t>
      </w:r>
      <w:r w:rsidR="005A5A82">
        <w:t xml:space="preserve"> i </w:t>
      </w:r>
      <w:r w:rsidRPr="003863C6">
        <w:t xml:space="preserve">oceniono zanieczyszczenie wewnętrznych sieci instalacji wodnych bakteriami </w:t>
      </w:r>
      <w:r w:rsidRPr="003863C6">
        <w:rPr>
          <w:i/>
          <w:iCs/>
        </w:rPr>
        <w:t>Legionella</w:t>
      </w:r>
      <w:r w:rsidR="000E738B">
        <w:rPr>
          <w:i/>
          <w:iCs/>
        </w:rPr>
        <w:t xml:space="preserve"> w </w:t>
      </w:r>
      <w:r w:rsidRPr="003863C6">
        <w:t>43</w:t>
      </w:r>
      <w:r w:rsidR="005A5A82">
        <w:t xml:space="preserve"> z </w:t>
      </w:r>
      <w:r w:rsidRPr="003863C6">
        <w:t>48 szpitali, pobierając 330 próbek wody.</w:t>
      </w:r>
      <w:r w:rsidR="000E738B">
        <w:rPr>
          <w:lang w:eastAsia="ar-SA"/>
        </w:rPr>
        <w:t xml:space="preserve"> w </w:t>
      </w:r>
      <w:r w:rsidRPr="003863C6">
        <w:rPr>
          <w:lang w:eastAsia="ar-SA"/>
        </w:rPr>
        <w:t xml:space="preserve">wyodrębnionych na potrzeby monitoringu 48 obiektach szpitalnych </w:t>
      </w:r>
      <w:r w:rsidR="000E738B">
        <w:rPr>
          <w:lang w:eastAsia="ar-SA"/>
        </w:rPr>
        <w:t xml:space="preserve"> w </w:t>
      </w:r>
      <w:r w:rsidRPr="003863C6">
        <w:rPr>
          <w:lang w:eastAsia="ar-SA"/>
        </w:rPr>
        <w:t>związku ze stwierdzonymi nieprawidłowościami, w</w:t>
      </w:r>
      <w:r w:rsidRPr="003863C6">
        <w:rPr>
          <w:bCs/>
          <w:lang w:eastAsia="ar-SA"/>
        </w:rPr>
        <w:t>ydane zostały decyzje administracyjne.</w:t>
      </w:r>
      <w:r w:rsidRPr="003863C6">
        <w:rPr>
          <w:lang w:eastAsia="ar-SA"/>
        </w:rPr>
        <w:t xml:space="preserve"> </w:t>
      </w:r>
      <w:r w:rsidRPr="003863C6">
        <w:rPr>
          <w:bCs/>
          <w:color w:val="000000" w:themeColor="text1"/>
          <w:lang w:eastAsia="ar-SA"/>
        </w:rPr>
        <w:t>9 decyzji dot. średniego stopnia skażenia</w:t>
      </w:r>
      <w:r w:rsidR="005A5A82">
        <w:rPr>
          <w:bCs/>
          <w:color w:val="000000" w:themeColor="text1"/>
          <w:lang w:eastAsia="ar-SA"/>
        </w:rPr>
        <w:t xml:space="preserve"> i </w:t>
      </w:r>
      <w:r w:rsidRPr="003863C6">
        <w:rPr>
          <w:bCs/>
          <w:color w:val="000000" w:themeColor="text1"/>
          <w:lang w:eastAsia="ar-SA"/>
        </w:rPr>
        <w:t>nakazu m.in. ustalenia przyczyny skażenia oraz</w:t>
      </w:r>
      <w:r w:rsidR="009E3F04">
        <w:rPr>
          <w:bCs/>
          <w:color w:val="000000" w:themeColor="text1"/>
          <w:lang w:eastAsia="ar-SA"/>
        </w:rPr>
        <w:t> </w:t>
      </w:r>
      <w:r w:rsidRPr="003863C6">
        <w:rPr>
          <w:bCs/>
          <w:color w:val="000000" w:themeColor="text1"/>
          <w:lang w:eastAsia="ar-SA"/>
        </w:rPr>
        <w:t xml:space="preserve">podjęcia działań zmierzających do redukcji liczby bakterii </w:t>
      </w:r>
      <w:r w:rsidRPr="003863C6">
        <w:rPr>
          <w:bCs/>
          <w:i/>
          <w:color w:val="000000" w:themeColor="text1"/>
          <w:lang w:eastAsia="ar-SA"/>
        </w:rPr>
        <w:t>Legionella sp.</w:t>
      </w:r>
      <w:r w:rsidRPr="003863C6">
        <w:rPr>
          <w:bCs/>
          <w:color w:val="000000" w:themeColor="text1"/>
          <w:lang w:eastAsia="ar-SA"/>
        </w:rPr>
        <w:t xml:space="preserve"> (</w:t>
      </w:r>
      <w:r w:rsidRPr="003863C6">
        <w:rPr>
          <w:color w:val="000000" w:themeColor="text1"/>
          <w:lang w:eastAsia="ar-SA"/>
        </w:rPr>
        <w:t>Przyjazny Szpital</w:t>
      </w:r>
      <w:r w:rsidR="000E738B">
        <w:rPr>
          <w:color w:val="000000" w:themeColor="text1"/>
          <w:lang w:eastAsia="ar-SA"/>
        </w:rPr>
        <w:t xml:space="preserve"> w </w:t>
      </w:r>
      <w:r w:rsidRPr="003863C6">
        <w:rPr>
          <w:color w:val="000000" w:themeColor="text1"/>
          <w:lang w:eastAsia="ar-SA"/>
        </w:rPr>
        <w:t>Połczynie-Zdroju, Niepubliczny Zakład Opieki Zdrowotnej UROMED</w:t>
      </w:r>
      <w:r w:rsidR="000E738B">
        <w:rPr>
          <w:bCs/>
          <w:color w:val="000000" w:themeColor="text1"/>
          <w:lang w:eastAsia="ar-SA"/>
        </w:rPr>
        <w:t xml:space="preserve"> w </w:t>
      </w:r>
      <w:r w:rsidRPr="003863C6">
        <w:rPr>
          <w:color w:val="000000" w:themeColor="text1"/>
          <w:lang w:eastAsia="ar-SA"/>
        </w:rPr>
        <w:t>Koszalinie,</w:t>
      </w:r>
      <w:r w:rsidRPr="003863C6">
        <w:rPr>
          <w:bCs/>
          <w:color w:val="000000" w:themeColor="text1"/>
          <w:lang w:eastAsia="ar-SA"/>
        </w:rPr>
        <w:t xml:space="preserve"> </w:t>
      </w:r>
      <w:r w:rsidRPr="003863C6">
        <w:rPr>
          <w:color w:val="000000" w:themeColor="text1"/>
          <w:lang w:eastAsia="ar-SA"/>
        </w:rPr>
        <w:t>Samodzielny Publiczny Szpital Wojewódzki im. M. Kopernika</w:t>
      </w:r>
      <w:r w:rsidR="000E738B">
        <w:rPr>
          <w:color w:val="000000" w:themeColor="text1"/>
          <w:lang w:eastAsia="ar-SA"/>
        </w:rPr>
        <w:t xml:space="preserve"> w </w:t>
      </w:r>
      <w:r w:rsidRPr="003863C6">
        <w:rPr>
          <w:color w:val="000000" w:themeColor="text1"/>
          <w:lang w:eastAsia="ar-SA"/>
        </w:rPr>
        <w:t xml:space="preserve">Koszalinie, Samodzielny Publiczny Zakład Opieki </w:t>
      </w:r>
      <w:r w:rsidRPr="003863C6">
        <w:rPr>
          <w:lang w:eastAsia="ar-SA"/>
        </w:rPr>
        <w:t>Zdrowotnej MSWiA</w:t>
      </w:r>
      <w:r w:rsidR="000E738B">
        <w:rPr>
          <w:lang w:eastAsia="ar-SA"/>
        </w:rPr>
        <w:t xml:space="preserve"> w </w:t>
      </w:r>
      <w:r w:rsidRPr="003863C6">
        <w:rPr>
          <w:lang w:eastAsia="ar-SA"/>
        </w:rPr>
        <w:t xml:space="preserve">Koszalinie, </w:t>
      </w:r>
      <w:r w:rsidRPr="003863C6">
        <w:rPr>
          <w:bCs/>
          <w:lang w:eastAsia="ar-SA"/>
        </w:rPr>
        <w:t>Szpital Powiatowy</w:t>
      </w:r>
      <w:r w:rsidR="000E738B">
        <w:rPr>
          <w:bCs/>
          <w:lang w:eastAsia="ar-SA"/>
        </w:rPr>
        <w:t xml:space="preserve"> w </w:t>
      </w:r>
      <w:r w:rsidRPr="003863C6">
        <w:rPr>
          <w:bCs/>
          <w:lang w:eastAsia="ar-SA"/>
        </w:rPr>
        <w:t xml:space="preserve">Pyrzycach, </w:t>
      </w:r>
      <w:r w:rsidRPr="003863C6">
        <w:rPr>
          <w:lang w:eastAsia="ar-SA"/>
        </w:rPr>
        <w:t>Szpital Powiatowy</w:t>
      </w:r>
      <w:r w:rsidR="000E738B">
        <w:rPr>
          <w:lang w:eastAsia="ar-SA"/>
        </w:rPr>
        <w:t xml:space="preserve"> w </w:t>
      </w:r>
      <w:r w:rsidRPr="003863C6">
        <w:rPr>
          <w:lang w:eastAsia="ar-SA"/>
        </w:rPr>
        <w:t>Sławnie, Szpital</w:t>
      </w:r>
      <w:r w:rsidR="000E738B">
        <w:rPr>
          <w:lang w:eastAsia="ar-SA"/>
        </w:rPr>
        <w:t xml:space="preserve"> w </w:t>
      </w:r>
      <w:r w:rsidRPr="003863C6">
        <w:rPr>
          <w:lang w:eastAsia="ar-SA"/>
        </w:rPr>
        <w:t xml:space="preserve">Szczecinku przy ul. T. Kościuszki 38, </w:t>
      </w:r>
      <w:r w:rsidRPr="003863C6">
        <w:rPr>
          <w:bCs/>
          <w:lang w:eastAsia="ar-SA"/>
        </w:rPr>
        <w:t>Szpital</w:t>
      </w:r>
      <w:r w:rsidR="000E738B">
        <w:rPr>
          <w:bCs/>
          <w:lang w:eastAsia="ar-SA"/>
        </w:rPr>
        <w:t xml:space="preserve"> w </w:t>
      </w:r>
      <w:r w:rsidRPr="003863C6">
        <w:rPr>
          <w:bCs/>
          <w:lang w:eastAsia="ar-SA"/>
        </w:rPr>
        <w:t xml:space="preserve">Barlinku, </w:t>
      </w:r>
      <w:r w:rsidRPr="003863C6">
        <w:rPr>
          <w:bCs/>
          <w:color w:val="000000" w:themeColor="text1"/>
          <w:lang w:eastAsia="ar-SA"/>
        </w:rPr>
        <w:t>Samodzielny Publiczny Zespół Zakładów Opieki Zdrowotnej</w:t>
      </w:r>
      <w:r w:rsidR="000E738B">
        <w:rPr>
          <w:bCs/>
          <w:color w:val="000000" w:themeColor="text1"/>
          <w:lang w:eastAsia="ar-SA"/>
        </w:rPr>
        <w:t xml:space="preserve"> w </w:t>
      </w:r>
      <w:r w:rsidRPr="003863C6">
        <w:rPr>
          <w:bCs/>
          <w:color w:val="000000" w:themeColor="text1"/>
          <w:lang w:eastAsia="ar-SA"/>
        </w:rPr>
        <w:t>Gryficach). Dodatkowo</w:t>
      </w:r>
      <w:r w:rsidR="000E738B">
        <w:rPr>
          <w:bCs/>
          <w:color w:val="000000" w:themeColor="text1"/>
          <w:lang w:eastAsia="ar-SA"/>
        </w:rPr>
        <w:t xml:space="preserve"> w </w:t>
      </w:r>
      <w:r w:rsidRPr="003863C6">
        <w:rPr>
          <w:bCs/>
          <w:color w:val="000000" w:themeColor="text1"/>
          <w:lang w:eastAsia="ar-SA"/>
        </w:rPr>
        <w:t>stosunku do Samodzielnego Publicznego Szpitala Rejonowego</w:t>
      </w:r>
      <w:r w:rsidR="000E738B">
        <w:rPr>
          <w:bCs/>
          <w:color w:val="000000" w:themeColor="text1"/>
          <w:lang w:eastAsia="ar-SA"/>
        </w:rPr>
        <w:t xml:space="preserve"> w </w:t>
      </w:r>
      <w:r w:rsidRPr="003863C6">
        <w:rPr>
          <w:bCs/>
          <w:color w:val="000000" w:themeColor="text1"/>
          <w:lang w:eastAsia="ar-SA"/>
        </w:rPr>
        <w:t>Nowogardzie wydano dwie decyzje administracyjne</w:t>
      </w:r>
      <w:r w:rsidR="000E738B">
        <w:rPr>
          <w:bCs/>
          <w:color w:val="000000" w:themeColor="text1"/>
          <w:lang w:eastAsia="ar-SA"/>
        </w:rPr>
        <w:t xml:space="preserve"> w </w:t>
      </w:r>
      <w:r w:rsidRPr="003863C6">
        <w:rPr>
          <w:bCs/>
          <w:color w:val="000000" w:themeColor="text1"/>
          <w:lang w:eastAsia="ar-SA"/>
        </w:rPr>
        <w:t xml:space="preserve">związku ze stwierdzonymi przekroczeniami parametru </w:t>
      </w:r>
      <w:r w:rsidRPr="003863C6">
        <w:rPr>
          <w:bCs/>
          <w:i/>
          <w:iCs/>
          <w:color w:val="000000" w:themeColor="text1"/>
          <w:lang w:eastAsia="ar-SA"/>
        </w:rPr>
        <w:t>Legionella sp.</w:t>
      </w:r>
      <w:r w:rsidR="000E738B">
        <w:rPr>
          <w:bCs/>
          <w:color w:val="000000" w:themeColor="text1"/>
          <w:lang w:eastAsia="ar-SA"/>
        </w:rPr>
        <w:t xml:space="preserve"> w </w:t>
      </w:r>
      <w:r w:rsidRPr="003863C6">
        <w:rPr>
          <w:bCs/>
          <w:color w:val="000000" w:themeColor="text1"/>
          <w:lang w:eastAsia="ar-SA"/>
        </w:rPr>
        <w:t>ciepłej wodzie użytkowej.</w:t>
      </w:r>
      <w:r w:rsidR="00654E9B">
        <w:rPr>
          <w:bCs/>
          <w:color w:val="000000" w:themeColor="text1"/>
          <w:lang w:eastAsia="ar-SA"/>
        </w:rPr>
        <w:br w:type="page"/>
      </w:r>
    </w:p>
    <w:p w14:paraId="03F5547A" w14:textId="0194A1AC" w:rsidR="003863C6" w:rsidRPr="0057057F" w:rsidRDefault="003863C6" w:rsidP="003F1CA0">
      <w:pPr>
        <w:tabs>
          <w:tab w:val="left" w:pos="711"/>
        </w:tabs>
        <w:suppressAutoHyphens/>
        <w:spacing w:after="0"/>
        <w:jc w:val="both"/>
        <w:rPr>
          <w:rFonts w:eastAsia="Times New Roman" w:cstheme="minorHAnsi"/>
          <w:bCs/>
          <w:sz w:val="18"/>
          <w:szCs w:val="18"/>
          <w:lang w:eastAsia="ar-SA"/>
        </w:rPr>
      </w:pPr>
      <w:bookmarkStart w:id="710" w:name="_Toc133231327"/>
      <w:bookmarkStart w:id="711" w:name="_Toc133236336"/>
      <w:bookmarkStart w:id="712" w:name="_Toc133311726"/>
      <w:bookmarkStart w:id="713" w:name="_Toc133320582"/>
      <w:bookmarkStart w:id="714" w:name="_Toc133321701"/>
      <w:bookmarkStart w:id="715" w:name="_Toc133387679"/>
      <w:bookmarkStart w:id="716" w:name="_Toc133388623"/>
      <w:bookmarkStart w:id="717" w:name="_Toc133559650"/>
      <w:bookmarkStart w:id="718" w:name="_Toc133576672"/>
      <w:bookmarkStart w:id="719" w:name="_Toc133582276"/>
      <w:bookmarkStart w:id="720" w:name="_Toc133582894"/>
      <w:bookmarkStart w:id="721" w:name="_Toc133583784"/>
      <w:bookmarkStart w:id="722" w:name="_Toc134604393"/>
      <w:bookmarkStart w:id="723" w:name="_Toc134610907"/>
      <w:bookmarkStart w:id="724" w:name="_Toc135041606"/>
      <w:bookmarkStart w:id="725" w:name="_Toc135828598"/>
      <w:r w:rsidRPr="0057057F">
        <w:rPr>
          <w:sz w:val="18"/>
          <w:szCs w:val="18"/>
        </w:rPr>
        <w:lastRenderedPageBreak/>
        <w:t xml:space="preserve">Tabela </w:t>
      </w:r>
      <w:r w:rsidRPr="0057057F">
        <w:rPr>
          <w:sz w:val="18"/>
          <w:szCs w:val="18"/>
        </w:rPr>
        <w:fldChar w:fldCharType="begin"/>
      </w:r>
      <w:r w:rsidRPr="0057057F">
        <w:rPr>
          <w:sz w:val="18"/>
          <w:szCs w:val="18"/>
        </w:rPr>
        <w:instrText xml:space="preserve"> SEQ Tabela \* ARABIC </w:instrText>
      </w:r>
      <w:r w:rsidRPr="0057057F">
        <w:rPr>
          <w:sz w:val="18"/>
          <w:szCs w:val="18"/>
        </w:rPr>
        <w:fldChar w:fldCharType="separate"/>
      </w:r>
      <w:r w:rsidR="00B41039" w:rsidRPr="0057057F">
        <w:rPr>
          <w:noProof/>
          <w:sz w:val="18"/>
          <w:szCs w:val="18"/>
        </w:rPr>
        <w:t>33</w:t>
      </w:r>
      <w:r w:rsidRPr="0057057F">
        <w:rPr>
          <w:noProof/>
          <w:sz w:val="18"/>
          <w:szCs w:val="18"/>
        </w:rPr>
        <w:fldChar w:fldCharType="end"/>
      </w:r>
      <w:r w:rsidR="0039610A">
        <w:rPr>
          <w:noProof/>
          <w:sz w:val="18"/>
          <w:szCs w:val="18"/>
        </w:rPr>
        <w:t>.</w:t>
      </w:r>
      <w:r w:rsidRPr="0057057F">
        <w:rPr>
          <w:sz w:val="18"/>
          <w:szCs w:val="18"/>
        </w:rPr>
        <w:t xml:space="preserve"> Struktura zaopatrzenia szpitali</w:t>
      </w:r>
      <w:r w:rsidR="000E738B" w:rsidRPr="0057057F">
        <w:rPr>
          <w:sz w:val="18"/>
          <w:szCs w:val="18"/>
        </w:rPr>
        <w:t xml:space="preserve"> w </w:t>
      </w:r>
      <w:r w:rsidRPr="0057057F">
        <w:rPr>
          <w:sz w:val="18"/>
          <w:szCs w:val="18"/>
        </w:rPr>
        <w:t>wodę przeznaczoną do spożycia</w:t>
      </w:r>
      <w:r w:rsidR="000E738B" w:rsidRPr="0057057F">
        <w:rPr>
          <w:sz w:val="18"/>
          <w:szCs w:val="18"/>
        </w:rPr>
        <w:t xml:space="preserve"> w </w:t>
      </w:r>
      <w:r w:rsidRPr="0057057F">
        <w:rPr>
          <w:sz w:val="18"/>
          <w:szCs w:val="18"/>
        </w:rPr>
        <w:t>2022 r. na terenie woj. zachodniopomorskiego.</w:t>
      </w:r>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p>
    <w:tbl>
      <w:tblPr>
        <w:tblStyle w:val="Siatkatabelijasna"/>
        <w:tblpPr w:leftFromText="142" w:rightFromText="142" w:horzAnchor="margin" w:tblpXSpec="center" w:tblpYSpec="inside"/>
        <w:tblW w:w="5665" w:type="pct"/>
        <w:tblLayout w:type="fixed"/>
        <w:tblLook w:val="0020" w:firstRow="1" w:lastRow="0" w:firstColumn="0" w:lastColumn="0" w:noHBand="0" w:noVBand="0"/>
        <w:tblCaption w:val="Tabela 33 Struktura zaopatrzenia szpitali w wodę przeznaczoną do spożycia w 2022 r. na terenie woj. zachodniopomorskiego."/>
        <w:tblDescription w:val="Tabela 33 Struktura zaopatrzenia szpitali w wodę przeznaczoną do spożycia w 2022 r. na terenie woj. zachodniopomorskiego."/>
      </w:tblPr>
      <w:tblGrid>
        <w:gridCol w:w="498"/>
        <w:gridCol w:w="1525"/>
        <w:gridCol w:w="838"/>
        <w:gridCol w:w="1813"/>
        <w:gridCol w:w="784"/>
        <w:gridCol w:w="723"/>
        <w:gridCol w:w="885"/>
        <w:gridCol w:w="778"/>
        <w:gridCol w:w="877"/>
        <w:gridCol w:w="1544"/>
      </w:tblGrid>
      <w:tr w:rsidR="00175E8F" w:rsidRPr="00272B2E" w14:paraId="42DFC262" w14:textId="77777777" w:rsidTr="00AD7B28">
        <w:trPr>
          <w:trHeight w:val="270"/>
        </w:trPr>
        <w:tc>
          <w:tcPr>
            <w:tcW w:w="243" w:type="pct"/>
            <w:vMerge w:val="restart"/>
          </w:tcPr>
          <w:p w14:paraId="2425AE4E"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bookmarkStart w:id="726" w:name="_Hlk130895474"/>
            <w:r w:rsidRPr="001C55FC">
              <w:rPr>
                <w:rFonts w:eastAsia="Times New Roman" w:cstheme="minorHAnsi"/>
                <w:b/>
                <w:bCs/>
                <w:color w:val="000000" w:themeColor="text1"/>
                <w:sz w:val="12"/>
                <w:szCs w:val="12"/>
                <w:lang w:eastAsia="ar-SA"/>
              </w:rPr>
              <w:t>Lp.</w:t>
            </w:r>
          </w:p>
        </w:tc>
        <w:tc>
          <w:tcPr>
            <w:tcW w:w="743" w:type="pct"/>
            <w:vMerge w:val="restart"/>
          </w:tcPr>
          <w:p w14:paraId="549CB370"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Podmioty lecznicze</w:t>
            </w:r>
            <w:r w:rsidR="000E738B">
              <w:rPr>
                <w:rFonts w:eastAsia="Times New Roman" w:cstheme="minorHAnsi"/>
                <w:b/>
                <w:bCs/>
                <w:color w:val="000000" w:themeColor="text1"/>
                <w:sz w:val="12"/>
                <w:szCs w:val="12"/>
                <w:lang w:eastAsia="ar-SA"/>
              </w:rPr>
              <w:t xml:space="preserve"> w </w:t>
            </w:r>
            <w:r w:rsidRPr="001C55FC">
              <w:rPr>
                <w:rFonts w:eastAsia="Times New Roman" w:cstheme="minorHAnsi"/>
                <w:b/>
                <w:bCs/>
                <w:color w:val="000000" w:themeColor="text1"/>
                <w:sz w:val="12"/>
                <w:szCs w:val="12"/>
                <w:lang w:eastAsia="ar-SA"/>
              </w:rPr>
              <w:t>ramach którego funkcjonuje szpital</w:t>
            </w:r>
          </w:p>
        </w:tc>
        <w:tc>
          <w:tcPr>
            <w:tcW w:w="408" w:type="pct"/>
            <w:vMerge w:val="restart"/>
          </w:tcPr>
          <w:p w14:paraId="1A9CA602"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Nazwa Powiatu</w:t>
            </w:r>
          </w:p>
        </w:tc>
        <w:tc>
          <w:tcPr>
            <w:tcW w:w="883" w:type="pct"/>
            <w:vMerge w:val="restart"/>
          </w:tcPr>
          <w:p w14:paraId="069957CC"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Lokalizacja obiektu szpitalnego</w:t>
            </w:r>
          </w:p>
        </w:tc>
        <w:tc>
          <w:tcPr>
            <w:tcW w:w="734" w:type="pct"/>
            <w:gridSpan w:val="2"/>
          </w:tcPr>
          <w:p w14:paraId="43C9E202"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źródło zaopatrzenia podstawowe</w:t>
            </w:r>
          </w:p>
        </w:tc>
        <w:tc>
          <w:tcPr>
            <w:tcW w:w="1237" w:type="pct"/>
            <w:gridSpan w:val="3"/>
          </w:tcPr>
          <w:p w14:paraId="32F049B5" w14:textId="25DDD383"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rezerwowe źródło zaopatrzenia</w:t>
            </w:r>
            <w:r w:rsidR="000E738B">
              <w:rPr>
                <w:rFonts w:eastAsia="Times New Roman" w:cstheme="minorHAnsi"/>
                <w:b/>
                <w:bCs/>
                <w:color w:val="000000" w:themeColor="text1"/>
                <w:sz w:val="12"/>
                <w:szCs w:val="12"/>
                <w:lang w:eastAsia="ar-SA"/>
              </w:rPr>
              <w:t xml:space="preserve"> w </w:t>
            </w:r>
            <w:r w:rsidRPr="001C55FC">
              <w:rPr>
                <w:rFonts w:eastAsia="Times New Roman" w:cstheme="minorHAnsi"/>
                <w:b/>
                <w:bCs/>
                <w:color w:val="000000" w:themeColor="text1"/>
                <w:sz w:val="12"/>
                <w:szCs w:val="12"/>
                <w:lang w:eastAsia="ar-SA"/>
              </w:rPr>
              <w:t>wodę</w:t>
            </w:r>
          </w:p>
        </w:tc>
        <w:tc>
          <w:tcPr>
            <w:tcW w:w="753" w:type="pct"/>
            <w:vMerge w:val="restart"/>
            <w:noWrap/>
          </w:tcPr>
          <w:p w14:paraId="47487C92" w14:textId="77777777" w:rsidR="00175E8F" w:rsidRPr="001C55FC" w:rsidRDefault="00175E8F" w:rsidP="00654E9B">
            <w:pPr>
              <w:suppressAutoHyphens/>
              <w:jc w:val="both"/>
              <w:rPr>
                <w:rFonts w:eastAsia="Times New Roman" w:cstheme="minorHAnsi"/>
                <w:b/>
                <w:color w:val="000000" w:themeColor="text1"/>
                <w:sz w:val="12"/>
                <w:szCs w:val="12"/>
                <w:lang w:eastAsia="ar-SA"/>
              </w:rPr>
            </w:pPr>
            <w:r w:rsidRPr="001C55FC">
              <w:rPr>
                <w:rFonts w:eastAsia="Times New Roman" w:cstheme="minorHAnsi"/>
                <w:b/>
                <w:color w:val="000000" w:themeColor="text1"/>
                <w:sz w:val="12"/>
                <w:szCs w:val="12"/>
                <w:lang w:eastAsia="ar-SA"/>
              </w:rPr>
              <w:t>Uwagi</w:t>
            </w:r>
          </w:p>
        </w:tc>
      </w:tr>
      <w:tr w:rsidR="00175E8F" w:rsidRPr="00272B2E" w14:paraId="7A4EDD12" w14:textId="77777777" w:rsidTr="00AD7B28">
        <w:trPr>
          <w:trHeight w:val="480"/>
        </w:trPr>
        <w:tc>
          <w:tcPr>
            <w:tcW w:w="243" w:type="pct"/>
            <w:vMerge/>
          </w:tcPr>
          <w:p w14:paraId="1D30FF2C"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743" w:type="pct"/>
            <w:vMerge/>
          </w:tcPr>
          <w:p w14:paraId="7BB9FF17"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408" w:type="pct"/>
            <w:vMerge/>
          </w:tcPr>
          <w:p w14:paraId="297C19D5"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883" w:type="pct"/>
            <w:vMerge/>
          </w:tcPr>
          <w:p w14:paraId="18F7B941"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382" w:type="pct"/>
          </w:tcPr>
          <w:p w14:paraId="728AA0EB"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wodociąg własny</w:t>
            </w:r>
          </w:p>
        </w:tc>
        <w:tc>
          <w:tcPr>
            <w:tcW w:w="352" w:type="pct"/>
          </w:tcPr>
          <w:p w14:paraId="4B4C3AF3"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wodociąg sieciowy</w:t>
            </w:r>
          </w:p>
        </w:tc>
        <w:tc>
          <w:tcPr>
            <w:tcW w:w="431" w:type="pct"/>
          </w:tcPr>
          <w:p w14:paraId="467E658D"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wodociąg własny</w:t>
            </w:r>
          </w:p>
        </w:tc>
        <w:tc>
          <w:tcPr>
            <w:tcW w:w="379" w:type="pct"/>
          </w:tcPr>
          <w:p w14:paraId="7A0AB3ED"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wodociąg sieciowy</w:t>
            </w:r>
          </w:p>
        </w:tc>
        <w:tc>
          <w:tcPr>
            <w:tcW w:w="427" w:type="pct"/>
          </w:tcPr>
          <w:p w14:paraId="07A585E9"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zbiornik</w:t>
            </w:r>
          </w:p>
        </w:tc>
        <w:tc>
          <w:tcPr>
            <w:tcW w:w="753" w:type="pct"/>
            <w:vMerge/>
            <w:noWrap/>
          </w:tcPr>
          <w:p w14:paraId="740EE40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2ACC1145" w14:textId="77777777" w:rsidTr="00AD7B28">
        <w:trPr>
          <w:trHeight w:val="2008"/>
        </w:trPr>
        <w:tc>
          <w:tcPr>
            <w:tcW w:w="243" w:type="pct"/>
          </w:tcPr>
          <w:p w14:paraId="3E83F78C"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w:t>
            </w:r>
          </w:p>
        </w:tc>
        <w:tc>
          <w:tcPr>
            <w:tcW w:w="743" w:type="pct"/>
          </w:tcPr>
          <w:p w14:paraId="67BC8103" w14:textId="78E0F7EC"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Regionalne Centrum Medyczne</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 xml:space="preserve">Białogardzie </w:t>
            </w:r>
            <w:r w:rsidRPr="00C84CB6">
              <w:rPr>
                <w:rFonts w:eastAsia="Times New Roman" w:cstheme="minorHAnsi"/>
                <w:sz w:val="12"/>
                <w:szCs w:val="12"/>
                <w:lang w:eastAsia="ar-SA"/>
              </w:rPr>
              <w:br/>
              <w:t>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 xml:space="preserve">o.o. ul. Chopina 29 </w:t>
            </w:r>
            <w:r w:rsidRPr="00C84CB6">
              <w:rPr>
                <w:rFonts w:eastAsia="Times New Roman" w:cstheme="minorHAnsi"/>
                <w:sz w:val="12"/>
                <w:szCs w:val="12"/>
                <w:lang w:eastAsia="ar-SA"/>
              </w:rPr>
              <w:br/>
              <w:t>78-200 Białogard</w:t>
            </w:r>
          </w:p>
        </w:tc>
        <w:tc>
          <w:tcPr>
            <w:tcW w:w="408" w:type="pct"/>
          </w:tcPr>
          <w:p w14:paraId="45AE310C"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Białogard</w:t>
            </w:r>
          </w:p>
        </w:tc>
        <w:tc>
          <w:tcPr>
            <w:tcW w:w="883" w:type="pct"/>
          </w:tcPr>
          <w:p w14:paraId="469C74D9"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RCM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o.o.</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Białogardzie</w:t>
            </w:r>
            <w:r w:rsidRPr="00C84CB6">
              <w:rPr>
                <w:rFonts w:eastAsia="Times New Roman" w:cstheme="minorHAnsi"/>
                <w:sz w:val="12"/>
                <w:szCs w:val="12"/>
                <w:lang w:eastAsia="ar-SA"/>
              </w:rPr>
              <w:br/>
              <w:t xml:space="preserve">Szpital ul. Chopina 29 </w:t>
            </w:r>
            <w:r w:rsidRPr="00C84CB6">
              <w:rPr>
                <w:rFonts w:eastAsia="Times New Roman" w:cstheme="minorHAnsi"/>
                <w:sz w:val="12"/>
                <w:szCs w:val="12"/>
                <w:lang w:eastAsia="ar-SA"/>
              </w:rPr>
              <w:br/>
              <w:t>78-200 Białogard</w:t>
            </w:r>
          </w:p>
        </w:tc>
        <w:tc>
          <w:tcPr>
            <w:tcW w:w="382" w:type="pct"/>
          </w:tcPr>
          <w:p w14:paraId="7B3B7A5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33D1C083"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10D33823" w14:textId="77777777" w:rsidR="00175E8F" w:rsidRPr="001C55FC" w:rsidRDefault="00175E8F" w:rsidP="00654E9B">
            <w:pPr>
              <w:suppressAutoHyphens/>
              <w:jc w:val="both"/>
              <w:rPr>
                <w:rFonts w:eastAsia="Times New Roman" w:cstheme="minorHAnsi"/>
                <w:bCs/>
                <w:color w:val="000000" w:themeColor="text1"/>
                <w:sz w:val="12"/>
                <w:szCs w:val="12"/>
                <w:lang w:eastAsia="ar-SA"/>
              </w:rPr>
            </w:pPr>
          </w:p>
        </w:tc>
        <w:tc>
          <w:tcPr>
            <w:tcW w:w="379" w:type="pct"/>
          </w:tcPr>
          <w:p w14:paraId="121D4254" w14:textId="77777777" w:rsidR="00175E8F" w:rsidRPr="001C55FC" w:rsidRDefault="00175E8F" w:rsidP="00654E9B">
            <w:pPr>
              <w:suppressAutoHyphens/>
              <w:jc w:val="both"/>
              <w:rPr>
                <w:rFonts w:eastAsia="Times New Roman" w:cstheme="minorHAnsi"/>
                <w:bCs/>
                <w:color w:val="000000" w:themeColor="text1"/>
                <w:sz w:val="12"/>
                <w:szCs w:val="12"/>
                <w:lang w:eastAsia="ar-SA"/>
              </w:rPr>
            </w:pPr>
            <w:r w:rsidRPr="001C55FC">
              <w:rPr>
                <w:rFonts w:eastAsia="Times New Roman" w:cstheme="minorHAnsi"/>
                <w:bCs/>
                <w:color w:val="000000" w:themeColor="text1"/>
                <w:sz w:val="12"/>
                <w:szCs w:val="12"/>
                <w:lang w:eastAsia="ar-SA"/>
              </w:rPr>
              <w:t>tak</w:t>
            </w:r>
          </w:p>
        </w:tc>
        <w:tc>
          <w:tcPr>
            <w:tcW w:w="427" w:type="pct"/>
          </w:tcPr>
          <w:p w14:paraId="0786390E" w14:textId="7C1DC2E3" w:rsidR="00175E8F" w:rsidRPr="001C55FC" w:rsidRDefault="00175E8F" w:rsidP="00654E9B">
            <w:pPr>
              <w:suppressAutoHyphens/>
              <w:jc w:val="both"/>
              <w:rPr>
                <w:rFonts w:eastAsia="Times New Roman" w:cstheme="minorHAnsi"/>
                <w:bCs/>
                <w:color w:val="000000" w:themeColor="text1"/>
                <w:sz w:val="12"/>
                <w:szCs w:val="12"/>
                <w:lang w:eastAsia="ar-SA"/>
              </w:rPr>
            </w:pPr>
            <w:r w:rsidRPr="001C55FC">
              <w:rPr>
                <w:rFonts w:eastAsia="Times New Roman" w:cstheme="minorHAnsi"/>
                <w:bCs/>
                <w:color w:val="000000" w:themeColor="text1"/>
                <w:sz w:val="12"/>
                <w:szCs w:val="12"/>
                <w:lang w:eastAsia="ar-SA"/>
              </w:rPr>
              <w:t>2 zbiorniki retencyjne o pojemności 176 m</w:t>
            </w:r>
            <w:r w:rsidRPr="001C55FC">
              <w:rPr>
                <w:rFonts w:eastAsia="Times New Roman" w:cstheme="minorHAnsi"/>
                <w:bCs/>
                <w:color w:val="000000" w:themeColor="text1"/>
                <w:sz w:val="12"/>
                <w:szCs w:val="12"/>
                <w:vertAlign w:val="superscript"/>
                <w:lang w:eastAsia="ar-SA"/>
              </w:rPr>
              <w:t>3</w:t>
            </w:r>
            <w:r w:rsidRPr="001C55FC">
              <w:rPr>
                <w:rFonts w:eastAsia="Times New Roman" w:cstheme="minorHAnsi"/>
                <w:bCs/>
                <w:color w:val="000000" w:themeColor="text1"/>
                <w:sz w:val="12"/>
                <w:szCs w:val="12"/>
                <w:lang w:eastAsia="ar-SA"/>
              </w:rPr>
              <w:t xml:space="preserve"> każdy (1 został wyłączony</w:t>
            </w:r>
            <w:r w:rsidR="005A5A82">
              <w:rPr>
                <w:rFonts w:eastAsia="Times New Roman" w:cstheme="minorHAnsi"/>
                <w:bCs/>
                <w:color w:val="000000" w:themeColor="text1"/>
                <w:sz w:val="12"/>
                <w:szCs w:val="12"/>
                <w:lang w:eastAsia="ar-SA"/>
              </w:rPr>
              <w:t xml:space="preserve"> z </w:t>
            </w:r>
            <w:r w:rsidRPr="001C55FC">
              <w:rPr>
                <w:rFonts w:eastAsia="Times New Roman" w:cstheme="minorHAnsi"/>
                <w:bCs/>
                <w:color w:val="000000" w:themeColor="text1"/>
                <w:sz w:val="12"/>
                <w:szCs w:val="12"/>
                <w:lang w:eastAsia="ar-SA"/>
              </w:rPr>
              <w:t>użytkowania)</w:t>
            </w:r>
          </w:p>
        </w:tc>
        <w:tc>
          <w:tcPr>
            <w:tcW w:w="753" w:type="pct"/>
            <w:noWrap/>
          </w:tcPr>
          <w:p w14:paraId="43478BD4" w14:textId="004D8196" w:rsidR="00175E8F" w:rsidRPr="001C55FC" w:rsidRDefault="00175E8F" w:rsidP="00654E9B">
            <w:pPr>
              <w:suppressAutoHyphens/>
              <w:jc w:val="both"/>
              <w:rPr>
                <w:rFonts w:eastAsia="Times New Roman" w:cstheme="minorHAnsi"/>
                <w:color w:val="000000" w:themeColor="text1"/>
                <w:sz w:val="12"/>
                <w:szCs w:val="12"/>
                <w:lang w:eastAsia="ar-SA"/>
              </w:rPr>
            </w:pPr>
            <w:proofErr w:type="spellStart"/>
            <w:r w:rsidRPr="001C55FC">
              <w:rPr>
                <w:rFonts w:eastAsia="Times New Roman" w:cstheme="minorHAnsi"/>
                <w:color w:val="000000" w:themeColor="text1"/>
                <w:sz w:val="12"/>
                <w:szCs w:val="12"/>
                <w:lang w:eastAsia="ar-SA"/>
              </w:rPr>
              <w:t>RWiK</w:t>
            </w:r>
            <w:proofErr w:type="spellEnd"/>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Białogardzie zapewnia szpitalowi możliwość dostarczenia zastępczego źródła wody poprzez beczkowozy. Obowiązywała decyzja nakazująca zapewnienie rez. źródła zaopatrzenia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 dla obiektu przy ul. Szpitalnej 7</w:t>
            </w:r>
            <w:r w:rsidR="000B2F5B">
              <w:rPr>
                <w:rFonts w:eastAsia="Times New Roman" w:cstheme="minorHAnsi"/>
                <w:color w:val="000000" w:themeColor="text1"/>
                <w:sz w:val="12"/>
                <w:szCs w:val="12"/>
                <w:lang w:eastAsia="ar-SA"/>
              </w:rPr>
              <w:t xml:space="preserve"> </w:t>
            </w:r>
            <w:r w:rsidRPr="001C55FC">
              <w:rPr>
                <w:rFonts w:eastAsia="Times New Roman" w:cstheme="minorHAnsi"/>
                <w:color w:val="000000" w:themeColor="text1"/>
                <w:sz w:val="12"/>
                <w:szCs w:val="12"/>
                <w:lang w:eastAsia="ar-SA"/>
              </w:rPr>
              <w:t>z terminem realizacji 31.12.2020 r. –</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 xml:space="preserve">okresie sprawozdawczym 2021 postępowanie egzekucyjne. </w:t>
            </w:r>
            <w:r w:rsidRPr="001C55FC">
              <w:rPr>
                <w:rFonts w:eastAsia="Calibri" w:cstheme="minorHAnsi"/>
                <w:color w:val="000000" w:themeColor="text1"/>
                <w:sz w:val="12"/>
                <w:szCs w:val="12"/>
              </w:rPr>
              <w:t>Na dzień 31 grudnia 2022 roku obiekt wyłączony</w:t>
            </w:r>
            <w:r w:rsidR="005A5A82">
              <w:rPr>
                <w:rFonts w:eastAsia="Calibri" w:cstheme="minorHAnsi"/>
                <w:color w:val="000000" w:themeColor="text1"/>
                <w:sz w:val="12"/>
                <w:szCs w:val="12"/>
              </w:rPr>
              <w:t xml:space="preserve"> z </w:t>
            </w:r>
            <w:r w:rsidRPr="001C55FC">
              <w:rPr>
                <w:rFonts w:eastAsia="Calibri" w:cstheme="minorHAnsi"/>
                <w:color w:val="000000" w:themeColor="text1"/>
                <w:sz w:val="12"/>
                <w:szCs w:val="12"/>
              </w:rPr>
              <w:t>użytkowania.</w:t>
            </w:r>
          </w:p>
        </w:tc>
      </w:tr>
      <w:tr w:rsidR="00175E8F" w:rsidRPr="00272B2E" w14:paraId="41DC8DB4" w14:textId="77777777" w:rsidTr="00AD7B28">
        <w:trPr>
          <w:trHeight w:val="362"/>
        </w:trPr>
        <w:tc>
          <w:tcPr>
            <w:tcW w:w="243" w:type="pct"/>
          </w:tcPr>
          <w:p w14:paraId="71BF41F4"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w:t>
            </w:r>
          </w:p>
        </w:tc>
        <w:tc>
          <w:tcPr>
            <w:tcW w:w="743" w:type="pct"/>
          </w:tcPr>
          <w:p w14:paraId="51522F31" w14:textId="1AF150EF"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SP ZOZ</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Choszcznie ,ul. Niedziałkowskiego 4a</w:t>
            </w:r>
            <w:r w:rsidRPr="00C84CB6">
              <w:rPr>
                <w:rFonts w:eastAsia="Times New Roman" w:cstheme="minorHAnsi"/>
                <w:sz w:val="12"/>
                <w:szCs w:val="12"/>
                <w:lang w:eastAsia="ar-SA"/>
              </w:rPr>
              <w:br/>
              <w:t>73-200 Choszczno</w:t>
            </w:r>
          </w:p>
        </w:tc>
        <w:tc>
          <w:tcPr>
            <w:tcW w:w="408" w:type="pct"/>
          </w:tcPr>
          <w:p w14:paraId="58E946E3"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Choszczno</w:t>
            </w:r>
          </w:p>
        </w:tc>
        <w:tc>
          <w:tcPr>
            <w:tcW w:w="883" w:type="pct"/>
          </w:tcPr>
          <w:p w14:paraId="08515560" w14:textId="329DF431"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SP ZOZ</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Choszcznie ul. Niedziałkowskiego 4a,73-200 Choszczno</w:t>
            </w:r>
          </w:p>
        </w:tc>
        <w:tc>
          <w:tcPr>
            <w:tcW w:w="382" w:type="pct"/>
          </w:tcPr>
          <w:p w14:paraId="3344EE5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767918E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1EBC91A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32CC81A"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280560C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1 zbiornik retencyjny o pojemności 50 m</w:t>
            </w:r>
            <w:r w:rsidRPr="001C55FC">
              <w:rPr>
                <w:rFonts w:eastAsia="Times New Roman" w:cstheme="minorHAnsi"/>
                <w:bCs/>
                <w:color w:val="000000" w:themeColor="text1"/>
                <w:sz w:val="12"/>
                <w:szCs w:val="12"/>
                <w:vertAlign w:val="superscript"/>
                <w:lang w:eastAsia="ar-SA"/>
              </w:rPr>
              <w:t>3</w:t>
            </w:r>
          </w:p>
        </w:tc>
        <w:tc>
          <w:tcPr>
            <w:tcW w:w="753" w:type="pct"/>
            <w:noWrap/>
          </w:tcPr>
          <w:p w14:paraId="715E187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2F31267A" w14:textId="77777777" w:rsidTr="00AD7B28">
        <w:trPr>
          <w:trHeight w:val="780"/>
        </w:trPr>
        <w:tc>
          <w:tcPr>
            <w:tcW w:w="243" w:type="pct"/>
          </w:tcPr>
          <w:p w14:paraId="45350689"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w:t>
            </w:r>
          </w:p>
        </w:tc>
        <w:tc>
          <w:tcPr>
            <w:tcW w:w="743" w:type="pct"/>
          </w:tcPr>
          <w:p w14:paraId="1E488EF0" w14:textId="76961AFC" w:rsidR="00175E8F" w:rsidRPr="00C84CB6" w:rsidRDefault="00175E8F" w:rsidP="00654E9B">
            <w:pPr>
              <w:suppressAutoHyphens/>
              <w:jc w:val="both"/>
              <w:rPr>
                <w:rFonts w:eastAsia="Times New Roman" w:cstheme="minorHAnsi"/>
                <w:sz w:val="12"/>
                <w:szCs w:val="12"/>
                <w:lang w:eastAsia="ar-SA"/>
              </w:rPr>
            </w:pPr>
            <w:r w:rsidRPr="00C84CB6">
              <w:rPr>
                <w:rFonts w:cstheme="minorHAnsi"/>
                <w:sz w:val="12"/>
                <w:szCs w:val="12"/>
                <w:lang w:val="en-US"/>
              </w:rPr>
              <w:t xml:space="preserve">American Heart of Poland S.A. </w:t>
            </w:r>
            <w:proofErr w:type="spellStart"/>
            <w:r w:rsidRPr="00C84CB6">
              <w:rPr>
                <w:rFonts w:cstheme="minorHAnsi"/>
                <w:sz w:val="12"/>
                <w:szCs w:val="12"/>
                <w:lang w:val="en-US"/>
              </w:rPr>
              <w:t>ul</w:t>
            </w:r>
            <w:proofErr w:type="spellEnd"/>
            <w:r w:rsidRPr="00C84CB6">
              <w:rPr>
                <w:rFonts w:cstheme="minorHAnsi"/>
                <w:sz w:val="12"/>
                <w:szCs w:val="12"/>
                <w:lang w:val="en-US"/>
              </w:rPr>
              <w:t xml:space="preserve">. </w:t>
            </w:r>
            <w:r w:rsidRPr="00C84CB6">
              <w:rPr>
                <w:rFonts w:cstheme="minorHAnsi"/>
                <w:sz w:val="12"/>
                <w:szCs w:val="12"/>
              </w:rPr>
              <w:t>Sanatoryjna 1, 43-450 Ustroń, adres do kore. ul. Francuska 34, 40-028 Katowice – Szpital im. Matki Teresy</w:t>
            </w:r>
            <w:r w:rsidR="005A5A82">
              <w:rPr>
                <w:rFonts w:cstheme="minorHAnsi"/>
                <w:sz w:val="12"/>
                <w:szCs w:val="12"/>
              </w:rPr>
              <w:t xml:space="preserve"> z </w:t>
            </w:r>
            <w:r w:rsidRPr="00C84CB6">
              <w:rPr>
                <w:rFonts w:cstheme="minorHAnsi"/>
                <w:sz w:val="12"/>
                <w:szCs w:val="12"/>
              </w:rPr>
              <w:t>Kalkuty, ul. Chrobrego 4, 78-500 Drawsko Pomorskie</w:t>
            </w:r>
          </w:p>
        </w:tc>
        <w:tc>
          <w:tcPr>
            <w:tcW w:w="408" w:type="pct"/>
          </w:tcPr>
          <w:p w14:paraId="60A04682"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Drawsko Pomorskie</w:t>
            </w:r>
          </w:p>
        </w:tc>
        <w:tc>
          <w:tcPr>
            <w:tcW w:w="883" w:type="pct"/>
          </w:tcPr>
          <w:p w14:paraId="7FBDC157" w14:textId="587939D8" w:rsidR="00175E8F" w:rsidRPr="00C84CB6" w:rsidRDefault="00175E8F" w:rsidP="00654E9B">
            <w:pPr>
              <w:jc w:val="both"/>
              <w:rPr>
                <w:rFonts w:eastAsia="Times New Roman" w:cstheme="minorHAnsi"/>
                <w:sz w:val="12"/>
                <w:szCs w:val="12"/>
                <w:highlight w:val="lightGray"/>
                <w:lang w:eastAsia="pl-PL"/>
              </w:rPr>
            </w:pPr>
            <w:r w:rsidRPr="00C84CB6">
              <w:rPr>
                <w:rFonts w:eastAsia="Times New Roman" w:cstheme="minorHAnsi"/>
                <w:sz w:val="12"/>
                <w:szCs w:val="12"/>
                <w:lang w:eastAsia="pl-PL"/>
              </w:rPr>
              <w:t>Szpital im. Matki Teresy</w:t>
            </w:r>
            <w:r w:rsidR="005A5A82">
              <w:rPr>
                <w:rFonts w:eastAsia="Times New Roman" w:cstheme="minorHAnsi"/>
                <w:sz w:val="12"/>
                <w:szCs w:val="12"/>
                <w:lang w:eastAsia="pl-PL"/>
              </w:rPr>
              <w:t xml:space="preserve"> z </w:t>
            </w:r>
            <w:r w:rsidRPr="00C84CB6">
              <w:rPr>
                <w:rFonts w:eastAsia="Times New Roman" w:cstheme="minorHAnsi"/>
                <w:sz w:val="12"/>
                <w:szCs w:val="12"/>
                <w:lang w:eastAsia="pl-PL"/>
              </w:rPr>
              <w:t>Kalkuty, ul. Chrobrego 4, 78-500 Drawsko Pomorskie</w:t>
            </w:r>
          </w:p>
        </w:tc>
        <w:tc>
          <w:tcPr>
            <w:tcW w:w="382" w:type="pct"/>
          </w:tcPr>
          <w:p w14:paraId="2DAF17D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3131BED0"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5C71FE2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1C2F76FC"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63F4551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2F7178B9" w14:textId="2F15B5FE"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wszczęto postępowanie administracyjne</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sprawie zapewnienia rezerwowego źródła zaopatrzenia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terminem realizacji do 31.12.2023 r.</w:t>
            </w:r>
          </w:p>
        </w:tc>
      </w:tr>
      <w:tr w:rsidR="00175E8F" w:rsidRPr="00272B2E" w14:paraId="70CD100A" w14:textId="77777777" w:rsidTr="00AD7B28">
        <w:trPr>
          <w:trHeight w:val="621"/>
        </w:trPr>
        <w:tc>
          <w:tcPr>
            <w:tcW w:w="243" w:type="pct"/>
          </w:tcPr>
          <w:p w14:paraId="0B9DE4EC"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4.</w:t>
            </w:r>
          </w:p>
        </w:tc>
        <w:tc>
          <w:tcPr>
            <w:tcW w:w="743" w:type="pct"/>
          </w:tcPr>
          <w:p w14:paraId="4363F9F7" w14:textId="124C27FD"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Szpitalne Centrum Medyczne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 xml:space="preserve">o.o. </w:t>
            </w:r>
            <w:r w:rsidRPr="00C84CB6">
              <w:rPr>
                <w:rFonts w:eastAsia="Times New Roman" w:cstheme="minorHAnsi"/>
                <w:sz w:val="12"/>
                <w:szCs w:val="12"/>
                <w:lang w:eastAsia="ar-SA"/>
              </w:rPr>
              <w:br/>
              <w:t>w Goleniowie, ul. Nowogardzka 2, 72-100 Goleniów</w:t>
            </w:r>
          </w:p>
        </w:tc>
        <w:tc>
          <w:tcPr>
            <w:tcW w:w="408" w:type="pct"/>
          </w:tcPr>
          <w:p w14:paraId="6D795677"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Goleniów</w:t>
            </w:r>
          </w:p>
        </w:tc>
        <w:tc>
          <w:tcPr>
            <w:tcW w:w="883" w:type="pct"/>
          </w:tcPr>
          <w:p w14:paraId="62F6F5FC" w14:textId="3292AAE9"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Szpitalne Centrum Medyczne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o.o.</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Goleniowie, ul. Nowogardzka 2, 72-100 Goleniów</w:t>
            </w:r>
          </w:p>
        </w:tc>
        <w:tc>
          <w:tcPr>
            <w:tcW w:w="382" w:type="pct"/>
          </w:tcPr>
          <w:p w14:paraId="3747ADF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53E9F2B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511208DD"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79" w:type="pct"/>
          </w:tcPr>
          <w:p w14:paraId="3BEAD5B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3B156F4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405AA732" w14:textId="623E771E"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Podmiot zaopatrywany przez wodociąg miejski Goleniów (12 godzinny zapas wody</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ujęcia własnego)</w:t>
            </w:r>
          </w:p>
        </w:tc>
      </w:tr>
      <w:tr w:rsidR="00175E8F" w:rsidRPr="00272B2E" w14:paraId="64169CFF" w14:textId="77777777" w:rsidTr="00AD7B28">
        <w:trPr>
          <w:trHeight w:val="830"/>
        </w:trPr>
        <w:tc>
          <w:tcPr>
            <w:tcW w:w="243" w:type="pct"/>
          </w:tcPr>
          <w:p w14:paraId="05ED3889"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5.</w:t>
            </w:r>
          </w:p>
        </w:tc>
        <w:tc>
          <w:tcPr>
            <w:tcW w:w="743" w:type="pct"/>
          </w:tcPr>
          <w:p w14:paraId="789E9EA2"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 xml:space="preserve">SP Szpital Rejonowy </w:t>
            </w:r>
            <w:r w:rsidRPr="00C84CB6">
              <w:rPr>
                <w:rFonts w:eastAsia="Times New Roman" w:cstheme="minorHAnsi"/>
                <w:sz w:val="12"/>
                <w:szCs w:val="12"/>
                <w:lang w:eastAsia="ar-SA"/>
              </w:rPr>
              <w:br/>
              <w:t xml:space="preserve">w Nowogardzie, ul. Wojska Polskiego 7, </w:t>
            </w:r>
            <w:r w:rsidRPr="00C84CB6">
              <w:rPr>
                <w:rFonts w:eastAsia="Times New Roman" w:cstheme="minorHAnsi"/>
                <w:sz w:val="12"/>
                <w:szCs w:val="12"/>
                <w:lang w:eastAsia="pl-PL"/>
              </w:rPr>
              <w:t>72-200 Nowogard</w:t>
            </w:r>
          </w:p>
        </w:tc>
        <w:tc>
          <w:tcPr>
            <w:tcW w:w="408" w:type="pct"/>
          </w:tcPr>
          <w:p w14:paraId="783895E6"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Goleniów</w:t>
            </w:r>
          </w:p>
        </w:tc>
        <w:tc>
          <w:tcPr>
            <w:tcW w:w="883" w:type="pct"/>
          </w:tcPr>
          <w:p w14:paraId="2DDB8BDF"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 xml:space="preserve">SP Szpital Rejonowy </w:t>
            </w:r>
            <w:r w:rsidRPr="00C84CB6">
              <w:rPr>
                <w:rFonts w:eastAsia="Times New Roman" w:cstheme="minorHAnsi"/>
                <w:sz w:val="12"/>
                <w:szCs w:val="12"/>
                <w:lang w:eastAsia="ar-SA"/>
              </w:rPr>
              <w:br/>
              <w:t xml:space="preserve">w Nowogardzie, ul. Wojska Polskiego 7, </w:t>
            </w:r>
            <w:r w:rsidRPr="00C84CB6">
              <w:rPr>
                <w:rFonts w:eastAsia="Times New Roman" w:cstheme="minorHAnsi"/>
                <w:sz w:val="12"/>
                <w:szCs w:val="12"/>
                <w:lang w:eastAsia="pl-PL"/>
              </w:rPr>
              <w:t>72-200 Nowogard</w:t>
            </w:r>
          </w:p>
        </w:tc>
        <w:tc>
          <w:tcPr>
            <w:tcW w:w="382" w:type="pct"/>
          </w:tcPr>
          <w:p w14:paraId="5A91B27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27871D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01B54E68"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79" w:type="pct"/>
          </w:tcPr>
          <w:p w14:paraId="238DAFD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0D9EBC1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1DA1D28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7879A3E6" w14:textId="77777777" w:rsidTr="00AD7B28">
        <w:trPr>
          <w:trHeight w:val="754"/>
        </w:trPr>
        <w:tc>
          <w:tcPr>
            <w:tcW w:w="243" w:type="pct"/>
          </w:tcPr>
          <w:p w14:paraId="5291CA90"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bookmarkStart w:id="727" w:name="_Hlk130208574"/>
            <w:r w:rsidRPr="001C55FC">
              <w:rPr>
                <w:rFonts w:eastAsia="Times New Roman" w:cstheme="minorHAnsi"/>
                <w:b/>
                <w:bCs/>
                <w:color w:val="000000" w:themeColor="text1"/>
                <w:sz w:val="12"/>
                <w:szCs w:val="12"/>
                <w:lang w:eastAsia="ar-SA"/>
              </w:rPr>
              <w:t>6.</w:t>
            </w:r>
          </w:p>
        </w:tc>
        <w:tc>
          <w:tcPr>
            <w:tcW w:w="743" w:type="pct"/>
          </w:tcPr>
          <w:p w14:paraId="3E14CDAE" w14:textId="72B0E074"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SP ZZOZ  Specjalistyczny Szpital „</w:t>
            </w:r>
            <w:proofErr w:type="spellStart"/>
            <w:r w:rsidRPr="00C84CB6">
              <w:rPr>
                <w:rFonts w:eastAsia="Times New Roman" w:cstheme="minorHAnsi"/>
                <w:sz w:val="12"/>
                <w:szCs w:val="12"/>
                <w:lang w:eastAsia="ar-SA"/>
              </w:rPr>
              <w:t>Medicam</w:t>
            </w:r>
            <w:proofErr w:type="spellEnd"/>
            <w:r w:rsidRPr="00C84CB6">
              <w:rPr>
                <w:rFonts w:eastAsia="Times New Roman" w:cstheme="minorHAnsi"/>
                <w:sz w:val="12"/>
                <w:szCs w:val="12"/>
                <w:lang w:eastAsia="ar-SA"/>
              </w:rPr>
              <w:t>”</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Gryficach, ul. Niechorska 27, 72-300 Gryfice</w:t>
            </w:r>
          </w:p>
        </w:tc>
        <w:tc>
          <w:tcPr>
            <w:tcW w:w="408" w:type="pct"/>
          </w:tcPr>
          <w:p w14:paraId="3F235E1C"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Gryfice</w:t>
            </w:r>
          </w:p>
        </w:tc>
        <w:tc>
          <w:tcPr>
            <w:tcW w:w="883" w:type="pct"/>
          </w:tcPr>
          <w:p w14:paraId="4ADE201A" w14:textId="3A84F4FE"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Specjalistyczny „</w:t>
            </w:r>
            <w:proofErr w:type="spellStart"/>
            <w:r w:rsidRPr="00C84CB6">
              <w:rPr>
                <w:rFonts w:eastAsia="Times New Roman" w:cstheme="minorHAnsi"/>
                <w:sz w:val="12"/>
                <w:szCs w:val="12"/>
                <w:lang w:eastAsia="ar-SA"/>
              </w:rPr>
              <w:t>Medicam</w:t>
            </w:r>
            <w:proofErr w:type="spellEnd"/>
            <w:r w:rsidRPr="00C84CB6">
              <w:rPr>
                <w:rFonts w:eastAsia="Times New Roman" w:cstheme="minorHAnsi"/>
                <w:sz w:val="12"/>
                <w:szCs w:val="12"/>
                <w:lang w:eastAsia="ar-SA"/>
              </w:rPr>
              <w:t>”</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Gryficach ul. Niechorska 27, 72-300 Gryfice</w:t>
            </w:r>
          </w:p>
        </w:tc>
        <w:tc>
          <w:tcPr>
            <w:tcW w:w="382" w:type="pct"/>
          </w:tcPr>
          <w:p w14:paraId="46826DA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14B62C5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2BD0AD3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7F9146F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035BFF2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7B57F5B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bookmarkEnd w:id="727"/>
      <w:tr w:rsidR="00175E8F" w:rsidRPr="00272B2E" w14:paraId="425FB66F" w14:textId="77777777" w:rsidTr="00AD7B28">
        <w:trPr>
          <w:trHeight w:val="1431"/>
        </w:trPr>
        <w:tc>
          <w:tcPr>
            <w:tcW w:w="243" w:type="pct"/>
          </w:tcPr>
          <w:p w14:paraId="6D91A0AB"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7.</w:t>
            </w:r>
          </w:p>
        </w:tc>
        <w:tc>
          <w:tcPr>
            <w:tcW w:w="743" w:type="pct"/>
          </w:tcPr>
          <w:p w14:paraId="06CDB28A" w14:textId="10A8661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Powiatowy</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Gryfinie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 xml:space="preserve"> o. o  </w:t>
            </w:r>
            <w:r w:rsidRPr="00C84CB6">
              <w:rPr>
                <w:rFonts w:eastAsia="Times New Roman" w:cstheme="minorHAnsi"/>
                <w:sz w:val="12"/>
                <w:szCs w:val="12"/>
                <w:lang w:eastAsia="ar-SA"/>
              </w:rPr>
              <w:br/>
              <w:t>ul. Parkowa 5, 74-100 Gryfino</w:t>
            </w:r>
          </w:p>
        </w:tc>
        <w:tc>
          <w:tcPr>
            <w:tcW w:w="408" w:type="pct"/>
          </w:tcPr>
          <w:p w14:paraId="1C4719B3"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Gryfino</w:t>
            </w:r>
          </w:p>
        </w:tc>
        <w:tc>
          <w:tcPr>
            <w:tcW w:w="883" w:type="pct"/>
          </w:tcPr>
          <w:p w14:paraId="6EB19907" w14:textId="6F7171B6"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im. Jana Pawła II ul. Parkowa 5</w:t>
            </w:r>
            <w:r w:rsidR="000B2F5B">
              <w:rPr>
                <w:rFonts w:eastAsia="Times New Roman" w:cstheme="minorHAnsi"/>
                <w:sz w:val="12"/>
                <w:szCs w:val="12"/>
                <w:lang w:eastAsia="ar-SA"/>
              </w:rPr>
              <w:t xml:space="preserve">, </w:t>
            </w:r>
            <w:r w:rsidRPr="00C84CB6">
              <w:rPr>
                <w:rFonts w:eastAsia="Times New Roman" w:cstheme="minorHAnsi"/>
                <w:sz w:val="12"/>
                <w:szCs w:val="12"/>
                <w:lang w:eastAsia="ar-SA"/>
              </w:rPr>
              <w:t>74 -100  Gryfino</w:t>
            </w:r>
          </w:p>
        </w:tc>
        <w:tc>
          <w:tcPr>
            <w:tcW w:w="382" w:type="pct"/>
          </w:tcPr>
          <w:p w14:paraId="2E4899C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32413BD8"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0BA1964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510FD0B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66C757B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087D1A1E" w14:textId="575900B0" w:rsidR="00175E8F" w:rsidRPr="001C55FC" w:rsidRDefault="00175E8F" w:rsidP="00654E9B">
            <w:pPr>
              <w:jc w:val="both"/>
              <w:rPr>
                <w:rFonts w:eastAsia="Calibri" w:cstheme="minorHAnsi"/>
                <w:color w:val="000000" w:themeColor="text1"/>
                <w:sz w:val="12"/>
                <w:szCs w:val="12"/>
              </w:rPr>
            </w:pPr>
            <w:r w:rsidRPr="001C55FC">
              <w:rPr>
                <w:rFonts w:eastAsia="Calibri" w:cstheme="minorHAnsi"/>
                <w:color w:val="000000" w:themeColor="text1"/>
                <w:sz w:val="12"/>
                <w:szCs w:val="12"/>
              </w:rPr>
              <w:t>Dla budynku szpitala zlokalizowanym przy ul. Parkowej istnieje możliwość przełączenia części sieci wodociągowej Gryfina</w:t>
            </w:r>
            <w:r w:rsidR="005A5A82">
              <w:rPr>
                <w:rFonts w:eastAsia="Calibri" w:cstheme="minorHAnsi"/>
                <w:color w:val="000000" w:themeColor="text1"/>
                <w:sz w:val="12"/>
                <w:szCs w:val="12"/>
              </w:rPr>
              <w:t xml:space="preserve"> z </w:t>
            </w:r>
            <w:r w:rsidRPr="001C55FC">
              <w:rPr>
                <w:rFonts w:eastAsia="Calibri" w:cstheme="minorHAnsi"/>
                <w:color w:val="000000" w:themeColor="text1"/>
                <w:sz w:val="12"/>
                <w:szCs w:val="12"/>
              </w:rPr>
              <w:t>ujęcia Gryfino-Tywa na Gryfino-Pomorska.</w:t>
            </w:r>
          </w:p>
        </w:tc>
      </w:tr>
      <w:tr w:rsidR="00175E8F" w:rsidRPr="00272B2E" w14:paraId="5473CE97" w14:textId="77777777" w:rsidTr="00AD7B28">
        <w:trPr>
          <w:trHeight w:val="1976"/>
        </w:trPr>
        <w:tc>
          <w:tcPr>
            <w:tcW w:w="243" w:type="pct"/>
          </w:tcPr>
          <w:p w14:paraId="6CE68960"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8.</w:t>
            </w:r>
          </w:p>
        </w:tc>
        <w:tc>
          <w:tcPr>
            <w:tcW w:w="743" w:type="pct"/>
          </w:tcPr>
          <w:p w14:paraId="63312BE6" w14:textId="15E0CC09"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Kamieniu Pomorskim sp.</w:t>
            </w:r>
            <w:r w:rsidR="005A5A82">
              <w:rPr>
                <w:rFonts w:eastAsia="Times New Roman" w:cstheme="minorHAnsi"/>
                <w:sz w:val="12"/>
                <w:szCs w:val="12"/>
                <w:lang w:eastAsia="ar-SA"/>
              </w:rPr>
              <w:t xml:space="preserve"> z </w:t>
            </w:r>
            <w:proofErr w:type="spellStart"/>
            <w:r w:rsidRPr="00C84CB6">
              <w:rPr>
                <w:rFonts w:eastAsia="Times New Roman" w:cstheme="minorHAnsi"/>
                <w:sz w:val="12"/>
                <w:szCs w:val="12"/>
                <w:lang w:eastAsia="ar-SA"/>
              </w:rPr>
              <w:t>o.o</w:t>
            </w:r>
            <w:proofErr w:type="spellEnd"/>
            <w:r w:rsidRPr="00C84CB6">
              <w:rPr>
                <w:rFonts w:eastAsia="Times New Roman" w:cstheme="minorHAnsi"/>
                <w:sz w:val="12"/>
                <w:szCs w:val="12"/>
                <w:lang w:eastAsia="ar-SA"/>
              </w:rPr>
              <w:t xml:space="preserve"> ul. Szpitalna 10 72-400 Kamień Pomorski</w:t>
            </w:r>
          </w:p>
        </w:tc>
        <w:tc>
          <w:tcPr>
            <w:tcW w:w="408" w:type="pct"/>
          </w:tcPr>
          <w:p w14:paraId="706DF27D"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Kamień Pomorski</w:t>
            </w:r>
          </w:p>
        </w:tc>
        <w:tc>
          <w:tcPr>
            <w:tcW w:w="883" w:type="pct"/>
          </w:tcPr>
          <w:p w14:paraId="44FCA0BE"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 xml:space="preserve">Szpital św. Jerzego </w:t>
            </w:r>
            <w:r w:rsidRPr="00C84CB6">
              <w:rPr>
                <w:rFonts w:eastAsia="Times New Roman" w:cstheme="minorHAnsi"/>
                <w:sz w:val="12"/>
                <w:szCs w:val="12"/>
                <w:lang w:eastAsia="ar-SA"/>
              </w:rPr>
              <w:br/>
              <w:t>w Kamieniu Pomorskim, ul. Szpitalna 10 72-400  Kamień Pomorski</w:t>
            </w:r>
          </w:p>
        </w:tc>
        <w:tc>
          <w:tcPr>
            <w:tcW w:w="382" w:type="pct"/>
          </w:tcPr>
          <w:p w14:paraId="2AAF724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7BF5AFE"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7312964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2B1BA04C"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5DE1452C"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2627805A" w14:textId="78AF18E6"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Zarządca sieci wodociągowej zapewnia szpitalowi możliwość dostarczenia zastępczego źródła wody poprzez zbiornik, zapewniający ciągłość</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dostawie wody na 12 godzin; Szpital posiada dwa podłączenia do sieci wodociągowej, tzn. od ul. Dziwnowskiej</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od ul. Szpitalnej</w:t>
            </w:r>
          </w:p>
        </w:tc>
      </w:tr>
      <w:tr w:rsidR="00175E8F" w:rsidRPr="00272B2E" w14:paraId="759D2A51" w14:textId="77777777" w:rsidTr="00AD7B28">
        <w:trPr>
          <w:trHeight w:val="474"/>
        </w:trPr>
        <w:tc>
          <w:tcPr>
            <w:tcW w:w="243" w:type="pct"/>
          </w:tcPr>
          <w:p w14:paraId="79C96526"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9.</w:t>
            </w:r>
          </w:p>
        </w:tc>
        <w:tc>
          <w:tcPr>
            <w:tcW w:w="743" w:type="pct"/>
          </w:tcPr>
          <w:p w14:paraId="3E3A4B08" w14:textId="77777777" w:rsidR="00175E8F" w:rsidRPr="00C84CB6" w:rsidRDefault="00175E8F" w:rsidP="00654E9B">
            <w:pPr>
              <w:suppressAutoHyphens/>
              <w:jc w:val="both"/>
              <w:rPr>
                <w:rFonts w:eastAsia="Times New Roman" w:cstheme="minorHAnsi"/>
                <w:sz w:val="12"/>
                <w:szCs w:val="12"/>
                <w:lang w:eastAsia="ar-SA"/>
              </w:rPr>
            </w:pPr>
            <w:r w:rsidRPr="00C84CB6">
              <w:rPr>
                <w:rFonts w:cstheme="minorHAnsi"/>
                <w:sz w:val="12"/>
                <w:szCs w:val="12"/>
              </w:rPr>
              <w:t>J.J.S. Kołecki Spółka Jawna ul. 3 Maja 25-27, Szczecin</w:t>
            </w:r>
          </w:p>
        </w:tc>
        <w:tc>
          <w:tcPr>
            <w:tcW w:w="408" w:type="pct"/>
          </w:tcPr>
          <w:p w14:paraId="5D5D3EDB"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Kamień Pomorski</w:t>
            </w:r>
          </w:p>
        </w:tc>
        <w:tc>
          <w:tcPr>
            <w:tcW w:w="883" w:type="pct"/>
          </w:tcPr>
          <w:p w14:paraId="5D41464D" w14:textId="77777777" w:rsidR="00175E8F" w:rsidRPr="00C84CB6" w:rsidRDefault="00175E8F" w:rsidP="00654E9B">
            <w:pPr>
              <w:suppressAutoHyphens/>
              <w:jc w:val="both"/>
              <w:rPr>
                <w:rFonts w:eastAsia="Times New Roman" w:cstheme="minorHAnsi"/>
                <w:sz w:val="12"/>
                <w:szCs w:val="12"/>
                <w:lang w:eastAsia="ar-SA"/>
              </w:rPr>
            </w:pPr>
            <w:r w:rsidRPr="00C84CB6">
              <w:rPr>
                <w:rFonts w:cstheme="minorHAnsi"/>
                <w:sz w:val="12"/>
                <w:szCs w:val="12"/>
              </w:rPr>
              <w:t>Stacjonarny NZOZ "ZDROWIE" PERŁA ul. Morska 2a, 72-415 Międzywodzie</w:t>
            </w:r>
          </w:p>
        </w:tc>
        <w:tc>
          <w:tcPr>
            <w:tcW w:w="382" w:type="pct"/>
          </w:tcPr>
          <w:p w14:paraId="2C32E3A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37540B7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2E484B2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267864EC"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73C4835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54EF264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58FA1BBC" w14:textId="77777777" w:rsidTr="00AD7B28">
        <w:trPr>
          <w:trHeight w:val="474"/>
        </w:trPr>
        <w:tc>
          <w:tcPr>
            <w:tcW w:w="243" w:type="pct"/>
          </w:tcPr>
          <w:p w14:paraId="296D572B"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10.</w:t>
            </w:r>
          </w:p>
        </w:tc>
        <w:tc>
          <w:tcPr>
            <w:tcW w:w="743" w:type="pct"/>
          </w:tcPr>
          <w:p w14:paraId="62B5DC45" w14:textId="77777777" w:rsidR="00175E8F" w:rsidRPr="00C84CB6" w:rsidRDefault="00175E8F" w:rsidP="00654E9B">
            <w:pPr>
              <w:suppressAutoHyphens/>
              <w:jc w:val="both"/>
              <w:rPr>
                <w:rFonts w:cstheme="minorHAnsi"/>
                <w:sz w:val="12"/>
                <w:szCs w:val="12"/>
              </w:rPr>
            </w:pPr>
            <w:r w:rsidRPr="00C84CB6">
              <w:rPr>
                <w:rFonts w:cstheme="minorHAnsi"/>
                <w:sz w:val="12"/>
                <w:szCs w:val="12"/>
              </w:rPr>
              <w:t xml:space="preserve">Krzysztof </w:t>
            </w:r>
            <w:proofErr w:type="spellStart"/>
            <w:r w:rsidRPr="00C84CB6">
              <w:rPr>
                <w:rFonts w:cstheme="minorHAnsi"/>
                <w:sz w:val="12"/>
                <w:szCs w:val="12"/>
              </w:rPr>
              <w:t>Kordal</w:t>
            </w:r>
            <w:proofErr w:type="spellEnd"/>
            <w:r w:rsidRPr="00C84CB6">
              <w:rPr>
                <w:rFonts w:cstheme="minorHAnsi"/>
                <w:sz w:val="12"/>
                <w:szCs w:val="12"/>
              </w:rPr>
              <w:t xml:space="preserve"> Meritum Centrum Medyczne ul. M. Kopernika 28, 72-400 Kamień Pomorski</w:t>
            </w:r>
          </w:p>
        </w:tc>
        <w:tc>
          <w:tcPr>
            <w:tcW w:w="408" w:type="pct"/>
          </w:tcPr>
          <w:p w14:paraId="75D02020"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Kamień Pomorski</w:t>
            </w:r>
          </w:p>
        </w:tc>
        <w:tc>
          <w:tcPr>
            <w:tcW w:w="883" w:type="pct"/>
          </w:tcPr>
          <w:p w14:paraId="4C6D5C64" w14:textId="77777777" w:rsidR="00175E8F" w:rsidRPr="00C84CB6" w:rsidRDefault="00175E8F" w:rsidP="00654E9B">
            <w:pPr>
              <w:suppressAutoHyphens/>
              <w:jc w:val="both"/>
              <w:rPr>
                <w:rFonts w:cstheme="minorHAnsi"/>
                <w:sz w:val="12"/>
                <w:szCs w:val="12"/>
              </w:rPr>
            </w:pPr>
            <w:r w:rsidRPr="00C84CB6">
              <w:rPr>
                <w:rFonts w:cstheme="minorHAnsi"/>
                <w:sz w:val="12"/>
                <w:szCs w:val="12"/>
              </w:rPr>
              <w:t>Meritum Centrum Medyczne ul. M. Kopernika 28, Kamień Pomorski</w:t>
            </w:r>
          </w:p>
        </w:tc>
        <w:tc>
          <w:tcPr>
            <w:tcW w:w="382" w:type="pct"/>
          </w:tcPr>
          <w:p w14:paraId="1A7E506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7ADF64B8"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tak </w:t>
            </w:r>
          </w:p>
        </w:tc>
        <w:tc>
          <w:tcPr>
            <w:tcW w:w="431" w:type="pct"/>
          </w:tcPr>
          <w:p w14:paraId="6727D6DC"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7E6AA50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5C4A58C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2B3CDD1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708EE23A" w14:textId="77777777" w:rsidTr="00AD7B28">
        <w:trPr>
          <w:trHeight w:val="522"/>
        </w:trPr>
        <w:tc>
          <w:tcPr>
            <w:tcW w:w="243" w:type="pct"/>
          </w:tcPr>
          <w:p w14:paraId="0E06E27A"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11.</w:t>
            </w:r>
          </w:p>
        </w:tc>
        <w:tc>
          <w:tcPr>
            <w:tcW w:w="743" w:type="pct"/>
          </w:tcPr>
          <w:p w14:paraId="392B1A5E" w14:textId="36DE9BD1"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Regionalny Szpital</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Kołobrzegu, ul. Łopuskiego 31, 78-100 Kołobrzeg</w:t>
            </w:r>
          </w:p>
        </w:tc>
        <w:tc>
          <w:tcPr>
            <w:tcW w:w="408" w:type="pct"/>
          </w:tcPr>
          <w:p w14:paraId="459F5CE4"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Kołobrzeg</w:t>
            </w:r>
          </w:p>
        </w:tc>
        <w:tc>
          <w:tcPr>
            <w:tcW w:w="883" w:type="pct"/>
          </w:tcPr>
          <w:p w14:paraId="0DBB8161" w14:textId="19CBCE84"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Regionalny Szpital</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Kołobrzegu ul. Łopuskiego 31, 78-100 Kołobrzeg</w:t>
            </w:r>
          </w:p>
        </w:tc>
        <w:tc>
          <w:tcPr>
            <w:tcW w:w="382" w:type="pct"/>
          </w:tcPr>
          <w:p w14:paraId="6D5F24F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76197FC0"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4B46E42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79ABB2A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4AF1FF52"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zbiornik o pojemności 75 m</w:t>
            </w:r>
            <w:r w:rsidRPr="001C55FC">
              <w:rPr>
                <w:rFonts w:eastAsia="Times New Roman" w:cstheme="minorHAnsi"/>
                <w:color w:val="000000" w:themeColor="text1"/>
                <w:sz w:val="12"/>
                <w:szCs w:val="12"/>
                <w:vertAlign w:val="superscript"/>
                <w:lang w:eastAsia="ar-SA"/>
              </w:rPr>
              <w:t>3</w:t>
            </w:r>
          </w:p>
        </w:tc>
        <w:tc>
          <w:tcPr>
            <w:tcW w:w="753" w:type="pct"/>
            <w:noWrap/>
          </w:tcPr>
          <w:p w14:paraId="40DCC56E" w14:textId="7F0745D6"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W wariancie podstawowym szpital zaopatrywany jest</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dwóch niezależnych ujęć miejskich sieci wodociągowej tj.</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przyłącza</w:t>
            </w:r>
            <w:r w:rsidR="005A5A82">
              <w:rPr>
                <w:rFonts w:eastAsia="Times New Roman" w:cstheme="minorHAnsi"/>
                <w:color w:val="000000" w:themeColor="text1"/>
                <w:sz w:val="12"/>
                <w:szCs w:val="12"/>
                <w:lang w:eastAsia="ar-SA"/>
              </w:rPr>
              <w:t xml:space="preserve"> a </w:t>
            </w:r>
            <w:r w:rsidRPr="001C55FC">
              <w:rPr>
                <w:rFonts w:eastAsia="Times New Roman" w:cstheme="minorHAnsi"/>
                <w:color w:val="000000" w:themeColor="text1"/>
                <w:sz w:val="12"/>
                <w:szCs w:val="12"/>
                <w:lang w:eastAsia="ar-SA"/>
              </w:rPr>
              <w:t>od ulicy Łopuskiego oraz</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 xml:space="preserve">przyłącza B od ulicy Radomskiej poprzez hydrofornię szpitala, zbiornik </w:t>
            </w:r>
            <w:r w:rsidRPr="001C55FC">
              <w:rPr>
                <w:rFonts w:eastAsia="Times New Roman" w:cstheme="minorHAnsi"/>
                <w:color w:val="000000" w:themeColor="text1"/>
                <w:sz w:val="12"/>
                <w:szCs w:val="12"/>
                <w:lang w:eastAsia="ar-SA"/>
              </w:rPr>
              <w:lastRenderedPageBreak/>
              <w:t>retencyjny</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urządzenia hydroforowe (zestaw pomp).</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wariancie awaryjnym</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przypadku awarii urządzeń hydroforowych szpital zaopatrywany jest</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 bezpośrednio</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sieci miejskiej</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pominięciem urządzeń hydroforowych. Na bieżąco szpital pobiera wodę ze zbiornika retencyjnego o pojemności 75m</w:t>
            </w:r>
            <w:r w:rsidRPr="001C55FC">
              <w:rPr>
                <w:rFonts w:eastAsia="Times New Roman" w:cstheme="minorHAnsi"/>
                <w:color w:val="000000" w:themeColor="text1"/>
                <w:sz w:val="12"/>
                <w:szCs w:val="12"/>
                <w:vertAlign w:val="superscript"/>
                <w:lang w:eastAsia="ar-SA"/>
              </w:rPr>
              <w:t>3</w:t>
            </w:r>
            <w:r w:rsidRPr="001C55FC">
              <w:rPr>
                <w:rFonts w:eastAsia="Times New Roman" w:cstheme="minorHAnsi"/>
                <w:color w:val="000000" w:themeColor="text1"/>
                <w:sz w:val="12"/>
                <w:szCs w:val="12"/>
                <w:lang w:eastAsia="ar-SA"/>
              </w:rPr>
              <w:t>,</w:t>
            </w:r>
            <w:r w:rsidRPr="001C55FC">
              <w:rPr>
                <w:rFonts w:eastAsia="Times New Roman" w:cstheme="minorHAnsi"/>
                <w:color w:val="000000" w:themeColor="text1"/>
                <w:sz w:val="12"/>
                <w:szCs w:val="12"/>
                <w:vertAlign w:val="superscript"/>
                <w:lang w:eastAsia="ar-SA"/>
              </w:rPr>
              <w:t xml:space="preserve"> </w:t>
            </w:r>
            <w:r w:rsidRPr="001C55FC">
              <w:rPr>
                <w:rFonts w:eastAsia="Times New Roman" w:cstheme="minorHAnsi"/>
                <w:color w:val="000000" w:themeColor="text1"/>
                <w:sz w:val="12"/>
                <w:szCs w:val="12"/>
                <w:lang w:eastAsia="ar-SA"/>
              </w:rPr>
              <w:t xml:space="preserve">za pomocą urządzeń hydroforowych – zestawu trzech pomp woda dostarczana jest do obiektów szpitalnych. </w:t>
            </w:r>
            <w:r w:rsidRPr="001C55FC">
              <w:rPr>
                <w:rFonts w:eastAsia="Times New Roman" w:cstheme="minorHAnsi"/>
                <w:color w:val="000000" w:themeColor="text1"/>
                <w:sz w:val="20"/>
                <w:szCs w:val="20"/>
                <w:lang w:eastAsia="ar-SA"/>
              </w:rPr>
              <w:t xml:space="preserve"> </w:t>
            </w:r>
            <w:r w:rsidRPr="001C55FC">
              <w:rPr>
                <w:rFonts w:eastAsia="Times New Roman" w:cstheme="minorHAnsi"/>
                <w:color w:val="000000" w:themeColor="text1"/>
                <w:sz w:val="12"/>
                <w:szCs w:val="12"/>
                <w:lang w:eastAsia="ar-SA"/>
              </w:rPr>
              <w:t>Obowiązują decyzje dot. stałej dezynfekcji wody podawanej do sieci wodociągowej wewnętrznej.</w:t>
            </w:r>
          </w:p>
        </w:tc>
      </w:tr>
      <w:tr w:rsidR="00175E8F" w:rsidRPr="00272B2E" w14:paraId="1C70C21B" w14:textId="77777777" w:rsidTr="00AD7B28">
        <w:trPr>
          <w:trHeight w:val="536"/>
        </w:trPr>
        <w:tc>
          <w:tcPr>
            <w:tcW w:w="243" w:type="pct"/>
          </w:tcPr>
          <w:p w14:paraId="3489C009"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lastRenderedPageBreak/>
              <w:t>12.</w:t>
            </w:r>
          </w:p>
        </w:tc>
        <w:tc>
          <w:tcPr>
            <w:tcW w:w="743" w:type="pct"/>
          </w:tcPr>
          <w:p w14:paraId="2398E194" w14:textId="77777777" w:rsidR="00175E8F" w:rsidRPr="00C84CB6" w:rsidRDefault="00175E8F" w:rsidP="00654E9B">
            <w:pPr>
              <w:suppressAutoHyphens/>
              <w:jc w:val="both"/>
              <w:rPr>
                <w:rFonts w:eastAsia="Times New Roman" w:cstheme="minorHAnsi"/>
                <w:i/>
                <w:sz w:val="12"/>
                <w:szCs w:val="12"/>
                <w:lang w:eastAsia="ar-SA"/>
              </w:rPr>
            </w:pPr>
            <w:r w:rsidRPr="00C84CB6">
              <w:rPr>
                <w:rFonts w:eastAsia="Times New Roman" w:cstheme="minorHAnsi"/>
                <w:sz w:val="12"/>
                <w:szCs w:val="12"/>
                <w:lang w:eastAsia="ar-SA"/>
              </w:rPr>
              <w:t xml:space="preserve">SP Szpital Wojewódzki im. M. Kopernika  </w:t>
            </w:r>
            <w:r w:rsidRPr="00C84CB6">
              <w:rPr>
                <w:rFonts w:eastAsia="Times New Roman" w:cstheme="minorHAnsi"/>
                <w:sz w:val="12"/>
                <w:szCs w:val="12"/>
                <w:lang w:eastAsia="ar-SA"/>
              </w:rPr>
              <w:br/>
              <w:t xml:space="preserve">w Koszalinie </w:t>
            </w:r>
            <w:r w:rsidRPr="00C84CB6">
              <w:rPr>
                <w:rFonts w:eastAsia="Times New Roman" w:cstheme="minorHAnsi"/>
                <w:sz w:val="12"/>
                <w:szCs w:val="12"/>
                <w:lang w:eastAsia="ar-SA"/>
              </w:rPr>
              <w:br/>
              <w:t>ul. Chałubińskiego 7, 75-581 Koszalin</w:t>
            </w:r>
          </w:p>
        </w:tc>
        <w:tc>
          <w:tcPr>
            <w:tcW w:w="408" w:type="pct"/>
          </w:tcPr>
          <w:p w14:paraId="3B12A91B"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Koszalin</w:t>
            </w:r>
          </w:p>
        </w:tc>
        <w:tc>
          <w:tcPr>
            <w:tcW w:w="883" w:type="pct"/>
          </w:tcPr>
          <w:p w14:paraId="55EE4F71" w14:textId="7E1BC71F"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 xml:space="preserve">Szpital Wojewódzki </w:t>
            </w:r>
            <w:r w:rsidRPr="00C84CB6">
              <w:rPr>
                <w:rFonts w:eastAsia="Times New Roman" w:cstheme="minorHAnsi"/>
                <w:sz w:val="12"/>
                <w:szCs w:val="12"/>
                <w:lang w:eastAsia="ar-SA"/>
              </w:rPr>
              <w:br/>
              <w:t xml:space="preserve">im. M. Kopernika </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Koszalinie</w:t>
            </w:r>
            <w:r w:rsidRPr="00C84CB6">
              <w:rPr>
                <w:rFonts w:eastAsia="Times New Roman" w:cstheme="minorHAnsi"/>
                <w:sz w:val="12"/>
                <w:szCs w:val="12"/>
                <w:lang w:eastAsia="ar-SA"/>
              </w:rPr>
              <w:br/>
              <w:t>ul. T. Chałubińskiego 7 75-581 Koszalin</w:t>
            </w:r>
          </w:p>
        </w:tc>
        <w:tc>
          <w:tcPr>
            <w:tcW w:w="382" w:type="pct"/>
          </w:tcPr>
          <w:p w14:paraId="326A8BB3"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3C7E303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500C6DD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07DDE1D7"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662DB2B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022D3C5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2B34D285" w14:textId="77777777" w:rsidTr="00AD7B28">
        <w:trPr>
          <w:trHeight w:val="701"/>
        </w:trPr>
        <w:tc>
          <w:tcPr>
            <w:tcW w:w="243" w:type="pct"/>
          </w:tcPr>
          <w:p w14:paraId="2CD339E3"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13.</w:t>
            </w:r>
          </w:p>
        </w:tc>
        <w:tc>
          <w:tcPr>
            <w:tcW w:w="743" w:type="pct"/>
          </w:tcPr>
          <w:p w14:paraId="3E608D29" w14:textId="1CAA012D"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SP Specjalistyczny Zespół Gruźlicy</w:t>
            </w:r>
            <w:r w:rsidR="005A5A82">
              <w:rPr>
                <w:rFonts w:eastAsia="Times New Roman" w:cstheme="minorHAnsi"/>
                <w:sz w:val="12"/>
                <w:szCs w:val="12"/>
                <w:lang w:eastAsia="ar-SA"/>
              </w:rPr>
              <w:t xml:space="preserve"> i </w:t>
            </w:r>
            <w:r w:rsidRPr="00C84CB6">
              <w:rPr>
                <w:rFonts w:eastAsia="Times New Roman" w:cstheme="minorHAnsi"/>
                <w:sz w:val="12"/>
                <w:szCs w:val="12"/>
                <w:lang w:eastAsia="ar-SA"/>
              </w:rPr>
              <w:t xml:space="preserve">Chorób Płuc </w:t>
            </w:r>
            <w:r w:rsidRPr="00C84CB6">
              <w:rPr>
                <w:rFonts w:eastAsia="Times New Roman" w:cstheme="minorHAnsi"/>
                <w:sz w:val="12"/>
                <w:szCs w:val="12"/>
                <w:lang w:eastAsia="ar-SA"/>
              </w:rPr>
              <w:br/>
              <w:t>w Koszalinie, ul. Niepodległości 44-48</w:t>
            </w:r>
            <w:r w:rsidRPr="00C84CB6">
              <w:rPr>
                <w:rFonts w:eastAsia="Times New Roman" w:cstheme="minorHAnsi"/>
                <w:sz w:val="12"/>
                <w:szCs w:val="12"/>
                <w:lang w:eastAsia="ar-SA"/>
              </w:rPr>
              <w:br/>
              <w:t>75-252 Koszalin</w:t>
            </w:r>
          </w:p>
        </w:tc>
        <w:tc>
          <w:tcPr>
            <w:tcW w:w="408" w:type="pct"/>
          </w:tcPr>
          <w:p w14:paraId="1914339D"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Koszalin</w:t>
            </w:r>
          </w:p>
        </w:tc>
        <w:tc>
          <w:tcPr>
            <w:tcW w:w="883" w:type="pct"/>
          </w:tcPr>
          <w:p w14:paraId="370CE015" w14:textId="19314FB2"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Specjalistyczny Zespół Gruźlicy</w:t>
            </w:r>
            <w:r w:rsidR="005A5A82">
              <w:rPr>
                <w:rFonts w:eastAsia="Times New Roman" w:cstheme="minorHAnsi"/>
                <w:sz w:val="12"/>
                <w:szCs w:val="12"/>
                <w:lang w:eastAsia="ar-SA"/>
              </w:rPr>
              <w:t xml:space="preserve"> i </w:t>
            </w:r>
            <w:r w:rsidRPr="00C84CB6">
              <w:rPr>
                <w:rFonts w:eastAsia="Times New Roman" w:cstheme="minorHAnsi"/>
                <w:sz w:val="12"/>
                <w:szCs w:val="12"/>
                <w:lang w:eastAsia="ar-SA"/>
              </w:rPr>
              <w:t>Chorób Płuc</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Koszalinie</w:t>
            </w:r>
            <w:r w:rsidRPr="00C84CB6">
              <w:rPr>
                <w:rFonts w:eastAsia="Times New Roman" w:cstheme="minorHAnsi"/>
                <w:sz w:val="12"/>
                <w:szCs w:val="12"/>
                <w:lang w:eastAsia="ar-SA"/>
              </w:rPr>
              <w:br/>
              <w:t>ul. Niepodległości 44-48</w:t>
            </w:r>
            <w:r w:rsidRPr="00C84CB6">
              <w:rPr>
                <w:rFonts w:eastAsia="Times New Roman" w:cstheme="minorHAnsi"/>
                <w:sz w:val="12"/>
                <w:szCs w:val="12"/>
                <w:lang w:eastAsia="ar-SA"/>
              </w:rPr>
              <w:br/>
              <w:t>75-252 Koszalin</w:t>
            </w:r>
          </w:p>
        </w:tc>
        <w:tc>
          <w:tcPr>
            <w:tcW w:w="382" w:type="pct"/>
          </w:tcPr>
          <w:p w14:paraId="03FD5B8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9ABF71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45342DE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7DD13E3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5F4BF11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zbiornik o pojemności 53 m</w:t>
            </w:r>
            <w:r w:rsidRPr="001C55FC">
              <w:rPr>
                <w:rFonts w:eastAsia="Times New Roman" w:cstheme="minorHAnsi"/>
                <w:color w:val="000000" w:themeColor="text1"/>
                <w:sz w:val="12"/>
                <w:szCs w:val="12"/>
                <w:vertAlign w:val="superscript"/>
                <w:lang w:eastAsia="ar-SA"/>
              </w:rPr>
              <w:t>3</w:t>
            </w:r>
          </w:p>
        </w:tc>
        <w:tc>
          <w:tcPr>
            <w:tcW w:w="753" w:type="pct"/>
            <w:noWrap/>
          </w:tcPr>
          <w:p w14:paraId="7F6D9D3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240E3928" w14:textId="77777777" w:rsidTr="00AD7B28">
        <w:trPr>
          <w:trHeight w:val="571"/>
        </w:trPr>
        <w:tc>
          <w:tcPr>
            <w:tcW w:w="243" w:type="pct"/>
          </w:tcPr>
          <w:p w14:paraId="247D1142"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14.</w:t>
            </w:r>
          </w:p>
        </w:tc>
        <w:tc>
          <w:tcPr>
            <w:tcW w:w="743" w:type="pct"/>
          </w:tcPr>
          <w:p w14:paraId="6D0BDBC1" w14:textId="742DE67C"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NZOZ  UROMED</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Koszalinie, ul. Główna 2,76-251 Widzino</w:t>
            </w:r>
          </w:p>
        </w:tc>
        <w:tc>
          <w:tcPr>
            <w:tcW w:w="408" w:type="pct"/>
            <w:vMerge w:val="restart"/>
          </w:tcPr>
          <w:p w14:paraId="7AFA5F97"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Koszalin</w:t>
            </w:r>
          </w:p>
        </w:tc>
        <w:tc>
          <w:tcPr>
            <w:tcW w:w="883" w:type="pct"/>
            <w:vMerge w:val="restart"/>
          </w:tcPr>
          <w:p w14:paraId="72321405"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UROMED ul. Głowackiego 7, 75-402 Koszalin</w:t>
            </w:r>
          </w:p>
        </w:tc>
        <w:tc>
          <w:tcPr>
            <w:tcW w:w="382" w:type="pct"/>
            <w:vMerge w:val="restart"/>
          </w:tcPr>
          <w:p w14:paraId="063700E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vMerge w:val="restart"/>
          </w:tcPr>
          <w:p w14:paraId="07294B00"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vMerge w:val="restart"/>
          </w:tcPr>
          <w:p w14:paraId="562EE64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vMerge w:val="restart"/>
          </w:tcPr>
          <w:p w14:paraId="6044791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vMerge w:val="restart"/>
          </w:tcPr>
          <w:p w14:paraId="3DE5947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 (2 zbiorniki po 600l)</w:t>
            </w:r>
          </w:p>
        </w:tc>
        <w:tc>
          <w:tcPr>
            <w:tcW w:w="753" w:type="pct"/>
            <w:vMerge w:val="restart"/>
            <w:noWrap/>
          </w:tcPr>
          <w:p w14:paraId="2B7E36EF" w14:textId="71C0F134"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Z pomieszczeń</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urządzeń szpitala korzysta inny podmiot leczniczy - Szpital PRO BEAUTY</w:t>
            </w:r>
          </w:p>
        </w:tc>
      </w:tr>
      <w:tr w:rsidR="00175E8F" w:rsidRPr="00272B2E" w14:paraId="0EBD2174" w14:textId="77777777" w:rsidTr="00AD7B28">
        <w:trPr>
          <w:trHeight w:val="467"/>
        </w:trPr>
        <w:tc>
          <w:tcPr>
            <w:tcW w:w="243" w:type="pct"/>
          </w:tcPr>
          <w:p w14:paraId="50B36E33"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15.</w:t>
            </w:r>
          </w:p>
        </w:tc>
        <w:tc>
          <w:tcPr>
            <w:tcW w:w="743" w:type="pct"/>
          </w:tcPr>
          <w:p w14:paraId="0E977CFD" w14:textId="3FD67A02" w:rsidR="00175E8F" w:rsidRPr="00C84CB6" w:rsidRDefault="00175E8F" w:rsidP="00654E9B">
            <w:pPr>
              <w:suppressAutoHyphens/>
              <w:jc w:val="both"/>
              <w:rPr>
                <w:rFonts w:eastAsia="Times New Roman" w:cstheme="minorHAnsi"/>
                <w:sz w:val="12"/>
                <w:szCs w:val="12"/>
                <w:lang w:eastAsia="ar-SA"/>
              </w:rPr>
            </w:pPr>
            <w:r w:rsidRPr="00C84CB6">
              <w:rPr>
                <w:rFonts w:cstheme="minorHAnsi"/>
                <w:sz w:val="12"/>
                <w:szCs w:val="12"/>
              </w:rPr>
              <w:t xml:space="preserve">Pro </w:t>
            </w:r>
            <w:proofErr w:type="spellStart"/>
            <w:r w:rsidRPr="00C84CB6">
              <w:rPr>
                <w:rFonts w:cstheme="minorHAnsi"/>
                <w:sz w:val="12"/>
                <w:szCs w:val="12"/>
              </w:rPr>
              <w:t>Beauty</w:t>
            </w:r>
            <w:proofErr w:type="spellEnd"/>
            <w:r w:rsidRPr="00C84CB6">
              <w:rPr>
                <w:rFonts w:cstheme="minorHAnsi"/>
                <w:sz w:val="12"/>
                <w:szCs w:val="12"/>
              </w:rPr>
              <w:t xml:space="preserve"> Sp.</w:t>
            </w:r>
            <w:r w:rsidR="005A5A82">
              <w:rPr>
                <w:rFonts w:cstheme="minorHAnsi"/>
                <w:sz w:val="12"/>
                <w:szCs w:val="12"/>
              </w:rPr>
              <w:t xml:space="preserve"> z </w:t>
            </w:r>
            <w:r w:rsidRPr="00C84CB6">
              <w:rPr>
                <w:rFonts w:cstheme="minorHAnsi"/>
                <w:sz w:val="12"/>
                <w:szCs w:val="12"/>
              </w:rPr>
              <w:t>o.o. Parnowo 2 76-039 Biesiekierz</w:t>
            </w:r>
          </w:p>
        </w:tc>
        <w:tc>
          <w:tcPr>
            <w:tcW w:w="408" w:type="pct"/>
            <w:vMerge/>
          </w:tcPr>
          <w:p w14:paraId="64A29CF2" w14:textId="77777777" w:rsidR="00175E8F" w:rsidRPr="00C84CB6" w:rsidRDefault="00175E8F" w:rsidP="00654E9B">
            <w:pPr>
              <w:suppressAutoHyphens/>
              <w:jc w:val="both"/>
              <w:rPr>
                <w:rFonts w:eastAsia="Times New Roman" w:cstheme="minorHAnsi"/>
                <w:sz w:val="12"/>
                <w:szCs w:val="12"/>
                <w:lang w:eastAsia="ar-SA"/>
              </w:rPr>
            </w:pPr>
          </w:p>
        </w:tc>
        <w:tc>
          <w:tcPr>
            <w:tcW w:w="883" w:type="pct"/>
            <w:vMerge/>
          </w:tcPr>
          <w:p w14:paraId="4D6BE21B" w14:textId="77777777" w:rsidR="00175E8F" w:rsidRPr="00C84CB6" w:rsidRDefault="00175E8F" w:rsidP="00654E9B">
            <w:pPr>
              <w:suppressAutoHyphens/>
              <w:jc w:val="both"/>
              <w:rPr>
                <w:rFonts w:eastAsia="Times New Roman" w:cstheme="minorHAnsi"/>
                <w:sz w:val="12"/>
                <w:szCs w:val="12"/>
                <w:lang w:eastAsia="ar-SA"/>
              </w:rPr>
            </w:pPr>
          </w:p>
        </w:tc>
        <w:tc>
          <w:tcPr>
            <w:tcW w:w="382" w:type="pct"/>
            <w:vMerge/>
          </w:tcPr>
          <w:p w14:paraId="3ECDF8C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vMerge/>
          </w:tcPr>
          <w:p w14:paraId="7ECCE0D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vMerge/>
          </w:tcPr>
          <w:p w14:paraId="14DBC64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vMerge/>
          </w:tcPr>
          <w:p w14:paraId="4E52174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vMerge/>
          </w:tcPr>
          <w:p w14:paraId="3E53492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vMerge/>
            <w:noWrap/>
          </w:tcPr>
          <w:p w14:paraId="1C29E82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44CAB5F0" w14:textId="77777777" w:rsidTr="00AD7B28">
        <w:trPr>
          <w:trHeight w:val="548"/>
        </w:trPr>
        <w:tc>
          <w:tcPr>
            <w:tcW w:w="243" w:type="pct"/>
          </w:tcPr>
          <w:p w14:paraId="08B91278"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16.</w:t>
            </w:r>
          </w:p>
        </w:tc>
        <w:tc>
          <w:tcPr>
            <w:tcW w:w="743" w:type="pct"/>
          </w:tcPr>
          <w:p w14:paraId="3F064954" w14:textId="5EA953FF"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AFFIDEA ONKOTERAPIA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 xml:space="preserve">o.o. Warszawa </w:t>
            </w:r>
            <w:r w:rsidRPr="00C84CB6">
              <w:rPr>
                <w:rFonts w:eastAsia="Times New Roman" w:cstheme="minorHAnsi"/>
                <w:sz w:val="12"/>
                <w:szCs w:val="12"/>
                <w:lang w:eastAsia="ar-SA"/>
              </w:rPr>
              <w:br/>
              <w:t>ul. Mokotowska 49</w:t>
            </w:r>
          </w:p>
        </w:tc>
        <w:tc>
          <w:tcPr>
            <w:tcW w:w="408" w:type="pct"/>
          </w:tcPr>
          <w:p w14:paraId="6F37FD25"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Koszalin</w:t>
            </w:r>
          </w:p>
        </w:tc>
        <w:tc>
          <w:tcPr>
            <w:tcW w:w="883" w:type="pct"/>
          </w:tcPr>
          <w:p w14:paraId="51F76848" w14:textId="59BEC8FE" w:rsidR="00175E8F" w:rsidRPr="00C84CB6" w:rsidRDefault="00175E8F" w:rsidP="00654E9B">
            <w:pPr>
              <w:suppressAutoHyphens/>
              <w:jc w:val="both"/>
              <w:rPr>
                <w:rFonts w:eastAsia="Times New Roman" w:cstheme="minorHAnsi"/>
                <w:sz w:val="12"/>
                <w:szCs w:val="12"/>
                <w:lang w:eastAsia="ar-SA"/>
              </w:rPr>
            </w:pPr>
            <w:proofErr w:type="spellStart"/>
            <w:r w:rsidRPr="00C84CB6">
              <w:rPr>
                <w:rFonts w:eastAsia="Times New Roman" w:cstheme="minorHAnsi"/>
                <w:sz w:val="12"/>
                <w:szCs w:val="12"/>
                <w:lang w:eastAsia="ar-SA"/>
              </w:rPr>
              <w:t>Euromedic</w:t>
            </w:r>
            <w:proofErr w:type="spellEnd"/>
            <w:r w:rsidRPr="00C84CB6">
              <w:rPr>
                <w:rFonts w:eastAsia="Times New Roman" w:cstheme="minorHAnsi"/>
                <w:sz w:val="12"/>
                <w:szCs w:val="12"/>
                <w:lang w:eastAsia="ar-SA"/>
              </w:rPr>
              <w:t xml:space="preserve"> </w:t>
            </w:r>
            <w:proofErr w:type="spellStart"/>
            <w:r w:rsidRPr="00C84CB6">
              <w:rPr>
                <w:rFonts w:eastAsia="Times New Roman" w:cstheme="minorHAnsi"/>
                <w:sz w:val="12"/>
                <w:szCs w:val="12"/>
                <w:lang w:eastAsia="ar-SA"/>
              </w:rPr>
              <w:t>Onkoterapia</w:t>
            </w:r>
            <w:proofErr w:type="spellEnd"/>
            <w:r w:rsidRPr="00C84CB6">
              <w:rPr>
                <w:rFonts w:eastAsia="Times New Roman" w:cstheme="minorHAnsi"/>
                <w:sz w:val="12"/>
                <w:szCs w:val="12"/>
                <w:lang w:eastAsia="ar-SA"/>
              </w:rPr>
              <w:t xml:space="preserve"> -Międzynarodowe Centrum </w:t>
            </w:r>
            <w:proofErr w:type="spellStart"/>
            <w:r w:rsidRPr="00C84CB6">
              <w:rPr>
                <w:rFonts w:eastAsia="Times New Roman" w:cstheme="minorHAnsi"/>
                <w:sz w:val="12"/>
                <w:szCs w:val="12"/>
                <w:lang w:eastAsia="ar-SA"/>
              </w:rPr>
              <w:t>Onkoterapii</w:t>
            </w:r>
            <w:proofErr w:type="spellEnd"/>
            <w:r w:rsidRPr="00C84CB6">
              <w:rPr>
                <w:rFonts w:eastAsia="Times New Roman" w:cstheme="minorHAnsi"/>
                <w:sz w:val="12"/>
                <w:szCs w:val="12"/>
                <w:lang w:eastAsia="ar-SA"/>
              </w:rPr>
              <w:t xml:space="preserve"> Szpital</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Koszalinie ul. T. Chałubińskiego 7 75-581 Koszalin</w:t>
            </w:r>
          </w:p>
        </w:tc>
        <w:tc>
          <w:tcPr>
            <w:tcW w:w="382" w:type="pct"/>
          </w:tcPr>
          <w:p w14:paraId="1B68651B" w14:textId="182321A5"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tak – ujęcie własne  SP Szpital Wojewódzki im. M. Kopernika </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Koszalinie</w:t>
            </w:r>
          </w:p>
        </w:tc>
        <w:tc>
          <w:tcPr>
            <w:tcW w:w="352" w:type="pct"/>
          </w:tcPr>
          <w:p w14:paraId="0EFB733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5F7F8D2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3B56BCED"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099AACF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0DE928B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1567C2DB" w14:textId="77777777" w:rsidTr="00AD7B28">
        <w:trPr>
          <w:trHeight w:val="515"/>
        </w:trPr>
        <w:tc>
          <w:tcPr>
            <w:tcW w:w="243" w:type="pct"/>
          </w:tcPr>
          <w:p w14:paraId="2FB29566"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17.</w:t>
            </w:r>
          </w:p>
        </w:tc>
        <w:tc>
          <w:tcPr>
            <w:tcW w:w="743" w:type="pct"/>
          </w:tcPr>
          <w:p w14:paraId="711A4264" w14:textId="5330F5E6"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Barlinek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o.o. ul. Szpitalna 10,74-320 Barlinek</w:t>
            </w:r>
          </w:p>
        </w:tc>
        <w:tc>
          <w:tcPr>
            <w:tcW w:w="408" w:type="pct"/>
          </w:tcPr>
          <w:p w14:paraId="1771FC74"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Myślibórz</w:t>
            </w:r>
          </w:p>
        </w:tc>
        <w:tc>
          <w:tcPr>
            <w:tcW w:w="883" w:type="pct"/>
          </w:tcPr>
          <w:p w14:paraId="0AEEA704" w14:textId="41256F90"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Barlinek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o.o. ul. Szpitalna 10 74-320 Barlinek</w:t>
            </w:r>
          </w:p>
        </w:tc>
        <w:tc>
          <w:tcPr>
            <w:tcW w:w="382" w:type="pct"/>
          </w:tcPr>
          <w:p w14:paraId="0089F2C3"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4732E00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05CA624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02970B9"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10D639C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0572851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7EC5DA6C" w14:textId="77777777" w:rsidTr="00AD7B28">
        <w:trPr>
          <w:trHeight w:val="570"/>
        </w:trPr>
        <w:tc>
          <w:tcPr>
            <w:tcW w:w="243" w:type="pct"/>
          </w:tcPr>
          <w:p w14:paraId="48AB11B1"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18.</w:t>
            </w:r>
          </w:p>
        </w:tc>
        <w:tc>
          <w:tcPr>
            <w:tcW w:w="743" w:type="pct"/>
          </w:tcPr>
          <w:p w14:paraId="65D28DBD" w14:textId="2ED5149B"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w:t>
            </w:r>
            <w:r w:rsidR="000E738B">
              <w:rPr>
                <w:rFonts w:eastAsia="Times New Roman" w:cstheme="minorHAnsi"/>
                <w:sz w:val="12"/>
                <w:szCs w:val="12"/>
                <w:lang w:eastAsia="ar-SA"/>
              </w:rPr>
              <w:t xml:space="preserve"> w </w:t>
            </w:r>
            <w:proofErr w:type="spellStart"/>
            <w:r w:rsidRPr="00C84CB6">
              <w:rPr>
                <w:rFonts w:eastAsia="Times New Roman" w:cstheme="minorHAnsi"/>
                <w:sz w:val="12"/>
                <w:szCs w:val="12"/>
                <w:lang w:eastAsia="ar-SA"/>
              </w:rPr>
              <w:t>Dębnie,Sp</w:t>
            </w:r>
            <w:proofErr w:type="spellEnd"/>
            <w:r w:rsidRPr="00C84CB6">
              <w:rPr>
                <w:rFonts w:eastAsia="Times New Roman" w:cstheme="minorHAnsi"/>
                <w:sz w:val="12"/>
                <w:szCs w:val="12"/>
                <w:lang w:eastAsia="ar-SA"/>
              </w:rPr>
              <w:t>.</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o.o.</w:t>
            </w:r>
            <w:r w:rsidRPr="00C84CB6">
              <w:rPr>
                <w:rFonts w:eastAsia="Times New Roman" w:cstheme="minorHAnsi"/>
                <w:sz w:val="12"/>
                <w:szCs w:val="12"/>
                <w:lang w:eastAsia="ar-SA"/>
              </w:rPr>
              <w:br/>
              <w:t>ul. Kościuszki 58, 74-400 Dębno</w:t>
            </w:r>
          </w:p>
        </w:tc>
        <w:tc>
          <w:tcPr>
            <w:tcW w:w="408" w:type="pct"/>
          </w:tcPr>
          <w:p w14:paraId="59946EB7"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Myślibórz</w:t>
            </w:r>
          </w:p>
        </w:tc>
        <w:tc>
          <w:tcPr>
            <w:tcW w:w="883" w:type="pct"/>
          </w:tcPr>
          <w:p w14:paraId="2E684144" w14:textId="524DA5F3"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Dębnie Sp.</w:t>
            </w:r>
            <w:r w:rsidR="005A5A82">
              <w:rPr>
                <w:rFonts w:eastAsia="Times New Roman" w:cstheme="minorHAnsi"/>
                <w:sz w:val="12"/>
                <w:szCs w:val="12"/>
                <w:lang w:eastAsia="ar-SA"/>
              </w:rPr>
              <w:t xml:space="preserve"> z </w:t>
            </w:r>
            <w:r w:rsidRPr="00C84CB6">
              <w:rPr>
                <w:rFonts w:eastAsia="Times New Roman" w:cstheme="minorHAnsi"/>
                <w:sz w:val="12"/>
                <w:szCs w:val="12"/>
                <w:lang w:eastAsia="ar-SA"/>
              </w:rPr>
              <w:t>o.o. ul. Kościuszki 58, 74-400 Dębno</w:t>
            </w:r>
          </w:p>
        </w:tc>
        <w:tc>
          <w:tcPr>
            <w:tcW w:w="382" w:type="pct"/>
          </w:tcPr>
          <w:p w14:paraId="709C9EE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4389C00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169926A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0C6CF1D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4A87AEA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524366A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5CAA216E" w14:textId="77777777" w:rsidTr="00AD7B28">
        <w:trPr>
          <w:trHeight w:val="491"/>
        </w:trPr>
        <w:tc>
          <w:tcPr>
            <w:tcW w:w="243" w:type="pct"/>
          </w:tcPr>
          <w:p w14:paraId="07596590"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19.</w:t>
            </w:r>
          </w:p>
        </w:tc>
        <w:tc>
          <w:tcPr>
            <w:tcW w:w="743" w:type="pct"/>
          </w:tcPr>
          <w:p w14:paraId="0B99F066" w14:textId="158939B9"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Powiatowy</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Pyrzycach, ul. Jana Pawła II 2,74-200 Pyrzyce</w:t>
            </w:r>
          </w:p>
        </w:tc>
        <w:tc>
          <w:tcPr>
            <w:tcW w:w="408" w:type="pct"/>
          </w:tcPr>
          <w:p w14:paraId="2BA83D8A"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Pyrzyce</w:t>
            </w:r>
          </w:p>
        </w:tc>
        <w:tc>
          <w:tcPr>
            <w:tcW w:w="883" w:type="pct"/>
          </w:tcPr>
          <w:p w14:paraId="704DB1B8" w14:textId="36C832B9"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Pyrzycach, ul. Jana Pawła II 2, 74-200 Pyrzyce</w:t>
            </w:r>
          </w:p>
        </w:tc>
        <w:tc>
          <w:tcPr>
            <w:tcW w:w="382" w:type="pct"/>
          </w:tcPr>
          <w:p w14:paraId="6FA7D0D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1403784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642A5A9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7E1428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27C2AE7B"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72AC724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5927D97D" w14:textId="77777777" w:rsidTr="00AD7B28">
        <w:trPr>
          <w:trHeight w:val="597"/>
        </w:trPr>
        <w:tc>
          <w:tcPr>
            <w:tcW w:w="243" w:type="pct"/>
          </w:tcPr>
          <w:p w14:paraId="05D165FC"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20.</w:t>
            </w:r>
          </w:p>
        </w:tc>
        <w:tc>
          <w:tcPr>
            <w:tcW w:w="743" w:type="pct"/>
          </w:tcPr>
          <w:p w14:paraId="4D423309" w14:textId="16AF1F20"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 Powiatowy</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Sławnie, ul.</w:t>
            </w:r>
            <w:r w:rsidR="005A5A82">
              <w:rPr>
                <w:rFonts w:eastAsia="Times New Roman" w:cstheme="minorHAnsi"/>
                <w:sz w:val="12"/>
                <w:szCs w:val="12"/>
                <w:lang w:eastAsia="ar-SA"/>
              </w:rPr>
              <w:t xml:space="preserve"> i </w:t>
            </w:r>
            <w:r w:rsidRPr="00C84CB6">
              <w:rPr>
                <w:rFonts w:eastAsia="Times New Roman" w:cstheme="minorHAnsi"/>
                <w:sz w:val="12"/>
                <w:szCs w:val="12"/>
                <w:lang w:eastAsia="ar-SA"/>
              </w:rPr>
              <w:t>Pułku Ułanów 9,76-100 Sławno</w:t>
            </w:r>
          </w:p>
        </w:tc>
        <w:tc>
          <w:tcPr>
            <w:tcW w:w="408" w:type="pct"/>
          </w:tcPr>
          <w:p w14:paraId="7FACCCD6"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Sławno</w:t>
            </w:r>
          </w:p>
        </w:tc>
        <w:tc>
          <w:tcPr>
            <w:tcW w:w="883" w:type="pct"/>
          </w:tcPr>
          <w:p w14:paraId="233B3584" w14:textId="442F4B0A"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Szpital</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Sławnie, ul.</w:t>
            </w:r>
            <w:r w:rsidR="005A5A82">
              <w:rPr>
                <w:rFonts w:eastAsia="Times New Roman" w:cstheme="minorHAnsi"/>
                <w:sz w:val="12"/>
                <w:szCs w:val="12"/>
                <w:lang w:eastAsia="ar-SA"/>
              </w:rPr>
              <w:t xml:space="preserve"> i </w:t>
            </w:r>
            <w:r w:rsidRPr="00C84CB6">
              <w:rPr>
                <w:rFonts w:eastAsia="Times New Roman" w:cstheme="minorHAnsi"/>
                <w:sz w:val="12"/>
                <w:szCs w:val="12"/>
                <w:lang w:eastAsia="ar-SA"/>
              </w:rPr>
              <w:t>Pułku Ułanów 9, 76-100 Sławno</w:t>
            </w:r>
          </w:p>
        </w:tc>
        <w:tc>
          <w:tcPr>
            <w:tcW w:w="382" w:type="pct"/>
          </w:tcPr>
          <w:p w14:paraId="3180C18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338D10D7"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45CBD5C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37D6278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2DB79B9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77D8F47A" w14:textId="0C741DB5"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Na chwilę obecną Szpital Powiatowy</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Sławnie nie posiada rezerwowego źródła zaopatrzenia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w:t>
            </w:r>
            <w:r w:rsidR="005A5A82">
              <w:rPr>
                <w:rFonts w:eastAsia="Times New Roman" w:cstheme="minorHAnsi"/>
                <w:color w:val="000000" w:themeColor="text1"/>
                <w:sz w:val="12"/>
                <w:szCs w:val="12"/>
                <w:lang w:eastAsia="ar-SA"/>
              </w:rPr>
              <w:t xml:space="preserve"> a </w:t>
            </w:r>
            <w:r w:rsidRPr="001C55FC">
              <w:rPr>
                <w:rFonts w:eastAsia="Times New Roman" w:cstheme="minorHAnsi"/>
                <w:color w:val="000000" w:themeColor="text1"/>
                <w:sz w:val="12"/>
                <w:szCs w:val="12"/>
                <w:lang w:eastAsia="ar-SA"/>
              </w:rPr>
              <w:t>obowiązek jego zapewnienia został nałożony decyzją Państwowego Powiatowego Inspektora Sanitarnego</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Sławnie na dzień 31 grudnia 2023r.</w:t>
            </w:r>
          </w:p>
        </w:tc>
      </w:tr>
      <w:tr w:rsidR="00175E8F" w:rsidRPr="00272B2E" w14:paraId="019E6C11" w14:textId="77777777" w:rsidTr="00AD7B28">
        <w:trPr>
          <w:trHeight w:val="491"/>
        </w:trPr>
        <w:tc>
          <w:tcPr>
            <w:tcW w:w="243" w:type="pct"/>
            <w:vMerge w:val="restart"/>
          </w:tcPr>
          <w:p w14:paraId="68CF8346"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21.</w:t>
            </w:r>
          </w:p>
        </w:tc>
        <w:tc>
          <w:tcPr>
            <w:tcW w:w="743" w:type="pct"/>
            <w:vMerge w:val="restart"/>
          </w:tcPr>
          <w:p w14:paraId="7BEBFFB9" w14:textId="40D0E883"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SP Wielospecjalistyczny ZOZ</w:t>
            </w:r>
            <w:r w:rsidR="000E738B">
              <w:rPr>
                <w:rFonts w:eastAsia="Times New Roman" w:cstheme="minorHAnsi"/>
                <w:sz w:val="12"/>
                <w:szCs w:val="12"/>
                <w:lang w:eastAsia="ar-SA"/>
              </w:rPr>
              <w:t xml:space="preserve"> w </w:t>
            </w:r>
            <w:r w:rsidRPr="00C84CB6">
              <w:rPr>
                <w:rFonts w:eastAsia="Times New Roman" w:cstheme="minorHAnsi"/>
                <w:sz w:val="12"/>
                <w:szCs w:val="12"/>
                <w:lang w:eastAsia="ar-SA"/>
              </w:rPr>
              <w:t>Stargardzie, ul. Wojska Polskiego 27, 73-110 Stargard</w:t>
            </w:r>
          </w:p>
        </w:tc>
        <w:tc>
          <w:tcPr>
            <w:tcW w:w="408" w:type="pct"/>
          </w:tcPr>
          <w:p w14:paraId="27BE609B"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Stargard</w:t>
            </w:r>
          </w:p>
        </w:tc>
        <w:tc>
          <w:tcPr>
            <w:tcW w:w="883" w:type="pct"/>
          </w:tcPr>
          <w:p w14:paraId="4D8CF2A6" w14:textId="77777777" w:rsidR="00175E8F" w:rsidRPr="00C84CB6" w:rsidRDefault="00175E8F" w:rsidP="00654E9B">
            <w:pPr>
              <w:suppressAutoHyphens/>
              <w:jc w:val="both"/>
              <w:rPr>
                <w:rFonts w:eastAsia="Times New Roman" w:cstheme="minorHAnsi"/>
                <w:sz w:val="12"/>
                <w:szCs w:val="12"/>
                <w:lang w:eastAsia="ar-SA"/>
              </w:rPr>
            </w:pPr>
            <w:r w:rsidRPr="00C84CB6">
              <w:rPr>
                <w:rFonts w:eastAsia="Times New Roman" w:cstheme="minorHAnsi"/>
                <w:sz w:val="12"/>
                <w:szCs w:val="12"/>
                <w:lang w:eastAsia="ar-SA"/>
              </w:rPr>
              <w:t xml:space="preserve">Szpital Wielospecjalistyczny ul. Wojska Polskiego 27 </w:t>
            </w:r>
            <w:r w:rsidRPr="00C84CB6">
              <w:rPr>
                <w:rFonts w:eastAsia="Times New Roman" w:cstheme="minorHAnsi"/>
                <w:sz w:val="12"/>
                <w:szCs w:val="12"/>
                <w:lang w:eastAsia="ar-SA"/>
              </w:rPr>
              <w:br/>
              <w:t>73-110 Stargard</w:t>
            </w:r>
          </w:p>
        </w:tc>
        <w:tc>
          <w:tcPr>
            <w:tcW w:w="382" w:type="pct"/>
          </w:tcPr>
          <w:p w14:paraId="3345AA1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129A06E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3A076C4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9D2185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1BFCAA0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2 zbiorniki retencyjne o pojemności 450 m</w:t>
            </w:r>
            <w:r w:rsidRPr="001C55FC">
              <w:rPr>
                <w:rFonts w:eastAsia="Times New Roman" w:cstheme="minorHAnsi"/>
                <w:color w:val="000000" w:themeColor="text1"/>
                <w:sz w:val="12"/>
                <w:szCs w:val="12"/>
                <w:vertAlign w:val="superscript"/>
                <w:lang w:eastAsia="ar-SA"/>
              </w:rPr>
              <w:t>3</w:t>
            </w:r>
            <w:r w:rsidRPr="001C55FC">
              <w:rPr>
                <w:rFonts w:eastAsia="Times New Roman" w:cstheme="minorHAnsi"/>
                <w:color w:val="000000" w:themeColor="text1"/>
                <w:sz w:val="12"/>
                <w:szCs w:val="12"/>
                <w:lang w:eastAsia="ar-SA"/>
              </w:rPr>
              <w:t>, 24-godzinny zapas</w:t>
            </w:r>
          </w:p>
        </w:tc>
        <w:tc>
          <w:tcPr>
            <w:tcW w:w="753" w:type="pct"/>
            <w:noWrap/>
          </w:tcPr>
          <w:p w14:paraId="4714BCD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263D9147" w14:textId="77777777" w:rsidTr="00AD7B28">
        <w:trPr>
          <w:trHeight w:val="388"/>
        </w:trPr>
        <w:tc>
          <w:tcPr>
            <w:tcW w:w="243" w:type="pct"/>
            <w:vMerge/>
          </w:tcPr>
          <w:p w14:paraId="35A46C5E"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743" w:type="pct"/>
            <w:vMerge/>
          </w:tcPr>
          <w:p w14:paraId="7FDE21B8" w14:textId="77777777" w:rsidR="00175E8F" w:rsidRPr="00F7530B" w:rsidRDefault="00175E8F" w:rsidP="00654E9B">
            <w:pPr>
              <w:suppressAutoHyphens/>
              <w:jc w:val="both"/>
              <w:rPr>
                <w:rFonts w:eastAsia="Times New Roman" w:cstheme="minorHAnsi"/>
                <w:sz w:val="12"/>
                <w:szCs w:val="12"/>
                <w:lang w:eastAsia="ar-SA"/>
              </w:rPr>
            </w:pPr>
          </w:p>
        </w:tc>
        <w:tc>
          <w:tcPr>
            <w:tcW w:w="408" w:type="pct"/>
          </w:tcPr>
          <w:p w14:paraId="07C097C4" w14:textId="77777777" w:rsidR="00175E8F" w:rsidRPr="00E346A6" w:rsidRDefault="00175E8F" w:rsidP="00654E9B">
            <w:pPr>
              <w:suppressAutoHyphens/>
              <w:jc w:val="both"/>
              <w:rPr>
                <w:rFonts w:eastAsia="Times New Roman" w:cstheme="minorHAnsi"/>
                <w:sz w:val="12"/>
                <w:szCs w:val="12"/>
                <w:lang w:eastAsia="ar-SA"/>
              </w:rPr>
            </w:pPr>
            <w:r w:rsidRPr="00E346A6">
              <w:rPr>
                <w:rFonts w:eastAsia="Times New Roman" w:cstheme="minorHAnsi"/>
                <w:sz w:val="12"/>
                <w:szCs w:val="12"/>
                <w:lang w:eastAsia="ar-SA"/>
              </w:rPr>
              <w:t>Stargard</w:t>
            </w:r>
          </w:p>
        </w:tc>
        <w:tc>
          <w:tcPr>
            <w:tcW w:w="883" w:type="pct"/>
          </w:tcPr>
          <w:p w14:paraId="028B00DD" w14:textId="7D0780D3"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Oddział Rehabilitacyjny SPWZOZ</w:t>
            </w:r>
            <w:r w:rsidR="000E738B">
              <w:rPr>
                <w:rFonts w:eastAsia="Times New Roman" w:cstheme="minorHAnsi"/>
                <w:sz w:val="12"/>
                <w:szCs w:val="12"/>
                <w:lang w:eastAsia="ar-SA"/>
              </w:rPr>
              <w:t xml:space="preserve"> w </w:t>
            </w:r>
            <w:r w:rsidRPr="009F1230">
              <w:rPr>
                <w:rFonts w:eastAsia="Times New Roman" w:cstheme="minorHAnsi"/>
                <w:sz w:val="12"/>
                <w:szCs w:val="12"/>
                <w:lang w:eastAsia="ar-SA"/>
              </w:rPr>
              <w:t>Stargardzie, ul. Stanisława Staszica 16 73-110 Stargard</w:t>
            </w:r>
          </w:p>
        </w:tc>
        <w:tc>
          <w:tcPr>
            <w:tcW w:w="382" w:type="pct"/>
          </w:tcPr>
          <w:p w14:paraId="29ACDCC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679E8480"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474E1AE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1A6B328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1D7DAB9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792BF406" w14:textId="5CCD43EB"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Decyzja nakazująca zapewnić rez. źródło zaopatrzenia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terminem realizacji 19.12.2023 r.</w:t>
            </w:r>
          </w:p>
        </w:tc>
      </w:tr>
      <w:tr w:rsidR="00175E8F" w:rsidRPr="00272B2E" w14:paraId="173B1A52" w14:textId="77777777" w:rsidTr="00AD7B28">
        <w:trPr>
          <w:trHeight w:val="439"/>
        </w:trPr>
        <w:tc>
          <w:tcPr>
            <w:tcW w:w="243" w:type="pct"/>
            <w:vMerge w:val="restart"/>
          </w:tcPr>
          <w:p w14:paraId="22FB1774"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22.</w:t>
            </w:r>
          </w:p>
        </w:tc>
        <w:tc>
          <w:tcPr>
            <w:tcW w:w="743" w:type="pct"/>
            <w:vMerge w:val="restart"/>
          </w:tcPr>
          <w:p w14:paraId="15BF7BA2" w14:textId="07EF1A22"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SP Szpital Kliniczny Nr 1 PUM </w:t>
            </w:r>
            <w:r w:rsidR="000E738B">
              <w:rPr>
                <w:rFonts w:eastAsia="Times New Roman" w:cstheme="minorHAnsi"/>
                <w:sz w:val="12"/>
                <w:szCs w:val="12"/>
                <w:lang w:eastAsia="ar-SA"/>
              </w:rPr>
              <w:t xml:space="preserve"> w </w:t>
            </w:r>
            <w:r w:rsidRPr="00F7530B">
              <w:rPr>
                <w:rFonts w:eastAsia="Times New Roman" w:cstheme="minorHAnsi"/>
                <w:sz w:val="12"/>
                <w:szCs w:val="12"/>
                <w:lang w:eastAsia="ar-SA"/>
              </w:rPr>
              <w:t>Szczecinie, ul. Unii Lubelskiej 1, 71-252 Szczecin</w:t>
            </w:r>
          </w:p>
        </w:tc>
        <w:tc>
          <w:tcPr>
            <w:tcW w:w="408" w:type="pct"/>
          </w:tcPr>
          <w:p w14:paraId="6DF6BC0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2D996CDC" w14:textId="77777777"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 xml:space="preserve">Szpital SPSK Nr 1 PUM </w:t>
            </w:r>
            <w:r w:rsidRPr="009F1230">
              <w:rPr>
                <w:rFonts w:eastAsia="Times New Roman" w:cstheme="minorHAnsi"/>
                <w:sz w:val="12"/>
                <w:szCs w:val="12"/>
                <w:lang w:eastAsia="ar-SA"/>
              </w:rPr>
              <w:br/>
              <w:t>w Szczecinie, 71-252 Szczecin, ul. Unii Lubelskiej 1</w:t>
            </w:r>
          </w:p>
        </w:tc>
        <w:tc>
          <w:tcPr>
            <w:tcW w:w="382" w:type="pct"/>
          </w:tcPr>
          <w:p w14:paraId="71F1EC7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690A7CEE"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5267AAA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6E0B7E1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49F24BD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6F547C8D"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bCs/>
                <w:color w:val="000000" w:themeColor="text1"/>
                <w:sz w:val="12"/>
                <w:szCs w:val="12"/>
                <w:lang w:eastAsia="ar-SA"/>
              </w:rPr>
              <w:t>Dwa niezależne ujęcia uzbrojenia wodociągu sieciowego</w:t>
            </w:r>
          </w:p>
        </w:tc>
      </w:tr>
      <w:tr w:rsidR="00175E8F" w:rsidRPr="00272B2E" w14:paraId="48FD0204" w14:textId="77777777" w:rsidTr="00AD7B28">
        <w:trPr>
          <w:trHeight w:val="361"/>
        </w:trPr>
        <w:tc>
          <w:tcPr>
            <w:tcW w:w="243" w:type="pct"/>
            <w:vMerge/>
          </w:tcPr>
          <w:p w14:paraId="516D813F"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743" w:type="pct"/>
            <w:vMerge/>
          </w:tcPr>
          <w:p w14:paraId="71043656" w14:textId="77777777" w:rsidR="00175E8F" w:rsidRPr="00F7530B" w:rsidRDefault="00175E8F" w:rsidP="00654E9B">
            <w:pPr>
              <w:suppressAutoHyphens/>
              <w:jc w:val="both"/>
              <w:rPr>
                <w:rFonts w:eastAsia="Times New Roman" w:cstheme="minorHAnsi"/>
                <w:sz w:val="12"/>
                <w:szCs w:val="12"/>
                <w:lang w:eastAsia="ar-SA"/>
              </w:rPr>
            </w:pPr>
          </w:p>
        </w:tc>
        <w:tc>
          <w:tcPr>
            <w:tcW w:w="408" w:type="pct"/>
          </w:tcPr>
          <w:p w14:paraId="49A5630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Police</w:t>
            </w:r>
          </w:p>
        </w:tc>
        <w:tc>
          <w:tcPr>
            <w:tcW w:w="883" w:type="pct"/>
          </w:tcPr>
          <w:p w14:paraId="68D4B8AA" w14:textId="77777777"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 xml:space="preserve">Szpital SPSK Nr 1 PUM </w:t>
            </w:r>
            <w:r w:rsidRPr="009F1230">
              <w:rPr>
                <w:rFonts w:eastAsia="Times New Roman" w:cstheme="minorHAnsi"/>
                <w:sz w:val="12"/>
                <w:szCs w:val="12"/>
                <w:lang w:eastAsia="ar-SA"/>
              </w:rPr>
              <w:br/>
              <w:t>w Policach, ul. Siedlecka 2, 72-010 Police</w:t>
            </w:r>
          </w:p>
        </w:tc>
        <w:tc>
          <w:tcPr>
            <w:tcW w:w="382" w:type="pct"/>
          </w:tcPr>
          <w:p w14:paraId="43BD49A5" w14:textId="50096BC1"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tymczasowo wyłączone</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eksploatacji</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uwagi na  remont zbiorników wody</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suw</w:t>
            </w:r>
          </w:p>
        </w:tc>
        <w:tc>
          <w:tcPr>
            <w:tcW w:w="352" w:type="pct"/>
          </w:tcPr>
          <w:p w14:paraId="4FBF0A6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6EFE9B2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38933EE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03E0D0A7" w14:textId="391ABD90"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2 zbiorniki po 100 m</w:t>
            </w:r>
            <w:r w:rsidRPr="001C55FC">
              <w:rPr>
                <w:rFonts w:eastAsia="Times New Roman" w:cstheme="minorHAnsi"/>
                <w:color w:val="000000" w:themeColor="text1"/>
                <w:sz w:val="12"/>
                <w:szCs w:val="12"/>
                <w:vertAlign w:val="superscript"/>
                <w:lang w:eastAsia="ar-SA"/>
              </w:rPr>
              <w:t xml:space="preserve">3  </w:t>
            </w:r>
            <w:r w:rsidRPr="001C55FC">
              <w:rPr>
                <w:rFonts w:eastAsia="Times New Roman" w:cstheme="minorHAnsi"/>
                <w:color w:val="000000" w:themeColor="text1"/>
                <w:sz w:val="12"/>
                <w:szCs w:val="12"/>
                <w:lang w:eastAsia="ar-SA"/>
              </w:rPr>
              <w:t>(obecnie</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remoncie)</w:t>
            </w:r>
          </w:p>
        </w:tc>
        <w:tc>
          <w:tcPr>
            <w:tcW w:w="753" w:type="pct"/>
            <w:noWrap/>
          </w:tcPr>
          <w:p w14:paraId="62B15B00" w14:textId="41B544A9"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Podmiot zaopatrywany tymczasowo przez wodociąg miejski. </w:t>
            </w:r>
            <w:r w:rsidRPr="001C55FC">
              <w:rPr>
                <w:rFonts w:cstheme="minorHAnsi"/>
                <w:color w:val="000000" w:themeColor="text1"/>
                <w:sz w:val="12"/>
                <w:szCs w:val="12"/>
              </w:rPr>
              <w:t>Ujęcie własne szpitala jest wyłączone</w:t>
            </w:r>
            <w:r w:rsidR="005A5A82">
              <w:rPr>
                <w:rFonts w:cstheme="minorHAnsi"/>
                <w:color w:val="000000" w:themeColor="text1"/>
                <w:sz w:val="12"/>
                <w:szCs w:val="12"/>
              </w:rPr>
              <w:t xml:space="preserve"> z </w:t>
            </w:r>
            <w:r w:rsidRPr="001C55FC">
              <w:rPr>
                <w:rFonts w:cstheme="minorHAnsi"/>
                <w:color w:val="000000" w:themeColor="text1"/>
                <w:sz w:val="12"/>
                <w:szCs w:val="12"/>
              </w:rPr>
              <w:t>eksploatacji</w:t>
            </w:r>
            <w:r w:rsidR="005A5A82">
              <w:rPr>
                <w:rFonts w:cstheme="minorHAnsi"/>
                <w:color w:val="000000" w:themeColor="text1"/>
                <w:sz w:val="12"/>
                <w:szCs w:val="12"/>
              </w:rPr>
              <w:t xml:space="preserve"> z </w:t>
            </w:r>
            <w:r w:rsidRPr="001C55FC">
              <w:rPr>
                <w:rFonts w:cstheme="minorHAnsi"/>
                <w:color w:val="000000" w:themeColor="text1"/>
                <w:sz w:val="12"/>
                <w:szCs w:val="12"/>
              </w:rPr>
              <w:t xml:space="preserve">uwagi na prace remontowe zbiorników wody oraz stacji uzdatniania wody. Planowany jest  remont </w:t>
            </w:r>
            <w:r w:rsidRPr="001C55FC">
              <w:rPr>
                <w:rFonts w:cstheme="minorHAnsi"/>
                <w:color w:val="000000" w:themeColor="text1"/>
                <w:sz w:val="12"/>
                <w:szCs w:val="12"/>
              </w:rPr>
              <w:lastRenderedPageBreak/>
              <w:t>zbiorników do gromadzenia wody pitnej oraz regeneracja pompy głębinowej.</w:t>
            </w:r>
          </w:p>
        </w:tc>
      </w:tr>
      <w:tr w:rsidR="00175E8F" w:rsidRPr="00272B2E" w14:paraId="750FBA06" w14:textId="77777777" w:rsidTr="00AD7B28">
        <w:trPr>
          <w:trHeight w:val="425"/>
        </w:trPr>
        <w:tc>
          <w:tcPr>
            <w:tcW w:w="243" w:type="pct"/>
            <w:vMerge/>
          </w:tcPr>
          <w:p w14:paraId="2D432653"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743" w:type="pct"/>
            <w:vMerge/>
          </w:tcPr>
          <w:p w14:paraId="042213F3" w14:textId="77777777" w:rsidR="00175E8F" w:rsidRPr="00F7530B" w:rsidRDefault="00175E8F" w:rsidP="00654E9B">
            <w:pPr>
              <w:suppressAutoHyphens/>
              <w:jc w:val="both"/>
              <w:rPr>
                <w:rFonts w:eastAsia="Times New Roman" w:cstheme="minorHAnsi"/>
                <w:sz w:val="12"/>
                <w:szCs w:val="12"/>
                <w:lang w:eastAsia="ar-SA"/>
              </w:rPr>
            </w:pPr>
          </w:p>
        </w:tc>
        <w:tc>
          <w:tcPr>
            <w:tcW w:w="408" w:type="pct"/>
          </w:tcPr>
          <w:p w14:paraId="2A6403EE"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59F79335" w14:textId="285091C6"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 xml:space="preserve">Oddział Psychiatryczny SPSK </w:t>
            </w:r>
            <w:r w:rsidRPr="009F1230">
              <w:rPr>
                <w:rFonts w:eastAsia="Times New Roman" w:cstheme="minorHAnsi"/>
                <w:sz w:val="12"/>
                <w:szCs w:val="12"/>
                <w:lang w:eastAsia="ar-SA"/>
              </w:rPr>
              <w:br/>
              <w:t>Nr 1 PUM</w:t>
            </w:r>
            <w:r w:rsidR="000E738B">
              <w:rPr>
                <w:rFonts w:eastAsia="Times New Roman" w:cstheme="minorHAnsi"/>
                <w:sz w:val="12"/>
                <w:szCs w:val="12"/>
                <w:lang w:eastAsia="ar-SA"/>
              </w:rPr>
              <w:t xml:space="preserve"> w </w:t>
            </w:r>
            <w:r w:rsidRPr="009F1230">
              <w:rPr>
                <w:rFonts w:eastAsia="Times New Roman" w:cstheme="minorHAnsi"/>
                <w:sz w:val="12"/>
                <w:szCs w:val="12"/>
                <w:lang w:eastAsia="ar-SA"/>
              </w:rPr>
              <w:t>Szczecinie, ul. W. Broniewskiego 26, 71-460 Szczecin</w:t>
            </w:r>
          </w:p>
        </w:tc>
        <w:tc>
          <w:tcPr>
            <w:tcW w:w="382" w:type="pct"/>
          </w:tcPr>
          <w:p w14:paraId="09D7389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0A3A92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419C963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2F3B37B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0DD50D6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416FB215" w14:textId="29A207D4"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12 godzinny zapas wody         </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pojemnikach 1,5</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5 l</w:t>
            </w:r>
          </w:p>
        </w:tc>
      </w:tr>
      <w:tr w:rsidR="00175E8F" w:rsidRPr="00272B2E" w14:paraId="794C1B6F" w14:textId="77777777" w:rsidTr="00AD7B28">
        <w:trPr>
          <w:trHeight w:val="640"/>
        </w:trPr>
        <w:tc>
          <w:tcPr>
            <w:tcW w:w="243" w:type="pct"/>
          </w:tcPr>
          <w:p w14:paraId="776075AE"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23.</w:t>
            </w:r>
          </w:p>
        </w:tc>
        <w:tc>
          <w:tcPr>
            <w:tcW w:w="743" w:type="pct"/>
          </w:tcPr>
          <w:p w14:paraId="4A8F9E01" w14:textId="40DCE5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SP Szpital Kliniczny Nr 2 PUM</w:t>
            </w:r>
            <w:r w:rsidR="000E738B">
              <w:rPr>
                <w:rFonts w:eastAsia="Times New Roman" w:cstheme="minorHAnsi"/>
                <w:sz w:val="12"/>
                <w:szCs w:val="12"/>
                <w:lang w:eastAsia="ar-SA"/>
              </w:rPr>
              <w:t xml:space="preserve"> w </w:t>
            </w:r>
            <w:r w:rsidRPr="00F7530B">
              <w:rPr>
                <w:rFonts w:eastAsia="Times New Roman" w:cstheme="minorHAnsi"/>
                <w:sz w:val="12"/>
                <w:szCs w:val="12"/>
                <w:lang w:eastAsia="ar-SA"/>
              </w:rPr>
              <w:t>Szczecinie al. Powstańców Wlkp. 72 70-111 Szczecin</w:t>
            </w:r>
          </w:p>
        </w:tc>
        <w:tc>
          <w:tcPr>
            <w:tcW w:w="408" w:type="pct"/>
          </w:tcPr>
          <w:p w14:paraId="02AD67B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517027FA" w14:textId="77777777"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 xml:space="preserve">Szpital SPSK  Nr 2 PUM  </w:t>
            </w:r>
            <w:r w:rsidRPr="009F1230">
              <w:rPr>
                <w:rFonts w:eastAsia="Times New Roman" w:cstheme="minorHAnsi"/>
                <w:sz w:val="12"/>
                <w:szCs w:val="12"/>
                <w:lang w:eastAsia="ar-SA"/>
              </w:rPr>
              <w:br/>
              <w:t>w Szczecinie, al. Powstańców Wlkp. 72</w:t>
            </w:r>
            <w:r w:rsidRPr="009F1230">
              <w:rPr>
                <w:rFonts w:eastAsia="Times New Roman" w:cstheme="minorHAnsi"/>
                <w:sz w:val="12"/>
                <w:szCs w:val="12"/>
                <w:lang w:eastAsia="ar-SA"/>
              </w:rPr>
              <w:br/>
              <w:t>70-111 Szczecin</w:t>
            </w:r>
          </w:p>
        </w:tc>
        <w:tc>
          <w:tcPr>
            <w:tcW w:w="382" w:type="pct"/>
          </w:tcPr>
          <w:p w14:paraId="56BA758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4A3B35AC"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5C86F6D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0B7F9B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6CF374A9"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2 zbiorniki po 50 m³; </w:t>
            </w:r>
            <w:r w:rsidRPr="001C55FC">
              <w:rPr>
                <w:rFonts w:eastAsia="Times New Roman" w:cstheme="minorHAnsi"/>
                <w:color w:val="000000" w:themeColor="text1"/>
                <w:sz w:val="12"/>
                <w:szCs w:val="12"/>
                <w:lang w:eastAsia="ar-SA"/>
              </w:rPr>
              <w:br/>
              <w:t>zapas ok.6-godzinny</w:t>
            </w:r>
          </w:p>
        </w:tc>
        <w:tc>
          <w:tcPr>
            <w:tcW w:w="753" w:type="pct"/>
            <w:noWrap/>
          </w:tcPr>
          <w:p w14:paraId="52CF646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7722EA9B" w14:textId="77777777" w:rsidTr="00AD7B28">
        <w:trPr>
          <w:trHeight w:val="512"/>
        </w:trPr>
        <w:tc>
          <w:tcPr>
            <w:tcW w:w="243" w:type="pct"/>
            <w:vMerge w:val="restart"/>
          </w:tcPr>
          <w:p w14:paraId="77C564DC"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24.</w:t>
            </w:r>
          </w:p>
        </w:tc>
        <w:tc>
          <w:tcPr>
            <w:tcW w:w="743" w:type="pct"/>
            <w:vMerge w:val="restart"/>
          </w:tcPr>
          <w:p w14:paraId="6ABB4FB8"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Samodzielny Publiczny Wojewódzki Szpital Zespolony, ul. Arkońska 4</w:t>
            </w:r>
            <w:r w:rsidRPr="00F7530B">
              <w:rPr>
                <w:rFonts w:eastAsia="Times New Roman" w:cstheme="minorHAnsi"/>
                <w:sz w:val="12"/>
                <w:szCs w:val="12"/>
                <w:lang w:eastAsia="ar-SA"/>
              </w:rPr>
              <w:br/>
              <w:t>71-455 Szczecin</w:t>
            </w:r>
          </w:p>
        </w:tc>
        <w:tc>
          <w:tcPr>
            <w:tcW w:w="408" w:type="pct"/>
          </w:tcPr>
          <w:p w14:paraId="2EEE332A"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032DACA0" w14:textId="77777777"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 xml:space="preserve">Szpital Wojewódzki </w:t>
            </w:r>
            <w:r w:rsidRPr="009F1230">
              <w:rPr>
                <w:rFonts w:eastAsia="Times New Roman" w:cstheme="minorHAnsi"/>
                <w:sz w:val="12"/>
                <w:szCs w:val="12"/>
                <w:lang w:eastAsia="ar-SA"/>
              </w:rPr>
              <w:br/>
              <w:t>w Szczecinie, ul. Arkońska 4</w:t>
            </w:r>
            <w:r w:rsidRPr="009F1230">
              <w:rPr>
                <w:rFonts w:eastAsia="Times New Roman" w:cstheme="minorHAnsi"/>
                <w:sz w:val="12"/>
                <w:szCs w:val="12"/>
                <w:lang w:eastAsia="ar-SA"/>
              </w:rPr>
              <w:br/>
              <w:t>71-455 Szczecin</w:t>
            </w:r>
          </w:p>
        </w:tc>
        <w:tc>
          <w:tcPr>
            <w:tcW w:w="382" w:type="pct"/>
          </w:tcPr>
          <w:p w14:paraId="0A442BD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745306BD"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3036688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3253DE2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567D537B"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20F87811" w14:textId="08BB04FC"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bCs/>
                <w:color w:val="000000" w:themeColor="text1"/>
                <w:sz w:val="12"/>
                <w:szCs w:val="12"/>
                <w:lang w:eastAsia="ar-SA"/>
              </w:rPr>
              <w:t>3 przyłącza uzbrojenia komunalnego -  w</w:t>
            </w:r>
            <w:r w:rsidRPr="001C55FC">
              <w:rPr>
                <w:rFonts w:eastAsia="Times New Roman" w:cstheme="minorHAnsi"/>
                <w:color w:val="000000" w:themeColor="text1"/>
                <w:sz w:val="12"/>
                <w:szCs w:val="12"/>
                <w:lang w:eastAsia="ar-SA"/>
              </w:rPr>
              <w:t>odociąg sieciowy posiada zgodnie</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 xml:space="preserve">podpisaną umową trzy niezależne źródła tj.: przyłącze główne od ul. Arkońskiej, przyłącze awaryjne od ul. Doktora Judyma, przyłącze awaryjne od ul. Broniewskiego. Studnia głębinowa stanowiąca rezerwowe źródło wody  tymczasowo wyłączona             </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 xml:space="preserve">eksploatacji. </w:t>
            </w:r>
          </w:p>
        </w:tc>
      </w:tr>
      <w:tr w:rsidR="00175E8F" w:rsidRPr="00272B2E" w14:paraId="06FD743D" w14:textId="77777777" w:rsidTr="00AD7B28">
        <w:trPr>
          <w:trHeight w:val="582"/>
        </w:trPr>
        <w:tc>
          <w:tcPr>
            <w:tcW w:w="243" w:type="pct"/>
            <w:vMerge/>
          </w:tcPr>
          <w:p w14:paraId="118F32A0"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743" w:type="pct"/>
            <w:vMerge/>
          </w:tcPr>
          <w:p w14:paraId="3D95D068" w14:textId="77777777" w:rsidR="00175E8F" w:rsidRPr="00F7530B" w:rsidRDefault="00175E8F" w:rsidP="00654E9B">
            <w:pPr>
              <w:suppressAutoHyphens/>
              <w:jc w:val="both"/>
              <w:rPr>
                <w:rFonts w:eastAsia="Times New Roman" w:cstheme="minorHAnsi"/>
                <w:sz w:val="12"/>
                <w:szCs w:val="12"/>
                <w:lang w:eastAsia="ar-SA"/>
              </w:rPr>
            </w:pPr>
          </w:p>
        </w:tc>
        <w:tc>
          <w:tcPr>
            <w:tcW w:w="408" w:type="pct"/>
          </w:tcPr>
          <w:p w14:paraId="37690D09"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5425D149" w14:textId="60EE6CD6"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Oddziały szpitalne wraz</w:t>
            </w:r>
            <w:r w:rsidR="005A5A82">
              <w:rPr>
                <w:rFonts w:eastAsia="Times New Roman" w:cstheme="minorHAnsi"/>
                <w:sz w:val="12"/>
                <w:szCs w:val="12"/>
                <w:lang w:eastAsia="ar-SA"/>
              </w:rPr>
              <w:t xml:space="preserve"> z </w:t>
            </w:r>
            <w:r w:rsidRPr="009F1230">
              <w:rPr>
                <w:rFonts w:eastAsia="Times New Roman" w:cstheme="minorHAnsi"/>
                <w:sz w:val="12"/>
                <w:szCs w:val="12"/>
                <w:lang w:eastAsia="ar-SA"/>
              </w:rPr>
              <w:t>przyległą infrastrukturą zaplecza zlokalizowane przy, ul. Alfreda Sokołowskiego 11</w:t>
            </w:r>
          </w:p>
        </w:tc>
        <w:tc>
          <w:tcPr>
            <w:tcW w:w="382" w:type="pct"/>
          </w:tcPr>
          <w:p w14:paraId="49DAAE2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6557860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69BC8F8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01DC277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75E28A6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1 zbiornik 1000 m³</w:t>
            </w:r>
          </w:p>
        </w:tc>
        <w:tc>
          <w:tcPr>
            <w:tcW w:w="753" w:type="pct"/>
            <w:noWrap/>
          </w:tcPr>
          <w:p w14:paraId="0EE51FB1" w14:textId="542B83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Na terenie szpitala istnieje ujęcie wody (studnia), która jest podstawowym źródłem zaopatrzenia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 do spożycia (woda surowa jest poddawana procesom uzdatniania</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taka jest podawana do sieci). Istnieje możliwość korzystania</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wody miejskiej dostarczanej przez Zakład Wodociągów</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Kanalizacji Sp.</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o. o.</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Szczecinie.</w:t>
            </w:r>
          </w:p>
        </w:tc>
      </w:tr>
      <w:tr w:rsidR="00175E8F" w:rsidRPr="00272B2E" w14:paraId="1F29C13A" w14:textId="77777777" w:rsidTr="00AD7B28">
        <w:trPr>
          <w:trHeight w:val="1824"/>
        </w:trPr>
        <w:tc>
          <w:tcPr>
            <w:tcW w:w="243" w:type="pct"/>
          </w:tcPr>
          <w:p w14:paraId="4460FEB5"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25.</w:t>
            </w:r>
          </w:p>
        </w:tc>
        <w:tc>
          <w:tcPr>
            <w:tcW w:w="743" w:type="pct"/>
          </w:tcPr>
          <w:p w14:paraId="58184895"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Samodzielny Publiczny Specjalistyczny Zakład Opieki Zdrowotnej "ZDROJE" ul. Mączna 4</w:t>
            </w:r>
            <w:r w:rsidRPr="00F7530B">
              <w:rPr>
                <w:rFonts w:eastAsia="Times New Roman" w:cstheme="minorHAnsi"/>
                <w:sz w:val="12"/>
                <w:szCs w:val="12"/>
                <w:lang w:eastAsia="ar-SA"/>
              </w:rPr>
              <w:br/>
              <w:t>70-780 Szczecin</w:t>
            </w:r>
          </w:p>
        </w:tc>
        <w:tc>
          <w:tcPr>
            <w:tcW w:w="408" w:type="pct"/>
          </w:tcPr>
          <w:p w14:paraId="36A56C5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033B561A" w14:textId="77777777" w:rsidR="00175E8F" w:rsidRPr="009F1230" w:rsidRDefault="00175E8F" w:rsidP="00654E9B">
            <w:pPr>
              <w:suppressAutoHyphens/>
              <w:jc w:val="both"/>
              <w:rPr>
                <w:rFonts w:eastAsia="Times New Roman" w:cstheme="minorHAnsi"/>
                <w:sz w:val="12"/>
                <w:szCs w:val="12"/>
                <w:lang w:eastAsia="ar-SA"/>
              </w:rPr>
            </w:pPr>
            <w:r w:rsidRPr="009F1230">
              <w:rPr>
                <w:rFonts w:eastAsia="Times New Roman" w:cstheme="minorHAnsi"/>
                <w:sz w:val="12"/>
                <w:szCs w:val="12"/>
                <w:lang w:eastAsia="ar-SA"/>
              </w:rPr>
              <w:t>SPSZOZ "ZDROJE" - Szpital przy ul. Mącznej</w:t>
            </w:r>
            <w:r w:rsidRPr="009F1230">
              <w:rPr>
                <w:rFonts w:eastAsia="Times New Roman" w:cstheme="minorHAnsi"/>
                <w:sz w:val="12"/>
                <w:szCs w:val="12"/>
                <w:lang w:eastAsia="ar-SA"/>
              </w:rPr>
              <w:br/>
              <w:t>70-780 Szczecin</w:t>
            </w:r>
          </w:p>
        </w:tc>
        <w:tc>
          <w:tcPr>
            <w:tcW w:w="382" w:type="pct"/>
          </w:tcPr>
          <w:p w14:paraId="1662D1E7"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681B561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7BC1E87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590148E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2157581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2 zbiorniki po 200 m³;</w:t>
            </w:r>
            <w:r w:rsidRPr="001C55FC">
              <w:rPr>
                <w:rFonts w:eastAsia="Times New Roman" w:cstheme="minorHAnsi"/>
                <w:color w:val="000000" w:themeColor="text1"/>
                <w:sz w:val="12"/>
                <w:szCs w:val="12"/>
                <w:lang w:eastAsia="ar-SA"/>
              </w:rPr>
              <w:br/>
              <w:t>zapas 24-godzinny</w:t>
            </w:r>
          </w:p>
        </w:tc>
        <w:tc>
          <w:tcPr>
            <w:tcW w:w="753" w:type="pct"/>
            <w:noWrap/>
          </w:tcPr>
          <w:p w14:paraId="2EDAE902" w14:textId="4DBADDDC"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Na terenie szpitala istnieje ujęcie wody (studnia), która jest podstawowym źródłem zaopatrzenia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wodę do spożycia (woda surowa jest poddawana procesom uzdatniania</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taka jest podawana do sieci). Istnieje możliwość korzystania</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wody miejskiej dostarczanej przez Zakład Wodociągów</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Kanalizacji Sp.</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o. o.</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Szczecinie.</w:t>
            </w:r>
          </w:p>
        </w:tc>
      </w:tr>
      <w:tr w:rsidR="00175E8F" w:rsidRPr="00272B2E" w14:paraId="5568F65F" w14:textId="77777777" w:rsidTr="00AD7B28">
        <w:trPr>
          <w:trHeight w:val="510"/>
        </w:trPr>
        <w:tc>
          <w:tcPr>
            <w:tcW w:w="243" w:type="pct"/>
          </w:tcPr>
          <w:p w14:paraId="1FE69D32"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26.</w:t>
            </w:r>
          </w:p>
        </w:tc>
        <w:tc>
          <w:tcPr>
            <w:tcW w:w="743" w:type="pct"/>
          </w:tcPr>
          <w:p w14:paraId="6D2959CF"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Zachodniopomorskie Centrum Onkologii </w:t>
            </w:r>
            <w:r w:rsidRPr="00F7530B">
              <w:rPr>
                <w:rFonts w:eastAsia="Times New Roman" w:cstheme="minorHAnsi"/>
                <w:sz w:val="12"/>
                <w:szCs w:val="12"/>
                <w:lang w:eastAsia="ar-SA"/>
              </w:rPr>
              <w:br/>
              <w:t xml:space="preserve">w Szczecinie ul. </w:t>
            </w:r>
            <w:proofErr w:type="spellStart"/>
            <w:r w:rsidRPr="00F7530B">
              <w:rPr>
                <w:rFonts w:eastAsia="Times New Roman" w:cstheme="minorHAnsi"/>
                <w:sz w:val="12"/>
                <w:szCs w:val="12"/>
                <w:lang w:eastAsia="ar-SA"/>
              </w:rPr>
              <w:t>Strzałowska</w:t>
            </w:r>
            <w:proofErr w:type="spellEnd"/>
            <w:r w:rsidRPr="00F7530B">
              <w:rPr>
                <w:rFonts w:eastAsia="Times New Roman" w:cstheme="minorHAnsi"/>
                <w:sz w:val="12"/>
                <w:szCs w:val="12"/>
                <w:lang w:eastAsia="ar-SA"/>
              </w:rPr>
              <w:t xml:space="preserve"> 22</w:t>
            </w:r>
            <w:r w:rsidRPr="00F7530B">
              <w:rPr>
                <w:rFonts w:eastAsia="Times New Roman" w:cstheme="minorHAnsi"/>
                <w:sz w:val="12"/>
                <w:szCs w:val="12"/>
                <w:lang w:eastAsia="ar-SA"/>
              </w:rPr>
              <w:br/>
              <w:t>71-730 Szczecin</w:t>
            </w:r>
          </w:p>
        </w:tc>
        <w:tc>
          <w:tcPr>
            <w:tcW w:w="408" w:type="pct"/>
          </w:tcPr>
          <w:p w14:paraId="66674173"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2246BE4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Zachodniopomorskie Centrum Onkologii – Szpital, ul. </w:t>
            </w:r>
            <w:proofErr w:type="spellStart"/>
            <w:r w:rsidRPr="001C55FC">
              <w:rPr>
                <w:rFonts w:eastAsia="Times New Roman" w:cstheme="minorHAnsi"/>
                <w:color w:val="000000" w:themeColor="text1"/>
                <w:sz w:val="12"/>
                <w:szCs w:val="12"/>
                <w:lang w:eastAsia="ar-SA"/>
              </w:rPr>
              <w:t>Strzałowska</w:t>
            </w:r>
            <w:proofErr w:type="spellEnd"/>
            <w:r w:rsidRPr="001C55FC">
              <w:rPr>
                <w:rFonts w:eastAsia="Times New Roman" w:cstheme="minorHAnsi"/>
                <w:color w:val="000000" w:themeColor="text1"/>
                <w:sz w:val="12"/>
                <w:szCs w:val="12"/>
                <w:lang w:eastAsia="ar-SA"/>
              </w:rPr>
              <w:t xml:space="preserve"> 22 71-730 Szczecin</w:t>
            </w:r>
          </w:p>
        </w:tc>
        <w:tc>
          <w:tcPr>
            <w:tcW w:w="382" w:type="pct"/>
          </w:tcPr>
          <w:p w14:paraId="0EFF94E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7DFFF7DE"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5FD5085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0AACF14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27B01EA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2 zbiorniki po 25  m³</w:t>
            </w:r>
          </w:p>
        </w:tc>
        <w:tc>
          <w:tcPr>
            <w:tcW w:w="753" w:type="pct"/>
            <w:noWrap/>
          </w:tcPr>
          <w:p w14:paraId="2A95F1C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21D6B5BB" w14:textId="77777777" w:rsidTr="00AD7B28">
        <w:trPr>
          <w:trHeight w:val="576"/>
        </w:trPr>
        <w:tc>
          <w:tcPr>
            <w:tcW w:w="243" w:type="pct"/>
          </w:tcPr>
          <w:p w14:paraId="36C07241"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27.</w:t>
            </w:r>
          </w:p>
        </w:tc>
        <w:tc>
          <w:tcPr>
            <w:tcW w:w="743" w:type="pct"/>
          </w:tcPr>
          <w:p w14:paraId="0FEBF5FE"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Areszt Śledczy </w:t>
            </w:r>
            <w:r w:rsidRPr="00F7530B">
              <w:rPr>
                <w:rFonts w:eastAsia="Times New Roman" w:cstheme="minorHAnsi"/>
                <w:sz w:val="12"/>
                <w:szCs w:val="12"/>
                <w:lang w:eastAsia="ar-SA"/>
              </w:rPr>
              <w:br/>
              <w:t>w Szczecinie ul. Kaszubska 28</w:t>
            </w:r>
            <w:r w:rsidRPr="00F7530B">
              <w:rPr>
                <w:rFonts w:eastAsia="Times New Roman" w:cstheme="minorHAnsi"/>
                <w:sz w:val="12"/>
                <w:szCs w:val="12"/>
                <w:lang w:eastAsia="ar-SA"/>
              </w:rPr>
              <w:br/>
              <w:t>70-952 Szczecin</w:t>
            </w:r>
          </w:p>
        </w:tc>
        <w:tc>
          <w:tcPr>
            <w:tcW w:w="408" w:type="pct"/>
          </w:tcPr>
          <w:p w14:paraId="6A48C499"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04AB0BAF" w14:textId="298FC72D"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Szpital </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Ambulatorium</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 xml:space="preserve">Izbą Chorych Aresztu Śledczego </w:t>
            </w:r>
            <w:r w:rsidRPr="001C55FC">
              <w:rPr>
                <w:rFonts w:eastAsia="Times New Roman" w:cstheme="minorHAnsi"/>
                <w:color w:val="000000" w:themeColor="text1"/>
                <w:sz w:val="12"/>
                <w:szCs w:val="12"/>
                <w:lang w:eastAsia="ar-SA"/>
              </w:rPr>
              <w:br/>
              <w:t>w Szczecinie-Szpital</w:t>
            </w:r>
            <w:r w:rsidRPr="001C55FC">
              <w:rPr>
                <w:rFonts w:eastAsia="Times New Roman" w:cstheme="minorHAnsi"/>
                <w:color w:val="000000" w:themeColor="text1"/>
                <w:sz w:val="12"/>
                <w:szCs w:val="12"/>
                <w:lang w:eastAsia="ar-SA"/>
              </w:rPr>
              <w:br/>
              <w:t>70-952 Szczecin, ul. Kaszubska 28</w:t>
            </w:r>
          </w:p>
        </w:tc>
        <w:tc>
          <w:tcPr>
            <w:tcW w:w="382" w:type="pct"/>
          </w:tcPr>
          <w:p w14:paraId="30EBF3D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66F672F1"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17A480B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1CEA94F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6E60BEA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10803750" w14:textId="0C6F8BD8"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12 godzinny zapas wody</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pojemnikach 1,5 l</w:t>
            </w:r>
          </w:p>
        </w:tc>
      </w:tr>
      <w:tr w:rsidR="00175E8F" w:rsidRPr="00272B2E" w14:paraId="05CE46D1" w14:textId="77777777" w:rsidTr="00AD7B28">
        <w:trPr>
          <w:trHeight w:val="444"/>
        </w:trPr>
        <w:tc>
          <w:tcPr>
            <w:tcW w:w="243" w:type="pct"/>
          </w:tcPr>
          <w:p w14:paraId="45068D37"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28.</w:t>
            </w:r>
          </w:p>
        </w:tc>
        <w:tc>
          <w:tcPr>
            <w:tcW w:w="743" w:type="pct"/>
          </w:tcPr>
          <w:p w14:paraId="27645F5B" w14:textId="7BCE0508"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Instytut Medyczny im. Jana Pawła II</w:t>
            </w:r>
            <w:r w:rsidR="000E738B">
              <w:rPr>
                <w:rFonts w:eastAsia="Times New Roman" w:cstheme="minorHAnsi"/>
                <w:sz w:val="12"/>
                <w:szCs w:val="12"/>
                <w:lang w:eastAsia="ar-SA"/>
              </w:rPr>
              <w:t xml:space="preserve"> w </w:t>
            </w:r>
            <w:r w:rsidRPr="00F7530B">
              <w:rPr>
                <w:rFonts w:eastAsia="Times New Roman" w:cstheme="minorHAnsi"/>
                <w:sz w:val="12"/>
                <w:szCs w:val="12"/>
                <w:lang w:eastAsia="ar-SA"/>
              </w:rPr>
              <w:t>Szczecinie ul. Wyzwolenia 52 71-506 Szczecin</w:t>
            </w:r>
          </w:p>
        </w:tc>
        <w:tc>
          <w:tcPr>
            <w:tcW w:w="408" w:type="pct"/>
          </w:tcPr>
          <w:p w14:paraId="50AB00D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4B4D4A8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Szpital Rehabilitacyjny św. K. Boromeusza ul. Wyzwolenia 52 71-506 Szczecin</w:t>
            </w:r>
          </w:p>
        </w:tc>
        <w:tc>
          <w:tcPr>
            <w:tcW w:w="382" w:type="pct"/>
          </w:tcPr>
          <w:p w14:paraId="6F31A70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5EE1FDBA"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1ECFB35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21200A9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6543119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59073D7A" w14:textId="1234BF5B"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12 godzinny zapas wody</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pojemnikach 10 l</w:t>
            </w:r>
          </w:p>
        </w:tc>
      </w:tr>
      <w:tr w:rsidR="00175E8F" w:rsidRPr="00272B2E" w14:paraId="4F7C3EE0" w14:textId="77777777" w:rsidTr="00AD7B28">
        <w:trPr>
          <w:trHeight w:val="444"/>
        </w:trPr>
        <w:tc>
          <w:tcPr>
            <w:tcW w:w="243" w:type="pct"/>
          </w:tcPr>
          <w:p w14:paraId="557F7D11"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29.</w:t>
            </w:r>
          </w:p>
        </w:tc>
        <w:tc>
          <w:tcPr>
            <w:tcW w:w="743" w:type="pct"/>
          </w:tcPr>
          <w:p w14:paraId="16EDD769" w14:textId="1654CADE"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Szpital</w:t>
            </w:r>
            <w:r w:rsidR="000E738B">
              <w:rPr>
                <w:rFonts w:eastAsia="Times New Roman" w:cstheme="minorHAnsi"/>
                <w:sz w:val="12"/>
                <w:szCs w:val="12"/>
                <w:lang w:eastAsia="ar-SA"/>
              </w:rPr>
              <w:t xml:space="preserve"> w </w:t>
            </w:r>
            <w:r w:rsidRPr="00F7530B">
              <w:rPr>
                <w:rFonts w:eastAsia="Times New Roman" w:cstheme="minorHAnsi"/>
                <w:sz w:val="12"/>
                <w:szCs w:val="12"/>
                <w:lang w:eastAsia="ar-SA"/>
              </w:rPr>
              <w:t xml:space="preserve">Szczecinku </w:t>
            </w:r>
            <w:r w:rsidRPr="00F7530B">
              <w:rPr>
                <w:rFonts w:eastAsia="Times New Roman" w:cstheme="minorHAnsi"/>
                <w:sz w:val="12"/>
                <w:szCs w:val="12"/>
                <w:lang w:eastAsia="ar-SA"/>
              </w:rPr>
              <w:br/>
              <w:t>Sp.</w:t>
            </w:r>
            <w:r w:rsidR="005A5A82">
              <w:rPr>
                <w:rFonts w:eastAsia="Times New Roman" w:cstheme="minorHAnsi"/>
                <w:sz w:val="12"/>
                <w:szCs w:val="12"/>
                <w:lang w:eastAsia="ar-SA"/>
              </w:rPr>
              <w:t xml:space="preserve"> z </w:t>
            </w:r>
            <w:r w:rsidRPr="00F7530B">
              <w:rPr>
                <w:rFonts w:eastAsia="Times New Roman" w:cstheme="minorHAnsi"/>
                <w:sz w:val="12"/>
                <w:szCs w:val="12"/>
                <w:lang w:eastAsia="ar-SA"/>
              </w:rPr>
              <w:t xml:space="preserve">o.o.,  </w:t>
            </w:r>
            <w:r w:rsidRPr="00F7530B">
              <w:rPr>
                <w:rFonts w:eastAsia="Times New Roman" w:cstheme="minorHAnsi"/>
                <w:sz w:val="12"/>
                <w:szCs w:val="12"/>
                <w:lang w:eastAsia="ar-SA"/>
              </w:rPr>
              <w:br/>
              <w:t xml:space="preserve">ul. Kościuszki 38  </w:t>
            </w:r>
            <w:r w:rsidRPr="00F7530B">
              <w:rPr>
                <w:rFonts w:eastAsia="Times New Roman" w:cstheme="minorHAnsi"/>
                <w:sz w:val="12"/>
                <w:szCs w:val="12"/>
                <w:lang w:eastAsia="ar-SA"/>
              </w:rPr>
              <w:br/>
              <w:t>78-400 Szczecinek</w:t>
            </w:r>
          </w:p>
        </w:tc>
        <w:tc>
          <w:tcPr>
            <w:tcW w:w="408" w:type="pct"/>
          </w:tcPr>
          <w:p w14:paraId="3D6D8FA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Szczecinek</w:t>
            </w:r>
          </w:p>
        </w:tc>
        <w:tc>
          <w:tcPr>
            <w:tcW w:w="883" w:type="pct"/>
          </w:tcPr>
          <w:p w14:paraId="2F2C5EC5" w14:textId="28150F19"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Szpital</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Szczecinku  Sp.</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o.o. ul. Kościuszki 38, 78-400 Szczecinek</w:t>
            </w:r>
          </w:p>
        </w:tc>
        <w:tc>
          <w:tcPr>
            <w:tcW w:w="382" w:type="pct"/>
          </w:tcPr>
          <w:p w14:paraId="543C7D6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FA3264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2100D13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79" w:type="pct"/>
          </w:tcPr>
          <w:p w14:paraId="376790F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1B300C20"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2 zbiorniki po 5000 l</w:t>
            </w:r>
          </w:p>
        </w:tc>
        <w:tc>
          <w:tcPr>
            <w:tcW w:w="753" w:type="pct"/>
            <w:noWrap/>
          </w:tcPr>
          <w:p w14:paraId="1D4DDF4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74FA914E" w14:textId="77777777" w:rsidTr="00AD7B28">
        <w:trPr>
          <w:trHeight w:val="654"/>
        </w:trPr>
        <w:tc>
          <w:tcPr>
            <w:tcW w:w="243" w:type="pct"/>
          </w:tcPr>
          <w:p w14:paraId="6C84F02A"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30.</w:t>
            </w:r>
          </w:p>
        </w:tc>
        <w:tc>
          <w:tcPr>
            <w:tcW w:w="743" w:type="pct"/>
          </w:tcPr>
          <w:p w14:paraId="42FE5E77" w14:textId="180500B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Przyjazny Szpital </w:t>
            </w:r>
            <w:r w:rsidRPr="00F7530B">
              <w:rPr>
                <w:rFonts w:eastAsia="Times New Roman" w:cstheme="minorHAnsi"/>
                <w:sz w:val="12"/>
                <w:szCs w:val="12"/>
                <w:lang w:eastAsia="ar-SA"/>
              </w:rPr>
              <w:br/>
              <w:t xml:space="preserve">w Połczynie-Zdroju </w:t>
            </w:r>
            <w:r w:rsidRPr="00F7530B">
              <w:rPr>
                <w:rFonts w:eastAsia="Times New Roman" w:cstheme="minorHAnsi"/>
                <w:sz w:val="12"/>
                <w:szCs w:val="12"/>
                <w:lang w:eastAsia="ar-SA"/>
              </w:rPr>
              <w:br/>
              <w:t>Sp.</w:t>
            </w:r>
            <w:r w:rsidR="005A5A82">
              <w:rPr>
                <w:rFonts w:eastAsia="Times New Roman" w:cstheme="minorHAnsi"/>
                <w:sz w:val="12"/>
                <w:szCs w:val="12"/>
                <w:lang w:eastAsia="ar-SA"/>
              </w:rPr>
              <w:t xml:space="preserve"> z </w:t>
            </w:r>
            <w:r w:rsidRPr="00F7530B">
              <w:rPr>
                <w:rFonts w:eastAsia="Times New Roman" w:cstheme="minorHAnsi"/>
                <w:sz w:val="12"/>
                <w:szCs w:val="12"/>
                <w:lang w:eastAsia="ar-SA"/>
              </w:rPr>
              <w:t xml:space="preserve">o.o., </w:t>
            </w:r>
            <w:r w:rsidRPr="00F7530B">
              <w:rPr>
                <w:rFonts w:eastAsia="Times New Roman" w:cstheme="minorHAnsi"/>
                <w:sz w:val="12"/>
                <w:szCs w:val="12"/>
                <w:lang w:eastAsia="ar-SA"/>
              </w:rPr>
              <w:br/>
              <w:t>ul. Szpitalna 5</w:t>
            </w:r>
            <w:r w:rsidRPr="00F7530B">
              <w:rPr>
                <w:rFonts w:eastAsia="Times New Roman" w:cstheme="minorHAnsi"/>
                <w:sz w:val="12"/>
                <w:szCs w:val="12"/>
                <w:lang w:eastAsia="ar-SA"/>
              </w:rPr>
              <w:br/>
              <w:t>78-320 Połczyn – Zdrój</w:t>
            </w:r>
          </w:p>
        </w:tc>
        <w:tc>
          <w:tcPr>
            <w:tcW w:w="408" w:type="pct"/>
          </w:tcPr>
          <w:p w14:paraId="337AC197"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Świdwin</w:t>
            </w:r>
          </w:p>
        </w:tc>
        <w:tc>
          <w:tcPr>
            <w:tcW w:w="883" w:type="pct"/>
          </w:tcPr>
          <w:p w14:paraId="076186D7" w14:textId="7EC0F854"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Centrum Usług Szpitalnych Przyjazny Szpital</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Połczynie-Zdroju sp.</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 xml:space="preserve">o.o. </w:t>
            </w:r>
            <w:r w:rsidRPr="001C55FC">
              <w:rPr>
                <w:rFonts w:eastAsia="Times New Roman" w:cstheme="minorHAnsi"/>
                <w:color w:val="000000" w:themeColor="text1"/>
                <w:sz w:val="12"/>
                <w:szCs w:val="12"/>
                <w:lang w:eastAsia="ar-SA"/>
              </w:rPr>
              <w:br/>
              <w:t xml:space="preserve">ul. Gwardii Ludowej 5 </w:t>
            </w:r>
            <w:r w:rsidRPr="001C55FC">
              <w:rPr>
                <w:rFonts w:eastAsia="Times New Roman" w:cstheme="minorHAnsi"/>
                <w:color w:val="000000" w:themeColor="text1"/>
                <w:sz w:val="12"/>
                <w:szCs w:val="12"/>
                <w:lang w:eastAsia="ar-SA"/>
              </w:rPr>
              <w:br/>
              <w:t>Połczyn - Zdrój</w:t>
            </w:r>
          </w:p>
        </w:tc>
        <w:tc>
          <w:tcPr>
            <w:tcW w:w="382" w:type="pct"/>
          </w:tcPr>
          <w:p w14:paraId="437E966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6A5E003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 – miejska sieć wodociągowa</w:t>
            </w:r>
          </w:p>
        </w:tc>
        <w:tc>
          <w:tcPr>
            <w:tcW w:w="431" w:type="pct"/>
          </w:tcPr>
          <w:p w14:paraId="333BC47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16EC7AFF" w14:textId="4649A409" w:rsidR="00175E8F" w:rsidRPr="001C55FC" w:rsidRDefault="00175E8F" w:rsidP="00654E9B">
            <w:pPr>
              <w:suppressAutoHyphens/>
              <w:jc w:val="both"/>
              <w:rPr>
                <w:rFonts w:eastAsia="Times New Roman" w:cstheme="minorHAnsi"/>
                <w:bCs/>
                <w:color w:val="000000" w:themeColor="text1"/>
                <w:sz w:val="12"/>
                <w:szCs w:val="12"/>
                <w:lang w:eastAsia="ar-SA"/>
              </w:rPr>
            </w:pPr>
            <w:r w:rsidRPr="001C55FC">
              <w:rPr>
                <w:rFonts w:eastAsia="Times New Roman" w:cstheme="minorHAnsi"/>
                <w:bCs/>
                <w:color w:val="000000" w:themeColor="text1"/>
                <w:sz w:val="12"/>
                <w:szCs w:val="12"/>
                <w:lang w:eastAsia="ar-SA"/>
              </w:rPr>
              <w:t>tak – przyłącze sieciowe do Uzdrowiska Irena Połczyn Polska Grupa Połczyn (zaopatrzenie</w:t>
            </w:r>
            <w:r w:rsidR="005A5A82">
              <w:rPr>
                <w:rFonts w:eastAsia="Times New Roman" w:cstheme="minorHAnsi"/>
                <w:bCs/>
                <w:color w:val="000000" w:themeColor="text1"/>
                <w:sz w:val="12"/>
                <w:szCs w:val="12"/>
                <w:lang w:eastAsia="ar-SA"/>
              </w:rPr>
              <w:t xml:space="preserve"> z </w:t>
            </w:r>
            <w:r w:rsidRPr="001C55FC">
              <w:rPr>
                <w:rFonts w:eastAsia="Times New Roman" w:cstheme="minorHAnsi"/>
                <w:bCs/>
                <w:color w:val="000000" w:themeColor="text1"/>
                <w:sz w:val="12"/>
                <w:szCs w:val="12"/>
                <w:lang w:eastAsia="ar-SA"/>
              </w:rPr>
              <w:t>ujęcia wody ZL Gryf)</w:t>
            </w:r>
          </w:p>
        </w:tc>
        <w:tc>
          <w:tcPr>
            <w:tcW w:w="427" w:type="pct"/>
          </w:tcPr>
          <w:p w14:paraId="09374ED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29D895E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3225EED3" w14:textId="77777777" w:rsidTr="00AD7B28">
        <w:trPr>
          <w:trHeight w:val="537"/>
        </w:trPr>
        <w:tc>
          <w:tcPr>
            <w:tcW w:w="243" w:type="pct"/>
          </w:tcPr>
          <w:p w14:paraId="4BA562DC"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31.</w:t>
            </w:r>
          </w:p>
        </w:tc>
        <w:tc>
          <w:tcPr>
            <w:tcW w:w="743" w:type="pct"/>
          </w:tcPr>
          <w:p w14:paraId="22CE5FC6" w14:textId="721F0C75"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Szpital Miejski im. Jana </w:t>
            </w:r>
            <w:proofErr w:type="spellStart"/>
            <w:r w:rsidRPr="00F7530B">
              <w:rPr>
                <w:rFonts w:eastAsia="Times New Roman" w:cstheme="minorHAnsi"/>
                <w:sz w:val="12"/>
                <w:szCs w:val="12"/>
                <w:lang w:eastAsia="ar-SA"/>
              </w:rPr>
              <w:t>Garduły</w:t>
            </w:r>
            <w:proofErr w:type="spellEnd"/>
            <w:r w:rsidR="000E738B">
              <w:rPr>
                <w:rFonts w:eastAsia="Times New Roman" w:cstheme="minorHAnsi"/>
                <w:sz w:val="12"/>
                <w:szCs w:val="12"/>
                <w:lang w:eastAsia="ar-SA"/>
              </w:rPr>
              <w:t xml:space="preserve"> w </w:t>
            </w:r>
            <w:r w:rsidRPr="00F7530B">
              <w:rPr>
                <w:rFonts w:eastAsia="Times New Roman" w:cstheme="minorHAnsi"/>
                <w:sz w:val="12"/>
                <w:szCs w:val="12"/>
                <w:lang w:eastAsia="ar-SA"/>
              </w:rPr>
              <w:t>Świnoujściu  Sp.</w:t>
            </w:r>
            <w:r w:rsidR="005A5A82">
              <w:rPr>
                <w:rFonts w:eastAsia="Times New Roman" w:cstheme="minorHAnsi"/>
                <w:sz w:val="12"/>
                <w:szCs w:val="12"/>
                <w:lang w:eastAsia="ar-SA"/>
              </w:rPr>
              <w:t xml:space="preserve"> z </w:t>
            </w:r>
            <w:proofErr w:type="spellStart"/>
            <w:r w:rsidRPr="00F7530B">
              <w:rPr>
                <w:rFonts w:eastAsia="Times New Roman" w:cstheme="minorHAnsi"/>
                <w:sz w:val="12"/>
                <w:szCs w:val="12"/>
                <w:lang w:eastAsia="ar-SA"/>
              </w:rPr>
              <w:t>o.o</w:t>
            </w:r>
            <w:proofErr w:type="spellEnd"/>
            <w:r w:rsidRPr="00F7530B">
              <w:rPr>
                <w:rFonts w:eastAsia="Times New Roman" w:cstheme="minorHAnsi"/>
                <w:sz w:val="12"/>
                <w:szCs w:val="12"/>
                <w:lang w:eastAsia="ar-SA"/>
              </w:rPr>
              <w:t>, ul. Mieszka</w:t>
            </w:r>
            <w:r w:rsidR="005A5A82">
              <w:rPr>
                <w:rFonts w:eastAsia="Times New Roman" w:cstheme="minorHAnsi"/>
                <w:sz w:val="12"/>
                <w:szCs w:val="12"/>
                <w:lang w:eastAsia="ar-SA"/>
              </w:rPr>
              <w:t xml:space="preserve"> i </w:t>
            </w:r>
            <w:r w:rsidRPr="00F7530B">
              <w:rPr>
                <w:rFonts w:eastAsia="Times New Roman" w:cstheme="minorHAnsi"/>
                <w:sz w:val="12"/>
                <w:szCs w:val="12"/>
                <w:lang w:eastAsia="ar-SA"/>
              </w:rPr>
              <w:t>7 72-600 Świnoujście</w:t>
            </w:r>
          </w:p>
        </w:tc>
        <w:tc>
          <w:tcPr>
            <w:tcW w:w="408" w:type="pct"/>
          </w:tcPr>
          <w:p w14:paraId="623CFE3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Świnoujście</w:t>
            </w:r>
          </w:p>
        </w:tc>
        <w:tc>
          <w:tcPr>
            <w:tcW w:w="883" w:type="pct"/>
          </w:tcPr>
          <w:p w14:paraId="58F0F179" w14:textId="754D40B6"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Szpital Miejski im. Jana </w:t>
            </w:r>
            <w:proofErr w:type="spellStart"/>
            <w:r w:rsidRPr="001C55FC">
              <w:rPr>
                <w:rFonts w:eastAsia="Times New Roman" w:cstheme="minorHAnsi"/>
                <w:color w:val="000000" w:themeColor="text1"/>
                <w:sz w:val="12"/>
                <w:szCs w:val="12"/>
                <w:lang w:eastAsia="ar-SA"/>
              </w:rPr>
              <w:t>Garduły</w:t>
            </w:r>
            <w:proofErr w:type="spellEnd"/>
            <w:r w:rsidRPr="001C55FC">
              <w:rPr>
                <w:rFonts w:eastAsia="Times New Roman" w:cstheme="minorHAnsi"/>
                <w:color w:val="000000" w:themeColor="text1"/>
                <w:sz w:val="12"/>
                <w:szCs w:val="12"/>
                <w:lang w:eastAsia="ar-SA"/>
              </w:rPr>
              <w:t xml:space="preserve"> </w:t>
            </w:r>
            <w:r w:rsidRPr="001C55FC">
              <w:rPr>
                <w:rFonts w:eastAsia="Times New Roman" w:cstheme="minorHAnsi"/>
                <w:color w:val="000000" w:themeColor="text1"/>
                <w:sz w:val="12"/>
                <w:szCs w:val="12"/>
                <w:lang w:eastAsia="ar-SA"/>
              </w:rPr>
              <w:br/>
              <w:t>w Świnoujściu  Sp.</w:t>
            </w:r>
            <w:r w:rsidR="005A5A82">
              <w:rPr>
                <w:rFonts w:eastAsia="Times New Roman" w:cstheme="minorHAnsi"/>
                <w:color w:val="000000" w:themeColor="text1"/>
                <w:sz w:val="12"/>
                <w:szCs w:val="12"/>
                <w:lang w:eastAsia="ar-SA"/>
              </w:rPr>
              <w:t xml:space="preserve"> z </w:t>
            </w:r>
            <w:proofErr w:type="spellStart"/>
            <w:r w:rsidRPr="001C55FC">
              <w:rPr>
                <w:rFonts w:eastAsia="Times New Roman" w:cstheme="minorHAnsi"/>
                <w:color w:val="000000" w:themeColor="text1"/>
                <w:sz w:val="12"/>
                <w:szCs w:val="12"/>
                <w:lang w:eastAsia="ar-SA"/>
              </w:rPr>
              <w:t>o.o</w:t>
            </w:r>
            <w:proofErr w:type="spellEnd"/>
            <w:r w:rsidRPr="001C55FC">
              <w:rPr>
                <w:rFonts w:eastAsia="Times New Roman" w:cstheme="minorHAnsi"/>
                <w:color w:val="000000" w:themeColor="text1"/>
                <w:sz w:val="12"/>
                <w:szCs w:val="12"/>
                <w:lang w:eastAsia="ar-SA"/>
              </w:rPr>
              <w:t xml:space="preserve"> ul. Mieszka</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7, 72-600 Świnoujście</w:t>
            </w:r>
          </w:p>
        </w:tc>
        <w:tc>
          <w:tcPr>
            <w:tcW w:w="382" w:type="pct"/>
          </w:tcPr>
          <w:p w14:paraId="2E6C8DF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158F22D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2F391B8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3CE0E59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1AD41DB5" w14:textId="77777777" w:rsidR="00175E8F" w:rsidRPr="001C55FC" w:rsidRDefault="00175E8F" w:rsidP="00654E9B">
            <w:pPr>
              <w:suppressAutoHyphens/>
              <w:jc w:val="both"/>
              <w:rPr>
                <w:rFonts w:eastAsia="Times New Roman" w:cstheme="minorHAnsi"/>
                <w:color w:val="000000" w:themeColor="text1"/>
                <w:sz w:val="12"/>
                <w:szCs w:val="12"/>
                <w:vertAlign w:val="superscript"/>
                <w:lang w:eastAsia="ar-SA"/>
              </w:rPr>
            </w:pPr>
            <w:r w:rsidRPr="001C55FC">
              <w:rPr>
                <w:rFonts w:eastAsia="Times New Roman" w:cstheme="minorHAnsi"/>
                <w:color w:val="000000" w:themeColor="text1"/>
                <w:sz w:val="12"/>
                <w:szCs w:val="12"/>
                <w:lang w:eastAsia="ar-SA"/>
              </w:rPr>
              <w:t>zbiornik retencyjny o pojemności 210 m</w:t>
            </w:r>
            <w:r w:rsidRPr="001C55FC">
              <w:rPr>
                <w:rFonts w:eastAsia="Times New Roman" w:cstheme="minorHAnsi"/>
                <w:color w:val="000000" w:themeColor="text1"/>
                <w:sz w:val="12"/>
                <w:szCs w:val="12"/>
                <w:vertAlign w:val="superscript"/>
                <w:lang w:eastAsia="ar-SA"/>
              </w:rPr>
              <w:t>3</w:t>
            </w:r>
          </w:p>
        </w:tc>
        <w:tc>
          <w:tcPr>
            <w:tcW w:w="753" w:type="pct"/>
            <w:noWrap/>
          </w:tcPr>
          <w:p w14:paraId="5684726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923A34" w14:paraId="03FDC91F" w14:textId="77777777" w:rsidTr="00AD7B28">
        <w:trPr>
          <w:trHeight w:val="691"/>
        </w:trPr>
        <w:tc>
          <w:tcPr>
            <w:tcW w:w="243" w:type="pct"/>
          </w:tcPr>
          <w:p w14:paraId="7447F5D5"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lastRenderedPageBreak/>
              <w:t>32.</w:t>
            </w:r>
          </w:p>
        </w:tc>
        <w:tc>
          <w:tcPr>
            <w:tcW w:w="743" w:type="pct"/>
          </w:tcPr>
          <w:p w14:paraId="07AEDCC6"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AMC art. </w:t>
            </w:r>
            <w:proofErr w:type="spellStart"/>
            <w:r w:rsidRPr="00F7530B">
              <w:rPr>
                <w:rFonts w:eastAsia="Times New Roman" w:cstheme="minorHAnsi"/>
                <w:sz w:val="12"/>
                <w:szCs w:val="12"/>
                <w:lang w:eastAsia="ar-SA"/>
              </w:rPr>
              <w:t>Medical</w:t>
            </w:r>
            <w:proofErr w:type="spellEnd"/>
            <w:r w:rsidRPr="00F7530B">
              <w:rPr>
                <w:rFonts w:eastAsia="Times New Roman" w:cstheme="minorHAnsi"/>
                <w:sz w:val="12"/>
                <w:szCs w:val="12"/>
                <w:lang w:eastAsia="ar-SA"/>
              </w:rPr>
              <w:t xml:space="preserve"> Center Sp. z. o. o. Sp. komandytowa  </w:t>
            </w:r>
            <w:r w:rsidRPr="00F7530B">
              <w:rPr>
                <w:rFonts w:eastAsia="Times New Roman" w:cstheme="minorHAnsi"/>
                <w:sz w:val="12"/>
                <w:szCs w:val="12"/>
                <w:lang w:eastAsia="ar-SA"/>
              </w:rPr>
              <w:br/>
              <w:t>ul. Langiewicza 28/U1,70-263 Szczecin</w:t>
            </w:r>
          </w:p>
        </w:tc>
        <w:tc>
          <w:tcPr>
            <w:tcW w:w="408" w:type="pct"/>
          </w:tcPr>
          <w:p w14:paraId="5A585D1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0AF807F0"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AMC art. </w:t>
            </w:r>
            <w:proofErr w:type="spellStart"/>
            <w:r w:rsidRPr="001C55FC">
              <w:rPr>
                <w:rFonts w:eastAsia="Times New Roman" w:cstheme="minorHAnsi"/>
                <w:color w:val="000000" w:themeColor="text1"/>
                <w:sz w:val="12"/>
                <w:szCs w:val="12"/>
                <w:lang w:eastAsia="ar-SA"/>
              </w:rPr>
              <w:t>Medical</w:t>
            </w:r>
            <w:proofErr w:type="spellEnd"/>
            <w:r w:rsidRPr="001C55FC">
              <w:rPr>
                <w:rFonts w:eastAsia="Times New Roman" w:cstheme="minorHAnsi"/>
                <w:color w:val="000000" w:themeColor="text1"/>
                <w:sz w:val="12"/>
                <w:szCs w:val="12"/>
                <w:lang w:eastAsia="ar-SA"/>
              </w:rPr>
              <w:t xml:space="preserve"> Center </w:t>
            </w:r>
            <w:r w:rsidRPr="001C55FC">
              <w:rPr>
                <w:rFonts w:eastAsia="Times New Roman" w:cstheme="minorHAnsi"/>
                <w:color w:val="000000" w:themeColor="text1"/>
                <w:sz w:val="12"/>
                <w:szCs w:val="12"/>
                <w:lang w:eastAsia="ar-SA"/>
              </w:rPr>
              <w:br/>
              <w:t>Sp. z. o. o. Sp. komandytowa  ul. Langiewicza 28/U1,70-263 Szczecin</w:t>
            </w:r>
          </w:p>
        </w:tc>
        <w:tc>
          <w:tcPr>
            <w:tcW w:w="382" w:type="pct"/>
          </w:tcPr>
          <w:p w14:paraId="685527B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5E1E47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660741A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3F6FD23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3FE009D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2 zbiorniki po  1 m</w:t>
            </w:r>
            <w:r w:rsidRPr="001C55FC">
              <w:rPr>
                <w:rFonts w:eastAsia="Times New Roman" w:cstheme="minorHAnsi"/>
                <w:color w:val="000000" w:themeColor="text1"/>
                <w:sz w:val="12"/>
                <w:szCs w:val="12"/>
                <w:vertAlign w:val="superscript"/>
                <w:lang w:eastAsia="ar-SA"/>
              </w:rPr>
              <w:t>3</w:t>
            </w:r>
          </w:p>
        </w:tc>
        <w:tc>
          <w:tcPr>
            <w:tcW w:w="753" w:type="pct"/>
            <w:noWrap/>
          </w:tcPr>
          <w:p w14:paraId="10E6DECB" w14:textId="53090080"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Szpital</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małą ilością łóżek</w:t>
            </w:r>
          </w:p>
        </w:tc>
      </w:tr>
      <w:tr w:rsidR="00175E8F" w:rsidRPr="00923A34" w14:paraId="402E73CA" w14:textId="77777777" w:rsidTr="00AD7B28">
        <w:trPr>
          <w:trHeight w:val="520"/>
        </w:trPr>
        <w:tc>
          <w:tcPr>
            <w:tcW w:w="243" w:type="pct"/>
          </w:tcPr>
          <w:p w14:paraId="3A1966A8"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33.</w:t>
            </w:r>
          </w:p>
        </w:tc>
        <w:tc>
          <w:tcPr>
            <w:tcW w:w="743" w:type="pct"/>
          </w:tcPr>
          <w:p w14:paraId="7B83FDF0" w14:textId="10174B19"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Centrum Medyczne</w:t>
            </w:r>
            <w:r w:rsidRPr="00F7530B">
              <w:rPr>
                <w:rFonts w:eastAsia="Times New Roman" w:cstheme="minorHAnsi"/>
                <w:sz w:val="16"/>
                <w:szCs w:val="16"/>
                <w:lang w:eastAsia="ar-SA"/>
              </w:rPr>
              <w:t xml:space="preserve"> </w:t>
            </w:r>
            <w:r w:rsidRPr="00F7530B">
              <w:rPr>
                <w:rFonts w:eastAsia="Times New Roman" w:cstheme="minorHAnsi"/>
                <w:sz w:val="12"/>
                <w:szCs w:val="12"/>
                <w:lang w:eastAsia="ar-SA"/>
              </w:rPr>
              <w:t xml:space="preserve">"SONOMED" </w:t>
            </w:r>
            <w:proofErr w:type="spellStart"/>
            <w:r w:rsidRPr="00F7530B">
              <w:rPr>
                <w:rFonts w:eastAsia="Times New Roman" w:cstheme="minorHAnsi"/>
                <w:sz w:val="12"/>
                <w:szCs w:val="12"/>
                <w:lang w:eastAsia="ar-SA"/>
              </w:rPr>
              <w:t>Sp</w:t>
            </w:r>
            <w:proofErr w:type="spellEnd"/>
            <w:r w:rsidRPr="00F7530B">
              <w:rPr>
                <w:rFonts w:eastAsia="Times New Roman" w:cstheme="minorHAnsi"/>
                <w:sz w:val="12"/>
                <w:szCs w:val="12"/>
                <w:lang w:eastAsia="ar-SA"/>
              </w:rPr>
              <w:t xml:space="preserve"> </w:t>
            </w:r>
            <w:r w:rsidR="005A5A82">
              <w:rPr>
                <w:rFonts w:eastAsia="Times New Roman" w:cstheme="minorHAnsi"/>
                <w:sz w:val="12"/>
                <w:szCs w:val="12"/>
                <w:lang w:eastAsia="ar-SA"/>
              </w:rPr>
              <w:t xml:space="preserve"> z </w:t>
            </w:r>
            <w:r w:rsidRPr="00F7530B">
              <w:rPr>
                <w:rFonts w:eastAsia="Times New Roman" w:cstheme="minorHAnsi"/>
                <w:sz w:val="12"/>
                <w:szCs w:val="12"/>
                <w:lang w:eastAsia="ar-SA"/>
              </w:rPr>
              <w:t xml:space="preserve">o.o. </w:t>
            </w:r>
            <w:r w:rsidRPr="00F7530B">
              <w:rPr>
                <w:rFonts w:eastAsia="Times New Roman" w:cstheme="minorHAnsi"/>
                <w:sz w:val="12"/>
                <w:szCs w:val="12"/>
                <w:lang w:eastAsia="ar-SA"/>
              </w:rPr>
              <w:br/>
              <w:t>ul.  Bandurskiego 98, 71-685 Szczecin</w:t>
            </w:r>
          </w:p>
        </w:tc>
        <w:tc>
          <w:tcPr>
            <w:tcW w:w="408" w:type="pct"/>
          </w:tcPr>
          <w:p w14:paraId="11B1E843"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7128006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Centrum Medyczne</w:t>
            </w:r>
            <w:r w:rsidRPr="001C55FC">
              <w:rPr>
                <w:rFonts w:eastAsia="Times New Roman" w:cstheme="minorHAnsi"/>
                <w:color w:val="000000" w:themeColor="text1"/>
                <w:sz w:val="16"/>
                <w:szCs w:val="16"/>
                <w:lang w:eastAsia="ar-SA"/>
              </w:rPr>
              <w:t xml:space="preserve"> </w:t>
            </w:r>
            <w:r w:rsidRPr="001C55FC">
              <w:rPr>
                <w:rFonts w:eastAsia="Times New Roman" w:cstheme="minorHAnsi"/>
                <w:color w:val="000000" w:themeColor="text1"/>
                <w:sz w:val="12"/>
                <w:szCs w:val="12"/>
                <w:lang w:eastAsia="ar-SA"/>
              </w:rPr>
              <w:t xml:space="preserve">SONOMED, ul. Bandurskiego 98/U12 </w:t>
            </w:r>
            <w:r w:rsidRPr="001C55FC">
              <w:rPr>
                <w:rFonts w:eastAsia="Times New Roman" w:cstheme="minorHAnsi"/>
                <w:color w:val="000000" w:themeColor="text1"/>
                <w:sz w:val="12"/>
                <w:szCs w:val="12"/>
                <w:lang w:eastAsia="ar-SA"/>
              </w:rPr>
              <w:br/>
              <w:t>71-685 Szczecin</w:t>
            </w:r>
          </w:p>
        </w:tc>
        <w:tc>
          <w:tcPr>
            <w:tcW w:w="382" w:type="pct"/>
          </w:tcPr>
          <w:p w14:paraId="26A4FDE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2ADA2F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7A52D1D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5648668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3292A2B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 ( 2 x 0,4 m</w:t>
            </w:r>
            <w:r w:rsidRPr="001C55FC">
              <w:rPr>
                <w:rFonts w:eastAsia="Times New Roman" w:cstheme="minorHAnsi"/>
                <w:color w:val="000000" w:themeColor="text1"/>
                <w:sz w:val="12"/>
                <w:szCs w:val="12"/>
                <w:vertAlign w:val="superscript"/>
                <w:lang w:eastAsia="ar-SA"/>
              </w:rPr>
              <w:t>3</w:t>
            </w:r>
            <w:r w:rsidRPr="001C55FC">
              <w:rPr>
                <w:rFonts w:eastAsia="Times New Roman" w:cstheme="minorHAnsi"/>
                <w:color w:val="000000" w:themeColor="text1"/>
                <w:sz w:val="12"/>
                <w:szCs w:val="12"/>
                <w:lang w:eastAsia="ar-SA"/>
              </w:rPr>
              <w:t>)</w:t>
            </w:r>
          </w:p>
        </w:tc>
        <w:tc>
          <w:tcPr>
            <w:tcW w:w="753" w:type="pct"/>
            <w:noWrap/>
          </w:tcPr>
          <w:p w14:paraId="3E78ED2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Szpital jednodniowy</w:t>
            </w:r>
          </w:p>
        </w:tc>
      </w:tr>
      <w:tr w:rsidR="00175E8F" w:rsidRPr="00272B2E" w14:paraId="0D334AB6" w14:textId="77777777" w:rsidTr="00AD7B28">
        <w:trPr>
          <w:trHeight w:val="427"/>
        </w:trPr>
        <w:tc>
          <w:tcPr>
            <w:tcW w:w="243" w:type="pct"/>
            <w:vMerge w:val="restart"/>
          </w:tcPr>
          <w:p w14:paraId="511CF3EF"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34.</w:t>
            </w:r>
          </w:p>
        </w:tc>
        <w:tc>
          <w:tcPr>
            <w:tcW w:w="743" w:type="pct"/>
            <w:vMerge w:val="restart"/>
          </w:tcPr>
          <w:p w14:paraId="5EC6F2B6" w14:textId="77777777" w:rsidR="00175E8F" w:rsidRPr="00F7530B" w:rsidRDefault="00175E8F" w:rsidP="00654E9B">
            <w:pPr>
              <w:suppressAutoHyphens/>
              <w:jc w:val="both"/>
              <w:rPr>
                <w:rFonts w:eastAsia="Times New Roman" w:cstheme="minorHAnsi"/>
                <w:sz w:val="12"/>
                <w:szCs w:val="12"/>
                <w:lang w:eastAsia="ar-SA"/>
              </w:rPr>
            </w:pPr>
            <w:r w:rsidRPr="00F7530B">
              <w:rPr>
                <w:sz w:val="12"/>
                <w:szCs w:val="12"/>
              </w:rPr>
              <w:t>"DOM LEKARSKI" Spółka Akcyjna  70-783 Szczecin, ul. Lucjana Rydla 37</w:t>
            </w:r>
          </w:p>
        </w:tc>
        <w:tc>
          <w:tcPr>
            <w:tcW w:w="408" w:type="pct"/>
          </w:tcPr>
          <w:p w14:paraId="115A169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482297D2"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DOM LEKARSKI - LECZENIE SZPITALNE –ul. Gombrowicza 23</w:t>
            </w:r>
            <w:r w:rsidRPr="001C55FC">
              <w:rPr>
                <w:rFonts w:eastAsia="Times New Roman" w:cstheme="minorHAnsi"/>
                <w:color w:val="000000" w:themeColor="text1"/>
                <w:sz w:val="12"/>
                <w:szCs w:val="12"/>
                <w:lang w:eastAsia="ar-SA"/>
              </w:rPr>
              <w:br/>
              <w:t>Szczecin</w:t>
            </w:r>
          </w:p>
        </w:tc>
        <w:tc>
          <w:tcPr>
            <w:tcW w:w="382" w:type="pct"/>
          </w:tcPr>
          <w:p w14:paraId="722726C2"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6306C7A7"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1626302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521223E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1CF7552B"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578B11B6" w14:textId="7D7B736C"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Szpital jednodniowy 12 godzinny zapas wody</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pojemnikach 18,9 l</w:t>
            </w:r>
          </w:p>
        </w:tc>
      </w:tr>
      <w:tr w:rsidR="00175E8F" w:rsidRPr="00272B2E" w14:paraId="46C76AB9" w14:textId="77777777" w:rsidTr="00AD7B28">
        <w:trPr>
          <w:trHeight w:val="416"/>
        </w:trPr>
        <w:tc>
          <w:tcPr>
            <w:tcW w:w="243" w:type="pct"/>
            <w:vMerge/>
          </w:tcPr>
          <w:p w14:paraId="03C5E88F"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p>
        </w:tc>
        <w:tc>
          <w:tcPr>
            <w:tcW w:w="743" w:type="pct"/>
            <w:vMerge/>
          </w:tcPr>
          <w:p w14:paraId="5A777184" w14:textId="77777777" w:rsidR="00175E8F" w:rsidRPr="00F7530B" w:rsidRDefault="00175E8F" w:rsidP="00654E9B">
            <w:pPr>
              <w:suppressAutoHyphens/>
              <w:jc w:val="both"/>
              <w:rPr>
                <w:rFonts w:eastAsia="Times New Roman" w:cstheme="minorHAnsi"/>
                <w:sz w:val="12"/>
                <w:szCs w:val="12"/>
                <w:lang w:eastAsia="ar-SA"/>
              </w:rPr>
            </w:pPr>
          </w:p>
        </w:tc>
        <w:tc>
          <w:tcPr>
            <w:tcW w:w="408" w:type="pct"/>
          </w:tcPr>
          <w:p w14:paraId="334ABE4E"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557378A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DOM LEKARSKI - LECZENIE SZPITALNE –al. Piastów 30 </w:t>
            </w:r>
            <w:r w:rsidRPr="001C55FC">
              <w:rPr>
                <w:rFonts w:eastAsia="Times New Roman" w:cstheme="minorHAnsi"/>
                <w:color w:val="000000" w:themeColor="text1"/>
                <w:sz w:val="12"/>
                <w:szCs w:val="12"/>
                <w:lang w:eastAsia="ar-SA"/>
              </w:rPr>
              <w:br/>
              <w:t>Szczecin</w:t>
            </w:r>
          </w:p>
        </w:tc>
        <w:tc>
          <w:tcPr>
            <w:tcW w:w="382" w:type="pct"/>
          </w:tcPr>
          <w:p w14:paraId="49E848A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6F371789"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2F8ED4D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1586F4B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756729C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11BACFED" w14:textId="3F7D8455"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Szpital jednodniowy  12 godzinny zapas wody</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pojemnikach 18,9 l</w:t>
            </w:r>
          </w:p>
        </w:tc>
      </w:tr>
      <w:tr w:rsidR="00175E8F" w:rsidRPr="00272B2E" w14:paraId="0EDAFC08" w14:textId="77777777" w:rsidTr="00AD7B28">
        <w:trPr>
          <w:trHeight w:val="580"/>
        </w:trPr>
        <w:tc>
          <w:tcPr>
            <w:tcW w:w="243" w:type="pct"/>
          </w:tcPr>
          <w:p w14:paraId="6B561AD0"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35.</w:t>
            </w:r>
          </w:p>
        </w:tc>
        <w:tc>
          <w:tcPr>
            <w:tcW w:w="743" w:type="pct"/>
          </w:tcPr>
          <w:p w14:paraId="614F9512" w14:textId="2A1DF338"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ORTHO- EXPERT </w:t>
            </w:r>
            <w:r w:rsidRPr="00F7530B">
              <w:rPr>
                <w:rFonts w:eastAsia="Times New Roman" w:cstheme="minorHAnsi"/>
                <w:sz w:val="12"/>
                <w:szCs w:val="12"/>
                <w:lang w:eastAsia="ar-SA"/>
              </w:rPr>
              <w:br/>
              <w:t>Sp.</w:t>
            </w:r>
            <w:r w:rsidR="005A5A82">
              <w:rPr>
                <w:rFonts w:eastAsia="Times New Roman" w:cstheme="minorHAnsi"/>
                <w:sz w:val="12"/>
                <w:szCs w:val="12"/>
                <w:lang w:eastAsia="ar-SA"/>
              </w:rPr>
              <w:t xml:space="preserve"> z </w:t>
            </w:r>
            <w:proofErr w:type="spellStart"/>
            <w:r w:rsidRPr="00F7530B">
              <w:rPr>
                <w:rFonts w:eastAsia="Times New Roman" w:cstheme="minorHAnsi"/>
                <w:sz w:val="12"/>
                <w:szCs w:val="12"/>
                <w:lang w:eastAsia="ar-SA"/>
              </w:rPr>
              <w:t>o.o</w:t>
            </w:r>
            <w:proofErr w:type="spellEnd"/>
            <w:r w:rsidRPr="00F7530B">
              <w:rPr>
                <w:rFonts w:eastAsia="Times New Roman" w:cstheme="minorHAnsi"/>
                <w:sz w:val="12"/>
                <w:szCs w:val="12"/>
                <w:lang w:eastAsia="ar-SA"/>
              </w:rPr>
              <w:t xml:space="preserve">  ul. Jagiellońska 87b Szczecin</w:t>
            </w:r>
          </w:p>
        </w:tc>
        <w:tc>
          <w:tcPr>
            <w:tcW w:w="408" w:type="pct"/>
          </w:tcPr>
          <w:p w14:paraId="4516C8F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16280452" w14:textId="10D9710E"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ORTHO- EXPERT Sp.</w:t>
            </w:r>
            <w:r w:rsidR="005A5A82">
              <w:rPr>
                <w:rFonts w:eastAsia="Times New Roman" w:cstheme="minorHAnsi"/>
                <w:color w:val="000000" w:themeColor="text1"/>
                <w:sz w:val="12"/>
                <w:szCs w:val="12"/>
                <w:lang w:eastAsia="ar-SA"/>
              </w:rPr>
              <w:t xml:space="preserve"> z </w:t>
            </w:r>
            <w:proofErr w:type="spellStart"/>
            <w:r w:rsidRPr="001C55FC">
              <w:rPr>
                <w:rFonts w:eastAsia="Times New Roman" w:cstheme="minorHAnsi"/>
                <w:color w:val="000000" w:themeColor="text1"/>
                <w:sz w:val="12"/>
                <w:szCs w:val="12"/>
                <w:lang w:eastAsia="ar-SA"/>
              </w:rPr>
              <w:t>o.o</w:t>
            </w:r>
            <w:proofErr w:type="spellEnd"/>
            <w:r w:rsidRPr="001C55FC">
              <w:rPr>
                <w:rFonts w:eastAsia="Times New Roman" w:cstheme="minorHAnsi"/>
                <w:color w:val="000000" w:themeColor="text1"/>
                <w:sz w:val="12"/>
                <w:szCs w:val="12"/>
                <w:lang w:eastAsia="ar-SA"/>
              </w:rPr>
              <w:t xml:space="preserve"> ul. Jagiellońska 87b, Szczecin</w:t>
            </w:r>
          </w:p>
        </w:tc>
        <w:tc>
          <w:tcPr>
            <w:tcW w:w="382" w:type="pct"/>
          </w:tcPr>
          <w:p w14:paraId="183A82C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17B8B11E"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236F79A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069BE16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2521FF8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2455E91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0F7CBD63" w14:textId="77777777" w:rsidTr="00AD7B28">
        <w:trPr>
          <w:trHeight w:val="580"/>
        </w:trPr>
        <w:tc>
          <w:tcPr>
            <w:tcW w:w="243" w:type="pct"/>
          </w:tcPr>
          <w:p w14:paraId="020383FF" w14:textId="77777777" w:rsidR="00175E8F" w:rsidRPr="00650880" w:rsidRDefault="00175E8F" w:rsidP="00654E9B">
            <w:pPr>
              <w:suppressAutoHyphens/>
              <w:jc w:val="both"/>
              <w:rPr>
                <w:rFonts w:eastAsia="Times New Roman" w:cstheme="minorHAnsi"/>
                <w:b/>
                <w:bCs/>
                <w:color w:val="00B050"/>
                <w:sz w:val="12"/>
                <w:szCs w:val="12"/>
                <w:lang w:eastAsia="ar-SA"/>
              </w:rPr>
            </w:pPr>
            <w:r w:rsidRPr="00C418C9">
              <w:rPr>
                <w:rFonts w:eastAsia="Times New Roman" w:cstheme="minorHAnsi"/>
                <w:b/>
                <w:bCs/>
                <w:sz w:val="12"/>
                <w:szCs w:val="12"/>
                <w:lang w:eastAsia="ar-SA"/>
              </w:rPr>
              <w:t>36.</w:t>
            </w:r>
          </w:p>
        </w:tc>
        <w:tc>
          <w:tcPr>
            <w:tcW w:w="743" w:type="pct"/>
          </w:tcPr>
          <w:p w14:paraId="5BEB6CE1"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EUROMEDIS Spółka </w:t>
            </w:r>
            <w:r w:rsidRPr="00F7530B">
              <w:rPr>
                <w:rFonts w:eastAsia="Times New Roman" w:cstheme="minorHAnsi"/>
                <w:sz w:val="12"/>
                <w:szCs w:val="12"/>
                <w:lang w:eastAsia="ar-SA"/>
              </w:rPr>
              <w:br/>
              <w:t xml:space="preserve">z ograniczoną odpowiedzialnością  </w:t>
            </w:r>
            <w:r w:rsidRPr="00F7530B">
              <w:rPr>
                <w:rFonts w:eastAsia="Times New Roman" w:cstheme="minorHAnsi"/>
                <w:sz w:val="12"/>
                <w:szCs w:val="12"/>
                <w:lang w:eastAsia="ar-SA"/>
              </w:rPr>
              <w:br/>
              <w:t>al. Powstańców Wielkopolskich 33A</w:t>
            </w:r>
            <w:r w:rsidRPr="00F7530B">
              <w:rPr>
                <w:rFonts w:eastAsia="Times New Roman" w:cstheme="minorHAnsi"/>
                <w:sz w:val="12"/>
                <w:szCs w:val="12"/>
                <w:lang w:eastAsia="ar-SA"/>
              </w:rPr>
              <w:br/>
              <w:t>70-111 Szczecin</w:t>
            </w:r>
          </w:p>
        </w:tc>
        <w:tc>
          <w:tcPr>
            <w:tcW w:w="408" w:type="pct"/>
          </w:tcPr>
          <w:p w14:paraId="71BCEA20"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776EBE2A"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Całodobowy Oddział Diagnostyczny EUROMEDIS </w:t>
            </w:r>
            <w:r w:rsidRPr="001C55FC">
              <w:rPr>
                <w:rFonts w:eastAsia="Times New Roman" w:cstheme="minorHAnsi"/>
                <w:color w:val="000000" w:themeColor="text1"/>
                <w:sz w:val="12"/>
                <w:szCs w:val="12"/>
                <w:lang w:eastAsia="ar-SA"/>
              </w:rPr>
              <w:br/>
              <w:t>al. Powstańców Wielkopolskich 33A</w:t>
            </w:r>
            <w:r w:rsidRPr="001C55FC">
              <w:rPr>
                <w:rFonts w:eastAsia="Times New Roman" w:cstheme="minorHAnsi"/>
                <w:color w:val="000000" w:themeColor="text1"/>
                <w:sz w:val="12"/>
                <w:szCs w:val="12"/>
                <w:lang w:eastAsia="ar-SA"/>
              </w:rPr>
              <w:br/>
              <w:t>70-111 Szczecin</w:t>
            </w:r>
          </w:p>
        </w:tc>
        <w:tc>
          <w:tcPr>
            <w:tcW w:w="382" w:type="pct"/>
          </w:tcPr>
          <w:p w14:paraId="6E824AD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177EF8FF"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7D231A1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6ACBAD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6B87FBC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5AD3EECB"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080CBB8A" w14:textId="77777777" w:rsidTr="00AD7B28">
        <w:trPr>
          <w:trHeight w:val="580"/>
        </w:trPr>
        <w:tc>
          <w:tcPr>
            <w:tcW w:w="243" w:type="pct"/>
          </w:tcPr>
          <w:p w14:paraId="3F7A3810" w14:textId="77777777" w:rsidR="00175E8F" w:rsidRPr="00650880" w:rsidRDefault="00175E8F" w:rsidP="00654E9B">
            <w:pPr>
              <w:suppressAutoHyphens/>
              <w:jc w:val="both"/>
              <w:rPr>
                <w:rFonts w:eastAsia="Times New Roman" w:cstheme="minorHAnsi"/>
                <w:b/>
                <w:bCs/>
                <w:color w:val="00B050"/>
                <w:sz w:val="12"/>
                <w:szCs w:val="12"/>
                <w:lang w:eastAsia="ar-SA"/>
              </w:rPr>
            </w:pPr>
            <w:r w:rsidRPr="00C418C9">
              <w:rPr>
                <w:rFonts w:eastAsia="Times New Roman" w:cstheme="minorHAnsi"/>
                <w:b/>
                <w:bCs/>
                <w:sz w:val="12"/>
                <w:szCs w:val="12"/>
                <w:lang w:eastAsia="ar-SA"/>
              </w:rPr>
              <w:t>37.</w:t>
            </w:r>
          </w:p>
        </w:tc>
        <w:tc>
          <w:tcPr>
            <w:tcW w:w="743" w:type="pct"/>
          </w:tcPr>
          <w:p w14:paraId="4EC58106" w14:textId="35C0062A"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SCANMED Kardiologia Sp.</w:t>
            </w:r>
            <w:r w:rsidR="005A5A82">
              <w:rPr>
                <w:rFonts w:eastAsia="Times New Roman" w:cstheme="minorHAnsi"/>
                <w:sz w:val="12"/>
                <w:szCs w:val="12"/>
                <w:lang w:eastAsia="ar-SA"/>
              </w:rPr>
              <w:t xml:space="preserve"> z </w:t>
            </w:r>
            <w:r w:rsidRPr="00F7530B">
              <w:rPr>
                <w:rFonts w:eastAsia="Times New Roman" w:cstheme="minorHAnsi"/>
                <w:sz w:val="12"/>
                <w:szCs w:val="12"/>
                <w:lang w:eastAsia="ar-SA"/>
              </w:rPr>
              <w:t>o.o. ul. Armii Krajowej 18, 30-150 Kraków</w:t>
            </w:r>
          </w:p>
        </w:tc>
        <w:tc>
          <w:tcPr>
            <w:tcW w:w="408" w:type="pct"/>
          </w:tcPr>
          <w:p w14:paraId="09F39A6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Szczecinek</w:t>
            </w:r>
          </w:p>
        </w:tc>
        <w:tc>
          <w:tcPr>
            <w:tcW w:w="883" w:type="pct"/>
          </w:tcPr>
          <w:p w14:paraId="6176FF03"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Centrum Kardiologii SCANMED ul. Kilińskiego 7, 78-400 Szczecinek</w:t>
            </w:r>
          </w:p>
        </w:tc>
        <w:tc>
          <w:tcPr>
            <w:tcW w:w="382" w:type="pct"/>
          </w:tcPr>
          <w:p w14:paraId="2D220CA1"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0E4B3D9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778710DD"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139ED8E9"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4FF4286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64BED560" w14:textId="38F27786"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Rezerwowym źródłem jest ujęcie własne Szpitala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Szczecinku Sp.</w:t>
            </w:r>
            <w:r w:rsidR="005A5A82">
              <w:rPr>
                <w:rFonts w:eastAsia="Times New Roman" w:cstheme="minorHAnsi"/>
                <w:color w:val="000000" w:themeColor="text1"/>
                <w:sz w:val="12"/>
                <w:szCs w:val="12"/>
                <w:lang w:eastAsia="ar-SA"/>
              </w:rPr>
              <w:t xml:space="preserve"> z </w:t>
            </w:r>
            <w:proofErr w:type="spellStart"/>
            <w:r w:rsidRPr="001C55FC">
              <w:rPr>
                <w:rFonts w:eastAsia="Times New Roman" w:cstheme="minorHAnsi"/>
                <w:color w:val="000000" w:themeColor="text1"/>
                <w:sz w:val="12"/>
                <w:szCs w:val="12"/>
                <w:lang w:eastAsia="ar-SA"/>
              </w:rPr>
              <w:t>o.o.,przy</w:t>
            </w:r>
            <w:proofErr w:type="spellEnd"/>
            <w:r w:rsidRPr="001C55FC">
              <w:rPr>
                <w:rFonts w:eastAsia="Times New Roman" w:cstheme="minorHAnsi"/>
                <w:color w:val="000000" w:themeColor="text1"/>
                <w:sz w:val="12"/>
                <w:szCs w:val="12"/>
                <w:lang w:eastAsia="ar-SA"/>
              </w:rPr>
              <w:t xml:space="preserve"> ul. Kościuszki 38</w:t>
            </w:r>
          </w:p>
        </w:tc>
      </w:tr>
      <w:tr w:rsidR="00175E8F" w:rsidRPr="00272B2E" w14:paraId="5B3995DF" w14:textId="77777777" w:rsidTr="00AD7B28">
        <w:trPr>
          <w:trHeight w:val="560"/>
        </w:trPr>
        <w:tc>
          <w:tcPr>
            <w:tcW w:w="243" w:type="pct"/>
          </w:tcPr>
          <w:p w14:paraId="6B8353AE"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38.</w:t>
            </w:r>
          </w:p>
        </w:tc>
        <w:tc>
          <w:tcPr>
            <w:tcW w:w="743" w:type="pct"/>
          </w:tcPr>
          <w:p w14:paraId="282E1D0B" w14:textId="589A7C86"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 xml:space="preserve">Centrum Usług Medycznych DIALIZA </w:t>
            </w:r>
            <w:r w:rsidRPr="00F7530B">
              <w:rPr>
                <w:rFonts w:eastAsia="Times New Roman" w:cstheme="minorHAnsi"/>
                <w:sz w:val="12"/>
                <w:szCs w:val="12"/>
                <w:lang w:eastAsia="ar-SA"/>
              </w:rPr>
              <w:br/>
              <w:t>Sp.</w:t>
            </w:r>
            <w:r w:rsidR="005A5A82">
              <w:rPr>
                <w:rFonts w:eastAsia="Times New Roman" w:cstheme="minorHAnsi"/>
                <w:sz w:val="12"/>
                <w:szCs w:val="12"/>
                <w:lang w:eastAsia="ar-SA"/>
              </w:rPr>
              <w:t xml:space="preserve"> z </w:t>
            </w:r>
            <w:r w:rsidRPr="00F7530B">
              <w:rPr>
                <w:rFonts w:eastAsia="Times New Roman" w:cstheme="minorHAnsi"/>
                <w:sz w:val="12"/>
                <w:szCs w:val="12"/>
                <w:lang w:eastAsia="ar-SA"/>
              </w:rPr>
              <w:t xml:space="preserve">o.o. </w:t>
            </w:r>
            <w:r w:rsidRPr="00F7530B">
              <w:rPr>
                <w:rFonts w:eastAsia="Times New Roman" w:cstheme="minorHAnsi"/>
                <w:sz w:val="12"/>
                <w:szCs w:val="12"/>
                <w:lang w:eastAsia="ar-SA"/>
              </w:rPr>
              <w:br/>
              <w:t>ul. Kilińskiego 7</w:t>
            </w:r>
            <w:r w:rsidRPr="00F7530B">
              <w:rPr>
                <w:rFonts w:eastAsia="Times New Roman" w:cstheme="minorHAnsi"/>
                <w:sz w:val="12"/>
                <w:szCs w:val="12"/>
                <w:lang w:eastAsia="ar-SA"/>
              </w:rPr>
              <w:br/>
              <w:t>78-400 Szczecinek</w:t>
            </w:r>
          </w:p>
        </w:tc>
        <w:tc>
          <w:tcPr>
            <w:tcW w:w="408" w:type="pct"/>
          </w:tcPr>
          <w:p w14:paraId="0C1CF8F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Szczecinek</w:t>
            </w:r>
          </w:p>
        </w:tc>
        <w:tc>
          <w:tcPr>
            <w:tcW w:w="883" w:type="pct"/>
          </w:tcPr>
          <w:p w14:paraId="4E8766D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Oddział Nefrologii ul. Kilińskiego 7, 78-400 Szczecinek</w:t>
            </w:r>
          </w:p>
        </w:tc>
        <w:tc>
          <w:tcPr>
            <w:tcW w:w="382" w:type="pct"/>
          </w:tcPr>
          <w:p w14:paraId="3B80CA1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56D52CC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4B24452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97EE2F5"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23D5A46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5610BD43" w14:textId="7F5BEE4A"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Rezerwowym źródłem jest ujęcie własne Szpitala </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Szczecinku Sp.</w:t>
            </w:r>
            <w:r w:rsidR="005A5A82">
              <w:rPr>
                <w:rFonts w:eastAsia="Times New Roman" w:cstheme="minorHAnsi"/>
                <w:color w:val="000000" w:themeColor="text1"/>
                <w:sz w:val="12"/>
                <w:szCs w:val="12"/>
                <w:lang w:eastAsia="ar-SA"/>
              </w:rPr>
              <w:t xml:space="preserve"> z </w:t>
            </w:r>
            <w:proofErr w:type="spellStart"/>
            <w:r w:rsidRPr="001C55FC">
              <w:rPr>
                <w:rFonts w:eastAsia="Times New Roman" w:cstheme="minorHAnsi"/>
                <w:color w:val="000000" w:themeColor="text1"/>
                <w:sz w:val="12"/>
                <w:szCs w:val="12"/>
                <w:lang w:eastAsia="ar-SA"/>
              </w:rPr>
              <w:t>o.o.przy</w:t>
            </w:r>
            <w:proofErr w:type="spellEnd"/>
            <w:r w:rsidRPr="001C55FC">
              <w:rPr>
                <w:rFonts w:eastAsia="Times New Roman" w:cstheme="minorHAnsi"/>
                <w:color w:val="000000" w:themeColor="text1"/>
                <w:sz w:val="12"/>
                <w:szCs w:val="12"/>
                <w:lang w:eastAsia="ar-SA"/>
              </w:rPr>
              <w:t xml:space="preserve"> ul. Kościuszki 38</w:t>
            </w:r>
          </w:p>
        </w:tc>
      </w:tr>
      <w:tr w:rsidR="00175E8F" w:rsidRPr="00272B2E" w14:paraId="6DD59DCD" w14:textId="77777777" w:rsidTr="00AD7B28">
        <w:trPr>
          <w:trHeight w:val="691"/>
        </w:trPr>
        <w:tc>
          <w:tcPr>
            <w:tcW w:w="243" w:type="pct"/>
          </w:tcPr>
          <w:p w14:paraId="4B376061"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39.</w:t>
            </w:r>
          </w:p>
        </w:tc>
        <w:tc>
          <w:tcPr>
            <w:tcW w:w="743" w:type="pct"/>
          </w:tcPr>
          <w:p w14:paraId="2679574F"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ar-SA"/>
              </w:rPr>
              <w:t>Pomorski Ośrodek Diagnostyki Medycznej „</w:t>
            </w:r>
            <w:proofErr w:type="spellStart"/>
            <w:r w:rsidRPr="00F7530B">
              <w:rPr>
                <w:rFonts w:eastAsia="Times New Roman" w:cstheme="minorHAnsi"/>
                <w:sz w:val="12"/>
                <w:szCs w:val="12"/>
                <w:lang w:eastAsia="ar-SA"/>
              </w:rPr>
              <w:t>Podimed</w:t>
            </w:r>
            <w:proofErr w:type="spellEnd"/>
            <w:r w:rsidRPr="00F7530B">
              <w:rPr>
                <w:rFonts w:eastAsia="Times New Roman" w:cstheme="minorHAnsi"/>
                <w:sz w:val="12"/>
                <w:szCs w:val="12"/>
                <w:lang w:eastAsia="ar-SA"/>
              </w:rPr>
              <w:t>” ul. Spółdzielcza 8, 78-400 Szczecinek</w:t>
            </w:r>
          </w:p>
        </w:tc>
        <w:tc>
          <w:tcPr>
            <w:tcW w:w="408" w:type="pct"/>
          </w:tcPr>
          <w:p w14:paraId="18174506"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Szczecinek</w:t>
            </w:r>
          </w:p>
        </w:tc>
        <w:tc>
          <w:tcPr>
            <w:tcW w:w="883" w:type="pct"/>
          </w:tcPr>
          <w:p w14:paraId="4FBFAA0E" w14:textId="5A8E83E5"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Centrum Okulistyki</w:t>
            </w:r>
            <w:r w:rsidR="005A5A82">
              <w:rPr>
                <w:rFonts w:eastAsia="Times New Roman" w:cstheme="minorHAnsi"/>
                <w:color w:val="000000" w:themeColor="text1"/>
                <w:sz w:val="12"/>
                <w:szCs w:val="12"/>
                <w:lang w:eastAsia="ar-SA"/>
              </w:rPr>
              <w:t xml:space="preserve"> i </w:t>
            </w:r>
            <w:r w:rsidRPr="001C55FC">
              <w:rPr>
                <w:rFonts w:eastAsia="Times New Roman" w:cstheme="minorHAnsi"/>
                <w:color w:val="000000" w:themeColor="text1"/>
                <w:sz w:val="12"/>
                <w:szCs w:val="12"/>
                <w:lang w:eastAsia="ar-SA"/>
              </w:rPr>
              <w:t>Chirurgii Oka ul. Kościuszki 38b, 78-400 Szczecinek</w:t>
            </w:r>
          </w:p>
        </w:tc>
        <w:tc>
          <w:tcPr>
            <w:tcW w:w="382" w:type="pct"/>
          </w:tcPr>
          <w:p w14:paraId="06EBC1B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1D7443A8"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10544F4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0D717EE8"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561E3B4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60D5316A" w14:textId="7812803C"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Rezerwowym źródłem jest ujęcie własne Szpitala</w:t>
            </w:r>
            <w:r w:rsidR="000E738B">
              <w:rPr>
                <w:rFonts w:eastAsia="Times New Roman" w:cstheme="minorHAnsi"/>
                <w:color w:val="000000" w:themeColor="text1"/>
                <w:sz w:val="12"/>
                <w:szCs w:val="12"/>
                <w:lang w:eastAsia="ar-SA"/>
              </w:rPr>
              <w:t xml:space="preserve"> w </w:t>
            </w:r>
            <w:r w:rsidRPr="001C55FC">
              <w:rPr>
                <w:rFonts w:eastAsia="Times New Roman" w:cstheme="minorHAnsi"/>
                <w:color w:val="000000" w:themeColor="text1"/>
                <w:sz w:val="12"/>
                <w:szCs w:val="12"/>
                <w:lang w:eastAsia="ar-SA"/>
              </w:rPr>
              <w:t>Szczecinku Sp.</w:t>
            </w:r>
            <w:r w:rsidR="005A5A82">
              <w:rPr>
                <w:rFonts w:eastAsia="Times New Roman" w:cstheme="minorHAnsi"/>
                <w:color w:val="000000" w:themeColor="text1"/>
                <w:sz w:val="12"/>
                <w:szCs w:val="12"/>
                <w:lang w:eastAsia="ar-SA"/>
              </w:rPr>
              <w:t xml:space="preserve"> z </w:t>
            </w:r>
            <w:r w:rsidRPr="001C55FC">
              <w:rPr>
                <w:rFonts w:eastAsia="Times New Roman" w:cstheme="minorHAnsi"/>
                <w:color w:val="000000" w:themeColor="text1"/>
                <w:sz w:val="12"/>
                <w:szCs w:val="12"/>
                <w:lang w:eastAsia="ar-SA"/>
              </w:rPr>
              <w:t>o.o.,   przy ul. Kościuszki 38</w:t>
            </w:r>
          </w:p>
        </w:tc>
      </w:tr>
      <w:tr w:rsidR="00175E8F" w:rsidRPr="00272B2E" w14:paraId="08921CB6" w14:textId="77777777" w:rsidTr="00AD7B28">
        <w:trPr>
          <w:trHeight w:val="409"/>
        </w:trPr>
        <w:tc>
          <w:tcPr>
            <w:tcW w:w="243" w:type="pct"/>
          </w:tcPr>
          <w:p w14:paraId="3713A9B3"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40.</w:t>
            </w:r>
          </w:p>
        </w:tc>
        <w:tc>
          <w:tcPr>
            <w:tcW w:w="743" w:type="pct"/>
          </w:tcPr>
          <w:p w14:paraId="086204FB" w14:textId="77777777" w:rsidR="00175E8F" w:rsidRPr="00F7530B" w:rsidRDefault="00175E8F" w:rsidP="00654E9B">
            <w:pPr>
              <w:suppressAutoHyphens/>
              <w:jc w:val="both"/>
              <w:rPr>
                <w:rFonts w:eastAsia="Times New Roman" w:cstheme="minorHAnsi"/>
                <w:sz w:val="12"/>
                <w:szCs w:val="12"/>
                <w:lang w:eastAsia="ar-SA"/>
              </w:rPr>
            </w:pPr>
            <w:r w:rsidRPr="00F7530B">
              <w:rPr>
                <w:rFonts w:eastAsia="Times New Roman" w:cstheme="minorHAnsi"/>
                <w:sz w:val="12"/>
                <w:szCs w:val="12"/>
                <w:lang w:eastAsia="pl-PL"/>
              </w:rPr>
              <w:t xml:space="preserve">SPZOZ MSWiA </w:t>
            </w:r>
            <w:r w:rsidRPr="00F7530B">
              <w:rPr>
                <w:rFonts w:eastAsia="Times New Roman" w:cstheme="minorHAnsi"/>
                <w:sz w:val="12"/>
                <w:szCs w:val="12"/>
                <w:lang w:eastAsia="pl-PL"/>
              </w:rPr>
              <w:br/>
              <w:t xml:space="preserve">w Szczecinie  ul. Jagiellońska 44 </w:t>
            </w:r>
            <w:r w:rsidRPr="00F7530B">
              <w:rPr>
                <w:rFonts w:eastAsia="Times New Roman" w:cstheme="minorHAnsi"/>
                <w:sz w:val="12"/>
                <w:szCs w:val="12"/>
                <w:lang w:eastAsia="pl-PL"/>
              </w:rPr>
              <w:br/>
              <w:t>70-382 Szczecin</w:t>
            </w:r>
          </w:p>
        </w:tc>
        <w:tc>
          <w:tcPr>
            <w:tcW w:w="408" w:type="pct"/>
          </w:tcPr>
          <w:p w14:paraId="3365D991"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Szczecin</w:t>
            </w:r>
          </w:p>
        </w:tc>
        <w:tc>
          <w:tcPr>
            <w:tcW w:w="883" w:type="pct"/>
          </w:tcPr>
          <w:p w14:paraId="655854FC"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pl-PL"/>
              </w:rPr>
              <w:t xml:space="preserve">Szpital SPZOZ MSWiA </w:t>
            </w:r>
            <w:r w:rsidRPr="001C55FC">
              <w:rPr>
                <w:rFonts w:eastAsia="Times New Roman" w:cstheme="minorHAnsi"/>
                <w:color w:val="000000" w:themeColor="text1"/>
                <w:sz w:val="12"/>
                <w:szCs w:val="12"/>
                <w:lang w:eastAsia="pl-PL"/>
              </w:rPr>
              <w:br/>
              <w:t xml:space="preserve">w Szczecinie </w:t>
            </w:r>
            <w:r w:rsidRPr="001C55FC">
              <w:rPr>
                <w:rFonts w:eastAsia="Times New Roman" w:cstheme="minorHAnsi"/>
                <w:color w:val="000000" w:themeColor="text1"/>
                <w:sz w:val="12"/>
                <w:szCs w:val="12"/>
                <w:lang w:eastAsia="pl-PL"/>
              </w:rPr>
              <w:br/>
              <w:t xml:space="preserve">ul. Jagiellońska 44 </w:t>
            </w:r>
            <w:r w:rsidRPr="001C55FC">
              <w:rPr>
                <w:rFonts w:eastAsia="Times New Roman" w:cstheme="minorHAnsi"/>
                <w:color w:val="000000" w:themeColor="text1"/>
                <w:sz w:val="12"/>
                <w:szCs w:val="12"/>
                <w:lang w:eastAsia="pl-PL"/>
              </w:rPr>
              <w:br/>
              <w:t>70-382 Szczecin</w:t>
            </w:r>
          </w:p>
        </w:tc>
        <w:tc>
          <w:tcPr>
            <w:tcW w:w="382" w:type="pct"/>
          </w:tcPr>
          <w:p w14:paraId="08C1221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74448378"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31" w:type="pct"/>
          </w:tcPr>
          <w:p w14:paraId="037493A0"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2A500C83"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5BFCB79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091BBF9A"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Przejęty pod nadzór PIS </w:t>
            </w:r>
            <w:r w:rsidRPr="001C55FC">
              <w:rPr>
                <w:rFonts w:eastAsia="Times New Roman" w:cstheme="minorHAnsi"/>
                <w:color w:val="000000" w:themeColor="text1"/>
                <w:sz w:val="12"/>
                <w:szCs w:val="12"/>
                <w:lang w:eastAsia="ar-SA"/>
              </w:rPr>
              <w:br/>
              <w:t>w II p. 2020 r. – obiekt nie kontrolowany</w:t>
            </w:r>
          </w:p>
        </w:tc>
      </w:tr>
      <w:tr w:rsidR="00175E8F" w:rsidRPr="00272B2E" w14:paraId="1B41D033" w14:textId="77777777" w:rsidTr="00AD7B28">
        <w:trPr>
          <w:trHeight w:val="409"/>
        </w:trPr>
        <w:tc>
          <w:tcPr>
            <w:tcW w:w="243" w:type="pct"/>
          </w:tcPr>
          <w:p w14:paraId="68643A92"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41.</w:t>
            </w:r>
          </w:p>
        </w:tc>
        <w:tc>
          <w:tcPr>
            <w:tcW w:w="743" w:type="pct"/>
          </w:tcPr>
          <w:p w14:paraId="6827E5AD" w14:textId="77777777" w:rsidR="00175E8F" w:rsidRPr="00F7530B" w:rsidRDefault="00175E8F" w:rsidP="00654E9B">
            <w:pPr>
              <w:suppressAutoHyphens/>
              <w:jc w:val="both"/>
              <w:rPr>
                <w:rFonts w:eastAsia="Times New Roman" w:cstheme="minorHAnsi"/>
                <w:sz w:val="12"/>
                <w:szCs w:val="12"/>
                <w:lang w:eastAsia="pl-PL"/>
              </w:rPr>
            </w:pPr>
            <w:r w:rsidRPr="00F7530B">
              <w:rPr>
                <w:rFonts w:eastAsia="Times New Roman" w:cstheme="minorHAnsi"/>
                <w:sz w:val="12"/>
                <w:szCs w:val="12"/>
                <w:lang w:eastAsia="pl-PL"/>
              </w:rPr>
              <w:t xml:space="preserve">SPZOZ MSWiA </w:t>
            </w:r>
            <w:r w:rsidRPr="00F7530B">
              <w:rPr>
                <w:rFonts w:eastAsia="Times New Roman" w:cstheme="minorHAnsi"/>
                <w:sz w:val="12"/>
                <w:szCs w:val="12"/>
                <w:lang w:eastAsia="pl-PL"/>
              </w:rPr>
              <w:br/>
              <w:t xml:space="preserve">w Koszalinie, ul. Szpitalna 2, </w:t>
            </w:r>
            <w:r w:rsidRPr="00F7530B">
              <w:rPr>
                <w:rFonts w:eastAsia="Times New Roman" w:cstheme="minorHAnsi"/>
                <w:sz w:val="12"/>
                <w:szCs w:val="12"/>
                <w:lang w:eastAsia="ar-SA"/>
              </w:rPr>
              <w:t>75-720 Koszalin</w:t>
            </w:r>
          </w:p>
        </w:tc>
        <w:tc>
          <w:tcPr>
            <w:tcW w:w="408" w:type="pct"/>
          </w:tcPr>
          <w:p w14:paraId="5DA31A9A"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Koszalin</w:t>
            </w:r>
          </w:p>
        </w:tc>
        <w:tc>
          <w:tcPr>
            <w:tcW w:w="883" w:type="pct"/>
          </w:tcPr>
          <w:p w14:paraId="55407058" w14:textId="7083936C" w:rsidR="00175E8F" w:rsidRPr="001C55FC" w:rsidRDefault="00175E8F" w:rsidP="00654E9B">
            <w:pPr>
              <w:suppressAutoHyphens/>
              <w:jc w:val="both"/>
              <w:rPr>
                <w:rFonts w:eastAsia="Times New Roman" w:cstheme="minorHAnsi"/>
                <w:color w:val="000000" w:themeColor="text1"/>
                <w:sz w:val="12"/>
                <w:szCs w:val="12"/>
                <w:lang w:val="en-US" w:eastAsia="ar-SA"/>
              </w:rPr>
            </w:pPr>
            <w:r w:rsidRPr="001C55FC">
              <w:rPr>
                <w:rFonts w:eastAsia="Times New Roman" w:cstheme="minorHAnsi"/>
                <w:color w:val="000000" w:themeColor="text1"/>
                <w:sz w:val="12"/>
                <w:szCs w:val="12"/>
                <w:lang w:eastAsia="pl-PL"/>
              </w:rPr>
              <w:t>Szpital MSWiA</w:t>
            </w:r>
            <w:r w:rsidR="000E738B">
              <w:rPr>
                <w:rFonts w:eastAsia="Times New Roman" w:cstheme="minorHAnsi"/>
                <w:color w:val="000000" w:themeColor="text1"/>
                <w:sz w:val="12"/>
                <w:szCs w:val="12"/>
                <w:lang w:eastAsia="pl-PL"/>
              </w:rPr>
              <w:t xml:space="preserve"> w </w:t>
            </w:r>
            <w:r w:rsidRPr="001C55FC">
              <w:rPr>
                <w:rFonts w:eastAsia="Times New Roman" w:cstheme="minorHAnsi"/>
                <w:color w:val="000000" w:themeColor="text1"/>
                <w:sz w:val="12"/>
                <w:szCs w:val="12"/>
                <w:lang w:eastAsia="pl-PL"/>
              </w:rPr>
              <w:t xml:space="preserve">Koszalinie </w:t>
            </w:r>
            <w:r w:rsidRPr="001C55FC">
              <w:rPr>
                <w:rFonts w:eastAsia="Times New Roman" w:cstheme="minorHAnsi"/>
                <w:color w:val="000000" w:themeColor="text1"/>
                <w:sz w:val="12"/>
                <w:szCs w:val="12"/>
                <w:lang w:eastAsia="pl-PL"/>
              </w:rPr>
              <w:br/>
              <w:t xml:space="preserve">ul. Szpitalna 2 </w:t>
            </w:r>
            <w:r w:rsidRPr="001C55FC">
              <w:rPr>
                <w:rFonts w:eastAsia="Times New Roman" w:cstheme="minorHAnsi"/>
                <w:color w:val="000000" w:themeColor="text1"/>
                <w:sz w:val="12"/>
                <w:szCs w:val="12"/>
                <w:lang w:eastAsia="pl-PL"/>
              </w:rPr>
              <w:br/>
              <w:t>Koszalin</w:t>
            </w:r>
            <w:r w:rsidRPr="001C55FC">
              <w:rPr>
                <w:rFonts w:eastAsia="Times New Roman" w:cstheme="minorHAnsi"/>
                <w:color w:val="000000" w:themeColor="text1"/>
                <w:sz w:val="12"/>
                <w:szCs w:val="12"/>
                <w:lang w:eastAsia="pl-PL"/>
              </w:rPr>
              <w:br/>
            </w:r>
            <w:r w:rsidRPr="001C55FC">
              <w:rPr>
                <w:rFonts w:eastAsia="Times New Roman" w:cstheme="minorHAnsi"/>
                <w:color w:val="000000" w:themeColor="text1"/>
                <w:sz w:val="12"/>
                <w:szCs w:val="12"/>
                <w:lang w:val="en-US" w:eastAsia="ar-SA"/>
              </w:rPr>
              <w:t>75-720 Koszalin</w:t>
            </w:r>
          </w:p>
        </w:tc>
        <w:tc>
          <w:tcPr>
            <w:tcW w:w="382" w:type="pct"/>
          </w:tcPr>
          <w:p w14:paraId="2422B71D"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62D7908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02D05F57"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0EE64D59"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3432006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7D46AC02"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Przejęty pod nadzór PIS </w:t>
            </w:r>
            <w:r w:rsidRPr="001C55FC">
              <w:rPr>
                <w:rFonts w:eastAsia="Times New Roman" w:cstheme="minorHAnsi"/>
                <w:color w:val="000000" w:themeColor="text1"/>
                <w:sz w:val="12"/>
                <w:szCs w:val="12"/>
                <w:lang w:eastAsia="ar-SA"/>
              </w:rPr>
              <w:br/>
              <w:t>w II p. 2020 r. – obiekt niekontrolowany</w:t>
            </w:r>
          </w:p>
        </w:tc>
      </w:tr>
      <w:tr w:rsidR="00175E8F" w:rsidRPr="00272B2E" w14:paraId="721407CD" w14:textId="77777777" w:rsidTr="00AD7B28">
        <w:trPr>
          <w:trHeight w:val="409"/>
        </w:trPr>
        <w:tc>
          <w:tcPr>
            <w:tcW w:w="243" w:type="pct"/>
          </w:tcPr>
          <w:p w14:paraId="46DCF797"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sidRPr="001C55FC">
              <w:rPr>
                <w:rFonts w:eastAsia="Times New Roman" w:cstheme="minorHAnsi"/>
                <w:b/>
                <w:bCs/>
                <w:color w:val="000000" w:themeColor="text1"/>
                <w:sz w:val="12"/>
                <w:szCs w:val="12"/>
                <w:lang w:eastAsia="ar-SA"/>
              </w:rPr>
              <w:t>42.</w:t>
            </w:r>
          </w:p>
        </w:tc>
        <w:tc>
          <w:tcPr>
            <w:tcW w:w="743" w:type="pct"/>
          </w:tcPr>
          <w:p w14:paraId="26132523" w14:textId="77777777" w:rsidR="00175E8F" w:rsidRPr="00F7530B" w:rsidRDefault="00175E8F" w:rsidP="00654E9B">
            <w:pPr>
              <w:suppressAutoHyphens/>
              <w:jc w:val="both"/>
              <w:rPr>
                <w:rFonts w:eastAsia="Times New Roman" w:cstheme="minorHAnsi"/>
                <w:sz w:val="12"/>
                <w:szCs w:val="12"/>
                <w:lang w:eastAsia="pl-PL"/>
              </w:rPr>
            </w:pPr>
            <w:r w:rsidRPr="00F7530B">
              <w:rPr>
                <w:rFonts w:eastAsia="Times New Roman" w:cstheme="minorHAnsi"/>
                <w:sz w:val="12"/>
                <w:szCs w:val="12"/>
                <w:lang w:eastAsia="pl-PL"/>
              </w:rPr>
              <w:t xml:space="preserve">SPZOZ MSWiA </w:t>
            </w:r>
            <w:r w:rsidRPr="00F7530B">
              <w:rPr>
                <w:rFonts w:eastAsia="Times New Roman" w:cstheme="minorHAnsi"/>
                <w:sz w:val="12"/>
                <w:szCs w:val="12"/>
                <w:lang w:eastAsia="pl-PL"/>
              </w:rPr>
              <w:br/>
              <w:t xml:space="preserve">w Złocieńcu </w:t>
            </w:r>
            <w:r w:rsidRPr="00F7530B">
              <w:rPr>
                <w:rFonts w:eastAsia="Times New Roman" w:cstheme="minorHAnsi"/>
                <w:sz w:val="12"/>
                <w:szCs w:val="12"/>
                <w:lang w:eastAsia="pl-PL"/>
              </w:rPr>
              <w:br/>
              <w:t xml:space="preserve">Kańsko 1   </w:t>
            </w:r>
            <w:r w:rsidRPr="00F7530B">
              <w:rPr>
                <w:rFonts w:eastAsia="Times New Roman" w:cstheme="minorHAnsi"/>
                <w:sz w:val="12"/>
                <w:szCs w:val="12"/>
                <w:lang w:eastAsia="pl-PL"/>
              </w:rPr>
              <w:br/>
              <w:t>78-520 Złocieniec</w:t>
            </w:r>
          </w:p>
        </w:tc>
        <w:tc>
          <w:tcPr>
            <w:tcW w:w="408" w:type="pct"/>
          </w:tcPr>
          <w:p w14:paraId="47847BEB"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Drawsko</w:t>
            </w:r>
          </w:p>
        </w:tc>
        <w:tc>
          <w:tcPr>
            <w:tcW w:w="883" w:type="pct"/>
          </w:tcPr>
          <w:p w14:paraId="4092B5CC" w14:textId="6DFAC14C" w:rsidR="00175E8F" w:rsidRPr="001C55FC" w:rsidRDefault="00175E8F" w:rsidP="00654E9B">
            <w:pPr>
              <w:suppressAutoHyphens/>
              <w:jc w:val="both"/>
              <w:rPr>
                <w:rFonts w:eastAsia="Times New Roman" w:cstheme="minorHAnsi"/>
                <w:color w:val="000000" w:themeColor="text1"/>
                <w:sz w:val="12"/>
                <w:szCs w:val="12"/>
                <w:lang w:eastAsia="pl-PL"/>
              </w:rPr>
            </w:pPr>
            <w:r w:rsidRPr="001C55FC">
              <w:rPr>
                <w:rFonts w:eastAsia="Times New Roman" w:cstheme="minorHAnsi"/>
                <w:color w:val="000000" w:themeColor="text1"/>
                <w:sz w:val="12"/>
                <w:szCs w:val="12"/>
                <w:lang w:eastAsia="pl-PL"/>
              </w:rPr>
              <w:t>Szpital Specjalistyczny MSWiA</w:t>
            </w:r>
            <w:r w:rsidR="000E738B">
              <w:rPr>
                <w:rFonts w:eastAsia="Times New Roman" w:cstheme="minorHAnsi"/>
                <w:color w:val="000000" w:themeColor="text1"/>
                <w:sz w:val="12"/>
                <w:szCs w:val="12"/>
                <w:lang w:eastAsia="pl-PL"/>
              </w:rPr>
              <w:t xml:space="preserve"> w </w:t>
            </w:r>
            <w:r w:rsidRPr="001C55FC">
              <w:rPr>
                <w:rFonts w:eastAsia="Times New Roman" w:cstheme="minorHAnsi"/>
                <w:color w:val="000000" w:themeColor="text1"/>
                <w:sz w:val="12"/>
                <w:szCs w:val="12"/>
                <w:lang w:eastAsia="pl-PL"/>
              </w:rPr>
              <w:t>Złocieńcu</w:t>
            </w:r>
            <w:r w:rsidRPr="001C55FC">
              <w:rPr>
                <w:rFonts w:eastAsia="Times New Roman" w:cstheme="minorHAnsi"/>
                <w:color w:val="000000" w:themeColor="text1"/>
                <w:sz w:val="12"/>
                <w:szCs w:val="12"/>
                <w:lang w:eastAsia="pl-PL"/>
              </w:rPr>
              <w:br/>
              <w:t>Kańsko 1</w:t>
            </w:r>
            <w:r w:rsidRPr="001C55FC">
              <w:rPr>
                <w:rFonts w:eastAsia="Times New Roman" w:cstheme="minorHAnsi"/>
                <w:color w:val="000000" w:themeColor="text1"/>
                <w:sz w:val="12"/>
                <w:szCs w:val="12"/>
                <w:lang w:eastAsia="pl-PL"/>
              </w:rPr>
              <w:br/>
              <w:t>78-520 Złocieniec</w:t>
            </w:r>
          </w:p>
        </w:tc>
        <w:tc>
          <w:tcPr>
            <w:tcW w:w="382" w:type="pct"/>
          </w:tcPr>
          <w:p w14:paraId="57551B44"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352" w:type="pct"/>
          </w:tcPr>
          <w:p w14:paraId="7703D67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31" w:type="pct"/>
          </w:tcPr>
          <w:p w14:paraId="6947A078"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7BE40491"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tak</w:t>
            </w:r>
          </w:p>
        </w:tc>
        <w:tc>
          <w:tcPr>
            <w:tcW w:w="427" w:type="pct"/>
          </w:tcPr>
          <w:p w14:paraId="75901ADF"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3463C1F1" w14:textId="77777777" w:rsidR="00175E8F" w:rsidRPr="001C55FC" w:rsidRDefault="00175E8F" w:rsidP="00654E9B">
            <w:pPr>
              <w:suppressAutoHyphens/>
              <w:jc w:val="both"/>
              <w:rPr>
                <w:rFonts w:eastAsia="Times New Roman" w:cstheme="minorHAnsi"/>
                <w:color w:val="000000" w:themeColor="text1"/>
                <w:sz w:val="12"/>
                <w:szCs w:val="12"/>
                <w:lang w:eastAsia="ar-SA"/>
              </w:rPr>
            </w:pPr>
            <w:r w:rsidRPr="001C55FC">
              <w:rPr>
                <w:rFonts w:eastAsia="Times New Roman" w:cstheme="minorHAnsi"/>
                <w:color w:val="000000" w:themeColor="text1"/>
                <w:sz w:val="12"/>
                <w:szCs w:val="12"/>
                <w:lang w:eastAsia="ar-SA"/>
              </w:rPr>
              <w:t xml:space="preserve">Przejęty pod nadzór PIS </w:t>
            </w:r>
            <w:r w:rsidRPr="001C55FC">
              <w:rPr>
                <w:rFonts w:eastAsia="Times New Roman" w:cstheme="minorHAnsi"/>
                <w:color w:val="000000" w:themeColor="text1"/>
                <w:sz w:val="12"/>
                <w:szCs w:val="12"/>
                <w:lang w:eastAsia="ar-SA"/>
              </w:rPr>
              <w:br/>
              <w:t>w II p. 2020 r. – obiekt niekontrolowany</w:t>
            </w:r>
          </w:p>
        </w:tc>
      </w:tr>
      <w:tr w:rsidR="00175E8F" w:rsidRPr="00272B2E" w14:paraId="77A4D89A" w14:textId="77777777" w:rsidTr="00AD7B28">
        <w:trPr>
          <w:trHeight w:val="409"/>
        </w:trPr>
        <w:tc>
          <w:tcPr>
            <w:tcW w:w="243" w:type="pct"/>
          </w:tcPr>
          <w:p w14:paraId="057C27BB"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Pr>
                <w:rFonts w:eastAsia="Times New Roman" w:cstheme="minorHAnsi"/>
                <w:b/>
                <w:bCs/>
                <w:color w:val="000000" w:themeColor="text1"/>
                <w:sz w:val="12"/>
                <w:szCs w:val="12"/>
                <w:lang w:eastAsia="ar-SA"/>
              </w:rPr>
              <w:t>43.</w:t>
            </w:r>
          </w:p>
        </w:tc>
        <w:tc>
          <w:tcPr>
            <w:tcW w:w="743" w:type="pct"/>
          </w:tcPr>
          <w:p w14:paraId="070CE5E9" w14:textId="0BC22CAF" w:rsidR="00175E8F" w:rsidRPr="00F7530B" w:rsidRDefault="00175E8F" w:rsidP="00654E9B">
            <w:pPr>
              <w:suppressAutoHyphens/>
              <w:jc w:val="both"/>
              <w:rPr>
                <w:rFonts w:eastAsia="Times New Roman" w:cstheme="minorHAnsi"/>
                <w:sz w:val="12"/>
                <w:szCs w:val="12"/>
                <w:lang w:eastAsia="pl-PL"/>
              </w:rPr>
            </w:pPr>
            <w:r>
              <w:rPr>
                <w:rFonts w:eastAsia="Times New Roman" w:cstheme="minorHAnsi"/>
                <w:sz w:val="12"/>
                <w:szCs w:val="12"/>
                <w:lang w:eastAsia="pl-PL"/>
              </w:rPr>
              <w:t>Zakład Opiekuńczo-Leczniczy Samodzielny Publiczny Zakład Opieki Zdrowotnej „Leśna Ustroń”</w:t>
            </w:r>
            <w:r w:rsidR="000E738B">
              <w:rPr>
                <w:rFonts w:eastAsia="Times New Roman" w:cstheme="minorHAnsi"/>
                <w:sz w:val="12"/>
                <w:szCs w:val="12"/>
                <w:lang w:eastAsia="pl-PL"/>
              </w:rPr>
              <w:t xml:space="preserve"> w </w:t>
            </w:r>
            <w:r>
              <w:rPr>
                <w:rFonts w:eastAsia="Times New Roman" w:cstheme="minorHAnsi"/>
                <w:sz w:val="12"/>
                <w:szCs w:val="12"/>
                <w:lang w:eastAsia="pl-PL"/>
              </w:rPr>
              <w:t>Tucznie, ul. Staszica 58, 78-640 Tuczno</w:t>
            </w:r>
          </w:p>
        </w:tc>
        <w:tc>
          <w:tcPr>
            <w:tcW w:w="408" w:type="pct"/>
          </w:tcPr>
          <w:p w14:paraId="14DCDF3C" w14:textId="77777777" w:rsidR="00175E8F" w:rsidRPr="001C55FC" w:rsidRDefault="00175E8F" w:rsidP="00654E9B">
            <w:pPr>
              <w:suppressAutoHyphens/>
              <w:jc w:val="both"/>
              <w:rPr>
                <w:rFonts w:eastAsia="Times New Roman" w:cstheme="minorHAnsi"/>
                <w:color w:val="000000" w:themeColor="text1"/>
                <w:sz w:val="12"/>
                <w:szCs w:val="12"/>
                <w:lang w:eastAsia="ar-SA"/>
              </w:rPr>
            </w:pPr>
            <w:r>
              <w:rPr>
                <w:rFonts w:eastAsia="Times New Roman" w:cstheme="minorHAnsi"/>
                <w:color w:val="000000" w:themeColor="text1"/>
                <w:sz w:val="12"/>
                <w:szCs w:val="12"/>
                <w:lang w:eastAsia="ar-SA"/>
              </w:rPr>
              <w:t xml:space="preserve">Wałcz </w:t>
            </w:r>
          </w:p>
        </w:tc>
        <w:tc>
          <w:tcPr>
            <w:tcW w:w="883" w:type="pct"/>
          </w:tcPr>
          <w:p w14:paraId="786CAE20" w14:textId="2CBE21F4" w:rsidR="00175E8F" w:rsidRPr="001C55FC" w:rsidRDefault="00175E8F" w:rsidP="00654E9B">
            <w:pPr>
              <w:suppressAutoHyphens/>
              <w:jc w:val="both"/>
              <w:rPr>
                <w:rFonts w:eastAsia="Times New Roman" w:cstheme="minorHAnsi"/>
                <w:color w:val="000000" w:themeColor="text1"/>
                <w:sz w:val="12"/>
                <w:szCs w:val="12"/>
                <w:lang w:eastAsia="pl-PL"/>
              </w:rPr>
            </w:pPr>
            <w:r w:rsidRPr="00717784">
              <w:rPr>
                <w:rFonts w:eastAsia="Times New Roman" w:cstheme="minorHAnsi"/>
                <w:color w:val="000000" w:themeColor="text1"/>
                <w:sz w:val="12"/>
                <w:szCs w:val="12"/>
                <w:lang w:eastAsia="pl-PL"/>
              </w:rPr>
              <w:t>Zakład Opiekuńczo-Leczniczy Samodzielny Publiczny Zakład Opieki Zdrowotnej „Leśna Ustroń”</w:t>
            </w:r>
            <w:r w:rsidR="000E738B">
              <w:rPr>
                <w:rFonts w:eastAsia="Times New Roman" w:cstheme="minorHAnsi"/>
                <w:color w:val="000000" w:themeColor="text1"/>
                <w:sz w:val="12"/>
                <w:szCs w:val="12"/>
                <w:lang w:eastAsia="pl-PL"/>
              </w:rPr>
              <w:t xml:space="preserve"> w </w:t>
            </w:r>
            <w:r w:rsidRPr="00717784">
              <w:rPr>
                <w:rFonts w:eastAsia="Times New Roman" w:cstheme="minorHAnsi"/>
                <w:color w:val="000000" w:themeColor="text1"/>
                <w:sz w:val="12"/>
                <w:szCs w:val="12"/>
                <w:lang w:eastAsia="pl-PL"/>
              </w:rPr>
              <w:t>Tucznie</w:t>
            </w:r>
            <w:r>
              <w:rPr>
                <w:rFonts w:eastAsia="Times New Roman" w:cstheme="minorHAnsi"/>
                <w:color w:val="000000" w:themeColor="text1"/>
                <w:sz w:val="12"/>
                <w:szCs w:val="12"/>
                <w:lang w:eastAsia="pl-PL"/>
              </w:rPr>
              <w:t>- Rehabilitacja Lecznicza</w:t>
            </w:r>
            <w:r w:rsidRPr="00717784">
              <w:rPr>
                <w:rFonts w:eastAsia="Times New Roman" w:cstheme="minorHAnsi"/>
                <w:color w:val="000000" w:themeColor="text1"/>
                <w:sz w:val="12"/>
                <w:szCs w:val="12"/>
                <w:lang w:eastAsia="pl-PL"/>
              </w:rPr>
              <w:t>, ul. Staszica 58, 78-640 Tuczno</w:t>
            </w:r>
          </w:p>
        </w:tc>
        <w:tc>
          <w:tcPr>
            <w:tcW w:w="382" w:type="pct"/>
          </w:tcPr>
          <w:p w14:paraId="7C60FDB4"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2FF1DACD" w14:textId="77777777" w:rsidR="00175E8F" w:rsidRPr="001C55FC" w:rsidRDefault="00175E8F" w:rsidP="00654E9B">
            <w:pPr>
              <w:suppressAutoHyphens/>
              <w:jc w:val="both"/>
              <w:rPr>
                <w:rFonts w:eastAsia="Times New Roman" w:cstheme="minorHAnsi"/>
                <w:color w:val="000000" w:themeColor="text1"/>
                <w:sz w:val="12"/>
                <w:szCs w:val="12"/>
                <w:lang w:eastAsia="ar-SA"/>
              </w:rPr>
            </w:pPr>
            <w:r>
              <w:rPr>
                <w:rFonts w:eastAsia="Times New Roman" w:cstheme="minorHAnsi"/>
                <w:color w:val="000000" w:themeColor="text1"/>
                <w:sz w:val="12"/>
                <w:szCs w:val="12"/>
                <w:lang w:eastAsia="ar-SA"/>
              </w:rPr>
              <w:t>tak</w:t>
            </w:r>
          </w:p>
        </w:tc>
        <w:tc>
          <w:tcPr>
            <w:tcW w:w="431" w:type="pct"/>
          </w:tcPr>
          <w:p w14:paraId="6C63C06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49D9897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397B3D86"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47F4065C"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tr w:rsidR="00175E8F" w:rsidRPr="00272B2E" w14:paraId="7EC6DC45" w14:textId="77777777" w:rsidTr="00AD7B28">
        <w:trPr>
          <w:trHeight w:val="409"/>
        </w:trPr>
        <w:tc>
          <w:tcPr>
            <w:tcW w:w="243" w:type="pct"/>
          </w:tcPr>
          <w:p w14:paraId="0A167C57" w14:textId="77777777" w:rsidR="00175E8F" w:rsidRPr="001C55FC" w:rsidRDefault="00175E8F" w:rsidP="00654E9B">
            <w:pPr>
              <w:suppressAutoHyphens/>
              <w:jc w:val="both"/>
              <w:rPr>
                <w:rFonts w:eastAsia="Times New Roman" w:cstheme="minorHAnsi"/>
                <w:b/>
                <w:bCs/>
                <w:color w:val="000000" w:themeColor="text1"/>
                <w:sz w:val="12"/>
                <w:szCs w:val="12"/>
                <w:lang w:eastAsia="ar-SA"/>
              </w:rPr>
            </w:pPr>
            <w:r>
              <w:rPr>
                <w:rFonts w:eastAsia="Times New Roman" w:cstheme="minorHAnsi"/>
                <w:b/>
                <w:bCs/>
                <w:color w:val="000000" w:themeColor="text1"/>
                <w:sz w:val="12"/>
                <w:szCs w:val="12"/>
                <w:lang w:eastAsia="ar-SA"/>
              </w:rPr>
              <w:t>44.</w:t>
            </w:r>
          </w:p>
        </w:tc>
        <w:tc>
          <w:tcPr>
            <w:tcW w:w="743" w:type="pct"/>
          </w:tcPr>
          <w:p w14:paraId="1BACDAC4" w14:textId="21C51A34" w:rsidR="00175E8F" w:rsidRPr="00F7530B" w:rsidRDefault="00175E8F" w:rsidP="00654E9B">
            <w:pPr>
              <w:suppressAutoHyphens/>
              <w:jc w:val="both"/>
              <w:rPr>
                <w:rFonts w:eastAsia="Times New Roman" w:cstheme="minorHAnsi"/>
                <w:sz w:val="12"/>
                <w:szCs w:val="12"/>
                <w:lang w:eastAsia="pl-PL"/>
              </w:rPr>
            </w:pPr>
            <w:r>
              <w:rPr>
                <w:rFonts w:eastAsia="Times New Roman" w:cstheme="minorHAnsi"/>
                <w:sz w:val="12"/>
                <w:szCs w:val="12"/>
                <w:lang w:eastAsia="pl-PL"/>
              </w:rPr>
              <w:t>Patronka Sp.</w:t>
            </w:r>
            <w:r w:rsidR="005A5A82">
              <w:rPr>
                <w:rFonts w:eastAsia="Times New Roman" w:cstheme="minorHAnsi"/>
                <w:sz w:val="12"/>
                <w:szCs w:val="12"/>
                <w:lang w:eastAsia="pl-PL"/>
              </w:rPr>
              <w:t xml:space="preserve"> z </w:t>
            </w:r>
            <w:r>
              <w:rPr>
                <w:rFonts w:eastAsia="Times New Roman" w:cstheme="minorHAnsi"/>
                <w:sz w:val="12"/>
                <w:szCs w:val="12"/>
                <w:lang w:eastAsia="pl-PL"/>
              </w:rPr>
              <w:t xml:space="preserve">o.o. </w:t>
            </w:r>
            <w:r>
              <w:t xml:space="preserve"> </w:t>
            </w:r>
            <w:r w:rsidRPr="00717784">
              <w:rPr>
                <w:rStyle w:val="lrzxr"/>
                <w:sz w:val="12"/>
                <w:szCs w:val="12"/>
              </w:rPr>
              <w:t>Joachima Lelewela 15, 78-400 Szczecinek</w:t>
            </w:r>
          </w:p>
        </w:tc>
        <w:tc>
          <w:tcPr>
            <w:tcW w:w="408" w:type="pct"/>
          </w:tcPr>
          <w:p w14:paraId="51515DC7" w14:textId="77777777" w:rsidR="00175E8F" w:rsidRPr="001C55FC" w:rsidRDefault="00175E8F" w:rsidP="00654E9B">
            <w:pPr>
              <w:suppressAutoHyphens/>
              <w:jc w:val="both"/>
              <w:rPr>
                <w:rFonts w:eastAsia="Times New Roman" w:cstheme="minorHAnsi"/>
                <w:color w:val="000000" w:themeColor="text1"/>
                <w:sz w:val="12"/>
                <w:szCs w:val="12"/>
                <w:lang w:eastAsia="ar-SA"/>
              </w:rPr>
            </w:pPr>
            <w:r>
              <w:rPr>
                <w:rFonts w:eastAsia="Times New Roman" w:cstheme="minorHAnsi"/>
                <w:color w:val="000000" w:themeColor="text1"/>
                <w:sz w:val="12"/>
                <w:szCs w:val="12"/>
                <w:lang w:eastAsia="ar-SA"/>
              </w:rPr>
              <w:t xml:space="preserve">Szczecinek </w:t>
            </w:r>
          </w:p>
        </w:tc>
        <w:tc>
          <w:tcPr>
            <w:tcW w:w="883" w:type="pct"/>
          </w:tcPr>
          <w:p w14:paraId="39878D8F" w14:textId="6E10EB54" w:rsidR="00175E8F" w:rsidRPr="001C55FC" w:rsidRDefault="00175E8F" w:rsidP="00654E9B">
            <w:pPr>
              <w:suppressAutoHyphens/>
              <w:jc w:val="both"/>
              <w:rPr>
                <w:rFonts w:eastAsia="Times New Roman" w:cstheme="minorHAnsi"/>
                <w:color w:val="000000" w:themeColor="text1"/>
                <w:sz w:val="12"/>
                <w:szCs w:val="12"/>
                <w:lang w:eastAsia="pl-PL"/>
              </w:rPr>
            </w:pPr>
            <w:r>
              <w:rPr>
                <w:rFonts w:eastAsia="Times New Roman" w:cstheme="minorHAnsi"/>
                <w:color w:val="000000" w:themeColor="text1"/>
                <w:sz w:val="12"/>
                <w:szCs w:val="12"/>
                <w:lang w:eastAsia="pl-PL"/>
              </w:rPr>
              <w:t>Patronka Sp.</w:t>
            </w:r>
            <w:r w:rsidR="005A5A82">
              <w:rPr>
                <w:rFonts w:eastAsia="Times New Roman" w:cstheme="minorHAnsi"/>
                <w:color w:val="000000" w:themeColor="text1"/>
                <w:sz w:val="12"/>
                <w:szCs w:val="12"/>
                <w:lang w:eastAsia="pl-PL"/>
              </w:rPr>
              <w:t xml:space="preserve"> z </w:t>
            </w:r>
            <w:r>
              <w:rPr>
                <w:rFonts w:eastAsia="Times New Roman" w:cstheme="minorHAnsi"/>
                <w:color w:val="000000" w:themeColor="text1"/>
                <w:sz w:val="12"/>
                <w:szCs w:val="12"/>
                <w:lang w:eastAsia="pl-PL"/>
              </w:rPr>
              <w:t xml:space="preserve">o.o. Ośrodek Terapii Uzależnień </w:t>
            </w:r>
            <w:r w:rsidRPr="00717784">
              <w:rPr>
                <w:rStyle w:val="lrzxr"/>
                <w:sz w:val="12"/>
                <w:szCs w:val="12"/>
              </w:rPr>
              <w:t xml:space="preserve"> Joachima Lelewela 15, 78-400 Szczecinek</w:t>
            </w:r>
          </w:p>
        </w:tc>
        <w:tc>
          <w:tcPr>
            <w:tcW w:w="382" w:type="pct"/>
          </w:tcPr>
          <w:p w14:paraId="204E80D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52" w:type="pct"/>
          </w:tcPr>
          <w:p w14:paraId="7EB276EC" w14:textId="77777777" w:rsidR="00175E8F" w:rsidRPr="001C55FC" w:rsidRDefault="00175E8F" w:rsidP="00654E9B">
            <w:pPr>
              <w:suppressAutoHyphens/>
              <w:jc w:val="both"/>
              <w:rPr>
                <w:rFonts w:eastAsia="Times New Roman" w:cstheme="minorHAnsi"/>
                <w:color w:val="000000" w:themeColor="text1"/>
                <w:sz w:val="12"/>
                <w:szCs w:val="12"/>
                <w:lang w:eastAsia="ar-SA"/>
              </w:rPr>
            </w:pPr>
            <w:r>
              <w:rPr>
                <w:rFonts w:eastAsia="Times New Roman" w:cstheme="minorHAnsi"/>
                <w:color w:val="000000" w:themeColor="text1"/>
                <w:sz w:val="12"/>
                <w:szCs w:val="12"/>
                <w:lang w:eastAsia="ar-SA"/>
              </w:rPr>
              <w:t>tak</w:t>
            </w:r>
          </w:p>
        </w:tc>
        <w:tc>
          <w:tcPr>
            <w:tcW w:w="431" w:type="pct"/>
          </w:tcPr>
          <w:p w14:paraId="1F89375E"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379" w:type="pct"/>
          </w:tcPr>
          <w:p w14:paraId="6E1DDFE5"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427" w:type="pct"/>
          </w:tcPr>
          <w:p w14:paraId="0B2350BA"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c>
          <w:tcPr>
            <w:tcW w:w="753" w:type="pct"/>
            <w:noWrap/>
          </w:tcPr>
          <w:p w14:paraId="64DC9ED9" w14:textId="77777777" w:rsidR="00175E8F" w:rsidRPr="001C55FC" w:rsidRDefault="00175E8F" w:rsidP="00654E9B">
            <w:pPr>
              <w:suppressAutoHyphens/>
              <w:jc w:val="both"/>
              <w:rPr>
                <w:rFonts w:eastAsia="Times New Roman" w:cstheme="minorHAnsi"/>
                <w:color w:val="000000" w:themeColor="text1"/>
                <w:sz w:val="12"/>
                <w:szCs w:val="12"/>
                <w:lang w:eastAsia="ar-SA"/>
              </w:rPr>
            </w:pPr>
          </w:p>
        </w:tc>
      </w:tr>
      <w:bookmarkEnd w:id="726"/>
    </w:tbl>
    <w:p w14:paraId="68341733" w14:textId="77777777" w:rsidR="008A638A" w:rsidRDefault="008A638A" w:rsidP="00654E9B">
      <w:pPr>
        <w:pStyle w:val="Stylnastroninternet"/>
      </w:pPr>
    </w:p>
    <w:p w14:paraId="474A0977" w14:textId="50E6163D" w:rsidR="00372E94" w:rsidRDefault="00FA40CD" w:rsidP="0034156E">
      <w:pPr>
        <w:pStyle w:val="Nagwek3"/>
        <w:numPr>
          <w:ilvl w:val="1"/>
          <w:numId w:val="123"/>
        </w:numPr>
        <w:spacing w:before="0"/>
        <w:ind w:left="851" w:hanging="491"/>
      </w:pPr>
      <w:bookmarkStart w:id="728" w:name="_Toc135828440"/>
      <w:r w:rsidRPr="0028520F">
        <w:t>Bloki żywieniowe</w:t>
      </w:r>
      <w:r w:rsidR="00372E94">
        <w:t>.</w:t>
      </w:r>
      <w:bookmarkEnd w:id="728"/>
    </w:p>
    <w:p w14:paraId="13EC4FAF" w14:textId="77777777" w:rsidR="00333D9D" w:rsidRPr="00885B56" w:rsidRDefault="00333D9D" w:rsidP="00FB44E3">
      <w:pPr>
        <w:pStyle w:val="Stylnastroninternet"/>
      </w:pPr>
    </w:p>
    <w:p w14:paraId="50B3077B" w14:textId="7DB32342" w:rsidR="00C0266D" w:rsidRPr="00885B56" w:rsidRDefault="00C0266D" w:rsidP="00FB44E3">
      <w:pPr>
        <w:pStyle w:val="Stylnastroninternet"/>
      </w:pPr>
      <w:r w:rsidRPr="00885B56">
        <w:rPr>
          <w:bCs/>
        </w:rPr>
        <w:t>Pod n</w:t>
      </w:r>
      <w:r w:rsidRPr="00885B56">
        <w:t>adzorem sanitarnym</w:t>
      </w:r>
      <w:r w:rsidR="000E738B" w:rsidRPr="00885B56">
        <w:t xml:space="preserve"> w </w:t>
      </w:r>
      <w:r w:rsidRPr="00885B56">
        <w:t>województwie zachodniopomorskim znajdują się zgodnie</w:t>
      </w:r>
      <w:r w:rsidR="005A5A82" w:rsidRPr="00885B56">
        <w:t xml:space="preserve"> z </w:t>
      </w:r>
      <w:r w:rsidRPr="00885B56">
        <w:t>ewidencją:</w:t>
      </w:r>
    </w:p>
    <w:p w14:paraId="7F32DBE9" w14:textId="667854E4" w:rsidR="00C0266D" w:rsidRPr="00885B56" w:rsidRDefault="00C0266D" w:rsidP="00FB44E3">
      <w:pPr>
        <w:pStyle w:val="punktatornastron"/>
      </w:pPr>
      <w:r w:rsidRPr="00885B56">
        <w:t>43 bloki żywienia</w:t>
      </w:r>
      <w:r w:rsidR="000E738B" w:rsidRPr="00885B56">
        <w:t xml:space="preserve"> w </w:t>
      </w:r>
      <w:r w:rsidRPr="00885B56">
        <w:t>podmiotach realizujących świadczenia szpitalne,</w:t>
      </w:r>
      <w:r w:rsidR="000E738B" w:rsidRPr="00885B56">
        <w:t xml:space="preserve"> w </w:t>
      </w:r>
      <w:r w:rsidRPr="00885B56">
        <w:t>tym 23 bloki prowadzące żywienie</w:t>
      </w:r>
      <w:r w:rsidR="000E738B" w:rsidRPr="00885B56">
        <w:t xml:space="preserve"> w </w:t>
      </w:r>
      <w:r w:rsidRPr="00885B56">
        <w:t>systemie cateringowym,</w:t>
      </w:r>
    </w:p>
    <w:p w14:paraId="5D2B7EDE" w14:textId="77777777" w:rsidR="00C0266D" w:rsidRPr="00885B56" w:rsidRDefault="00C0266D" w:rsidP="00FB44E3">
      <w:pPr>
        <w:pStyle w:val="punktatornastron"/>
      </w:pPr>
      <w:r w:rsidRPr="00885B56">
        <w:t>3 kuchnie niemowlęce.</w:t>
      </w:r>
    </w:p>
    <w:p w14:paraId="68AEE2FD" w14:textId="6915D5BB" w:rsidR="00C0266D" w:rsidRPr="00885B56" w:rsidRDefault="00C0266D" w:rsidP="00FB44E3">
      <w:pPr>
        <w:pStyle w:val="Stylnastroninternet"/>
      </w:pPr>
      <w:r w:rsidRPr="00885B56">
        <w:t>Organizacja żywienia hospitalizowanych pacjentów prowadzona jest jednym</w:t>
      </w:r>
      <w:r w:rsidR="005A5A82" w:rsidRPr="00885B56">
        <w:t xml:space="preserve"> z </w:t>
      </w:r>
      <w:r w:rsidRPr="00885B56">
        <w:t>niżej opisanych systemów:</w:t>
      </w:r>
    </w:p>
    <w:p w14:paraId="1846E3AC" w14:textId="5045C33E" w:rsidR="00C0266D" w:rsidRPr="00885B56" w:rsidRDefault="00C0266D" w:rsidP="00FB44E3">
      <w:pPr>
        <w:pStyle w:val="punktatornastron"/>
      </w:pPr>
      <w:r w:rsidRPr="00885B56">
        <w:t>posiłki najczęściej przygotowane są</w:t>
      </w:r>
      <w:r w:rsidR="000E738B" w:rsidRPr="00885B56">
        <w:t xml:space="preserve"> w </w:t>
      </w:r>
      <w:r w:rsidRPr="00885B56">
        <w:t>kuchniach własnych przez personel szpitala lub</w:t>
      </w:r>
      <w:r w:rsidR="00DF1E2B">
        <w:t> </w:t>
      </w:r>
      <w:r w:rsidRPr="00885B56">
        <w:t>firmy świadczące usługi żywieniowe.</w:t>
      </w:r>
    </w:p>
    <w:p w14:paraId="7298F634" w14:textId="322CC3E1" w:rsidR="00C0266D" w:rsidRPr="00885B56" w:rsidRDefault="00C0266D" w:rsidP="00FB44E3">
      <w:pPr>
        <w:pStyle w:val="punktatornastron"/>
      </w:pPr>
      <w:r w:rsidRPr="00885B56">
        <w:t>żywienie pacjentów</w:t>
      </w:r>
      <w:r w:rsidR="000E738B" w:rsidRPr="00885B56">
        <w:t xml:space="preserve"> w </w:t>
      </w:r>
      <w:r w:rsidRPr="00885B56">
        <w:t>systemie cateringowym polega na przygotowywaniu posiłków</w:t>
      </w:r>
      <w:r w:rsidR="000E738B" w:rsidRPr="00885B56">
        <w:t xml:space="preserve"> w </w:t>
      </w:r>
      <w:r w:rsidRPr="00885B56">
        <w:t xml:space="preserve">zakładzie </w:t>
      </w:r>
      <w:r w:rsidRPr="00885B56">
        <w:rPr>
          <w:bCs/>
        </w:rPr>
        <w:t>macierzystym firmy</w:t>
      </w:r>
      <w:r w:rsidR="005A5A82" w:rsidRPr="00885B56">
        <w:rPr>
          <w:bCs/>
        </w:rPr>
        <w:t xml:space="preserve"> i </w:t>
      </w:r>
      <w:r w:rsidRPr="00885B56">
        <w:rPr>
          <w:bCs/>
        </w:rPr>
        <w:t xml:space="preserve">ich </w:t>
      </w:r>
      <w:r w:rsidRPr="00885B56">
        <w:t>dowożeniu do budynku szpitala,</w:t>
      </w:r>
      <w:r w:rsidRPr="00885B56">
        <w:rPr>
          <w:bCs/>
        </w:rPr>
        <w:t xml:space="preserve"> gdzie</w:t>
      </w:r>
      <w:r w:rsidR="000E738B" w:rsidRPr="00885B56">
        <w:rPr>
          <w:bCs/>
        </w:rPr>
        <w:t xml:space="preserve"> </w:t>
      </w:r>
      <w:r w:rsidR="000E738B" w:rsidRPr="00885B56">
        <w:rPr>
          <w:bCs/>
        </w:rPr>
        <w:lastRenderedPageBreak/>
        <w:t>w </w:t>
      </w:r>
      <w:r w:rsidRPr="00885B56">
        <w:t>wyodrębnionej strefie przyjęcia wózków</w:t>
      </w:r>
      <w:r w:rsidR="005A5A82" w:rsidRPr="00885B56">
        <w:t xml:space="preserve"> z </w:t>
      </w:r>
      <w:r w:rsidRPr="00885B56">
        <w:t>pożywieniem posiłki są ekspediowane na</w:t>
      </w:r>
      <w:r w:rsidR="00DF1E2B">
        <w:t> </w:t>
      </w:r>
      <w:r w:rsidRPr="00885B56">
        <w:t>oddziały szpitalne.</w:t>
      </w:r>
      <w:r w:rsidR="000E738B" w:rsidRPr="00885B56">
        <w:t xml:space="preserve"> w </w:t>
      </w:r>
      <w:r w:rsidRPr="00885B56">
        <w:t>blokach żywienia pacjentów</w:t>
      </w:r>
      <w:r w:rsidR="000E738B" w:rsidRPr="00885B56">
        <w:t xml:space="preserve"> w </w:t>
      </w:r>
      <w:r w:rsidRPr="00885B56">
        <w:t>systemie cateringowym dyrekcje placówek działalności leczniczej zrezygnowały</w:t>
      </w:r>
      <w:r w:rsidR="005A5A82" w:rsidRPr="00885B56">
        <w:t xml:space="preserve"> z </w:t>
      </w:r>
      <w:r w:rsidRPr="00885B56">
        <w:t>utrzymania własnych kuchni znajdujących się na terenie szpitala</w:t>
      </w:r>
    </w:p>
    <w:p w14:paraId="712A15FC" w14:textId="706B465A" w:rsidR="00C0266D" w:rsidRPr="00885B56" w:rsidRDefault="00C0266D" w:rsidP="00FB44E3">
      <w:pPr>
        <w:pStyle w:val="Stylnastroninternet"/>
      </w:pPr>
      <w:r w:rsidRPr="00885B56">
        <w:t>W pionach żywienia omawianej grupy zakładów przeprowadzono 53 kontrole,</w:t>
      </w:r>
      <w:r w:rsidR="000E738B" w:rsidRPr="00885B56">
        <w:t xml:space="preserve"> w </w:t>
      </w:r>
      <w:r w:rsidRPr="00885B56">
        <w:t xml:space="preserve">tym 10 kontroli interwencyjnych. </w:t>
      </w:r>
    </w:p>
    <w:p w14:paraId="769A505E" w14:textId="78A0F1E0" w:rsidR="00C0266D" w:rsidRPr="00885B56" w:rsidRDefault="00C0266D" w:rsidP="00FB44E3">
      <w:pPr>
        <w:pStyle w:val="Stylnastroninternet"/>
        <w:rPr>
          <w:iCs/>
        </w:rPr>
      </w:pPr>
      <w:r w:rsidRPr="00885B56">
        <w:rPr>
          <w:iCs/>
        </w:rPr>
        <w:t>W ramach urzędowej kontroli żywności pobrano do oceny 18 jadłospisów dekadowych.</w:t>
      </w:r>
      <w:r w:rsidR="000E738B" w:rsidRPr="00885B56">
        <w:rPr>
          <w:iCs/>
        </w:rPr>
        <w:t xml:space="preserve"> </w:t>
      </w:r>
      <w:r w:rsidR="00B0158A" w:rsidRPr="00885B56">
        <w:rPr>
          <w:iCs/>
        </w:rPr>
        <w:t>W</w:t>
      </w:r>
      <w:r w:rsidR="000E738B" w:rsidRPr="00885B56">
        <w:rPr>
          <w:iCs/>
        </w:rPr>
        <w:t> </w:t>
      </w:r>
      <w:r w:rsidRPr="00885B56">
        <w:rPr>
          <w:iCs/>
        </w:rPr>
        <w:t xml:space="preserve">przypadku </w:t>
      </w:r>
      <w:r w:rsidRPr="00885B56">
        <w:t>3</w:t>
      </w:r>
      <w:r w:rsidRPr="00885B56">
        <w:rPr>
          <w:iCs/>
        </w:rPr>
        <w:t xml:space="preserve"> jadłospisów wykazano nieprawidłowości eliminujące ich pozytywną ocenę stwierdzając m.in. </w:t>
      </w:r>
      <w:r w:rsidRPr="00885B56">
        <w:rPr>
          <w:rFonts w:eastAsia="Calibri"/>
          <w:bCs/>
        </w:rPr>
        <w:t>brak</w:t>
      </w:r>
      <w:r w:rsidR="000E738B" w:rsidRPr="00885B56">
        <w:rPr>
          <w:rFonts w:eastAsia="Calibri"/>
          <w:bCs/>
        </w:rPr>
        <w:t xml:space="preserve"> w </w:t>
      </w:r>
      <w:r w:rsidRPr="00885B56">
        <w:rPr>
          <w:rFonts w:eastAsia="Calibri"/>
          <w:bCs/>
        </w:rPr>
        <w:t>dekadzie ryb</w:t>
      </w:r>
      <w:r w:rsidR="005A5A82" w:rsidRPr="00885B56">
        <w:rPr>
          <w:rFonts w:eastAsia="Calibri"/>
          <w:bCs/>
        </w:rPr>
        <w:t xml:space="preserve"> i </w:t>
      </w:r>
      <w:r w:rsidRPr="00885B56">
        <w:rPr>
          <w:rFonts w:eastAsia="Calibri"/>
          <w:bCs/>
        </w:rPr>
        <w:t>przetworów rybnych oraz roślin strączkowych suchych. Jednocześnie spośród</w:t>
      </w:r>
      <w:r w:rsidRPr="00885B56">
        <w:rPr>
          <w:iCs/>
        </w:rPr>
        <w:t xml:space="preserve"> 5 próbek posiłków 2 oceniono jako nieprawidłowe</w:t>
      </w:r>
      <w:r w:rsidR="005A5A82" w:rsidRPr="00885B56">
        <w:rPr>
          <w:iCs/>
        </w:rPr>
        <w:t xml:space="preserve"> z </w:t>
      </w:r>
      <w:r w:rsidRPr="00885B56">
        <w:rPr>
          <w:iCs/>
        </w:rPr>
        <w:t>uwagi na zaniżoną wartość energetyczną obydwu posiłków obiadowych oraz wysoką zawartość węglowodanów</w:t>
      </w:r>
      <w:r w:rsidR="005A5A82" w:rsidRPr="00885B56">
        <w:rPr>
          <w:iCs/>
        </w:rPr>
        <w:t xml:space="preserve"> i </w:t>
      </w:r>
      <w:r w:rsidRPr="00885B56">
        <w:rPr>
          <w:iCs/>
        </w:rPr>
        <w:t>niską zawartość tłuszczu</w:t>
      </w:r>
      <w:r w:rsidR="000E738B" w:rsidRPr="00885B56">
        <w:rPr>
          <w:iCs/>
        </w:rPr>
        <w:t xml:space="preserve"> w </w:t>
      </w:r>
      <w:r w:rsidRPr="00885B56">
        <w:rPr>
          <w:iCs/>
        </w:rPr>
        <w:t>jednym</w:t>
      </w:r>
      <w:r w:rsidR="005A5A82" w:rsidRPr="00885B56">
        <w:rPr>
          <w:iCs/>
        </w:rPr>
        <w:t xml:space="preserve"> z </w:t>
      </w:r>
      <w:r w:rsidRPr="00885B56">
        <w:rPr>
          <w:iCs/>
        </w:rPr>
        <w:t>nich.</w:t>
      </w:r>
    </w:p>
    <w:p w14:paraId="190A0EAD" w14:textId="0D647A65" w:rsidR="00C0266D" w:rsidRPr="00885B56" w:rsidRDefault="00C0266D" w:rsidP="00FB44E3">
      <w:pPr>
        <w:pStyle w:val="Stylnastroninternet"/>
        <w:rPr>
          <w:rFonts w:eastAsia="Calibri"/>
          <w:b/>
        </w:rPr>
      </w:pPr>
      <w:r w:rsidRPr="00885B56">
        <w:t>Wyniki ocen jadłospisów</w:t>
      </w:r>
      <w:r w:rsidR="005A5A82" w:rsidRPr="00885B56">
        <w:t xml:space="preserve"> z </w:t>
      </w:r>
      <w:r w:rsidRPr="00885B56">
        <w:t>ewentualnymi uwagami co do sposobu żywienia każdorazowo kierowano do osób odpowiedzialnych za żywienie oraz organów założycielskich.</w:t>
      </w:r>
    </w:p>
    <w:p w14:paraId="7DA1C68C" w14:textId="4E5CC61F" w:rsidR="00B70571" w:rsidRPr="00885B56" w:rsidRDefault="00C0266D" w:rsidP="00FB44E3">
      <w:pPr>
        <w:pStyle w:val="Stylnastroninternet"/>
      </w:pPr>
      <w:r w:rsidRPr="00885B56">
        <w:t>W 2022 r. przeprowadzono również 1 kontrolę</w:t>
      </w:r>
      <w:r w:rsidR="000E738B" w:rsidRPr="00885B56">
        <w:t xml:space="preserve"> w </w:t>
      </w:r>
      <w:r w:rsidRPr="00885B56">
        <w:t>kuchni niemowlęcej. Stwierdzono niewłaściwy stan sanitarno-techniczny windy do transportu posiłków – powierzchnia windy była trudna do utrzymania</w:t>
      </w:r>
      <w:r w:rsidR="000E738B" w:rsidRPr="00885B56">
        <w:t xml:space="preserve"> w </w:t>
      </w:r>
      <w:r w:rsidRPr="00885B56">
        <w:t xml:space="preserve">czystości. </w:t>
      </w:r>
      <w:r w:rsidRPr="00885B56">
        <w:rPr>
          <w:bCs/>
          <w:iCs/>
        </w:rPr>
        <w:t>Wobec przedsiębiorcy wszczęto postępowanie</w:t>
      </w:r>
      <w:r w:rsidR="005A5A82" w:rsidRPr="00885B56">
        <w:rPr>
          <w:bCs/>
          <w:iCs/>
        </w:rPr>
        <w:t xml:space="preserve"> i </w:t>
      </w:r>
      <w:r w:rsidRPr="00885B56">
        <w:rPr>
          <w:bCs/>
          <w:iCs/>
        </w:rPr>
        <w:t>wydano decyzję administracyjną. Nakazy</w:t>
      </w:r>
      <w:r w:rsidR="005A5A82" w:rsidRPr="00885B56">
        <w:rPr>
          <w:bCs/>
          <w:iCs/>
        </w:rPr>
        <w:t xml:space="preserve"> z </w:t>
      </w:r>
      <w:r w:rsidRPr="00885B56">
        <w:rPr>
          <w:bCs/>
          <w:iCs/>
        </w:rPr>
        <w:t>decyzji zostały wykonane.</w:t>
      </w:r>
    </w:p>
    <w:p w14:paraId="6B860596" w14:textId="77777777" w:rsidR="00181861" w:rsidRPr="00885B56" w:rsidRDefault="00181861" w:rsidP="00FB44E3">
      <w:pPr>
        <w:pStyle w:val="Stylnastroninternet"/>
      </w:pPr>
    </w:p>
    <w:p w14:paraId="6CAA082A" w14:textId="20D0E5AC" w:rsidR="00372E94" w:rsidRDefault="00FA40CD" w:rsidP="0034156E">
      <w:pPr>
        <w:pStyle w:val="Nagwek3"/>
        <w:numPr>
          <w:ilvl w:val="1"/>
          <w:numId w:val="123"/>
        </w:numPr>
        <w:tabs>
          <w:tab w:val="left" w:pos="851"/>
        </w:tabs>
        <w:spacing w:before="0"/>
      </w:pPr>
      <w:bookmarkStart w:id="729" w:name="_Toc135828441"/>
      <w:r w:rsidRPr="0028520F">
        <w:t>Dezynfekcja</w:t>
      </w:r>
      <w:bookmarkEnd w:id="729"/>
    </w:p>
    <w:p w14:paraId="62E344DD" w14:textId="77777777" w:rsidR="00333D9D" w:rsidRPr="00333D9D" w:rsidRDefault="00333D9D" w:rsidP="00FB44E3">
      <w:pPr>
        <w:pStyle w:val="Stylnastroninternet"/>
      </w:pPr>
    </w:p>
    <w:p w14:paraId="211F25B7" w14:textId="7B6B3801" w:rsidR="00B87EF1" w:rsidRPr="00791523" w:rsidRDefault="00B87EF1" w:rsidP="00FB44E3">
      <w:pPr>
        <w:pStyle w:val="Stylnastroninternet"/>
        <w:rPr>
          <w:rFonts w:ascii="Calibri" w:eastAsia="Calibri" w:hAnsi="Calibri" w:cs="Calibri"/>
          <w:color w:val="000000" w:themeColor="text1"/>
          <w:szCs w:val="24"/>
        </w:rPr>
      </w:pPr>
      <w:r w:rsidRPr="00791523">
        <w:rPr>
          <w:rFonts w:ascii="Calibri" w:eastAsia="Calibri" w:hAnsi="Calibri" w:cs="Calibri"/>
          <w:color w:val="000000" w:themeColor="text1"/>
          <w:szCs w:val="24"/>
        </w:rPr>
        <w:t>Podobnie jak</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latach ubiegłych</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2022 r.</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szpitalach do dezynfekcji stosowano preparaty, które posiadały wpis do rejestru prowadzonego przez Urząd Rejestracji Produktów Leczniczych, Wyrobów Medycznych</w:t>
      </w:r>
      <w:r w:rsidR="005A5A82">
        <w:rPr>
          <w:rFonts w:ascii="Calibri" w:eastAsia="Calibri" w:hAnsi="Calibri" w:cs="Calibri"/>
          <w:color w:val="000000" w:themeColor="text1"/>
          <w:szCs w:val="24"/>
        </w:rPr>
        <w:t xml:space="preserve"> i </w:t>
      </w:r>
      <w:r w:rsidRPr="00791523">
        <w:rPr>
          <w:rFonts w:ascii="Calibri" w:eastAsia="Calibri" w:hAnsi="Calibri" w:cs="Calibri"/>
          <w:color w:val="000000" w:themeColor="text1"/>
          <w:szCs w:val="24"/>
        </w:rPr>
        <w:t>Produktów Biobójczych oraz znak zgodności CE (znak bezpieczeństwa).</w:t>
      </w:r>
    </w:p>
    <w:p w14:paraId="42F6AC4E" w14:textId="4685248D" w:rsidR="00B87EF1" w:rsidRPr="00791523" w:rsidRDefault="00B87EF1" w:rsidP="00FB44E3">
      <w:pPr>
        <w:pStyle w:val="Stylnastroninternet"/>
        <w:rPr>
          <w:rFonts w:ascii="Calibri" w:eastAsia="Calibri" w:hAnsi="Calibri" w:cs="Calibri"/>
          <w:szCs w:val="24"/>
        </w:rPr>
      </w:pPr>
      <w:r w:rsidRPr="00791523">
        <w:rPr>
          <w:rFonts w:ascii="Calibri" w:eastAsia="Calibri" w:hAnsi="Calibri" w:cs="Calibri"/>
          <w:color w:val="000000" w:themeColor="text1"/>
          <w:szCs w:val="24"/>
        </w:rPr>
        <w:t>Dobór preparatów uzależniony był od ich zastosowania</w:t>
      </w:r>
      <w:r>
        <w:rPr>
          <w:rFonts w:ascii="Calibri" w:eastAsia="Calibri" w:hAnsi="Calibri" w:cs="Calibri"/>
          <w:color w:val="000000" w:themeColor="text1"/>
          <w:szCs w:val="24"/>
        </w:rPr>
        <w:t>,</w:t>
      </w:r>
      <w:r w:rsidRPr="00791523">
        <w:rPr>
          <w:rFonts w:ascii="Calibri" w:eastAsia="Calibri" w:hAnsi="Calibri" w:cs="Calibri"/>
          <w:color w:val="000000" w:themeColor="text1"/>
          <w:szCs w:val="24"/>
        </w:rPr>
        <w:t xml:space="preserve"> tj. rodzaju powierzchni, stopnia zanieczyszczenia, możliwości organizacyjnych, kompatybilności ze środkiem dezynfekcyjnym. Zabiegi dezynfekcyjne stosowane były we wszystkich obszarach mających kontakt</w:t>
      </w:r>
      <w:r w:rsidR="005A5A82">
        <w:rPr>
          <w:rFonts w:ascii="Calibri" w:eastAsia="Calibri" w:hAnsi="Calibri" w:cs="Calibri"/>
          <w:color w:val="000000" w:themeColor="text1"/>
          <w:szCs w:val="24"/>
        </w:rPr>
        <w:t xml:space="preserve"> z </w:t>
      </w:r>
      <w:r w:rsidRPr="00791523">
        <w:rPr>
          <w:rFonts w:ascii="Calibri" w:eastAsia="Calibri" w:hAnsi="Calibri" w:cs="Calibri"/>
          <w:color w:val="000000" w:themeColor="text1"/>
          <w:szCs w:val="24"/>
        </w:rPr>
        <w:t>materiałem organicznym.</w:t>
      </w:r>
      <w:r>
        <w:rPr>
          <w:rFonts w:ascii="Calibri" w:eastAsia="Calibri" w:hAnsi="Calibri" w:cs="Calibri"/>
          <w:color w:val="000000" w:themeColor="text1"/>
          <w:szCs w:val="24"/>
        </w:rPr>
        <w:t xml:space="preserve"> Kontrole wykazały, że s</w:t>
      </w:r>
      <w:r w:rsidRPr="00791523">
        <w:rPr>
          <w:rFonts w:ascii="Calibri" w:eastAsia="Calibri" w:hAnsi="Calibri" w:cs="Calibri"/>
          <w:color w:val="000000" w:themeColor="text1"/>
          <w:szCs w:val="24"/>
        </w:rPr>
        <w:t xml:space="preserve">tosowane </w:t>
      </w:r>
      <w:r w:rsidRPr="00791523">
        <w:rPr>
          <w:rFonts w:ascii="Calibri" w:eastAsia="Calibri" w:hAnsi="Calibri" w:cs="Calibri"/>
          <w:szCs w:val="24"/>
        </w:rPr>
        <w:t>preparaty dezynfekcyjne dobierano właściwie pod względem przeznaczenia</w:t>
      </w:r>
      <w:r w:rsidR="005A5A82">
        <w:rPr>
          <w:rFonts w:ascii="Calibri" w:eastAsia="Calibri" w:hAnsi="Calibri" w:cs="Calibri"/>
          <w:szCs w:val="24"/>
        </w:rPr>
        <w:t xml:space="preserve"> i </w:t>
      </w:r>
      <w:r w:rsidRPr="00791523">
        <w:rPr>
          <w:rFonts w:ascii="Calibri" w:eastAsia="Calibri" w:hAnsi="Calibri" w:cs="Calibri"/>
          <w:szCs w:val="24"/>
        </w:rPr>
        <w:t>spektrum działania.</w:t>
      </w:r>
    </w:p>
    <w:p w14:paraId="0C3D097A" w14:textId="6B54334C" w:rsidR="00B87EF1" w:rsidRPr="00791523" w:rsidRDefault="00B87EF1" w:rsidP="00FB44E3">
      <w:pPr>
        <w:pStyle w:val="Stylnastroninternet"/>
        <w:rPr>
          <w:rFonts w:ascii="Calibri" w:eastAsia="Calibri" w:hAnsi="Calibri" w:cs="Calibri"/>
          <w:color w:val="000000" w:themeColor="text1"/>
          <w:szCs w:val="24"/>
        </w:rPr>
      </w:pPr>
      <w:r w:rsidRPr="00791523">
        <w:rPr>
          <w:rFonts w:ascii="Calibri" w:eastAsia="Calibri" w:hAnsi="Calibri" w:cs="Calibri"/>
          <w:szCs w:val="24"/>
        </w:rPr>
        <w:t>Mycie</w:t>
      </w:r>
      <w:r w:rsidR="005A5A82">
        <w:rPr>
          <w:rFonts w:ascii="Calibri" w:eastAsia="Calibri" w:hAnsi="Calibri" w:cs="Calibri"/>
          <w:szCs w:val="24"/>
        </w:rPr>
        <w:t xml:space="preserve"> i </w:t>
      </w:r>
      <w:r w:rsidRPr="00791523">
        <w:rPr>
          <w:rFonts w:ascii="Calibri" w:eastAsia="Calibri" w:hAnsi="Calibri" w:cs="Calibri"/>
          <w:szCs w:val="24"/>
        </w:rPr>
        <w:t xml:space="preserve">dezynfekcja narzędzi wielokrotnego </w:t>
      </w:r>
      <w:r w:rsidRPr="00791523">
        <w:rPr>
          <w:rFonts w:ascii="Calibri" w:eastAsia="Calibri" w:hAnsi="Calibri" w:cs="Calibri"/>
          <w:color w:val="000000" w:themeColor="text1"/>
          <w:szCs w:val="24"/>
        </w:rPr>
        <w:t>użytku odbywała się</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gabinetach zabiegowych,</w:t>
      </w:r>
      <w:r w:rsidR="005A5A82">
        <w:rPr>
          <w:rFonts w:ascii="Calibri" w:eastAsia="Calibri" w:hAnsi="Calibri" w:cs="Calibri"/>
          <w:color w:val="000000" w:themeColor="text1"/>
          <w:szCs w:val="24"/>
        </w:rPr>
        <w:t xml:space="preserve"> a </w:t>
      </w:r>
      <w:r w:rsidRPr="00791523">
        <w:rPr>
          <w:rFonts w:ascii="Calibri" w:eastAsia="Calibri" w:hAnsi="Calibri" w:cs="Calibri"/>
          <w:color w:val="000000" w:themeColor="text1"/>
          <w:szCs w:val="24"/>
        </w:rPr>
        <w:t>także</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 xml:space="preserve">wydzielonych pomieszczeniach centralnych </w:t>
      </w:r>
      <w:proofErr w:type="spellStart"/>
      <w:r w:rsidRPr="00791523">
        <w:rPr>
          <w:rFonts w:ascii="Calibri" w:eastAsia="Calibri" w:hAnsi="Calibri" w:cs="Calibri"/>
          <w:color w:val="000000" w:themeColor="text1"/>
          <w:szCs w:val="24"/>
        </w:rPr>
        <w:t>sterylizatorni</w:t>
      </w:r>
      <w:proofErr w:type="spellEnd"/>
      <w:r w:rsidRPr="00791523">
        <w:rPr>
          <w:rFonts w:ascii="Calibri" w:eastAsia="Calibri" w:hAnsi="Calibri" w:cs="Calibri"/>
          <w:color w:val="000000" w:themeColor="text1"/>
          <w:szCs w:val="24"/>
        </w:rPr>
        <w:t xml:space="preserve"> oraz</w:t>
      </w:r>
      <w:r w:rsidR="00D158E2">
        <w:rPr>
          <w:rFonts w:ascii="Calibri" w:eastAsia="Calibri" w:hAnsi="Calibri" w:cs="Calibri"/>
          <w:color w:val="000000" w:themeColor="text1"/>
          <w:szCs w:val="24"/>
        </w:rPr>
        <w:t> </w:t>
      </w:r>
      <w:r w:rsidRPr="00791523">
        <w:rPr>
          <w:rFonts w:ascii="Calibri" w:eastAsia="Calibri" w:hAnsi="Calibri" w:cs="Calibri"/>
          <w:color w:val="000000" w:themeColor="text1"/>
          <w:szCs w:val="24"/>
        </w:rPr>
        <w:t>na</w:t>
      </w:r>
      <w:r w:rsidR="00D158E2">
        <w:rPr>
          <w:rFonts w:ascii="Calibri" w:eastAsia="Calibri" w:hAnsi="Calibri" w:cs="Calibri"/>
          <w:color w:val="000000" w:themeColor="text1"/>
          <w:szCs w:val="24"/>
        </w:rPr>
        <w:t> </w:t>
      </w:r>
      <w:r w:rsidRPr="00791523">
        <w:rPr>
          <w:rFonts w:ascii="Calibri" w:eastAsia="Calibri" w:hAnsi="Calibri" w:cs="Calibri"/>
          <w:color w:val="000000" w:themeColor="text1"/>
          <w:szCs w:val="24"/>
        </w:rPr>
        <w:t>blokach operacyjnych. Środki dezynfekcyjne stosowane</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placówkach przygotowywane były</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oddziałach przez osoby przeszkolone</w:t>
      </w:r>
      <w:r>
        <w:rPr>
          <w:rFonts w:ascii="Calibri" w:eastAsia="Calibri" w:hAnsi="Calibri" w:cs="Calibri"/>
          <w:color w:val="000000" w:themeColor="text1"/>
          <w:szCs w:val="24"/>
        </w:rPr>
        <w:t>,</w:t>
      </w:r>
      <w:r w:rsidRPr="00791523">
        <w:rPr>
          <w:rFonts w:ascii="Calibri" w:eastAsia="Calibri" w:hAnsi="Calibri" w:cs="Calibri"/>
          <w:color w:val="000000" w:themeColor="text1"/>
          <w:szCs w:val="24"/>
        </w:rPr>
        <w:t xml:space="preserve"> wyposażone</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środki ochrony indywidualnej lub/i</w:t>
      </w:r>
      <w:r w:rsidR="00836C77">
        <w:rPr>
          <w:rFonts w:ascii="Calibri" w:eastAsia="Calibri" w:hAnsi="Calibri" w:cs="Calibri"/>
          <w:color w:val="000000" w:themeColor="text1"/>
          <w:szCs w:val="24"/>
        </w:rPr>
        <w:t> </w:t>
      </w:r>
      <w:r w:rsidRPr="00791523">
        <w:rPr>
          <w:rFonts w:ascii="Calibri" w:eastAsia="Calibri" w:hAnsi="Calibri" w:cs="Calibri"/>
          <w:color w:val="000000" w:themeColor="text1"/>
          <w:szCs w:val="24"/>
        </w:rPr>
        <w:t>pracowników firm zajmujących się utrzymaniem czystości</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szpitalu, na</w:t>
      </w:r>
      <w:r w:rsidR="00D158E2">
        <w:rPr>
          <w:rFonts w:ascii="Calibri" w:eastAsia="Calibri" w:hAnsi="Calibri" w:cs="Calibri"/>
          <w:color w:val="000000" w:themeColor="text1"/>
          <w:szCs w:val="24"/>
        </w:rPr>
        <w:t> </w:t>
      </w:r>
      <w:r w:rsidRPr="00791523">
        <w:rPr>
          <w:rFonts w:ascii="Calibri" w:eastAsia="Calibri" w:hAnsi="Calibri" w:cs="Calibri"/>
          <w:color w:val="000000" w:themeColor="text1"/>
          <w:szCs w:val="24"/>
        </w:rPr>
        <w:t>podstawie stosownych umów.</w:t>
      </w:r>
    </w:p>
    <w:p w14:paraId="1CA13855" w14:textId="5A8DBE9D" w:rsidR="00B87EF1" w:rsidRPr="00791523" w:rsidRDefault="00B87EF1" w:rsidP="00FB44E3">
      <w:pPr>
        <w:pStyle w:val="Stylnastroninternet"/>
        <w:rPr>
          <w:rFonts w:ascii="Calibri" w:eastAsia="Calibri" w:hAnsi="Calibri" w:cs="Calibri"/>
          <w:color w:val="000000" w:themeColor="text1"/>
          <w:szCs w:val="24"/>
        </w:rPr>
      </w:pPr>
      <w:r w:rsidRPr="00791523">
        <w:rPr>
          <w:rFonts w:ascii="Calibri" w:eastAsia="Calibri" w:hAnsi="Calibri" w:cs="Calibri"/>
          <w:color w:val="000000" w:themeColor="text1"/>
          <w:szCs w:val="24"/>
        </w:rPr>
        <w:t>Środki dezynfekcyjne przechowywane były</w:t>
      </w:r>
      <w:r w:rsidR="000E738B">
        <w:rPr>
          <w:rFonts w:ascii="Calibri" w:eastAsia="Calibri" w:hAnsi="Calibri" w:cs="Calibri"/>
          <w:color w:val="000000" w:themeColor="text1"/>
          <w:szCs w:val="24"/>
        </w:rPr>
        <w:t xml:space="preserve"> w </w:t>
      </w:r>
      <w:r>
        <w:rPr>
          <w:rFonts w:ascii="Calibri" w:eastAsia="Calibri" w:hAnsi="Calibri" w:cs="Calibri"/>
          <w:color w:val="000000" w:themeColor="text1"/>
          <w:szCs w:val="24"/>
        </w:rPr>
        <w:t>zamkniętych szafach</w:t>
      </w:r>
      <w:r w:rsidR="000E738B">
        <w:rPr>
          <w:rFonts w:ascii="Calibri" w:eastAsia="Calibri" w:hAnsi="Calibri" w:cs="Calibri"/>
          <w:color w:val="000000" w:themeColor="text1"/>
          <w:szCs w:val="24"/>
        </w:rPr>
        <w:t xml:space="preserve"> w </w:t>
      </w:r>
      <w:r>
        <w:rPr>
          <w:rFonts w:ascii="Calibri" w:eastAsia="Calibri" w:hAnsi="Calibri" w:cs="Calibri"/>
          <w:color w:val="000000" w:themeColor="text1"/>
          <w:szCs w:val="24"/>
        </w:rPr>
        <w:t>specjalnie wyznaczonych miejscach</w:t>
      </w:r>
      <w:r w:rsidRPr="00791523">
        <w:rPr>
          <w:rFonts w:ascii="Calibri" w:eastAsia="Calibri" w:hAnsi="Calibri" w:cs="Calibri"/>
          <w:color w:val="000000" w:themeColor="text1"/>
          <w:szCs w:val="24"/>
        </w:rPr>
        <w:t>. Zaopatrzenie</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środki dezynfekcyjne dla potrzeb wszystkich szpitali było wystarczające.</w:t>
      </w:r>
    </w:p>
    <w:p w14:paraId="6FFAD264" w14:textId="078D2D13" w:rsidR="00B87EF1" w:rsidRPr="00791523" w:rsidRDefault="00B87EF1" w:rsidP="00FB44E3">
      <w:pPr>
        <w:pStyle w:val="Stylnastroninternet"/>
        <w:rPr>
          <w:rFonts w:ascii="Calibri" w:eastAsia="Calibri" w:hAnsi="Calibri" w:cs="Calibri"/>
          <w:szCs w:val="24"/>
        </w:rPr>
      </w:pPr>
      <w:r w:rsidRPr="00791523">
        <w:rPr>
          <w:rFonts w:ascii="Calibri" w:eastAsia="Calibri" w:hAnsi="Calibri" w:cs="Calibri"/>
          <w:color w:val="000000" w:themeColor="text1"/>
          <w:szCs w:val="24"/>
        </w:rPr>
        <w:lastRenderedPageBreak/>
        <w:t>Proces mycia</w:t>
      </w:r>
      <w:r w:rsidR="005A5A82">
        <w:rPr>
          <w:rFonts w:ascii="Calibri" w:eastAsia="Calibri" w:hAnsi="Calibri" w:cs="Calibri"/>
          <w:color w:val="000000" w:themeColor="text1"/>
          <w:szCs w:val="24"/>
        </w:rPr>
        <w:t xml:space="preserve"> i </w:t>
      </w:r>
      <w:r w:rsidRPr="00791523">
        <w:rPr>
          <w:rFonts w:ascii="Calibri" w:eastAsia="Calibri" w:hAnsi="Calibri" w:cs="Calibri"/>
          <w:color w:val="000000" w:themeColor="text1"/>
          <w:szCs w:val="24"/>
        </w:rPr>
        <w:t>dezynfekcji endoskopów był</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większości szpitali zautomatyzowany, co przyczynia się</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znacznej mierze do zwiększenia bezpieczeństwa pacjentów</w:t>
      </w:r>
      <w:r w:rsidR="005A5A82">
        <w:rPr>
          <w:rFonts w:ascii="Calibri" w:eastAsia="Calibri" w:hAnsi="Calibri" w:cs="Calibri"/>
          <w:color w:val="000000" w:themeColor="text1"/>
          <w:szCs w:val="24"/>
        </w:rPr>
        <w:t xml:space="preserve"> i </w:t>
      </w:r>
      <w:r w:rsidRPr="00791523">
        <w:rPr>
          <w:rFonts w:ascii="Calibri" w:eastAsia="Calibri" w:hAnsi="Calibri" w:cs="Calibri"/>
          <w:color w:val="000000" w:themeColor="text1"/>
          <w:szCs w:val="24"/>
        </w:rPr>
        <w:t>personelu. Postępowanie</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zakresie dekontaminacji</w:t>
      </w:r>
      <w:r w:rsidR="005A5A82">
        <w:rPr>
          <w:rFonts w:ascii="Calibri" w:eastAsia="Calibri" w:hAnsi="Calibri" w:cs="Calibri"/>
          <w:color w:val="000000" w:themeColor="text1"/>
          <w:szCs w:val="24"/>
        </w:rPr>
        <w:t xml:space="preserve"> z </w:t>
      </w:r>
      <w:r w:rsidRPr="00791523">
        <w:rPr>
          <w:rFonts w:ascii="Calibri" w:eastAsia="Calibri" w:hAnsi="Calibri" w:cs="Calibri"/>
          <w:color w:val="000000" w:themeColor="text1"/>
          <w:szCs w:val="24"/>
        </w:rPr>
        <w:t>akcesoriami endoskopowymi było prawidłowe. Do badań</w:t>
      </w:r>
      <w:r w:rsidR="005A5A82">
        <w:rPr>
          <w:rFonts w:ascii="Calibri" w:eastAsia="Calibri" w:hAnsi="Calibri" w:cs="Calibri"/>
          <w:color w:val="000000" w:themeColor="text1"/>
          <w:szCs w:val="24"/>
        </w:rPr>
        <w:t xml:space="preserve"> i </w:t>
      </w:r>
      <w:r w:rsidRPr="00791523">
        <w:rPr>
          <w:rFonts w:ascii="Calibri" w:eastAsia="Calibri" w:hAnsi="Calibri" w:cs="Calibri"/>
          <w:color w:val="000000" w:themeColor="text1"/>
          <w:szCs w:val="24"/>
        </w:rPr>
        <w:t>zabiegów endoskopowych używane były wyłącznie endoskopy ze szczelną optyką, umożliwiającą ich mycie</w:t>
      </w:r>
      <w:r w:rsidR="005A5A82">
        <w:rPr>
          <w:rFonts w:ascii="Calibri" w:eastAsia="Calibri" w:hAnsi="Calibri" w:cs="Calibri"/>
          <w:color w:val="000000" w:themeColor="text1"/>
          <w:szCs w:val="24"/>
        </w:rPr>
        <w:t xml:space="preserve"> i </w:t>
      </w:r>
      <w:r w:rsidRPr="00791523">
        <w:rPr>
          <w:rFonts w:ascii="Calibri" w:eastAsia="Calibri" w:hAnsi="Calibri" w:cs="Calibri"/>
          <w:color w:val="000000" w:themeColor="text1"/>
          <w:szCs w:val="24"/>
        </w:rPr>
        <w:t>dezynfekcję</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pełnym zanurzeniu. Endoskopy przechowywane były</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szafach,</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 xml:space="preserve">pozycji </w:t>
      </w:r>
      <w:r w:rsidRPr="00791523">
        <w:rPr>
          <w:rFonts w:ascii="Calibri" w:eastAsia="Calibri" w:hAnsi="Calibri" w:cs="Calibri"/>
          <w:szCs w:val="24"/>
        </w:rPr>
        <w:t>wiszącej- podczas kontroli zwracano</w:t>
      </w:r>
      <w:r>
        <w:rPr>
          <w:rFonts w:ascii="Calibri" w:eastAsia="Calibri" w:hAnsi="Calibri" w:cs="Calibri"/>
          <w:szCs w:val="24"/>
        </w:rPr>
        <w:t xml:space="preserve"> szczególną</w:t>
      </w:r>
      <w:r w:rsidRPr="00791523">
        <w:rPr>
          <w:rFonts w:ascii="Calibri" w:eastAsia="Calibri" w:hAnsi="Calibri" w:cs="Calibri"/>
          <w:szCs w:val="24"/>
        </w:rPr>
        <w:t xml:space="preserve"> uwagę na zabezpieczenie przed wtórną kontaminacją sprzętu. </w:t>
      </w:r>
    </w:p>
    <w:p w14:paraId="04664B68" w14:textId="7A698298" w:rsidR="00B87EF1" w:rsidRPr="00FA6CAE" w:rsidRDefault="00B87EF1" w:rsidP="00FB44E3">
      <w:pPr>
        <w:pStyle w:val="Stylnastroninternet"/>
        <w:rPr>
          <w:rFonts w:ascii="Calibri" w:eastAsia="Calibri" w:hAnsi="Calibri" w:cs="Calibri"/>
          <w:szCs w:val="24"/>
        </w:rPr>
      </w:pPr>
      <w:r w:rsidRPr="00791523">
        <w:rPr>
          <w:rFonts w:ascii="Calibri" w:eastAsia="Calibri" w:hAnsi="Calibri" w:cs="Calibri"/>
          <w:szCs w:val="24"/>
        </w:rPr>
        <w:t>Na koniec 2022 roku na terenie woj. zachodniopomorskiego funkcjonowała 1 komora dezynfekcyjna</w:t>
      </w:r>
      <w:r w:rsidR="000E738B">
        <w:rPr>
          <w:rFonts w:ascii="Calibri" w:eastAsia="Calibri" w:hAnsi="Calibri" w:cs="Calibri"/>
          <w:szCs w:val="24"/>
        </w:rPr>
        <w:t xml:space="preserve"> w </w:t>
      </w:r>
      <w:r w:rsidRPr="00791523">
        <w:rPr>
          <w:rFonts w:ascii="Calibri" w:eastAsia="Calibri" w:hAnsi="Calibri" w:cs="Calibri"/>
          <w:szCs w:val="24"/>
        </w:rPr>
        <w:t>SPZZOZ</w:t>
      </w:r>
      <w:r w:rsidR="000E738B">
        <w:rPr>
          <w:rFonts w:ascii="Calibri" w:eastAsia="Calibri" w:hAnsi="Calibri" w:cs="Calibri"/>
          <w:szCs w:val="24"/>
        </w:rPr>
        <w:t xml:space="preserve"> w </w:t>
      </w:r>
      <w:r w:rsidRPr="00791523">
        <w:rPr>
          <w:rFonts w:ascii="Calibri" w:eastAsia="Calibri" w:hAnsi="Calibri" w:cs="Calibri"/>
          <w:szCs w:val="24"/>
        </w:rPr>
        <w:t xml:space="preserve">Gryficach. Dezynfekcji komorowej podlegały </w:t>
      </w:r>
      <w:r w:rsidRPr="00791523">
        <w:rPr>
          <w:rFonts w:ascii="Calibri" w:eastAsia="Calibri" w:hAnsi="Calibri" w:cs="Calibri"/>
          <w:color w:val="000000" w:themeColor="text1"/>
          <w:szCs w:val="24"/>
        </w:rPr>
        <w:t>materace, koce</w:t>
      </w:r>
      <w:r w:rsidR="005A5A82">
        <w:rPr>
          <w:rFonts w:ascii="Calibri" w:eastAsia="Calibri" w:hAnsi="Calibri" w:cs="Calibri"/>
          <w:color w:val="000000" w:themeColor="text1"/>
          <w:szCs w:val="24"/>
        </w:rPr>
        <w:t xml:space="preserve"> i </w:t>
      </w:r>
      <w:r w:rsidRPr="00791523">
        <w:rPr>
          <w:rFonts w:ascii="Calibri" w:eastAsia="Calibri" w:hAnsi="Calibri" w:cs="Calibri"/>
          <w:color w:val="000000" w:themeColor="text1"/>
          <w:szCs w:val="24"/>
        </w:rPr>
        <w:t>poduszki.</w:t>
      </w:r>
      <w:r w:rsidR="000E738B">
        <w:rPr>
          <w:rFonts w:ascii="Calibri" w:eastAsia="Calibri" w:hAnsi="Calibri" w:cs="Calibri"/>
          <w:color w:val="000000" w:themeColor="text1"/>
          <w:szCs w:val="24"/>
        </w:rPr>
        <w:t xml:space="preserve"> w </w:t>
      </w:r>
      <w:r>
        <w:rPr>
          <w:rFonts w:ascii="Calibri" w:eastAsia="Calibri" w:hAnsi="Calibri" w:cs="Calibri"/>
          <w:color w:val="000000" w:themeColor="text1"/>
          <w:szCs w:val="24"/>
        </w:rPr>
        <w:t>pozostałych szpitalach wyposażenie</w:t>
      </w:r>
      <w:r w:rsidRPr="00791523">
        <w:rPr>
          <w:rFonts w:ascii="Calibri" w:eastAsia="Calibri" w:hAnsi="Calibri" w:cs="Calibri"/>
          <w:color w:val="000000" w:themeColor="text1"/>
          <w:szCs w:val="24"/>
        </w:rPr>
        <w:t xml:space="preserve"> poddawane był</w:t>
      </w:r>
      <w:r>
        <w:rPr>
          <w:rFonts w:ascii="Calibri" w:eastAsia="Calibri" w:hAnsi="Calibri" w:cs="Calibri"/>
          <w:color w:val="000000" w:themeColor="text1"/>
          <w:szCs w:val="24"/>
        </w:rPr>
        <w:t>o</w:t>
      </w:r>
      <w:r w:rsidRPr="00791523">
        <w:rPr>
          <w:rFonts w:ascii="Calibri" w:eastAsia="Calibri" w:hAnsi="Calibri" w:cs="Calibri"/>
          <w:color w:val="000000" w:themeColor="text1"/>
          <w:szCs w:val="24"/>
        </w:rPr>
        <w:t xml:space="preserve"> procesom dezynfekcji</w:t>
      </w:r>
      <w:r w:rsidR="005A5A82">
        <w:rPr>
          <w:rFonts w:ascii="Calibri" w:eastAsia="Calibri" w:hAnsi="Calibri" w:cs="Calibri"/>
          <w:color w:val="000000" w:themeColor="text1"/>
          <w:szCs w:val="24"/>
        </w:rPr>
        <w:t xml:space="preserve"> z </w:t>
      </w:r>
      <w:r w:rsidRPr="00791523">
        <w:rPr>
          <w:rFonts w:ascii="Calibri" w:eastAsia="Calibri" w:hAnsi="Calibri" w:cs="Calibri"/>
          <w:color w:val="000000" w:themeColor="text1"/>
          <w:szCs w:val="24"/>
        </w:rPr>
        <w:t>zastosowaniem środków piorąco-dezynfekujących</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pralniach wewnętrznych lub zewnętrznych. Ponadto celem ochrony materacy przed zanieczyszczeniem</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części szpitali użytkowane są pokrowce pozwalające na pranie ich</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temperaturze 90</w:t>
      </w:r>
      <w:r w:rsidRPr="00791523">
        <w:rPr>
          <w:rFonts w:ascii="Calibri" w:eastAsia="Calibri" w:hAnsi="Calibri" w:cs="Calibri"/>
          <w:color w:val="000000" w:themeColor="text1"/>
          <w:szCs w:val="24"/>
          <w:vertAlign w:val="superscript"/>
        </w:rPr>
        <w:t>o</w:t>
      </w:r>
      <w:r w:rsidRPr="00791523">
        <w:rPr>
          <w:rFonts w:ascii="Calibri" w:eastAsia="Calibri" w:hAnsi="Calibri" w:cs="Calibri"/>
          <w:color w:val="000000" w:themeColor="text1"/>
          <w:szCs w:val="24"/>
        </w:rPr>
        <w:t>C,</w:t>
      </w:r>
      <w:r w:rsidR="005A5A82">
        <w:rPr>
          <w:rFonts w:ascii="Calibri" w:eastAsia="Calibri" w:hAnsi="Calibri" w:cs="Calibri"/>
          <w:color w:val="000000" w:themeColor="text1"/>
          <w:szCs w:val="24"/>
        </w:rPr>
        <w:t xml:space="preserve"> a </w:t>
      </w:r>
      <w:r w:rsidR="000E738B">
        <w:rPr>
          <w:rFonts w:ascii="Calibri" w:eastAsia="Calibri" w:hAnsi="Calibri" w:cs="Calibri"/>
          <w:color w:val="000000" w:themeColor="text1"/>
          <w:szCs w:val="24"/>
        </w:rPr>
        <w:t>w </w:t>
      </w:r>
      <w:r w:rsidRPr="00791523">
        <w:rPr>
          <w:rFonts w:ascii="Calibri" w:eastAsia="Calibri" w:hAnsi="Calibri" w:cs="Calibri"/>
          <w:color w:val="000000" w:themeColor="text1"/>
          <w:szCs w:val="24"/>
        </w:rPr>
        <w:t>pozostałych przypadkach stosowane były jednorazowe podkłady foliowe.</w:t>
      </w:r>
    </w:p>
    <w:p w14:paraId="636778AC" w14:textId="3DD64724" w:rsidR="00B87EF1" w:rsidRPr="00791523" w:rsidRDefault="00B87EF1" w:rsidP="00FB44E3">
      <w:pPr>
        <w:pStyle w:val="Stylnastroninternet"/>
        <w:rPr>
          <w:rFonts w:ascii="Calibri" w:eastAsia="Calibri" w:hAnsi="Calibri" w:cs="Calibri"/>
          <w:color w:val="000000" w:themeColor="text1"/>
          <w:szCs w:val="24"/>
        </w:rPr>
      </w:pPr>
      <w:r w:rsidRPr="00791523">
        <w:rPr>
          <w:rFonts w:ascii="Calibri" w:eastAsia="Calibri" w:hAnsi="Calibri" w:cs="Calibri"/>
          <w:color w:val="000000" w:themeColor="text1"/>
          <w:szCs w:val="24"/>
        </w:rPr>
        <w:t>W związku</w:t>
      </w:r>
      <w:r w:rsidR="005A5A82">
        <w:rPr>
          <w:rFonts w:ascii="Calibri" w:eastAsia="Calibri" w:hAnsi="Calibri" w:cs="Calibri"/>
          <w:color w:val="000000" w:themeColor="text1"/>
          <w:szCs w:val="24"/>
        </w:rPr>
        <w:t xml:space="preserve"> z </w:t>
      </w:r>
      <w:r w:rsidRPr="00791523">
        <w:rPr>
          <w:rFonts w:ascii="Calibri" w:eastAsia="Calibri" w:hAnsi="Calibri" w:cs="Calibri"/>
          <w:color w:val="000000" w:themeColor="text1"/>
          <w:szCs w:val="24"/>
        </w:rPr>
        <w:t>trwającym okresem zagrożenia epidemicznego związanym</w:t>
      </w:r>
      <w:r w:rsidR="005A5A82">
        <w:rPr>
          <w:rFonts w:ascii="Calibri" w:eastAsia="Calibri" w:hAnsi="Calibri" w:cs="Calibri"/>
          <w:color w:val="000000" w:themeColor="text1"/>
          <w:szCs w:val="24"/>
        </w:rPr>
        <w:t xml:space="preserve"> z </w:t>
      </w:r>
      <w:r w:rsidRPr="00791523">
        <w:rPr>
          <w:rFonts w:ascii="Calibri" w:eastAsia="Calibri" w:hAnsi="Calibri" w:cs="Calibri"/>
          <w:color w:val="000000" w:themeColor="text1"/>
          <w:szCs w:val="24"/>
        </w:rPr>
        <w:t>SARS-CoV-2 upowszechniło się</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wielu jednostkach</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 xml:space="preserve">ramach kompleksowych zabiegów dezynfekcyjnych zamgławianie </w:t>
      </w:r>
      <w:proofErr w:type="spellStart"/>
      <w:r w:rsidRPr="00791523">
        <w:rPr>
          <w:rFonts w:ascii="Calibri" w:eastAsia="Calibri" w:hAnsi="Calibri" w:cs="Calibri"/>
          <w:color w:val="000000" w:themeColor="text1"/>
          <w:szCs w:val="24"/>
        </w:rPr>
        <w:t>sal</w:t>
      </w:r>
      <w:proofErr w:type="spellEnd"/>
      <w:r w:rsidRPr="00791523">
        <w:rPr>
          <w:rFonts w:ascii="Calibri" w:eastAsia="Calibri" w:hAnsi="Calibri" w:cs="Calibri"/>
          <w:color w:val="000000" w:themeColor="text1"/>
          <w:szCs w:val="24"/>
        </w:rPr>
        <w:t xml:space="preserve"> chorych</w:t>
      </w:r>
      <w:r w:rsidR="005A5A82">
        <w:rPr>
          <w:rFonts w:ascii="Calibri" w:eastAsia="Calibri" w:hAnsi="Calibri" w:cs="Calibri"/>
          <w:color w:val="000000" w:themeColor="text1"/>
          <w:szCs w:val="24"/>
        </w:rPr>
        <w:t xml:space="preserve"> i </w:t>
      </w:r>
      <w:r w:rsidRPr="00791523">
        <w:rPr>
          <w:rFonts w:ascii="Calibri" w:eastAsia="Calibri" w:hAnsi="Calibri" w:cs="Calibri"/>
          <w:color w:val="000000" w:themeColor="text1"/>
          <w:szCs w:val="24"/>
        </w:rPr>
        <w:t>pomieszczeń o podwyższonym rygorze p/epidemicznym</w:t>
      </w:r>
      <w:r w:rsidR="005A5A82">
        <w:rPr>
          <w:rFonts w:ascii="Calibri" w:eastAsia="Calibri" w:hAnsi="Calibri" w:cs="Calibri"/>
          <w:color w:val="000000" w:themeColor="text1"/>
          <w:szCs w:val="24"/>
        </w:rPr>
        <w:t xml:space="preserve"> z </w:t>
      </w:r>
      <w:r w:rsidRPr="00791523">
        <w:rPr>
          <w:rFonts w:ascii="Calibri" w:eastAsia="Calibri" w:hAnsi="Calibri" w:cs="Calibri"/>
          <w:color w:val="000000" w:themeColor="text1"/>
          <w:szCs w:val="24"/>
        </w:rPr>
        <w:t>zastosowaniem sprzętu specjalistycznego wykorzystującego m.in. nadtlenek wodoru.</w:t>
      </w:r>
    </w:p>
    <w:p w14:paraId="138D388D" w14:textId="42C693B0" w:rsidR="00B87EF1" w:rsidRDefault="00B87EF1" w:rsidP="00FB44E3">
      <w:pPr>
        <w:pStyle w:val="Stylnastroninternet"/>
        <w:rPr>
          <w:rFonts w:ascii="Calibri" w:eastAsia="Calibri" w:hAnsi="Calibri" w:cs="Calibri"/>
          <w:color w:val="000000" w:themeColor="text1"/>
          <w:szCs w:val="24"/>
        </w:rPr>
      </w:pPr>
      <w:r w:rsidRPr="00791523">
        <w:rPr>
          <w:rFonts w:ascii="Calibri" w:eastAsia="Calibri" w:hAnsi="Calibri" w:cs="Calibri"/>
          <w:color w:val="000000" w:themeColor="text1"/>
          <w:szCs w:val="24"/>
        </w:rPr>
        <w:t>Zaopatrzenie</w:t>
      </w:r>
      <w:r w:rsidR="000E738B">
        <w:rPr>
          <w:rFonts w:ascii="Calibri" w:eastAsia="Calibri" w:hAnsi="Calibri" w:cs="Calibri"/>
          <w:color w:val="000000" w:themeColor="text1"/>
          <w:szCs w:val="24"/>
        </w:rPr>
        <w:t xml:space="preserve"> w </w:t>
      </w:r>
      <w:r w:rsidRPr="00791523">
        <w:rPr>
          <w:rFonts w:ascii="Calibri" w:eastAsia="Calibri" w:hAnsi="Calibri" w:cs="Calibri"/>
          <w:color w:val="000000" w:themeColor="text1"/>
          <w:szCs w:val="24"/>
        </w:rPr>
        <w:t>środki czystościowe, dezynfekcyjne oraz osłony foliowe do transportu dla potrzeb poszczególnych szpitali było wystarczające.</w:t>
      </w:r>
    </w:p>
    <w:p w14:paraId="45EB98E1" w14:textId="77777777" w:rsidR="00FB44E3" w:rsidRPr="00791523" w:rsidRDefault="00FB44E3" w:rsidP="00FB44E3">
      <w:pPr>
        <w:pStyle w:val="Stylnastroninternet"/>
        <w:rPr>
          <w:rFonts w:ascii="Calibri" w:eastAsia="Calibri" w:hAnsi="Calibri" w:cs="Calibri"/>
          <w:color w:val="000000" w:themeColor="text1"/>
          <w:szCs w:val="24"/>
        </w:rPr>
      </w:pPr>
    </w:p>
    <w:p w14:paraId="2BBF3970" w14:textId="1F4EEDD4" w:rsidR="00B87EF1" w:rsidRDefault="00B87EF1" w:rsidP="00504F7A">
      <w:pPr>
        <w:pStyle w:val="Nagwek3"/>
        <w:numPr>
          <w:ilvl w:val="1"/>
          <w:numId w:val="123"/>
        </w:numPr>
        <w:spacing w:before="0"/>
        <w:ind w:left="851" w:hanging="491"/>
      </w:pPr>
      <w:bookmarkStart w:id="730" w:name="_Toc133222224"/>
      <w:bookmarkStart w:id="731" w:name="_Toc135828442"/>
      <w:r w:rsidRPr="008B3C1E">
        <w:t>Sterylizacja</w:t>
      </w:r>
      <w:bookmarkEnd w:id="730"/>
      <w:bookmarkEnd w:id="731"/>
    </w:p>
    <w:p w14:paraId="434D7898" w14:textId="77777777" w:rsidR="00333D9D" w:rsidRPr="00333D9D" w:rsidRDefault="00333D9D" w:rsidP="00FB44E3">
      <w:pPr>
        <w:pStyle w:val="Stylnastroninternet"/>
      </w:pPr>
    </w:p>
    <w:p w14:paraId="620B4AB6" w14:textId="324E3536" w:rsidR="00B87EF1" w:rsidRPr="00945BCB" w:rsidRDefault="00B87EF1" w:rsidP="00FB44E3">
      <w:pPr>
        <w:pStyle w:val="Stylnastroninternet"/>
        <w:rPr>
          <w:rFonts w:ascii="Calibri" w:eastAsia="Calibri" w:hAnsi="Calibri" w:cs="Calibri"/>
          <w:szCs w:val="24"/>
        </w:rPr>
      </w:pPr>
      <w:r w:rsidRPr="00945BCB">
        <w:rPr>
          <w:rFonts w:ascii="Calibri" w:eastAsia="Calibri" w:hAnsi="Calibri" w:cs="Times New Roman"/>
          <w:szCs w:val="24"/>
        </w:rPr>
        <w:t>W woj. zachodniopomorskim</w:t>
      </w:r>
      <w:r w:rsidR="000E738B">
        <w:rPr>
          <w:rFonts w:ascii="Calibri" w:eastAsia="Calibri" w:hAnsi="Calibri" w:cs="Times New Roman"/>
          <w:szCs w:val="24"/>
        </w:rPr>
        <w:t xml:space="preserve"> w </w:t>
      </w:r>
      <w:r w:rsidRPr="00945BCB">
        <w:rPr>
          <w:rFonts w:ascii="Calibri" w:eastAsia="Calibri" w:hAnsi="Calibri" w:cs="Times New Roman"/>
          <w:szCs w:val="24"/>
        </w:rPr>
        <w:t>2022 r. metody sterylizacji stosowane</w:t>
      </w:r>
      <w:r w:rsidR="000E738B">
        <w:rPr>
          <w:rFonts w:ascii="Calibri" w:eastAsia="Calibri" w:hAnsi="Calibri" w:cs="Times New Roman"/>
          <w:szCs w:val="24"/>
        </w:rPr>
        <w:t xml:space="preserve"> w </w:t>
      </w:r>
      <w:r w:rsidRPr="00945BCB">
        <w:rPr>
          <w:rFonts w:ascii="Calibri" w:eastAsia="Calibri" w:hAnsi="Calibri" w:cs="Times New Roman"/>
          <w:szCs w:val="24"/>
        </w:rPr>
        <w:t>praktyce szpitalnej nie uległy zmianie</w:t>
      </w:r>
      <w:r w:rsidR="005A5A82">
        <w:rPr>
          <w:rFonts w:ascii="Calibri" w:eastAsia="Calibri" w:hAnsi="Calibri" w:cs="Times New Roman"/>
          <w:szCs w:val="24"/>
        </w:rPr>
        <w:t xml:space="preserve"> i </w:t>
      </w:r>
      <w:r w:rsidRPr="00945BCB">
        <w:rPr>
          <w:rFonts w:ascii="Calibri" w:eastAsia="Calibri" w:hAnsi="Calibri" w:cs="Times New Roman"/>
          <w:szCs w:val="24"/>
        </w:rPr>
        <w:t>prowadzone były analogicznie do lat ubiegłych</w:t>
      </w:r>
      <w:r w:rsidR="000E738B">
        <w:rPr>
          <w:rFonts w:ascii="Calibri" w:eastAsia="Calibri" w:hAnsi="Calibri" w:cs="Times New Roman"/>
          <w:szCs w:val="24"/>
        </w:rPr>
        <w:t xml:space="preserve"> w </w:t>
      </w:r>
      <w:r w:rsidRPr="00945BCB">
        <w:rPr>
          <w:rFonts w:ascii="Calibri" w:eastAsia="Calibri" w:hAnsi="Calibri" w:cs="Times New Roman"/>
          <w:szCs w:val="24"/>
        </w:rPr>
        <w:t>oparciu o</w:t>
      </w:r>
      <w:r w:rsidR="00836C77">
        <w:rPr>
          <w:rFonts w:ascii="Calibri" w:eastAsia="Calibri" w:hAnsi="Calibri" w:cs="Times New Roman"/>
          <w:szCs w:val="24"/>
        </w:rPr>
        <w:t> </w:t>
      </w:r>
      <w:r w:rsidRPr="00945BCB">
        <w:rPr>
          <w:rFonts w:ascii="Calibri" w:eastAsia="Calibri" w:hAnsi="Calibri" w:cs="Times New Roman"/>
          <w:szCs w:val="24"/>
        </w:rPr>
        <w:t>metody termiczne oraz metody niskotemperaturowe. Podstawową metodą sterylizacji</w:t>
      </w:r>
      <w:r w:rsidR="000E738B">
        <w:rPr>
          <w:rFonts w:ascii="Calibri" w:eastAsia="Calibri" w:hAnsi="Calibri" w:cs="Times New Roman"/>
          <w:szCs w:val="24"/>
        </w:rPr>
        <w:t xml:space="preserve"> w </w:t>
      </w:r>
      <w:r w:rsidRPr="00945BCB">
        <w:rPr>
          <w:rFonts w:ascii="Calibri" w:eastAsia="Calibri" w:hAnsi="Calibri" w:cs="Times New Roman"/>
          <w:szCs w:val="24"/>
        </w:rPr>
        <w:t xml:space="preserve">podmiotach działalności leczniczej woj. zachodniopomorskiego od wielu lat jest sterylizacja parowa </w:t>
      </w:r>
      <w:r w:rsidRPr="00945BCB">
        <w:rPr>
          <w:rFonts w:ascii="Calibri" w:eastAsia="Calibri" w:hAnsi="Calibri" w:cs="Calibri"/>
          <w:szCs w:val="24"/>
        </w:rPr>
        <w:t>– na 118 wszystkich urządzeń</w:t>
      </w:r>
      <w:r w:rsidRPr="00945BCB">
        <w:rPr>
          <w:rFonts w:ascii="Calibri" w:eastAsia="Calibri" w:hAnsi="Calibri" w:cs="Calibri"/>
          <w:b/>
          <w:szCs w:val="24"/>
        </w:rPr>
        <w:t xml:space="preserve"> </w:t>
      </w:r>
      <w:r w:rsidRPr="00945BCB">
        <w:rPr>
          <w:rFonts w:ascii="Calibri" w:eastAsia="Calibri" w:hAnsi="Calibri" w:cs="Calibri"/>
          <w:szCs w:val="24"/>
        </w:rPr>
        <w:t>sterylizacyjnych, najwięcej stanowiły sterylizatory parowe (autoklawy) oraz urządzenia sterylizacyjne na ciepło suche</w:t>
      </w:r>
      <w:r w:rsidR="005A5A82">
        <w:rPr>
          <w:rFonts w:ascii="Calibri" w:eastAsia="Calibri" w:hAnsi="Calibri" w:cs="Calibri"/>
          <w:szCs w:val="24"/>
        </w:rPr>
        <w:t xml:space="preserve"> i </w:t>
      </w:r>
      <w:r w:rsidRPr="00945BCB">
        <w:rPr>
          <w:rFonts w:ascii="Calibri" w:eastAsia="Calibri" w:hAnsi="Calibri" w:cs="Calibri"/>
          <w:szCs w:val="24"/>
        </w:rPr>
        <w:t>tlenek etylenu.</w:t>
      </w:r>
    </w:p>
    <w:p w14:paraId="21BC1A0B" w14:textId="6AF553E2" w:rsidR="00FB0773" w:rsidRDefault="00B87EF1" w:rsidP="00FB44E3">
      <w:pPr>
        <w:pStyle w:val="Stylnastroninternet"/>
        <w:rPr>
          <w:rFonts w:ascii="Calibri" w:eastAsia="Calibri" w:hAnsi="Calibri" w:cs="Calibri"/>
          <w:szCs w:val="24"/>
        </w:rPr>
      </w:pPr>
      <w:r w:rsidRPr="00945BCB">
        <w:rPr>
          <w:rFonts w:ascii="Calibri" w:eastAsia="Calibri" w:hAnsi="Calibri" w:cs="Calibri"/>
          <w:szCs w:val="24"/>
        </w:rPr>
        <w:t>Urządzenia sterylizacyjne</w:t>
      </w:r>
      <w:r w:rsidR="000E738B">
        <w:rPr>
          <w:rFonts w:ascii="Calibri" w:eastAsia="Calibri" w:hAnsi="Calibri" w:cs="Calibri"/>
          <w:szCs w:val="24"/>
        </w:rPr>
        <w:t xml:space="preserve"> w </w:t>
      </w:r>
      <w:r w:rsidRPr="00945BCB">
        <w:rPr>
          <w:rFonts w:ascii="Calibri" w:eastAsia="Calibri" w:hAnsi="Calibri" w:cs="Calibri"/>
          <w:szCs w:val="24"/>
        </w:rPr>
        <w:t>szpitalach były</w:t>
      </w:r>
      <w:r w:rsidR="000E738B">
        <w:rPr>
          <w:rFonts w:ascii="Calibri" w:eastAsia="Calibri" w:hAnsi="Calibri" w:cs="Calibri"/>
          <w:szCs w:val="24"/>
        </w:rPr>
        <w:t xml:space="preserve"> w </w:t>
      </w:r>
      <w:r w:rsidRPr="00945BCB">
        <w:rPr>
          <w:rFonts w:ascii="Calibri" w:eastAsia="Calibri" w:hAnsi="Calibri" w:cs="Calibri"/>
          <w:szCs w:val="24"/>
        </w:rPr>
        <w:t>większości obsługiwane przez dedykowany, przeszkolony</w:t>
      </w:r>
      <w:r w:rsidR="000E738B">
        <w:rPr>
          <w:rFonts w:ascii="Calibri" w:eastAsia="Calibri" w:hAnsi="Calibri" w:cs="Calibri"/>
          <w:szCs w:val="24"/>
        </w:rPr>
        <w:t xml:space="preserve"> w </w:t>
      </w:r>
      <w:r w:rsidRPr="00945BCB">
        <w:rPr>
          <w:rFonts w:ascii="Calibri" w:eastAsia="Calibri" w:hAnsi="Calibri" w:cs="Calibri"/>
          <w:szCs w:val="24"/>
        </w:rPr>
        <w:t>tym zakresie personel. Monitoring skuteczności procesów sterylizacji prowadzony był za pomocą testów chemicznych</w:t>
      </w:r>
      <w:r w:rsidR="005A5A82">
        <w:rPr>
          <w:rFonts w:ascii="Calibri" w:eastAsia="Calibri" w:hAnsi="Calibri" w:cs="Calibri"/>
          <w:szCs w:val="24"/>
        </w:rPr>
        <w:t xml:space="preserve"> i </w:t>
      </w:r>
      <w:r w:rsidRPr="00945BCB">
        <w:rPr>
          <w:rFonts w:ascii="Calibri" w:eastAsia="Calibri" w:hAnsi="Calibri" w:cs="Calibri"/>
          <w:szCs w:val="24"/>
        </w:rPr>
        <w:t>biologicznych. Pojedyncze placówki do codziennej kontroli skuteczności tworzenia próżni</w:t>
      </w:r>
      <w:r w:rsidR="000E738B">
        <w:rPr>
          <w:rFonts w:ascii="Calibri" w:eastAsia="Calibri" w:hAnsi="Calibri" w:cs="Calibri"/>
          <w:szCs w:val="24"/>
        </w:rPr>
        <w:t xml:space="preserve"> w </w:t>
      </w:r>
      <w:r w:rsidRPr="00945BCB">
        <w:rPr>
          <w:rFonts w:ascii="Calibri" w:eastAsia="Calibri" w:hAnsi="Calibri" w:cs="Calibri"/>
          <w:szCs w:val="24"/>
        </w:rPr>
        <w:t>komorze urządzenia, parametrów pary wodnej</w:t>
      </w:r>
      <w:r w:rsidR="005A5A82">
        <w:rPr>
          <w:rFonts w:ascii="Calibri" w:eastAsia="Calibri" w:hAnsi="Calibri" w:cs="Calibri"/>
          <w:szCs w:val="24"/>
        </w:rPr>
        <w:t xml:space="preserve"> i </w:t>
      </w:r>
      <w:r w:rsidRPr="00945BCB">
        <w:rPr>
          <w:rFonts w:ascii="Calibri" w:eastAsia="Calibri" w:hAnsi="Calibri" w:cs="Calibri"/>
          <w:szCs w:val="24"/>
        </w:rPr>
        <w:t xml:space="preserve">jej zdolności do penetrowania materiału medycznego, stosowały dodatkowo test </w:t>
      </w:r>
      <w:proofErr w:type="spellStart"/>
      <w:r w:rsidRPr="00945BCB">
        <w:rPr>
          <w:rFonts w:ascii="Calibri" w:eastAsia="Calibri" w:hAnsi="Calibri" w:cs="Calibri"/>
          <w:szCs w:val="24"/>
        </w:rPr>
        <w:t>Bowie</w:t>
      </w:r>
      <w:proofErr w:type="spellEnd"/>
      <w:r w:rsidRPr="00945BCB">
        <w:rPr>
          <w:rFonts w:ascii="Calibri" w:eastAsia="Calibri" w:hAnsi="Calibri" w:cs="Calibri"/>
          <w:szCs w:val="24"/>
        </w:rPr>
        <w:t>-Dick. Ponadto</w:t>
      </w:r>
      <w:r w:rsidR="000E738B">
        <w:rPr>
          <w:rFonts w:ascii="Calibri" w:eastAsia="Calibri" w:hAnsi="Calibri" w:cs="Calibri"/>
          <w:szCs w:val="24"/>
        </w:rPr>
        <w:t xml:space="preserve"> w </w:t>
      </w:r>
      <w:r w:rsidRPr="00945BCB">
        <w:rPr>
          <w:rFonts w:ascii="Calibri" w:eastAsia="Calibri" w:hAnsi="Calibri" w:cs="Calibri"/>
          <w:szCs w:val="24"/>
        </w:rPr>
        <w:t>sterylizatorach nowszego typu, praca urządzeń dokumentowana była również</w:t>
      </w:r>
      <w:r w:rsidR="000E738B">
        <w:rPr>
          <w:rFonts w:ascii="Calibri" w:eastAsia="Calibri" w:hAnsi="Calibri" w:cs="Calibri"/>
          <w:szCs w:val="24"/>
        </w:rPr>
        <w:t xml:space="preserve"> w </w:t>
      </w:r>
      <w:r w:rsidRPr="00945BCB">
        <w:rPr>
          <w:rFonts w:ascii="Calibri" w:eastAsia="Calibri" w:hAnsi="Calibri" w:cs="Calibri"/>
          <w:szCs w:val="24"/>
        </w:rPr>
        <w:t>postaci wydruku parametrów ze sterylizatora. Analizę nadzoru nad urządzeniami sterylizacyjnymi</w:t>
      </w:r>
      <w:r w:rsidR="000E738B">
        <w:rPr>
          <w:rFonts w:ascii="Calibri" w:eastAsia="Calibri" w:hAnsi="Calibri" w:cs="Calibri"/>
          <w:szCs w:val="24"/>
        </w:rPr>
        <w:t xml:space="preserve"> w </w:t>
      </w:r>
      <w:r w:rsidRPr="00945BCB">
        <w:rPr>
          <w:rFonts w:ascii="Calibri" w:eastAsia="Calibri" w:hAnsi="Calibri" w:cs="Calibri"/>
          <w:szCs w:val="24"/>
        </w:rPr>
        <w:t>szpitalach woj. zachodniopomorskiego przedstawia poniższa tabela.</w:t>
      </w:r>
      <w:bookmarkStart w:id="732" w:name="_Toc133231328"/>
      <w:bookmarkStart w:id="733" w:name="_Toc133236337"/>
    </w:p>
    <w:p w14:paraId="40B96AC4" w14:textId="77777777" w:rsidR="00DF1E2B" w:rsidRPr="00EF19A4" w:rsidRDefault="00DF1E2B" w:rsidP="00FB44E3">
      <w:pPr>
        <w:pStyle w:val="Stylnastroninternet"/>
        <w:rPr>
          <w:rFonts w:ascii="Calibri" w:eastAsia="Calibri" w:hAnsi="Calibri" w:cs="Calibri"/>
          <w:szCs w:val="24"/>
        </w:rPr>
      </w:pPr>
    </w:p>
    <w:p w14:paraId="780B3590" w14:textId="6300A6FA" w:rsidR="00B87EF1" w:rsidRPr="0057057F" w:rsidRDefault="00B87EF1" w:rsidP="00B87EF1">
      <w:pPr>
        <w:jc w:val="both"/>
        <w:rPr>
          <w:sz w:val="18"/>
          <w:szCs w:val="18"/>
        </w:rPr>
      </w:pPr>
      <w:bookmarkStart w:id="734" w:name="_Toc133311727"/>
      <w:bookmarkStart w:id="735" w:name="_Toc133320583"/>
      <w:bookmarkStart w:id="736" w:name="_Toc133321702"/>
      <w:bookmarkStart w:id="737" w:name="_Toc133387680"/>
      <w:bookmarkStart w:id="738" w:name="_Toc133388624"/>
      <w:bookmarkStart w:id="739" w:name="_Toc133500647"/>
      <w:bookmarkStart w:id="740" w:name="_Toc133559651"/>
      <w:bookmarkStart w:id="741" w:name="_Toc133576673"/>
      <w:bookmarkStart w:id="742" w:name="_Toc133582277"/>
      <w:bookmarkStart w:id="743" w:name="_Toc133582895"/>
      <w:bookmarkStart w:id="744" w:name="_Toc133583785"/>
      <w:bookmarkStart w:id="745" w:name="_Toc134604394"/>
      <w:bookmarkStart w:id="746" w:name="_Toc134610908"/>
      <w:bookmarkStart w:id="747" w:name="_Toc135041607"/>
      <w:bookmarkStart w:id="748" w:name="_Toc135828599"/>
      <w:r w:rsidRPr="0057057F">
        <w:rPr>
          <w:sz w:val="18"/>
          <w:szCs w:val="18"/>
        </w:rPr>
        <w:lastRenderedPageBreak/>
        <w:t xml:space="preserve">Tabela </w:t>
      </w:r>
      <w:r w:rsidRPr="0057057F">
        <w:rPr>
          <w:sz w:val="18"/>
          <w:szCs w:val="18"/>
        </w:rPr>
        <w:fldChar w:fldCharType="begin"/>
      </w:r>
      <w:r w:rsidRPr="0057057F">
        <w:rPr>
          <w:sz w:val="18"/>
          <w:szCs w:val="18"/>
        </w:rPr>
        <w:instrText xml:space="preserve"> SEQ Tabela \* ARABIC </w:instrText>
      </w:r>
      <w:r w:rsidRPr="0057057F">
        <w:rPr>
          <w:sz w:val="18"/>
          <w:szCs w:val="18"/>
        </w:rPr>
        <w:fldChar w:fldCharType="separate"/>
      </w:r>
      <w:r w:rsidR="00B41039" w:rsidRPr="0057057F">
        <w:rPr>
          <w:noProof/>
          <w:sz w:val="18"/>
          <w:szCs w:val="18"/>
        </w:rPr>
        <w:t>34</w:t>
      </w:r>
      <w:r w:rsidRPr="0057057F">
        <w:rPr>
          <w:noProof/>
          <w:sz w:val="18"/>
          <w:szCs w:val="18"/>
        </w:rPr>
        <w:fldChar w:fldCharType="end"/>
      </w:r>
      <w:r w:rsidRPr="0057057F">
        <w:rPr>
          <w:sz w:val="18"/>
          <w:szCs w:val="18"/>
        </w:rPr>
        <w:t>. Monitoring procesów sterylizacji</w:t>
      </w:r>
      <w:r w:rsidR="000E738B" w:rsidRPr="0057057F">
        <w:rPr>
          <w:sz w:val="18"/>
          <w:szCs w:val="18"/>
        </w:rPr>
        <w:t xml:space="preserve"> w </w:t>
      </w:r>
      <w:r w:rsidRPr="0057057F">
        <w:rPr>
          <w:sz w:val="18"/>
          <w:szCs w:val="18"/>
        </w:rPr>
        <w:t>2022 r.</w:t>
      </w:r>
      <w:r w:rsidR="000E738B" w:rsidRPr="0057057F">
        <w:rPr>
          <w:sz w:val="18"/>
          <w:szCs w:val="18"/>
        </w:rPr>
        <w:t xml:space="preserve"> w </w:t>
      </w:r>
      <w:r w:rsidRPr="0057057F">
        <w:rPr>
          <w:sz w:val="18"/>
          <w:szCs w:val="18"/>
        </w:rPr>
        <w:t>szpitalach woj. zachodniopomorskiego.</w:t>
      </w:r>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p>
    <w:tbl>
      <w:tblPr>
        <w:tblStyle w:val="Siatkatabelijasna"/>
        <w:tblW w:w="0" w:type="auto"/>
        <w:jc w:val="center"/>
        <w:tblLayout w:type="fixed"/>
        <w:tblLook w:val="06A0" w:firstRow="1" w:lastRow="0" w:firstColumn="1" w:lastColumn="0" w:noHBand="1" w:noVBand="1"/>
        <w:tblCaption w:val="Tabela"/>
        <w:tblDescription w:val="Tabela dot. monitoringu procesów sterylizacji."/>
      </w:tblPr>
      <w:tblGrid>
        <w:gridCol w:w="704"/>
        <w:gridCol w:w="2089"/>
        <w:gridCol w:w="2090"/>
        <w:gridCol w:w="2089"/>
        <w:gridCol w:w="2090"/>
      </w:tblGrid>
      <w:tr w:rsidR="00B87EF1" w:rsidRPr="003D5C26" w14:paraId="30891045" w14:textId="77777777" w:rsidTr="008071BF">
        <w:trPr>
          <w:trHeight w:val="773"/>
          <w:jc w:val="center"/>
        </w:trPr>
        <w:tc>
          <w:tcPr>
            <w:tcW w:w="704" w:type="dxa"/>
          </w:tcPr>
          <w:p w14:paraId="6112D690" w14:textId="77777777" w:rsidR="00B87EF1" w:rsidRPr="003D5C26" w:rsidRDefault="00B87EF1" w:rsidP="00400395">
            <w:pPr>
              <w:jc w:val="center"/>
              <w:rPr>
                <w:rFonts w:ascii="Calibri" w:eastAsia="Calibri" w:hAnsi="Calibri" w:cs="Times New Roman"/>
              </w:rPr>
            </w:pPr>
            <w:r w:rsidRPr="003D5C26">
              <w:rPr>
                <w:rFonts w:ascii="Calibri" w:eastAsia="Calibri" w:hAnsi="Calibri" w:cs="Times New Roman"/>
              </w:rPr>
              <w:t>Rok</w:t>
            </w:r>
          </w:p>
        </w:tc>
        <w:tc>
          <w:tcPr>
            <w:tcW w:w="2089" w:type="dxa"/>
          </w:tcPr>
          <w:p w14:paraId="2ABE38E4" w14:textId="77777777" w:rsidR="00B87EF1" w:rsidRPr="003D5C26" w:rsidRDefault="00B87EF1" w:rsidP="00400395">
            <w:pPr>
              <w:jc w:val="center"/>
              <w:rPr>
                <w:rFonts w:ascii="Calibri" w:eastAsia="Calibri" w:hAnsi="Calibri" w:cs="Times New Roman"/>
              </w:rPr>
            </w:pPr>
            <w:r w:rsidRPr="003D5C26">
              <w:rPr>
                <w:rFonts w:ascii="Calibri" w:eastAsia="Calibri" w:hAnsi="Calibri" w:cs="Times New Roman"/>
              </w:rPr>
              <w:t>Sterylizatory</w:t>
            </w:r>
          </w:p>
        </w:tc>
        <w:tc>
          <w:tcPr>
            <w:tcW w:w="2090" w:type="dxa"/>
          </w:tcPr>
          <w:p w14:paraId="5E994FDA" w14:textId="77777777" w:rsidR="00B87EF1" w:rsidRPr="003D5C26" w:rsidRDefault="00B87EF1" w:rsidP="00400395">
            <w:pPr>
              <w:jc w:val="center"/>
              <w:rPr>
                <w:rFonts w:ascii="Calibri" w:eastAsia="Calibri" w:hAnsi="Calibri" w:cs="Times New Roman"/>
              </w:rPr>
            </w:pPr>
            <w:r w:rsidRPr="003D5C26">
              <w:rPr>
                <w:rFonts w:ascii="Calibri" w:eastAsia="Calibri" w:hAnsi="Calibri" w:cs="Times New Roman"/>
              </w:rPr>
              <w:t>Liczba sterylizatorów</w:t>
            </w:r>
          </w:p>
        </w:tc>
        <w:tc>
          <w:tcPr>
            <w:tcW w:w="2089" w:type="dxa"/>
          </w:tcPr>
          <w:p w14:paraId="3A9953E9" w14:textId="77777777" w:rsidR="00B87EF1" w:rsidRPr="003D5C26" w:rsidRDefault="00B87EF1" w:rsidP="00400395">
            <w:pPr>
              <w:jc w:val="center"/>
              <w:rPr>
                <w:rFonts w:ascii="Calibri" w:eastAsia="Calibri" w:hAnsi="Calibri" w:cs="Times New Roman"/>
              </w:rPr>
            </w:pPr>
            <w:r w:rsidRPr="003D5C26">
              <w:rPr>
                <w:rFonts w:ascii="Calibri" w:eastAsia="Calibri" w:hAnsi="Calibri" w:cs="Times New Roman"/>
              </w:rPr>
              <w:t>Liczba wykonanych badań testem biologicznym</w:t>
            </w:r>
          </w:p>
        </w:tc>
        <w:tc>
          <w:tcPr>
            <w:tcW w:w="2090" w:type="dxa"/>
          </w:tcPr>
          <w:p w14:paraId="2734D2D6" w14:textId="77777777" w:rsidR="00B87EF1" w:rsidRPr="003D5C26" w:rsidRDefault="00B87EF1" w:rsidP="00400395">
            <w:pPr>
              <w:jc w:val="center"/>
              <w:rPr>
                <w:rFonts w:ascii="Calibri" w:eastAsia="Calibri" w:hAnsi="Calibri" w:cs="Times New Roman"/>
                <w:highlight w:val="yellow"/>
              </w:rPr>
            </w:pPr>
            <w:r w:rsidRPr="003D5C26">
              <w:rPr>
                <w:rFonts w:ascii="Calibri" w:eastAsia="Calibri" w:hAnsi="Calibri" w:cs="Times New Roman"/>
              </w:rPr>
              <w:t>Liczba badań zakwestionowanych</w:t>
            </w:r>
          </w:p>
        </w:tc>
      </w:tr>
      <w:tr w:rsidR="00B87EF1" w:rsidRPr="00C10871" w14:paraId="08CD86E1" w14:textId="77777777" w:rsidTr="008071BF">
        <w:trPr>
          <w:trHeight w:val="630"/>
          <w:jc w:val="center"/>
        </w:trPr>
        <w:tc>
          <w:tcPr>
            <w:tcW w:w="704" w:type="dxa"/>
            <w:vMerge w:val="restart"/>
          </w:tcPr>
          <w:p w14:paraId="1541E735" w14:textId="77777777" w:rsidR="00B87EF1" w:rsidRPr="003D5C26" w:rsidRDefault="00B87EF1" w:rsidP="00400395">
            <w:pPr>
              <w:jc w:val="center"/>
              <w:rPr>
                <w:rFonts w:ascii="Calibri" w:eastAsia="Calibri" w:hAnsi="Calibri" w:cs="Times New Roman"/>
              </w:rPr>
            </w:pPr>
            <w:r w:rsidRPr="003D5C26">
              <w:rPr>
                <w:rFonts w:ascii="Calibri" w:eastAsia="Calibri" w:hAnsi="Calibri" w:cs="Times New Roman"/>
              </w:rPr>
              <w:t>2022</w:t>
            </w:r>
          </w:p>
        </w:tc>
        <w:tc>
          <w:tcPr>
            <w:tcW w:w="2089" w:type="dxa"/>
          </w:tcPr>
          <w:p w14:paraId="1C4FA250"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parowe (autoklawy)</w:t>
            </w:r>
          </w:p>
        </w:tc>
        <w:tc>
          <w:tcPr>
            <w:tcW w:w="2090" w:type="dxa"/>
          </w:tcPr>
          <w:p w14:paraId="3612AA89"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82</w:t>
            </w:r>
          </w:p>
        </w:tc>
        <w:tc>
          <w:tcPr>
            <w:tcW w:w="2089" w:type="dxa"/>
          </w:tcPr>
          <w:p w14:paraId="05250A96"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22709</w:t>
            </w:r>
          </w:p>
        </w:tc>
        <w:tc>
          <w:tcPr>
            <w:tcW w:w="2090" w:type="dxa"/>
          </w:tcPr>
          <w:p w14:paraId="7913D489"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5</w:t>
            </w:r>
          </w:p>
        </w:tc>
      </w:tr>
      <w:tr w:rsidR="00B87EF1" w:rsidRPr="00C10871" w14:paraId="4699781D" w14:textId="77777777" w:rsidTr="008071BF">
        <w:trPr>
          <w:trHeight w:val="567"/>
          <w:jc w:val="center"/>
        </w:trPr>
        <w:tc>
          <w:tcPr>
            <w:tcW w:w="704" w:type="dxa"/>
            <w:vMerge/>
          </w:tcPr>
          <w:p w14:paraId="4FBC29FF" w14:textId="77777777" w:rsidR="00B87EF1" w:rsidRPr="00C10871" w:rsidRDefault="00B87EF1" w:rsidP="00400395">
            <w:pPr>
              <w:jc w:val="center"/>
              <w:rPr>
                <w:rFonts w:ascii="Calibri" w:eastAsia="Calibri" w:hAnsi="Calibri" w:cs="Times New Roman"/>
              </w:rPr>
            </w:pPr>
          </w:p>
        </w:tc>
        <w:tc>
          <w:tcPr>
            <w:tcW w:w="2089" w:type="dxa"/>
          </w:tcPr>
          <w:p w14:paraId="00A407B0"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na ciepło suche</w:t>
            </w:r>
          </w:p>
        </w:tc>
        <w:tc>
          <w:tcPr>
            <w:tcW w:w="2090" w:type="dxa"/>
          </w:tcPr>
          <w:p w14:paraId="2FC79B91"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11</w:t>
            </w:r>
          </w:p>
        </w:tc>
        <w:tc>
          <w:tcPr>
            <w:tcW w:w="2089" w:type="dxa"/>
          </w:tcPr>
          <w:p w14:paraId="17A7DF19"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54</w:t>
            </w:r>
          </w:p>
        </w:tc>
        <w:tc>
          <w:tcPr>
            <w:tcW w:w="2090" w:type="dxa"/>
          </w:tcPr>
          <w:p w14:paraId="1E2683C2"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0</w:t>
            </w:r>
          </w:p>
        </w:tc>
      </w:tr>
      <w:tr w:rsidR="00B87EF1" w:rsidRPr="00C10871" w14:paraId="3349EB40" w14:textId="77777777" w:rsidTr="008071BF">
        <w:trPr>
          <w:trHeight w:val="630"/>
          <w:jc w:val="center"/>
        </w:trPr>
        <w:tc>
          <w:tcPr>
            <w:tcW w:w="704" w:type="dxa"/>
            <w:vMerge/>
          </w:tcPr>
          <w:p w14:paraId="08A1CF6F" w14:textId="77777777" w:rsidR="00B87EF1" w:rsidRPr="00C10871" w:rsidRDefault="00B87EF1" w:rsidP="00400395">
            <w:pPr>
              <w:jc w:val="center"/>
              <w:rPr>
                <w:rFonts w:ascii="Calibri" w:eastAsia="Calibri" w:hAnsi="Calibri" w:cs="Times New Roman"/>
              </w:rPr>
            </w:pPr>
          </w:p>
        </w:tc>
        <w:tc>
          <w:tcPr>
            <w:tcW w:w="2089" w:type="dxa"/>
          </w:tcPr>
          <w:p w14:paraId="429F9DDB"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na tlenek etylenu</w:t>
            </w:r>
          </w:p>
        </w:tc>
        <w:tc>
          <w:tcPr>
            <w:tcW w:w="2090" w:type="dxa"/>
          </w:tcPr>
          <w:p w14:paraId="0077ADCF"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11</w:t>
            </w:r>
          </w:p>
        </w:tc>
        <w:tc>
          <w:tcPr>
            <w:tcW w:w="2089" w:type="dxa"/>
          </w:tcPr>
          <w:p w14:paraId="0A538A1C"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1362</w:t>
            </w:r>
          </w:p>
        </w:tc>
        <w:tc>
          <w:tcPr>
            <w:tcW w:w="2090" w:type="dxa"/>
          </w:tcPr>
          <w:p w14:paraId="41E61895"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0</w:t>
            </w:r>
          </w:p>
        </w:tc>
      </w:tr>
      <w:tr w:rsidR="00B87EF1" w:rsidRPr="00C10871" w14:paraId="13BFC6E7" w14:textId="77777777" w:rsidTr="008071BF">
        <w:trPr>
          <w:trHeight w:val="414"/>
          <w:jc w:val="center"/>
        </w:trPr>
        <w:tc>
          <w:tcPr>
            <w:tcW w:w="704" w:type="dxa"/>
            <w:vMerge/>
          </w:tcPr>
          <w:p w14:paraId="35D2D39D" w14:textId="77777777" w:rsidR="00B87EF1" w:rsidRPr="00C10871" w:rsidRDefault="00B87EF1" w:rsidP="00400395">
            <w:pPr>
              <w:jc w:val="center"/>
              <w:rPr>
                <w:rFonts w:ascii="Calibri" w:eastAsia="Calibri" w:hAnsi="Calibri" w:cs="Times New Roman"/>
              </w:rPr>
            </w:pPr>
          </w:p>
        </w:tc>
        <w:tc>
          <w:tcPr>
            <w:tcW w:w="2089" w:type="dxa"/>
          </w:tcPr>
          <w:p w14:paraId="740CEDF2"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parowo-formaldehydowy</w:t>
            </w:r>
          </w:p>
        </w:tc>
        <w:tc>
          <w:tcPr>
            <w:tcW w:w="2090" w:type="dxa"/>
          </w:tcPr>
          <w:p w14:paraId="2F115ACC"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4</w:t>
            </w:r>
          </w:p>
        </w:tc>
        <w:tc>
          <w:tcPr>
            <w:tcW w:w="2089" w:type="dxa"/>
          </w:tcPr>
          <w:p w14:paraId="47D4FD94"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182</w:t>
            </w:r>
          </w:p>
        </w:tc>
        <w:tc>
          <w:tcPr>
            <w:tcW w:w="2090" w:type="dxa"/>
          </w:tcPr>
          <w:p w14:paraId="5110FCD1"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0</w:t>
            </w:r>
          </w:p>
        </w:tc>
      </w:tr>
      <w:tr w:rsidR="00B87EF1" w:rsidRPr="00C10871" w14:paraId="260ED997" w14:textId="77777777" w:rsidTr="008071BF">
        <w:trPr>
          <w:trHeight w:val="630"/>
          <w:jc w:val="center"/>
        </w:trPr>
        <w:tc>
          <w:tcPr>
            <w:tcW w:w="704" w:type="dxa"/>
            <w:vMerge/>
          </w:tcPr>
          <w:p w14:paraId="3F3E51C0" w14:textId="77777777" w:rsidR="00B87EF1" w:rsidRPr="00C10871" w:rsidRDefault="00B87EF1" w:rsidP="00400395">
            <w:pPr>
              <w:jc w:val="center"/>
              <w:rPr>
                <w:rFonts w:ascii="Calibri" w:eastAsia="Calibri" w:hAnsi="Calibri" w:cs="Times New Roman"/>
              </w:rPr>
            </w:pPr>
          </w:p>
        </w:tc>
        <w:tc>
          <w:tcPr>
            <w:tcW w:w="2089" w:type="dxa"/>
          </w:tcPr>
          <w:p w14:paraId="54D317AD"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plazmowe</w:t>
            </w:r>
          </w:p>
        </w:tc>
        <w:tc>
          <w:tcPr>
            <w:tcW w:w="2090" w:type="dxa"/>
          </w:tcPr>
          <w:p w14:paraId="41403B63"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10</w:t>
            </w:r>
          </w:p>
        </w:tc>
        <w:tc>
          <w:tcPr>
            <w:tcW w:w="2089" w:type="dxa"/>
          </w:tcPr>
          <w:p w14:paraId="58332240"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2716</w:t>
            </w:r>
          </w:p>
        </w:tc>
        <w:tc>
          <w:tcPr>
            <w:tcW w:w="2090" w:type="dxa"/>
          </w:tcPr>
          <w:p w14:paraId="3CB5D08F" w14:textId="77777777" w:rsidR="00B87EF1" w:rsidRPr="00C10871" w:rsidRDefault="00B87EF1" w:rsidP="00400395">
            <w:pPr>
              <w:jc w:val="center"/>
              <w:rPr>
                <w:rFonts w:ascii="Calibri" w:eastAsia="Calibri" w:hAnsi="Calibri" w:cs="Times New Roman"/>
              </w:rPr>
            </w:pPr>
            <w:r w:rsidRPr="00C10871">
              <w:rPr>
                <w:rFonts w:ascii="Calibri" w:eastAsia="Calibri" w:hAnsi="Calibri" w:cs="Times New Roman"/>
              </w:rPr>
              <w:t>0</w:t>
            </w:r>
          </w:p>
        </w:tc>
      </w:tr>
    </w:tbl>
    <w:p w14:paraId="62BEDDA4" w14:textId="77777777" w:rsidR="00FB44E3" w:rsidRDefault="00FB44E3" w:rsidP="00FB44E3">
      <w:pPr>
        <w:pStyle w:val="Stylnastroninternet"/>
      </w:pPr>
    </w:p>
    <w:p w14:paraId="22BE2EF4" w14:textId="4D9975FC" w:rsidR="00B87EF1" w:rsidRPr="00945BCB" w:rsidRDefault="00B87EF1" w:rsidP="00FB44E3">
      <w:pPr>
        <w:pStyle w:val="Stylnastroninternet"/>
      </w:pPr>
      <w:r w:rsidRPr="00945BCB">
        <w:t>W woj. zachodniopomorskim</w:t>
      </w:r>
      <w:r w:rsidR="000E738B">
        <w:t xml:space="preserve"> w </w:t>
      </w:r>
      <w:r w:rsidRPr="00945BCB">
        <w:t>2022 r. sterylizację sprzętu medycznego</w:t>
      </w:r>
      <w:r w:rsidR="000E738B">
        <w:t xml:space="preserve"> w </w:t>
      </w:r>
      <w:r w:rsidRPr="00945BCB">
        <w:t>obrębie szpitali prowadziły 34 placówki,</w:t>
      </w:r>
      <w:r w:rsidR="000E738B">
        <w:t xml:space="preserve"> w </w:t>
      </w:r>
      <w:r w:rsidRPr="00945BCB">
        <w:t>tym dwie</w:t>
      </w:r>
      <w:r w:rsidR="005A5A82">
        <w:t xml:space="preserve"> z </w:t>
      </w:r>
      <w:r w:rsidRPr="00945BCB">
        <w:t>nich używały wspólnego urządzenia do</w:t>
      </w:r>
      <w:r w:rsidR="00DF1E2B">
        <w:t> </w:t>
      </w:r>
      <w:r w:rsidRPr="00945BCB">
        <w:t>sterylizacji</w:t>
      </w:r>
      <w:r>
        <w:t>,</w:t>
      </w:r>
      <w:r w:rsidRPr="00945BCB">
        <w:t xml:space="preserve"> tj. autoklawu. Wszystkie placówki zaopatrzone były</w:t>
      </w:r>
      <w:r w:rsidR="000E738B">
        <w:t xml:space="preserve"> w </w:t>
      </w:r>
      <w:r w:rsidRPr="00945BCB">
        <w:t>sterylizatory parowe (autoklawy - łącznie 82 urządzenia). Jednocześnie część placówek korzystało</w:t>
      </w:r>
      <w:r w:rsidR="005A5A82">
        <w:t xml:space="preserve"> z </w:t>
      </w:r>
      <w:r w:rsidRPr="00945BCB">
        <w:t>więcej niż jednej metody sterylizacji. Część szpitali świadczyło usługi</w:t>
      </w:r>
      <w:r w:rsidR="000E738B">
        <w:t xml:space="preserve"> w </w:t>
      </w:r>
      <w:r w:rsidRPr="00945BCB">
        <w:t>zakresie sterylizacji dla innych szpitali, przychodni</w:t>
      </w:r>
      <w:r w:rsidR="005A5A82">
        <w:t xml:space="preserve"> i </w:t>
      </w:r>
      <w:r w:rsidRPr="00945BCB">
        <w:t>indywidualnych praktyk lekarskich. Placówki, które nie wykonywały sterylizacji miały zawarte umowy</w:t>
      </w:r>
      <w:r w:rsidR="005A5A82">
        <w:t xml:space="preserve"> z </w:t>
      </w:r>
      <w:r w:rsidRPr="00945BCB">
        <w:t>placówki zewnętrznymi lub używają wyłącznie sprzętu jednorazowego użytku.</w:t>
      </w:r>
    </w:p>
    <w:p w14:paraId="751C09D9" w14:textId="5758C5DD" w:rsidR="00B87EF1" w:rsidRDefault="00B87EF1" w:rsidP="00FB44E3">
      <w:pPr>
        <w:pStyle w:val="Stylnastroninternet"/>
      </w:pPr>
      <w:r>
        <w:t>L</w:t>
      </w:r>
      <w:r w:rsidRPr="00945BCB">
        <w:t>iczba wykonanych badań testem biologicznym</w:t>
      </w:r>
      <w:r w:rsidR="000E738B">
        <w:t xml:space="preserve"> w </w:t>
      </w:r>
      <w:r>
        <w:t>2022 roku</w:t>
      </w:r>
      <w:r w:rsidRPr="00945BCB">
        <w:t>,</w:t>
      </w:r>
      <w:r w:rsidR="000E738B">
        <w:t xml:space="preserve"> w </w:t>
      </w:r>
      <w:r w:rsidRPr="00945BCB">
        <w:t>większości grup urządzeń sterylizacyjnych zwiększyła się. Największy wzrost zaobserwowano</w:t>
      </w:r>
      <w:r w:rsidR="000E738B">
        <w:t xml:space="preserve"> w </w:t>
      </w:r>
      <w:r w:rsidRPr="00945BCB">
        <w:t>grupie urządzeń sterylizacyjnych parowych (liczba ta</w:t>
      </w:r>
      <w:r w:rsidR="000E738B">
        <w:t xml:space="preserve"> w </w:t>
      </w:r>
      <w:r w:rsidRPr="00945BCB">
        <w:t>stosunku do roku 2021 wzrosła o 5114 badań) oraz</w:t>
      </w:r>
      <w:r w:rsidR="000E738B">
        <w:t xml:space="preserve"> w </w:t>
      </w:r>
      <w:r w:rsidRPr="00945BCB">
        <w:t>grupie urządzeń sterylizacyjnych parowo-formaldehydowych (różnica</w:t>
      </w:r>
      <w:r w:rsidR="000E738B">
        <w:t xml:space="preserve"> w </w:t>
      </w:r>
      <w:r w:rsidRPr="00945BCB">
        <w:t xml:space="preserve">stosunku do roku 2021 wynosi 80 badań). O 361 spadła </w:t>
      </w:r>
      <w:r>
        <w:t>liczba</w:t>
      </w:r>
      <w:r w:rsidRPr="00945BCB">
        <w:t xml:space="preserve"> badań wykonanych</w:t>
      </w:r>
      <w:r w:rsidR="000E738B">
        <w:t xml:space="preserve"> w </w:t>
      </w:r>
      <w:r w:rsidRPr="00945BCB">
        <w:t xml:space="preserve">grupie urządzeń sterylizacyjnych </w:t>
      </w:r>
      <w:r w:rsidRPr="00945BCB">
        <w:rPr>
          <w:rFonts w:cs="Times New Roman"/>
        </w:rPr>
        <w:t>na tlenek etylenu.</w:t>
      </w:r>
      <w:r w:rsidR="000E738B">
        <w:t xml:space="preserve"> w </w:t>
      </w:r>
      <w:r>
        <w:t xml:space="preserve">2022 r. zakwestionowano o 3 badania </w:t>
      </w:r>
      <w:r w:rsidRPr="00CE4C14">
        <w:rPr>
          <w:rFonts w:cstheme="minorHAnsi"/>
        </w:rPr>
        <w:t xml:space="preserve">więcej </w:t>
      </w:r>
      <w:r>
        <w:rPr>
          <w:rFonts w:cstheme="minorHAnsi"/>
        </w:rPr>
        <w:t>niż</w:t>
      </w:r>
      <w:r w:rsidR="000E738B">
        <w:rPr>
          <w:rFonts w:cstheme="minorHAnsi"/>
        </w:rPr>
        <w:t xml:space="preserve"> w </w:t>
      </w:r>
      <w:r>
        <w:t>2021 roku</w:t>
      </w:r>
      <w:r w:rsidRPr="00945BCB">
        <w:t>.</w:t>
      </w:r>
    </w:p>
    <w:p w14:paraId="1949CADB" w14:textId="77777777" w:rsidR="003F1CA0" w:rsidRPr="00945BCB" w:rsidRDefault="003F1CA0" w:rsidP="00FB44E3">
      <w:pPr>
        <w:pStyle w:val="Stylnastroninternet"/>
      </w:pPr>
    </w:p>
    <w:p w14:paraId="4FB2C769" w14:textId="331CED48" w:rsidR="00B87EF1" w:rsidRDefault="00B87EF1" w:rsidP="00504F7A">
      <w:pPr>
        <w:pStyle w:val="Nagwek3"/>
        <w:numPr>
          <w:ilvl w:val="1"/>
          <w:numId w:val="123"/>
        </w:numPr>
        <w:tabs>
          <w:tab w:val="left" w:pos="851"/>
        </w:tabs>
        <w:spacing w:before="0"/>
      </w:pPr>
      <w:bookmarkStart w:id="749" w:name="_Toc133222225"/>
      <w:bookmarkStart w:id="750" w:name="_Toc135828443"/>
      <w:r w:rsidRPr="008B3C1E">
        <w:t>Utrzymanie bieżącej czystości</w:t>
      </w:r>
      <w:r w:rsidR="005A5A82">
        <w:t xml:space="preserve"> i </w:t>
      </w:r>
      <w:r w:rsidRPr="008B3C1E">
        <w:t>porządku</w:t>
      </w:r>
      <w:bookmarkEnd w:id="749"/>
      <w:bookmarkEnd w:id="750"/>
    </w:p>
    <w:p w14:paraId="200A5868" w14:textId="77777777" w:rsidR="00333D9D" w:rsidRPr="00333D9D" w:rsidRDefault="00333D9D" w:rsidP="00FB44E3">
      <w:pPr>
        <w:pStyle w:val="Stylnastroninternet"/>
      </w:pPr>
    </w:p>
    <w:p w14:paraId="1898F178" w14:textId="3938D3FE" w:rsidR="00B87EF1" w:rsidRPr="00945BCB" w:rsidRDefault="00B87EF1" w:rsidP="00FB44E3">
      <w:pPr>
        <w:pStyle w:val="Stylnastroninternet"/>
        <w:rPr>
          <w:rFonts w:ascii="Calibri" w:eastAsia="Times New Roman" w:hAnsi="Calibri" w:cs="Calibri"/>
          <w:color w:val="000000" w:themeColor="text1"/>
          <w:szCs w:val="24"/>
          <w:lang w:eastAsia="pl-PL"/>
        </w:rPr>
      </w:pPr>
      <w:r w:rsidRPr="00945BCB">
        <w:rPr>
          <w:rFonts w:ascii="Calibri" w:eastAsia="Times New Roman" w:hAnsi="Calibri" w:cs="Calibri"/>
          <w:color w:val="000000" w:themeColor="text1"/>
          <w:szCs w:val="24"/>
          <w:lang w:eastAsia="pl-PL"/>
        </w:rPr>
        <w:t>W 2022 r. organizacja utrzymania bieżącej czystości</w:t>
      </w:r>
      <w:r w:rsidR="005A5A82">
        <w:rPr>
          <w:rFonts w:ascii="Calibri" w:eastAsia="Times New Roman" w:hAnsi="Calibri" w:cs="Calibri"/>
          <w:color w:val="000000" w:themeColor="text1"/>
          <w:szCs w:val="24"/>
          <w:lang w:eastAsia="pl-PL"/>
        </w:rPr>
        <w:t xml:space="preserve"> i </w:t>
      </w:r>
      <w:r w:rsidRPr="00945BCB">
        <w:rPr>
          <w:rFonts w:ascii="Calibri" w:eastAsia="Times New Roman" w:hAnsi="Calibri" w:cs="Calibri"/>
          <w:color w:val="000000" w:themeColor="text1"/>
          <w:szCs w:val="24"/>
          <w:lang w:eastAsia="pl-PL"/>
        </w:rPr>
        <w:t>porządku</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 xml:space="preserve">obrębie szpitali znajdujących się na terenie woj. zachodniopomorskiego uległa </w:t>
      </w:r>
      <w:r>
        <w:rPr>
          <w:rFonts w:ascii="Calibri" w:eastAsia="Times New Roman" w:hAnsi="Calibri" w:cs="Calibri"/>
          <w:color w:val="000000" w:themeColor="text1"/>
          <w:szCs w:val="24"/>
          <w:lang w:eastAsia="pl-PL"/>
        </w:rPr>
        <w:t xml:space="preserve">niewielkiej </w:t>
      </w:r>
      <w:r w:rsidRPr="00945BCB">
        <w:rPr>
          <w:rFonts w:ascii="Calibri" w:eastAsia="Times New Roman" w:hAnsi="Calibri" w:cs="Calibri"/>
          <w:color w:val="000000" w:themeColor="text1"/>
          <w:szCs w:val="24"/>
          <w:lang w:eastAsia="pl-PL"/>
        </w:rPr>
        <w:t>zmianie</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stosunku do 2021 r.</w:t>
      </w:r>
      <w:r>
        <w:rPr>
          <w:rFonts w:ascii="Calibri" w:eastAsia="Times New Roman" w:hAnsi="Calibri" w:cs="Calibri"/>
          <w:color w:val="000000" w:themeColor="text1"/>
          <w:szCs w:val="24"/>
          <w:lang w:eastAsia="pl-PL"/>
        </w:rPr>
        <w:t>,</w:t>
      </w:r>
      <w:r w:rsidRPr="00945BCB">
        <w:rPr>
          <w:rFonts w:ascii="Calibri" w:eastAsia="Times New Roman" w:hAnsi="Calibri" w:cs="Calibri"/>
          <w:color w:val="000000" w:themeColor="text1"/>
          <w:szCs w:val="24"/>
          <w:lang w:eastAsia="pl-PL"/>
        </w:rPr>
        <w:t xml:space="preserve"> tj. za czynności te odpowiadały zewnętrzne firmy sprzątające</w:t>
      </w:r>
      <w:r w:rsidR="000E738B">
        <w:rPr>
          <w:rFonts w:ascii="Calibri" w:eastAsia="Times New Roman" w:hAnsi="Calibri" w:cs="Calibri"/>
          <w:color w:val="000000" w:themeColor="text1"/>
          <w:szCs w:val="24"/>
          <w:lang w:eastAsia="pl-PL"/>
        </w:rPr>
        <w:t xml:space="preserve"> w </w:t>
      </w:r>
      <w:r>
        <w:rPr>
          <w:rFonts w:ascii="Calibri" w:eastAsia="Times New Roman" w:hAnsi="Calibri" w:cs="Calibri"/>
          <w:color w:val="000000" w:themeColor="text1"/>
          <w:szCs w:val="24"/>
          <w:lang w:eastAsia="pl-PL"/>
        </w:rPr>
        <w:t>15</w:t>
      </w:r>
      <w:r w:rsidRPr="00945BCB">
        <w:rPr>
          <w:rFonts w:ascii="Calibri" w:eastAsia="Times New Roman" w:hAnsi="Calibri" w:cs="Calibri"/>
          <w:color w:val="000000" w:themeColor="text1"/>
          <w:szCs w:val="24"/>
          <w:lang w:eastAsia="pl-PL"/>
        </w:rPr>
        <w:t>% szpitali (</w:t>
      </w:r>
      <w:r>
        <w:rPr>
          <w:rFonts w:ascii="Calibri" w:eastAsia="Times New Roman" w:hAnsi="Calibri" w:cs="Calibri"/>
          <w:color w:val="000000" w:themeColor="text1"/>
          <w:szCs w:val="24"/>
          <w:lang w:eastAsia="pl-PL"/>
        </w:rPr>
        <w:t>8</w:t>
      </w:r>
      <w:r w:rsidRPr="00945BCB">
        <w:rPr>
          <w:rFonts w:ascii="Calibri" w:eastAsia="Times New Roman" w:hAnsi="Calibri" w:cs="Calibri"/>
          <w:color w:val="000000" w:themeColor="text1"/>
          <w:szCs w:val="24"/>
          <w:lang w:eastAsia="pl-PL"/>
        </w:rPr>
        <w:t xml:space="preserve"> podmiotów leczniczych).</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8</w:t>
      </w:r>
      <w:r>
        <w:rPr>
          <w:rFonts w:ascii="Calibri" w:eastAsia="Times New Roman" w:hAnsi="Calibri" w:cs="Calibri"/>
          <w:color w:val="000000" w:themeColor="text1"/>
          <w:szCs w:val="24"/>
          <w:lang w:eastAsia="pl-PL"/>
        </w:rPr>
        <w:t>5</w:t>
      </w:r>
      <w:r w:rsidRPr="00945BCB">
        <w:rPr>
          <w:rFonts w:ascii="Calibri" w:eastAsia="Times New Roman" w:hAnsi="Calibri" w:cs="Calibri"/>
          <w:color w:val="000000" w:themeColor="text1"/>
          <w:szCs w:val="24"/>
          <w:lang w:eastAsia="pl-PL"/>
        </w:rPr>
        <w:t xml:space="preserve">% </w:t>
      </w:r>
      <w:r>
        <w:rPr>
          <w:rFonts w:ascii="Calibri" w:eastAsia="Times New Roman" w:hAnsi="Calibri" w:cs="Calibri"/>
          <w:color w:val="000000" w:themeColor="text1"/>
          <w:szCs w:val="24"/>
          <w:lang w:eastAsia="pl-PL"/>
        </w:rPr>
        <w:t>podmiotów</w:t>
      </w:r>
      <w:r w:rsidRPr="00945BCB">
        <w:rPr>
          <w:rFonts w:ascii="Calibri" w:eastAsia="Times New Roman" w:hAnsi="Calibri" w:cs="Calibri"/>
          <w:color w:val="000000" w:themeColor="text1"/>
          <w:szCs w:val="24"/>
          <w:lang w:eastAsia="pl-PL"/>
        </w:rPr>
        <w:t xml:space="preserve"> </w:t>
      </w:r>
      <w:r>
        <w:rPr>
          <w:rFonts w:ascii="Calibri" w:eastAsia="Times New Roman" w:hAnsi="Calibri" w:cs="Calibri"/>
          <w:color w:val="000000" w:themeColor="text1"/>
          <w:szCs w:val="24"/>
          <w:lang w:eastAsia="pl-PL"/>
        </w:rPr>
        <w:t xml:space="preserve">(45 szpitali) </w:t>
      </w:r>
      <w:r w:rsidRPr="00945BCB">
        <w:rPr>
          <w:rFonts w:ascii="Calibri" w:eastAsia="Times New Roman" w:hAnsi="Calibri" w:cs="Calibri"/>
          <w:color w:val="000000" w:themeColor="text1"/>
          <w:szCs w:val="24"/>
          <w:lang w:eastAsia="pl-PL"/>
        </w:rPr>
        <w:t>usługi sprzątania wykonywał personel (w 2021 r.</w:t>
      </w:r>
      <w:r>
        <w:rPr>
          <w:rFonts w:ascii="Calibri" w:eastAsia="Times New Roman" w:hAnsi="Calibri" w:cs="Calibri"/>
          <w:color w:val="000000" w:themeColor="text1"/>
          <w:szCs w:val="24"/>
          <w:lang w:eastAsia="pl-PL"/>
        </w:rPr>
        <w:t xml:space="preserve"> - </w:t>
      </w:r>
      <w:r w:rsidRPr="00945BCB">
        <w:rPr>
          <w:rFonts w:ascii="Calibri" w:eastAsia="Times New Roman" w:hAnsi="Calibri" w:cs="Calibri"/>
          <w:color w:val="000000" w:themeColor="text1"/>
          <w:szCs w:val="24"/>
          <w:lang w:eastAsia="pl-PL"/>
        </w:rPr>
        <w:t>78% szpitali). Sytuacja</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tym zakresie uległa zmianie</w:t>
      </w:r>
      <w:r w:rsidR="000E738B">
        <w:rPr>
          <w:rFonts w:ascii="Calibri" w:eastAsia="Times New Roman" w:hAnsi="Calibri" w:cs="Calibri"/>
          <w:color w:val="000000" w:themeColor="text1"/>
          <w:szCs w:val="24"/>
          <w:lang w:eastAsia="pl-PL"/>
        </w:rPr>
        <w:t xml:space="preserve"> w </w:t>
      </w:r>
      <w:r>
        <w:rPr>
          <w:rFonts w:ascii="Calibri" w:eastAsia="Times New Roman" w:hAnsi="Calibri" w:cs="Calibri"/>
          <w:color w:val="000000" w:themeColor="text1"/>
          <w:szCs w:val="24"/>
          <w:lang w:eastAsia="pl-PL"/>
        </w:rPr>
        <w:t>trakcie analizowanego okresu</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Szpitalu Powiatowym</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Gryfinie Sp.</w:t>
      </w:r>
      <w:r w:rsidR="005A5A82">
        <w:rPr>
          <w:rFonts w:ascii="Calibri" w:eastAsia="Times New Roman" w:hAnsi="Calibri" w:cs="Calibri"/>
          <w:color w:val="000000" w:themeColor="text1"/>
          <w:szCs w:val="24"/>
          <w:lang w:eastAsia="pl-PL"/>
        </w:rPr>
        <w:t xml:space="preserve"> z </w:t>
      </w:r>
      <w:r w:rsidRPr="00945BCB">
        <w:rPr>
          <w:rFonts w:ascii="Calibri" w:eastAsia="Times New Roman" w:hAnsi="Calibri" w:cs="Calibri"/>
          <w:color w:val="000000" w:themeColor="text1"/>
          <w:szCs w:val="24"/>
          <w:lang w:eastAsia="pl-PL"/>
        </w:rPr>
        <w:t>o.o.</w:t>
      </w:r>
      <w:r>
        <w:rPr>
          <w:rFonts w:ascii="Calibri" w:eastAsia="Times New Roman" w:hAnsi="Calibri" w:cs="Calibri"/>
          <w:color w:val="000000" w:themeColor="text1"/>
          <w:szCs w:val="24"/>
          <w:lang w:eastAsia="pl-PL"/>
        </w:rPr>
        <w:t>, gdzie</w:t>
      </w:r>
      <w:r w:rsidRPr="00945BCB">
        <w:rPr>
          <w:rFonts w:ascii="Calibri" w:eastAsia="Times New Roman" w:hAnsi="Calibri" w:cs="Calibri"/>
          <w:color w:val="000000" w:themeColor="text1"/>
          <w:szCs w:val="24"/>
          <w:lang w:eastAsia="pl-PL"/>
        </w:rPr>
        <w:t xml:space="preserve"> sprzątaniem do 30.10.2022 r. zajmował się personel szpitala, natomiast od 01.11. 2022</w:t>
      </w:r>
      <w:r>
        <w:rPr>
          <w:rFonts w:ascii="Calibri" w:eastAsia="Times New Roman" w:hAnsi="Calibri" w:cs="Calibri"/>
          <w:color w:val="000000" w:themeColor="text1"/>
          <w:szCs w:val="24"/>
          <w:lang w:eastAsia="pl-PL"/>
        </w:rPr>
        <w:t xml:space="preserve"> </w:t>
      </w:r>
      <w:r w:rsidRPr="00945BCB">
        <w:rPr>
          <w:rFonts w:ascii="Calibri" w:eastAsia="Times New Roman" w:hAnsi="Calibri" w:cs="Calibri"/>
          <w:color w:val="000000" w:themeColor="text1"/>
          <w:szCs w:val="24"/>
          <w:lang w:eastAsia="pl-PL"/>
        </w:rPr>
        <w:t xml:space="preserve">r. sprzątanie </w:t>
      </w:r>
      <w:r>
        <w:rPr>
          <w:rFonts w:ascii="Calibri" w:eastAsia="Times New Roman" w:hAnsi="Calibri" w:cs="Calibri"/>
          <w:color w:val="000000" w:themeColor="text1"/>
          <w:szCs w:val="24"/>
          <w:lang w:eastAsia="pl-PL"/>
        </w:rPr>
        <w:t>przejęła</w:t>
      </w:r>
      <w:r w:rsidRPr="00945BCB">
        <w:rPr>
          <w:rFonts w:ascii="Calibri" w:eastAsia="Times New Roman" w:hAnsi="Calibri" w:cs="Calibri"/>
          <w:color w:val="000000" w:themeColor="text1"/>
          <w:szCs w:val="24"/>
          <w:lang w:eastAsia="pl-PL"/>
        </w:rPr>
        <w:t xml:space="preserve"> firm</w:t>
      </w:r>
      <w:r>
        <w:rPr>
          <w:rFonts w:ascii="Calibri" w:eastAsia="Times New Roman" w:hAnsi="Calibri" w:cs="Calibri"/>
          <w:color w:val="000000" w:themeColor="text1"/>
          <w:szCs w:val="24"/>
          <w:lang w:eastAsia="pl-PL"/>
        </w:rPr>
        <w:t>a</w:t>
      </w:r>
      <w:r w:rsidRPr="00945BCB">
        <w:rPr>
          <w:rFonts w:ascii="Calibri" w:eastAsia="Times New Roman" w:hAnsi="Calibri" w:cs="Calibri"/>
          <w:color w:val="000000" w:themeColor="text1"/>
          <w:szCs w:val="24"/>
          <w:lang w:eastAsia="pl-PL"/>
        </w:rPr>
        <w:t xml:space="preserve"> zewnętrzn</w:t>
      </w:r>
      <w:r>
        <w:rPr>
          <w:rFonts w:ascii="Calibri" w:eastAsia="Times New Roman" w:hAnsi="Calibri" w:cs="Calibri"/>
          <w:color w:val="000000" w:themeColor="text1"/>
          <w:szCs w:val="24"/>
          <w:lang w:eastAsia="pl-PL"/>
        </w:rPr>
        <w:t>a</w:t>
      </w:r>
      <w:r w:rsidRPr="00945BCB">
        <w:rPr>
          <w:rFonts w:ascii="Calibri" w:eastAsia="Times New Roman" w:hAnsi="Calibri" w:cs="Calibri"/>
          <w:color w:val="000000" w:themeColor="text1"/>
          <w:szCs w:val="24"/>
          <w:lang w:eastAsia="pl-PL"/>
        </w:rPr>
        <w:t>. Organizacja utrzymania czystości</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 xml:space="preserve">szpitalach oparta </w:t>
      </w:r>
      <w:r w:rsidRPr="00945BCB">
        <w:rPr>
          <w:rFonts w:ascii="Calibri" w:eastAsia="Times New Roman" w:hAnsi="Calibri" w:cs="Calibri"/>
          <w:color w:val="000000" w:themeColor="text1"/>
          <w:szCs w:val="24"/>
          <w:lang w:eastAsia="pl-PL"/>
        </w:rPr>
        <w:lastRenderedPageBreak/>
        <w:t>była na planie higieny szpitalnej określającej obszar, techniki oraz częstotliwość sprzątania,</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tym procedury mycia</w:t>
      </w:r>
      <w:r w:rsidR="005A5A82">
        <w:rPr>
          <w:rFonts w:ascii="Calibri" w:eastAsia="Times New Roman" w:hAnsi="Calibri" w:cs="Calibri"/>
          <w:color w:val="000000" w:themeColor="text1"/>
          <w:szCs w:val="24"/>
          <w:lang w:eastAsia="pl-PL"/>
        </w:rPr>
        <w:t xml:space="preserve"> i </w:t>
      </w:r>
      <w:r w:rsidRPr="00945BCB">
        <w:rPr>
          <w:rFonts w:ascii="Calibri" w:eastAsia="Times New Roman" w:hAnsi="Calibri" w:cs="Calibri"/>
          <w:color w:val="000000" w:themeColor="text1"/>
          <w:szCs w:val="24"/>
          <w:lang w:eastAsia="pl-PL"/>
        </w:rPr>
        <w:t>dezynfekcji sprzętu,</w:t>
      </w:r>
      <w:r w:rsidR="005A5A82">
        <w:rPr>
          <w:rFonts w:ascii="Calibri" w:eastAsia="Times New Roman" w:hAnsi="Calibri" w:cs="Calibri"/>
          <w:color w:val="000000" w:themeColor="text1"/>
          <w:szCs w:val="24"/>
          <w:lang w:eastAsia="pl-PL"/>
        </w:rPr>
        <w:t xml:space="preserve"> a </w:t>
      </w:r>
      <w:r w:rsidRPr="00945BCB">
        <w:rPr>
          <w:rFonts w:ascii="Calibri" w:eastAsia="Times New Roman" w:hAnsi="Calibri" w:cs="Calibri"/>
          <w:color w:val="000000" w:themeColor="text1"/>
          <w:szCs w:val="24"/>
          <w:lang w:eastAsia="pl-PL"/>
        </w:rPr>
        <w:t xml:space="preserve">także pomieszczeń szpitalnych. </w:t>
      </w:r>
    </w:p>
    <w:p w14:paraId="3E7458C4" w14:textId="5632DF6D" w:rsidR="00B87EF1" w:rsidRPr="00945BCB" w:rsidRDefault="00B87EF1" w:rsidP="00FB44E3">
      <w:pPr>
        <w:pStyle w:val="Stylnastroninternet"/>
        <w:rPr>
          <w:rFonts w:ascii="Calibri" w:eastAsia="Times New Roman" w:hAnsi="Calibri" w:cs="Calibri"/>
          <w:color w:val="000000" w:themeColor="text1"/>
          <w:szCs w:val="24"/>
          <w:lang w:eastAsia="pl-PL"/>
        </w:rPr>
      </w:pPr>
      <w:r w:rsidRPr="00945BCB">
        <w:rPr>
          <w:rFonts w:ascii="Calibri" w:eastAsia="Times New Roman" w:hAnsi="Calibri" w:cs="Calibri"/>
          <w:color w:val="000000" w:themeColor="text1"/>
          <w:szCs w:val="24"/>
          <w:lang w:eastAsia="pl-PL"/>
        </w:rPr>
        <w:t>W szpitalach stosowano zasadę rozdziału sprzętu do poszczególnych stref czystości. Usługi prowadzone były kompleksowo przy użyciu sprzętu specjalistycznego</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ilości zapewniającej ciągłość wykonywania czynności. Sprzęt do sprzątania przechowywany był</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wydzielonych pomieszczeniach lub</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brudownikach na oddziałach. Osoby odpowiadające bezpośrednio za sprzątanie współpracowały</w:t>
      </w:r>
      <w:r w:rsidR="005A5A82">
        <w:rPr>
          <w:rFonts w:ascii="Calibri" w:eastAsia="Times New Roman" w:hAnsi="Calibri" w:cs="Calibri"/>
          <w:color w:val="000000" w:themeColor="text1"/>
          <w:szCs w:val="24"/>
          <w:lang w:eastAsia="pl-PL"/>
        </w:rPr>
        <w:t xml:space="preserve"> z </w:t>
      </w:r>
      <w:r w:rsidRPr="00945BCB">
        <w:rPr>
          <w:rFonts w:ascii="Calibri" w:eastAsia="Times New Roman" w:hAnsi="Calibri" w:cs="Calibri"/>
          <w:color w:val="000000" w:themeColor="text1"/>
          <w:szCs w:val="24"/>
          <w:lang w:eastAsia="pl-PL"/>
        </w:rPr>
        <w:t>pielęgniarkami oddziałowymi oraz epidemiologicznymi</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zakresie przestrzegania procedur dekontaminacji.</w:t>
      </w:r>
    </w:p>
    <w:p w14:paraId="107E3EAF" w14:textId="6ECACB46" w:rsidR="00B87EF1" w:rsidRDefault="00B87EF1" w:rsidP="00FB44E3">
      <w:pPr>
        <w:pStyle w:val="Stylnastroninternet"/>
        <w:rPr>
          <w:rFonts w:ascii="Calibri" w:eastAsia="Times New Roman" w:hAnsi="Calibri" w:cs="Calibri"/>
          <w:color w:val="000000" w:themeColor="text1"/>
          <w:szCs w:val="24"/>
          <w:lang w:eastAsia="pl-PL"/>
        </w:rPr>
      </w:pPr>
      <w:r w:rsidRPr="00945BCB">
        <w:rPr>
          <w:rFonts w:ascii="Calibri" w:eastAsia="Times New Roman" w:hAnsi="Calibri" w:cs="Calibri"/>
          <w:color w:val="000000" w:themeColor="text1"/>
          <w:szCs w:val="24"/>
          <w:lang w:eastAsia="pl-PL"/>
        </w:rPr>
        <w:t>Zapas środków czystościowych</w:t>
      </w:r>
      <w:r w:rsidR="005A5A82">
        <w:rPr>
          <w:rFonts w:ascii="Calibri" w:eastAsia="Times New Roman" w:hAnsi="Calibri" w:cs="Calibri"/>
          <w:color w:val="000000" w:themeColor="text1"/>
          <w:szCs w:val="24"/>
          <w:lang w:eastAsia="pl-PL"/>
        </w:rPr>
        <w:t xml:space="preserve"> i </w:t>
      </w:r>
      <w:r w:rsidRPr="00945BCB">
        <w:rPr>
          <w:rFonts w:ascii="Calibri" w:eastAsia="Times New Roman" w:hAnsi="Calibri" w:cs="Calibri"/>
          <w:color w:val="000000" w:themeColor="text1"/>
          <w:szCs w:val="24"/>
          <w:lang w:eastAsia="pl-PL"/>
        </w:rPr>
        <w:t>myjąco-dezynfekcyjnych służących do utrzymania czystości</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poszczególnych komórkach organizacyjnych szpitala był wystarczający.</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uzasadnionych sytuacjach wykonywano zabiegi deratyzacji oraz dezynsekcji, najczęściej</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pomieszczeniach piwnicznych</w:t>
      </w:r>
      <w:r w:rsidR="005A5A82">
        <w:rPr>
          <w:rFonts w:ascii="Calibri" w:eastAsia="Times New Roman" w:hAnsi="Calibri" w:cs="Calibri"/>
          <w:color w:val="000000" w:themeColor="text1"/>
          <w:szCs w:val="24"/>
          <w:lang w:eastAsia="pl-PL"/>
        </w:rPr>
        <w:t xml:space="preserve"> i </w:t>
      </w:r>
      <w:r>
        <w:rPr>
          <w:rFonts w:ascii="Calibri" w:eastAsia="Times New Roman" w:hAnsi="Calibri" w:cs="Calibri"/>
          <w:color w:val="000000" w:themeColor="text1"/>
          <w:szCs w:val="24"/>
          <w:lang w:eastAsia="pl-PL"/>
        </w:rPr>
        <w:t>na</w:t>
      </w:r>
      <w:r w:rsidRPr="00945BCB">
        <w:rPr>
          <w:rFonts w:ascii="Calibri" w:eastAsia="Times New Roman" w:hAnsi="Calibri" w:cs="Calibri"/>
          <w:color w:val="000000" w:themeColor="text1"/>
          <w:szCs w:val="24"/>
          <w:lang w:eastAsia="pl-PL"/>
        </w:rPr>
        <w:t xml:space="preserve"> zapleczu szpitali. Interwencji</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tym zakresie</w:t>
      </w:r>
      <w:r w:rsidR="000E738B">
        <w:rPr>
          <w:rFonts w:ascii="Calibri" w:eastAsia="Times New Roman" w:hAnsi="Calibri" w:cs="Calibri"/>
          <w:color w:val="000000" w:themeColor="text1"/>
          <w:szCs w:val="24"/>
          <w:lang w:eastAsia="pl-PL"/>
        </w:rPr>
        <w:t xml:space="preserve"> w </w:t>
      </w:r>
      <w:r w:rsidRPr="00945BCB">
        <w:rPr>
          <w:rFonts w:ascii="Calibri" w:eastAsia="Times New Roman" w:hAnsi="Calibri" w:cs="Calibri"/>
          <w:color w:val="000000" w:themeColor="text1"/>
          <w:szCs w:val="24"/>
          <w:lang w:eastAsia="pl-PL"/>
        </w:rPr>
        <w:t>analizowanym okresie nie zgłaszano.</w:t>
      </w:r>
    </w:p>
    <w:p w14:paraId="5FC08EB0" w14:textId="77777777" w:rsidR="00333D9D" w:rsidRPr="00945BCB" w:rsidRDefault="00333D9D" w:rsidP="00FB44E3">
      <w:pPr>
        <w:pStyle w:val="Stylnastroninternet"/>
        <w:rPr>
          <w:rFonts w:ascii="Calibri" w:eastAsia="Times New Roman" w:hAnsi="Calibri" w:cs="Calibri"/>
          <w:color w:val="000000" w:themeColor="text1"/>
          <w:szCs w:val="24"/>
          <w:lang w:eastAsia="pl-PL"/>
        </w:rPr>
      </w:pPr>
    </w:p>
    <w:p w14:paraId="460653D9" w14:textId="698D4A1B" w:rsidR="00FA40CD" w:rsidRDefault="00FA40CD" w:rsidP="00504F7A">
      <w:pPr>
        <w:pStyle w:val="Nagwek3"/>
        <w:numPr>
          <w:ilvl w:val="1"/>
          <w:numId w:val="123"/>
        </w:numPr>
        <w:tabs>
          <w:tab w:val="left" w:pos="851"/>
        </w:tabs>
        <w:spacing w:before="0"/>
      </w:pPr>
      <w:bookmarkStart w:id="751" w:name="_Toc135828444"/>
      <w:r w:rsidRPr="008B3C1E">
        <w:t>Postępowanie</w:t>
      </w:r>
      <w:r w:rsidR="005A5A82">
        <w:t xml:space="preserve"> z </w:t>
      </w:r>
      <w:r w:rsidRPr="008B3C1E">
        <w:t>bielizną szpitalną</w:t>
      </w:r>
      <w:r w:rsidR="00372E94">
        <w:t>.</w:t>
      </w:r>
      <w:bookmarkEnd w:id="751"/>
    </w:p>
    <w:p w14:paraId="2F97D835" w14:textId="77777777" w:rsidR="00333D9D" w:rsidRPr="00333D9D" w:rsidRDefault="00333D9D" w:rsidP="00FB44E3">
      <w:pPr>
        <w:pStyle w:val="Stylnastroninternet"/>
      </w:pPr>
    </w:p>
    <w:p w14:paraId="183467E7" w14:textId="542CC242" w:rsidR="00707066" w:rsidRPr="00833FB2" w:rsidRDefault="00707066" w:rsidP="00FB44E3">
      <w:pPr>
        <w:pStyle w:val="Stylnastroninternet"/>
        <w:rPr>
          <w:rFonts w:eastAsia="Times New Roman" w:cstheme="minorHAnsi"/>
          <w:bCs/>
          <w:szCs w:val="24"/>
          <w:lang w:eastAsia="ar-SA"/>
        </w:rPr>
      </w:pPr>
      <w:r w:rsidRPr="00833FB2">
        <w:rPr>
          <w:rFonts w:eastAsia="Times New Roman" w:cstheme="minorHAnsi"/>
          <w:bCs/>
          <w:szCs w:val="24"/>
          <w:lang w:eastAsia="ar-SA"/>
        </w:rPr>
        <w:t>W 2022 r.</w:t>
      </w:r>
      <w:r w:rsidR="000E738B">
        <w:rPr>
          <w:rFonts w:eastAsia="Times New Roman" w:cstheme="minorHAnsi"/>
          <w:bCs/>
          <w:szCs w:val="24"/>
          <w:lang w:eastAsia="ar-SA"/>
        </w:rPr>
        <w:t xml:space="preserve"> w </w:t>
      </w:r>
      <w:r w:rsidRPr="00833FB2">
        <w:rPr>
          <w:rFonts w:eastAsia="Times New Roman" w:cstheme="minorHAnsi"/>
          <w:bCs/>
          <w:szCs w:val="24"/>
          <w:lang w:eastAsia="ar-SA"/>
        </w:rPr>
        <w:t>zakresie postępowania</w:t>
      </w:r>
      <w:r w:rsidR="005A5A82">
        <w:rPr>
          <w:rFonts w:eastAsia="Times New Roman" w:cstheme="minorHAnsi"/>
          <w:bCs/>
          <w:szCs w:val="24"/>
          <w:lang w:eastAsia="ar-SA"/>
        </w:rPr>
        <w:t xml:space="preserve"> z </w:t>
      </w:r>
      <w:r w:rsidRPr="00833FB2">
        <w:rPr>
          <w:rFonts w:eastAsia="Times New Roman" w:cstheme="minorHAnsi"/>
          <w:bCs/>
          <w:szCs w:val="24"/>
          <w:lang w:eastAsia="ar-SA"/>
        </w:rPr>
        <w:t>bielizną szpitalną skontrolowano 26 obiektów szpitalnych,</w:t>
      </w:r>
      <w:r w:rsidR="000E738B">
        <w:rPr>
          <w:rFonts w:eastAsia="Times New Roman" w:cstheme="minorHAnsi"/>
          <w:bCs/>
          <w:szCs w:val="24"/>
          <w:lang w:eastAsia="ar-SA"/>
        </w:rPr>
        <w:t xml:space="preserve"> w </w:t>
      </w:r>
      <w:r w:rsidRPr="00833FB2">
        <w:rPr>
          <w:rFonts w:eastAsia="Times New Roman" w:cstheme="minorHAnsi"/>
          <w:bCs/>
          <w:szCs w:val="24"/>
          <w:lang w:eastAsia="ar-SA"/>
        </w:rPr>
        <w:t>których świadczone były stacjonarne</w:t>
      </w:r>
      <w:r w:rsidR="005A5A82">
        <w:rPr>
          <w:rFonts w:eastAsia="Times New Roman" w:cstheme="minorHAnsi"/>
          <w:bCs/>
          <w:szCs w:val="24"/>
          <w:lang w:eastAsia="ar-SA"/>
        </w:rPr>
        <w:t xml:space="preserve"> i </w:t>
      </w:r>
      <w:r w:rsidRPr="00833FB2">
        <w:rPr>
          <w:rFonts w:eastAsia="Times New Roman" w:cstheme="minorHAnsi"/>
          <w:bCs/>
          <w:szCs w:val="24"/>
          <w:lang w:eastAsia="ar-SA"/>
        </w:rPr>
        <w:t>całodobowe świadczenia szpitalne. Stwierdzono, że bielizna szpitalna najczęściej (23 szpitale) prana była</w:t>
      </w:r>
      <w:r w:rsidR="000E738B">
        <w:rPr>
          <w:rFonts w:eastAsia="Times New Roman" w:cstheme="minorHAnsi"/>
          <w:bCs/>
          <w:szCs w:val="24"/>
          <w:lang w:eastAsia="ar-SA"/>
        </w:rPr>
        <w:t xml:space="preserve"> w </w:t>
      </w:r>
      <w:r w:rsidRPr="00833FB2">
        <w:rPr>
          <w:rFonts w:eastAsia="Times New Roman" w:cstheme="minorHAnsi"/>
          <w:bCs/>
          <w:szCs w:val="24"/>
          <w:lang w:eastAsia="ar-SA"/>
        </w:rPr>
        <w:t>pralniach posiadających barierę higieniczną. Tylko</w:t>
      </w:r>
      <w:r w:rsidR="000E738B">
        <w:rPr>
          <w:rFonts w:eastAsia="Times New Roman" w:cstheme="minorHAnsi"/>
          <w:bCs/>
          <w:szCs w:val="24"/>
          <w:lang w:eastAsia="ar-SA"/>
        </w:rPr>
        <w:t xml:space="preserve"> w </w:t>
      </w:r>
      <w:r w:rsidRPr="00833FB2">
        <w:rPr>
          <w:rFonts w:eastAsia="Times New Roman" w:cstheme="minorHAnsi"/>
          <w:bCs/>
          <w:szCs w:val="24"/>
          <w:lang w:eastAsia="ar-SA"/>
        </w:rPr>
        <w:t>1 przypadku bieliznę prano</w:t>
      </w:r>
      <w:r w:rsidR="000E738B">
        <w:rPr>
          <w:rFonts w:eastAsia="Times New Roman" w:cstheme="minorHAnsi"/>
          <w:bCs/>
          <w:szCs w:val="24"/>
          <w:lang w:eastAsia="ar-SA"/>
        </w:rPr>
        <w:t xml:space="preserve"> w </w:t>
      </w:r>
      <w:r w:rsidRPr="00833FB2">
        <w:rPr>
          <w:rFonts w:eastAsia="Times New Roman" w:cstheme="minorHAnsi"/>
          <w:bCs/>
          <w:szCs w:val="24"/>
          <w:lang w:eastAsia="ar-SA"/>
        </w:rPr>
        <w:t>pralni działającej</w:t>
      </w:r>
      <w:r w:rsidR="000E738B">
        <w:rPr>
          <w:rFonts w:eastAsia="Times New Roman" w:cstheme="minorHAnsi"/>
          <w:bCs/>
          <w:szCs w:val="24"/>
          <w:lang w:eastAsia="ar-SA"/>
        </w:rPr>
        <w:t xml:space="preserve"> w </w:t>
      </w:r>
      <w:r w:rsidRPr="00833FB2">
        <w:rPr>
          <w:rFonts w:eastAsia="Times New Roman" w:cstheme="minorHAnsi"/>
          <w:bCs/>
          <w:szCs w:val="24"/>
          <w:lang w:eastAsia="ar-SA"/>
        </w:rPr>
        <w:t>tzw. układzie tradycyjnym.</w:t>
      </w:r>
      <w:r w:rsidR="000E738B">
        <w:rPr>
          <w:rFonts w:eastAsia="Times New Roman" w:cstheme="minorHAnsi"/>
          <w:bCs/>
          <w:szCs w:val="24"/>
          <w:lang w:eastAsia="ar-SA"/>
        </w:rPr>
        <w:t xml:space="preserve"> </w:t>
      </w:r>
      <w:r w:rsidR="00D355AA">
        <w:rPr>
          <w:rFonts w:eastAsia="Times New Roman" w:cstheme="minorHAnsi"/>
          <w:bCs/>
          <w:szCs w:val="24"/>
          <w:lang w:eastAsia="ar-SA"/>
        </w:rPr>
        <w:t>W</w:t>
      </w:r>
      <w:r w:rsidR="000E738B">
        <w:rPr>
          <w:rFonts w:eastAsia="Times New Roman" w:cstheme="minorHAnsi"/>
          <w:bCs/>
          <w:szCs w:val="24"/>
          <w:lang w:eastAsia="ar-SA"/>
        </w:rPr>
        <w:t> </w:t>
      </w:r>
      <w:r w:rsidRPr="00833FB2">
        <w:rPr>
          <w:rFonts w:eastAsia="Times New Roman" w:cstheme="minorHAnsi"/>
          <w:bCs/>
          <w:szCs w:val="24"/>
          <w:lang w:eastAsia="ar-SA"/>
        </w:rPr>
        <w:t xml:space="preserve">pozostałych 2 szpitalach stosowana była bielizna jednorazowa, którą po użyciu traktowano jako odpad medyczny. </w:t>
      </w:r>
    </w:p>
    <w:p w14:paraId="2D82C383" w14:textId="1464ADF0" w:rsidR="00707066" w:rsidRPr="00833FB2" w:rsidRDefault="00707066" w:rsidP="00FB44E3">
      <w:pPr>
        <w:pStyle w:val="Stylnastroninternet"/>
        <w:rPr>
          <w:rFonts w:eastAsia="Times New Roman" w:cstheme="minorHAnsi"/>
          <w:bCs/>
          <w:szCs w:val="24"/>
          <w:lang w:eastAsia="ar-SA"/>
        </w:rPr>
      </w:pPr>
      <w:r w:rsidRPr="00833FB2">
        <w:rPr>
          <w:rFonts w:eastAsia="Times New Roman" w:cstheme="minorHAnsi"/>
          <w:bCs/>
          <w:szCs w:val="24"/>
          <w:lang w:eastAsia="ar-SA"/>
        </w:rPr>
        <w:t>Szpitale posiadały prawidłowo wyodrębnione magazyny/miejsca/szafy do</w:t>
      </w:r>
      <w:r w:rsidR="00DF1E2B">
        <w:rPr>
          <w:rFonts w:eastAsia="Times New Roman" w:cstheme="minorHAnsi"/>
          <w:bCs/>
          <w:szCs w:val="24"/>
          <w:lang w:eastAsia="ar-SA"/>
        </w:rPr>
        <w:t> </w:t>
      </w:r>
      <w:r w:rsidRPr="00833FB2">
        <w:rPr>
          <w:rFonts w:eastAsia="Times New Roman" w:cstheme="minorHAnsi"/>
          <w:bCs/>
          <w:szCs w:val="24"/>
          <w:lang w:eastAsia="ar-SA"/>
        </w:rPr>
        <w:t xml:space="preserve">przechowywania bielizny czystej oraz magazyny/miejsca do gromadzenia bielizny brudnej. Dodatkowo, na oddziałach oraz blokach zostały zorganizowane podręczne, </w:t>
      </w:r>
      <w:proofErr w:type="spellStart"/>
      <w:r w:rsidRPr="00833FB2">
        <w:rPr>
          <w:rFonts w:eastAsia="Times New Roman" w:cstheme="minorHAnsi"/>
          <w:bCs/>
          <w:szCs w:val="24"/>
          <w:lang w:eastAsia="ar-SA"/>
        </w:rPr>
        <w:t>przyoddziałowe</w:t>
      </w:r>
      <w:proofErr w:type="spellEnd"/>
      <w:r w:rsidRPr="00833FB2">
        <w:rPr>
          <w:rFonts w:eastAsia="Times New Roman" w:cstheme="minorHAnsi"/>
          <w:bCs/>
          <w:szCs w:val="24"/>
          <w:lang w:eastAsia="ar-SA"/>
        </w:rPr>
        <w:t xml:space="preserve"> magazynki bielizny czystej bądź też miejsca pełniące powyższą funkcję. Bielizna brudna, do</w:t>
      </w:r>
      <w:r w:rsidR="00DF1E2B">
        <w:rPr>
          <w:rFonts w:eastAsia="Times New Roman" w:cstheme="minorHAnsi"/>
          <w:bCs/>
          <w:szCs w:val="24"/>
          <w:lang w:eastAsia="ar-SA"/>
        </w:rPr>
        <w:t> </w:t>
      </w:r>
      <w:r w:rsidRPr="00833FB2">
        <w:rPr>
          <w:rFonts w:eastAsia="Times New Roman" w:cstheme="minorHAnsi"/>
          <w:bCs/>
          <w:szCs w:val="24"/>
          <w:lang w:eastAsia="ar-SA"/>
        </w:rPr>
        <w:t>momentu dostarczenia do magazynu bielizny brudnej, przechowywana była tymczasowo</w:t>
      </w:r>
      <w:r w:rsidR="000E738B">
        <w:rPr>
          <w:rFonts w:eastAsia="Times New Roman" w:cstheme="minorHAnsi"/>
          <w:bCs/>
          <w:szCs w:val="24"/>
          <w:lang w:eastAsia="ar-SA"/>
        </w:rPr>
        <w:t xml:space="preserve"> w </w:t>
      </w:r>
      <w:r w:rsidRPr="00833FB2">
        <w:rPr>
          <w:rFonts w:eastAsia="Times New Roman" w:cstheme="minorHAnsi"/>
          <w:bCs/>
          <w:szCs w:val="24"/>
          <w:lang w:eastAsia="ar-SA"/>
        </w:rPr>
        <w:t>brudownikach, pomieszczeniach porządkowych lub innych miejscach przystosowanych do</w:t>
      </w:r>
      <w:r w:rsidR="00DF1E2B">
        <w:rPr>
          <w:rFonts w:eastAsia="Times New Roman" w:cstheme="minorHAnsi"/>
          <w:bCs/>
          <w:szCs w:val="24"/>
          <w:lang w:eastAsia="ar-SA"/>
        </w:rPr>
        <w:t> </w:t>
      </w:r>
      <w:r w:rsidRPr="00833FB2">
        <w:rPr>
          <w:rFonts w:eastAsia="Times New Roman" w:cstheme="minorHAnsi"/>
          <w:bCs/>
          <w:szCs w:val="24"/>
          <w:lang w:eastAsia="ar-SA"/>
        </w:rPr>
        <w:t>tego celu</w:t>
      </w:r>
      <w:r w:rsidR="000E738B">
        <w:rPr>
          <w:rFonts w:eastAsia="Times New Roman" w:cstheme="minorHAnsi"/>
          <w:bCs/>
          <w:szCs w:val="24"/>
          <w:lang w:eastAsia="ar-SA"/>
        </w:rPr>
        <w:t xml:space="preserve"> w </w:t>
      </w:r>
      <w:r w:rsidRPr="00833FB2">
        <w:rPr>
          <w:rFonts w:eastAsia="Times New Roman" w:cstheme="minorHAnsi"/>
          <w:bCs/>
          <w:szCs w:val="24"/>
          <w:lang w:eastAsia="ar-SA"/>
        </w:rPr>
        <w:t>wydzielonych pojemnikach lub zbiorczych workach foliowych na stelażach. Większość szpitali posiadała wydzielone główne magazyny bielizny czystej</w:t>
      </w:r>
      <w:r w:rsidR="005A5A82">
        <w:rPr>
          <w:rFonts w:eastAsia="Times New Roman" w:cstheme="minorHAnsi"/>
          <w:bCs/>
          <w:szCs w:val="24"/>
          <w:lang w:eastAsia="ar-SA"/>
        </w:rPr>
        <w:t xml:space="preserve"> i </w:t>
      </w:r>
      <w:r w:rsidRPr="00833FB2">
        <w:rPr>
          <w:rFonts w:eastAsia="Times New Roman" w:cstheme="minorHAnsi"/>
          <w:bCs/>
          <w:szCs w:val="24"/>
          <w:lang w:eastAsia="ar-SA"/>
        </w:rPr>
        <w:t>brudnej. Szpital Regionalnego Centrum Medycznego</w:t>
      </w:r>
      <w:r w:rsidR="000E738B">
        <w:rPr>
          <w:rFonts w:eastAsia="Times New Roman" w:cstheme="minorHAnsi"/>
          <w:bCs/>
          <w:szCs w:val="24"/>
          <w:lang w:eastAsia="ar-SA"/>
        </w:rPr>
        <w:t xml:space="preserve"> w </w:t>
      </w:r>
      <w:r w:rsidRPr="00833FB2">
        <w:rPr>
          <w:rFonts w:eastAsia="Times New Roman" w:cstheme="minorHAnsi"/>
          <w:bCs/>
          <w:szCs w:val="24"/>
          <w:lang w:eastAsia="ar-SA"/>
        </w:rPr>
        <w:t>Białogardzie oraz Szpital im. Matki Teresy</w:t>
      </w:r>
      <w:r w:rsidR="005A5A82">
        <w:rPr>
          <w:rFonts w:eastAsia="Times New Roman" w:cstheme="minorHAnsi"/>
          <w:bCs/>
          <w:szCs w:val="24"/>
          <w:lang w:eastAsia="ar-SA"/>
        </w:rPr>
        <w:t xml:space="preserve"> z </w:t>
      </w:r>
      <w:r w:rsidRPr="00833FB2">
        <w:rPr>
          <w:rFonts w:eastAsia="Times New Roman" w:cstheme="minorHAnsi"/>
          <w:bCs/>
          <w:szCs w:val="24"/>
          <w:lang w:eastAsia="ar-SA"/>
        </w:rPr>
        <w:t>Kalkuty</w:t>
      </w:r>
      <w:r w:rsidR="000E738B">
        <w:rPr>
          <w:rFonts w:eastAsia="Times New Roman" w:cstheme="minorHAnsi"/>
          <w:bCs/>
          <w:szCs w:val="24"/>
          <w:lang w:eastAsia="ar-SA"/>
        </w:rPr>
        <w:t xml:space="preserve"> w </w:t>
      </w:r>
      <w:r w:rsidRPr="00833FB2">
        <w:rPr>
          <w:rFonts w:eastAsia="Times New Roman" w:cstheme="minorHAnsi"/>
          <w:bCs/>
          <w:szCs w:val="24"/>
          <w:lang w:eastAsia="ar-SA"/>
        </w:rPr>
        <w:t>Drawsku Pomorskim, które nie posiadały wydzielonych głównych magazynów, bieliznę czystą przetrzymywały bezpośrednio na oddziałach.</w:t>
      </w:r>
      <w:r w:rsidR="000E738B">
        <w:rPr>
          <w:rFonts w:eastAsia="Times New Roman" w:cstheme="minorHAnsi"/>
          <w:bCs/>
          <w:szCs w:val="24"/>
          <w:lang w:eastAsia="ar-SA"/>
        </w:rPr>
        <w:t xml:space="preserve"> w </w:t>
      </w:r>
      <w:r w:rsidRPr="00833FB2">
        <w:rPr>
          <w:rFonts w:eastAsia="Times New Roman" w:cstheme="minorHAnsi"/>
          <w:bCs/>
          <w:szCs w:val="24"/>
          <w:lang w:eastAsia="ar-SA"/>
        </w:rPr>
        <w:t>Centrum Okulistycznym</w:t>
      </w:r>
      <w:r w:rsidR="005A5A82">
        <w:rPr>
          <w:rFonts w:eastAsia="Times New Roman" w:cstheme="minorHAnsi"/>
          <w:bCs/>
          <w:szCs w:val="24"/>
          <w:lang w:eastAsia="ar-SA"/>
        </w:rPr>
        <w:t xml:space="preserve"> i </w:t>
      </w:r>
      <w:r w:rsidRPr="00833FB2">
        <w:rPr>
          <w:rFonts w:eastAsia="Times New Roman" w:cstheme="minorHAnsi"/>
          <w:bCs/>
          <w:szCs w:val="24"/>
          <w:lang w:eastAsia="ar-SA"/>
        </w:rPr>
        <w:t>Chirurgii Oka</w:t>
      </w:r>
      <w:r w:rsidR="000E738B">
        <w:rPr>
          <w:rFonts w:eastAsia="Times New Roman" w:cstheme="minorHAnsi"/>
          <w:bCs/>
          <w:szCs w:val="24"/>
          <w:lang w:eastAsia="ar-SA"/>
        </w:rPr>
        <w:t xml:space="preserve"> w </w:t>
      </w:r>
      <w:r w:rsidRPr="00833FB2">
        <w:rPr>
          <w:rFonts w:eastAsia="Times New Roman" w:cstheme="minorHAnsi"/>
          <w:bCs/>
          <w:szCs w:val="24"/>
          <w:lang w:eastAsia="ar-SA"/>
        </w:rPr>
        <w:t>Szczecinku (tj. szpitalu</w:t>
      </w:r>
      <w:r w:rsidR="005A5A82">
        <w:rPr>
          <w:rFonts w:eastAsia="Times New Roman" w:cstheme="minorHAnsi"/>
          <w:bCs/>
          <w:szCs w:val="24"/>
          <w:lang w:eastAsia="ar-SA"/>
        </w:rPr>
        <w:t xml:space="preserve"> z </w:t>
      </w:r>
      <w:r w:rsidRPr="00833FB2">
        <w:rPr>
          <w:rFonts w:eastAsia="Times New Roman" w:cstheme="minorHAnsi"/>
          <w:bCs/>
          <w:szCs w:val="24"/>
          <w:lang w:eastAsia="ar-SA"/>
        </w:rPr>
        <w:t>małą liczbą łóżek) wydzielono tylko magazyn bielizny czystej,  bielizna brudna gromadzona była</w:t>
      </w:r>
      <w:r w:rsidR="000E738B">
        <w:rPr>
          <w:rFonts w:eastAsia="Times New Roman" w:cstheme="minorHAnsi"/>
          <w:bCs/>
          <w:szCs w:val="24"/>
          <w:lang w:eastAsia="ar-SA"/>
        </w:rPr>
        <w:t xml:space="preserve"> w </w:t>
      </w:r>
      <w:r w:rsidRPr="00833FB2">
        <w:rPr>
          <w:rFonts w:eastAsia="Times New Roman" w:cstheme="minorHAnsi"/>
          <w:bCs/>
          <w:szCs w:val="24"/>
          <w:lang w:eastAsia="ar-SA"/>
        </w:rPr>
        <w:t>brudownikach. Trzy szpitale</w:t>
      </w:r>
      <w:r w:rsidR="005A5A82">
        <w:rPr>
          <w:rFonts w:eastAsia="Times New Roman" w:cstheme="minorHAnsi"/>
          <w:bCs/>
          <w:szCs w:val="24"/>
          <w:lang w:eastAsia="ar-SA"/>
        </w:rPr>
        <w:t xml:space="preserve"> z </w:t>
      </w:r>
      <w:r w:rsidRPr="00833FB2">
        <w:rPr>
          <w:rFonts w:eastAsia="Times New Roman" w:cstheme="minorHAnsi"/>
          <w:bCs/>
          <w:szCs w:val="24"/>
          <w:lang w:eastAsia="ar-SA"/>
        </w:rPr>
        <w:t>małą liczbą łóżek</w:t>
      </w:r>
      <w:r w:rsidR="000E738B">
        <w:rPr>
          <w:rFonts w:eastAsia="Times New Roman" w:cstheme="minorHAnsi"/>
          <w:bCs/>
          <w:szCs w:val="24"/>
          <w:lang w:eastAsia="ar-SA"/>
        </w:rPr>
        <w:t xml:space="preserve"> w </w:t>
      </w:r>
      <w:r w:rsidRPr="00833FB2">
        <w:rPr>
          <w:rFonts w:eastAsia="Times New Roman" w:cstheme="minorHAnsi"/>
          <w:bCs/>
          <w:szCs w:val="24"/>
          <w:lang w:eastAsia="ar-SA"/>
        </w:rPr>
        <w:t>Szczecinku: Centrum Kardiologii SCANMED, Oddział Nefrologii, oraz</w:t>
      </w:r>
      <w:r w:rsidR="00DF1E2B">
        <w:rPr>
          <w:rFonts w:eastAsia="Times New Roman" w:cstheme="minorHAnsi"/>
          <w:bCs/>
          <w:szCs w:val="24"/>
          <w:lang w:eastAsia="ar-SA"/>
        </w:rPr>
        <w:t> </w:t>
      </w:r>
      <w:r w:rsidRPr="00833FB2">
        <w:rPr>
          <w:rFonts w:eastAsia="Times New Roman" w:cstheme="minorHAnsi"/>
          <w:bCs/>
          <w:szCs w:val="24"/>
          <w:lang w:eastAsia="ar-SA"/>
        </w:rPr>
        <w:t>Psychiatryczny Zakład Opieki Zdrowotnej „</w:t>
      </w:r>
      <w:proofErr w:type="spellStart"/>
      <w:r w:rsidRPr="00833FB2">
        <w:rPr>
          <w:rFonts w:eastAsia="Times New Roman" w:cstheme="minorHAnsi"/>
          <w:bCs/>
          <w:szCs w:val="24"/>
          <w:lang w:eastAsia="ar-SA"/>
        </w:rPr>
        <w:t>Salus</w:t>
      </w:r>
      <w:proofErr w:type="spellEnd"/>
      <w:r w:rsidRPr="00833FB2">
        <w:rPr>
          <w:rFonts w:eastAsia="Times New Roman" w:cstheme="minorHAnsi"/>
          <w:bCs/>
          <w:szCs w:val="24"/>
          <w:lang w:eastAsia="ar-SA"/>
        </w:rPr>
        <w:t>” nie posiadały wydzielonych magazynów bielizny czystej ani magazynów bielizny brudnej, bielizna czysta przetrzymywana była bezpośrednio na oddziałach,</w:t>
      </w:r>
      <w:r w:rsidR="005A5A82">
        <w:rPr>
          <w:rFonts w:eastAsia="Times New Roman" w:cstheme="minorHAnsi"/>
          <w:bCs/>
          <w:szCs w:val="24"/>
          <w:lang w:eastAsia="ar-SA"/>
        </w:rPr>
        <w:t xml:space="preserve"> a </w:t>
      </w:r>
      <w:r w:rsidRPr="00833FB2">
        <w:rPr>
          <w:rFonts w:eastAsia="Times New Roman" w:cstheme="minorHAnsi"/>
          <w:bCs/>
          <w:szCs w:val="24"/>
          <w:lang w:eastAsia="ar-SA"/>
        </w:rPr>
        <w:t>brudna składowana</w:t>
      </w:r>
      <w:r w:rsidR="000E738B">
        <w:rPr>
          <w:rFonts w:eastAsia="Times New Roman" w:cstheme="minorHAnsi"/>
          <w:bCs/>
          <w:szCs w:val="24"/>
          <w:lang w:eastAsia="ar-SA"/>
        </w:rPr>
        <w:t xml:space="preserve"> w </w:t>
      </w:r>
      <w:r w:rsidRPr="00833FB2">
        <w:rPr>
          <w:rFonts w:eastAsia="Times New Roman" w:cstheme="minorHAnsi"/>
          <w:bCs/>
          <w:szCs w:val="24"/>
          <w:lang w:eastAsia="ar-SA"/>
        </w:rPr>
        <w:t>brudownikach. Poprawie uległy warunki magazynowania bielizny</w:t>
      </w:r>
      <w:r w:rsidR="000E738B">
        <w:rPr>
          <w:rFonts w:eastAsia="Times New Roman" w:cstheme="minorHAnsi"/>
          <w:bCs/>
          <w:szCs w:val="24"/>
          <w:lang w:eastAsia="ar-SA"/>
        </w:rPr>
        <w:t xml:space="preserve"> w </w:t>
      </w:r>
      <w:r w:rsidRPr="00833FB2">
        <w:rPr>
          <w:rFonts w:eastAsia="Times New Roman" w:cstheme="minorHAnsi"/>
          <w:bCs/>
          <w:szCs w:val="24"/>
          <w:lang w:eastAsia="ar-SA"/>
        </w:rPr>
        <w:t>Szpitalu Powiatowym</w:t>
      </w:r>
      <w:r w:rsidR="000E738B">
        <w:rPr>
          <w:rFonts w:eastAsia="Times New Roman" w:cstheme="minorHAnsi"/>
          <w:bCs/>
          <w:szCs w:val="24"/>
          <w:lang w:eastAsia="ar-SA"/>
        </w:rPr>
        <w:t xml:space="preserve"> w </w:t>
      </w:r>
      <w:r w:rsidRPr="00833FB2">
        <w:rPr>
          <w:rFonts w:eastAsia="Times New Roman" w:cstheme="minorHAnsi"/>
          <w:bCs/>
          <w:szCs w:val="24"/>
          <w:lang w:eastAsia="ar-SA"/>
        </w:rPr>
        <w:t>Gryfinie. Stwierdzono wówczas, że</w:t>
      </w:r>
      <w:r w:rsidR="000E738B">
        <w:rPr>
          <w:rFonts w:eastAsia="Times New Roman" w:cstheme="minorHAnsi"/>
          <w:bCs/>
          <w:szCs w:val="24"/>
          <w:lang w:eastAsia="ar-SA"/>
        </w:rPr>
        <w:t xml:space="preserve"> w </w:t>
      </w:r>
      <w:r w:rsidRPr="00833FB2">
        <w:rPr>
          <w:rFonts w:eastAsia="Times New Roman" w:cstheme="minorHAnsi"/>
          <w:bCs/>
          <w:szCs w:val="24"/>
          <w:lang w:eastAsia="ar-SA"/>
        </w:rPr>
        <w:t xml:space="preserve">dobudowanym budynku wydzielono magazyny główne do przechowywania bielizny </w:t>
      </w:r>
      <w:r w:rsidRPr="00833FB2">
        <w:rPr>
          <w:rFonts w:eastAsia="Times New Roman" w:cstheme="minorHAnsi"/>
          <w:bCs/>
          <w:szCs w:val="24"/>
          <w:lang w:eastAsia="ar-SA"/>
        </w:rPr>
        <w:lastRenderedPageBreak/>
        <w:t>brudnej</w:t>
      </w:r>
      <w:r w:rsidR="005A5A82">
        <w:rPr>
          <w:rFonts w:eastAsia="Times New Roman" w:cstheme="minorHAnsi"/>
          <w:bCs/>
          <w:szCs w:val="24"/>
          <w:lang w:eastAsia="ar-SA"/>
        </w:rPr>
        <w:t xml:space="preserve"> i </w:t>
      </w:r>
      <w:r w:rsidRPr="00833FB2">
        <w:rPr>
          <w:rFonts w:eastAsia="Times New Roman" w:cstheme="minorHAnsi"/>
          <w:bCs/>
          <w:szCs w:val="24"/>
          <w:lang w:eastAsia="ar-SA"/>
        </w:rPr>
        <w:t>czystej. Ponadto</w:t>
      </w:r>
      <w:r w:rsidR="000E738B">
        <w:rPr>
          <w:rFonts w:eastAsia="Times New Roman" w:cstheme="minorHAnsi"/>
          <w:bCs/>
          <w:szCs w:val="24"/>
          <w:lang w:eastAsia="ar-SA"/>
        </w:rPr>
        <w:t xml:space="preserve"> w </w:t>
      </w:r>
      <w:r w:rsidRPr="00833FB2">
        <w:rPr>
          <w:rFonts w:eastAsia="Times New Roman" w:cstheme="minorHAnsi"/>
          <w:bCs/>
          <w:szCs w:val="24"/>
          <w:lang w:eastAsia="ar-SA"/>
        </w:rPr>
        <w:t>Regionalnym Szpitalu</w:t>
      </w:r>
      <w:r w:rsidR="000E738B">
        <w:rPr>
          <w:rFonts w:eastAsia="Times New Roman" w:cstheme="minorHAnsi"/>
          <w:bCs/>
          <w:szCs w:val="24"/>
          <w:lang w:eastAsia="ar-SA"/>
        </w:rPr>
        <w:t xml:space="preserve"> w </w:t>
      </w:r>
      <w:r w:rsidRPr="00833FB2">
        <w:rPr>
          <w:rFonts w:eastAsia="Times New Roman" w:cstheme="minorHAnsi"/>
          <w:bCs/>
          <w:szCs w:val="24"/>
          <w:lang w:eastAsia="ar-SA"/>
        </w:rPr>
        <w:t>Kołobrzegu przeprowadzono generalny remont pomieszczeń przeznaczonych na magazynowanie bielizny oraz jej naprawę.</w:t>
      </w:r>
    </w:p>
    <w:p w14:paraId="0C935415" w14:textId="1DF8099F" w:rsidR="00707066" w:rsidRPr="00833FB2" w:rsidRDefault="00707066" w:rsidP="00FB44E3">
      <w:pPr>
        <w:pStyle w:val="Stylnastroninternet"/>
        <w:rPr>
          <w:rFonts w:eastAsia="Times New Roman" w:cstheme="minorHAnsi"/>
          <w:bCs/>
          <w:szCs w:val="24"/>
          <w:lang w:eastAsia="ar-SA"/>
        </w:rPr>
      </w:pPr>
      <w:r w:rsidRPr="00833FB2">
        <w:rPr>
          <w:rFonts w:eastAsia="Times New Roman" w:cstheme="minorHAnsi"/>
          <w:bCs/>
          <w:szCs w:val="24"/>
          <w:lang w:eastAsia="ar-SA"/>
        </w:rPr>
        <w:t>Transport bielizny do szpitali</w:t>
      </w:r>
      <w:r w:rsidR="005A5A82">
        <w:rPr>
          <w:rFonts w:eastAsia="Times New Roman" w:cstheme="minorHAnsi"/>
          <w:bCs/>
          <w:szCs w:val="24"/>
          <w:lang w:eastAsia="ar-SA"/>
        </w:rPr>
        <w:t xml:space="preserve"> z </w:t>
      </w:r>
      <w:r w:rsidRPr="00833FB2">
        <w:rPr>
          <w:rFonts w:eastAsia="Times New Roman" w:cstheme="minorHAnsi"/>
          <w:bCs/>
          <w:szCs w:val="24"/>
          <w:lang w:eastAsia="ar-SA"/>
        </w:rPr>
        <w:t>pralni zewnętrznych odbywał się specjalistycznym transportem. Bielizna czysta</w:t>
      </w:r>
      <w:r w:rsidR="005A5A82">
        <w:rPr>
          <w:rFonts w:eastAsia="Times New Roman" w:cstheme="minorHAnsi"/>
          <w:bCs/>
          <w:szCs w:val="24"/>
          <w:lang w:eastAsia="ar-SA"/>
        </w:rPr>
        <w:t xml:space="preserve"> z </w:t>
      </w:r>
      <w:r w:rsidRPr="00833FB2">
        <w:rPr>
          <w:rFonts w:eastAsia="Times New Roman" w:cstheme="minorHAnsi"/>
          <w:bCs/>
          <w:szCs w:val="24"/>
          <w:lang w:eastAsia="ar-SA"/>
        </w:rPr>
        <w:t>pralni zewnętrznych zabezpieczona była na czas transportu przed wtórnym zanieczyszczeniem (pojemniki plastikowe, worki foliowe, worki płócienne zabezpieczone workami foliowymi). Zarówno bielizna operacyjna jak</w:t>
      </w:r>
      <w:r w:rsidR="005A5A82">
        <w:rPr>
          <w:rFonts w:eastAsia="Times New Roman" w:cstheme="minorHAnsi"/>
          <w:bCs/>
          <w:szCs w:val="24"/>
          <w:lang w:eastAsia="ar-SA"/>
        </w:rPr>
        <w:t xml:space="preserve"> i </w:t>
      </w:r>
      <w:r w:rsidRPr="00833FB2">
        <w:rPr>
          <w:rFonts w:eastAsia="Times New Roman" w:cstheme="minorHAnsi"/>
          <w:bCs/>
          <w:szCs w:val="24"/>
          <w:lang w:eastAsia="ar-SA"/>
        </w:rPr>
        <w:t>bielizna noworodkowa wielokrotnego użytku poddawana była procesom sterylizacji. Bielizna noworodkowa po</w:t>
      </w:r>
      <w:r w:rsidR="00723692">
        <w:rPr>
          <w:rFonts w:eastAsia="Times New Roman" w:cstheme="minorHAnsi"/>
          <w:bCs/>
          <w:szCs w:val="24"/>
          <w:lang w:eastAsia="ar-SA"/>
        </w:rPr>
        <w:t> </w:t>
      </w:r>
      <w:r w:rsidRPr="00833FB2">
        <w:rPr>
          <w:rFonts w:eastAsia="Times New Roman" w:cstheme="minorHAnsi"/>
          <w:bCs/>
          <w:szCs w:val="24"/>
          <w:lang w:eastAsia="ar-SA"/>
        </w:rPr>
        <w:t>procesie prania pakowana była</w:t>
      </w:r>
      <w:r w:rsidR="000E738B">
        <w:rPr>
          <w:rFonts w:eastAsia="Times New Roman" w:cstheme="minorHAnsi"/>
          <w:bCs/>
          <w:szCs w:val="24"/>
          <w:lang w:eastAsia="ar-SA"/>
        </w:rPr>
        <w:t xml:space="preserve"> w </w:t>
      </w:r>
      <w:r w:rsidRPr="00833FB2">
        <w:rPr>
          <w:rFonts w:eastAsia="Times New Roman" w:cstheme="minorHAnsi"/>
          <w:bCs/>
          <w:szCs w:val="24"/>
          <w:lang w:eastAsia="ar-SA"/>
        </w:rPr>
        <w:t>pakiety po kilkanaście sztuk,</w:t>
      </w:r>
      <w:r w:rsidR="005A5A82">
        <w:rPr>
          <w:rFonts w:eastAsia="Times New Roman" w:cstheme="minorHAnsi"/>
          <w:bCs/>
          <w:szCs w:val="24"/>
          <w:lang w:eastAsia="ar-SA"/>
        </w:rPr>
        <w:t xml:space="preserve"> a </w:t>
      </w:r>
      <w:r w:rsidRPr="00833FB2">
        <w:rPr>
          <w:rFonts w:eastAsia="Times New Roman" w:cstheme="minorHAnsi"/>
          <w:bCs/>
          <w:szCs w:val="24"/>
          <w:lang w:eastAsia="ar-SA"/>
        </w:rPr>
        <w:t>pakiety dla noworodków poddawane były procesom sterylizacji</w:t>
      </w:r>
      <w:r w:rsidR="000E738B">
        <w:rPr>
          <w:rFonts w:eastAsia="Times New Roman" w:cstheme="minorHAnsi"/>
          <w:bCs/>
          <w:szCs w:val="24"/>
          <w:lang w:eastAsia="ar-SA"/>
        </w:rPr>
        <w:t xml:space="preserve"> w </w:t>
      </w:r>
      <w:proofErr w:type="spellStart"/>
      <w:r w:rsidRPr="00833FB2">
        <w:rPr>
          <w:rFonts w:eastAsia="Times New Roman" w:cstheme="minorHAnsi"/>
          <w:bCs/>
          <w:szCs w:val="24"/>
          <w:lang w:eastAsia="ar-SA"/>
        </w:rPr>
        <w:t>sterylizatorniach</w:t>
      </w:r>
      <w:proofErr w:type="spellEnd"/>
      <w:r w:rsidRPr="00833FB2">
        <w:rPr>
          <w:rFonts w:eastAsia="Times New Roman" w:cstheme="minorHAnsi"/>
          <w:bCs/>
          <w:szCs w:val="24"/>
          <w:lang w:eastAsia="ar-SA"/>
        </w:rPr>
        <w:t xml:space="preserve"> szpitalnych. </w:t>
      </w:r>
    </w:p>
    <w:p w14:paraId="0B0D54CB" w14:textId="2C064791" w:rsidR="00707066" w:rsidRPr="00833FB2" w:rsidRDefault="00707066" w:rsidP="00FB44E3">
      <w:pPr>
        <w:pStyle w:val="Stylnastroninternet"/>
        <w:rPr>
          <w:rFonts w:eastAsia="Times New Roman" w:cstheme="minorHAnsi"/>
          <w:bCs/>
          <w:szCs w:val="24"/>
          <w:lang w:eastAsia="ar-SA"/>
        </w:rPr>
      </w:pPr>
      <w:r w:rsidRPr="00833FB2">
        <w:rPr>
          <w:rFonts w:eastAsia="Times New Roman" w:cstheme="minorHAnsi"/>
          <w:bCs/>
          <w:szCs w:val="24"/>
          <w:lang w:eastAsia="ar-SA"/>
        </w:rPr>
        <w:t>Transport wewnętrzny bielizny</w:t>
      </w:r>
      <w:r w:rsidR="000E738B">
        <w:rPr>
          <w:rFonts w:eastAsia="Times New Roman" w:cstheme="minorHAnsi"/>
          <w:bCs/>
          <w:szCs w:val="24"/>
          <w:lang w:eastAsia="ar-SA"/>
        </w:rPr>
        <w:t xml:space="preserve"> w </w:t>
      </w:r>
      <w:r w:rsidRPr="00833FB2">
        <w:rPr>
          <w:rFonts w:eastAsia="Times New Roman" w:cstheme="minorHAnsi"/>
          <w:bCs/>
          <w:szCs w:val="24"/>
          <w:lang w:eastAsia="ar-SA"/>
        </w:rPr>
        <w:t>obrębie szpitali odbywał się najczęściej wydzielonymi wózkami do przewożenia bielizny,</w:t>
      </w:r>
      <w:r w:rsidR="000E738B">
        <w:rPr>
          <w:rFonts w:eastAsia="Times New Roman" w:cstheme="minorHAnsi"/>
          <w:bCs/>
          <w:szCs w:val="24"/>
          <w:lang w:eastAsia="ar-SA"/>
        </w:rPr>
        <w:t xml:space="preserve"> w </w:t>
      </w:r>
      <w:r w:rsidRPr="00833FB2">
        <w:rPr>
          <w:rFonts w:eastAsia="Times New Roman" w:cstheme="minorHAnsi"/>
          <w:bCs/>
          <w:szCs w:val="24"/>
          <w:lang w:eastAsia="ar-SA"/>
        </w:rPr>
        <w:t>pojemnikach lub</w:t>
      </w:r>
      <w:r w:rsidR="000E738B">
        <w:rPr>
          <w:rFonts w:eastAsia="Times New Roman" w:cstheme="minorHAnsi"/>
          <w:bCs/>
          <w:szCs w:val="24"/>
          <w:lang w:eastAsia="ar-SA"/>
        </w:rPr>
        <w:t xml:space="preserve"> w </w:t>
      </w:r>
      <w:r w:rsidRPr="00833FB2">
        <w:rPr>
          <w:rFonts w:eastAsia="Times New Roman" w:cstheme="minorHAnsi"/>
          <w:bCs/>
          <w:szCs w:val="24"/>
          <w:lang w:eastAsia="ar-SA"/>
        </w:rPr>
        <w:t>specjalnych stalowych szafach - wózkach odpowiednio zabezpieczonych workami. Bielizna czysta</w:t>
      </w:r>
      <w:r w:rsidR="005A5A82">
        <w:rPr>
          <w:rFonts w:eastAsia="Times New Roman" w:cstheme="minorHAnsi"/>
          <w:bCs/>
          <w:szCs w:val="24"/>
          <w:lang w:eastAsia="ar-SA"/>
        </w:rPr>
        <w:t xml:space="preserve"> z </w:t>
      </w:r>
      <w:r w:rsidRPr="00833FB2">
        <w:rPr>
          <w:rFonts w:eastAsia="Times New Roman" w:cstheme="minorHAnsi"/>
          <w:bCs/>
          <w:szCs w:val="24"/>
          <w:lang w:eastAsia="ar-SA"/>
        </w:rPr>
        <w:t>magazynów głównych transportowana była na oddziały</w:t>
      </w:r>
      <w:r w:rsidR="000E738B">
        <w:rPr>
          <w:rFonts w:eastAsia="Times New Roman" w:cstheme="minorHAnsi"/>
          <w:bCs/>
          <w:szCs w:val="24"/>
          <w:lang w:eastAsia="ar-SA"/>
        </w:rPr>
        <w:t xml:space="preserve"> w </w:t>
      </w:r>
      <w:r w:rsidRPr="00833FB2">
        <w:rPr>
          <w:rFonts w:eastAsia="Times New Roman" w:cstheme="minorHAnsi"/>
          <w:bCs/>
          <w:szCs w:val="24"/>
          <w:lang w:eastAsia="ar-SA"/>
        </w:rPr>
        <w:t>sposób zabezpieczający ją przed wtórnym zanieczyszczeniem (w podwójnych foliowych</w:t>
      </w:r>
      <w:r w:rsidR="005A5A82">
        <w:rPr>
          <w:rFonts w:eastAsia="Times New Roman" w:cstheme="minorHAnsi"/>
          <w:bCs/>
          <w:szCs w:val="24"/>
          <w:lang w:eastAsia="ar-SA"/>
        </w:rPr>
        <w:t xml:space="preserve"> i </w:t>
      </w:r>
      <w:r w:rsidRPr="00833FB2">
        <w:rPr>
          <w:rFonts w:eastAsia="Times New Roman" w:cstheme="minorHAnsi"/>
          <w:bCs/>
          <w:szCs w:val="24"/>
          <w:lang w:eastAsia="ar-SA"/>
        </w:rPr>
        <w:t>płóciennych albo brezentowych workach, zabezpieczonych na zewnątrz workiem foliowym, które przed wniesieniem na oddziały zdejmowano). Na oddziałach bieliznę przechowywano</w:t>
      </w:r>
      <w:r w:rsidR="000E738B">
        <w:rPr>
          <w:rFonts w:eastAsia="Times New Roman" w:cstheme="minorHAnsi"/>
          <w:bCs/>
          <w:szCs w:val="24"/>
          <w:lang w:eastAsia="ar-SA"/>
        </w:rPr>
        <w:t xml:space="preserve"> w </w:t>
      </w:r>
      <w:r w:rsidRPr="00833FB2">
        <w:rPr>
          <w:rFonts w:eastAsia="Times New Roman" w:cstheme="minorHAnsi"/>
          <w:bCs/>
          <w:szCs w:val="24"/>
          <w:lang w:eastAsia="ar-SA"/>
        </w:rPr>
        <w:t xml:space="preserve">wydzielonych pomieszczeniach bądź miejscach tj. zamykanych szafach, przeznaczonych wyłącznie do przechowywania czystej bielizny. </w:t>
      </w:r>
    </w:p>
    <w:p w14:paraId="22E99B86" w14:textId="1A776867" w:rsidR="00707066" w:rsidRDefault="00707066" w:rsidP="00FB44E3">
      <w:pPr>
        <w:pStyle w:val="Stylnastroninternet"/>
        <w:rPr>
          <w:rFonts w:eastAsia="Times New Roman" w:cstheme="minorHAnsi"/>
          <w:bCs/>
          <w:szCs w:val="24"/>
          <w:lang w:eastAsia="ar-SA"/>
        </w:rPr>
      </w:pPr>
      <w:r w:rsidRPr="00833FB2">
        <w:rPr>
          <w:rFonts w:eastAsia="Times New Roman" w:cstheme="minorHAnsi"/>
          <w:bCs/>
          <w:szCs w:val="24"/>
          <w:lang w:eastAsia="ar-SA"/>
        </w:rPr>
        <w:t>Środki transportu wewnętrznego do przewozu bielizny poddawano na bieżąco dezynfekcji na oddziałach lub</w:t>
      </w:r>
      <w:r w:rsidR="000E738B">
        <w:rPr>
          <w:rFonts w:eastAsia="Times New Roman" w:cstheme="minorHAnsi"/>
          <w:bCs/>
          <w:szCs w:val="24"/>
          <w:lang w:eastAsia="ar-SA"/>
        </w:rPr>
        <w:t xml:space="preserve"> w </w:t>
      </w:r>
      <w:r w:rsidRPr="00833FB2">
        <w:rPr>
          <w:rFonts w:eastAsia="Times New Roman" w:cstheme="minorHAnsi"/>
          <w:bCs/>
          <w:szCs w:val="24"/>
          <w:lang w:eastAsia="ar-SA"/>
        </w:rPr>
        <w:t>wydzielonych pomieszczeniach do mycia</w:t>
      </w:r>
      <w:r w:rsidR="005A5A82">
        <w:rPr>
          <w:rFonts w:eastAsia="Times New Roman" w:cstheme="minorHAnsi"/>
          <w:bCs/>
          <w:szCs w:val="24"/>
          <w:lang w:eastAsia="ar-SA"/>
        </w:rPr>
        <w:t xml:space="preserve"> i </w:t>
      </w:r>
      <w:r w:rsidRPr="00833FB2">
        <w:rPr>
          <w:rFonts w:eastAsia="Times New Roman" w:cstheme="minorHAnsi"/>
          <w:bCs/>
          <w:szCs w:val="24"/>
          <w:lang w:eastAsia="ar-SA"/>
        </w:rPr>
        <w:t>dezynfekcji środków transportu.</w:t>
      </w:r>
    </w:p>
    <w:p w14:paraId="10EA29B5" w14:textId="77777777" w:rsidR="00333D9D" w:rsidRPr="009634CB" w:rsidRDefault="00333D9D" w:rsidP="00FB44E3">
      <w:pPr>
        <w:pStyle w:val="Stylnastroninternet"/>
        <w:rPr>
          <w:rFonts w:eastAsia="Times New Roman" w:cstheme="minorHAnsi"/>
          <w:bCs/>
          <w:szCs w:val="24"/>
          <w:lang w:eastAsia="ar-SA"/>
        </w:rPr>
      </w:pPr>
    </w:p>
    <w:p w14:paraId="26D82F9E" w14:textId="28AE885B" w:rsidR="00FA40CD" w:rsidRDefault="00FA40CD" w:rsidP="00504F7A">
      <w:pPr>
        <w:pStyle w:val="Nagwek3"/>
        <w:numPr>
          <w:ilvl w:val="1"/>
          <w:numId w:val="123"/>
        </w:numPr>
        <w:tabs>
          <w:tab w:val="left" w:pos="851"/>
        </w:tabs>
        <w:spacing w:before="0"/>
      </w:pPr>
      <w:bookmarkStart w:id="752" w:name="_Toc135828445"/>
      <w:r w:rsidRPr="004C72D2">
        <w:t>Prosektoria</w:t>
      </w:r>
      <w:r w:rsidR="005A5A82">
        <w:t xml:space="preserve"> i </w:t>
      </w:r>
      <w:r w:rsidRPr="004C72D2">
        <w:t>postępowanie ze zwłokami</w:t>
      </w:r>
      <w:bookmarkEnd w:id="752"/>
    </w:p>
    <w:p w14:paraId="18FBFC62" w14:textId="77777777" w:rsidR="00333D9D" w:rsidRPr="00885B56" w:rsidRDefault="00333D9D" w:rsidP="00FB44E3">
      <w:pPr>
        <w:pStyle w:val="Stylnastroninternet"/>
      </w:pPr>
    </w:p>
    <w:p w14:paraId="4BBA67E2" w14:textId="18863064" w:rsidR="00BD0865" w:rsidRPr="00833FB2" w:rsidRDefault="00BD0865" w:rsidP="00FB44E3">
      <w:pPr>
        <w:pStyle w:val="Stylnastroninternet"/>
        <w:rPr>
          <w:rFonts w:eastAsia="Times New Roman" w:cstheme="minorHAnsi"/>
          <w:lang w:eastAsia="pl-PL"/>
        </w:rPr>
      </w:pPr>
      <w:r w:rsidRPr="00833FB2">
        <w:rPr>
          <w:rFonts w:eastAsia="Times New Roman" w:cstheme="minorHAnsi"/>
          <w:lang w:eastAsia="pl-PL"/>
        </w:rPr>
        <w:t>W 2022 r.</w:t>
      </w:r>
      <w:r w:rsidR="000E738B">
        <w:rPr>
          <w:rFonts w:eastAsia="Times New Roman" w:cstheme="minorHAnsi"/>
          <w:lang w:eastAsia="pl-PL"/>
        </w:rPr>
        <w:t xml:space="preserve"> w </w:t>
      </w:r>
      <w:r w:rsidRPr="00833FB2">
        <w:rPr>
          <w:rFonts w:eastAsia="Times New Roman" w:cstheme="minorHAnsi"/>
          <w:lang w:eastAsia="pl-PL"/>
        </w:rPr>
        <w:t>zakresie postępowania ze zwłokami ludzkimi skontrolowano 29 obiektów szpitalnych. Większość</w:t>
      </w:r>
      <w:r w:rsidR="005A5A82">
        <w:rPr>
          <w:rFonts w:eastAsia="Times New Roman" w:cstheme="minorHAnsi"/>
          <w:lang w:eastAsia="pl-PL"/>
        </w:rPr>
        <w:t xml:space="preserve"> z </w:t>
      </w:r>
      <w:r w:rsidRPr="00833FB2">
        <w:rPr>
          <w:rFonts w:eastAsia="Times New Roman" w:cstheme="minorHAnsi"/>
          <w:lang w:eastAsia="pl-PL"/>
        </w:rPr>
        <w:t>nich (ok. 70 %) posiadała wydzielone pomieszczenie pro-</w:t>
      </w:r>
      <w:proofErr w:type="spellStart"/>
      <w:r w:rsidRPr="00833FB2">
        <w:rPr>
          <w:rFonts w:eastAsia="Times New Roman" w:cstheme="minorHAnsi"/>
          <w:lang w:eastAsia="pl-PL"/>
        </w:rPr>
        <w:t>morte</w:t>
      </w:r>
      <w:proofErr w:type="spellEnd"/>
      <w:r w:rsidRPr="00833FB2">
        <w:rPr>
          <w:rFonts w:eastAsia="Times New Roman" w:cstheme="minorHAnsi"/>
          <w:lang w:eastAsia="pl-PL"/>
        </w:rPr>
        <w:t>,</w:t>
      </w:r>
      <w:r w:rsidR="000E738B">
        <w:rPr>
          <w:rFonts w:eastAsia="Times New Roman" w:cstheme="minorHAnsi"/>
          <w:lang w:eastAsia="pl-PL"/>
        </w:rPr>
        <w:t xml:space="preserve"> w </w:t>
      </w:r>
      <w:r w:rsidRPr="00833FB2">
        <w:rPr>
          <w:rFonts w:eastAsia="Times New Roman" w:cstheme="minorHAnsi"/>
          <w:lang w:eastAsia="pl-PL"/>
        </w:rPr>
        <w:t>którym ciało pozostawało przez co najmniej 2 godziny od czasu zgonu. Pomieszczenia te posiadały ściany</w:t>
      </w:r>
      <w:r w:rsidR="005A5A82">
        <w:rPr>
          <w:rFonts w:eastAsia="Times New Roman" w:cstheme="minorHAnsi"/>
          <w:lang w:eastAsia="pl-PL"/>
        </w:rPr>
        <w:t xml:space="preserve"> i </w:t>
      </w:r>
      <w:r w:rsidRPr="00833FB2">
        <w:rPr>
          <w:rFonts w:eastAsia="Times New Roman" w:cstheme="minorHAnsi"/>
          <w:lang w:eastAsia="pl-PL"/>
        </w:rPr>
        <w:t>podłogi wykonane</w:t>
      </w:r>
      <w:r w:rsidR="005A5A82">
        <w:rPr>
          <w:rFonts w:eastAsia="Times New Roman" w:cstheme="minorHAnsi"/>
          <w:lang w:eastAsia="pl-PL"/>
        </w:rPr>
        <w:t xml:space="preserve"> z </w:t>
      </w:r>
      <w:r w:rsidRPr="00833FB2">
        <w:rPr>
          <w:rFonts w:eastAsia="Times New Roman" w:cstheme="minorHAnsi"/>
          <w:lang w:eastAsia="pl-PL"/>
        </w:rPr>
        <w:t xml:space="preserve">materiałów </w:t>
      </w:r>
      <w:proofErr w:type="spellStart"/>
      <w:r w:rsidRPr="00833FB2">
        <w:rPr>
          <w:rFonts w:eastAsia="Times New Roman" w:cstheme="minorHAnsi"/>
          <w:lang w:eastAsia="pl-PL"/>
        </w:rPr>
        <w:t>łatwozmywalnych</w:t>
      </w:r>
      <w:proofErr w:type="spellEnd"/>
      <w:r w:rsidRPr="00833FB2">
        <w:rPr>
          <w:rFonts w:eastAsia="Times New Roman" w:cstheme="minorHAnsi"/>
          <w:lang w:eastAsia="pl-PL"/>
        </w:rPr>
        <w:t xml:space="preserve"> oraz wyposażone były</w:t>
      </w:r>
      <w:r w:rsidR="000E738B">
        <w:rPr>
          <w:rFonts w:eastAsia="Times New Roman" w:cstheme="minorHAnsi"/>
          <w:lang w:eastAsia="pl-PL"/>
        </w:rPr>
        <w:t xml:space="preserve"> w </w:t>
      </w:r>
      <w:r w:rsidRPr="00833FB2">
        <w:rPr>
          <w:rFonts w:eastAsia="Times New Roman" w:cstheme="minorHAnsi"/>
          <w:lang w:eastAsia="pl-PL"/>
        </w:rPr>
        <w:t>wentylację mechaniczną. Pozostałe obiekty szpitalne ciała pacjentów zmarłych pozostawiały na oddziałach (w salach pacjentów za parawanem)</w:t>
      </w:r>
      <w:r w:rsidR="000E738B">
        <w:rPr>
          <w:rFonts w:eastAsia="Times New Roman" w:cstheme="minorHAnsi"/>
          <w:lang w:eastAsia="pl-PL"/>
        </w:rPr>
        <w:t xml:space="preserve"> w </w:t>
      </w:r>
      <w:r w:rsidRPr="00833FB2">
        <w:rPr>
          <w:rFonts w:eastAsia="Times New Roman" w:cstheme="minorHAnsi"/>
          <w:lang w:eastAsia="pl-PL"/>
        </w:rPr>
        <w:t>sposób zapewniający ich poszanowanie.</w:t>
      </w:r>
      <w:r w:rsidR="000E738B">
        <w:rPr>
          <w:rFonts w:eastAsia="Times New Roman" w:cstheme="minorHAnsi"/>
          <w:lang w:eastAsia="pl-PL"/>
        </w:rPr>
        <w:t xml:space="preserve"> </w:t>
      </w:r>
      <w:r w:rsidR="00D355AA">
        <w:rPr>
          <w:rFonts w:eastAsia="Times New Roman" w:cstheme="minorHAnsi"/>
          <w:lang w:eastAsia="pl-PL"/>
        </w:rPr>
        <w:t>W</w:t>
      </w:r>
      <w:r w:rsidR="000E738B">
        <w:rPr>
          <w:rFonts w:eastAsia="Times New Roman" w:cstheme="minorHAnsi"/>
          <w:lang w:eastAsia="pl-PL"/>
        </w:rPr>
        <w:t> </w:t>
      </w:r>
      <w:r w:rsidRPr="00833FB2">
        <w:rPr>
          <w:rFonts w:eastAsia="Times New Roman" w:cstheme="minorHAnsi"/>
          <w:lang w:eastAsia="pl-PL"/>
        </w:rPr>
        <w:t>przypadku śmierci pacjenta</w:t>
      </w:r>
      <w:r w:rsidR="000E738B">
        <w:rPr>
          <w:rFonts w:eastAsia="Times New Roman" w:cstheme="minorHAnsi"/>
          <w:lang w:eastAsia="pl-PL"/>
        </w:rPr>
        <w:t xml:space="preserve"> w </w:t>
      </w:r>
      <w:r w:rsidRPr="00833FB2">
        <w:rPr>
          <w:rFonts w:eastAsia="Times New Roman" w:cstheme="minorHAnsi"/>
          <w:lang w:eastAsia="pl-PL"/>
        </w:rPr>
        <w:t>szpitalach posiadających chłodnie ciała transportowane były</w:t>
      </w:r>
      <w:r w:rsidR="005A5A82">
        <w:rPr>
          <w:rFonts w:eastAsia="Times New Roman" w:cstheme="minorHAnsi"/>
          <w:lang w:eastAsia="pl-PL"/>
        </w:rPr>
        <w:t xml:space="preserve"> z </w:t>
      </w:r>
      <w:r w:rsidRPr="00833FB2">
        <w:rPr>
          <w:rFonts w:eastAsia="Times New Roman" w:cstheme="minorHAnsi"/>
          <w:lang w:eastAsia="pl-PL"/>
        </w:rPr>
        <w:t>pomieszczeń pro-</w:t>
      </w:r>
      <w:proofErr w:type="spellStart"/>
      <w:r w:rsidRPr="00833FB2">
        <w:rPr>
          <w:rFonts w:eastAsia="Times New Roman" w:cstheme="minorHAnsi"/>
          <w:lang w:eastAsia="pl-PL"/>
        </w:rPr>
        <w:t>morte</w:t>
      </w:r>
      <w:proofErr w:type="spellEnd"/>
      <w:r w:rsidRPr="00833FB2">
        <w:rPr>
          <w:rFonts w:eastAsia="Times New Roman" w:cstheme="minorHAnsi"/>
          <w:lang w:eastAsia="pl-PL"/>
        </w:rPr>
        <w:t xml:space="preserve"> lub oddziałów do chłodni przeznaczonymi wyłącznie do tego celu specjalistycznymi środkami transportu – tzw. zamkniętymi kapsułami. Natomiast</w:t>
      </w:r>
      <w:r w:rsidR="000E738B">
        <w:rPr>
          <w:rFonts w:eastAsia="Times New Roman" w:cstheme="minorHAnsi"/>
          <w:lang w:eastAsia="pl-PL"/>
        </w:rPr>
        <w:t xml:space="preserve"> w </w:t>
      </w:r>
      <w:r w:rsidRPr="00833FB2">
        <w:rPr>
          <w:rFonts w:eastAsia="Times New Roman" w:cstheme="minorHAnsi"/>
          <w:lang w:eastAsia="pl-PL"/>
        </w:rPr>
        <w:t>szpitalach, które nie posiadały własnych chłodni, ciała osób zmarłych nie</w:t>
      </w:r>
      <w:r w:rsidR="00D158E2">
        <w:rPr>
          <w:rFonts w:eastAsia="Times New Roman" w:cstheme="minorHAnsi"/>
          <w:lang w:eastAsia="pl-PL"/>
        </w:rPr>
        <w:t> </w:t>
      </w:r>
      <w:r w:rsidRPr="00833FB2">
        <w:rPr>
          <w:rFonts w:eastAsia="Times New Roman" w:cstheme="minorHAnsi"/>
          <w:lang w:eastAsia="pl-PL"/>
        </w:rPr>
        <w:t>wcześniej niż po 2 godzinach od czasu zgonu, przekazywane były do chłodni innych szpitali, chłodni funkcjonujących</w:t>
      </w:r>
      <w:r w:rsidR="000E738B">
        <w:rPr>
          <w:rFonts w:eastAsia="Times New Roman" w:cstheme="minorHAnsi"/>
          <w:lang w:eastAsia="pl-PL"/>
        </w:rPr>
        <w:t xml:space="preserve"> w </w:t>
      </w:r>
      <w:r w:rsidRPr="00833FB2">
        <w:rPr>
          <w:rFonts w:eastAsia="Times New Roman" w:cstheme="minorHAnsi"/>
          <w:lang w:eastAsia="pl-PL"/>
        </w:rPr>
        <w:t>ramach infrastruktury związanej cmentarzy komunalnych lub</w:t>
      </w:r>
      <w:r w:rsidR="00DF1E2B">
        <w:rPr>
          <w:rFonts w:eastAsia="Times New Roman" w:cstheme="minorHAnsi"/>
          <w:lang w:eastAsia="pl-PL"/>
        </w:rPr>
        <w:t> </w:t>
      </w:r>
      <w:r w:rsidRPr="00833FB2">
        <w:rPr>
          <w:rFonts w:eastAsia="Times New Roman" w:cstheme="minorHAnsi"/>
          <w:lang w:eastAsia="pl-PL"/>
        </w:rPr>
        <w:t>chłodni zakładów pogrzebowych.</w:t>
      </w:r>
      <w:r w:rsidR="000E738B">
        <w:rPr>
          <w:rFonts w:eastAsia="Times New Roman" w:cstheme="minorHAnsi"/>
          <w:lang w:eastAsia="pl-PL"/>
        </w:rPr>
        <w:t xml:space="preserve"> </w:t>
      </w:r>
      <w:r w:rsidR="005630C5">
        <w:rPr>
          <w:rFonts w:eastAsia="Times New Roman" w:cstheme="minorHAnsi"/>
          <w:lang w:eastAsia="pl-PL"/>
        </w:rPr>
        <w:t xml:space="preserve">W </w:t>
      </w:r>
      <w:r w:rsidRPr="00833FB2">
        <w:rPr>
          <w:rFonts w:eastAsia="Times New Roman" w:cstheme="minorHAnsi"/>
          <w:lang w:eastAsia="pl-PL"/>
        </w:rPr>
        <w:t>2022 r. na terenie woj. zachodniopomorskiego funkcjonowały 82 chłodnie.</w:t>
      </w:r>
    </w:p>
    <w:p w14:paraId="493022DE" w14:textId="4C1B2340" w:rsidR="00BD0865" w:rsidRPr="00833FB2" w:rsidRDefault="00BD0865" w:rsidP="00FB44E3">
      <w:pPr>
        <w:pStyle w:val="Stylnastroninternet"/>
        <w:rPr>
          <w:rFonts w:eastAsia="Times New Roman" w:cstheme="minorHAnsi"/>
          <w:lang w:eastAsia="pl-PL"/>
        </w:rPr>
      </w:pPr>
      <w:r w:rsidRPr="00833FB2">
        <w:rPr>
          <w:rFonts w:eastAsia="Times New Roman" w:cstheme="minorHAnsi"/>
          <w:lang w:eastAsia="pl-PL"/>
        </w:rPr>
        <w:t>W okresie sprawozdawczym nie odnotowano zgłoszeń dotyczących niewłaściwego przechowywania zwłok</w:t>
      </w:r>
      <w:r w:rsidR="000E738B">
        <w:rPr>
          <w:rFonts w:eastAsia="Times New Roman" w:cstheme="minorHAnsi"/>
          <w:lang w:eastAsia="pl-PL"/>
        </w:rPr>
        <w:t xml:space="preserve"> w </w:t>
      </w:r>
      <w:r w:rsidRPr="00833FB2">
        <w:rPr>
          <w:rFonts w:eastAsia="Times New Roman" w:cstheme="minorHAnsi"/>
          <w:lang w:eastAsia="pl-PL"/>
        </w:rPr>
        <w:t>chłodniach oraz nieprawidłowości</w:t>
      </w:r>
      <w:r w:rsidR="000E738B">
        <w:rPr>
          <w:rFonts w:eastAsia="Times New Roman" w:cstheme="minorHAnsi"/>
          <w:lang w:eastAsia="pl-PL"/>
        </w:rPr>
        <w:t xml:space="preserve"> w </w:t>
      </w:r>
      <w:r w:rsidRPr="00833FB2">
        <w:rPr>
          <w:rFonts w:eastAsia="Times New Roman" w:cstheme="minorHAnsi"/>
          <w:lang w:eastAsia="pl-PL"/>
        </w:rPr>
        <w:t>postępowaniu</w:t>
      </w:r>
      <w:r w:rsidR="005A5A82">
        <w:rPr>
          <w:rFonts w:eastAsia="Times New Roman" w:cstheme="minorHAnsi"/>
          <w:lang w:eastAsia="pl-PL"/>
        </w:rPr>
        <w:t xml:space="preserve"> i </w:t>
      </w:r>
      <w:r w:rsidRPr="00833FB2">
        <w:rPr>
          <w:rFonts w:eastAsia="Times New Roman" w:cstheme="minorHAnsi"/>
          <w:lang w:eastAsia="pl-PL"/>
        </w:rPr>
        <w:t>zaopiekowaniu ciałami pacjentów po zgonie na oddziałach szpitalnych</w:t>
      </w:r>
      <w:r w:rsidR="005A5A82">
        <w:rPr>
          <w:rFonts w:eastAsia="Times New Roman" w:cstheme="minorHAnsi"/>
          <w:lang w:eastAsia="pl-PL"/>
        </w:rPr>
        <w:t xml:space="preserve"> i </w:t>
      </w:r>
      <w:r w:rsidR="000E738B">
        <w:rPr>
          <w:rFonts w:eastAsia="Times New Roman" w:cstheme="minorHAnsi"/>
          <w:lang w:eastAsia="pl-PL"/>
        </w:rPr>
        <w:t>w </w:t>
      </w:r>
      <w:r w:rsidRPr="00833FB2">
        <w:rPr>
          <w:rFonts w:eastAsia="Times New Roman" w:cstheme="minorHAnsi"/>
          <w:lang w:eastAsia="pl-PL"/>
        </w:rPr>
        <w:t>salach pro-</w:t>
      </w:r>
      <w:proofErr w:type="spellStart"/>
      <w:r w:rsidRPr="00833FB2">
        <w:rPr>
          <w:rFonts w:eastAsia="Times New Roman" w:cstheme="minorHAnsi"/>
          <w:lang w:eastAsia="pl-PL"/>
        </w:rPr>
        <w:t>morte</w:t>
      </w:r>
      <w:proofErr w:type="spellEnd"/>
      <w:r w:rsidRPr="00833FB2">
        <w:rPr>
          <w:rFonts w:eastAsia="Times New Roman" w:cstheme="minorHAnsi"/>
          <w:lang w:eastAsia="pl-PL"/>
        </w:rPr>
        <w:t xml:space="preserve">. </w:t>
      </w:r>
    </w:p>
    <w:p w14:paraId="357A7688" w14:textId="16C95115" w:rsidR="008E3BFF" w:rsidRDefault="00BD0865" w:rsidP="00FB44E3">
      <w:pPr>
        <w:pStyle w:val="Stylnastroninternet"/>
        <w:rPr>
          <w:rFonts w:eastAsia="Times New Roman" w:cstheme="minorHAnsi"/>
          <w:bCs/>
          <w:lang w:eastAsia="pl-PL"/>
        </w:rPr>
      </w:pPr>
      <w:r w:rsidRPr="00833FB2">
        <w:rPr>
          <w:rFonts w:eastAsia="Times New Roman" w:cstheme="minorHAnsi"/>
          <w:lang w:eastAsia="pl-PL"/>
        </w:rPr>
        <w:lastRenderedPageBreak/>
        <w:t>Należy wskazać, że  poprawie uległ stan sanitarno – techniczny pomieszczeń prosektorium Szpitala im. Matki Teresy</w:t>
      </w:r>
      <w:r w:rsidR="005A5A82">
        <w:rPr>
          <w:rFonts w:eastAsia="Times New Roman" w:cstheme="minorHAnsi"/>
          <w:lang w:eastAsia="pl-PL"/>
        </w:rPr>
        <w:t xml:space="preserve"> z </w:t>
      </w:r>
      <w:r w:rsidRPr="00833FB2">
        <w:rPr>
          <w:rFonts w:eastAsia="Times New Roman" w:cstheme="minorHAnsi"/>
          <w:lang w:eastAsia="pl-PL"/>
        </w:rPr>
        <w:t>Kalkuty</w:t>
      </w:r>
      <w:r w:rsidR="000E738B">
        <w:rPr>
          <w:rFonts w:eastAsia="Times New Roman" w:cstheme="minorHAnsi"/>
          <w:lang w:eastAsia="pl-PL"/>
        </w:rPr>
        <w:t xml:space="preserve"> w </w:t>
      </w:r>
      <w:r w:rsidRPr="00833FB2">
        <w:rPr>
          <w:rFonts w:eastAsia="Times New Roman" w:cstheme="minorHAnsi"/>
          <w:lang w:eastAsia="pl-PL"/>
        </w:rPr>
        <w:t>Drawsku Pomorskim. Ponadto zakończono remont pomieszczenia pro-</w:t>
      </w:r>
      <w:proofErr w:type="spellStart"/>
      <w:r w:rsidRPr="00833FB2">
        <w:rPr>
          <w:rFonts w:eastAsia="Times New Roman" w:cstheme="minorHAnsi"/>
          <w:lang w:eastAsia="pl-PL"/>
        </w:rPr>
        <w:t>morte</w:t>
      </w:r>
      <w:proofErr w:type="spellEnd"/>
      <w:r w:rsidRPr="00833FB2">
        <w:rPr>
          <w:rFonts w:eastAsia="Times New Roman" w:cstheme="minorHAnsi"/>
          <w:lang w:eastAsia="pl-PL"/>
        </w:rPr>
        <w:t xml:space="preserve"> na oddziale rehabilitacyjnym</w:t>
      </w:r>
      <w:r w:rsidR="000E738B">
        <w:rPr>
          <w:rFonts w:eastAsia="Times New Roman" w:cstheme="minorHAnsi"/>
          <w:lang w:eastAsia="pl-PL"/>
        </w:rPr>
        <w:t xml:space="preserve"> w </w:t>
      </w:r>
      <w:r w:rsidRPr="00833FB2">
        <w:rPr>
          <w:rFonts w:eastAsia="Times New Roman" w:cstheme="minorHAnsi"/>
          <w:lang w:eastAsia="pl-PL"/>
        </w:rPr>
        <w:t>SPZOZ</w:t>
      </w:r>
      <w:r w:rsidR="000E738B">
        <w:rPr>
          <w:rFonts w:eastAsia="Times New Roman" w:cstheme="minorHAnsi"/>
          <w:lang w:eastAsia="pl-PL"/>
        </w:rPr>
        <w:t xml:space="preserve"> w </w:t>
      </w:r>
      <w:r w:rsidRPr="00833FB2">
        <w:rPr>
          <w:rFonts w:eastAsia="Times New Roman" w:cstheme="minorHAnsi"/>
          <w:lang w:eastAsia="pl-PL"/>
        </w:rPr>
        <w:t xml:space="preserve">Choszcznie, </w:t>
      </w:r>
      <w:r w:rsidRPr="00833FB2">
        <w:rPr>
          <w:rFonts w:eastAsia="Times New Roman" w:cstheme="minorHAnsi"/>
          <w:bCs/>
          <w:lang w:eastAsia="pl-PL"/>
        </w:rPr>
        <w:t>gdzie odnowiono powierzchnie ścian oraz wykonano instalację wody ciepłej.</w:t>
      </w:r>
      <w:r w:rsidR="000E738B">
        <w:rPr>
          <w:rFonts w:eastAsia="Times New Roman" w:cstheme="minorHAnsi"/>
          <w:bCs/>
          <w:lang w:eastAsia="pl-PL"/>
        </w:rPr>
        <w:t xml:space="preserve"> w </w:t>
      </w:r>
      <w:r w:rsidRPr="00833FB2">
        <w:rPr>
          <w:rFonts w:eastAsia="Times New Roman" w:cstheme="minorHAnsi"/>
          <w:bCs/>
          <w:lang w:eastAsia="pl-PL"/>
        </w:rPr>
        <w:t>Przyjaznym Szpitalu</w:t>
      </w:r>
      <w:r w:rsidR="000E738B">
        <w:rPr>
          <w:rFonts w:eastAsia="Times New Roman" w:cstheme="minorHAnsi"/>
          <w:bCs/>
          <w:lang w:eastAsia="pl-PL"/>
        </w:rPr>
        <w:t xml:space="preserve"> w </w:t>
      </w:r>
      <w:r w:rsidRPr="00833FB2">
        <w:rPr>
          <w:rFonts w:eastAsia="Times New Roman" w:cstheme="minorHAnsi"/>
          <w:bCs/>
          <w:lang w:eastAsia="pl-PL"/>
        </w:rPr>
        <w:t>Połczynie - Zdroju polepszeniu uległ stan sanitarno-techniczny pomieszczenia pro-</w:t>
      </w:r>
      <w:proofErr w:type="spellStart"/>
      <w:r w:rsidRPr="00833FB2">
        <w:rPr>
          <w:rFonts w:eastAsia="Times New Roman" w:cstheme="minorHAnsi"/>
          <w:bCs/>
          <w:lang w:eastAsia="pl-PL"/>
        </w:rPr>
        <w:t>morte</w:t>
      </w:r>
      <w:proofErr w:type="spellEnd"/>
      <w:r w:rsidRPr="00833FB2">
        <w:rPr>
          <w:rFonts w:eastAsia="Times New Roman" w:cstheme="minorHAnsi"/>
          <w:bCs/>
          <w:lang w:eastAsia="pl-PL"/>
        </w:rPr>
        <w:t xml:space="preserve"> na oddziale chirurgicznym, gdzie odnowiono powierzchnie ścienne. </w:t>
      </w:r>
    </w:p>
    <w:p w14:paraId="71695943" w14:textId="77777777" w:rsidR="003F1CA0" w:rsidRPr="00833FB2" w:rsidRDefault="003F1CA0" w:rsidP="00FB44E3">
      <w:pPr>
        <w:pStyle w:val="Stylnastroninternet"/>
        <w:rPr>
          <w:rFonts w:eastAsia="Times New Roman" w:cstheme="minorHAnsi"/>
          <w:lang w:eastAsia="pl-PL"/>
        </w:rPr>
      </w:pPr>
    </w:p>
    <w:p w14:paraId="3B40493E" w14:textId="2C038479" w:rsidR="00FA40CD" w:rsidRDefault="00FA40CD" w:rsidP="003F1CA0">
      <w:pPr>
        <w:pStyle w:val="Nagwek2"/>
        <w:numPr>
          <w:ilvl w:val="0"/>
          <w:numId w:val="123"/>
        </w:numPr>
        <w:spacing w:before="0"/>
      </w:pPr>
      <w:bookmarkStart w:id="753" w:name="_Toc135828446"/>
      <w:r w:rsidRPr="004C72D2">
        <w:t>Przychodnie, ośrodki zdrowia, poradnie</w:t>
      </w:r>
      <w:r w:rsidR="005A5A82">
        <w:t xml:space="preserve"> i </w:t>
      </w:r>
      <w:r w:rsidRPr="004C72D2">
        <w:t>ambulatoria</w:t>
      </w:r>
      <w:r w:rsidR="00372E94">
        <w:t>.</w:t>
      </w:r>
      <w:bookmarkEnd w:id="753"/>
    </w:p>
    <w:p w14:paraId="21D8F747" w14:textId="77777777" w:rsidR="00333D9D" w:rsidRPr="00885B56" w:rsidRDefault="00333D9D" w:rsidP="00FB44E3">
      <w:pPr>
        <w:pStyle w:val="Stylnastroninternet"/>
      </w:pPr>
    </w:p>
    <w:p w14:paraId="1D7BC6FC" w14:textId="36F8947B" w:rsidR="00F56DA4" w:rsidRPr="00885B56" w:rsidRDefault="00F56DA4" w:rsidP="00FB44E3">
      <w:pPr>
        <w:pStyle w:val="Stylnastroninternet"/>
        <w:rPr>
          <w:rFonts w:ascii="Calibri" w:eastAsia="Times New Roman" w:hAnsi="Calibri" w:cs="Calibri"/>
          <w:color w:val="000000" w:themeColor="text1"/>
          <w:lang w:eastAsia="pl-PL"/>
        </w:rPr>
      </w:pPr>
      <w:r w:rsidRPr="00885B56">
        <w:rPr>
          <w:rFonts w:ascii="Calibri" w:eastAsia="Times New Roman" w:hAnsi="Calibri" w:cs="Calibri"/>
          <w:color w:val="000000" w:themeColor="text1"/>
          <w:lang w:eastAsia="pl-PL"/>
        </w:rPr>
        <w:t>W 2022 r. wśród podmiotów działalności leczniczej świadczących usługi medyczne</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systemie ambulatoryjnym najliczniejszą grupę stanowiły przychodnie, ośrodki, poradnie</w:t>
      </w:r>
      <w:r w:rsidR="005A5A82" w:rsidRPr="00885B56">
        <w:rPr>
          <w:rFonts w:ascii="Calibri" w:eastAsia="Times New Roman" w:hAnsi="Calibri" w:cs="Calibri"/>
          <w:color w:val="000000" w:themeColor="text1"/>
          <w:lang w:eastAsia="pl-PL"/>
        </w:rPr>
        <w:t xml:space="preserve"> i </w:t>
      </w:r>
      <w:r w:rsidRPr="00885B56">
        <w:rPr>
          <w:rFonts w:ascii="Calibri" w:eastAsia="Times New Roman" w:hAnsi="Calibri" w:cs="Calibri"/>
          <w:color w:val="000000" w:themeColor="text1"/>
          <w:spacing w:val="-2"/>
          <w:lang w:eastAsia="pl-PL"/>
        </w:rPr>
        <w:t>ambulatoria.</w:t>
      </w:r>
      <w:r w:rsidR="00D355AA" w:rsidRPr="00885B56">
        <w:rPr>
          <w:rFonts w:ascii="Calibri" w:eastAsia="Times New Roman" w:hAnsi="Calibri" w:cs="Calibri"/>
          <w:color w:val="000000" w:themeColor="text1"/>
          <w:spacing w:val="-2"/>
          <w:lang w:eastAsia="pl-PL"/>
        </w:rPr>
        <w:t xml:space="preserve"> W</w:t>
      </w:r>
      <w:r w:rsidR="000E738B" w:rsidRPr="00885B56">
        <w:rPr>
          <w:rFonts w:ascii="Calibri" w:eastAsia="Times New Roman" w:hAnsi="Calibri" w:cs="Calibri"/>
          <w:color w:val="000000" w:themeColor="text1"/>
          <w:spacing w:val="-2"/>
          <w:lang w:eastAsia="pl-PL"/>
        </w:rPr>
        <w:t> </w:t>
      </w:r>
      <w:r w:rsidRPr="00885B56">
        <w:rPr>
          <w:rFonts w:ascii="Calibri" w:eastAsia="Times New Roman" w:hAnsi="Calibri" w:cs="Calibri"/>
          <w:color w:val="000000" w:themeColor="text1"/>
          <w:spacing w:val="-2"/>
          <w:lang w:eastAsia="pl-PL"/>
        </w:rPr>
        <w:t>ewidencji Państwowej Inspekcji Sanitarnej na terenie woj. zachodniopomorskiego</w:t>
      </w:r>
      <w:r w:rsidRPr="00885B56">
        <w:rPr>
          <w:rFonts w:ascii="Calibri" w:eastAsia="Times New Roman" w:hAnsi="Calibri" w:cs="Calibri"/>
          <w:color w:val="000000" w:themeColor="text1"/>
          <w:lang w:eastAsia="pl-PL"/>
        </w:rPr>
        <w:t xml:space="preserve"> znajduje się 976 placówek</w:t>
      </w:r>
      <w:r w:rsidR="005A5A82" w:rsidRPr="00885B56">
        <w:rPr>
          <w:rFonts w:ascii="Calibri" w:eastAsia="Times New Roman" w:hAnsi="Calibri" w:cs="Calibri"/>
          <w:color w:val="000000" w:themeColor="text1"/>
          <w:lang w:eastAsia="pl-PL"/>
        </w:rPr>
        <w:t xml:space="preserve"> z </w:t>
      </w:r>
      <w:r w:rsidRPr="00885B56">
        <w:rPr>
          <w:rFonts w:ascii="Calibri" w:eastAsia="Times New Roman" w:hAnsi="Calibri" w:cs="Calibri"/>
          <w:color w:val="000000" w:themeColor="text1"/>
          <w:lang w:eastAsia="pl-PL"/>
        </w:rPr>
        <w:t>tej grupy, tj.</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stosunku do roku poprzedniego o 50 podmiotów mniej. Stan sanitarny skontrolowano</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573 obiektach, co</w:t>
      </w:r>
      <w:r w:rsidR="00662156">
        <w:rPr>
          <w:rFonts w:ascii="Calibri" w:eastAsia="Times New Roman" w:hAnsi="Calibri" w:cs="Calibri"/>
          <w:color w:val="000000" w:themeColor="text1"/>
          <w:lang w:eastAsia="pl-PL"/>
        </w:rPr>
        <w:t> </w:t>
      </w:r>
      <w:r w:rsidRPr="00885B56">
        <w:rPr>
          <w:rFonts w:ascii="Calibri" w:eastAsia="Times New Roman" w:hAnsi="Calibri" w:cs="Calibri"/>
          <w:color w:val="000000" w:themeColor="text1"/>
          <w:lang w:eastAsia="pl-PL"/>
        </w:rPr>
        <w:t>stanowi 58,71% ogółu ujętych</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ewidencji placówek. Odsetek skontrolowanych podmiotów tej kategorii zwiększył się o 19%</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stosunku do 2021 r. na co niewątpliwy wpływ miało uruchomienie czynności kontrolnych</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okresie po epidemii Sars-CoV-2.</w:t>
      </w:r>
    </w:p>
    <w:p w14:paraId="308D785B" w14:textId="072DEEF1" w:rsidR="00F56DA4" w:rsidRPr="00885B56" w:rsidRDefault="00F56DA4" w:rsidP="00FB44E3">
      <w:pPr>
        <w:pStyle w:val="Stylnastroninternet"/>
        <w:rPr>
          <w:rFonts w:ascii="Calibri" w:eastAsia="Times New Roman" w:hAnsi="Calibri" w:cs="Calibri"/>
          <w:color w:val="000000" w:themeColor="text1"/>
          <w:lang w:eastAsia="pl-PL"/>
        </w:rPr>
      </w:pPr>
      <w:r w:rsidRPr="00885B56">
        <w:rPr>
          <w:rFonts w:ascii="Calibri" w:eastAsia="Times New Roman" w:hAnsi="Calibri" w:cs="Calibri"/>
          <w:color w:val="000000" w:themeColor="text1"/>
          <w:lang w:eastAsia="pl-PL"/>
        </w:rPr>
        <w:t>Za utrzymanie czystości bieżącej</w:t>
      </w:r>
      <w:r w:rsidR="005A5A82" w:rsidRPr="00885B56">
        <w:rPr>
          <w:rFonts w:ascii="Calibri" w:eastAsia="Times New Roman" w:hAnsi="Calibri" w:cs="Calibri"/>
          <w:color w:val="000000" w:themeColor="text1"/>
          <w:lang w:eastAsia="pl-PL"/>
        </w:rPr>
        <w:t xml:space="preserve"> i </w:t>
      </w:r>
      <w:r w:rsidRPr="00885B56">
        <w:rPr>
          <w:rFonts w:ascii="Calibri" w:eastAsia="Times New Roman" w:hAnsi="Calibri" w:cs="Calibri"/>
          <w:color w:val="000000" w:themeColor="text1"/>
          <w:lang w:eastAsia="pl-PL"/>
        </w:rPr>
        <w:t>porządku</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tego typu placówkach odpowiedzialne były specjalistyczne firmy (w dużych obiektach) oraz personel zatrudniony</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zakładzie (w</w:t>
      </w:r>
      <w:r w:rsidR="00836C77" w:rsidRPr="00885B56">
        <w:rPr>
          <w:rFonts w:ascii="Calibri" w:eastAsia="Times New Roman" w:hAnsi="Calibri" w:cs="Calibri"/>
          <w:color w:val="000000" w:themeColor="text1"/>
          <w:lang w:eastAsia="pl-PL"/>
        </w:rPr>
        <w:t> </w:t>
      </w:r>
      <w:r w:rsidRPr="00885B56">
        <w:rPr>
          <w:rFonts w:ascii="Calibri" w:eastAsia="Times New Roman" w:hAnsi="Calibri" w:cs="Calibri"/>
          <w:color w:val="000000" w:themeColor="text1"/>
          <w:lang w:eastAsia="pl-PL"/>
        </w:rPr>
        <w:t>mniejszych podmiotach). Wszystkie podmioty działalności medycznej miały zawarte umowy</w:t>
      </w:r>
      <w:r w:rsidR="005A5A82" w:rsidRPr="00885B56">
        <w:rPr>
          <w:rFonts w:ascii="Calibri" w:eastAsia="Times New Roman" w:hAnsi="Calibri" w:cs="Calibri"/>
          <w:color w:val="000000" w:themeColor="text1"/>
          <w:lang w:eastAsia="pl-PL"/>
        </w:rPr>
        <w:t xml:space="preserve"> z </w:t>
      </w:r>
      <w:r w:rsidRPr="00885B56">
        <w:rPr>
          <w:rFonts w:ascii="Calibri" w:eastAsia="Times New Roman" w:hAnsi="Calibri" w:cs="Calibri"/>
          <w:color w:val="000000" w:themeColor="text1"/>
          <w:lang w:eastAsia="pl-PL"/>
        </w:rPr>
        <w:t>firmami zajmującymi się odbiorem</w:t>
      </w:r>
      <w:r w:rsidR="005A5A82" w:rsidRPr="00885B56">
        <w:rPr>
          <w:rFonts w:ascii="Calibri" w:eastAsia="Times New Roman" w:hAnsi="Calibri" w:cs="Calibri"/>
          <w:color w:val="000000" w:themeColor="text1"/>
          <w:lang w:eastAsia="pl-PL"/>
        </w:rPr>
        <w:t xml:space="preserve"> i </w:t>
      </w:r>
      <w:r w:rsidRPr="00885B56">
        <w:rPr>
          <w:rFonts w:ascii="Calibri" w:eastAsia="Times New Roman" w:hAnsi="Calibri" w:cs="Calibri"/>
          <w:color w:val="000000" w:themeColor="text1"/>
          <w:lang w:eastAsia="pl-PL"/>
        </w:rPr>
        <w:t>utylizacją odpadów medycznych. Dokumentacja dotycząca gospodarki odpadami prowadzona była na bieżąco. Do momentu odbioru przez firmę utylizującą odpady przechowywane były</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wydzielonych do tego celu lodówkach lub przeznaczonych do ich magazynowania pomieszczeniach.</w:t>
      </w:r>
    </w:p>
    <w:p w14:paraId="3E4F077C" w14:textId="5A955232" w:rsidR="00F56DA4" w:rsidRPr="00885B56" w:rsidRDefault="00F56DA4" w:rsidP="00FB44E3">
      <w:pPr>
        <w:pStyle w:val="Stylnastroninternet"/>
        <w:rPr>
          <w:rFonts w:ascii="Calibri" w:eastAsia="Times New Roman" w:hAnsi="Calibri" w:cs="Calibri"/>
          <w:color w:val="000000" w:themeColor="text1"/>
          <w:lang w:eastAsia="pl-PL"/>
        </w:rPr>
      </w:pPr>
      <w:r w:rsidRPr="00885B56">
        <w:rPr>
          <w:rFonts w:ascii="Calibri" w:eastAsia="Times New Roman" w:hAnsi="Calibri" w:cs="Calibri"/>
          <w:color w:val="000000" w:themeColor="text1"/>
          <w:lang w:eastAsia="pl-PL"/>
        </w:rPr>
        <w:t>Należy podkreślić, iż działalność kontrolna organów Państwowej Inspekcji Sanitarnej obejmowała przestrzeganie obostrzeń wynikających ze stanu zagrożenia epidemicznego Sars-CoV-2. Ponadto oceniane było przestrzeganie procedur p/epidemicznych związanych</w:t>
      </w:r>
      <w:r w:rsidR="005A5A82" w:rsidRPr="00885B56">
        <w:rPr>
          <w:rFonts w:ascii="Calibri" w:eastAsia="Times New Roman" w:hAnsi="Calibri" w:cs="Calibri"/>
          <w:color w:val="000000" w:themeColor="text1"/>
          <w:lang w:eastAsia="pl-PL"/>
        </w:rPr>
        <w:t xml:space="preserve"> z </w:t>
      </w:r>
      <w:r w:rsidRPr="00885B56">
        <w:rPr>
          <w:rFonts w:ascii="Calibri" w:eastAsia="Times New Roman" w:hAnsi="Calibri" w:cs="Calibri"/>
          <w:color w:val="000000" w:themeColor="text1"/>
          <w:lang w:eastAsia="pl-PL"/>
        </w:rPr>
        <w:t>realizacją świadczeń zdrowotnych</w:t>
      </w:r>
      <w:r w:rsidR="000E738B" w:rsidRPr="00885B56">
        <w:rPr>
          <w:rFonts w:ascii="Calibri" w:eastAsia="Times New Roman" w:hAnsi="Calibri" w:cs="Calibri"/>
          <w:color w:val="000000" w:themeColor="text1"/>
          <w:lang w:eastAsia="pl-PL"/>
        </w:rPr>
        <w:t xml:space="preserve"> w </w:t>
      </w:r>
      <w:r w:rsidRPr="00885B56">
        <w:rPr>
          <w:rFonts w:ascii="Calibri" w:eastAsia="Times New Roman" w:hAnsi="Calibri" w:cs="Calibri"/>
          <w:color w:val="000000" w:themeColor="text1"/>
          <w:lang w:eastAsia="pl-PL"/>
        </w:rPr>
        <w:t>tym dotyczących dekontaminacji.</w:t>
      </w:r>
    </w:p>
    <w:p w14:paraId="39954C2D" w14:textId="77777777" w:rsidR="00333D9D" w:rsidRPr="00885B56" w:rsidRDefault="00333D9D" w:rsidP="00FB44E3">
      <w:pPr>
        <w:pStyle w:val="Stylnastroninternet"/>
        <w:rPr>
          <w:rFonts w:ascii="Calibri" w:eastAsia="Times New Roman" w:hAnsi="Calibri" w:cs="Calibri"/>
          <w:color w:val="000000" w:themeColor="text1"/>
          <w:lang w:eastAsia="pl-PL"/>
        </w:rPr>
      </w:pPr>
    </w:p>
    <w:p w14:paraId="78DF045F" w14:textId="60089CA7" w:rsidR="00F56DA4" w:rsidRDefault="00F56DA4" w:rsidP="00333D9D">
      <w:pPr>
        <w:pStyle w:val="Nagwek2"/>
        <w:numPr>
          <w:ilvl w:val="0"/>
          <w:numId w:val="123"/>
        </w:numPr>
        <w:spacing w:before="0"/>
      </w:pPr>
      <w:bookmarkStart w:id="754" w:name="_Toc133222229"/>
      <w:bookmarkStart w:id="755" w:name="_Toc135828447"/>
      <w:r w:rsidRPr="004C72D2">
        <w:t>Działalność lecznicza wykonywana przez praktykę zawodową</w:t>
      </w:r>
      <w:bookmarkEnd w:id="754"/>
      <w:bookmarkEnd w:id="755"/>
    </w:p>
    <w:p w14:paraId="0BC51F8D" w14:textId="77777777" w:rsidR="00333D9D" w:rsidRPr="00885B56" w:rsidRDefault="00333D9D" w:rsidP="00FB44E3">
      <w:pPr>
        <w:pStyle w:val="Stylnastroninternet"/>
      </w:pPr>
    </w:p>
    <w:p w14:paraId="233A1FCB" w14:textId="53969AB6" w:rsidR="009634CB" w:rsidRPr="00885B56" w:rsidRDefault="00F56DA4" w:rsidP="00FB44E3">
      <w:pPr>
        <w:pStyle w:val="Stylnastroninternet"/>
        <w:rPr>
          <w:rFonts w:eastAsia="Times New Roman" w:cstheme="minorHAnsi"/>
          <w:color w:val="000000" w:themeColor="text1"/>
          <w:lang w:eastAsia="pl-PL"/>
        </w:rPr>
      </w:pPr>
      <w:r w:rsidRPr="00885B56">
        <w:rPr>
          <w:rFonts w:eastAsia="Times New Roman" w:cstheme="minorHAnsi"/>
          <w:color w:val="000000" w:themeColor="text1"/>
          <w:lang w:eastAsia="pl-PL"/>
        </w:rPr>
        <w:t>W 2022 r. pod nadzorem Państwowej Inspekcji Sanitarnej</w:t>
      </w:r>
      <w:r w:rsidR="000E738B" w:rsidRPr="00885B56">
        <w:rPr>
          <w:rFonts w:eastAsia="Times New Roman" w:cstheme="minorHAnsi"/>
          <w:color w:val="000000" w:themeColor="text1"/>
          <w:lang w:eastAsia="pl-PL"/>
        </w:rPr>
        <w:t xml:space="preserve"> w </w:t>
      </w:r>
      <w:r w:rsidRPr="00885B56">
        <w:rPr>
          <w:rFonts w:eastAsia="Times New Roman" w:cstheme="minorHAnsi"/>
          <w:color w:val="000000" w:themeColor="text1"/>
          <w:lang w:eastAsia="pl-PL"/>
        </w:rPr>
        <w:t>woj. zachodniopomorskim było 2530 podmiotów prowadzących działalność leczniczą wykonywaną przez praktykę zawodową, tj. indywidualnych, indywidualnych specjalistycznych, grupowych praktyk lekarskich</w:t>
      </w:r>
      <w:r w:rsidR="005A5A82" w:rsidRPr="00885B56">
        <w:rPr>
          <w:rFonts w:eastAsia="Times New Roman" w:cstheme="minorHAnsi"/>
          <w:color w:val="000000" w:themeColor="text1"/>
          <w:lang w:eastAsia="pl-PL"/>
        </w:rPr>
        <w:t xml:space="preserve"> i </w:t>
      </w:r>
      <w:r w:rsidRPr="00885B56">
        <w:rPr>
          <w:rFonts w:eastAsia="Times New Roman" w:cstheme="minorHAnsi"/>
          <w:color w:val="000000" w:themeColor="text1"/>
          <w:lang w:eastAsia="pl-PL"/>
        </w:rPr>
        <w:t>dentystycznych oraz praktyk pielęgniarskich</w:t>
      </w:r>
      <w:r w:rsidR="005A5A82" w:rsidRPr="00885B56">
        <w:rPr>
          <w:rFonts w:eastAsia="Times New Roman" w:cstheme="minorHAnsi"/>
          <w:color w:val="000000" w:themeColor="text1"/>
          <w:lang w:eastAsia="pl-PL"/>
        </w:rPr>
        <w:t xml:space="preserve"> i </w:t>
      </w:r>
      <w:r w:rsidRPr="00885B56">
        <w:rPr>
          <w:rFonts w:eastAsia="Times New Roman" w:cstheme="minorHAnsi"/>
          <w:color w:val="000000" w:themeColor="text1"/>
          <w:lang w:eastAsia="pl-PL"/>
        </w:rPr>
        <w:t>innych,</w:t>
      </w:r>
      <w:r w:rsidR="000E738B" w:rsidRPr="00885B56">
        <w:rPr>
          <w:rFonts w:eastAsia="Times New Roman" w:cstheme="minorHAnsi"/>
          <w:color w:val="000000" w:themeColor="text1"/>
          <w:lang w:eastAsia="pl-PL"/>
        </w:rPr>
        <w:t xml:space="preserve"> w </w:t>
      </w:r>
      <w:r w:rsidRPr="00885B56">
        <w:rPr>
          <w:rFonts w:eastAsia="Times New Roman" w:cstheme="minorHAnsi"/>
          <w:color w:val="000000" w:themeColor="text1"/>
          <w:lang w:eastAsia="pl-PL"/>
        </w:rPr>
        <w:t>których udzielane były świadczenia medyczne</w:t>
      </w:r>
      <w:r w:rsidR="000E738B" w:rsidRPr="00885B56">
        <w:rPr>
          <w:rFonts w:eastAsia="Times New Roman" w:cstheme="minorHAnsi"/>
          <w:color w:val="000000" w:themeColor="text1"/>
          <w:lang w:eastAsia="pl-PL"/>
        </w:rPr>
        <w:t xml:space="preserve"> w </w:t>
      </w:r>
      <w:r w:rsidRPr="00885B56">
        <w:rPr>
          <w:rFonts w:eastAsia="Times New Roman" w:cstheme="minorHAnsi"/>
          <w:color w:val="000000" w:themeColor="text1"/>
          <w:lang w:eastAsia="pl-PL"/>
        </w:rPr>
        <w:t>systemie ambulatoryjnym. Liczba tego rodzaju podmiotów</w:t>
      </w:r>
      <w:r w:rsidR="000E738B" w:rsidRPr="00885B56">
        <w:rPr>
          <w:rFonts w:eastAsia="Times New Roman" w:cstheme="minorHAnsi"/>
          <w:color w:val="000000" w:themeColor="text1"/>
          <w:lang w:eastAsia="pl-PL"/>
        </w:rPr>
        <w:t xml:space="preserve"> w </w:t>
      </w:r>
      <w:r w:rsidRPr="00885B56">
        <w:rPr>
          <w:rFonts w:eastAsia="Times New Roman" w:cstheme="minorHAnsi"/>
          <w:color w:val="000000" w:themeColor="text1"/>
          <w:lang w:eastAsia="pl-PL"/>
        </w:rPr>
        <w:t>stosunku do 2021 r. zmniejszyła się o 27.</w:t>
      </w:r>
      <w:r w:rsidR="000E738B" w:rsidRPr="00885B56">
        <w:rPr>
          <w:rFonts w:eastAsia="Times New Roman" w:cstheme="minorHAnsi"/>
          <w:color w:val="000000" w:themeColor="text1"/>
          <w:lang w:eastAsia="pl-PL"/>
        </w:rPr>
        <w:t xml:space="preserve"> w </w:t>
      </w:r>
      <w:r w:rsidRPr="00885B56">
        <w:rPr>
          <w:rFonts w:eastAsia="Times New Roman" w:cstheme="minorHAnsi"/>
          <w:color w:val="000000" w:themeColor="text1"/>
          <w:lang w:eastAsia="pl-PL"/>
        </w:rPr>
        <w:t>36 obiektach oceniono negatywnie zły stan higieniczno-sanitarny lub techniczny (tabela 3</w:t>
      </w:r>
      <w:r w:rsidR="0086761E" w:rsidRPr="00885B56">
        <w:rPr>
          <w:rFonts w:eastAsia="Times New Roman" w:cstheme="minorHAnsi"/>
          <w:color w:val="000000" w:themeColor="text1"/>
          <w:lang w:eastAsia="pl-PL"/>
        </w:rPr>
        <w:t>5</w:t>
      </w:r>
      <w:r w:rsidRPr="00885B56">
        <w:rPr>
          <w:rFonts w:eastAsia="Times New Roman" w:cstheme="minorHAnsi"/>
          <w:color w:val="000000" w:themeColor="text1"/>
          <w:lang w:eastAsia="pl-PL"/>
        </w:rPr>
        <w:t>). Dla porównania,</w:t>
      </w:r>
      <w:r w:rsidR="000E738B" w:rsidRPr="00885B56">
        <w:rPr>
          <w:rFonts w:eastAsia="Times New Roman" w:cstheme="minorHAnsi"/>
          <w:color w:val="000000" w:themeColor="text1"/>
          <w:lang w:eastAsia="pl-PL"/>
        </w:rPr>
        <w:t xml:space="preserve"> w </w:t>
      </w:r>
      <w:r w:rsidRPr="00885B56">
        <w:rPr>
          <w:rFonts w:eastAsia="Times New Roman" w:cstheme="minorHAnsi"/>
          <w:color w:val="000000" w:themeColor="text1"/>
          <w:lang w:eastAsia="pl-PL"/>
        </w:rPr>
        <w:t>2021 roku stwierdzono 13 przypadków ze złym stanem higieniczno-sanitarnym lub technicznym.</w:t>
      </w:r>
      <w:bookmarkStart w:id="756" w:name="_Toc133231329"/>
      <w:bookmarkStart w:id="757" w:name="_Toc133236338"/>
    </w:p>
    <w:p w14:paraId="09423FF3" w14:textId="7C77235D" w:rsidR="00F56DA4" w:rsidRPr="0057057F" w:rsidRDefault="00F56DA4" w:rsidP="00F56DA4">
      <w:pPr>
        <w:spacing w:before="120" w:after="120"/>
        <w:jc w:val="both"/>
        <w:rPr>
          <w:sz w:val="18"/>
          <w:szCs w:val="18"/>
        </w:rPr>
      </w:pPr>
      <w:bookmarkStart w:id="758" w:name="_Toc133311728"/>
      <w:bookmarkStart w:id="759" w:name="_Toc133320584"/>
      <w:bookmarkStart w:id="760" w:name="_Toc133321703"/>
      <w:bookmarkStart w:id="761" w:name="_Toc133387681"/>
      <w:bookmarkStart w:id="762" w:name="_Toc133388625"/>
      <w:bookmarkStart w:id="763" w:name="_Toc133500648"/>
      <w:bookmarkStart w:id="764" w:name="_Toc133559652"/>
      <w:bookmarkStart w:id="765" w:name="_Toc133576674"/>
      <w:bookmarkStart w:id="766" w:name="_Toc133582278"/>
      <w:bookmarkStart w:id="767" w:name="_Toc133582896"/>
      <w:bookmarkStart w:id="768" w:name="_Toc133583786"/>
      <w:bookmarkStart w:id="769" w:name="_Toc134604395"/>
      <w:bookmarkStart w:id="770" w:name="_Toc134610909"/>
      <w:bookmarkStart w:id="771" w:name="_Toc135041608"/>
      <w:bookmarkStart w:id="772" w:name="_Toc135828600"/>
      <w:r w:rsidRPr="0057057F">
        <w:rPr>
          <w:sz w:val="18"/>
          <w:szCs w:val="18"/>
        </w:rPr>
        <w:lastRenderedPageBreak/>
        <w:t xml:space="preserve">Tabela </w:t>
      </w:r>
      <w:r w:rsidRPr="0057057F">
        <w:rPr>
          <w:sz w:val="18"/>
          <w:szCs w:val="18"/>
        </w:rPr>
        <w:fldChar w:fldCharType="begin"/>
      </w:r>
      <w:r w:rsidRPr="0057057F">
        <w:rPr>
          <w:sz w:val="18"/>
          <w:szCs w:val="18"/>
        </w:rPr>
        <w:instrText xml:space="preserve"> SEQ Tabela \* ARABIC </w:instrText>
      </w:r>
      <w:r w:rsidRPr="0057057F">
        <w:rPr>
          <w:sz w:val="18"/>
          <w:szCs w:val="18"/>
        </w:rPr>
        <w:fldChar w:fldCharType="separate"/>
      </w:r>
      <w:r w:rsidR="00B41039" w:rsidRPr="0057057F">
        <w:rPr>
          <w:noProof/>
          <w:sz w:val="18"/>
          <w:szCs w:val="18"/>
        </w:rPr>
        <w:t>35</w:t>
      </w:r>
      <w:r w:rsidRPr="0057057F">
        <w:rPr>
          <w:noProof/>
          <w:sz w:val="18"/>
          <w:szCs w:val="18"/>
        </w:rPr>
        <w:fldChar w:fldCharType="end"/>
      </w:r>
      <w:r w:rsidR="0039610A">
        <w:rPr>
          <w:noProof/>
          <w:sz w:val="18"/>
          <w:szCs w:val="18"/>
        </w:rPr>
        <w:t>.</w:t>
      </w:r>
      <w:r w:rsidRPr="0057057F">
        <w:rPr>
          <w:sz w:val="18"/>
          <w:szCs w:val="18"/>
        </w:rPr>
        <w:t xml:space="preserve"> Nadzór nad stanem sanitarnym podmiotów działalności leczniczej wykonujących praktykę zawodową</w:t>
      </w:r>
      <w:r w:rsidR="000E738B" w:rsidRPr="0057057F">
        <w:rPr>
          <w:sz w:val="18"/>
          <w:szCs w:val="18"/>
        </w:rPr>
        <w:t xml:space="preserve"> w </w:t>
      </w:r>
      <w:r w:rsidRPr="0057057F">
        <w:rPr>
          <w:sz w:val="18"/>
          <w:szCs w:val="18"/>
        </w:rPr>
        <w:t>woj. zachodniopomorskim</w:t>
      </w:r>
      <w:r w:rsidR="000E738B" w:rsidRPr="0057057F">
        <w:rPr>
          <w:sz w:val="18"/>
          <w:szCs w:val="18"/>
        </w:rPr>
        <w:t xml:space="preserve"> w </w:t>
      </w:r>
      <w:r w:rsidRPr="0057057F">
        <w:rPr>
          <w:sz w:val="18"/>
          <w:szCs w:val="18"/>
        </w:rPr>
        <w:t>2022 r.</w:t>
      </w:r>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p>
    <w:tbl>
      <w:tblPr>
        <w:tblStyle w:val="Siatkatabelijasna"/>
        <w:tblpPr w:leftFromText="141" w:rightFromText="141" w:vertAnchor="text" w:horzAnchor="margin" w:tblpXSpec="center" w:tblpY="186"/>
        <w:tblW w:w="9781" w:type="dxa"/>
        <w:tblLook w:val="0020" w:firstRow="1" w:lastRow="0" w:firstColumn="0" w:lastColumn="0" w:noHBand="0" w:noVBand="0"/>
        <w:tblCaption w:val="Tabela 35 Nadzór nad stanem sanitarnym podmiotów działalności leczniczej wykonujących praktykę zawodową w woj. zachodniopomorskim w 2022 r."/>
        <w:tblDescription w:val="Tabela 35 Nadzór nad stanem sanitarnym podmiotów działalności leczniczej wykonujących praktykę zawodową w woj. zachodniopomorskim w 2022 r."/>
      </w:tblPr>
      <w:tblGrid>
        <w:gridCol w:w="3544"/>
        <w:gridCol w:w="1356"/>
        <w:gridCol w:w="1621"/>
        <w:gridCol w:w="850"/>
        <w:gridCol w:w="1559"/>
        <w:gridCol w:w="851"/>
      </w:tblGrid>
      <w:tr w:rsidR="00F56DA4" w:rsidRPr="00945BCB" w14:paraId="1D1B3777" w14:textId="77777777" w:rsidTr="00AD7B28">
        <w:trPr>
          <w:trHeight w:val="270"/>
        </w:trPr>
        <w:tc>
          <w:tcPr>
            <w:tcW w:w="3544" w:type="dxa"/>
            <w:vMerge w:val="restart"/>
          </w:tcPr>
          <w:p w14:paraId="4D9C1129"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Wyszczególnienie</w:t>
            </w:r>
          </w:p>
        </w:tc>
        <w:tc>
          <w:tcPr>
            <w:tcW w:w="6237" w:type="dxa"/>
            <w:gridSpan w:val="5"/>
          </w:tcPr>
          <w:p w14:paraId="774B4176"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Liczba obiektów</w:t>
            </w:r>
          </w:p>
        </w:tc>
      </w:tr>
      <w:tr w:rsidR="00F56DA4" w:rsidRPr="00945BCB" w14:paraId="1DA9978F" w14:textId="77777777" w:rsidTr="00AD7B28">
        <w:trPr>
          <w:trHeight w:hRule="exact" w:val="854"/>
        </w:trPr>
        <w:tc>
          <w:tcPr>
            <w:tcW w:w="3544" w:type="dxa"/>
            <w:vMerge/>
          </w:tcPr>
          <w:p w14:paraId="382BA3C7" w14:textId="77777777" w:rsidR="00F56DA4" w:rsidRPr="002202CB" w:rsidRDefault="00F56DA4" w:rsidP="00400395">
            <w:pPr>
              <w:spacing w:line="276" w:lineRule="auto"/>
              <w:rPr>
                <w:rFonts w:eastAsia="Times New Roman" w:cstheme="minorHAnsi"/>
                <w:bCs/>
                <w:color w:val="000000" w:themeColor="text1"/>
                <w:sz w:val="20"/>
                <w:szCs w:val="20"/>
                <w:lang w:eastAsia="pl-PL"/>
              </w:rPr>
            </w:pPr>
          </w:p>
        </w:tc>
        <w:tc>
          <w:tcPr>
            <w:tcW w:w="1356" w:type="dxa"/>
          </w:tcPr>
          <w:p w14:paraId="7D36D112"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Ogółem wg </w:t>
            </w:r>
          </w:p>
          <w:p w14:paraId="3AFFA031"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ewidencji </w:t>
            </w:r>
          </w:p>
          <w:p w14:paraId="7BB14CFE"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na 31.XII</w:t>
            </w:r>
          </w:p>
        </w:tc>
        <w:tc>
          <w:tcPr>
            <w:tcW w:w="1621" w:type="dxa"/>
          </w:tcPr>
          <w:p w14:paraId="5BE39A4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skontrolowanych</w:t>
            </w:r>
          </w:p>
        </w:tc>
        <w:tc>
          <w:tcPr>
            <w:tcW w:w="850" w:type="dxa"/>
            <w:noWrap/>
          </w:tcPr>
          <w:p w14:paraId="45A2156B"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w:t>
            </w:r>
          </w:p>
        </w:tc>
        <w:tc>
          <w:tcPr>
            <w:tcW w:w="1559" w:type="dxa"/>
          </w:tcPr>
          <w:p w14:paraId="761C873B"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ze stwierdzonym </w:t>
            </w:r>
          </w:p>
          <w:p w14:paraId="3F7CC8B6"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złym stanem </w:t>
            </w:r>
          </w:p>
        </w:tc>
        <w:tc>
          <w:tcPr>
            <w:tcW w:w="851" w:type="dxa"/>
          </w:tcPr>
          <w:p w14:paraId="312CC5B6"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w:t>
            </w:r>
          </w:p>
        </w:tc>
      </w:tr>
      <w:tr w:rsidR="00F56DA4" w:rsidRPr="00945BCB" w14:paraId="78354F91" w14:textId="77777777" w:rsidTr="00AD7B28">
        <w:trPr>
          <w:trHeight w:val="454"/>
        </w:trPr>
        <w:tc>
          <w:tcPr>
            <w:tcW w:w="3544" w:type="dxa"/>
            <w:noWrap/>
          </w:tcPr>
          <w:p w14:paraId="0E280485"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Razem praktyki lekarskie</w:t>
            </w:r>
          </w:p>
        </w:tc>
        <w:tc>
          <w:tcPr>
            <w:tcW w:w="1356" w:type="dxa"/>
            <w:noWrap/>
          </w:tcPr>
          <w:p w14:paraId="3042254E"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2217</w:t>
            </w:r>
          </w:p>
        </w:tc>
        <w:tc>
          <w:tcPr>
            <w:tcW w:w="1621" w:type="dxa"/>
            <w:noWrap/>
          </w:tcPr>
          <w:p w14:paraId="749DE3A5"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479</w:t>
            </w:r>
          </w:p>
        </w:tc>
        <w:tc>
          <w:tcPr>
            <w:tcW w:w="850" w:type="dxa"/>
            <w:noWrap/>
          </w:tcPr>
          <w:p w14:paraId="683327A0"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21,61</w:t>
            </w:r>
          </w:p>
        </w:tc>
        <w:tc>
          <w:tcPr>
            <w:tcW w:w="1559" w:type="dxa"/>
            <w:noWrap/>
          </w:tcPr>
          <w:p w14:paraId="0D841A8B"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33</w:t>
            </w:r>
          </w:p>
        </w:tc>
        <w:tc>
          <w:tcPr>
            <w:tcW w:w="851" w:type="dxa"/>
            <w:noWrap/>
          </w:tcPr>
          <w:p w14:paraId="1FFAEBD0"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6,89</w:t>
            </w:r>
          </w:p>
        </w:tc>
      </w:tr>
      <w:tr w:rsidR="00F56DA4" w:rsidRPr="00945BCB" w14:paraId="5FC76A3B" w14:textId="77777777" w:rsidTr="00AD7B28">
        <w:trPr>
          <w:trHeight w:val="207"/>
        </w:trPr>
        <w:tc>
          <w:tcPr>
            <w:tcW w:w="3544" w:type="dxa"/>
          </w:tcPr>
          <w:p w14:paraId="303A790B"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Indywidualne praktyki lekarskie </w:t>
            </w:r>
          </w:p>
        </w:tc>
        <w:tc>
          <w:tcPr>
            <w:tcW w:w="1356" w:type="dxa"/>
            <w:noWrap/>
          </w:tcPr>
          <w:p w14:paraId="4E426F2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733</w:t>
            </w:r>
          </w:p>
        </w:tc>
        <w:tc>
          <w:tcPr>
            <w:tcW w:w="1621" w:type="dxa"/>
            <w:noWrap/>
          </w:tcPr>
          <w:p w14:paraId="65AE913E"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226</w:t>
            </w:r>
          </w:p>
        </w:tc>
        <w:tc>
          <w:tcPr>
            <w:tcW w:w="850" w:type="dxa"/>
            <w:noWrap/>
          </w:tcPr>
          <w:p w14:paraId="7506D73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30,83</w:t>
            </w:r>
          </w:p>
        </w:tc>
        <w:tc>
          <w:tcPr>
            <w:tcW w:w="1559" w:type="dxa"/>
            <w:noWrap/>
          </w:tcPr>
          <w:p w14:paraId="227AE45F"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12</w:t>
            </w:r>
          </w:p>
        </w:tc>
        <w:tc>
          <w:tcPr>
            <w:tcW w:w="851" w:type="dxa"/>
            <w:noWrap/>
          </w:tcPr>
          <w:p w14:paraId="5F97DB5D"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5,31</w:t>
            </w:r>
          </w:p>
        </w:tc>
      </w:tr>
      <w:tr w:rsidR="00F56DA4" w:rsidRPr="00945BCB" w14:paraId="0A43C4C8" w14:textId="77777777" w:rsidTr="00AD7B28">
        <w:trPr>
          <w:trHeight w:val="84"/>
        </w:trPr>
        <w:tc>
          <w:tcPr>
            <w:tcW w:w="3544" w:type="dxa"/>
          </w:tcPr>
          <w:p w14:paraId="00434569"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Indywidualne praktyki lekarzy dentystów</w:t>
            </w:r>
          </w:p>
        </w:tc>
        <w:tc>
          <w:tcPr>
            <w:tcW w:w="1356" w:type="dxa"/>
            <w:noWrap/>
          </w:tcPr>
          <w:p w14:paraId="2FCA76CE"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625</w:t>
            </w:r>
          </w:p>
        </w:tc>
        <w:tc>
          <w:tcPr>
            <w:tcW w:w="1621" w:type="dxa"/>
            <w:noWrap/>
          </w:tcPr>
          <w:p w14:paraId="053C9661"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211</w:t>
            </w:r>
          </w:p>
        </w:tc>
        <w:tc>
          <w:tcPr>
            <w:tcW w:w="850" w:type="dxa"/>
            <w:noWrap/>
          </w:tcPr>
          <w:p w14:paraId="0061CB6D"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33,76</w:t>
            </w:r>
          </w:p>
        </w:tc>
        <w:tc>
          <w:tcPr>
            <w:tcW w:w="1559" w:type="dxa"/>
            <w:noWrap/>
          </w:tcPr>
          <w:p w14:paraId="42C5D350"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12</w:t>
            </w:r>
          </w:p>
        </w:tc>
        <w:tc>
          <w:tcPr>
            <w:tcW w:w="851" w:type="dxa"/>
            <w:noWrap/>
          </w:tcPr>
          <w:p w14:paraId="3A487F2D"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5,69</w:t>
            </w:r>
          </w:p>
        </w:tc>
      </w:tr>
      <w:tr w:rsidR="00F56DA4" w:rsidRPr="00945BCB" w14:paraId="6818CE80" w14:textId="77777777" w:rsidTr="00AD7B28">
        <w:trPr>
          <w:trHeight w:val="454"/>
        </w:trPr>
        <w:tc>
          <w:tcPr>
            <w:tcW w:w="3544" w:type="dxa"/>
          </w:tcPr>
          <w:p w14:paraId="64E0E18E"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Indywidualne specjalistyczne praktyki lekarskie</w:t>
            </w:r>
          </w:p>
        </w:tc>
        <w:tc>
          <w:tcPr>
            <w:tcW w:w="1356" w:type="dxa"/>
            <w:noWrap/>
          </w:tcPr>
          <w:p w14:paraId="2239E791"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1464</w:t>
            </w:r>
          </w:p>
        </w:tc>
        <w:tc>
          <w:tcPr>
            <w:tcW w:w="1621" w:type="dxa"/>
            <w:noWrap/>
          </w:tcPr>
          <w:p w14:paraId="22757D7E"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243</w:t>
            </w:r>
          </w:p>
        </w:tc>
        <w:tc>
          <w:tcPr>
            <w:tcW w:w="850" w:type="dxa"/>
            <w:noWrap/>
          </w:tcPr>
          <w:p w14:paraId="105C201F"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16,60</w:t>
            </w:r>
          </w:p>
        </w:tc>
        <w:tc>
          <w:tcPr>
            <w:tcW w:w="1559" w:type="dxa"/>
            <w:noWrap/>
          </w:tcPr>
          <w:p w14:paraId="3948F478"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19</w:t>
            </w:r>
          </w:p>
        </w:tc>
        <w:tc>
          <w:tcPr>
            <w:tcW w:w="851" w:type="dxa"/>
            <w:noWrap/>
          </w:tcPr>
          <w:p w14:paraId="3ED763B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7,82</w:t>
            </w:r>
          </w:p>
        </w:tc>
      </w:tr>
      <w:tr w:rsidR="00F56DA4" w:rsidRPr="00945BCB" w14:paraId="42F413E7" w14:textId="77777777" w:rsidTr="00AD7B28">
        <w:trPr>
          <w:trHeight w:val="454"/>
        </w:trPr>
        <w:tc>
          <w:tcPr>
            <w:tcW w:w="3544" w:type="dxa"/>
          </w:tcPr>
          <w:p w14:paraId="1AB6E3BD"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Indywidualne specjalistyczne praktyki lekarzy dentystów</w:t>
            </w:r>
          </w:p>
        </w:tc>
        <w:tc>
          <w:tcPr>
            <w:tcW w:w="1356" w:type="dxa"/>
            <w:noWrap/>
          </w:tcPr>
          <w:p w14:paraId="754B77F7"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272</w:t>
            </w:r>
          </w:p>
        </w:tc>
        <w:tc>
          <w:tcPr>
            <w:tcW w:w="1621" w:type="dxa"/>
            <w:noWrap/>
          </w:tcPr>
          <w:p w14:paraId="6B46224F"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92</w:t>
            </w:r>
          </w:p>
        </w:tc>
        <w:tc>
          <w:tcPr>
            <w:tcW w:w="850" w:type="dxa"/>
            <w:noWrap/>
          </w:tcPr>
          <w:p w14:paraId="7C9F19F8"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33,82</w:t>
            </w:r>
          </w:p>
        </w:tc>
        <w:tc>
          <w:tcPr>
            <w:tcW w:w="1559" w:type="dxa"/>
            <w:noWrap/>
          </w:tcPr>
          <w:p w14:paraId="7EB4473C"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8</w:t>
            </w:r>
          </w:p>
        </w:tc>
        <w:tc>
          <w:tcPr>
            <w:tcW w:w="851" w:type="dxa"/>
            <w:noWrap/>
          </w:tcPr>
          <w:p w14:paraId="651DCAA5"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8,70</w:t>
            </w:r>
          </w:p>
        </w:tc>
      </w:tr>
      <w:tr w:rsidR="00F56DA4" w:rsidRPr="00945BCB" w14:paraId="72023A4D" w14:textId="77777777" w:rsidTr="00AD7B28">
        <w:trPr>
          <w:trHeight w:val="151"/>
        </w:trPr>
        <w:tc>
          <w:tcPr>
            <w:tcW w:w="3544" w:type="dxa"/>
          </w:tcPr>
          <w:p w14:paraId="28AC5757"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Grupowe praktyki lekarskie </w:t>
            </w:r>
          </w:p>
        </w:tc>
        <w:tc>
          <w:tcPr>
            <w:tcW w:w="1356" w:type="dxa"/>
            <w:noWrap/>
          </w:tcPr>
          <w:p w14:paraId="769F76F3"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20</w:t>
            </w:r>
          </w:p>
        </w:tc>
        <w:tc>
          <w:tcPr>
            <w:tcW w:w="1621" w:type="dxa"/>
            <w:noWrap/>
          </w:tcPr>
          <w:p w14:paraId="5EA33A0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10</w:t>
            </w:r>
          </w:p>
        </w:tc>
        <w:tc>
          <w:tcPr>
            <w:tcW w:w="850" w:type="dxa"/>
            <w:noWrap/>
          </w:tcPr>
          <w:p w14:paraId="36F5A177"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50</w:t>
            </w:r>
          </w:p>
        </w:tc>
        <w:tc>
          <w:tcPr>
            <w:tcW w:w="1559" w:type="dxa"/>
            <w:noWrap/>
          </w:tcPr>
          <w:p w14:paraId="08402F4C"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w:t>
            </w:r>
          </w:p>
        </w:tc>
        <w:tc>
          <w:tcPr>
            <w:tcW w:w="851" w:type="dxa"/>
            <w:noWrap/>
          </w:tcPr>
          <w:p w14:paraId="21631AA7"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20</w:t>
            </w:r>
          </w:p>
        </w:tc>
      </w:tr>
      <w:tr w:rsidR="00F56DA4" w:rsidRPr="00945BCB" w14:paraId="123624D1" w14:textId="77777777" w:rsidTr="00AD7B28">
        <w:trPr>
          <w:trHeight w:val="155"/>
        </w:trPr>
        <w:tc>
          <w:tcPr>
            <w:tcW w:w="3544" w:type="dxa"/>
          </w:tcPr>
          <w:p w14:paraId="5A83A0AB"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Grupowe praktyki lekarzy dentystów</w:t>
            </w:r>
          </w:p>
        </w:tc>
        <w:tc>
          <w:tcPr>
            <w:tcW w:w="1356" w:type="dxa"/>
            <w:noWrap/>
          </w:tcPr>
          <w:p w14:paraId="06B7B457"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11</w:t>
            </w:r>
          </w:p>
        </w:tc>
        <w:tc>
          <w:tcPr>
            <w:tcW w:w="1621" w:type="dxa"/>
            <w:noWrap/>
          </w:tcPr>
          <w:p w14:paraId="508E168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8</w:t>
            </w:r>
          </w:p>
        </w:tc>
        <w:tc>
          <w:tcPr>
            <w:tcW w:w="850" w:type="dxa"/>
            <w:noWrap/>
          </w:tcPr>
          <w:p w14:paraId="7602A688"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72,73</w:t>
            </w:r>
          </w:p>
        </w:tc>
        <w:tc>
          <w:tcPr>
            <w:tcW w:w="1559" w:type="dxa"/>
            <w:noWrap/>
          </w:tcPr>
          <w:p w14:paraId="5EBBB4C7"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w:t>
            </w:r>
          </w:p>
        </w:tc>
        <w:tc>
          <w:tcPr>
            <w:tcW w:w="851" w:type="dxa"/>
            <w:noWrap/>
          </w:tcPr>
          <w:p w14:paraId="62131C6B"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25</w:t>
            </w:r>
          </w:p>
        </w:tc>
      </w:tr>
      <w:tr w:rsidR="00F56DA4" w:rsidRPr="00945BCB" w14:paraId="06F9D0A8" w14:textId="77777777" w:rsidTr="00AD7B28">
        <w:trPr>
          <w:trHeight w:val="454"/>
        </w:trPr>
        <w:tc>
          <w:tcPr>
            <w:tcW w:w="3544" w:type="dxa"/>
          </w:tcPr>
          <w:p w14:paraId="422F27A3"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Razem praktyki pielęgniarskie</w:t>
            </w:r>
          </w:p>
        </w:tc>
        <w:tc>
          <w:tcPr>
            <w:tcW w:w="1356" w:type="dxa"/>
            <w:noWrap/>
          </w:tcPr>
          <w:p w14:paraId="26107D85"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173</w:t>
            </w:r>
          </w:p>
        </w:tc>
        <w:tc>
          <w:tcPr>
            <w:tcW w:w="1621" w:type="dxa"/>
            <w:noWrap/>
          </w:tcPr>
          <w:p w14:paraId="61AC20F8"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25</w:t>
            </w:r>
          </w:p>
        </w:tc>
        <w:tc>
          <w:tcPr>
            <w:tcW w:w="850" w:type="dxa"/>
            <w:noWrap/>
          </w:tcPr>
          <w:p w14:paraId="2379B92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14,45</w:t>
            </w:r>
          </w:p>
        </w:tc>
        <w:tc>
          <w:tcPr>
            <w:tcW w:w="1559" w:type="dxa"/>
            <w:noWrap/>
          </w:tcPr>
          <w:p w14:paraId="0FC054E6"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w:t>
            </w:r>
          </w:p>
        </w:tc>
        <w:tc>
          <w:tcPr>
            <w:tcW w:w="851" w:type="dxa"/>
            <w:noWrap/>
          </w:tcPr>
          <w:p w14:paraId="6085C595"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8</w:t>
            </w:r>
          </w:p>
        </w:tc>
      </w:tr>
      <w:tr w:rsidR="00F56DA4" w:rsidRPr="00945BCB" w14:paraId="64CEC99A" w14:textId="77777777" w:rsidTr="00AD7B28">
        <w:trPr>
          <w:trHeight w:val="264"/>
        </w:trPr>
        <w:tc>
          <w:tcPr>
            <w:tcW w:w="3544" w:type="dxa"/>
          </w:tcPr>
          <w:p w14:paraId="38C6633F"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Indywidualne praktyki pielęgniarek </w:t>
            </w:r>
          </w:p>
        </w:tc>
        <w:tc>
          <w:tcPr>
            <w:tcW w:w="1356" w:type="dxa"/>
            <w:noWrap/>
          </w:tcPr>
          <w:p w14:paraId="2DDA33CA"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129</w:t>
            </w:r>
          </w:p>
        </w:tc>
        <w:tc>
          <w:tcPr>
            <w:tcW w:w="1621" w:type="dxa"/>
            <w:noWrap/>
          </w:tcPr>
          <w:p w14:paraId="2701A64C"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16</w:t>
            </w:r>
          </w:p>
        </w:tc>
        <w:tc>
          <w:tcPr>
            <w:tcW w:w="850" w:type="dxa"/>
            <w:noWrap/>
          </w:tcPr>
          <w:p w14:paraId="05558A41"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12,40</w:t>
            </w:r>
          </w:p>
        </w:tc>
        <w:tc>
          <w:tcPr>
            <w:tcW w:w="1559" w:type="dxa"/>
            <w:noWrap/>
          </w:tcPr>
          <w:p w14:paraId="3DA58E85"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0</w:t>
            </w:r>
          </w:p>
        </w:tc>
        <w:tc>
          <w:tcPr>
            <w:tcW w:w="851" w:type="dxa"/>
            <w:noWrap/>
          </w:tcPr>
          <w:p w14:paraId="135952EB"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0</w:t>
            </w:r>
          </w:p>
        </w:tc>
      </w:tr>
      <w:tr w:rsidR="00F56DA4" w:rsidRPr="00945BCB" w14:paraId="5B6BC4A5" w14:textId="77777777" w:rsidTr="00AD7B28">
        <w:trPr>
          <w:trHeight w:val="454"/>
        </w:trPr>
        <w:tc>
          <w:tcPr>
            <w:tcW w:w="3544" w:type="dxa"/>
          </w:tcPr>
          <w:p w14:paraId="6C18F6AE"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Indywidualne specjalistyczne praktyki pielęgniarek </w:t>
            </w:r>
          </w:p>
        </w:tc>
        <w:tc>
          <w:tcPr>
            <w:tcW w:w="1356" w:type="dxa"/>
            <w:noWrap/>
          </w:tcPr>
          <w:p w14:paraId="14BC53F8"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13</w:t>
            </w:r>
          </w:p>
        </w:tc>
        <w:tc>
          <w:tcPr>
            <w:tcW w:w="1621" w:type="dxa"/>
            <w:noWrap/>
          </w:tcPr>
          <w:p w14:paraId="17EE1428"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4</w:t>
            </w:r>
          </w:p>
        </w:tc>
        <w:tc>
          <w:tcPr>
            <w:tcW w:w="850" w:type="dxa"/>
            <w:noWrap/>
          </w:tcPr>
          <w:p w14:paraId="23880BD0"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30,77</w:t>
            </w:r>
          </w:p>
        </w:tc>
        <w:tc>
          <w:tcPr>
            <w:tcW w:w="1559" w:type="dxa"/>
            <w:noWrap/>
          </w:tcPr>
          <w:p w14:paraId="3539F6C4"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0</w:t>
            </w:r>
          </w:p>
        </w:tc>
        <w:tc>
          <w:tcPr>
            <w:tcW w:w="851" w:type="dxa"/>
            <w:noWrap/>
          </w:tcPr>
          <w:p w14:paraId="0BBC8CA1"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0</w:t>
            </w:r>
          </w:p>
        </w:tc>
      </w:tr>
      <w:tr w:rsidR="00F56DA4" w:rsidRPr="00945BCB" w14:paraId="7ABFAE7B" w14:textId="77777777" w:rsidTr="00AD7B28">
        <w:trPr>
          <w:trHeight w:val="148"/>
        </w:trPr>
        <w:tc>
          <w:tcPr>
            <w:tcW w:w="3544" w:type="dxa"/>
          </w:tcPr>
          <w:p w14:paraId="5063C4B5"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Grupowe praktyki pielęgniarek </w:t>
            </w:r>
          </w:p>
        </w:tc>
        <w:tc>
          <w:tcPr>
            <w:tcW w:w="1356" w:type="dxa"/>
            <w:noWrap/>
          </w:tcPr>
          <w:p w14:paraId="1E7E3AA2"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31</w:t>
            </w:r>
          </w:p>
        </w:tc>
        <w:tc>
          <w:tcPr>
            <w:tcW w:w="1621" w:type="dxa"/>
            <w:noWrap/>
          </w:tcPr>
          <w:p w14:paraId="6B9C1B63"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5</w:t>
            </w:r>
          </w:p>
        </w:tc>
        <w:tc>
          <w:tcPr>
            <w:tcW w:w="850" w:type="dxa"/>
            <w:noWrap/>
          </w:tcPr>
          <w:p w14:paraId="5ED38A31"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16,13</w:t>
            </w:r>
          </w:p>
        </w:tc>
        <w:tc>
          <w:tcPr>
            <w:tcW w:w="1559" w:type="dxa"/>
            <w:noWrap/>
          </w:tcPr>
          <w:p w14:paraId="746962EC"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w:t>
            </w:r>
          </w:p>
        </w:tc>
        <w:tc>
          <w:tcPr>
            <w:tcW w:w="851" w:type="dxa"/>
            <w:noWrap/>
          </w:tcPr>
          <w:p w14:paraId="0A04F1DF"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40</w:t>
            </w:r>
          </w:p>
        </w:tc>
      </w:tr>
      <w:tr w:rsidR="00F56DA4" w:rsidRPr="00945BCB" w14:paraId="20545C66" w14:textId="77777777" w:rsidTr="00AD7B28">
        <w:trPr>
          <w:trHeight w:val="454"/>
        </w:trPr>
        <w:tc>
          <w:tcPr>
            <w:tcW w:w="3544" w:type="dxa"/>
          </w:tcPr>
          <w:p w14:paraId="2695A6E9" w14:textId="77777777" w:rsidR="00F56DA4" w:rsidRPr="002202CB" w:rsidRDefault="00F56DA4" w:rsidP="00400395">
            <w:pPr>
              <w:spacing w:line="276" w:lineRule="auto"/>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 xml:space="preserve">Inne </w:t>
            </w:r>
          </w:p>
        </w:tc>
        <w:tc>
          <w:tcPr>
            <w:tcW w:w="1356" w:type="dxa"/>
            <w:noWrap/>
          </w:tcPr>
          <w:p w14:paraId="563106CB"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140</w:t>
            </w:r>
          </w:p>
        </w:tc>
        <w:tc>
          <w:tcPr>
            <w:tcW w:w="1621" w:type="dxa"/>
            <w:noWrap/>
          </w:tcPr>
          <w:p w14:paraId="31DE84E5"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14</w:t>
            </w:r>
          </w:p>
        </w:tc>
        <w:tc>
          <w:tcPr>
            <w:tcW w:w="850" w:type="dxa"/>
            <w:noWrap/>
          </w:tcPr>
          <w:p w14:paraId="409D154A"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10</w:t>
            </w:r>
          </w:p>
        </w:tc>
        <w:tc>
          <w:tcPr>
            <w:tcW w:w="1559" w:type="dxa"/>
            <w:noWrap/>
          </w:tcPr>
          <w:p w14:paraId="65469863"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w:t>
            </w:r>
          </w:p>
        </w:tc>
        <w:tc>
          <w:tcPr>
            <w:tcW w:w="851" w:type="dxa"/>
            <w:noWrap/>
          </w:tcPr>
          <w:p w14:paraId="60510C5E"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10</w:t>
            </w:r>
          </w:p>
        </w:tc>
      </w:tr>
      <w:tr w:rsidR="00F56DA4" w:rsidRPr="00945BCB" w14:paraId="4182BA86" w14:textId="77777777" w:rsidTr="00AD7B28">
        <w:trPr>
          <w:trHeight w:val="282"/>
        </w:trPr>
        <w:tc>
          <w:tcPr>
            <w:tcW w:w="3544" w:type="dxa"/>
          </w:tcPr>
          <w:p w14:paraId="5F697E42" w14:textId="77777777" w:rsidR="00F56DA4" w:rsidRPr="002202CB" w:rsidRDefault="00F56DA4" w:rsidP="00400395">
            <w:pPr>
              <w:spacing w:line="276" w:lineRule="auto"/>
              <w:jc w:val="right"/>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Ogółem:</w:t>
            </w:r>
          </w:p>
        </w:tc>
        <w:tc>
          <w:tcPr>
            <w:tcW w:w="1356" w:type="dxa"/>
            <w:noWrap/>
          </w:tcPr>
          <w:p w14:paraId="6D1D9592"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2530</w:t>
            </w:r>
          </w:p>
        </w:tc>
        <w:tc>
          <w:tcPr>
            <w:tcW w:w="1621" w:type="dxa"/>
            <w:noWrap/>
          </w:tcPr>
          <w:p w14:paraId="22FFFBF3"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518</w:t>
            </w:r>
          </w:p>
        </w:tc>
        <w:tc>
          <w:tcPr>
            <w:tcW w:w="850" w:type="dxa"/>
            <w:noWrap/>
          </w:tcPr>
          <w:p w14:paraId="51716122"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20,47</w:t>
            </w:r>
          </w:p>
        </w:tc>
        <w:tc>
          <w:tcPr>
            <w:tcW w:w="1559" w:type="dxa"/>
            <w:noWrap/>
          </w:tcPr>
          <w:p w14:paraId="05A8369D"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36</w:t>
            </w:r>
          </w:p>
        </w:tc>
        <w:tc>
          <w:tcPr>
            <w:tcW w:w="851" w:type="dxa"/>
            <w:noWrap/>
          </w:tcPr>
          <w:p w14:paraId="2143CFAC" w14:textId="77777777" w:rsidR="00F56DA4" w:rsidRPr="002202CB" w:rsidRDefault="00F56DA4" w:rsidP="00400395">
            <w:pPr>
              <w:spacing w:line="276" w:lineRule="auto"/>
              <w:jc w:val="center"/>
              <w:rPr>
                <w:rFonts w:eastAsia="Times New Roman" w:cstheme="minorHAnsi"/>
                <w:bCs/>
                <w:color w:val="000000" w:themeColor="text1"/>
                <w:sz w:val="20"/>
                <w:szCs w:val="20"/>
                <w:lang w:eastAsia="pl-PL"/>
              </w:rPr>
            </w:pPr>
            <w:r w:rsidRPr="002202CB">
              <w:rPr>
                <w:rFonts w:eastAsia="Times New Roman" w:cstheme="minorHAnsi"/>
                <w:bCs/>
                <w:color w:val="000000" w:themeColor="text1"/>
                <w:sz w:val="20"/>
                <w:szCs w:val="20"/>
                <w:lang w:eastAsia="pl-PL"/>
              </w:rPr>
              <w:t>6,95</w:t>
            </w:r>
          </w:p>
        </w:tc>
      </w:tr>
    </w:tbl>
    <w:p w14:paraId="5EC32BA2" w14:textId="77777777" w:rsidR="00FB44E3" w:rsidRDefault="00FB44E3" w:rsidP="00FB44E3">
      <w:pPr>
        <w:pStyle w:val="Stylnastroninternet"/>
        <w:rPr>
          <w:lang w:eastAsia="pl-PL"/>
        </w:rPr>
      </w:pPr>
    </w:p>
    <w:p w14:paraId="4F3A73A1" w14:textId="22B6ED87" w:rsidR="00F56DA4" w:rsidRPr="00945BCB" w:rsidRDefault="00F56DA4" w:rsidP="00FB44E3">
      <w:pPr>
        <w:pStyle w:val="Stylnastroninternet"/>
        <w:rPr>
          <w:lang w:eastAsia="pl-PL"/>
        </w:rPr>
      </w:pPr>
      <w:r w:rsidRPr="00945BCB">
        <w:rPr>
          <w:lang w:eastAsia="pl-PL"/>
        </w:rPr>
        <w:t>Oceniając stan sanitarny brano pod uwagę poza stanem sanitarno-technicznym pomieszczeń, również stopień wdrożenia</w:t>
      </w:r>
      <w:r w:rsidR="005A5A82">
        <w:rPr>
          <w:lang w:eastAsia="pl-PL"/>
        </w:rPr>
        <w:t xml:space="preserve"> i </w:t>
      </w:r>
      <w:r w:rsidRPr="00945BCB">
        <w:rPr>
          <w:lang w:eastAsia="pl-PL"/>
        </w:rPr>
        <w:t>realizowania procedur przeciwepidemicznych</w:t>
      </w:r>
      <w:r w:rsidR="000E738B">
        <w:rPr>
          <w:lang w:eastAsia="pl-PL"/>
        </w:rPr>
        <w:t xml:space="preserve"> w </w:t>
      </w:r>
      <w:r w:rsidRPr="00945BCB">
        <w:rPr>
          <w:lang w:eastAsia="pl-PL"/>
        </w:rPr>
        <w:t>poszczególnych podmiotach.</w:t>
      </w:r>
    </w:p>
    <w:p w14:paraId="1072D63C" w14:textId="3EC75FD5" w:rsidR="00F56DA4" w:rsidRDefault="00F56DA4" w:rsidP="00FB44E3">
      <w:pPr>
        <w:pStyle w:val="Stylnastroninternet"/>
        <w:rPr>
          <w:lang w:eastAsia="pl-PL"/>
        </w:rPr>
      </w:pPr>
      <w:r w:rsidRPr="00945BCB">
        <w:rPr>
          <w:lang w:eastAsia="pl-PL"/>
        </w:rPr>
        <w:t>Narzędzia medyczne wielokrotnego użytku poddawane były dezynfekcji, myciu, pakietowaniu</w:t>
      </w:r>
      <w:r w:rsidR="005A5A82">
        <w:rPr>
          <w:lang w:eastAsia="pl-PL"/>
        </w:rPr>
        <w:t xml:space="preserve"> i </w:t>
      </w:r>
      <w:r w:rsidRPr="00945BCB">
        <w:rPr>
          <w:lang w:eastAsia="pl-PL"/>
        </w:rPr>
        <w:t>sterylizacji na podstawie umowy zawartej</w:t>
      </w:r>
      <w:r w:rsidR="005A5A82">
        <w:rPr>
          <w:lang w:eastAsia="pl-PL"/>
        </w:rPr>
        <w:t xml:space="preserve"> z </w:t>
      </w:r>
      <w:r w:rsidRPr="00945BCB">
        <w:rPr>
          <w:lang w:eastAsia="pl-PL"/>
        </w:rPr>
        <w:t>placówkami świadczącymi usługi</w:t>
      </w:r>
      <w:r w:rsidR="000E738B">
        <w:rPr>
          <w:lang w:eastAsia="pl-PL"/>
        </w:rPr>
        <w:t xml:space="preserve"> w </w:t>
      </w:r>
      <w:r w:rsidRPr="00945BCB">
        <w:rPr>
          <w:lang w:eastAsia="pl-PL"/>
        </w:rPr>
        <w:t>tym zakresie.</w:t>
      </w:r>
      <w:r w:rsidR="000E738B">
        <w:rPr>
          <w:lang w:eastAsia="pl-PL"/>
        </w:rPr>
        <w:t xml:space="preserve"> w </w:t>
      </w:r>
      <w:r w:rsidRPr="00945BCB">
        <w:rPr>
          <w:lang w:eastAsia="pl-PL"/>
        </w:rPr>
        <w:t>części praktyk stosowany był wyłącznie sprzęt jednorazowego użytku. Nadal doskonalenia wymaga obszar aktualizacji procedur przeciwepidemicznych</w:t>
      </w:r>
      <w:r w:rsidR="000E738B">
        <w:rPr>
          <w:lang w:eastAsia="pl-PL"/>
        </w:rPr>
        <w:t xml:space="preserve"> w </w:t>
      </w:r>
      <w:r w:rsidRPr="00945BCB">
        <w:rPr>
          <w:lang w:eastAsia="pl-PL"/>
        </w:rPr>
        <w:t>podmiotach wykonujących działalność zawodową zwłaszcza</w:t>
      </w:r>
      <w:r w:rsidR="000E738B">
        <w:rPr>
          <w:lang w:eastAsia="pl-PL"/>
        </w:rPr>
        <w:t xml:space="preserve"> w </w:t>
      </w:r>
      <w:r w:rsidRPr="00945BCB">
        <w:rPr>
          <w:lang w:eastAsia="pl-PL"/>
        </w:rPr>
        <w:t>zakresie odpowiedzialności za monitorowanie procesu sterylizacji</w:t>
      </w:r>
      <w:r w:rsidR="000E738B">
        <w:rPr>
          <w:lang w:eastAsia="pl-PL"/>
        </w:rPr>
        <w:t xml:space="preserve"> w </w:t>
      </w:r>
      <w:r w:rsidRPr="00945BCB">
        <w:rPr>
          <w:lang w:eastAsia="pl-PL"/>
        </w:rPr>
        <w:t>tym kontrolę biologiczną procesu oraz sposób dokumentowania działań związanych</w:t>
      </w:r>
      <w:r w:rsidR="005A5A82">
        <w:rPr>
          <w:lang w:eastAsia="pl-PL"/>
        </w:rPr>
        <w:t xml:space="preserve"> z </w:t>
      </w:r>
      <w:r w:rsidRPr="00945BCB">
        <w:rPr>
          <w:lang w:eastAsia="pl-PL"/>
        </w:rPr>
        <w:t>obszarem zapobiegania zakażeniom</w:t>
      </w:r>
      <w:r w:rsidR="000E738B">
        <w:rPr>
          <w:lang w:eastAsia="pl-PL"/>
        </w:rPr>
        <w:t xml:space="preserve"> w </w:t>
      </w:r>
      <w:r w:rsidRPr="00945BCB">
        <w:rPr>
          <w:lang w:eastAsia="pl-PL"/>
        </w:rPr>
        <w:t>podmiocie (m.in. procesy dekontaminacji, szkolenia, kontrola wewnętrzna/przegląd procedur).</w:t>
      </w:r>
    </w:p>
    <w:p w14:paraId="3D833E3D" w14:textId="33BB2C92" w:rsidR="00662156" w:rsidRDefault="00662156" w:rsidP="00FB44E3">
      <w:pPr>
        <w:pStyle w:val="Stylnastroninternet"/>
      </w:pPr>
      <w:r>
        <w:br w:type="page"/>
      </w:r>
    </w:p>
    <w:p w14:paraId="36A559BA" w14:textId="7D447478" w:rsidR="00E52C5D" w:rsidRDefault="00FA40CD" w:rsidP="00333D9D">
      <w:pPr>
        <w:pStyle w:val="Nagwek2"/>
        <w:numPr>
          <w:ilvl w:val="0"/>
          <w:numId w:val="123"/>
        </w:numPr>
        <w:spacing w:before="0"/>
      </w:pPr>
      <w:bookmarkStart w:id="773" w:name="_Toc135828448"/>
      <w:r w:rsidRPr="004C72D2">
        <w:lastRenderedPageBreak/>
        <w:t>Postępowanie</w:t>
      </w:r>
      <w:r w:rsidR="005A5A82">
        <w:t xml:space="preserve"> z </w:t>
      </w:r>
      <w:r w:rsidRPr="004C72D2">
        <w:t>odpadami medycznymi</w:t>
      </w:r>
      <w:r w:rsidR="00372E94">
        <w:t>.</w:t>
      </w:r>
      <w:bookmarkEnd w:id="773"/>
    </w:p>
    <w:p w14:paraId="04FC1D8C" w14:textId="77777777" w:rsidR="00333D9D" w:rsidRPr="00333D9D" w:rsidRDefault="00333D9D" w:rsidP="00FB44E3">
      <w:pPr>
        <w:pStyle w:val="Stylnastroninternet"/>
      </w:pPr>
    </w:p>
    <w:p w14:paraId="587C0FBD" w14:textId="2A4165D7" w:rsidR="00D21BDA" w:rsidRPr="00885B56" w:rsidRDefault="00D21BDA" w:rsidP="00FB44E3">
      <w:pPr>
        <w:pStyle w:val="Stylnastroninternet"/>
        <w:rPr>
          <w:rFonts w:eastAsia="Times New Roman" w:cstheme="minorHAnsi"/>
          <w:szCs w:val="24"/>
          <w:lang w:eastAsia="pl-PL"/>
        </w:rPr>
      </w:pPr>
      <w:r w:rsidRPr="00885B56">
        <w:rPr>
          <w:rFonts w:eastAsia="Times New Roman" w:cstheme="minorHAnsi"/>
          <w:szCs w:val="24"/>
          <w:lang w:eastAsia="pl-PL"/>
        </w:rPr>
        <w:t>W 2022 r.</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zakresie prowadzenia gospodarki odpadami medycznymi skontrolowano 697 podmiotów leczniczych (ponad 63 % nadzorowanych obiektów). Nieprawidłowości stwierdzono</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30 podmiotach (4 % skontrolowanych obiektów)</w:t>
      </w:r>
      <w:r w:rsidR="005A5A82" w:rsidRPr="00885B56">
        <w:rPr>
          <w:rFonts w:eastAsia="Times New Roman" w:cstheme="minorHAnsi"/>
          <w:szCs w:val="24"/>
          <w:lang w:eastAsia="pl-PL"/>
        </w:rPr>
        <w:t xml:space="preserve"> i </w:t>
      </w:r>
      <w:r w:rsidRPr="00885B56">
        <w:rPr>
          <w:rFonts w:eastAsia="Times New Roman" w:cstheme="minorHAnsi"/>
          <w:szCs w:val="24"/>
          <w:lang w:eastAsia="pl-PL"/>
        </w:rPr>
        <w:t>dotyczyły one braku lub</w:t>
      </w:r>
      <w:r w:rsidR="00662156">
        <w:rPr>
          <w:rFonts w:eastAsia="Times New Roman" w:cstheme="minorHAnsi"/>
          <w:szCs w:val="24"/>
          <w:lang w:eastAsia="pl-PL"/>
        </w:rPr>
        <w:t> </w:t>
      </w:r>
      <w:r w:rsidRPr="00885B56">
        <w:rPr>
          <w:rFonts w:eastAsia="Times New Roman" w:cstheme="minorHAnsi"/>
          <w:szCs w:val="24"/>
          <w:lang w:eastAsia="pl-PL"/>
        </w:rPr>
        <w:t>niepełnego oznakowania pojemników</w:t>
      </w:r>
      <w:r w:rsidR="005A5A82" w:rsidRPr="00885B56">
        <w:rPr>
          <w:rFonts w:eastAsia="Times New Roman" w:cstheme="minorHAnsi"/>
          <w:szCs w:val="24"/>
          <w:lang w:eastAsia="pl-PL"/>
        </w:rPr>
        <w:t xml:space="preserve"> i </w:t>
      </w:r>
      <w:r w:rsidRPr="00885B56">
        <w:rPr>
          <w:rFonts w:eastAsia="Times New Roman" w:cstheme="minorHAnsi"/>
          <w:szCs w:val="24"/>
          <w:lang w:eastAsia="pl-PL"/>
        </w:rPr>
        <w:t>worków na odpady medyczne, nieprawidłowej segregacji, przetrzymywania odpadów medycznych</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niewłaściwej temperaturze, niewłaściwego stanu sanitarno – technicznego pomieszczeń do przechowywania odpadów medycznych.</w:t>
      </w:r>
      <w:r w:rsidR="000E738B" w:rsidRPr="00885B56">
        <w:rPr>
          <w:rFonts w:eastAsia="Times New Roman" w:cstheme="minorHAnsi"/>
          <w:szCs w:val="24"/>
          <w:lang w:eastAsia="pl-PL"/>
        </w:rPr>
        <w:t xml:space="preserve"> </w:t>
      </w:r>
      <w:r w:rsidR="00D355AA" w:rsidRPr="00885B56">
        <w:rPr>
          <w:rFonts w:eastAsia="Times New Roman" w:cstheme="minorHAnsi"/>
          <w:szCs w:val="24"/>
          <w:lang w:eastAsia="pl-PL"/>
        </w:rPr>
        <w:t>W</w:t>
      </w:r>
      <w:r w:rsidR="000E738B" w:rsidRPr="00885B56">
        <w:rPr>
          <w:rFonts w:eastAsia="Times New Roman" w:cstheme="minorHAnsi"/>
          <w:szCs w:val="24"/>
          <w:lang w:eastAsia="pl-PL"/>
        </w:rPr>
        <w:t> </w:t>
      </w:r>
      <w:r w:rsidRPr="00885B56">
        <w:rPr>
          <w:rFonts w:eastAsia="Times New Roman" w:cstheme="minorHAnsi"/>
          <w:szCs w:val="24"/>
          <w:lang w:eastAsia="pl-PL"/>
        </w:rPr>
        <w:t>związku ze stwierdzonymi nieprawidłowościami wszczęto postępowanie administracyjne (wydano 6 decyzji) lub podjęto inne działania pokontrolne zobowiązujące podmioty do usunięcia uchybień. Ponadto 12 podmiotów zostało ukaranych grzywną</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drodze mandatu karnego – wystawiono 19 mandatów.</w:t>
      </w:r>
    </w:p>
    <w:p w14:paraId="2A74B42E" w14:textId="7EB5C1EB" w:rsidR="00D21BDA" w:rsidRPr="00885B56" w:rsidRDefault="00D21BDA" w:rsidP="00FB44E3">
      <w:pPr>
        <w:pStyle w:val="Stylnastroninternet"/>
        <w:rPr>
          <w:rFonts w:eastAsia="Times New Roman" w:cstheme="minorHAnsi"/>
          <w:szCs w:val="24"/>
          <w:lang w:eastAsia="pl-PL"/>
        </w:rPr>
      </w:pPr>
      <w:r w:rsidRPr="00885B56">
        <w:rPr>
          <w:rFonts w:eastAsia="Times New Roman" w:cstheme="minorHAnsi"/>
          <w:szCs w:val="24"/>
          <w:lang w:eastAsia="pl-PL"/>
        </w:rPr>
        <w:t>W zakresie prowadzenia gospodarki odpadami medycznymi skontrolowano również 29 szpitali. Ustalono, że szpitale prowadziły ewidencję ilościowo - jakościową wytwarzanych odpadów medycznych, posiadały zawarte umowy</w:t>
      </w:r>
      <w:r w:rsidR="005A5A82" w:rsidRPr="00885B56">
        <w:rPr>
          <w:rFonts w:eastAsia="Times New Roman" w:cstheme="minorHAnsi"/>
          <w:szCs w:val="24"/>
          <w:lang w:eastAsia="pl-PL"/>
        </w:rPr>
        <w:t xml:space="preserve"> z </w:t>
      </w:r>
      <w:r w:rsidRPr="00885B56">
        <w:rPr>
          <w:rFonts w:eastAsia="Times New Roman" w:cstheme="minorHAnsi"/>
          <w:szCs w:val="24"/>
          <w:lang w:eastAsia="pl-PL"/>
        </w:rPr>
        <w:t>firmami specjalistycznymi na ich odbiór</w:t>
      </w:r>
      <w:r w:rsidR="005A5A82" w:rsidRPr="00885B56">
        <w:rPr>
          <w:rFonts w:eastAsia="Times New Roman" w:cstheme="minorHAnsi"/>
          <w:szCs w:val="24"/>
          <w:lang w:eastAsia="pl-PL"/>
        </w:rPr>
        <w:t xml:space="preserve"> i </w:t>
      </w:r>
      <w:r w:rsidRPr="00885B56">
        <w:rPr>
          <w:rFonts w:eastAsia="Times New Roman" w:cstheme="minorHAnsi"/>
          <w:szCs w:val="24"/>
          <w:lang w:eastAsia="pl-PL"/>
        </w:rPr>
        <w:t xml:space="preserve">transport oraz dysponowały dokumentami potwierdzającymi unieszkodliwienie zakaźnych odpadów medycznych. </w:t>
      </w:r>
    </w:p>
    <w:p w14:paraId="76E19ED7" w14:textId="651546DF" w:rsidR="00E52C5D" w:rsidRDefault="00D21BDA" w:rsidP="00FB44E3">
      <w:pPr>
        <w:pStyle w:val="Stylnastroninternet"/>
        <w:rPr>
          <w:rFonts w:eastAsia="Times New Roman" w:cstheme="minorHAnsi"/>
          <w:szCs w:val="24"/>
          <w:lang w:eastAsia="pl-PL"/>
        </w:rPr>
      </w:pPr>
      <w:r w:rsidRPr="00885B56">
        <w:rPr>
          <w:rFonts w:eastAsia="Times New Roman" w:cstheme="minorHAnsi"/>
          <w:szCs w:val="24"/>
          <w:lang w:eastAsia="pl-PL"/>
        </w:rPr>
        <w:t>Zakaźne odpady medyczne wytwarzane</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szpitalach unieszkodliwiane były przez termiczne spalanie</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specjalistycznych spalarniach przystosowanych do unieszkodliwiania zakaźnych odpadów medycznych znajdujących się</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Samodzielnym Publicznym Szpitalu Klinicznym Nr 1 PUM</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Szczecinie przy ul. Unii Lubelskiej oraz SP ZZOZ Specjalistycznym Szpitalu „</w:t>
      </w:r>
      <w:proofErr w:type="spellStart"/>
      <w:r w:rsidRPr="00885B56">
        <w:rPr>
          <w:rFonts w:eastAsia="Times New Roman" w:cstheme="minorHAnsi"/>
          <w:szCs w:val="24"/>
          <w:lang w:eastAsia="pl-PL"/>
        </w:rPr>
        <w:t>Medicam</w:t>
      </w:r>
      <w:proofErr w:type="spellEnd"/>
      <w:r w:rsidRPr="00885B56">
        <w:rPr>
          <w:rFonts w:eastAsia="Times New Roman" w:cstheme="minorHAnsi"/>
          <w:szCs w:val="24"/>
          <w:lang w:eastAsia="pl-PL"/>
        </w:rPr>
        <w:t>”</w:t>
      </w:r>
      <w:r w:rsidR="000E738B" w:rsidRPr="00885B56">
        <w:rPr>
          <w:rFonts w:eastAsia="Times New Roman" w:cstheme="minorHAnsi"/>
          <w:szCs w:val="24"/>
          <w:lang w:eastAsia="pl-PL"/>
        </w:rPr>
        <w:t xml:space="preserve"> w </w:t>
      </w:r>
      <w:r w:rsidRPr="00885B56">
        <w:rPr>
          <w:rFonts w:eastAsia="Times New Roman" w:cstheme="minorHAnsi"/>
          <w:szCs w:val="24"/>
          <w:lang w:eastAsia="pl-PL"/>
        </w:rPr>
        <w:t xml:space="preserve">Gryficach. </w:t>
      </w:r>
    </w:p>
    <w:p w14:paraId="2E2BA4AF" w14:textId="77777777" w:rsidR="00FB44E3" w:rsidRPr="00885B56" w:rsidRDefault="00FB44E3" w:rsidP="00FB44E3">
      <w:pPr>
        <w:pStyle w:val="Stylnastroninternet"/>
        <w:rPr>
          <w:rFonts w:eastAsia="Times New Roman" w:cstheme="minorHAnsi"/>
          <w:szCs w:val="24"/>
          <w:lang w:eastAsia="pl-PL"/>
        </w:rPr>
      </w:pPr>
    </w:p>
    <w:p w14:paraId="6DC48CCC" w14:textId="1912ACAD" w:rsidR="00833FB2" w:rsidRPr="0057057F" w:rsidRDefault="00833FB2" w:rsidP="00833FB2">
      <w:pPr>
        <w:pStyle w:val="Legenda"/>
        <w:keepNext/>
        <w:rPr>
          <w:i w:val="0"/>
          <w:iCs w:val="0"/>
          <w:color w:val="auto"/>
        </w:rPr>
      </w:pPr>
      <w:bookmarkStart w:id="774" w:name="_Toc133231330"/>
      <w:bookmarkStart w:id="775" w:name="_Toc133236339"/>
      <w:bookmarkStart w:id="776" w:name="_Toc133311729"/>
      <w:bookmarkStart w:id="777" w:name="_Toc133320585"/>
      <w:bookmarkStart w:id="778" w:name="_Toc133321704"/>
      <w:bookmarkStart w:id="779" w:name="_Toc133387682"/>
      <w:bookmarkStart w:id="780" w:name="_Toc133388626"/>
      <w:bookmarkStart w:id="781" w:name="_Toc133500649"/>
      <w:bookmarkStart w:id="782" w:name="_Toc133559653"/>
      <w:bookmarkStart w:id="783" w:name="_Toc133576675"/>
      <w:bookmarkStart w:id="784" w:name="_Toc133582279"/>
      <w:bookmarkStart w:id="785" w:name="_Toc133582897"/>
      <w:bookmarkStart w:id="786" w:name="_Toc133583787"/>
      <w:bookmarkStart w:id="787" w:name="_Toc134604396"/>
      <w:bookmarkStart w:id="788" w:name="_Toc134610910"/>
      <w:bookmarkStart w:id="789" w:name="_Toc135041609"/>
      <w:bookmarkStart w:id="790" w:name="_Toc135828601"/>
      <w:r w:rsidRPr="0057057F">
        <w:rPr>
          <w:i w:val="0"/>
          <w:iCs w:val="0"/>
          <w:color w:val="auto"/>
        </w:rPr>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36</w:t>
      </w:r>
      <w:r w:rsidRPr="0057057F">
        <w:rPr>
          <w:i w:val="0"/>
          <w:iCs w:val="0"/>
          <w:noProof/>
          <w:color w:val="auto"/>
        </w:rPr>
        <w:fldChar w:fldCharType="end"/>
      </w:r>
      <w:r w:rsidR="0039610A">
        <w:rPr>
          <w:i w:val="0"/>
          <w:iCs w:val="0"/>
          <w:noProof/>
          <w:color w:val="auto"/>
        </w:rPr>
        <w:t>.</w:t>
      </w:r>
      <w:r w:rsidRPr="0057057F">
        <w:rPr>
          <w:i w:val="0"/>
          <w:iCs w:val="0"/>
          <w:color w:val="auto"/>
        </w:rPr>
        <w:t xml:space="preserve"> Podmioty prowadzące instalacje do termicznego unieszkodliwiania odpadów medycznych na terenie woj. zachodniopomorskiego.</w:t>
      </w:r>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p>
    <w:tbl>
      <w:tblPr>
        <w:tblStyle w:val="Siatkatabelijasna"/>
        <w:tblW w:w="0" w:type="auto"/>
        <w:jc w:val="center"/>
        <w:tblLook w:val="01E0" w:firstRow="1" w:lastRow="1" w:firstColumn="1" w:lastColumn="1" w:noHBand="0" w:noVBand="0"/>
        <w:tblCaption w:val="Tabela 36 Podmioty prowadzące instalacje do termicznego unieszkodliwiania odpadów medycznych na terenie woj. zachodniopomorskiego."/>
        <w:tblDescription w:val="Tabela 36 Podmioty prowadzące instalacje do termicznego unieszkodliwiania odpadów medycznych na terenie woj. zachodniopomorskiego."/>
      </w:tblPr>
      <w:tblGrid>
        <w:gridCol w:w="611"/>
        <w:gridCol w:w="3505"/>
        <w:gridCol w:w="4595"/>
      </w:tblGrid>
      <w:tr w:rsidR="00D21BDA" w:rsidRPr="00607D6B" w14:paraId="51BCA825" w14:textId="77777777" w:rsidTr="008071BF">
        <w:trPr>
          <w:trHeight w:val="440"/>
          <w:jc w:val="center"/>
        </w:trPr>
        <w:tc>
          <w:tcPr>
            <w:tcW w:w="611" w:type="dxa"/>
          </w:tcPr>
          <w:p w14:paraId="455C3B14" w14:textId="77777777" w:rsidR="00D21BDA" w:rsidRPr="00607D6B" w:rsidRDefault="00D21BDA" w:rsidP="00400395">
            <w:pPr>
              <w:jc w:val="center"/>
              <w:rPr>
                <w:rFonts w:eastAsia="Times New Roman" w:cstheme="minorHAnsi"/>
                <w:b/>
                <w:sz w:val="24"/>
                <w:szCs w:val="24"/>
                <w:lang w:eastAsia="pl-PL"/>
              </w:rPr>
            </w:pPr>
            <w:r w:rsidRPr="00607D6B">
              <w:rPr>
                <w:rFonts w:eastAsia="Times New Roman" w:cstheme="minorHAnsi"/>
                <w:b/>
                <w:sz w:val="24"/>
                <w:szCs w:val="24"/>
                <w:lang w:eastAsia="pl-PL"/>
              </w:rPr>
              <w:t>Lp.</w:t>
            </w:r>
          </w:p>
        </w:tc>
        <w:tc>
          <w:tcPr>
            <w:tcW w:w="3505" w:type="dxa"/>
          </w:tcPr>
          <w:p w14:paraId="7E5346AD" w14:textId="77777777" w:rsidR="00D21BDA" w:rsidRPr="00607D6B" w:rsidRDefault="00D21BDA" w:rsidP="00400395">
            <w:pPr>
              <w:jc w:val="center"/>
              <w:rPr>
                <w:rFonts w:eastAsia="Times New Roman" w:cstheme="minorHAnsi"/>
                <w:b/>
                <w:sz w:val="24"/>
                <w:szCs w:val="24"/>
                <w:lang w:eastAsia="pl-PL"/>
              </w:rPr>
            </w:pPr>
            <w:r w:rsidRPr="00607D6B">
              <w:rPr>
                <w:rFonts w:eastAsia="Times New Roman" w:cstheme="minorHAnsi"/>
                <w:b/>
                <w:sz w:val="24"/>
                <w:szCs w:val="24"/>
                <w:lang w:eastAsia="pl-PL"/>
              </w:rPr>
              <w:t>Szpital</w:t>
            </w:r>
          </w:p>
          <w:p w14:paraId="5BCB67F0" w14:textId="77777777" w:rsidR="00D21BDA" w:rsidRPr="00607D6B" w:rsidRDefault="00D21BDA" w:rsidP="00400395">
            <w:pPr>
              <w:jc w:val="center"/>
              <w:rPr>
                <w:rFonts w:eastAsia="Times New Roman" w:cstheme="minorHAnsi"/>
                <w:b/>
                <w:sz w:val="24"/>
                <w:szCs w:val="24"/>
                <w:lang w:eastAsia="pl-PL"/>
              </w:rPr>
            </w:pPr>
            <w:r w:rsidRPr="00607D6B">
              <w:rPr>
                <w:rFonts w:eastAsia="Times New Roman" w:cstheme="minorHAnsi"/>
                <w:b/>
                <w:sz w:val="24"/>
                <w:szCs w:val="24"/>
                <w:lang w:eastAsia="pl-PL"/>
              </w:rPr>
              <w:t>(podmiot leczniczy)</w:t>
            </w:r>
          </w:p>
        </w:tc>
        <w:tc>
          <w:tcPr>
            <w:tcW w:w="4595" w:type="dxa"/>
          </w:tcPr>
          <w:p w14:paraId="255F3D3A" w14:textId="77777777" w:rsidR="00D21BDA" w:rsidRPr="00607D6B" w:rsidRDefault="00D21BDA" w:rsidP="00400395">
            <w:pPr>
              <w:jc w:val="center"/>
              <w:rPr>
                <w:rFonts w:eastAsia="Times New Roman" w:cstheme="minorHAnsi"/>
                <w:b/>
                <w:sz w:val="24"/>
                <w:szCs w:val="24"/>
                <w:lang w:eastAsia="pl-PL"/>
              </w:rPr>
            </w:pPr>
            <w:r w:rsidRPr="00607D6B">
              <w:rPr>
                <w:rFonts w:eastAsia="Times New Roman" w:cstheme="minorHAnsi"/>
                <w:b/>
                <w:sz w:val="24"/>
                <w:szCs w:val="24"/>
                <w:lang w:eastAsia="pl-PL"/>
              </w:rPr>
              <w:t>Spalarnia - typ</w:t>
            </w:r>
          </w:p>
        </w:tc>
      </w:tr>
      <w:tr w:rsidR="00D21BDA" w:rsidRPr="00607D6B" w14:paraId="00C1DA11" w14:textId="77777777" w:rsidTr="008071BF">
        <w:trPr>
          <w:jc w:val="center"/>
        </w:trPr>
        <w:tc>
          <w:tcPr>
            <w:tcW w:w="611" w:type="dxa"/>
          </w:tcPr>
          <w:p w14:paraId="4D8B779F" w14:textId="77777777" w:rsidR="00D21BDA" w:rsidRPr="00607D6B" w:rsidRDefault="00D21BDA" w:rsidP="00400395">
            <w:pPr>
              <w:jc w:val="center"/>
              <w:rPr>
                <w:rFonts w:eastAsia="Times New Roman" w:cstheme="minorHAnsi"/>
                <w:sz w:val="24"/>
                <w:szCs w:val="24"/>
                <w:lang w:eastAsia="pl-PL"/>
              </w:rPr>
            </w:pPr>
            <w:r w:rsidRPr="00607D6B">
              <w:rPr>
                <w:rFonts w:eastAsia="Times New Roman" w:cstheme="minorHAnsi"/>
                <w:sz w:val="24"/>
                <w:szCs w:val="24"/>
                <w:lang w:eastAsia="pl-PL"/>
              </w:rPr>
              <w:t>1.</w:t>
            </w:r>
          </w:p>
        </w:tc>
        <w:tc>
          <w:tcPr>
            <w:tcW w:w="3505" w:type="dxa"/>
          </w:tcPr>
          <w:p w14:paraId="7A78E2FA" w14:textId="2772EFFA" w:rsidR="00D21BDA" w:rsidRPr="00607D6B" w:rsidRDefault="00D21BDA" w:rsidP="00400395">
            <w:pPr>
              <w:spacing w:after="120"/>
              <w:ind w:left="61" w:hanging="61"/>
              <w:rPr>
                <w:rFonts w:eastAsia="Times New Roman" w:cstheme="minorHAnsi"/>
                <w:b/>
                <w:i/>
                <w:sz w:val="24"/>
                <w:szCs w:val="24"/>
                <w:u w:val="single"/>
                <w:lang w:eastAsia="pl-PL"/>
              </w:rPr>
            </w:pPr>
            <w:r w:rsidRPr="00607D6B">
              <w:rPr>
                <w:rFonts w:eastAsia="Times New Roman" w:cstheme="minorHAnsi"/>
                <w:sz w:val="24"/>
                <w:szCs w:val="24"/>
                <w:lang w:eastAsia="pl-PL"/>
              </w:rPr>
              <w:t>SP SK Nr 1 PUM</w:t>
            </w:r>
            <w:r w:rsidR="000E738B">
              <w:rPr>
                <w:rFonts w:eastAsia="Times New Roman" w:cstheme="minorHAnsi"/>
                <w:sz w:val="24"/>
                <w:szCs w:val="24"/>
                <w:lang w:eastAsia="pl-PL"/>
              </w:rPr>
              <w:t xml:space="preserve"> w </w:t>
            </w:r>
            <w:r w:rsidRPr="00607D6B">
              <w:rPr>
                <w:rFonts w:eastAsia="Times New Roman" w:cstheme="minorHAnsi"/>
                <w:sz w:val="24"/>
                <w:szCs w:val="24"/>
                <w:lang w:eastAsia="pl-PL"/>
              </w:rPr>
              <w:t xml:space="preserve">Szczecinie, </w:t>
            </w:r>
            <w:r w:rsidRPr="00607D6B">
              <w:rPr>
                <w:rFonts w:eastAsia="Times New Roman" w:cstheme="minorHAnsi"/>
                <w:sz w:val="24"/>
                <w:szCs w:val="24"/>
                <w:lang w:eastAsia="pl-PL"/>
              </w:rPr>
              <w:br/>
              <w:t xml:space="preserve">ul. Unii Lubelskiej 1 </w:t>
            </w:r>
          </w:p>
        </w:tc>
        <w:tc>
          <w:tcPr>
            <w:tcW w:w="4595" w:type="dxa"/>
          </w:tcPr>
          <w:p w14:paraId="0AA89752" w14:textId="77777777" w:rsidR="00D21BDA" w:rsidRPr="00607D6B" w:rsidRDefault="00D21BDA" w:rsidP="00400395">
            <w:pPr>
              <w:rPr>
                <w:rFonts w:eastAsia="Times New Roman" w:cstheme="minorHAnsi"/>
                <w:b/>
                <w:i/>
                <w:sz w:val="24"/>
                <w:szCs w:val="24"/>
                <w:u w:val="single"/>
                <w:lang w:eastAsia="pl-PL"/>
              </w:rPr>
            </w:pPr>
            <w:r w:rsidRPr="00607D6B">
              <w:rPr>
                <w:rFonts w:eastAsia="Times New Roman" w:cstheme="minorHAnsi"/>
                <w:sz w:val="24"/>
                <w:szCs w:val="24"/>
                <w:lang w:eastAsia="pl-PL"/>
              </w:rPr>
              <w:t>Spalarnia własna (typ EK 40CL ENVIKRAFT A-S DK-3460Birkeford, Dania) - Szczecin ul. Unii Lubelskiej 1</w:t>
            </w:r>
          </w:p>
        </w:tc>
      </w:tr>
      <w:tr w:rsidR="00D21BDA" w:rsidRPr="00607D6B" w14:paraId="67E6A737" w14:textId="77777777" w:rsidTr="008071BF">
        <w:trPr>
          <w:trHeight w:val="400"/>
          <w:jc w:val="center"/>
        </w:trPr>
        <w:tc>
          <w:tcPr>
            <w:tcW w:w="611" w:type="dxa"/>
          </w:tcPr>
          <w:p w14:paraId="27D77746" w14:textId="77777777" w:rsidR="00D21BDA" w:rsidRPr="00607D6B" w:rsidRDefault="00D21BDA" w:rsidP="00400395">
            <w:pPr>
              <w:jc w:val="center"/>
              <w:rPr>
                <w:rFonts w:eastAsia="Times New Roman" w:cstheme="minorHAnsi"/>
                <w:color w:val="FF0000"/>
                <w:sz w:val="24"/>
                <w:szCs w:val="24"/>
                <w:lang w:eastAsia="pl-PL"/>
              </w:rPr>
            </w:pPr>
            <w:r w:rsidRPr="00607D6B">
              <w:rPr>
                <w:rFonts w:eastAsia="Times New Roman" w:cstheme="minorHAnsi"/>
                <w:sz w:val="24"/>
                <w:szCs w:val="24"/>
                <w:lang w:eastAsia="pl-PL"/>
              </w:rPr>
              <w:t>2.</w:t>
            </w:r>
          </w:p>
        </w:tc>
        <w:tc>
          <w:tcPr>
            <w:tcW w:w="3505" w:type="dxa"/>
          </w:tcPr>
          <w:p w14:paraId="10077BA5" w14:textId="18DB5D9F" w:rsidR="00D21BDA" w:rsidRPr="00607D6B" w:rsidRDefault="00D21BDA" w:rsidP="00400395">
            <w:pPr>
              <w:spacing w:after="120"/>
              <w:rPr>
                <w:rFonts w:eastAsia="Times New Roman" w:cstheme="minorHAnsi"/>
                <w:sz w:val="24"/>
                <w:szCs w:val="24"/>
                <w:lang w:eastAsia="pl-PL"/>
              </w:rPr>
            </w:pPr>
            <w:r w:rsidRPr="00607D6B">
              <w:rPr>
                <w:rFonts w:eastAsia="Times New Roman" w:cstheme="minorHAnsi"/>
                <w:sz w:val="24"/>
                <w:szCs w:val="24"/>
                <w:lang w:eastAsia="pl-PL"/>
              </w:rPr>
              <w:t>SP ZZOZ Specjalistyczny Szpital „</w:t>
            </w:r>
            <w:proofErr w:type="spellStart"/>
            <w:r w:rsidRPr="00607D6B">
              <w:rPr>
                <w:rFonts w:eastAsia="Times New Roman" w:cstheme="minorHAnsi"/>
                <w:sz w:val="24"/>
                <w:szCs w:val="24"/>
                <w:lang w:eastAsia="pl-PL"/>
              </w:rPr>
              <w:t>Medicam</w:t>
            </w:r>
            <w:proofErr w:type="spellEnd"/>
            <w:r w:rsidRPr="00607D6B">
              <w:rPr>
                <w:rFonts w:eastAsia="Times New Roman" w:cstheme="minorHAnsi"/>
                <w:sz w:val="24"/>
                <w:szCs w:val="24"/>
                <w:lang w:eastAsia="pl-PL"/>
              </w:rPr>
              <w:t>”</w:t>
            </w:r>
            <w:r w:rsidR="000E738B">
              <w:rPr>
                <w:rFonts w:eastAsia="Times New Roman" w:cstheme="minorHAnsi"/>
                <w:sz w:val="24"/>
                <w:szCs w:val="24"/>
                <w:lang w:eastAsia="pl-PL"/>
              </w:rPr>
              <w:t xml:space="preserve"> w </w:t>
            </w:r>
            <w:r w:rsidRPr="00607D6B">
              <w:rPr>
                <w:rFonts w:eastAsia="Times New Roman" w:cstheme="minorHAnsi"/>
                <w:sz w:val="24"/>
                <w:szCs w:val="24"/>
                <w:lang w:eastAsia="pl-PL"/>
              </w:rPr>
              <w:t>Gryficach ul. Niechorska 27</w:t>
            </w:r>
          </w:p>
        </w:tc>
        <w:tc>
          <w:tcPr>
            <w:tcW w:w="4595" w:type="dxa"/>
          </w:tcPr>
          <w:p w14:paraId="0A1F254D" w14:textId="77777777" w:rsidR="00D21BDA" w:rsidRPr="00607D6B" w:rsidRDefault="00D21BDA" w:rsidP="00400395">
            <w:pPr>
              <w:rPr>
                <w:rFonts w:eastAsia="Times New Roman" w:cstheme="minorHAnsi"/>
                <w:sz w:val="24"/>
                <w:szCs w:val="24"/>
                <w:lang w:eastAsia="pl-PL"/>
              </w:rPr>
            </w:pPr>
            <w:r w:rsidRPr="00607D6B">
              <w:rPr>
                <w:rFonts w:eastAsia="Times New Roman" w:cstheme="minorHAnsi"/>
                <w:sz w:val="24"/>
                <w:szCs w:val="24"/>
                <w:lang w:eastAsia="pl-PL"/>
              </w:rPr>
              <w:t>Spalarnia własna (piec obrotowy typ CR 1000) – Gryfice,</w:t>
            </w:r>
            <w:r w:rsidRPr="00607D6B">
              <w:rPr>
                <w:rFonts w:eastAsia="Times New Roman" w:cstheme="minorHAnsi"/>
                <w:sz w:val="24"/>
                <w:szCs w:val="24"/>
                <w:lang w:eastAsia="pl-PL"/>
              </w:rPr>
              <w:br/>
              <w:t>ul. Niechorska 27</w:t>
            </w:r>
          </w:p>
        </w:tc>
      </w:tr>
    </w:tbl>
    <w:p w14:paraId="4585A455" w14:textId="77777777" w:rsidR="00E52C5D" w:rsidRDefault="00E52C5D" w:rsidP="001E223F">
      <w:pPr>
        <w:pStyle w:val="Stylnastroninternet"/>
        <w:rPr>
          <w:lang w:eastAsia="ar-SA"/>
        </w:rPr>
      </w:pPr>
    </w:p>
    <w:p w14:paraId="57CA3002" w14:textId="29EC9FA8" w:rsidR="00D21BDA" w:rsidRPr="00885B56" w:rsidRDefault="00D21BDA" w:rsidP="001E223F">
      <w:pPr>
        <w:pStyle w:val="Stylnastroninternet"/>
        <w:rPr>
          <w:lang w:eastAsia="pl-PL"/>
        </w:rPr>
      </w:pPr>
      <w:r w:rsidRPr="00885B56">
        <w:rPr>
          <w:lang w:eastAsia="pl-PL"/>
        </w:rPr>
        <w:t>Szpitale, które nie posiadały specjalistycznych spalarni miały zawarte stosowne umowy na odbiór</w:t>
      </w:r>
      <w:r w:rsidR="005A5A82" w:rsidRPr="00885B56">
        <w:rPr>
          <w:lang w:eastAsia="pl-PL"/>
        </w:rPr>
        <w:t xml:space="preserve"> i </w:t>
      </w:r>
      <w:r w:rsidRPr="00885B56">
        <w:rPr>
          <w:lang w:eastAsia="pl-PL"/>
        </w:rPr>
        <w:t>transport odpadów medycznych,</w:t>
      </w:r>
      <w:r w:rsidR="000E738B" w:rsidRPr="00885B56">
        <w:rPr>
          <w:lang w:eastAsia="pl-PL"/>
        </w:rPr>
        <w:t xml:space="preserve"> w </w:t>
      </w:r>
      <w:r w:rsidRPr="00885B56">
        <w:rPr>
          <w:lang w:eastAsia="pl-PL"/>
        </w:rPr>
        <w:t xml:space="preserve">tym o właściwościach niebezpiecznych, do miejsca ich unieszkodliwiania. </w:t>
      </w:r>
      <w:r w:rsidRPr="00885B56">
        <w:rPr>
          <w:lang w:eastAsia="ar-SA"/>
        </w:rPr>
        <w:t>Zakaźne odpady medyczne były odbierane</w:t>
      </w:r>
      <w:r w:rsidR="005A5A82" w:rsidRPr="00885B56">
        <w:rPr>
          <w:lang w:eastAsia="ar-SA"/>
        </w:rPr>
        <w:t xml:space="preserve"> i </w:t>
      </w:r>
      <w:r w:rsidRPr="00885B56">
        <w:rPr>
          <w:lang w:eastAsia="ar-SA"/>
        </w:rPr>
        <w:t>transportowane przez firmy specjalistyczne do spalarni odpadów zlokalizowanych</w:t>
      </w:r>
      <w:r w:rsidR="000E738B" w:rsidRPr="00885B56">
        <w:rPr>
          <w:lang w:eastAsia="ar-SA"/>
        </w:rPr>
        <w:t xml:space="preserve"> w </w:t>
      </w:r>
      <w:r w:rsidRPr="00885B56">
        <w:rPr>
          <w:lang w:eastAsia="ar-SA"/>
        </w:rPr>
        <w:t>woj. zachodniopomorskim</w:t>
      </w:r>
      <w:r w:rsidR="007846FC" w:rsidRPr="00885B56">
        <w:rPr>
          <w:lang w:eastAsia="ar-SA"/>
        </w:rPr>
        <w:t>,</w:t>
      </w:r>
      <w:r w:rsidRPr="00885B56">
        <w:rPr>
          <w:lang w:eastAsia="ar-SA"/>
        </w:rPr>
        <w:t xml:space="preserve"> tj. do instalacji</w:t>
      </w:r>
      <w:r w:rsidR="000E738B" w:rsidRPr="00885B56">
        <w:rPr>
          <w:lang w:eastAsia="ar-SA"/>
        </w:rPr>
        <w:t xml:space="preserve"> w </w:t>
      </w:r>
      <w:r w:rsidRPr="00885B56">
        <w:rPr>
          <w:lang w:eastAsia="pl-PL"/>
        </w:rPr>
        <w:t>Samodzielnym Publicznym Szpitalu Klinicznym Nr 1 PUM</w:t>
      </w:r>
      <w:r w:rsidR="000E738B" w:rsidRPr="00885B56">
        <w:rPr>
          <w:lang w:eastAsia="pl-PL"/>
        </w:rPr>
        <w:t xml:space="preserve"> w </w:t>
      </w:r>
      <w:r w:rsidRPr="00885B56">
        <w:rPr>
          <w:lang w:eastAsia="pl-PL"/>
        </w:rPr>
        <w:t>Szczecinie przy ul. Unii Lubelskiej</w:t>
      </w:r>
      <w:r w:rsidR="005A5A82" w:rsidRPr="00885B56">
        <w:rPr>
          <w:lang w:eastAsia="pl-PL"/>
        </w:rPr>
        <w:t xml:space="preserve"> i </w:t>
      </w:r>
      <w:r w:rsidRPr="00885B56">
        <w:rPr>
          <w:lang w:eastAsia="pl-PL"/>
        </w:rPr>
        <w:t>SPZZOZ Specjalistycznym Szpitalu „</w:t>
      </w:r>
      <w:proofErr w:type="spellStart"/>
      <w:r w:rsidRPr="00885B56">
        <w:rPr>
          <w:lang w:eastAsia="pl-PL"/>
        </w:rPr>
        <w:t>Medicam</w:t>
      </w:r>
      <w:proofErr w:type="spellEnd"/>
      <w:r w:rsidRPr="00885B56">
        <w:rPr>
          <w:lang w:eastAsia="pl-PL"/>
        </w:rPr>
        <w:t>”</w:t>
      </w:r>
      <w:r w:rsidR="000E738B" w:rsidRPr="00885B56">
        <w:rPr>
          <w:lang w:eastAsia="pl-PL"/>
        </w:rPr>
        <w:t xml:space="preserve"> w </w:t>
      </w:r>
      <w:r w:rsidRPr="00885B56">
        <w:rPr>
          <w:lang w:eastAsia="pl-PL"/>
        </w:rPr>
        <w:t xml:space="preserve">Gryficach ul. Niechorska 27, </w:t>
      </w:r>
      <w:r w:rsidRPr="00885B56">
        <w:rPr>
          <w:lang w:eastAsia="ar-SA"/>
        </w:rPr>
        <w:t>spalarni zlokalizowanej</w:t>
      </w:r>
      <w:r w:rsidR="000E738B" w:rsidRPr="00885B56">
        <w:rPr>
          <w:lang w:eastAsia="ar-SA"/>
        </w:rPr>
        <w:t xml:space="preserve"> w </w:t>
      </w:r>
      <w:r w:rsidRPr="00885B56">
        <w:rPr>
          <w:lang w:eastAsia="ar-SA"/>
        </w:rPr>
        <w:t>woj. lubuskim</w:t>
      </w:r>
      <w:r w:rsidR="000E738B" w:rsidRPr="00885B56">
        <w:rPr>
          <w:lang w:eastAsia="ar-SA"/>
        </w:rPr>
        <w:t xml:space="preserve"> </w:t>
      </w:r>
      <w:r w:rsidR="000E738B" w:rsidRPr="00885B56">
        <w:rPr>
          <w:lang w:eastAsia="ar-SA"/>
        </w:rPr>
        <w:lastRenderedPageBreak/>
        <w:t>w </w:t>
      </w:r>
      <w:r w:rsidRPr="00885B56">
        <w:rPr>
          <w:lang w:eastAsia="pl-PL"/>
        </w:rPr>
        <w:t xml:space="preserve">m. </w:t>
      </w:r>
      <w:proofErr w:type="spellStart"/>
      <w:r w:rsidRPr="00885B56">
        <w:rPr>
          <w:lang w:eastAsia="pl-PL"/>
        </w:rPr>
        <w:t>Ciepielówek</w:t>
      </w:r>
      <w:proofErr w:type="spellEnd"/>
      <w:r w:rsidRPr="00885B56">
        <w:rPr>
          <w:lang w:eastAsia="pl-PL"/>
        </w:rPr>
        <w:t>,</w:t>
      </w:r>
      <w:r w:rsidRPr="00885B56">
        <w:t xml:space="preserve"> </w:t>
      </w:r>
      <w:r w:rsidRPr="00885B56">
        <w:rPr>
          <w:lang w:eastAsia="pl-PL"/>
        </w:rPr>
        <w:t>spalarni</w:t>
      </w:r>
      <w:r w:rsidR="000E738B" w:rsidRPr="00885B56">
        <w:rPr>
          <w:lang w:eastAsia="pl-PL"/>
        </w:rPr>
        <w:t xml:space="preserve"> w </w:t>
      </w:r>
      <w:r w:rsidRPr="00885B56">
        <w:rPr>
          <w:lang w:eastAsia="pl-PL"/>
        </w:rPr>
        <w:t>Bydgoszczy,</w:t>
      </w:r>
      <w:r w:rsidR="005A5A82" w:rsidRPr="00885B56">
        <w:rPr>
          <w:lang w:eastAsia="pl-PL"/>
        </w:rPr>
        <w:t xml:space="preserve"> a </w:t>
      </w:r>
      <w:r w:rsidRPr="00885B56">
        <w:rPr>
          <w:lang w:eastAsia="ar-SA"/>
        </w:rPr>
        <w:t>także spalarni zlokalizowanych</w:t>
      </w:r>
      <w:r w:rsidR="000E738B" w:rsidRPr="00885B56">
        <w:rPr>
          <w:lang w:eastAsia="ar-SA"/>
        </w:rPr>
        <w:t xml:space="preserve"> w </w:t>
      </w:r>
      <w:r w:rsidRPr="00885B56">
        <w:rPr>
          <w:lang w:eastAsia="ar-SA"/>
        </w:rPr>
        <w:t xml:space="preserve">woj. pomorskim: </w:t>
      </w:r>
      <w:r w:rsidR="000E738B" w:rsidRPr="00885B56">
        <w:rPr>
          <w:lang w:eastAsia="ar-SA"/>
        </w:rPr>
        <w:t>w </w:t>
      </w:r>
      <w:r w:rsidRPr="00885B56">
        <w:rPr>
          <w:lang w:eastAsia="ar-SA"/>
        </w:rPr>
        <w:t>Chojnicach</w:t>
      </w:r>
      <w:r w:rsidR="007846FC" w:rsidRPr="00885B56">
        <w:rPr>
          <w:lang w:eastAsia="pl-PL"/>
        </w:rPr>
        <w:t>,</w:t>
      </w:r>
      <w:r w:rsidR="000E738B" w:rsidRPr="00885B56">
        <w:rPr>
          <w:lang w:eastAsia="ar-SA"/>
        </w:rPr>
        <w:t xml:space="preserve"> w </w:t>
      </w:r>
      <w:r w:rsidRPr="00885B56">
        <w:rPr>
          <w:lang w:eastAsia="ar-SA"/>
        </w:rPr>
        <w:t>Gdańsku  oraz</w:t>
      </w:r>
      <w:r w:rsidR="000E738B" w:rsidRPr="00885B56">
        <w:rPr>
          <w:lang w:eastAsia="ar-SA"/>
        </w:rPr>
        <w:t xml:space="preserve"> w </w:t>
      </w:r>
      <w:r w:rsidRPr="00885B56">
        <w:rPr>
          <w:lang w:eastAsia="ar-SA"/>
        </w:rPr>
        <w:t>Tczewie</w:t>
      </w:r>
      <w:r w:rsidR="007846FC" w:rsidRPr="00885B56">
        <w:rPr>
          <w:lang w:eastAsia="ar-SA"/>
        </w:rPr>
        <w:t>.</w:t>
      </w:r>
    </w:p>
    <w:p w14:paraId="02A0A003" w14:textId="50193087" w:rsidR="00D21BDA" w:rsidRPr="00885B56" w:rsidRDefault="00D21BDA" w:rsidP="001E223F">
      <w:pPr>
        <w:pStyle w:val="Stylnastroninternet"/>
        <w:rPr>
          <w:i/>
          <w:iCs/>
          <w:lang w:eastAsia="pl-PL"/>
        </w:rPr>
      </w:pPr>
      <w:r w:rsidRPr="00885B56">
        <w:rPr>
          <w:lang w:eastAsia="pl-PL"/>
        </w:rPr>
        <w:t>Odpady medyczne o właściwościach niebezpiecznych,</w:t>
      </w:r>
      <w:r w:rsidR="000E738B" w:rsidRPr="00885B56">
        <w:rPr>
          <w:lang w:eastAsia="pl-PL"/>
        </w:rPr>
        <w:t xml:space="preserve"> w </w:t>
      </w:r>
      <w:r w:rsidRPr="00885B56">
        <w:rPr>
          <w:lang w:eastAsia="pl-PL"/>
        </w:rPr>
        <w:t>tym o charakterze zakaźnym, do czasu odbioru przez firmy specjalistyczne magazynowane były na terenie szpitali</w:t>
      </w:r>
      <w:r w:rsidR="000E738B" w:rsidRPr="00885B56">
        <w:rPr>
          <w:lang w:eastAsia="pl-PL"/>
        </w:rPr>
        <w:t xml:space="preserve"> w </w:t>
      </w:r>
      <w:r w:rsidRPr="00885B56">
        <w:rPr>
          <w:lang w:eastAsia="pl-PL"/>
        </w:rPr>
        <w:t>specjalnie przeznaczonych</w:t>
      </w:r>
      <w:r w:rsidR="005A5A82" w:rsidRPr="00885B56">
        <w:rPr>
          <w:lang w:eastAsia="pl-PL"/>
        </w:rPr>
        <w:t xml:space="preserve"> i </w:t>
      </w:r>
      <w:r w:rsidRPr="00885B56">
        <w:rPr>
          <w:lang w:eastAsia="pl-PL"/>
        </w:rPr>
        <w:t>wyposażonych do tego celu magazynach urządzonych</w:t>
      </w:r>
      <w:r w:rsidR="000E738B" w:rsidRPr="00885B56">
        <w:rPr>
          <w:lang w:eastAsia="pl-PL"/>
        </w:rPr>
        <w:t xml:space="preserve"> w </w:t>
      </w:r>
      <w:r w:rsidRPr="00885B56">
        <w:rPr>
          <w:lang w:eastAsia="pl-PL"/>
        </w:rPr>
        <w:t>samodzielnych budynkach, pomieszczeniach piwnicznych</w:t>
      </w:r>
      <w:r w:rsidR="005A5A82" w:rsidRPr="00885B56">
        <w:rPr>
          <w:lang w:eastAsia="pl-PL"/>
        </w:rPr>
        <w:t xml:space="preserve"> i </w:t>
      </w:r>
      <w:r w:rsidRPr="00885B56">
        <w:rPr>
          <w:lang w:eastAsia="pl-PL"/>
        </w:rPr>
        <w:t>pomieszczeniach zlokalizowanych</w:t>
      </w:r>
      <w:r w:rsidR="000E738B" w:rsidRPr="00885B56">
        <w:rPr>
          <w:lang w:eastAsia="pl-PL"/>
        </w:rPr>
        <w:t xml:space="preserve"> w </w:t>
      </w:r>
      <w:r w:rsidRPr="00885B56">
        <w:rPr>
          <w:lang w:eastAsia="pl-PL"/>
        </w:rPr>
        <w:t>przyziemiu lub kontenerach typu chłodnia</w:t>
      </w:r>
      <w:r w:rsidR="007846FC" w:rsidRPr="00885B56">
        <w:rPr>
          <w:lang w:eastAsia="pl-PL"/>
        </w:rPr>
        <w:t>,</w:t>
      </w:r>
      <w:r w:rsidRPr="00885B56">
        <w:rPr>
          <w:lang w:eastAsia="pl-PL"/>
        </w:rPr>
        <w:t xml:space="preserve"> czy przenośnych urządzeniach chłodniczych. Większość skontrolowanych obiektów szpitalnych zapewniała pomieszczenia lub urządzenia przeznaczone do wstępnego magazynowania odpadów medycznych spełniające konieczne wymagania higieniczne. Jedynie</w:t>
      </w:r>
      <w:r w:rsidR="000E738B" w:rsidRPr="00885B56">
        <w:rPr>
          <w:lang w:eastAsia="pl-PL"/>
        </w:rPr>
        <w:t xml:space="preserve"> w </w:t>
      </w:r>
      <w:r w:rsidRPr="00885B56">
        <w:rPr>
          <w:lang w:eastAsia="pl-PL"/>
        </w:rPr>
        <w:t>Szpitalu im. Matki Teresy</w:t>
      </w:r>
      <w:r w:rsidR="005A5A82" w:rsidRPr="00885B56">
        <w:rPr>
          <w:lang w:eastAsia="pl-PL"/>
        </w:rPr>
        <w:t xml:space="preserve"> z </w:t>
      </w:r>
      <w:r w:rsidRPr="00885B56">
        <w:rPr>
          <w:lang w:eastAsia="pl-PL"/>
        </w:rPr>
        <w:t>Kalkuty</w:t>
      </w:r>
      <w:r w:rsidR="000E738B" w:rsidRPr="00885B56">
        <w:rPr>
          <w:lang w:eastAsia="pl-PL"/>
        </w:rPr>
        <w:t xml:space="preserve"> w </w:t>
      </w:r>
      <w:r w:rsidRPr="00885B56">
        <w:rPr>
          <w:lang w:eastAsia="pl-PL"/>
        </w:rPr>
        <w:t>Drawsku Pomorskim oraz Szpitalu Klinicznym nr 1 przy ul. Siedleckiej 2</w:t>
      </w:r>
      <w:r w:rsidR="000E738B" w:rsidRPr="00885B56">
        <w:rPr>
          <w:lang w:eastAsia="pl-PL"/>
        </w:rPr>
        <w:t xml:space="preserve"> w </w:t>
      </w:r>
      <w:r w:rsidRPr="00885B56">
        <w:rPr>
          <w:lang w:eastAsia="pl-PL"/>
        </w:rPr>
        <w:t>Policach</w:t>
      </w:r>
      <w:r w:rsidR="000E738B" w:rsidRPr="00885B56">
        <w:rPr>
          <w:lang w:eastAsia="pl-PL"/>
        </w:rPr>
        <w:t xml:space="preserve"> w </w:t>
      </w:r>
      <w:r w:rsidRPr="00885B56">
        <w:rPr>
          <w:lang w:eastAsia="pl-PL"/>
        </w:rPr>
        <w:t>magazynie odpadów medycznych stwierdzono niewłaściwy stan sanitarno – techniczny powierzchni ścian oraz sufitu. Przedmiotowe szpitale zostały zobowiązane do usunięcia nieprawidłowości.</w:t>
      </w:r>
    </w:p>
    <w:p w14:paraId="67273A0D" w14:textId="4B0B6EE4" w:rsidR="00D21BDA" w:rsidRPr="00885B56" w:rsidRDefault="00D21BDA" w:rsidP="001E223F">
      <w:pPr>
        <w:pStyle w:val="Stylnastroninternet"/>
        <w:rPr>
          <w:lang w:eastAsia="pl-PL"/>
        </w:rPr>
      </w:pPr>
      <w:r w:rsidRPr="00885B56">
        <w:rPr>
          <w:lang w:eastAsia="pl-PL"/>
        </w:rPr>
        <w:t>W skontrolowanych obiektach szpitalnych transport odpadów</w:t>
      </w:r>
      <w:r w:rsidR="005A5A82" w:rsidRPr="00885B56">
        <w:rPr>
          <w:lang w:eastAsia="pl-PL"/>
        </w:rPr>
        <w:t xml:space="preserve"> z </w:t>
      </w:r>
      <w:r w:rsidRPr="00885B56">
        <w:rPr>
          <w:lang w:eastAsia="pl-PL"/>
        </w:rPr>
        <w:t>oddziałów szpitalnych do magazynu odpadów medycznych odbywał się wydzielonymi</w:t>
      </w:r>
      <w:r w:rsidR="005A5A82" w:rsidRPr="00885B56">
        <w:rPr>
          <w:lang w:eastAsia="pl-PL"/>
        </w:rPr>
        <w:t xml:space="preserve"> i </w:t>
      </w:r>
      <w:r w:rsidRPr="00885B56">
        <w:rPr>
          <w:lang w:eastAsia="pl-PL"/>
        </w:rPr>
        <w:t>przeznaczonymi do tego celu środkami transportu</w:t>
      </w:r>
      <w:r w:rsidR="005A5A82" w:rsidRPr="00885B56">
        <w:rPr>
          <w:lang w:eastAsia="pl-PL"/>
        </w:rPr>
        <w:t xml:space="preserve"> z </w:t>
      </w:r>
      <w:r w:rsidRPr="00885B56">
        <w:rPr>
          <w:lang w:eastAsia="pl-PL"/>
        </w:rPr>
        <w:t>zamykaną przestrzenią ładunkową. Wózki bądź pojemniki do transportu wewnętrznego odpadów medycznych były dezynfekowane</w:t>
      </w:r>
      <w:r w:rsidR="005A5A82" w:rsidRPr="00885B56">
        <w:rPr>
          <w:lang w:eastAsia="pl-PL"/>
        </w:rPr>
        <w:t xml:space="preserve"> i </w:t>
      </w:r>
      <w:r w:rsidRPr="00885B56">
        <w:rPr>
          <w:lang w:eastAsia="pl-PL"/>
        </w:rPr>
        <w:t>myte</w:t>
      </w:r>
      <w:r w:rsidR="000E738B" w:rsidRPr="00885B56">
        <w:rPr>
          <w:lang w:eastAsia="pl-PL"/>
        </w:rPr>
        <w:t xml:space="preserve"> w </w:t>
      </w:r>
      <w:r w:rsidRPr="00885B56">
        <w:rPr>
          <w:lang w:eastAsia="pl-PL"/>
        </w:rPr>
        <w:t xml:space="preserve">wydzielonych pomieszczeniach przeznaczonych do tego celu bądź miejscach na zapleczach szpitali. </w:t>
      </w:r>
    </w:p>
    <w:p w14:paraId="5E0404FB" w14:textId="62EE5035" w:rsidR="00D21BDA" w:rsidRPr="00885B56" w:rsidRDefault="00D21BDA" w:rsidP="001E223F">
      <w:pPr>
        <w:pStyle w:val="Stylnastroninternet"/>
        <w:rPr>
          <w:lang w:eastAsia="pl-PL"/>
        </w:rPr>
      </w:pPr>
      <w:r w:rsidRPr="00885B56">
        <w:rPr>
          <w:lang w:eastAsia="pl-PL"/>
        </w:rPr>
        <w:t>W kontrolowanych obiektach zakaźne odpady medyczne o kodzie 18 01 02* magazynowane były</w:t>
      </w:r>
      <w:r w:rsidR="000E738B" w:rsidRPr="00885B56">
        <w:rPr>
          <w:lang w:eastAsia="pl-PL"/>
        </w:rPr>
        <w:t xml:space="preserve"> w </w:t>
      </w:r>
      <w:r w:rsidRPr="00885B56">
        <w:rPr>
          <w:lang w:eastAsia="pl-PL"/>
        </w:rPr>
        <w:t>temperaturze poniżej 10</w:t>
      </w:r>
      <w:r w:rsidRPr="00885B56">
        <w:rPr>
          <w:vertAlign w:val="superscript"/>
          <w:lang w:eastAsia="pl-PL"/>
        </w:rPr>
        <w:t>o</w:t>
      </w:r>
      <w:r w:rsidRPr="00885B56">
        <w:rPr>
          <w:lang w:eastAsia="pl-PL"/>
        </w:rPr>
        <w:t>C</w:t>
      </w:r>
      <w:r w:rsidR="005A5A82" w:rsidRPr="00885B56">
        <w:rPr>
          <w:lang w:eastAsia="pl-PL"/>
        </w:rPr>
        <w:t xml:space="preserve"> i </w:t>
      </w:r>
      <w:r w:rsidRPr="00885B56">
        <w:rPr>
          <w:lang w:eastAsia="pl-PL"/>
        </w:rPr>
        <w:t>odbierane</w:t>
      </w:r>
      <w:r w:rsidR="005A5A82" w:rsidRPr="00885B56">
        <w:rPr>
          <w:lang w:eastAsia="pl-PL"/>
        </w:rPr>
        <w:t xml:space="preserve"> z </w:t>
      </w:r>
      <w:r w:rsidRPr="00885B56">
        <w:rPr>
          <w:lang w:eastAsia="pl-PL"/>
        </w:rPr>
        <w:t>uwzględnieniem dopuszczalnego czasu 72 godzin przeznaczonych na ich magazynowanie. Szpitale, których magazyny nie posiadały wyposażenia</w:t>
      </w:r>
      <w:r w:rsidR="000E738B" w:rsidRPr="00885B56">
        <w:rPr>
          <w:lang w:eastAsia="pl-PL"/>
        </w:rPr>
        <w:t xml:space="preserve"> w </w:t>
      </w:r>
      <w:r w:rsidRPr="00885B56">
        <w:rPr>
          <w:lang w:eastAsia="pl-PL"/>
        </w:rPr>
        <w:t>agregaty chłodnicze lub klimatyzatory zaopatrzono</w:t>
      </w:r>
      <w:r w:rsidR="000E738B" w:rsidRPr="00885B56">
        <w:rPr>
          <w:lang w:eastAsia="pl-PL"/>
        </w:rPr>
        <w:t xml:space="preserve"> w </w:t>
      </w:r>
      <w:r w:rsidRPr="00885B56">
        <w:rPr>
          <w:lang w:eastAsia="pl-PL"/>
        </w:rPr>
        <w:t>przenośne urządzenia chłodnicze umożliwiające uzyskanie wymaganej temperatury magazynowania poniżej 10</w:t>
      </w:r>
      <w:r w:rsidRPr="00885B56">
        <w:rPr>
          <w:vertAlign w:val="superscript"/>
          <w:lang w:eastAsia="pl-PL"/>
        </w:rPr>
        <w:t>o</w:t>
      </w:r>
      <w:r w:rsidRPr="00885B56">
        <w:rPr>
          <w:lang w:eastAsia="pl-PL"/>
        </w:rPr>
        <w:t xml:space="preserve">C. </w:t>
      </w:r>
    </w:p>
    <w:p w14:paraId="15CBC3AD" w14:textId="77777777" w:rsidR="009152FD" w:rsidRDefault="009152FD" w:rsidP="003F1CA0">
      <w:pPr>
        <w:spacing w:after="0" w:line="276" w:lineRule="auto"/>
        <w:ind w:firstLine="360"/>
        <w:jc w:val="both"/>
        <w:rPr>
          <w:rFonts w:eastAsia="Times New Roman" w:cstheme="minorHAnsi"/>
          <w:sz w:val="24"/>
          <w:szCs w:val="24"/>
          <w:lang w:eastAsia="pl-PL"/>
        </w:rPr>
        <w:sectPr w:rsidR="009152FD" w:rsidSect="009152FD">
          <w:headerReference w:type="default" r:id="rId28"/>
          <w:type w:val="continuous"/>
          <w:pgSz w:w="11906" w:h="16838"/>
          <w:pgMar w:top="1418" w:right="1418" w:bottom="1418" w:left="1418" w:header="709" w:footer="709" w:gutter="0"/>
          <w:cols w:space="708"/>
          <w:docGrid w:linePitch="360"/>
        </w:sectPr>
      </w:pPr>
    </w:p>
    <w:p w14:paraId="76F8DD3E" w14:textId="40BE0DD9" w:rsidR="00165442" w:rsidRPr="00AD5D5D" w:rsidRDefault="003F7A55" w:rsidP="003F1CA0">
      <w:pPr>
        <w:pStyle w:val="Nagwek1"/>
        <w:numPr>
          <w:ilvl w:val="0"/>
          <w:numId w:val="121"/>
        </w:numPr>
        <w:spacing w:before="0"/>
        <w:rPr>
          <w:color w:val="002060"/>
        </w:rPr>
      </w:pPr>
      <w:bookmarkStart w:id="791" w:name="_Toc135828449"/>
      <w:r w:rsidRPr="00AD5D5D">
        <w:rPr>
          <w:color w:val="002060"/>
        </w:rPr>
        <w:lastRenderedPageBreak/>
        <w:t xml:space="preserve">Higiena </w:t>
      </w:r>
      <w:r w:rsidR="005D6206" w:rsidRPr="00AD5D5D">
        <w:rPr>
          <w:color w:val="002060"/>
        </w:rPr>
        <w:t>Ż</w:t>
      </w:r>
      <w:r w:rsidRPr="00AD5D5D">
        <w:rPr>
          <w:color w:val="002060"/>
        </w:rPr>
        <w:t xml:space="preserve">ywności, </w:t>
      </w:r>
      <w:r w:rsidR="005D6206" w:rsidRPr="00AD5D5D">
        <w:rPr>
          <w:color w:val="002060"/>
        </w:rPr>
        <w:t>Ż</w:t>
      </w:r>
      <w:r w:rsidRPr="00AD5D5D">
        <w:rPr>
          <w:color w:val="002060"/>
        </w:rPr>
        <w:t>ywienia</w:t>
      </w:r>
      <w:r w:rsidR="005A5A82" w:rsidRPr="00AD5D5D">
        <w:rPr>
          <w:color w:val="002060"/>
        </w:rPr>
        <w:t xml:space="preserve"> i </w:t>
      </w:r>
      <w:r w:rsidR="005D6206" w:rsidRPr="00AD5D5D">
        <w:rPr>
          <w:color w:val="002060"/>
        </w:rPr>
        <w:t>P</w:t>
      </w:r>
      <w:r w:rsidRPr="00AD5D5D">
        <w:rPr>
          <w:color w:val="002060"/>
        </w:rPr>
        <w:t xml:space="preserve">rzedmiotów </w:t>
      </w:r>
      <w:r w:rsidR="005D6206" w:rsidRPr="00AD5D5D">
        <w:rPr>
          <w:color w:val="002060"/>
        </w:rPr>
        <w:t>U</w:t>
      </w:r>
      <w:r w:rsidRPr="00AD5D5D">
        <w:rPr>
          <w:color w:val="002060"/>
        </w:rPr>
        <w:t>żytku</w:t>
      </w:r>
      <w:bookmarkEnd w:id="791"/>
    </w:p>
    <w:p w14:paraId="73ED35F1" w14:textId="77777777" w:rsidR="003F1CA0" w:rsidRPr="00662156" w:rsidRDefault="003F1CA0" w:rsidP="00662156">
      <w:pPr>
        <w:pStyle w:val="Stylnastroninternet"/>
      </w:pPr>
    </w:p>
    <w:p w14:paraId="45DDDA25" w14:textId="71C9E28D" w:rsidR="00165442" w:rsidRDefault="00165442" w:rsidP="003F1CA0">
      <w:pPr>
        <w:pStyle w:val="Nagwek2"/>
        <w:numPr>
          <w:ilvl w:val="0"/>
          <w:numId w:val="124"/>
        </w:numPr>
        <w:spacing w:before="0"/>
        <w:rPr>
          <w:lang w:eastAsia="pl-PL"/>
        </w:rPr>
      </w:pPr>
      <w:bookmarkStart w:id="792" w:name="_Toc135828450"/>
      <w:r w:rsidRPr="0028520F">
        <w:rPr>
          <w:lang w:eastAsia="pl-PL"/>
        </w:rPr>
        <w:t>Stan sanitarny nadzorowanych obiektów</w:t>
      </w:r>
      <w:bookmarkEnd w:id="792"/>
    </w:p>
    <w:p w14:paraId="5C9E1B2D" w14:textId="77777777" w:rsidR="003F1CA0" w:rsidRPr="00885B56" w:rsidRDefault="003F1CA0" w:rsidP="00662156">
      <w:pPr>
        <w:pStyle w:val="Stylnastroninternet"/>
        <w:rPr>
          <w:lang w:eastAsia="pl-PL"/>
        </w:rPr>
      </w:pPr>
    </w:p>
    <w:p w14:paraId="2A3D948C" w14:textId="4F721796" w:rsidR="00451B2D" w:rsidRPr="00885B56" w:rsidRDefault="00451B2D" w:rsidP="001E223F">
      <w:pPr>
        <w:pStyle w:val="Stylnastroninternet"/>
        <w:rPr>
          <w:bCs/>
        </w:rPr>
      </w:pPr>
      <w:r w:rsidRPr="00885B56">
        <w:t xml:space="preserve">Pod nadzorem sanitarnym na terenie województwa zachodniopomorskiego znajduje się </w:t>
      </w:r>
      <w:r w:rsidRPr="00885B56">
        <w:rPr>
          <w:b/>
        </w:rPr>
        <w:t xml:space="preserve">30928 </w:t>
      </w:r>
      <w:r w:rsidRPr="00885B56">
        <w:rPr>
          <w:bCs/>
        </w:rPr>
        <w:t>obiektów ogółem (dane bez GSSE),</w:t>
      </w:r>
      <w:r w:rsidR="000E738B" w:rsidRPr="00885B56">
        <w:rPr>
          <w:bCs/>
        </w:rPr>
        <w:t xml:space="preserve"> w </w:t>
      </w:r>
      <w:r w:rsidRPr="00885B56">
        <w:rPr>
          <w:bCs/>
        </w:rPr>
        <w:t>tym:</w:t>
      </w:r>
    </w:p>
    <w:p w14:paraId="17789734" w14:textId="77777777" w:rsidR="00451B2D" w:rsidRPr="00885B56" w:rsidRDefault="00451B2D" w:rsidP="001E223F">
      <w:pPr>
        <w:pStyle w:val="punktatornastron"/>
        <w:numPr>
          <w:ilvl w:val="0"/>
          <w:numId w:val="147"/>
        </w:numPr>
      </w:pPr>
      <w:r w:rsidRPr="00885B56">
        <w:t>6723 zakłady produkcji żywności (m.in. 167 piekarni, 157 ciastkarni, 5367 producentów produkcji pierwotnej);</w:t>
      </w:r>
    </w:p>
    <w:p w14:paraId="26781B73" w14:textId="77777777" w:rsidR="001E223F" w:rsidRPr="001E223F" w:rsidRDefault="00451B2D" w:rsidP="001E223F">
      <w:pPr>
        <w:pStyle w:val="punktatornastron"/>
        <w:numPr>
          <w:ilvl w:val="0"/>
          <w:numId w:val="147"/>
        </w:numPr>
        <w:rPr>
          <w:spacing w:val="-2"/>
        </w:rPr>
      </w:pPr>
      <w:r w:rsidRPr="00885B56">
        <w:t>13808 obiektów obrotu żywnością (m.in. 5840 sklepów spożywczych, 4033 środki transportu);</w:t>
      </w:r>
    </w:p>
    <w:p w14:paraId="1B4D529B" w14:textId="13AB1CAF" w:rsidR="00451B2D" w:rsidRPr="001E223F" w:rsidRDefault="00451B2D" w:rsidP="001E223F">
      <w:pPr>
        <w:pStyle w:val="punktatornastron"/>
        <w:numPr>
          <w:ilvl w:val="0"/>
          <w:numId w:val="147"/>
        </w:numPr>
        <w:rPr>
          <w:spacing w:val="-2"/>
        </w:rPr>
      </w:pPr>
      <w:r w:rsidRPr="001E223F">
        <w:rPr>
          <w:spacing w:val="-2"/>
        </w:rPr>
        <w:t>6914 zakładów żywienia zbiorowego typu otwartego (m.in. 3177 zakładów małej gastronomii);</w:t>
      </w:r>
    </w:p>
    <w:p w14:paraId="0066CB0C" w14:textId="78C84F20" w:rsidR="00451B2D" w:rsidRPr="00885B56" w:rsidRDefault="00451B2D" w:rsidP="001E223F">
      <w:pPr>
        <w:pStyle w:val="punktatornastron"/>
        <w:numPr>
          <w:ilvl w:val="0"/>
          <w:numId w:val="147"/>
        </w:numPr>
      </w:pPr>
      <w:r w:rsidRPr="00885B56">
        <w:t>2715 zakładów żywienia zbiorowego typu zamkniętego (m.in. 43 bloki żywienia</w:t>
      </w:r>
      <w:r w:rsidR="000E738B" w:rsidRPr="00885B56">
        <w:t xml:space="preserve"> w </w:t>
      </w:r>
      <w:r w:rsidRPr="00885B56">
        <w:t>szpitalach; 489 stołówek szkolnych, 567 stołówek przedszkolnych);</w:t>
      </w:r>
    </w:p>
    <w:p w14:paraId="02882A75" w14:textId="57A7A579" w:rsidR="00451B2D" w:rsidRPr="00885B56" w:rsidRDefault="00451B2D" w:rsidP="001E223F">
      <w:pPr>
        <w:pStyle w:val="punktatornastron"/>
        <w:numPr>
          <w:ilvl w:val="0"/>
          <w:numId w:val="147"/>
        </w:numPr>
      </w:pPr>
      <w:r w:rsidRPr="00885B56">
        <w:t>480 wytwórni</w:t>
      </w:r>
      <w:r w:rsidR="005A5A82" w:rsidRPr="00885B56">
        <w:t xml:space="preserve"> i </w:t>
      </w:r>
      <w:r w:rsidRPr="00885B56">
        <w:t>miejsc obrotu materiałami</w:t>
      </w:r>
      <w:r w:rsidR="005A5A82" w:rsidRPr="00885B56">
        <w:t xml:space="preserve"> i </w:t>
      </w:r>
      <w:r w:rsidRPr="00885B56">
        <w:t>wyrobami przeznaczonymi do kontaktu</w:t>
      </w:r>
      <w:r w:rsidR="005A5A82" w:rsidRPr="00885B56">
        <w:t xml:space="preserve"> z </w:t>
      </w:r>
      <w:r w:rsidRPr="00885B56">
        <w:t>żywnością;</w:t>
      </w:r>
    </w:p>
    <w:p w14:paraId="3CD18C98" w14:textId="77777777" w:rsidR="00451B2D" w:rsidRPr="00885B56" w:rsidRDefault="00451B2D" w:rsidP="001E223F">
      <w:pPr>
        <w:pStyle w:val="punktatornastron"/>
        <w:numPr>
          <w:ilvl w:val="0"/>
          <w:numId w:val="147"/>
        </w:numPr>
      </w:pPr>
      <w:r w:rsidRPr="00885B56">
        <w:t>69 zakładów usług cateringowych;</w:t>
      </w:r>
    </w:p>
    <w:p w14:paraId="4E0B6D03" w14:textId="75D74A09" w:rsidR="00451B2D" w:rsidRPr="00885B56" w:rsidRDefault="00451B2D" w:rsidP="001E223F">
      <w:pPr>
        <w:pStyle w:val="punktatornastron"/>
        <w:numPr>
          <w:ilvl w:val="0"/>
          <w:numId w:val="147"/>
        </w:numPr>
      </w:pPr>
      <w:r w:rsidRPr="00885B56">
        <w:t>219 obiektów produkcji, konfekcjonowania</w:t>
      </w:r>
      <w:r w:rsidR="005A5A82" w:rsidRPr="00885B56">
        <w:t xml:space="preserve"> i </w:t>
      </w:r>
      <w:r w:rsidRPr="00885B56">
        <w:t>obrotu produktami kosmetycznymi.</w:t>
      </w:r>
    </w:p>
    <w:p w14:paraId="350DAAA3" w14:textId="77777777" w:rsidR="009175FA" w:rsidRDefault="009175FA" w:rsidP="001E223F">
      <w:pPr>
        <w:pStyle w:val="Stylnastroninternet"/>
      </w:pPr>
    </w:p>
    <w:p w14:paraId="1D592B61" w14:textId="76F1C148" w:rsidR="009175FA" w:rsidRPr="0057057F" w:rsidRDefault="009175FA" w:rsidP="009175FA">
      <w:pPr>
        <w:pStyle w:val="Legenda"/>
        <w:rPr>
          <w:i w:val="0"/>
          <w:iCs w:val="0"/>
          <w:noProof/>
          <w:color w:val="auto"/>
        </w:rPr>
      </w:pPr>
      <w:bookmarkStart w:id="793" w:name="_Toc134604329"/>
      <w:bookmarkStart w:id="794" w:name="_Toc134610852"/>
      <w:bookmarkStart w:id="795" w:name="_Toc135041632"/>
      <w:bookmarkStart w:id="796" w:name="_Toc135828624"/>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7</w:t>
      </w:r>
      <w:r w:rsidRPr="0057057F">
        <w:rPr>
          <w:i w:val="0"/>
          <w:iCs w:val="0"/>
          <w:noProof/>
          <w:color w:val="auto"/>
        </w:rPr>
        <w:fldChar w:fldCharType="end"/>
      </w:r>
      <w:r w:rsidR="00001073">
        <w:rPr>
          <w:i w:val="0"/>
          <w:iCs w:val="0"/>
          <w:noProof/>
          <w:color w:val="auto"/>
        </w:rPr>
        <w:t>.</w:t>
      </w:r>
      <w:r w:rsidRPr="0057057F">
        <w:rPr>
          <w:i w:val="0"/>
          <w:iCs w:val="0"/>
          <w:color w:val="auto"/>
        </w:rPr>
        <w:t xml:space="preserve"> Liczba wybranych grup obiektów objętych nadzorem sanitarnym na terenie województwa zachodniopomorskiego w latach 2021-2022</w:t>
      </w:r>
      <w:bookmarkEnd w:id="793"/>
      <w:bookmarkEnd w:id="794"/>
      <w:bookmarkEnd w:id="795"/>
      <w:bookmarkEnd w:id="796"/>
    </w:p>
    <w:p w14:paraId="521712E9" w14:textId="1A65A7FF" w:rsidR="009175FA" w:rsidRPr="00885B56" w:rsidRDefault="009175FA" w:rsidP="008071BF">
      <w:pPr>
        <w:pStyle w:val="Stylnastroninternet"/>
        <w:ind w:firstLine="0"/>
        <w:jc w:val="center"/>
      </w:pPr>
      <w:r>
        <w:rPr>
          <w:noProof/>
        </w:rPr>
        <w:drawing>
          <wp:inline distT="0" distB="0" distL="0" distR="0" wp14:anchorId="10B81158" wp14:editId="6C228EAB">
            <wp:extent cx="5794872" cy="4187190"/>
            <wp:effectExtent l="0" t="0" r="0" b="3810"/>
            <wp:docPr id="1938124817" name="Obraz 15" descr="Wykres 7 Liczba wybranych grup obiektów objętych nadzorem sanitarnym na terenie województwa zachodniopomorskiego w latach 2021-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8124817" name="Obraz 15" descr="Wykres 7 Liczba wybranych grup obiektów objętych nadzorem sanitarnym na terenie województwa zachodniopomorskiego w latach 2021-2022"/>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816676" cy="4202945"/>
                    </a:xfrm>
                    <a:prstGeom prst="rect">
                      <a:avLst/>
                    </a:prstGeom>
                    <a:noFill/>
                  </pic:spPr>
                </pic:pic>
              </a:graphicData>
            </a:graphic>
          </wp:inline>
        </w:drawing>
      </w:r>
    </w:p>
    <w:p w14:paraId="449ADDB5" w14:textId="1CED9F1F" w:rsidR="00451B2D" w:rsidRPr="00A53790" w:rsidRDefault="00451B2D" w:rsidP="00A53790">
      <w:pPr>
        <w:pStyle w:val="Stylnastroninternet"/>
      </w:pPr>
      <w:r w:rsidRPr="00A53790">
        <w:lastRenderedPageBreak/>
        <w:t>W 2022 roku 1514 obiektów uzyskało decyzję zatwierdzającą wydaną na podstawie art. 63 ust</w:t>
      </w:r>
      <w:r w:rsidR="00CA785E" w:rsidRPr="00A53790">
        <w:t>.</w:t>
      </w:r>
      <w:r w:rsidRPr="00A53790">
        <w:t xml:space="preserve"> 1 ustawy</w:t>
      </w:r>
      <w:r w:rsidR="005A5A82" w:rsidRPr="00A53790">
        <w:t xml:space="preserve"> z </w:t>
      </w:r>
      <w:r w:rsidRPr="00A53790">
        <w:t>dnia 25 sierpnia 2006 r. o bezpieczeństwie żywności</w:t>
      </w:r>
      <w:r w:rsidR="005A5A82" w:rsidRPr="00A53790">
        <w:t xml:space="preserve"> i </w:t>
      </w:r>
      <w:r w:rsidRPr="00A53790">
        <w:t>żywienia.</w:t>
      </w:r>
    </w:p>
    <w:p w14:paraId="56A477A6" w14:textId="17E8D535" w:rsidR="00451B2D" w:rsidRPr="00A53790" w:rsidRDefault="00451B2D" w:rsidP="00A53790">
      <w:pPr>
        <w:pStyle w:val="Stylnastroninternet"/>
      </w:pPr>
      <w:r w:rsidRPr="00A53790">
        <w:t>Kontrole sanitarne przeprowadzono</w:t>
      </w:r>
      <w:r w:rsidR="000E738B" w:rsidRPr="00A53790">
        <w:t xml:space="preserve"> w </w:t>
      </w:r>
      <w:r w:rsidRPr="00A53790">
        <w:t>8273 zakładach.</w:t>
      </w:r>
      <w:r w:rsidR="007D718E">
        <w:t xml:space="preserve"> Ł</w:t>
      </w:r>
      <w:r w:rsidRPr="00A53790">
        <w:t>ącznie przeprowadzono 14814 kontroli,</w:t>
      </w:r>
      <w:r w:rsidR="000E738B" w:rsidRPr="00A53790">
        <w:t xml:space="preserve"> w </w:t>
      </w:r>
      <w:r w:rsidRPr="00A53790">
        <w:t>tym 2391 kontroli interwencyjnych.</w:t>
      </w:r>
      <w:r w:rsidR="007D718E">
        <w:t xml:space="preserve"> </w:t>
      </w:r>
      <w:r w:rsidRPr="00A53790">
        <w:t>Wydano 2164 decyzje nakazujące usunięcie stwierdzonych uchybień,</w:t>
      </w:r>
      <w:r w:rsidR="000E738B" w:rsidRPr="00A53790">
        <w:t xml:space="preserve"> w </w:t>
      </w:r>
      <w:r w:rsidRPr="00A53790">
        <w:t>tym 29 decyzji nieruchomienia/przerwania działalności produkcyjnej oraz handlowej zakładów,</w:t>
      </w:r>
      <w:r w:rsidR="005A5A82" w:rsidRPr="00A53790">
        <w:t xml:space="preserve"> a </w:t>
      </w:r>
      <w:r w:rsidRPr="00A53790">
        <w:t>także 73 decyzje zakazujące wprowadzenia produktu do obrotu. W 1719 przypadkach osoby winne zaniedbań</w:t>
      </w:r>
      <w:r w:rsidR="000E738B" w:rsidRPr="00A53790">
        <w:t xml:space="preserve"> </w:t>
      </w:r>
      <w:r w:rsidRPr="00A53790">
        <w:t>braku przestrzegania podstawowych wymagań sanitarnych ukarano mandatami karnymi na sumę 402 970 zł.</w:t>
      </w:r>
    </w:p>
    <w:p w14:paraId="338E20DF" w14:textId="77777777" w:rsidR="00165442" w:rsidRPr="0057057F" w:rsidRDefault="00165442" w:rsidP="00A53790">
      <w:pPr>
        <w:pStyle w:val="Stylnastroninternet"/>
      </w:pPr>
    </w:p>
    <w:p w14:paraId="05791409" w14:textId="765123E5" w:rsidR="007A0338" w:rsidRPr="0057057F" w:rsidRDefault="007A0338" w:rsidP="007A0338">
      <w:pPr>
        <w:pStyle w:val="Legenda"/>
        <w:keepNext/>
        <w:jc w:val="center"/>
        <w:rPr>
          <w:i w:val="0"/>
          <w:iCs w:val="0"/>
          <w:color w:val="auto"/>
        </w:rPr>
      </w:pPr>
      <w:bookmarkStart w:id="797" w:name="_Toc133413248"/>
      <w:bookmarkStart w:id="798" w:name="_Toc133500673"/>
      <w:bookmarkStart w:id="799" w:name="_Toc133576699"/>
      <w:bookmarkStart w:id="800" w:name="_Toc133582303"/>
      <w:bookmarkStart w:id="801" w:name="_Toc133582824"/>
      <w:bookmarkStart w:id="802" w:name="_Toc133583811"/>
      <w:bookmarkStart w:id="803" w:name="_Toc134604330"/>
      <w:bookmarkStart w:id="804" w:name="_Toc134610853"/>
      <w:bookmarkStart w:id="805" w:name="_Toc135041633"/>
      <w:bookmarkStart w:id="806" w:name="_Toc135828625"/>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8</w:t>
      </w:r>
      <w:r w:rsidRPr="0057057F">
        <w:rPr>
          <w:i w:val="0"/>
          <w:iCs w:val="0"/>
          <w:color w:val="auto"/>
        </w:rPr>
        <w:fldChar w:fldCharType="end"/>
      </w:r>
      <w:r w:rsidR="00001073">
        <w:rPr>
          <w:i w:val="0"/>
          <w:iCs w:val="0"/>
          <w:color w:val="auto"/>
        </w:rPr>
        <w:t>.</w:t>
      </w:r>
      <w:r w:rsidRPr="0057057F">
        <w:rPr>
          <w:i w:val="0"/>
          <w:iCs w:val="0"/>
          <w:color w:val="auto"/>
        </w:rPr>
        <w:t xml:space="preserve">  Odsetek obiektów ocenionych na podstawie arkuszy oceny zakładów wg przyjętych kryteriów kategorii ryzyka</w:t>
      </w:r>
      <w:r w:rsidR="000E738B" w:rsidRPr="0057057F">
        <w:rPr>
          <w:i w:val="0"/>
          <w:iCs w:val="0"/>
          <w:color w:val="auto"/>
        </w:rPr>
        <w:t xml:space="preserve"> w </w:t>
      </w:r>
      <w:r w:rsidRPr="0057057F">
        <w:rPr>
          <w:i w:val="0"/>
          <w:iCs w:val="0"/>
          <w:color w:val="auto"/>
        </w:rPr>
        <w:t xml:space="preserve">wybranych grupach zakładów </w:t>
      </w:r>
      <w:r w:rsidR="00A27647">
        <w:rPr>
          <w:i w:val="0"/>
          <w:iCs w:val="0"/>
          <w:color w:val="auto"/>
        </w:rPr>
        <w:t xml:space="preserve">w </w:t>
      </w:r>
      <w:r w:rsidRPr="0057057F">
        <w:rPr>
          <w:i w:val="0"/>
          <w:iCs w:val="0"/>
          <w:color w:val="auto"/>
        </w:rPr>
        <w:t>roku 2022</w:t>
      </w:r>
      <w:bookmarkEnd w:id="797"/>
      <w:bookmarkEnd w:id="798"/>
      <w:bookmarkEnd w:id="799"/>
      <w:bookmarkEnd w:id="800"/>
      <w:bookmarkEnd w:id="801"/>
      <w:bookmarkEnd w:id="802"/>
      <w:bookmarkEnd w:id="803"/>
      <w:bookmarkEnd w:id="804"/>
      <w:bookmarkEnd w:id="805"/>
      <w:bookmarkEnd w:id="806"/>
    </w:p>
    <w:p w14:paraId="6CEAD6E8" w14:textId="233B820F" w:rsidR="009F7C5F" w:rsidRDefault="001E223F" w:rsidP="008071BF">
      <w:pPr>
        <w:pStyle w:val="Stylnastroninternet"/>
        <w:ind w:firstLine="0"/>
        <w:jc w:val="center"/>
      </w:pPr>
      <w:r w:rsidRPr="00B017C6">
        <w:rPr>
          <w:b/>
          <w:smallCaps/>
          <w:noProof/>
          <w:color w:val="FF0000"/>
        </w:rPr>
        <w:drawing>
          <wp:inline distT="0" distB="0" distL="0" distR="0" wp14:anchorId="3CF948B9" wp14:editId="0A965090">
            <wp:extent cx="6136395" cy="3040656"/>
            <wp:effectExtent l="0" t="0" r="0" b="7620"/>
            <wp:docPr id="63413338" name="Wykres 63413338" descr="Wykres 8  Odsetek obiektów ocenionych na podstawie arkuszy oceny zakładów wg przyjętych kryteriów kategorii ryzyka w wybranych grupach zakładów roku 2022"/>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62546120" w14:textId="651887B0" w:rsidR="00451B2D" w:rsidRPr="007D718E" w:rsidRDefault="00451B2D" w:rsidP="007D718E">
      <w:pPr>
        <w:pStyle w:val="Stylnastroninternet"/>
      </w:pPr>
      <w:bookmarkStart w:id="807" w:name="_Toc133231331"/>
      <w:bookmarkStart w:id="808" w:name="_Toc133236340"/>
      <w:r w:rsidRPr="007D718E">
        <w:t>Zachodniopomorski Państwowy Wojewódzki Inspektor Sanitarny</w:t>
      </w:r>
      <w:r w:rsidR="000E738B" w:rsidRPr="007D718E">
        <w:t xml:space="preserve"> w </w:t>
      </w:r>
      <w:r w:rsidRPr="007D718E">
        <w:t>Szczecinie</w:t>
      </w:r>
      <w:r w:rsidR="000E738B" w:rsidRPr="007D718E">
        <w:t xml:space="preserve"> w </w:t>
      </w:r>
      <w:r w:rsidRPr="007D718E">
        <w:t>2022 roku</w:t>
      </w:r>
      <w:r w:rsidR="000E738B" w:rsidRPr="007D718E">
        <w:t xml:space="preserve"> w </w:t>
      </w:r>
      <w:r w:rsidRPr="007D718E">
        <w:t>drodze decyzji wymierzył 52 kary pieniężne na łączną kwotę 55 240,50 zł,</w:t>
      </w:r>
      <w:r w:rsidR="005A5A82" w:rsidRPr="007D718E">
        <w:t xml:space="preserve"> z </w:t>
      </w:r>
      <w:r w:rsidRPr="007D718E">
        <w:t>uwagi na</w:t>
      </w:r>
      <w:r w:rsidR="00121C13">
        <w:t> </w:t>
      </w:r>
      <w:r w:rsidRPr="007D718E">
        <w:t>naruszenie art. 103 ust. 1 ustawy</w:t>
      </w:r>
      <w:r w:rsidR="005A5A82" w:rsidRPr="007D718E">
        <w:t xml:space="preserve"> z </w:t>
      </w:r>
      <w:r w:rsidRPr="007D718E">
        <w:t>dnia 25 sierpnia 2006 r. o bezpieczeństwie żywności</w:t>
      </w:r>
      <w:r w:rsidR="005A5A82" w:rsidRPr="007D718E">
        <w:t xml:space="preserve"> i </w:t>
      </w:r>
      <w:r w:rsidRPr="007D718E">
        <w:t>żywienia, tj. za:</w:t>
      </w:r>
    </w:p>
    <w:p w14:paraId="5A1EF725" w14:textId="5D320049" w:rsidR="00451B2D" w:rsidRPr="007D718E" w:rsidRDefault="00451B2D" w:rsidP="0018672D">
      <w:pPr>
        <w:pStyle w:val="punktatornastron"/>
      </w:pPr>
      <w:r w:rsidRPr="007D718E">
        <w:t>nieprzestrzeganie wymagań</w:t>
      </w:r>
      <w:r w:rsidR="000E738B" w:rsidRPr="007D718E">
        <w:t xml:space="preserve"> w </w:t>
      </w:r>
      <w:r w:rsidRPr="007D718E">
        <w:t>zakresie znakowania wprowadzanych do obrotu środków spożywczych,</w:t>
      </w:r>
      <w:r w:rsidR="000E738B" w:rsidRPr="007D718E">
        <w:t xml:space="preserve"> w </w:t>
      </w:r>
      <w:r w:rsidRPr="007D718E">
        <w:t>tym</w:t>
      </w:r>
      <w:r w:rsidR="000E738B" w:rsidRPr="007D718E">
        <w:t xml:space="preserve"> w </w:t>
      </w:r>
      <w:r w:rsidRPr="007D718E">
        <w:t>zakresie prezentacji</w:t>
      </w:r>
      <w:r w:rsidR="005A5A82" w:rsidRPr="007D718E">
        <w:t xml:space="preserve"> i </w:t>
      </w:r>
      <w:r w:rsidRPr="007D718E">
        <w:t>reklamy;</w:t>
      </w:r>
    </w:p>
    <w:p w14:paraId="70FC1D35" w14:textId="7FCB909B" w:rsidR="00451B2D" w:rsidRPr="007D718E" w:rsidRDefault="00451B2D" w:rsidP="0018672D">
      <w:pPr>
        <w:pStyle w:val="punktatornastron"/>
      </w:pPr>
      <w:r w:rsidRPr="007D718E">
        <w:t>produkowanie lub wprowadzanie do obrotu żywności</w:t>
      </w:r>
      <w:r w:rsidR="000E738B" w:rsidRPr="007D718E">
        <w:t xml:space="preserve"> w </w:t>
      </w:r>
      <w:r w:rsidRPr="007D718E">
        <w:t>zakresie niezgodnym</w:t>
      </w:r>
      <w:r w:rsidR="005A5A82" w:rsidRPr="007D718E">
        <w:t xml:space="preserve"> z </w:t>
      </w:r>
      <w:r w:rsidRPr="007D718E">
        <w:t>decyzją o zatwierdzeniu zakładu, o której mowa</w:t>
      </w:r>
      <w:r w:rsidR="000E738B" w:rsidRPr="007D718E">
        <w:t xml:space="preserve"> w </w:t>
      </w:r>
      <w:r w:rsidRPr="007D718E">
        <w:t>art. 62 ust. 1 pkt 2;</w:t>
      </w:r>
    </w:p>
    <w:p w14:paraId="12F96122" w14:textId="12FF85F3" w:rsidR="00451B2D" w:rsidRPr="007D718E" w:rsidRDefault="00451B2D" w:rsidP="0018672D">
      <w:pPr>
        <w:pStyle w:val="punktatornastron"/>
      </w:pPr>
      <w:r w:rsidRPr="007D718E">
        <w:t>rozpoczęcie działalności bez złożenia wniosku o wpis do rejestru zakładów lub o</w:t>
      </w:r>
      <w:r w:rsidR="00836C77" w:rsidRPr="007D718E">
        <w:t> </w:t>
      </w:r>
      <w:r w:rsidRPr="007D718E">
        <w:t>zatwierdzenie zakładu</w:t>
      </w:r>
      <w:r w:rsidR="005A5A82" w:rsidRPr="007D718E">
        <w:t xml:space="preserve"> i </w:t>
      </w:r>
      <w:r w:rsidRPr="007D718E">
        <w:t>wpis do rejestru zakładów;</w:t>
      </w:r>
    </w:p>
    <w:p w14:paraId="041017F8" w14:textId="0FBE23B2" w:rsidR="00451B2D" w:rsidRPr="007D718E" w:rsidRDefault="00451B2D" w:rsidP="0018672D">
      <w:pPr>
        <w:pStyle w:val="punktatornastron"/>
      </w:pPr>
      <w:r w:rsidRPr="007D718E">
        <w:t>sprzedaż</w:t>
      </w:r>
      <w:r w:rsidR="000E738B" w:rsidRPr="007D718E">
        <w:t xml:space="preserve"> w </w:t>
      </w:r>
      <w:r w:rsidRPr="007D718E">
        <w:t>jednostce systemu oświaty środków spożywczych innych niż objęte grupami środków spożywczych przeznaczonych do sprzedaży dzieciom</w:t>
      </w:r>
      <w:r w:rsidR="005A5A82" w:rsidRPr="007D718E">
        <w:t xml:space="preserve"> i </w:t>
      </w:r>
      <w:r w:rsidRPr="007D718E">
        <w:t>młodzieży określonymi</w:t>
      </w:r>
      <w:r w:rsidR="000E738B" w:rsidRPr="007D718E">
        <w:t xml:space="preserve"> w </w:t>
      </w:r>
      <w:r w:rsidRPr="007D718E">
        <w:t>przepisach wydanych na podstawie art. 52c ust. 6 pkt 1 ww. ustawy.</w:t>
      </w:r>
    </w:p>
    <w:p w14:paraId="10D669C8" w14:textId="1055E417" w:rsidR="00BC6949" w:rsidRDefault="00BC6949" w:rsidP="002028D0">
      <w:pPr>
        <w:pStyle w:val="Stylnastroninternet"/>
      </w:pPr>
      <w:bookmarkStart w:id="809" w:name="_Toc133311730"/>
      <w:bookmarkStart w:id="810" w:name="_Toc133320586"/>
      <w:bookmarkStart w:id="811" w:name="_Toc133321705"/>
      <w:bookmarkStart w:id="812" w:name="_Toc133387683"/>
      <w:bookmarkStart w:id="813" w:name="_Toc133388627"/>
      <w:bookmarkStart w:id="814" w:name="_Toc133500650"/>
      <w:bookmarkStart w:id="815" w:name="_Toc133559654"/>
      <w:bookmarkStart w:id="816" w:name="_Toc133576676"/>
      <w:bookmarkStart w:id="817" w:name="_Toc133582280"/>
      <w:bookmarkStart w:id="818" w:name="_Toc133582898"/>
      <w:r>
        <w:br w:type="page"/>
      </w:r>
    </w:p>
    <w:p w14:paraId="4C76A33A" w14:textId="233EF772" w:rsidR="009F7C5F" w:rsidRPr="0057057F" w:rsidRDefault="009F7C5F" w:rsidP="009F7C5F">
      <w:pPr>
        <w:pStyle w:val="Legenda"/>
        <w:keepNext/>
        <w:rPr>
          <w:i w:val="0"/>
          <w:iCs w:val="0"/>
          <w:color w:val="auto"/>
        </w:rPr>
      </w:pPr>
      <w:bookmarkStart w:id="819" w:name="_Toc133583788"/>
      <w:bookmarkStart w:id="820" w:name="_Toc134604397"/>
      <w:bookmarkStart w:id="821" w:name="_Toc134610911"/>
      <w:bookmarkStart w:id="822" w:name="_Toc135041610"/>
      <w:bookmarkStart w:id="823" w:name="_Toc135828602"/>
      <w:r w:rsidRPr="0057057F">
        <w:rPr>
          <w:i w:val="0"/>
          <w:iCs w:val="0"/>
          <w:color w:val="auto"/>
        </w:rPr>
        <w:lastRenderedPageBreak/>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37</w:t>
      </w:r>
      <w:r w:rsidRPr="0057057F">
        <w:rPr>
          <w:i w:val="0"/>
          <w:iCs w:val="0"/>
          <w:noProof/>
          <w:color w:val="auto"/>
        </w:rPr>
        <w:fldChar w:fldCharType="end"/>
      </w:r>
      <w:r w:rsidR="000A26FE">
        <w:rPr>
          <w:i w:val="0"/>
          <w:iCs w:val="0"/>
          <w:noProof/>
          <w:color w:val="auto"/>
        </w:rPr>
        <w:t>.</w:t>
      </w:r>
      <w:r w:rsidRPr="0057057F">
        <w:rPr>
          <w:i w:val="0"/>
          <w:iCs w:val="0"/>
          <w:color w:val="auto"/>
        </w:rPr>
        <w:t xml:space="preserve"> Dane dot. stanu sanitarnego wybranych grup obiektów zgodnie</w:t>
      </w:r>
      <w:r w:rsidR="005A5A82" w:rsidRPr="0057057F">
        <w:rPr>
          <w:i w:val="0"/>
          <w:iCs w:val="0"/>
          <w:color w:val="auto"/>
        </w:rPr>
        <w:t xml:space="preserve"> z </w:t>
      </w:r>
      <w:r w:rsidRPr="0057057F">
        <w:rPr>
          <w:i w:val="0"/>
          <w:iCs w:val="0"/>
          <w:color w:val="auto"/>
        </w:rPr>
        <w:t>MZ-48</w:t>
      </w:r>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p>
    <w:tbl>
      <w:tblPr>
        <w:tblStyle w:val="Tabela-Siatka"/>
        <w:tblW w:w="9750" w:type="dxa"/>
        <w:jc w:val="center"/>
        <w:tblLayout w:type="fixed"/>
        <w:tblLook w:val="04A0" w:firstRow="1" w:lastRow="0" w:firstColumn="1" w:lastColumn="0" w:noHBand="0" w:noVBand="1"/>
        <w:tblCaption w:val="Tabela 37 Dane dot. stanu sanitarnego wybranych grup obiektów zgodnie z MZ-48"/>
        <w:tblDescription w:val="Tabela 37 Dane dot. stanu sanitarnego wybranych grup obiektów zgodnie z MZ-48"/>
      </w:tblPr>
      <w:tblGrid>
        <w:gridCol w:w="1987"/>
        <w:gridCol w:w="710"/>
        <w:gridCol w:w="567"/>
        <w:gridCol w:w="708"/>
        <w:gridCol w:w="709"/>
        <w:gridCol w:w="567"/>
        <w:gridCol w:w="567"/>
        <w:gridCol w:w="709"/>
        <w:gridCol w:w="709"/>
        <w:gridCol w:w="567"/>
        <w:gridCol w:w="850"/>
        <w:gridCol w:w="567"/>
        <w:gridCol w:w="533"/>
      </w:tblGrid>
      <w:tr w:rsidR="00165442" w:rsidRPr="00B017C6" w14:paraId="0F05F723" w14:textId="77777777" w:rsidTr="008071BF">
        <w:trPr>
          <w:cantSplit/>
          <w:trHeight w:val="504"/>
          <w:tblHeader/>
          <w:jc w:val="center"/>
        </w:trPr>
        <w:tc>
          <w:tcPr>
            <w:tcW w:w="1987" w:type="dxa"/>
            <w:vMerge w:val="restart"/>
            <w:tcBorders>
              <w:top w:val="single" w:sz="4" w:space="0" w:color="auto"/>
              <w:left w:val="single" w:sz="4" w:space="0" w:color="auto"/>
              <w:bottom w:val="nil"/>
              <w:right w:val="single" w:sz="4" w:space="0" w:color="auto"/>
            </w:tcBorders>
            <w:vAlign w:val="center"/>
            <w:hideMark/>
          </w:tcPr>
          <w:p w14:paraId="6461A61D" w14:textId="77777777" w:rsidR="00165442" w:rsidRPr="0067424F" w:rsidRDefault="00165442" w:rsidP="0027720E">
            <w:pPr>
              <w:jc w:val="center"/>
              <w:rPr>
                <w:rFonts w:eastAsia="Calibri" w:cstheme="minorHAnsi"/>
                <w:sz w:val="16"/>
                <w:szCs w:val="16"/>
              </w:rPr>
            </w:pPr>
            <w:r w:rsidRPr="0067424F">
              <w:rPr>
                <w:rFonts w:eastAsia="Calibri" w:cstheme="minorHAnsi"/>
                <w:sz w:val="16"/>
                <w:szCs w:val="16"/>
              </w:rPr>
              <w:t>Rodzaj obiektów</w:t>
            </w:r>
          </w:p>
        </w:tc>
        <w:tc>
          <w:tcPr>
            <w:tcW w:w="710" w:type="dxa"/>
            <w:vMerge w:val="restart"/>
            <w:tcBorders>
              <w:top w:val="single" w:sz="4" w:space="0" w:color="auto"/>
              <w:left w:val="single" w:sz="4" w:space="0" w:color="auto"/>
              <w:bottom w:val="nil"/>
              <w:right w:val="single" w:sz="4" w:space="0" w:color="auto"/>
            </w:tcBorders>
            <w:textDirection w:val="btLr"/>
            <w:vAlign w:val="center"/>
            <w:hideMark/>
          </w:tcPr>
          <w:p w14:paraId="112E9116"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wg rejestru</w:t>
            </w:r>
          </w:p>
        </w:tc>
        <w:tc>
          <w:tcPr>
            <w:tcW w:w="567" w:type="dxa"/>
            <w:vMerge w:val="restart"/>
            <w:tcBorders>
              <w:top w:val="single" w:sz="4" w:space="0" w:color="auto"/>
              <w:left w:val="single" w:sz="4" w:space="0" w:color="auto"/>
              <w:bottom w:val="nil"/>
              <w:right w:val="single" w:sz="4" w:space="0" w:color="auto"/>
            </w:tcBorders>
            <w:textDirection w:val="btLr"/>
            <w:vAlign w:val="center"/>
            <w:hideMark/>
          </w:tcPr>
          <w:p w14:paraId="4280B7B5"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Obiekty zatwierdzone</w:t>
            </w:r>
          </w:p>
        </w:tc>
        <w:tc>
          <w:tcPr>
            <w:tcW w:w="708" w:type="dxa"/>
            <w:vMerge w:val="restart"/>
            <w:tcBorders>
              <w:top w:val="single" w:sz="4" w:space="0" w:color="auto"/>
              <w:left w:val="single" w:sz="4" w:space="0" w:color="auto"/>
              <w:bottom w:val="nil"/>
              <w:right w:val="single" w:sz="4" w:space="0" w:color="auto"/>
            </w:tcBorders>
            <w:textDirection w:val="btLr"/>
            <w:vAlign w:val="center"/>
            <w:hideMark/>
          </w:tcPr>
          <w:p w14:paraId="5F1475DD"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Obiekty skontrolowane</w:t>
            </w:r>
          </w:p>
        </w:tc>
        <w:tc>
          <w:tcPr>
            <w:tcW w:w="1276" w:type="dxa"/>
            <w:gridSpan w:val="2"/>
            <w:tcBorders>
              <w:top w:val="single" w:sz="4" w:space="0" w:color="auto"/>
              <w:left w:val="single" w:sz="4" w:space="0" w:color="auto"/>
              <w:bottom w:val="single" w:sz="4" w:space="0" w:color="auto"/>
              <w:right w:val="single" w:sz="4" w:space="0" w:color="auto"/>
            </w:tcBorders>
            <w:vAlign w:val="center"/>
            <w:hideMark/>
          </w:tcPr>
          <w:p w14:paraId="2EFA9AB2" w14:textId="77777777" w:rsidR="00165442" w:rsidRPr="0067424F" w:rsidRDefault="00165442" w:rsidP="0027720E">
            <w:pPr>
              <w:jc w:val="center"/>
              <w:rPr>
                <w:rFonts w:eastAsia="Calibri" w:cstheme="minorHAnsi"/>
                <w:sz w:val="16"/>
                <w:szCs w:val="16"/>
              </w:rPr>
            </w:pPr>
            <w:r w:rsidRPr="0067424F">
              <w:rPr>
                <w:rFonts w:eastAsia="Calibri" w:cstheme="minorHAnsi"/>
                <w:sz w:val="16"/>
                <w:szCs w:val="16"/>
              </w:rPr>
              <w:t>Kontrole</w:t>
            </w:r>
          </w:p>
        </w:tc>
        <w:tc>
          <w:tcPr>
            <w:tcW w:w="1985" w:type="dxa"/>
            <w:gridSpan w:val="3"/>
            <w:tcBorders>
              <w:top w:val="single" w:sz="4" w:space="0" w:color="auto"/>
              <w:left w:val="single" w:sz="4" w:space="0" w:color="auto"/>
              <w:bottom w:val="single" w:sz="4" w:space="0" w:color="auto"/>
              <w:right w:val="single" w:sz="4" w:space="0" w:color="auto"/>
            </w:tcBorders>
            <w:vAlign w:val="center"/>
            <w:hideMark/>
          </w:tcPr>
          <w:p w14:paraId="5F0D585B" w14:textId="77777777" w:rsidR="00165442" w:rsidRPr="0067424F" w:rsidRDefault="00165442" w:rsidP="0027720E">
            <w:pPr>
              <w:jc w:val="center"/>
              <w:rPr>
                <w:rFonts w:eastAsia="Calibri" w:cstheme="minorHAnsi"/>
                <w:sz w:val="16"/>
                <w:szCs w:val="16"/>
              </w:rPr>
            </w:pPr>
            <w:r w:rsidRPr="0067424F">
              <w:rPr>
                <w:rFonts w:eastAsia="Calibri" w:cstheme="minorHAnsi"/>
                <w:sz w:val="16"/>
                <w:szCs w:val="16"/>
              </w:rPr>
              <w:t>Decyzje administracyjne</w:t>
            </w:r>
          </w:p>
        </w:tc>
        <w:tc>
          <w:tcPr>
            <w:tcW w:w="1417" w:type="dxa"/>
            <w:gridSpan w:val="2"/>
            <w:tcBorders>
              <w:top w:val="single" w:sz="4" w:space="0" w:color="auto"/>
              <w:left w:val="single" w:sz="4" w:space="0" w:color="auto"/>
              <w:bottom w:val="single" w:sz="4" w:space="0" w:color="auto"/>
              <w:right w:val="single" w:sz="4" w:space="0" w:color="auto"/>
            </w:tcBorders>
            <w:vAlign w:val="center"/>
            <w:hideMark/>
          </w:tcPr>
          <w:p w14:paraId="1E039605" w14:textId="77777777" w:rsidR="00165442" w:rsidRPr="0067424F" w:rsidRDefault="00165442" w:rsidP="0027720E">
            <w:pPr>
              <w:jc w:val="center"/>
              <w:rPr>
                <w:rFonts w:eastAsia="Calibri" w:cstheme="minorHAnsi"/>
                <w:sz w:val="16"/>
                <w:szCs w:val="16"/>
              </w:rPr>
            </w:pPr>
            <w:r w:rsidRPr="0067424F">
              <w:rPr>
                <w:rFonts w:eastAsia="Calibri" w:cstheme="minorHAnsi"/>
                <w:sz w:val="16"/>
                <w:szCs w:val="16"/>
              </w:rPr>
              <w:t>Nałożone mandaty</w:t>
            </w:r>
          </w:p>
        </w:tc>
        <w:tc>
          <w:tcPr>
            <w:tcW w:w="1100" w:type="dxa"/>
            <w:gridSpan w:val="2"/>
            <w:tcBorders>
              <w:top w:val="single" w:sz="4" w:space="0" w:color="auto"/>
              <w:left w:val="single" w:sz="4" w:space="0" w:color="auto"/>
              <w:bottom w:val="single" w:sz="4" w:space="0" w:color="auto"/>
              <w:right w:val="single" w:sz="4" w:space="0" w:color="auto"/>
            </w:tcBorders>
            <w:vAlign w:val="center"/>
            <w:hideMark/>
          </w:tcPr>
          <w:p w14:paraId="0A9EF411" w14:textId="77777777" w:rsidR="00165442" w:rsidRPr="0067424F" w:rsidRDefault="00165442" w:rsidP="0027720E">
            <w:pPr>
              <w:jc w:val="center"/>
              <w:rPr>
                <w:rFonts w:eastAsia="Calibri" w:cstheme="minorHAnsi"/>
                <w:sz w:val="16"/>
                <w:szCs w:val="16"/>
              </w:rPr>
            </w:pPr>
            <w:r w:rsidRPr="0067424F">
              <w:rPr>
                <w:rFonts w:eastAsia="Calibri" w:cstheme="minorHAnsi"/>
                <w:sz w:val="16"/>
                <w:szCs w:val="16"/>
              </w:rPr>
              <w:t>Liczba próbek</w:t>
            </w:r>
          </w:p>
        </w:tc>
      </w:tr>
      <w:tr w:rsidR="00165442" w:rsidRPr="00B017C6" w14:paraId="23D78DEF" w14:textId="77777777" w:rsidTr="008071BF">
        <w:trPr>
          <w:cantSplit/>
          <w:trHeight w:val="1488"/>
          <w:jc w:val="center"/>
        </w:trPr>
        <w:tc>
          <w:tcPr>
            <w:tcW w:w="1987" w:type="dxa"/>
            <w:vMerge/>
            <w:tcBorders>
              <w:top w:val="nil"/>
              <w:left w:val="single" w:sz="4" w:space="0" w:color="auto"/>
              <w:bottom w:val="single" w:sz="12" w:space="0" w:color="auto"/>
              <w:right w:val="single" w:sz="4" w:space="0" w:color="auto"/>
            </w:tcBorders>
            <w:vAlign w:val="center"/>
            <w:hideMark/>
          </w:tcPr>
          <w:p w14:paraId="72E6ADB6" w14:textId="77777777" w:rsidR="00165442" w:rsidRPr="0067424F" w:rsidRDefault="00165442" w:rsidP="0027720E">
            <w:pPr>
              <w:rPr>
                <w:rFonts w:eastAsia="Calibri" w:cstheme="minorHAnsi"/>
                <w:sz w:val="16"/>
                <w:szCs w:val="16"/>
              </w:rPr>
            </w:pPr>
          </w:p>
        </w:tc>
        <w:tc>
          <w:tcPr>
            <w:tcW w:w="710" w:type="dxa"/>
            <w:vMerge/>
            <w:tcBorders>
              <w:top w:val="nil"/>
              <w:left w:val="single" w:sz="4" w:space="0" w:color="auto"/>
              <w:bottom w:val="single" w:sz="12" w:space="0" w:color="auto"/>
              <w:right w:val="single" w:sz="4" w:space="0" w:color="auto"/>
            </w:tcBorders>
            <w:vAlign w:val="center"/>
            <w:hideMark/>
          </w:tcPr>
          <w:p w14:paraId="16A32192" w14:textId="77777777" w:rsidR="00165442" w:rsidRPr="0067424F" w:rsidRDefault="00165442" w:rsidP="0027720E">
            <w:pPr>
              <w:jc w:val="center"/>
              <w:rPr>
                <w:rFonts w:eastAsia="Calibri" w:cstheme="minorHAnsi"/>
                <w:sz w:val="16"/>
                <w:szCs w:val="16"/>
              </w:rPr>
            </w:pPr>
          </w:p>
        </w:tc>
        <w:tc>
          <w:tcPr>
            <w:tcW w:w="567" w:type="dxa"/>
            <w:vMerge/>
            <w:tcBorders>
              <w:top w:val="nil"/>
              <w:left w:val="single" w:sz="4" w:space="0" w:color="auto"/>
              <w:bottom w:val="single" w:sz="12" w:space="0" w:color="auto"/>
              <w:right w:val="single" w:sz="4" w:space="0" w:color="auto"/>
            </w:tcBorders>
            <w:vAlign w:val="center"/>
            <w:hideMark/>
          </w:tcPr>
          <w:p w14:paraId="0B4B9AA9" w14:textId="77777777" w:rsidR="00165442" w:rsidRPr="0067424F" w:rsidRDefault="00165442" w:rsidP="0027720E">
            <w:pPr>
              <w:jc w:val="center"/>
              <w:rPr>
                <w:rFonts w:eastAsia="Calibri" w:cstheme="minorHAnsi"/>
                <w:sz w:val="16"/>
                <w:szCs w:val="16"/>
              </w:rPr>
            </w:pPr>
          </w:p>
        </w:tc>
        <w:tc>
          <w:tcPr>
            <w:tcW w:w="708" w:type="dxa"/>
            <w:vMerge/>
            <w:tcBorders>
              <w:top w:val="nil"/>
              <w:left w:val="single" w:sz="4" w:space="0" w:color="auto"/>
              <w:bottom w:val="single" w:sz="12" w:space="0" w:color="auto"/>
              <w:right w:val="single" w:sz="4" w:space="0" w:color="auto"/>
            </w:tcBorders>
            <w:vAlign w:val="center"/>
            <w:hideMark/>
          </w:tcPr>
          <w:p w14:paraId="6E78F6D8" w14:textId="77777777" w:rsidR="00165442" w:rsidRPr="0067424F" w:rsidRDefault="00165442" w:rsidP="0027720E">
            <w:pPr>
              <w:jc w:val="center"/>
              <w:rPr>
                <w:rFonts w:eastAsia="Calibri" w:cstheme="minorHAnsi"/>
                <w:sz w:val="16"/>
                <w:szCs w:val="16"/>
              </w:rPr>
            </w:pPr>
          </w:p>
        </w:tc>
        <w:tc>
          <w:tcPr>
            <w:tcW w:w="709" w:type="dxa"/>
            <w:tcBorders>
              <w:top w:val="single" w:sz="4" w:space="0" w:color="auto"/>
              <w:left w:val="single" w:sz="4" w:space="0" w:color="auto"/>
              <w:bottom w:val="single" w:sz="12" w:space="0" w:color="auto"/>
              <w:right w:val="single" w:sz="4" w:space="0" w:color="auto"/>
            </w:tcBorders>
            <w:textDirection w:val="btLr"/>
            <w:vAlign w:val="center"/>
            <w:hideMark/>
          </w:tcPr>
          <w:p w14:paraId="31A2B82D"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wszystkie</w:t>
            </w:r>
          </w:p>
        </w:tc>
        <w:tc>
          <w:tcPr>
            <w:tcW w:w="567" w:type="dxa"/>
            <w:tcBorders>
              <w:top w:val="single" w:sz="4" w:space="0" w:color="auto"/>
              <w:left w:val="single" w:sz="4" w:space="0" w:color="auto"/>
              <w:bottom w:val="single" w:sz="12" w:space="0" w:color="auto"/>
              <w:right w:val="single" w:sz="4" w:space="0" w:color="auto"/>
            </w:tcBorders>
            <w:textDirection w:val="btLr"/>
            <w:vAlign w:val="center"/>
            <w:hideMark/>
          </w:tcPr>
          <w:p w14:paraId="4A806BFE"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w tym interwencyjne</w:t>
            </w:r>
          </w:p>
        </w:tc>
        <w:tc>
          <w:tcPr>
            <w:tcW w:w="567" w:type="dxa"/>
            <w:tcBorders>
              <w:top w:val="single" w:sz="4" w:space="0" w:color="auto"/>
              <w:left w:val="single" w:sz="4" w:space="0" w:color="auto"/>
              <w:bottom w:val="single" w:sz="12" w:space="0" w:color="auto"/>
              <w:right w:val="single" w:sz="4" w:space="0" w:color="auto"/>
            </w:tcBorders>
            <w:textDirection w:val="btLr"/>
            <w:vAlign w:val="center"/>
            <w:hideMark/>
          </w:tcPr>
          <w:p w14:paraId="3BBBBA5A"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wszystkie</w:t>
            </w:r>
          </w:p>
        </w:tc>
        <w:tc>
          <w:tcPr>
            <w:tcW w:w="709" w:type="dxa"/>
            <w:tcBorders>
              <w:top w:val="single" w:sz="4" w:space="0" w:color="auto"/>
              <w:left w:val="single" w:sz="4" w:space="0" w:color="auto"/>
              <w:bottom w:val="single" w:sz="12" w:space="0" w:color="auto"/>
              <w:right w:val="single" w:sz="4" w:space="0" w:color="auto"/>
            </w:tcBorders>
            <w:textDirection w:val="btLr"/>
            <w:vAlign w:val="center"/>
            <w:hideMark/>
          </w:tcPr>
          <w:p w14:paraId="2BE8E8B0"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unieruchomienia /przerwania działalności zakładu</w:t>
            </w:r>
          </w:p>
        </w:tc>
        <w:tc>
          <w:tcPr>
            <w:tcW w:w="709" w:type="dxa"/>
            <w:tcBorders>
              <w:top w:val="single" w:sz="4" w:space="0" w:color="auto"/>
              <w:left w:val="single" w:sz="4" w:space="0" w:color="auto"/>
              <w:bottom w:val="single" w:sz="12" w:space="0" w:color="auto"/>
              <w:right w:val="single" w:sz="4" w:space="0" w:color="auto"/>
            </w:tcBorders>
            <w:textDirection w:val="btLr"/>
            <w:vAlign w:val="center"/>
            <w:hideMark/>
          </w:tcPr>
          <w:p w14:paraId="2133612F"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zakaz wprowadzenia produktu do obrotu</w:t>
            </w:r>
          </w:p>
        </w:tc>
        <w:tc>
          <w:tcPr>
            <w:tcW w:w="567" w:type="dxa"/>
            <w:tcBorders>
              <w:top w:val="single" w:sz="4" w:space="0" w:color="auto"/>
              <w:left w:val="single" w:sz="4" w:space="0" w:color="auto"/>
              <w:bottom w:val="single" w:sz="12" w:space="0" w:color="auto"/>
              <w:right w:val="single" w:sz="4" w:space="0" w:color="auto"/>
            </w:tcBorders>
            <w:textDirection w:val="btLr"/>
            <w:vAlign w:val="center"/>
            <w:hideMark/>
          </w:tcPr>
          <w:p w14:paraId="4B241939"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liczba</w:t>
            </w:r>
          </w:p>
        </w:tc>
        <w:tc>
          <w:tcPr>
            <w:tcW w:w="850" w:type="dxa"/>
            <w:tcBorders>
              <w:top w:val="single" w:sz="4" w:space="0" w:color="auto"/>
              <w:left w:val="single" w:sz="4" w:space="0" w:color="auto"/>
              <w:bottom w:val="single" w:sz="12" w:space="0" w:color="auto"/>
              <w:right w:val="single" w:sz="4" w:space="0" w:color="auto"/>
            </w:tcBorders>
            <w:textDirection w:val="btLr"/>
            <w:vAlign w:val="center"/>
            <w:hideMark/>
          </w:tcPr>
          <w:p w14:paraId="42E86EAE"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kwota</w:t>
            </w:r>
          </w:p>
        </w:tc>
        <w:tc>
          <w:tcPr>
            <w:tcW w:w="567" w:type="dxa"/>
            <w:tcBorders>
              <w:top w:val="single" w:sz="4" w:space="0" w:color="auto"/>
              <w:left w:val="single" w:sz="4" w:space="0" w:color="auto"/>
              <w:bottom w:val="single" w:sz="12" w:space="0" w:color="auto"/>
              <w:right w:val="single" w:sz="4" w:space="0" w:color="auto"/>
            </w:tcBorders>
            <w:textDirection w:val="btLr"/>
            <w:vAlign w:val="center"/>
            <w:hideMark/>
          </w:tcPr>
          <w:p w14:paraId="69EAF448" w14:textId="77777777" w:rsidR="00165442" w:rsidRPr="0067424F" w:rsidRDefault="00165442" w:rsidP="0027720E">
            <w:pPr>
              <w:ind w:left="113" w:right="113"/>
              <w:jc w:val="center"/>
              <w:rPr>
                <w:rFonts w:eastAsia="Calibri" w:cstheme="minorHAnsi"/>
                <w:sz w:val="16"/>
                <w:szCs w:val="16"/>
              </w:rPr>
            </w:pPr>
            <w:r w:rsidRPr="0067424F">
              <w:rPr>
                <w:rFonts w:eastAsia="Calibri" w:cstheme="minorHAnsi"/>
                <w:sz w:val="16"/>
                <w:szCs w:val="16"/>
              </w:rPr>
              <w:t>pobranych</w:t>
            </w:r>
          </w:p>
        </w:tc>
        <w:tc>
          <w:tcPr>
            <w:tcW w:w="533" w:type="dxa"/>
            <w:tcBorders>
              <w:top w:val="single" w:sz="4" w:space="0" w:color="auto"/>
              <w:left w:val="single" w:sz="4" w:space="0" w:color="auto"/>
              <w:bottom w:val="single" w:sz="12" w:space="0" w:color="auto"/>
              <w:right w:val="single" w:sz="4" w:space="0" w:color="auto"/>
            </w:tcBorders>
            <w:textDirection w:val="btLr"/>
            <w:vAlign w:val="center"/>
            <w:hideMark/>
          </w:tcPr>
          <w:p w14:paraId="75AA5DA6" w14:textId="77777777" w:rsidR="00165442" w:rsidRPr="0067424F" w:rsidRDefault="00165442" w:rsidP="0027720E">
            <w:pPr>
              <w:ind w:left="113" w:right="113"/>
              <w:jc w:val="center"/>
              <w:rPr>
                <w:rFonts w:eastAsia="Calibri" w:cstheme="minorHAnsi"/>
                <w:sz w:val="14"/>
                <w:szCs w:val="14"/>
              </w:rPr>
            </w:pPr>
            <w:r w:rsidRPr="0067424F">
              <w:rPr>
                <w:rFonts w:eastAsia="Calibri" w:cstheme="minorHAnsi"/>
                <w:sz w:val="14"/>
                <w:szCs w:val="14"/>
              </w:rPr>
              <w:t>zdyskwalifikowanych</w:t>
            </w:r>
          </w:p>
        </w:tc>
      </w:tr>
      <w:tr w:rsidR="00165442" w:rsidRPr="00D21021" w14:paraId="2489D788" w14:textId="77777777" w:rsidTr="008071BF">
        <w:trPr>
          <w:cantSplit/>
          <w:trHeight w:val="414"/>
          <w:jc w:val="center"/>
        </w:trPr>
        <w:tc>
          <w:tcPr>
            <w:tcW w:w="1987" w:type="dxa"/>
            <w:tcBorders>
              <w:top w:val="single" w:sz="12" w:space="0" w:color="auto"/>
              <w:left w:val="single" w:sz="4" w:space="0" w:color="auto"/>
              <w:bottom w:val="single" w:sz="4" w:space="0" w:color="auto"/>
              <w:right w:val="single" w:sz="4" w:space="0" w:color="auto"/>
            </w:tcBorders>
            <w:vAlign w:val="center"/>
            <w:hideMark/>
          </w:tcPr>
          <w:p w14:paraId="1F6CE191" w14:textId="77777777" w:rsidR="00165442" w:rsidRPr="00D21021" w:rsidRDefault="00165442" w:rsidP="0027720E">
            <w:pPr>
              <w:rPr>
                <w:rFonts w:eastAsia="Calibri" w:cstheme="minorHAnsi"/>
                <w:sz w:val="16"/>
                <w:szCs w:val="16"/>
              </w:rPr>
            </w:pPr>
            <w:r w:rsidRPr="00D21021">
              <w:rPr>
                <w:rFonts w:eastAsia="Calibri" w:cstheme="minorHAnsi"/>
                <w:sz w:val="16"/>
                <w:szCs w:val="16"/>
              </w:rPr>
              <w:t>Wytwórnie lodów</w:t>
            </w:r>
          </w:p>
        </w:tc>
        <w:tc>
          <w:tcPr>
            <w:tcW w:w="710" w:type="dxa"/>
            <w:tcBorders>
              <w:top w:val="single" w:sz="12" w:space="0" w:color="auto"/>
              <w:left w:val="single" w:sz="4" w:space="0" w:color="auto"/>
              <w:bottom w:val="single" w:sz="4" w:space="0" w:color="auto"/>
              <w:right w:val="single" w:sz="4" w:space="0" w:color="auto"/>
            </w:tcBorders>
            <w:vAlign w:val="center"/>
          </w:tcPr>
          <w:p w14:paraId="2F16460D" w14:textId="77777777" w:rsidR="00165442" w:rsidRPr="00D21021" w:rsidRDefault="00165442" w:rsidP="0027720E">
            <w:pPr>
              <w:jc w:val="center"/>
              <w:rPr>
                <w:rFonts w:eastAsia="Calibri" w:cstheme="minorHAnsi"/>
                <w:sz w:val="16"/>
                <w:szCs w:val="16"/>
              </w:rPr>
            </w:pPr>
            <w:r>
              <w:rPr>
                <w:rFonts w:eastAsia="Calibri" w:cstheme="minorHAnsi"/>
                <w:sz w:val="16"/>
                <w:szCs w:val="16"/>
              </w:rPr>
              <w:t>101</w:t>
            </w:r>
          </w:p>
        </w:tc>
        <w:tc>
          <w:tcPr>
            <w:tcW w:w="567" w:type="dxa"/>
            <w:tcBorders>
              <w:top w:val="single" w:sz="12" w:space="0" w:color="auto"/>
              <w:left w:val="single" w:sz="4" w:space="0" w:color="auto"/>
              <w:bottom w:val="single" w:sz="4" w:space="0" w:color="auto"/>
              <w:right w:val="single" w:sz="4" w:space="0" w:color="auto"/>
            </w:tcBorders>
            <w:vAlign w:val="center"/>
          </w:tcPr>
          <w:p w14:paraId="048A3A6A" w14:textId="77777777" w:rsidR="00165442" w:rsidRPr="00D21021" w:rsidRDefault="00165442" w:rsidP="0027720E">
            <w:pPr>
              <w:jc w:val="center"/>
              <w:rPr>
                <w:rFonts w:eastAsia="Calibri" w:cstheme="minorHAnsi"/>
                <w:sz w:val="16"/>
                <w:szCs w:val="16"/>
              </w:rPr>
            </w:pPr>
            <w:r>
              <w:rPr>
                <w:rFonts w:eastAsia="Calibri" w:cstheme="minorHAnsi"/>
                <w:sz w:val="16"/>
                <w:szCs w:val="16"/>
              </w:rPr>
              <w:t>10</w:t>
            </w:r>
          </w:p>
        </w:tc>
        <w:tc>
          <w:tcPr>
            <w:tcW w:w="708" w:type="dxa"/>
            <w:tcBorders>
              <w:top w:val="single" w:sz="12" w:space="0" w:color="auto"/>
              <w:left w:val="single" w:sz="4" w:space="0" w:color="auto"/>
              <w:bottom w:val="single" w:sz="4" w:space="0" w:color="auto"/>
              <w:right w:val="single" w:sz="4" w:space="0" w:color="auto"/>
            </w:tcBorders>
            <w:vAlign w:val="center"/>
          </w:tcPr>
          <w:p w14:paraId="45EFB83E" w14:textId="77777777" w:rsidR="00165442" w:rsidRPr="00D21021" w:rsidRDefault="00165442" w:rsidP="0027720E">
            <w:pPr>
              <w:jc w:val="center"/>
              <w:rPr>
                <w:rFonts w:eastAsia="Calibri" w:cstheme="minorHAnsi"/>
                <w:sz w:val="16"/>
                <w:szCs w:val="16"/>
              </w:rPr>
            </w:pPr>
            <w:r>
              <w:rPr>
                <w:rFonts w:eastAsia="Calibri" w:cstheme="minorHAnsi"/>
                <w:sz w:val="16"/>
                <w:szCs w:val="16"/>
              </w:rPr>
              <w:t>79</w:t>
            </w:r>
          </w:p>
        </w:tc>
        <w:tc>
          <w:tcPr>
            <w:tcW w:w="709" w:type="dxa"/>
            <w:tcBorders>
              <w:top w:val="single" w:sz="12" w:space="0" w:color="auto"/>
              <w:left w:val="single" w:sz="4" w:space="0" w:color="auto"/>
              <w:bottom w:val="single" w:sz="4" w:space="0" w:color="auto"/>
              <w:right w:val="single" w:sz="4" w:space="0" w:color="auto"/>
            </w:tcBorders>
            <w:vAlign w:val="center"/>
          </w:tcPr>
          <w:p w14:paraId="187C0428" w14:textId="77777777" w:rsidR="00165442" w:rsidRPr="00D21021" w:rsidRDefault="00165442" w:rsidP="0027720E">
            <w:pPr>
              <w:jc w:val="center"/>
              <w:rPr>
                <w:rFonts w:eastAsia="Calibri" w:cstheme="minorHAnsi"/>
                <w:sz w:val="16"/>
                <w:szCs w:val="16"/>
              </w:rPr>
            </w:pPr>
            <w:r>
              <w:rPr>
                <w:rFonts w:eastAsia="Calibri" w:cstheme="minorHAnsi"/>
                <w:sz w:val="16"/>
                <w:szCs w:val="16"/>
              </w:rPr>
              <w:t>125</w:t>
            </w:r>
          </w:p>
        </w:tc>
        <w:tc>
          <w:tcPr>
            <w:tcW w:w="567" w:type="dxa"/>
            <w:tcBorders>
              <w:top w:val="single" w:sz="12" w:space="0" w:color="auto"/>
              <w:left w:val="single" w:sz="4" w:space="0" w:color="auto"/>
              <w:bottom w:val="single" w:sz="4" w:space="0" w:color="auto"/>
              <w:right w:val="single" w:sz="4" w:space="0" w:color="auto"/>
            </w:tcBorders>
            <w:vAlign w:val="center"/>
          </w:tcPr>
          <w:p w14:paraId="68B84001" w14:textId="77777777" w:rsidR="00165442" w:rsidRPr="00D21021" w:rsidRDefault="00165442" w:rsidP="0027720E">
            <w:pPr>
              <w:jc w:val="center"/>
              <w:rPr>
                <w:rFonts w:eastAsia="Calibri" w:cstheme="minorHAnsi"/>
                <w:sz w:val="16"/>
                <w:szCs w:val="16"/>
              </w:rPr>
            </w:pPr>
            <w:r>
              <w:rPr>
                <w:rFonts w:eastAsia="Calibri" w:cstheme="minorHAnsi"/>
                <w:sz w:val="16"/>
                <w:szCs w:val="16"/>
              </w:rPr>
              <w:t>4</w:t>
            </w:r>
          </w:p>
        </w:tc>
        <w:tc>
          <w:tcPr>
            <w:tcW w:w="567" w:type="dxa"/>
            <w:tcBorders>
              <w:top w:val="single" w:sz="12" w:space="0" w:color="auto"/>
              <w:left w:val="single" w:sz="4" w:space="0" w:color="auto"/>
              <w:bottom w:val="single" w:sz="4" w:space="0" w:color="auto"/>
              <w:right w:val="single" w:sz="4" w:space="0" w:color="auto"/>
            </w:tcBorders>
            <w:vAlign w:val="center"/>
          </w:tcPr>
          <w:p w14:paraId="7F7C5F85" w14:textId="77777777" w:rsidR="00165442" w:rsidRPr="00D21021" w:rsidRDefault="00165442" w:rsidP="0027720E">
            <w:pPr>
              <w:jc w:val="center"/>
              <w:rPr>
                <w:rFonts w:eastAsia="Calibri" w:cstheme="minorHAnsi"/>
                <w:sz w:val="16"/>
                <w:szCs w:val="16"/>
              </w:rPr>
            </w:pPr>
            <w:r>
              <w:rPr>
                <w:rFonts w:eastAsia="Calibri" w:cstheme="minorHAnsi"/>
                <w:sz w:val="16"/>
                <w:szCs w:val="16"/>
              </w:rPr>
              <w:t>23</w:t>
            </w:r>
          </w:p>
        </w:tc>
        <w:tc>
          <w:tcPr>
            <w:tcW w:w="709" w:type="dxa"/>
            <w:tcBorders>
              <w:top w:val="single" w:sz="12" w:space="0" w:color="auto"/>
              <w:left w:val="single" w:sz="4" w:space="0" w:color="auto"/>
              <w:bottom w:val="single" w:sz="4" w:space="0" w:color="auto"/>
              <w:right w:val="single" w:sz="4" w:space="0" w:color="auto"/>
            </w:tcBorders>
            <w:vAlign w:val="center"/>
          </w:tcPr>
          <w:p w14:paraId="61696681" w14:textId="77777777" w:rsidR="00165442" w:rsidRPr="00D21021"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12" w:space="0" w:color="auto"/>
              <w:left w:val="single" w:sz="4" w:space="0" w:color="auto"/>
              <w:bottom w:val="single" w:sz="4" w:space="0" w:color="auto"/>
              <w:right w:val="single" w:sz="4" w:space="0" w:color="auto"/>
            </w:tcBorders>
            <w:vAlign w:val="center"/>
          </w:tcPr>
          <w:p w14:paraId="238E4000" w14:textId="77777777" w:rsidR="00165442" w:rsidRPr="00D21021" w:rsidRDefault="00165442" w:rsidP="0027720E">
            <w:pPr>
              <w:jc w:val="center"/>
              <w:rPr>
                <w:rFonts w:eastAsia="Calibri" w:cstheme="minorHAnsi"/>
                <w:sz w:val="16"/>
                <w:szCs w:val="16"/>
              </w:rPr>
            </w:pPr>
            <w:r>
              <w:rPr>
                <w:rFonts w:eastAsia="Calibri" w:cstheme="minorHAnsi"/>
                <w:sz w:val="16"/>
                <w:szCs w:val="16"/>
              </w:rPr>
              <w:t>1</w:t>
            </w:r>
          </w:p>
        </w:tc>
        <w:tc>
          <w:tcPr>
            <w:tcW w:w="567" w:type="dxa"/>
            <w:tcBorders>
              <w:top w:val="single" w:sz="12" w:space="0" w:color="auto"/>
              <w:left w:val="single" w:sz="4" w:space="0" w:color="auto"/>
              <w:bottom w:val="single" w:sz="4" w:space="0" w:color="auto"/>
              <w:right w:val="single" w:sz="4" w:space="0" w:color="auto"/>
            </w:tcBorders>
            <w:vAlign w:val="center"/>
          </w:tcPr>
          <w:p w14:paraId="233A1160" w14:textId="77777777" w:rsidR="00165442" w:rsidRPr="00D21021" w:rsidRDefault="00165442" w:rsidP="0027720E">
            <w:pPr>
              <w:jc w:val="center"/>
              <w:rPr>
                <w:rFonts w:eastAsia="Calibri" w:cstheme="minorHAnsi"/>
                <w:sz w:val="16"/>
                <w:szCs w:val="16"/>
              </w:rPr>
            </w:pPr>
            <w:r>
              <w:rPr>
                <w:rFonts w:eastAsia="Calibri" w:cstheme="minorHAnsi"/>
                <w:sz w:val="16"/>
                <w:szCs w:val="16"/>
              </w:rPr>
              <w:t>17</w:t>
            </w:r>
          </w:p>
        </w:tc>
        <w:tc>
          <w:tcPr>
            <w:tcW w:w="850" w:type="dxa"/>
            <w:tcBorders>
              <w:top w:val="single" w:sz="12" w:space="0" w:color="auto"/>
              <w:left w:val="single" w:sz="4" w:space="0" w:color="auto"/>
              <w:bottom w:val="single" w:sz="4" w:space="0" w:color="auto"/>
              <w:right w:val="single" w:sz="4" w:space="0" w:color="auto"/>
            </w:tcBorders>
            <w:vAlign w:val="center"/>
          </w:tcPr>
          <w:p w14:paraId="05B94D65" w14:textId="77777777" w:rsidR="00165442" w:rsidRPr="00D21021" w:rsidRDefault="00165442" w:rsidP="0027720E">
            <w:pPr>
              <w:jc w:val="center"/>
              <w:rPr>
                <w:rFonts w:eastAsia="Calibri" w:cstheme="minorHAnsi"/>
                <w:sz w:val="16"/>
                <w:szCs w:val="16"/>
              </w:rPr>
            </w:pPr>
            <w:r>
              <w:rPr>
                <w:rFonts w:eastAsia="Calibri" w:cstheme="minorHAnsi"/>
                <w:sz w:val="16"/>
                <w:szCs w:val="16"/>
              </w:rPr>
              <w:t>4100</w:t>
            </w:r>
          </w:p>
        </w:tc>
        <w:tc>
          <w:tcPr>
            <w:tcW w:w="567" w:type="dxa"/>
            <w:tcBorders>
              <w:top w:val="single" w:sz="12" w:space="0" w:color="auto"/>
              <w:left w:val="single" w:sz="4" w:space="0" w:color="auto"/>
              <w:bottom w:val="single" w:sz="4" w:space="0" w:color="auto"/>
              <w:right w:val="single" w:sz="4" w:space="0" w:color="auto"/>
            </w:tcBorders>
            <w:vAlign w:val="center"/>
          </w:tcPr>
          <w:p w14:paraId="30DAD40A" w14:textId="77777777" w:rsidR="00165442" w:rsidRPr="00D21021" w:rsidRDefault="00165442" w:rsidP="0027720E">
            <w:pPr>
              <w:jc w:val="center"/>
              <w:rPr>
                <w:rFonts w:eastAsia="Calibri" w:cstheme="minorHAnsi"/>
                <w:sz w:val="16"/>
                <w:szCs w:val="16"/>
              </w:rPr>
            </w:pPr>
            <w:r>
              <w:rPr>
                <w:rFonts w:eastAsia="Calibri" w:cstheme="minorHAnsi"/>
                <w:sz w:val="16"/>
                <w:szCs w:val="16"/>
              </w:rPr>
              <w:t>150</w:t>
            </w:r>
          </w:p>
        </w:tc>
        <w:tc>
          <w:tcPr>
            <w:tcW w:w="533" w:type="dxa"/>
            <w:tcBorders>
              <w:top w:val="single" w:sz="12" w:space="0" w:color="auto"/>
              <w:left w:val="single" w:sz="4" w:space="0" w:color="auto"/>
              <w:bottom w:val="single" w:sz="4" w:space="0" w:color="auto"/>
              <w:right w:val="single" w:sz="4" w:space="0" w:color="auto"/>
            </w:tcBorders>
            <w:vAlign w:val="center"/>
          </w:tcPr>
          <w:p w14:paraId="56054DE3" w14:textId="77777777" w:rsidR="00165442" w:rsidRPr="00D21021" w:rsidRDefault="00165442" w:rsidP="0027720E">
            <w:pPr>
              <w:jc w:val="center"/>
              <w:rPr>
                <w:rFonts w:eastAsia="Calibri" w:cstheme="minorHAnsi"/>
                <w:sz w:val="16"/>
                <w:szCs w:val="16"/>
              </w:rPr>
            </w:pPr>
            <w:r>
              <w:rPr>
                <w:rFonts w:eastAsia="Calibri" w:cstheme="minorHAnsi"/>
                <w:sz w:val="16"/>
                <w:szCs w:val="16"/>
              </w:rPr>
              <w:t>5</w:t>
            </w:r>
          </w:p>
        </w:tc>
      </w:tr>
      <w:tr w:rsidR="00165442" w:rsidRPr="001B1908" w14:paraId="1E9A3540"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571E3C9E" w14:textId="77777777" w:rsidR="00165442" w:rsidRPr="001B1908" w:rsidRDefault="00165442" w:rsidP="0027720E">
            <w:pPr>
              <w:rPr>
                <w:rFonts w:eastAsia="Calibri" w:cstheme="minorHAnsi"/>
                <w:sz w:val="16"/>
                <w:szCs w:val="16"/>
              </w:rPr>
            </w:pPr>
            <w:r w:rsidRPr="001B1908">
              <w:rPr>
                <w:rFonts w:eastAsia="Calibri" w:cstheme="minorHAnsi"/>
                <w:sz w:val="16"/>
                <w:szCs w:val="16"/>
              </w:rPr>
              <w:t>Automaty do lodów</w:t>
            </w:r>
          </w:p>
        </w:tc>
        <w:tc>
          <w:tcPr>
            <w:tcW w:w="710" w:type="dxa"/>
            <w:tcBorders>
              <w:top w:val="single" w:sz="4" w:space="0" w:color="auto"/>
              <w:left w:val="single" w:sz="4" w:space="0" w:color="auto"/>
              <w:bottom w:val="single" w:sz="4" w:space="0" w:color="auto"/>
              <w:right w:val="single" w:sz="4" w:space="0" w:color="auto"/>
            </w:tcBorders>
            <w:vAlign w:val="center"/>
          </w:tcPr>
          <w:p w14:paraId="3E086CCA" w14:textId="77777777" w:rsidR="00165442" w:rsidRPr="001B1908" w:rsidRDefault="00165442" w:rsidP="0027720E">
            <w:pPr>
              <w:jc w:val="center"/>
              <w:rPr>
                <w:rFonts w:eastAsia="Calibri" w:cstheme="minorHAnsi"/>
                <w:sz w:val="16"/>
                <w:szCs w:val="16"/>
              </w:rPr>
            </w:pPr>
            <w:r>
              <w:rPr>
                <w:rFonts w:eastAsia="Calibri" w:cstheme="minorHAnsi"/>
                <w:sz w:val="16"/>
                <w:szCs w:val="16"/>
              </w:rPr>
              <w:t>465</w:t>
            </w:r>
          </w:p>
        </w:tc>
        <w:tc>
          <w:tcPr>
            <w:tcW w:w="567" w:type="dxa"/>
            <w:tcBorders>
              <w:top w:val="single" w:sz="4" w:space="0" w:color="auto"/>
              <w:left w:val="single" w:sz="4" w:space="0" w:color="auto"/>
              <w:bottom w:val="single" w:sz="4" w:space="0" w:color="auto"/>
              <w:right w:val="single" w:sz="4" w:space="0" w:color="auto"/>
            </w:tcBorders>
            <w:vAlign w:val="center"/>
          </w:tcPr>
          <w:p w14:paraId="644250BB" w14:textId="77777777" w:rsidR="00165442" w:rsidRPr="001B1908" w:rsidRDefault="00165442" w:rsidP="0027720E">
            <w:pPr>
              <w:jc w:val="center"/>
              <w:rPr>
                <w:rFonts w:eastAsia="Calibri" w:cstheme="minorHAnsi"/>
                <w:sz w:val="16"/>
                <w:szCs w:val="16"/>
              </w:rPr>
            </w:pPr>
            <w:r>
              <w:rPr>
                <w:rFonts w:eastAsia="Calibri" w:cstheme="minorHAnsi"/>
                <w:sz w:val="16"/>
                <w:szCs w:val="16"/>
              </w:rPr>
              <w:t>26</w:t>
            </w:r>
          </w:p>
        </w:tc>
        <w:tc>
          <w:tcPr>
            <w:tcW w:w="708" w:type="dxa"/>
            <w:tcBorders>
              <w:top w:val="single" w:sz="4" w:space="0" w:color="auto"/>
              <w:left w:val="single" w:sz="4" w:space="0" w:color="auto"/>
              <w:bottom w:val="single" w:sz="4" w:space="0" w:color="auto"/>
              <w:right w:val="single" w:sz="4" w:space="0" w:color="auto"/>
            </w:tcBorders>
            <w:vAlign w:val="center"/>
          </w:tcPr>
          <w:p w14:paraId="5F1FFD7C" w14:textId="77777777" w:rsidR="00165442" w:rsidRPr="001B1908" w:rsidRDefault="00165442" w:rsidP="0027720E">
            <w:pPr>
              <w:jc w:val="center"/>
              <w:rPr>
                <w:rFonts w:eastAsia="Calibri" w:cstheme="minorHAnsi"/>
                <w:sz w:val="16"/>
                <w:szCs w:val="16"/>
              </w:rPr>
            </w:pPr>
            <w:r>
              <w:rPr>
                <w:rFonts w:eastAsia="Calibri" w:cstheme="minorHAnsi"/>
                <w:sz w:val="16"/>
                <w:szCs w:val="16"/>
              </w:rPr>
              <w:t>197</w:t>
            </w:r>
          </w:p>
        </w:tc>
        <w:tc>
          <w:tcPr>
            <w:tcW w:w="709" w:type="dxa"/>
            <w:tcBorders>
              <w:top w:val="single" w:sz="4" w:space="0" w:color="auto"/>
              <w:left w:val="single" w:sz="4" w:space="0" w:color="auto"/>
              <w:bottom w:val="single" w:sz="4" w:space="0" w:color="auto"/>
              <w:right w:val="single" w:sz="4" w:space="0" w:color="auto"/>
            </w:tcBorders>
            <w:vAlign w:val="center"/>
          </w:tcPr>
          <w:p w14:paraId="694C58EF" w14:textId="77777777" w:rsidR="00165442" w:rsidRPr="001B1908" w:rsidRDefault="00165442" w:rsidP="0027720E">
            <w:pPr>
              <w:jc w:val="center"/>
              <w:rPr>
                <w:rFonts w:eastAsia="Calibri" w:cstheme="minorHAnsi"/>
                <w:sz w:val="16"/>
                <w:szCs w:val="16"/>
              </w:rPr>
            </w:pPr>
            <w:r>
              <w:rPr>
                <w:rFonts w:eastAsia="Calibri" w:cstheme="minorHAnsi"/>
                <w:sz w:val="16"/>
                <w:szCs w:val="16"/>
              </w:rPr>
              <w:t>284</w:t>
            </w:r>
          </w:p>
        </w:tc>
        <w:tc>
          <w:tcPr>
            <w:tcW w:w="567" w:type="dxa"/>
            <w:tcBorders>
              <w:top w:val="single" w:sz="4" w:space="0" w:color="auto"/>
              <w:left w:val="single" w:sz="4" w:space="0" w:color="auto"/>
              <w:bottom w:val="single" w:sz="4" w:space="0" w:color="auto"/>
              <w:right w:val="single" w:sz="4" w:space="0" w:color="auto"/>
            </w:tcBorders>
            <w:vAlign w:val="center"/>
          </w:tcPr>
          <w:p w14:paraId="30FCAF54" w14:textId="77777777" w:rsidR="00165442" w:rsidRPr="001B1908" w:rsidRDefault="00165442" w:rsidP="0027720E">
            <w:pPr>
              <w:jc w:val="center"/>
              <w:rPr>
                <w:rFonts w:eastAsia="Calibri" w:cstheme="minorHAnsi"/>
                <w:sz w:val="16"/>
                <w:szCs w:val="16"/>
              </w:rPr>
            </w:pPr>
            <w:r>
              <w:rPr>
                <w:rFonts w:eastAsia="Calibri" w:cstheme="minorHAnsi"/>
                <w:sz w:val="16"/>
                <w:szCs w:val="16"/>
              </w:rPr>
              <w:t>7</w:t>
            </w:r>
          </w:p>
        </w:tc>
        <w:tc>
          <w:tcPr>
            <w:tcW w:w="567" w:type="dxa"/>
            <w:tcBorders>
              <w:top w:val="single" w:sz="4" w:space="0" w:color="auto"/>
              <w:left w:val="single" w:sz="4" w:space="0" w:color="auto"/>
              <w:bottom w:val="single" w:sz="4" w:space="0" w:color="auto"/>
              <w:right w:val="single" w:sz="4" w:space="0" w:color="auto"/>
            </w:tcBorders>
            <w:vAlign w:val="center"/>
          </w:tcPr>
          <w:p w14:paraId="68DEEF92" w14:textId="77777777" w:rsidR="00165442" w:rsidRPr="001B1908" w:rsidRDefault="00165442" w:rsidP="0027720E">
            <w:pPr>
              <w:jc w:val="center"/>
              <w:rPr>
                <w:rFonts w:eastAsia="Calibri" w:cstheme="minorHAnsi"/>
                <w:sz w:val="16"/>
                <w:szCs w:val="16"/>
              </w:rPr>
            </w:pPr>
            <w:r>
              <w:rPr>
                <w:rFonts w:eastAsia="Calibri" w:cstheme="minorHAnsi"/>
                <w:sz w:val="16"/>
                <w:szCs w:val="16"/>
              </w:rPr>
              <w:t>43</w:t>
            </w:r>
          </w:p>
        </w:tc>
        <w:tc>
          <w:tcPr>
            <w:tcW w:w="709" w:type="dxa"/>
            <w:tcBorders>
              <w:top w:val="single" w:sz="4" w:space="0" w:color="auto"/>
              <w:left w:val="single" w:sz="4" w:space="0" w:color="auto"/>
              <w:bottom w:val="single" w:sz="4" w:space="0" w:color="auto"/>
              <w:right w:val="single" w:sz="4" w:space="0" w:color="auto"/>
            </w:tcBorders>
            <w:vAlign w:val="center"/>
          </w:tcPr>
          <w:p w14:paraId="4B99ADDF" w14:textId="77777777" w:rsidR="00165442" w:rsidRPr="001B1908" w:rsidRDefault="00165442" w:rsidP="0027720E">
            <w:pPr>
              <w:jc w:val="center"/>
              <w:rPr>
                <w:rFonts w:eastAsia="Calibri" w:cstheme="minorHAnsi"/>
                <w:sz w:val="16"/>
                <w:szCs w:val="16"/>
              </w:rPr>
            </w:pPr>
            <w:r>
              <w:rPr>
                <w:rFonts w:eastAsia="Calibri" w:cstheme="minorHAnsi"/>
                <w:sz w:val="16"/>
                <w:szCs w:val="16"/>
              </w:rPr>
              <w:t>4</w:t>
            </w:r>
          </w:p>
        </w:tc>
        <w:tc>
          <w:tcPr>
            <w:tcW w:w="709" w:type="dxa"/>
            <w:tcBorders>
              <w:top w:val="single" w:sz="4" w:space="0" w:color="auto"/>
              <w:left w:val="single" w:sz="4" w:space="0" w:color="auto"/>
              <w:bottom w:val="single" w:sz="4" w:space="0" w:color="auto"/>
              <w:right w:val="single" w:sz="4" w:space="0" w:color="auto"/>
            </w:tcBorders>
            <w:vAlign w:val="center"/>
          </w:tcPr>
          <w:p w14:paraId="61B02B30" w14:textId="77777777" w:rsidR="00165442" w:rsidRPr="001B1908"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3E75AED9" w14:textId="77777777" w:rsidR="00165442" w:rsidRPr="001B1908" w:rsidRDefault="00165442" w:rsidP="0027720E">
            <w:pPr>
              <w:jc w:val="center"/>
              <w:rPr>
                <w:rFonts w:eastAsia="Calibri" w:cstheme="minorHAnsi"/>
                <w:sz w:val="16"/>
                <w:szCs w:val="16"/>
              </w:rPr>
            </w:pPr>
            <w:r>
              <w:rPr>
                <w:rFonts w:eastAsia="Calibri" w:cstheme="minorHAnsi"/>
                <w:sz w:val="16"/>
                <w:szCs w:val="16"/>
              </w:rPr>
              <w:t>25</w:t>
            </w:r>
          </w:p>
        </w:tc>
        <w:tc>
          <w:tcPr>
            <w:tcW w:w="850" w:type="dxa"/>
            <w:tcBorders>
              <w:top w:val="single" w:sz="4" w:space="0" w:color="auto"/>
              <w:left w:val="single" w:sz="4" w:space="0" w:color="auto"/>
              <w:bottom w:val="single" w:sz="4" w:space="0" w:color="auto"/>
              <w:right w:val="single" w:sz="4" w:space="0" w:color="auto"/>
            </w:tcBorders>
            <w:vAlign w:val="center"/>
          </w:tcPr>
          <w:p w14:paraId="43C18F93" w14:textId="77777777" w:rsidR="00165442" w:rsidRPr="001B1908" w:rsidRDefault="00165442" w:rsidP="0027720E">
            <w:pPr>
              <w:jc w:val="center"/>
              <w:rPr>
                <w:rFonts w:eastAsia="Calibri" w:cstheme="minorHAnsi"/>
                <w:sz w:val="16"/>
                <w:szCs w:val="16"/>
              </w:rPr>
            </w:pPr>
            <w:r>
              <w:rPr>
                <w:rFonts w:eastAsia="Calibri" w:cstheme="minorHAnsi"/>
                <w:sz w:val="16"/>
                <w:szCs w:val="16"/>
              </w:rPr>
              <w:t>6000</w:t>
            </w:r>
          </w:p>
        </w:tc>
        <w:tc>
          <w:tcPr>
            <w:tcW w:w="567" w:type="dxa"/>
            <w:tcBorders>
              <w:top w:val="single" w:sz="4" w:space="0" w:color="auto"/>
              <w:left w:val="single" w:sz="4" w:space="0" w:color="auto"/>
              <w:bottom w:val="single" w:sz="4" w:space="0" w:color="auto"/>
              <w:right w:val="single" w:sz="4" w:space="0" w:color="auto"/>
            </w:tcBorders>
            <w:vAlign w:val="center"/>
          </w:tcPr>
          <w:p w14:paraId="73ADE4F3" w14:textId="77777777" w:rsidR="00165442" w:rsidRPr="001B1908" w:rsidRDefault="00165442" w:rsidP="0027720E">
            <w:pPr>
              <w:jc w:val="center"/>
              <w:rPr>
                <w:rFonts w:eastAsia="Calibri" w:cstheme="minorHAnsi"/>
                <w:sz w:val="16"/>
                <w:szCs w:val="16"/>
              </w:rPr>
            </w:pPr>
            <w:r>
              <w:rPr>
                <w:rFonts w:eastAsia="Calibri" w:cstheme="minorHAnsi"/>
                <w:sz w:val="16"/>
                <w:szCs w:val="16"/>
              </w:rPr>
              <w:t>468</w:t>
            </w:r>
          </w:p>
        </w:tc>
        <w:tc>
          <w:tcPr>
            <w:tcW w:w="533" w:type="dxa"/>
            <w:tcBorders>
              <w:top w:val="single" w:sz="4" w:space="0" w:color="auto"/>
              <w:left w:val="single" w:sz="4" w:space="0" w:color="auto"/>
              <w:bottom w:val="single" w:sz="4" w:space="0" w:color="auto"/>
              <w:right w:val="single" w:sz="4" w:space="0" w:color="auto"/>
            </w:tcBorders>
            <w:vAlign w:val="center"/>
          </w:tcPr>
          <w:p w14:paraId="7135235A" w14:textId="77777777" w:rsidR="00165442" w:rsidRPr="001B1908" w:rsidRDefault="00165442" w:rsidP="0027720E">
            <w:pPr>
              <w:jc w:val="center"/>
              <w:rPr>
                <w:rFonts w:eastAsia="Calibri" w:cstheme="minorHAnsi"/>
                <w:sz w:val="16"/>
                <w:szCs w:val="16"/>
              </w:rPr>
            </w:pPr>
            <w:r>
              <w:rPr>
                <w:rFonts w:eastAsia="Calibri" w:cstheme="minorHAnsi"/>
                <w:sz w:val="16"/>
                <w:szCs w:val="16"/>
              </w:rPr>
              <w:t>160</w:t>
            </w:r>
          </w:p>
        </w:tc>
      </w:tr>
      <w:tr w:rsidR="00165442" w:rsidRPr="008E0058" w14:paraId="25B6EB38"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1CF98DFA" w14:textId="77777777" w:rsidR="00165442" w:rsidRPr="008E0058" w:rsidRDefault="00165442" w:rsidP="0027720E">
            <w:pPr>
              <w:rPr>
                <w:rFonts w:eastAsia="Calibri" w:cstheme="minorHAnsi"/>
                <w:sz w:val="16"/>
                <w:szCs w:val="16"/>
              </w:rPr>
            </w:pPr>
            <w:r w:rsidRPr="008E0058">
              <w:rPr>
                <w:rFonts w:eastAsia="Calibri" w:cstheme="minorHAnsi"/>
                <w:sz w:val="16"/>
                <w:szCs w:val="16"/>
              </w:rPr>
              <w:t>Piekarnie</w:t>
            </w:r>
          </w:p>
        </w:tc>
        <w:tc>
          <w:tcPr>
            <w:tcW w:w="710" w:type="dxa"/>
            <w:tcBorders>
              <w:top w:val="single" w:sz="4" w:space="0" w:color="auto"/>
              <w:left w:val="single" w:sz="4" w:space="0" w:color="auto"/>
              <w:bottom w:val="single" w:sz="4" w:space="0" w:color="auto"/>
              <w:right w:val="single" w:sz="4" w:space="0" w:color="auto"/>
            </w:tcBorders>
            <w:vAlign w:val="center"/>
          </w:tcPr>
          <w:p w14:paraId="2CC86C5D" w14:textId="77777777" w:rsidR="00165442" w:rsidRPr="008E0058" w:rsidRDefault="00165442" w:rsidP="0027720E">
            <w:pPr>
              <w:jc w:val="center"/>
              <w:rPr>
                <w:rFonts w:eastAsia="Calibri" w:cstheme="minorHAnsi"/>
                <w:sz w:val="16"/>
                <w:szCs w:val="16"/>
              </w:rPr>
            </w:pPr>
            <w:r>
              <w:rPr>
                <w:rFonts w:eastAsia="Calibri" w:cstheme="minorHAnsi"/>
                <w:sz w:val="16"/>
                <w:szCs w:val="16"/>
              </w:rPr>
              <w:t>167</w:t>
            </w:r>
          </w:p>
        </w:tc>
        <w:tc>
          <w:tcPr>
            <w:tcW w:w="567" w:type="dxa"/>
            <w:tcBorders>
              <w:top w:val="single" w:sz="4" w:space="0" w:color="auto"/>
              <w:left w:val="single" w:sz="4" w:space="0" w:color="auto"/>
              <w:bottom w:val="single" w:sz="4" w:space="0" w:color="auto"/>
              <w:right w:val="single" w:sz="4" w:space="0" w:color="auto"/>
            </w:tcBorders>
            <w:vAlign w:val="center"/>
          </w:tcPr>
          <w:p w14:paraId="1FF1FCA3" w14:textId="77777777" w:rsidR="00165442" w:rsidRPr="008E0058" w:rsidRDefault="00165442" w:rsidP="0027720E">
            <w:pPr>
              <w:jc w:val="center"/>
              <w:rPr>
                <w:rFonts w:eastAsia="Calibri" w:cstheme="minorHAnsi"/>
                <w:sz w:val="16"/>
                <w:szCs w:val="16"/>
              </w:rPr>
            </w:pPr>
            <w:r>
              <w:rPr>
                <w:rFonts w:eastAsia="Calibri" w:cstheme="minorHAnsi"/>
                <w:sz w:val="16"/>
                <w:szCs w:val="16"/>
              </w:rPr>
              <w:t>7</w:t>
            </w:r>
          </w:p>
        </w:tc>
        <w:tc>
          <w:tcPr>
            <w:tcW w:w="708" w:type="dxa"/>
            <w:tcBorders>
              <w:top w:val="single" w:sz="4" w:space="0" w:color="auto"/>
              <w:left w:val="single" w:sz="4" w:space="0" w:color="auto"/>
              <w:bottom w:val="single" w:sz="4" w:space="0" w:color="auto"/>
              <w:right w:val="single" w:sz="4" w:space="0" w:color="auto"/>
            </w:tcBorders>
            <w:vAlign w:val="center"/>
          </w:tcPr>
          <w:p w14:paraId="2175AC51" w14:textId="77777777" w:rsidR="00165442" w:rsidRPr="008E0058" w:rsidRDefault="00165442" w:rsidP="0027720E">
            <w:pPr>
              <w:jc w:val="center"/>
              <w:rPr>
                <w:rFonts w:eastAsia="Calibri" w:cstheme="minorHAnsi"/>
                <w:sz w:val="16"/>
                <w:szCs w:val="16"/>
              </w:rPr>
            </w:pPr>
            <w:r>
              <w:rPr>
                <w:rFonts w:eastAsia="Calibri" w:cstheme="minorHAnsi"/>
                <w:sz w:val="16"/>
                <w:szCs w:val="16"/>
              </w:rPr>
              <w:t>119</w:t>
            </w:r>
          </w:p>
        </w:tc>
        <w:tc>
          <w:tcPr>
            <w:tcW w:w="709" w:type="dxa"/>
            <w:tcBorders>
              <w:top w:val="single" w:sz="4" w:space="0" w:color="auto"/>
              <w:left w:val="single" w:sz="4" w:space="0" w:color="auto"/>
              <w:bottom w:val="single" w:sz="4" w:space="0" w:color="auto"/>
              <w:right w:val="single" w:sz="4" w:space="0" w:color="auto"/>
            </w:tcBorders>
            <w:vAlign w:val="center"/>
          </w:tcPr>
          <w:p w14:paraId="3A60749F" w14:textId="77777777" w:rsidR="00165442" w:rsidRPr="008E0058" w:rsidRDefault="00165442" w:rsidP="0027720E">
            <w:pPr>
              <w:jc w:val="center"/>
              <w:rPr>
                <w:rFonts w:eastAsia="Calibri" w:cstheme="minorHAnsi"/>
                <w:sz w:val="16"/>
                <w:szCs w:val="16"/>
              </w:rPr>
            </w:pPr>
            <w:r>
              <w:rPr>
                <w:rFonts w:eastAsia="Calibri" w:cstheme="minorHAnsi"/>
                <w:sz w:val="16"/>
                <w:szCs w:val="16"/>
              </w:rPr>
              <w:t>264</w:t>
            </w:r>
          </w:p>
        </w:tc>
        <w:tc>
          <w:tcPr>
            <w:tcW w:w="567" w:type="dxa"/>
            <w:tcBorders>
              <w:top w:val="single" w:sz="4" w:space="0" w:color="auto"/>
              <w:left w:val="single" w:sz="4" w:space="0" w:color="auto"/>
              <w:bottom w:val="single" w:sz="4" w:space="0" w:color="auto"/>
              <w:right w:val="single" w:sz="4" w:space="0" w:color="auto"/>
            </w:tcBorders>
            <w:vAlign w:val="center"/>
          </w:tcPr>
          <w:p w14:paraId="2166BF65" w14:textId="77777777" w:rsidR="00165442" w:rsidRPr="008E0058" w:rsidRDefault="00165442" w:rsidP="0027720E">
            <w:pPr>
              <w:jc w:val="center"/>
              <w:rPr>
                <w:rFonts w:eastAsia="Calibri" w:cstheme="minorHAnsi"/>
                <w:sz w:val="16"/>
                <w:szCs w:val="16"/>
              </w:rPr>
            </w:pPr>
            <w:r>
              <w:rPr>
                <w:rFonts w:eastAsia="Calibri" w:cstheme="minorHAnsi"/>
                <w:sz w:val="16"/>
                <w:szCs w:val="16"/>
              </w:rPr>
              <w:t>26</w:t>
            </w:r>
          </w:p>
        </w:tc>
        <w:tc>
          <w:tcPr>
            <w:tcW w:w="567" w:type="dxa"/>
            <w:tcBorders>
              <w:top w:val="single" w:sz="4" w:space="0" w:color="auto"/>
              <w:left w:val="single" w:sz="4" w:space="0" w:color="auto"/>
              <w:bottom w:val="single" w:sz="4" w:space="0" w:color="auto"/>
              <w:right w:val="single" w:sz="4" w:space="0" w:color="auto"/>
            </w:tcBorders>
            <w:vAlign w:val="center"/>
          </w:tcPr>
          <w:p w14:paraId="7DC9520A" w14:textId="77777777" w:rsidR="00165442" w:rsidRPr="008E0058" w:rsidRDefault="00165442" w:rsidP="0027720E">
            <w:pPr>
              <w:jc w:val="center"/>
              <w:rPr>
                <w:rFonts w:eastAsia="Calibri" w:cstheme="minorHAnsi"/>
                <w:sz w:val="16"/>
                <w:szCs w:val="16"/>
              </w:rPr>
            </w:pPr>
            <w:r>
              <w:rPr>
                <w:rFonts w:eastAsia="Calibri" w:cstheme="minorHAnsi"/>
                <w:sz w:val="16"/>
                <w:szCs w:val="16"/>
              </w:rPr>
              <w:t>75</w:t>
            </w:r>
          </w:p>
        </w:tc>
        <w:tc>
          <w:tcPr>
            <w:tcW w:w="709" w:type="dxa"/>
            <w:tcBorders>
              <w:top w:val="single" w:sz="4" w:space="0" w:color="auto"/>
              <w:left w:val="single" w:sz="4" w:space="0" w:color="auto"/>
              <w:bottom w:val="single" w:sz="4" w:space="0" w:color="auto"/>
              <w:right w:val="single" w:sz="4" w:space="0" w:color="auto"/>
            </w:tcBorders>
            <w:vAlign w:val="center"/>
          </w:tcPr>
          <w:p w14:paraId="2F5D4D5C" w14:textId="77777777" w:rsidR="00165442" w:rsidRPr="008E0058" w:rsidRDefault="00165442" w:rsidP="0027720E">
            <w:pPr>
              <w:jc w:val="center"/>
              <w:rPr>
                <w:rFonts w:eastAsia="Calibri" w:cstheme="minorHAnsi"/>
                <w:sz w:val="16"/>
                <w:szCs w:val="16"/>
              </w:rPr>
            </w:pPr>
            <w:r>
              <w:rPr>
                <w:rFonts w:eastAsia="Calibri" w:cstheme="minorHAnsi"/>
                <w:sz w:val="16"/>
                <w:szCs w:val="16"/>
              </w:rPr>
              <w:t>5</w:t>
            </w:r>
          </w:p>
        </w:tc>
        <w:tc>
          <w:tcPr>
            <w:tcW w:w="709" w:type="dxa"/>
            <w:tcBorders>
              <w:top w:val="single" w:sz="4" w:space="0" w:color="auto"/>
              <w:left w:val="single" w:sz="4" w:space="0" w:color="auto"/>
              <w:bottom w:val="single" w:sz="4" w:space="0" w:color="auto"/>
              <w:right w:val="single" w:sz="4" w:space="0" w:color="auto"/>
            </w:tcBorders>
            <w:vAlign w:val="center"/>
          </w:tcPr>
          <w:p w14:paraId="296D827D" w14:textId="77777777" w:rsidR="00165442" w:rsidRPr="008E0058"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6933B47F" w14:textId="77777777" w:rsidR="00165442" w:rsidRPr="008E0058" w:rsidRDefault="00165442" w:rsidP="0027720E">
            <w:pPr>
              <w:jc w:val="center"/>
              <w:rPr>
                <w:rFonts w:eastAsia="Calibri" w:cstheme="minorHAnsi"/>
                <w:sz w:val="16"/>
                <w:szCs w:val="16"/>
              </w:rPr>
            </w:pPr>
            <w:r>
              <w:rPr>
                <w:rFonts w:eastAsia="Calibri" w:cstheme="minorHAnsi"/>
                <w:sz w:val="16"/>
                <w:szCs w:val="16"/>
              </w:rPr>
              <w:t>32</w:t>
            </w:r>
          </w:p>
        </w:tc>
        <w:tc>
          <w:tcPr>
            <w:tcW w:w="850" w:type="dxa"/>
            <w:tcBorders>
              <w:top w:val="single" w:sz="4" w:space="0" w:color="auto"/>
              <w:left w:val="single" w:sz="4" w:space="0" w:color="auto"/>
              <w:bottom w:val="single" w:sz="4" w:space="0" w:color="auto"/>
              <w:right w:val="single" w:sz="4" w:space="0" w:color="auto"/>
            </w:tcBorders>
            <w:vAlign w:val="center"/>
          </w:tcPr>
          <w:p w14:paraId="7FA06A16" w14:textId="77777777" w:rsidR="00165442" w:rsidRPr="008E0058" w:rsidRDefault="00165442" w:rsidP="0027720E">
            <w:pPr>
              <w:jc w:val="center"/>
              <w:rPr>
                <w:rFonts w:eastAsia="Calibri" w:cstheme="minorHAnsi"/>
                <w:sz w:val="16"/>
                <w:szCs w:val="16"/>
              </w:rPr>
            </w:pPr>
            <w:r>
              <w:rPr>
                <w:rFonts w:eastAsia="Calibri" w:cstheme="minorHAnsi"/>
                <w:sz w:val="16"/>
                <w:szCs w:val="16"/>
              </w:rPr>
              <w:t>8750</w:t>
            </w:r>
          </w:p>
        </w:tc>
        <w:tc>
          <w:tcPr>
            <w:tcW w:w="567" w:type="dxa"/>
            <w:tcBorders>
              <w:top w:val="single" w:sz="4" w:space="0" w:color="auto"/>
              <w:left w:val="single" w:sz="4" w:space="0" w:color="auto"/>
              <w:bottom w:val="single" w:sz="4" w:space="0" w:color="auto"/>
              <w:right w:val="single" w:sz="4" w:space="0" w:color="auto"/>
            </w:tcBorders>
            <w:vAlign w:val="center"/>
          </w:tcPr>
          <w:p w14:paraId="4812DB28" w14:textId="77777777" w:rsidR="00165442" w:rsidRPr="008E0058" w:rsidRDefault="00165442" w:rsidP="0027720E">
            <w:pPr>
              <w:jc w:val="center"/>
              <w:rPr>
                <w:rFonts w:eastAsia="Calibri" w:cstheme="minorHAnsi"/>
                <w:sz w:val="16"/>
                <w:szCs w:val="16"/>
              </w:rPr>
            </w:pPr>
            <w:r>
              <w:rPr>
                <w:rFonts w:eastAsia="Calibri" w:cstheme="minorHAnsi"/>
                <w:sz w:val="16"/>
                <w:szCs w:val="16"/>
              </w:rPr>
              <w:t>153</w:t>
            </w:r>
          </w:p>
        </w:tc>
        <w:tc>
          <w:tcPr>
            <w:tcW w:w="533" w:type="dxa"/>
            <w:tcBorders>
              <w:top w:val="single" w:sz="4" w:space="0" w:color="auto"/>
              <w:left w:val="single" w:sz="4" w:space="0" w:color="auto"/>
              <w:bottom w:val="single" w:sz="4" w:space="0" w:color="auto"/>
              <w:right w:val="single" w:sz="4" w:space="0" w:color="auto"/>
            </w:tcBorders>
            <w:vAlign w:val="center"/>
          </w:tcPr>
          <w:p w14:paraId="166E6F77" w14:textId="77777777" w:rsidR="00165442" w:rsidRPr="008E0058" w:rsidRDefault="00165442" w:rsidP="0027720E">
            <w:pPr>
              <w:jc w:val="center"/>
              <w:rPr>
                <w:rFonts w:eastAsia="Calibri" w:cstheme="minorHAnsi"/>
                <w:sz w:val="16"/>
                <w:szCs w:val="16"/>
              </w:rPr>
            </w:pPr>
            <w:r>
              <w:rPr>
                <w:rFonts w:eastAsia="Calibri" w:cstheme="minorHAnsi"/>
                <w:sz w:val="16"/>
                <w:szCs w:val="16"/>
              </w:rPr>
              <w:t>21</w:t>
            </w:r>
          </w:p>
        </w:tc>
      </w:tr>
      <w:tr w:rsidR="00165442" w:rsidRPr="008E0058" w14:paraId="2D651A47"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756A85A7" w14:textId="77777777" w:rsidR="00165442" w:rsidRPr="008E0058" w:rsidRDefault="00165442" w:rsidP="0027720E">
            <w:pPr>
              <w:rPr>
                <w:rFonts w:eastAsia="Calibri" w:cstheme="minorHAnsi"/>
                <w:sz w:val="16"/>
                <w:szCs w:val="16"/>
              </w:rPr>
            </w:pPr>
            <w:r w:rsidRPr="008E0058">
              <w:rPr>
                <w:rFonts w:eastAsia="Calibri" w:cstheme="minorHAnsi"/>
                <w:sz w:val="16"/>
                <w:szCs w:val="16"/>
              </w:rPr>
              <w:t>Ciastkarnie</w:t>
            </w:r>
          </w:p>
        </w:tc>
        <w:tc>
          <w:tcPr>
            <w:tcW w:w="710" w:type="dxa"/>
            <w:tcBorders>
              <w:top w:val="single" w:sz="4" w:space="0" w:color="auto"/>
              <w:left w:val="single" w:sz="4" w:space="0" w:color="auto"/>
              <w:bottom w:val="single" w:sz="4" w:space="0" w:color="auto"/>
              <w:right w:val="single" w:sz="4" w:space="0" w:color="auto"/>
            </w:tcBorders>
            <w:vAlign w:val="center"/>
          </w:tcPr>
          <w:p w14:paraId="12964E5C" w14:textId="77777777" w:rsidR="00165442" w:rsidRPr="008E0058" w:rsidRDefault="00165442" w:rsidP="0027720E">
            <w:pPr>
              <w:jc w:val="center"/>
              <w:rPr>
                <w:rFonts w:eastAsia="Calibri" w:cstheme="minorHAnsi"/>
                <w:sz w:val="16"/>
                <w:szCs w:val="16"/>
              </w:rPr>
            </w:pPr>
            <w:r>
              <w:rPr>
                <w:rFonts w:eastAsia="Calibri" w:cstheme="minorHAnsi"/>
                <w:sz w:val="16"/>
                <w:szCs w:val="16"/>
              </w:rPr>
              <w:t>157</w:t>
            </w:r>
          </w:p>
        </w:tc>
        <w:tc>
          <w:tcPr>
            <w:tcW w:w="567" w:type="dxa"/>
            <w:tcBorders>
              <w:top w:val="single" w:sz="4" w:space="0" w:color="auto"/>
              <w:left w:val="single" w:sz="4" w:space="0" w:color="auto"/>
              <w:bottom w:val="single" w:sz="4" w:space="0" w:color="auto"/>
              <w:right w:val="single" w:sz="4" w:space="0" w:color="auto"/>
            </w:tcBorders>
            <w:vAlign w:val="center"/>
          </w:tcPr>
          <w:p w14:paraId="2B48C81C" w14:textId="77777777" w:rsidR="00165442" w:rsidRPr="008E0058" w:rsidRDefault="00165442" w:rsidP="0027720E">
            <w:pPr>
              <w:jc w:val="center"/>
              <w:rPr>
                <w:rFonts w:eastAsia="Calibri" w:cstheme="minorHAnsi"/>
                <w:sz w:val="16"/>
                <w:szCs w:val="16"/>
              </w:rPr>
            </w:pPr>
            <w:r>
              <w:rPr>
                <w:rFonts w:eastAsia="Calibri" w:cstheme="minorHAnsi"/>
                <w:sz w:val="16"/>
                <w:szCs w:val="16"/>
              </w:rPr>
              <w:t>20</w:t>
            </w:r>
          </w:p>
        </w:tc>
        <w:tc>
          <w:tcPr>
            <w:tcW w:w="708" w:type="dxa"/>
            <w:tcBorders>
              <w:top w:val="single" w:sz="4" w:space="0" w:color="auto"/>
              <w:left w:val="single" w:sz="4" w:space="0" w:color="auto"/>
              <w:bottom w:val="single" w:sz="4" w:space="0" w:color="auto"/>
              <w:right w:val="single" w:sz="4" w:space="0" w:color="auto"/>
            </w:tcBorders>
            <w:vAlign w:val="center"/>
          </w:tcPr>
          <w:p w14:paraId="2231A5DA" w14:textId="77777777" w:rsidR="00165442" w:rsidRPr="008E0058" w:rsidRDefault="00165442" w:rsidP="0027720E">
            <w:pPr>
              <w:jc w:val="center"/>
              <w:rPr>
                <w:rFonts w:eastAsia="Calibri" w:cstheme="minorHAnsi"/>
                <w:sz w:val="16"/>
                <w:szCs w:val="16"/>
              </w:rPr>
            </w:pPr>
            <w:r>
              <w:rPr>
                <w:rFonts w:eastAsia="Calibri" w:cstheme="minorHAnsi"/>
                <w:sz w:val="16"/>
                <w:szCs w:val="16"/>
              </w:rPr>
              <w:t>100</w:t>
            </w:r>
          </w:p>
        </w:tc>
        <w:tc>
          <w:tcPr>
            <w:tcW w:w="709" w:type="dxa"/>
            <w:tcBorders>
              <w:top w:val="single" w:sz="4" w:space="0" w:color="auto"/>
              <w:left w:val="single" w:sz="4" w:space="0" w:color="auto"/>
              <w:bottom w:val="single" w:sz="4" w:space="0" w:color="auto"/>
              <w:right w:val="single" w:sz="4" w:space="0" w:color="auto"/>
            </w:tcBorders>
            <w:vAlign w:val="center"/>
          </w:tcPr>
          <w:p w14:paraId="65B46134" w14:textId="77777777" w:rsidR="00165442" w:rsidRPr="008E0058" w:rsidRDefault="00165442" w:rsidP="0027720E">
            <w:pPr>
              <w:jc w:val="center"/>
              <w:rPr>
                <w:rFonts w:eastAsia="Calibri" w:cstheme="minorHAnsi"/>
                <w:sz w:val="16"/>
                <w:szCs w:val="16"/>
              </w:rPr>
            </w:pPr>
            <w:r>
              <w:rPr>
                <w:rFonts w:eastAsia="Calibri" w:cstheme="minorHAnsi"/>
                <w:sz w:val="16"/>
                <w:szCs w:val="16"/>
              </w:rPr>
              <w:t>178</w:t>
            </w:r>
          </w:p>
        </w:tc>
        <w:tc>
          <w:tcPr>
            <w:tcW w:w="567" w:type="dxa"/>
            <w:tcBorders>
              <w:top w:val="single" w:sz="4" w:space="0" w:color="auto"/>
              <w:left w:val="single" w:sz="4" w:space="0" w:color="auto"/>
              <w:bottom w:val="single" w:sz="4" w:space="0" w:color="auto"/>
              <w:right w:val="single" w:sz="4" w:space="0" w:color="auto"/>
            </w:tcBorders>
            <w:vAlign w:val="center"/>
          </w:tcPr>
          <w:p w14:paraId="5401ECE5" w14:textId="77777777" w:rsidR="00165442" w:rsidRPr="008E0058" w:rsidRDefault="00165442" w:rsidP="0027720E">
            <w:pPr>
              <w:jc w:val="center"/>
              <w:rPr>
                <w:rFonts w:eastAsia="Calibri" w:cstheme="minorHAnsi"/>
                <w:sz w:val="16"/>
                <w:szCs w:val="16"/>
              </w:rPr>
            </w:pPr>
            <w:r>
              <w:rPr>
                <w:rFonts w:eastAsia="Calibri" w:cstheme="minorHAnsi"/>
                <w:sz w:val="16"/>
                <w:szCs w:val="16"/>
              </w:rPr>
              <w:t>10</w:t>
            </w:r>
          </w:p>
        </w:tc>
        <w:tc>
          <w:tcPr>
            <w:tcW w:w="567" w:type="dxa"/>
            <w:tcBorders>
              <w:top w:val="single" w:sz="4" w:space="0" w:color="auto"/>
              <w:left w:val="single" w:sz="4" w:space="0" w:color="auto"/>
              <w:bottom w:val="single" w:sz="4" w:space="0" w:color="auto"/>
              <w:right w:val="single" w:sz="4" w:space="0" w:color="auto"/>
            </w:tcBorders>
            <w:vAlign w:val="center"/>
          </w:tcPr>
          <w:p w14:paraId="68E9E155" w14:textId="77777777" w:rsidR="00165442" w:rsidRPr="008E0058" w:rsidRDefault="00165442" w:rsidP="0027720E">
            <w:pPr>
              <w:jc w:val="center"/>
              <w:rPr>
                <w:rFonts w:eastAsia="Calibri" w:cstheme="minorHAnsi"/>
                <w:sz w:val="16"/>
                <w:szCs w:val="16"/>
              </w:rPr>
            </w:pPr>
            <w:r>
              <w:rPr>
                <w:rFonts w:eastAsia="Calibri" w:cstheme="minorHAnsi"/>
                <w:sz w:val="16"/>
                <w:szCs w:val="16"/>
              </w:rPr>
              <w:t>30</w:t>
            </w:r>
          </w:p>
        </w:tc>
        <w:tc>
          <w:tcPr>
            <w:tcW w:w="709" w:type="dxa"/>
            <w:tcBorders>
              <w:top w:val="single" w:sz="4" w:space="0" w:color="auto"/>
              <w:left w:val="single" w:sz="4" w:space="0" w:color="auto"/>
              <w:bottom w:val="single" w:sz="4" w:space="0" w:color="auto"/>
              <w:right w:val="single" w:sz="4" w:space="0" w:color="auto"/>
            </w:tcBorders>
            <w:vAlign w:val="center"/>
          </w:tcPr>
          <w:p w14:paraId="6F767967" w14:textId="77777777" w:rsidR="00165442" w:rsidRPr="008E0058"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2F1C6A77" w14:textId="77777777" w:rsidR="00165442" w:rsidRPr="008E0058"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702D2F6B" w14:textId="77777777" w:rsidR="00165442" w:rsidRPr="008E0058" w:rsidRDefault="00165442" w:rsidP="0027720E">
            <w:pPr>
              <w:jc w:val="center"/>
              <w:rPr>
                <w:rFonts w:eastAsia="Calibri" w:cstheme="minorHAnsi"/>
                <w:sz w:val="16"/>
                <w:szCs w:val="16"/>
              </w:rPr>
            </w:pPr>
            <w:r>
              <w:rPr>
                <w:rFonts w:eastAsia="Calibri" w:cstheme="minorHAnsi"/>
                <w:sz w:val="16"/>
                <w:szCs w:val="16"/>
              </w:rPr>
              <w:t>16</w:t>
            </w:r>
          </w:p>
        </w:tc>
        <w:tc>
          <w:tcPr>
            <w:tcW w:w="850" w:type="dxa"/>
            <w:tcBorders>
              <w:top w:val="single" w:sz="4" w:space="0" w:color="auto"/>
              <w:left w:val="single" w:sz="4" w:space="0" w:color="auto"/>
              <w:bottom w:val="single" w:sz="4" w:space="0" w:color="auto"/>
              <w:right w:val="single" w:sz="4" w:space="0" w:color="auto"/>
            </w:tcBorders>
            <w:vAlign w:val="center"/>
          </w:tcPr>
          <w:p w14:paraId="1081140F" w14:textId="77777777" w:rsidR="00165442" w:rsidRPr="008E0058" w:rsidRDefault="00165442" w:rsidP="0027720E">
            <w:pPr>
              <w:jc w:val="center"/>
              <w:rPr>
                <w:rFonts w:eastAsia="Calibri" w:cstheme="minorHAnsi"/>
                <w:sz w:val="16"/>
                <w:szCs w:val="16"/>
              </w:rPr>
            </w:pPr>
            <w:r>
              <w:rPr>
                <w:rFonts w:eastAsia="Calibri" w:cstheme="minorHAnsi"/>
                <w:sz w:val="16"/>
                <w:szCs w:val="16"/>
              </w:rPr>
              <w:t>3650</w:t>
            </w:r>
          </w:p>
        </w:tc>
        <w:tc>
          <w:tcPr>
            <w:tcW w:w="567" w:type="dxa"/>
            <w:tcBorders>
              <w:top w:val="single" w:sz="4" w:space="0" w:color="auto"/>
              <w:left w:val="single" w:sz="4" w:space="0" w:color="auto"/>
              <w:bottom w:val="single" w:sz="4" w:space="0" w:color="auto"/>
              <w:right w:val="single" w:sz="4" w:space="0" w:color="auto"/>
            </w:tcBorders>
            <w:vAlign w:val="center"/>
          </w:tcPr>
          <w:p w14:paraId="42EB446A" w14:textId="77777777" w:rsidR="00165442" w:rsidRPr="008E0058" w:rsidRDefault="00165442" w:rsidP="0027720E">
            <w:pPr>
              <w:jc w:val="center"/>
              <w:rPr>
                <w:rFonts w:eastAsia="Calibri" w:cstheme="minorHAnsi"/>
                <w:sz w:val="16"/>
                <w:szCs w:val="16"/>
              </w:rPr>
            </w:pPr>
            <w:r>
              <w:rPr>
                <w:rFonts w:eastAsia="Calibri" w:cstheme="minorHAnsi"/>
                <w:sz w:val="16"/>
                <w:szCs w:val="16"/>
              </w:rPr>
              <w:t>101</w:t>
            </w:r>
          </w:p>
        </w:tc>
        <w:tc>
          <w:tcPr>
            <w:tcW w:w="533" w:type="dxa"/>
            <w:tcBorders>
              <w:top w:val="single" w:sz="4" w:space="0" w:color="auto"/>
              <w:left w:val="single" w:sz="4" w:space="0" w:color="auto"/>
              <w:bottom w:val="single" w:sz="4" w:space="0" w:color="auto"/>
              <w:right w:val="single" w:sz="4" w:space="0" w:color="auto"/>
            </w:tcBorders>
            <w:vAlign w:val="center"/>
          </w:tcPr>
          <w:p w14:paraId="56AC5C7D" w14:textId="77777777" w:rsidR="00165442" w:rsidRPr="008E0058" w:rsidRDefault="00165442" w:rsidP="0027720E">
            <w:pPr>
              <w:jc w:val="center"/>
              <w:rPr>
                <w:rFonts w:eastAsia="Calibri" w:cstheme="minorHAnsi"/>
                <w:sz w:val="16"/>
                <w:szCs w:val="16"/>
              </w:rPr>
            </w:pPr>
            <w:r>
              <w:rPr>
                <w:rFonts w:eastAsia="Calibri" w:cstheme="minorHAnsi"/>
                <w:sz w:val="16"/>
                <w:szCs w:val="16"/>
              </w:rPr>
              <w:t>15</w:t>
            </w:r>
          </w:p>
        </w:tc>
      </w:tr>
      <w:tr w:rsidR="00165442" w:rsidRPr="000A1366" w14:paraId="08691479" w14:textId="77777777" w:rsidTr="008071BF">
        <w:trPr>
          <w:cantSplit/>
          <w:trHeight w:val="497"/>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1AADDABB" w14:textId="066EFF9B" w:rsidR="00165442" w:rsidRPr="000A1366" w:rsidRDefault="00165442" w:rsidP="0027720E">
            <w:pPr>
              <w:rPr>
                <w:rFonts w:eastAsia="Calibri" w:cstheme="minorHAnsi"/>
                <w:sz w:val="16"/>
                <w:szCs w:val="16"/>
              </w:rPr>
            </w:pPr>
            <w:r w:rsidRPr="000A1366">
              <w:rPr>
                <w:rFonts w:eastAsia="Calibri" w:cstheme="minorHAnsi"/>
                <w:sz w:val="16"/>
                <w:szCs w:val="16"/>
              </w:rPr>
              <w:t>Przetwórnie owocowo-warzywne</w:t>
            </w:r>
            <w:r w:rsidR="005A5A82">
              <w:rPr>
                <w:rFonts w:eastAsia="Calibri" w:cstheme="minorHAnsi"/>
                <w:sz w:val="16"/>
                <w:szCs w:val="16"/>
              </w:rPr>
              <w:t xml:space="preserve"> i </w:t>
            </w:r>
            <w:r w:rsidRPr="000A1366">
              <w:rPr>
                <w:rFonts w:eastAsia="Calibri" w:cstheme="minorHAnsi"/>
                <w:sz w:val="16"/>
                <w:szCs w:val="16"/>
              </w:rPr>
              <w:t>grzybowe</w:t>
            </w:r>
          </w:p>
        </w:tc>
        <w:tc>
          <w:tcPr>
            <w:tcW w:w="710" w:type="dxa"/>
            <w:tcBorders>
              <w:top w:val="single" w:sz="4" w:space="0" w:color="auto"/>
              <w:left w:val="single" w:sz="4" w:space="0" w:color="auto"/>
              <w:bottom w:val="single" w:sz="4" w:space="0" w:color="auto"/>
              <w:right w:val="single" w:sz="4" w:space="0" w:color="auto"/>
            </w:tcBorders>
            <w:vAlign w:val="center"/>
          </w:tcPr>
          <w:p w14:paraId="1AACEF9C" w14:textId="77777777" w:rsidR="00165442" w:rsidRPr="000A1366" w:rsidRDefault="00165442" w:rsidP="0027720E">
            <w:pPr>
              <w:jc w:val="center"/>
              <w:rPr>
                <w:rFonts w:eastAsia="Calibri" w:cstheme="minorHAnsi"/>
                <w:sz w:val="16"/>
                <w:szCs w:val="16"/>
              </w:rPr>
            </w:pPr>
            <w:r>
              <w:rPr>
                <w:rFonts w:eastAsia="Calibri" w:cstheme="minorHAnsi"/>
                <w:sz w:val="16"/>
                <w:szCs w:val="16"/>
              </w:rPr>
              <w:t>37</w:t>
            </w:r>
          </w:p>
        </w:tc>
        <w:tc>
          <w:tcPr>
            <w:tcW w:w="567" w:type="dxa"/>
            <w:tcBorders>
              <w:top w:val="single" w:sz="4" w:space="0" w:color="auto"/>
              <w:left w:val="single" w:sz="4" w:space="0" w:color="auto"/>
              <w:bottom w:val="single" w:sz="4" w:space="0" w:color="auto"/>
              <w:right w:val="single" w:sz="4" w:space="0" w:color="auto"/>
            </w:tcBorders>
            <w:vAlign w:val="center"/>
          </w:tcPr>
          <w:p w14:paraId="7770E592" w14:textId="77777777" w:rsidR="00165442" w:rsidRPr="000A1366" w:rsidRDefault="00165442" w:rsidP="0027720E">
            <w:pPr>
              <w:jc w:val="center"/>
              <w:rPr>
                <w:rFonts w:eastAsia="Calibri" w:cstheme="minorHAnsi"/>
                <w:sz w:val="16"/>
                <w:szCs w:val="16"/>
              </w:rPr>
            </w:pPr>
            <w:r>
              <w:rPr>
                <w:rFonts w:eastAsia="Calibri" w:cstheme="minorHAnsi"/>
                <w:sz w:val="16"/>
                <w:szCs w:val="16"/>
              </w:rPr>
              <w:t>3</w:t>
            </w:r>
          </w:p>
        </w:tc>
        <w:tc>
          <w:tcPr>
            <w:tcW w:w="708" w:type="dxa"/>
            <w:tcBorders>
              <w:top w:val="single" w:sz="4" w:space="0" w:color="auto"/>
              <w:left w:val="single" w:sz="4" w:space="0" w:color="auto"/>
              <w:bottom w:val="single" w:sz="4" w:space="0" w:color="auto"/>
              <w:right w:val="single" w:sz="4" w:space="0" w:color="auto"/>
            </w:tcBorders>
            <w:vAlign w:val="center"/>
          </w:tcPr>
          <w:p w14:paraId="41241131" w14:textId="77777777" w:rsidR="00165442" w:rsidRPr="000A1366" w:rsidRDefault="00165442" w:rsidP="0027720E">
            <w:pPr>
              <w:jc w:val="center"/>
              <w:rPr>
                <w:rFonts w:eastAsia="Calibri" w:cstheme="minorHAnsi"/>
                <w:sz w:val="16"/>
                <w:szCs w:val="16"/>
              </w:rPr>
            </w:pPr>
            <w:r>
              <w:rPr>
                <w:rFonts w:eastAsia="Calibri" w:cstheme="minorHAnsi"/>
                <w:sz w:val="16"/>
                <w:szCs w:val="16"/>
              </w:rPr>
              <w:t>26</w:t>
            </w:r>
          </w:p>
        </w:tc>
        <w:tc>
          <w:tcPr>
            <w:tcW w:w="709" w:type="dxa"/>
            <w:tcBorders>
              <w:top w:val="single" w:sz="4" w:space="0" w:color="auto"/>
              <w:left w:val="single" w:sz="4" w:space="0" w:color="auto"/>
              <w:bottom w:val="single" w:sz="4" w:space="0" w:color="auto"/>
              <w:right w:val="single" w:sz="4" w:space="0" w:color="auto"/>
            </w:tcBorders>
            <w:vAlign w:val="center"/>
          </w:tcPr>
          <w:p w14:paraId="1FB46815" w14:textId="77777777" w:rsidR="00165442" w:rsidRPr="000A1366" w:rsidRDefault="00165442" w:rsidP="0027720E">
            <w:pPr>
              <w:jc w:val="center"/>
              <w:rPr>
                <w:rFonts w:eastAsia="Calibri" w:cstheme="minorHAnsi"/>
                <w:sz w:val="16"/>
                <w:szCs w:val="16"/>
              </w:rPr>
            </w:pPr>
            <w:r>
              <w:rPr>
                <w:rFonts w:eastAsia="Calibri" w:cstheme="minorHAnsi"/>
                <w:sz w:val="16"/>
                <w:szCs w:val="16"/>
              </w:rPr>
              <w:t>195</w:t>
            </w:r>
          </w:p>
        </w:tc>
        <w:tc>
          <w:tcPr>
            <w:tcW w:w="567" w:type="dxa"/>
            <w:tcBorders>
              <w:top w:val="single" w:sz="4" w:space="0" w:color="auto"/>
              <w:left w:val="single" w:sz="4" w:space="0" w:color="auto"/>
              <w:bottom w:val="single" w:sz="4" w:space="0" w:color="auto"/>
              <w:right w:val="single" w:sz="4" w:space="0" w:color="auto"/>
            </w:tcBorders>
            <w:vAlign w:val="center"/>
          </w:tcPr>
          <w:p w14:paraId="6709BAF4" w14:textId="77777777" w:rsidR="00165442" w:rsidRPr="000A1366" w:rsidRDefault="00165442" w:rsidP="0027720E">
            <w:pPr>
              <w:jc w:val="center"/>
              <w:rPr>
                <w:rFonts w:eastAsia="Calibri" w:cstheme="minorHAnsi"/>
                <w:sz w:val="16"/>
                <w:szCs w:val="16"/>
              </w:rPr>
            </w:pPr>
            <w:r>
              <w:rPr>
                <w:rFonts w:eastAsia="Calibri" w:cstheme="minorHAnsi"/>
                <w:sz w:val="16"/>
                <w:szCs w:val="16"/>
              </w:rPr>
              <w:t>1</w:t>
            </w:r>
          </w:p>
        </w:tc>
        <w:tc>
          <w:tcPr>
            <w:tcW w:w="567" w:type="dxa"/>
            <w:tcBorders>
              <w:top w:val="single" w:sz="4" w:space="0" w:color="auto"/>
              <w:left w:val="single" w:sz="4" w:space="0" w:color="auto"/>
              <w:bottom w:val="single" w:sz="4" w:space="0" w:color="auto"/>
              <w:right w:val="single" w:sz="4" w:space="0" w:color="auto"/>
            </w:tcBorders>
            <w:vAlign w:val="center"/>
          </w:tcPr>
          <w:p w14:paraId="7B560DDC" w14:textId="77777777" w:rsidR="00165442" w:rsidRPr="000A1366" w:rsidRDefault="00165442" w:rsidP="0027720E">
            <w:pPr>
              <w:jc w:val="center"/>
              <w:rPr>
                <w:rFonts w:eastAsia="Calibri" w:cstheme="minorHAnsi"/>
                <w:sz w:val="16"/>
                <w:szCs w:val="16"/>
              </w:rPr>
            </w:pPr>
            <w:r>
              <w:rPr>
                <w:rFonts w:eastAsia="Calibri" w:cstheme="minorHAnsi"/>
                <w:sz w:val="16"/>
                <w:szCs w:val="16"/>
              </w:rPr>
              <w:t>10</w:t>
            </w:r>
          </w:p>
        </w:tc>
        <w:tc>
          <w:tcPr>
            <w:tcW w:w="709" w:type="dxa"/>
            <w:tcBorders>
              <w:top w:val="single" w:sz="4" w:space="0" w:color="auto"/>
              <w:left w:val="single" w:sz="4" w:space="0" w:color="auto"/>
              <w:bottom w:val="single" w:sz="4" w:space="0" w:color="auto"/>
              <w:right w:val="single" w:sz="4" w:space="0" w:color="auto"/>
            </w:tcBorders>
            <w:vAlign w:val="center"/>
          </w:tcPr>
          <w:p w14:paraId="2F5EAE5A" w14:textId="77777777" w:rsidR="00165442" w:rsidRPr="000A1366"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5E538F3B" w14:textId="77777777" w:rsidR="00165442" w:rsidRPr="000A1366"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46AAB0C9" w14:textId="77777777" w:rsidR="00165442" w:rsidRPr="000A1366" w:rsidRDefault="00165442" w:rsidP="0027720E">
            <w:pPr>
              <w:jc w:val="center"/>
              <w:rPr>
                <w:rFonts w:eastAsia="Calibri" w:cstheme="minorHAnsi"/>
                <w:sz w:val="16"/>
                <w:szCs w:val="16"/>
              </w:rPr>
            </w:pPr>
            <w:r>
              <w:rPr>
                <w:rFonts w:eastAsia="Calibri" w:cstheme="minorHAnsi"/>
                <w:sz w:val="16"/>
                <w:szCs w:val="16"/>
              </w:rPr>
              <w:t>1</w:t>
            </w:r>
          </w:p>
        </w:tc>
        <w:tc>
          <w:tcPr>
            <w:tcW w:w="850" w:type="dxa"/>
            <w:tcBorders>
              <w:top w:val="single" w:sz="4" w:space="0" w:color="auto"/>
              <w:left w:val="single" w:sz="4" w:space="0" w:color="auto"/>
              <w:bottom w:val="single" w:sz="4" w:space="0" w:color="auto"/>
              <w:right w:val="single" w:sz="4" w:space="0" w:color="auto"/>
            </w:tcBorders>
            <w:vAlign w:val="center"/>
          </w:tcPr>
          <w:p w14:paraId="1D4CED82" w14:textId="77777777" w:rsidR="00165442" w:rsidRPr="000A1366" w:rsidRDefault="00165442" w:rsidP="0027720E">
            <w:pPr>
              <w:jc w:val="center"/>
              <w:rPr>
                <w:rFonts w:eastAsia="Calibri" w:cstheme="minorHAnsi"/>
                <w:sz w:val="16"/>
                <w:szCs w:val="16"/>
              </w:rPr>
            </w:pPr>
            <w:r>
              <w:rPr>
                <w:rFonts w:eastAsia="Calibri" w:cstheme="minorHAnsi"/>
                <w:sz w:val="16"/>
                <w:szCs w:val="16"/>
              </w:rPr>
              <w:t>100</w:t>
            </w:r>
          </w:p>
        </w:tc>
        <w:tc>
          <w:tcPr>
            <w:tcW w:w="567" w:type="dxa"/>
            <w:tcBorders>
              <w:top w:val="single" w:sz="4" w:space="0" w:color="auto"/>
              <w:left w:val="single" w:sz="4" w:space="0" w:color="auto"/>
              <w:bottom w:val="single" w:sz="4" w:space="0" w:color="auto"/>
              <w:right w:val="single" w:sz="4" w:space="0" w:color="auto"/>
            </w:tcBorders>
            <w:vAlign w:val="center"/>
          </w:tcPr>
          <w:p w14:paraId="2B404994" w14:textId="77777777" w:rsidR="00165442" w:rsidRPr="000A1366" w:rsidRDefault="00165442" w:rsidP="0027720E">
            <w:pPr>
              <w:jc w:val="center"/>
              <w:rPr>
                <w:rFonts w:eastAsia="Calibri" w:cstheme="minorHAnsi"/>
                <w:sz w:val="16"/>
                <w:szCs w:val="16"/>
              </w:rPr>
            </w:pPr>
            <w:r>
              <w:rPr>
                <w:rFonts w:eastAsia="Calibri" w:cstheme="minorHAnsi"/>
                <w:sz w:val="16"/>
                <w:szCs w:val="16"/>
              </w:rPr>
              <w:t>84</w:t>
            </w:r>
          </w:p>
        </w:tc>
        <w:tc>
          <w:tcPr>
            <w:tcW w:w="533" w:type="dxa"/>
            <w:tcBorders>
              <w:top w:val="single" w:sz="4" w:space="0" w:color="auto"/>
              <w:left w:val="single" w:sz="4" w:space="0" w:color="auto"/>
              <w:bottom w:val="single" w:sz="4" w:space="0" w:color="auto"/>
              <w:right w:val="single" w:sz="4" w:space="0" w:color="auto"/>
            </w:tcBorders>
            <w:vAlign w:val="center"/>
          </w:tcPr>
          <w:p w14:paraId="5C5372D4" w14:textId="77777777" w:rsidR="00165442" w:rsidRPr="000A1366" w:rsidRDefault="00165442" w:rsidP="0027720E">
            <w:pPr>
              <w:jc w:val="center"/>
              <w:rPr>
                <w:rFonts w:eastAsia="Calibri" w:cstheme="minorHAnsi"/>
                <w:sz w:val="16"/>
                <w:szCs w:val="16"/>
              </w:rPr>
            </w:pPr>
            <w:r>
              <w:rPr>
                <w:rFonts w:eastAsia="Calibri" w:cstheme="minorHAnsi"/>
                <w:sz w:val="16"/>
                <w:szCs w:val="16"/>
              </w:rPr>
              <w:t>0</w:t>
            </w:r>
          </w:p>
        </w:tc>
      </w:tr>
      <w:tr w:rsidR="00165442" w:rsidRPr="0087204D" w14:paraId="1D0491B9"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4243172F" w14:textId="0E506F5D" w:rsidR="00165442" w:rsidRPr="0087204D" w:rsidRDefault="00165442" w:rsidP="0027720E">
            <w:pPr>
              <w:rPr>
                <w:rFonts w:eastAsia="Calibri" w:cstheme="minorHAnsi"/>
                <w:sz w:val="16"/>
                <w:szCs w:val="16"/>
              </w:rPr>
            </w:pPr>
            <w:r w:rsidRPr="0087204D">
              <w:rPr>
                <w:rFonts w:eastAsia="Calibri" w:cstheme="minorHAnsi"/>
                <w:sz w:val="16"/>
                <w:szCs w:val="16"/>
              </w:rPr>
              <w:t>Wytwórnie napojów bezalkoholowych</w:t>
            </w:r>
            <w:r w:rsidR="005A5A82">
              <w:rPr>
                <w:rFonts w:eastAsia="Calibri" w:cstheme="minorHAnsi"/>
                <w:sz w:val="16"/>
                <w:szCs w:val="16"/>
              </w:rPr>
              <w:t xml:space="preserve"> i </w:t>
            </w:r>
            <w:r w:rsidRPr="0087204D">
              <w:rPr>
                <w:rFonts w:eastAsia="Calibri" w:cstheme="minorHAnsi"/>
                <w:sz w:val="16"/>
                <w:szCs w:val="16"/>
              </w:rPr>
              <w:t>rozlewnie piwa</w:t>
            </w:r>
          </w:p>
        </w:tc>
        <w:tc>
          <w:tcPr>
            <w:tcW w:w="710" w:type="dxa"/>
            <w:tcBorders>
              <w:top w:val="single" w:sz="4" w:space="0" w:color="auto"/>
              <w:left w:val="single" w:sz="4" w:space="0" w:color="auto"/>
              <w:bottom w:val="single" w:sz="4" w:space="0" w:color="auto"/>
              <w:right w:val="single" w:sz="4" w:space="0" w:color="auto"/>
            </w:tcBorders>
            <w:vAlign w:val="center"/>
          </w:tcPr>
          <w:p w14:paraId="22DD4CE1" w14:textId="77777777" w:rsidR="00165442" w:rsidRPr="0087204D" w:rsidRDefault="00165442" w:rsidP="0027720E">
            <w:pPr>
              <w:jc w:val="center"/>
              <w:rPr>
                <w:rFonts w:eastAsia="Calibri" w:cstheme="minorHAnsi"/>
                <w:sz w:val="16"/>
                <w:szCs w:val="16"/>
              </w:rPr>
            </w:pPr>
            <w:r>
              <w:rPr>
                <w:rFonts w:eastAsia="Calibri" w:cstheme="minorHAnsi"/>
                <w:sz w:val="16"/>
                <w:szCs w:val="16"/>
              </w:rPr>
              <w:t>6</w:t>
            </w:r>
          </w:p>
        </w:tc>
        <w:tc>
          <w:tcPr>
            <w:tcW w:w="567" w:type="dxa"/>
            <w:tcBorders>
              <w:top w:val="single" w:sz="4" w:space="0" w:color="auto"/>
              <w:left w:val="single" w:sz="4" w:space="0" w:color="auto"/>
              <w:bottom w:val="single" w:sz="4" w:space="0" w:color="auto"/>
              <w:right w:val="single" w:sz="4" w:space="0" w:color="auto"/>
            </w:tcBorders>
            <w:vAlign w:val="center"/>
          </w:tcPr>
          <w:p w14:paraId="1EDB0F4F" w14:textId="77777777" w:rsidR="00165442" w:rsidRPr="0087204D" w:rsidRDefault="00165442" w:rsidP="0027720E">
            <w:pPr>
              <w:jc w:val="center"/>
              <w:rPr>
                <w:rFonts w:eastAsia="Calibri" w:cstheme="minorHAnsi"/>
                <w:sz w:val="16"/>
                <w:szCs w:val="16"/>
              </w:rPr>
            </w:pPr>
            <w:r>
              <w:rPr>
                <w:rFonts w:eastAsia="Calibri" w:cstheme="minorHAnsi"/>
                <w:sz w:val="16"/>
                <w:szCs w:val="16"/>
              </w:rPr>
              <w:t>0</w:t>
            </w:r>
          </w:p>
        </w:tc>
        <w:tc>
          <w:tcPr>
            <w:tcW w:w="708" w:type="dxa"/>
            <w:tcBorders>
              <w:top w:val="single" w:sz="4" w:space="0" w:color="auto"/>
              <w:left w:val="single" w:sz="4" w:space="0" w:color="auto"/>
              <w:bottom w:val="single" w:sz="4" w:space="0" w:color="auto"/>
              <w:right w:val="single" w:sz="4" w:space="0" w:color="auto"/>
            </w:tcBorders>
            <w:vAlign w:val="center"/>
          </w:tcPr>
          <w:p w14:paraId="54E70CAF" w14:textId="77777777" w:rsidR="00165442" w:rsidRPr="0087204D" w:rsidRDefault="00165442" w:rsidP="0027720E">
            <w:pPr>
              <w:jc w:val="center"/>
              <w:rPr>
                <w:rFonts w:eastAsia="Calibri" w:cstheme="minorHAnsi"/>
                <w:sz w:val="16"/>
                <w:szCs w:val="16"/>
              </w:rPr>
            </w:pPr>
            <w:r>
              <w:rPr>
                <w:rFonts w:eastAsia="Calibri" w:cstheme="minorHAnsi"/>
                <w:sz w:val="16"/>
                <w:szCs w:val="16"/>
              </w:rPr>
              <w:t>4</w:t>
            </w:r>
          </w:p>
        </w:tc>
        <w:tc>
          <w:tcPr>
            <w:tcW w:w="709" w:type="dxa"/>
            <w:tcBorders>
              <w:top w:val="single" w:sz="4" w:space="0" w:color="auto"/>
              <w:left w:val="single" w:sz="4" w:space="0" w:color="auto"/>
              <w:bottom w:val="single" w:sz="4" w:space="0" w:color="auto"/>
              <w:right w:val="single" w:sz="4" w:space="0" w:color="auto"/>
            </w:tcBorders>
            <w:vAlign w:val="center"/>
          </w:tcPr>
          <w:p w14:paraId="3EDE7E40" w14:textId="77777777" w:rsidR="00165442" w:rsidRPr="0087204D" w:rsidRDefault="00165442" w:rsidP="0027720E">
            <w:pPr>
              <w:jc w:val="center"/>
              <w:rPr>
                <w:rFonts w:eastAsia="Calibri" w:cstheme="minorHAnsi"/>
                <w:sz w:val="16"/>
                <w:szCs w:val="16"/>
              </w:rPr>
            </w:pPr>
            <w:r>
              <w:rPr>
                <w:rFonts w:eastAsia="Calibri" w:cstheme="minorHAnsi"/>
                <w:sz w:val="16"/>
                <w:szCs w:val="16"/>
              </w:rPr>
              <w:t>15</w:t>
            </w:r>
          </w:p>
        </w:tc>
        <w:tc>
          <w:tcPr>
            <w:tcW w:w="567" w:type="dxa"/>
            <w:tcBorders>
              <w:top w:val="single" w:sz="4" w:space="0" w:color="auto"/>
              <w:left w:val="single" w:sz="4" w:space="0" w:color="auto"/>
              <w:bottom w:val="single" w:sz="4" w:space="0" w:color="auto"/>
              <w:right w:val="single" w:sz="4" w:space="0" w:color="auto"/>
            </w:tcBorders>
            <w:vAlign w:val="center"/>
          </w:tcPr>
          <w:p w14:paraId="789E2D92" w14:textId="77777777" w:rsidR="00165442" w:rsidRPr="0087204D"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67472F73" w14:textId="77777777" w:rsidR="00165442" w:rsidRPr="0087204D" w:rsidRDefault="00165442" w:rsidP="0027720E">
            <w:pPr>
              <w:jc w:val="center"/>
              <w:rPr>
                <w:rFonts w:eastAsia="Calibri" w:cstheme="minorHAnsi"/>
                <w:sz w:val="16"/>
                <w:szCs w:val="16"/>
              </w:rPr>
            </w:pPr>
            <w:r>
              <w:rPr>
                <w:rFonts w:eastAsia="Calibri" w:cstheme="minorHAnsi"/>
                <w:sz w:val="16"/>
                <w:szCs w:val="16"/>
              </w:rPr>
              <w:t>3</w:t>
            </w:r>
          </w:p>
        </w:tc>
        <w:tc>
          <w:tcPr>
            <w:tcW w:w="709" w:type="dxa"/>
            <w:tcBorders>
              <w:top w:val="single" w:sz="4" w:space="0" w:color="auto"/>
              <w:left w:val="single" w:sz="4" w:space="0" w:color="auto"/>
              <w:bottom w:val="single" w:sz="4" w:space="0" w:color="auto"/>
              <w:right w:val="single" w:sz="4" w:space="0" w:color="auto"/>
            </w:tcBorders>
            <w:vAlign w:val="center"/>
          </w:tcPr>
          <w:p w14:paraId="30F440E5" w14:textId="77777777" w:rsidR="00165442" w:rsidRPr="0087204D"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256A5D2C" w14:textId="77777777" w:rsidR="00165442" w:rsidRPr="0087204D" w:rsidRDefault="00165442" w:rsidP="0027720E">
            <w:pPr>
              <w:jc w:val="center"/>
              <w:rPr>
                <w:rFonts w:eastAsia="Calibri" w:cstheme="minorHAnsi"/>
                <w:sz w:val="16"/>
                <w:szCs w:val="16"/>
              </w:rPr>
            </w:pPr>
            <w:r>
              <w:rPr>
                <w:rFonts w:eastAsia="Calibri" w:cstheme="minorHAnsi"/>
                <w:sz w:val="16"/>
                <w:szCs w:val="16"/>
              </w:rPr>
              <w:t>1</w:t>
            </w:r>
          </w:p>
        </w:tc>
        <w:tc>
          <w:tcPr>
            <w:tcW w:w="567" w:type="dxa"/>
            <w:tcBorders>
              <w:top w:val="single" w:sz="4" w:space="0" w:color="auto"/>
              <w:left w:val="single" w:sz="4" w:space="0" w:color="auto"/>
              <w:bottom w:val="single" w:sz="4" w:space="0" w:color="auto"/>
              <w:right w:val="single" w:sz="4" w:space="0" w:color="auto"/>
            </w:tcBorders>
            <w:vAlign w:val="center"/>
          </w:tcPr>
          <w:p w14:paraId="7C851B80" w14:textId="77777777" w:rsidR="00165442" w:rsidRPr="0087204D" w:rsidRDefault="00165442" w:rsidP="0027720E">
            <w:pPr>
              <w:jc w:val="center"/>
              <w:rPr>
                <w:rFonts w:eastAsia="Calibri" w:cstheme="minorHAnsi"/>
                <w:sz w:val="16"/>
                <w:szCs w:val="16"/>
              </w:rPr>
            </w:pPr>
            <w:r>
              <w:rPr>
                <w:rFonts w:eastAsia="Calibri" w:cstheme="minorHAnsi"/>
                <w:sz w:val="16"/>
                <w:szCs w:val="16"/>
              </w:rPr>
              <w:t>0</w:t>
            </w:r>
          </w:p>
        </w:tc>
        <w:tc>
          <w:tcPr>
            <w:tcW w:w="850" w:type="dxa"/>
            <w:tcBorders>
              <w:top w:val="single" w:sz="4" w:space="0" w:color="auto"/>
              <w:left w:val="single" w:sz="4" w:space="0" w:color="auto"/>
              <w:bottom w:val="single" w:sz="4" w:space="0" w:color="auto"/>
              <w:right w:val="single" w:sz="4" w:space="0" w:color="auto"/>
            </w:tcBorders>
            <w:vAlign w:val="center"/>
          </w:tcPr>
          <w:p w14:paraId="197CF863" w14:textId="77777777" w:rsidR="00165442" w:rsidRPr="0087204D"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6A519D3E" w14:textId="77777777" w:rsidR="00165442" w:rsidRPr="0087204D" w:rsidRDefault="00165442" w:rsidP="0027720E">
            <w:pPr>
              <w:jc w:val="center"/>
              <w:rPr>
                <w:rFonts w:eastAsia="Calibri" w:cstheme="minorHAnsi"/>
                <w:sz w:val="16"/>
                <w:szCs w:val="16"/>
              </w:rPr>
            </w:pPr>
            <w:r>
              <w:rPr>
                <w:rFonts w:eastAsia="Calibri" w:cstheme="minorHAnsi"/>
                <w:sz w:val="16"/>
                <w:szCs w:val="16"/>
              </w:rPr>
              <w:t>20</w:t>
            </w:r>
          </w:p>
        </w:tc>
        <w:tc>
          <w:tcPr>
            <w:tcW w:w="533" w:type="dxa"/>
            <w:tcBorders>
              <w:top w:val="single" w:sz="4" w:space="0" w:color="auto"/>
              <w:left w:val="single" w:sz="4" w:space="0" w:color="auto"/>
              <w:bottom w:val="single" w:sz="4" w:space="0" w:color="auto"/>
              <w:right w:val="single" w:sz="4" w:space="0" w:color="auto"/>
            </w:tcBorders>
            <w:vAlign w:val="center"/>
          </w:tcPr>
          <w:p w14:paraId="580A44F7" w14:textId="77777777" w:rsidR="00165442" w:rsidRPr="0087204D" w:rsidRDefault="00165442" w:rsidP="0027720E">
            <w:pPr>
              <w:jc w:val="center"/>
              <w:rPr>
                <w:rFonts w:eastAsia="Calibri" w:cstheme="minorHAnsi"/>
                <w:sz w:val="16"/>
                <w:szCs w:val="16"/>
              </w:rPr>
            </w:pPr>
            <w:r>
              <w:rPr>
                <w:rFonts w:eastAsia="Calibri" w:cstheme="minorHAnsi"/>
                <w:sz w:val="16"/>
                <w:szCs w:val="16"/>
              </w:rPr>
              <w:t>0</w:t>
            </w:r>
          </w:p>
        </w:tc>
      </w:tr>
      <w:tr w:rsidR="00165442" w:rsidRPr="00D2151C" w14:paraId="0FC7BE56"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53571F74" w14:textId="43FF5967" w:rsidR="00165442" w:rsidRPr="00D2151C" w:rsidRDefault="00165442" w:rsidP="0027720E">
            <w:pPr>
              <w:rPr>
                <w:rFonts w:eastAsia="Calibri" w:cstheme="minorHAnsi"/>
                <w:sz w:val="16"/>
                <w:szCs w:val="16"/>
              </w:rPr>
            </w:pPr>
            <w:r w:rsidRPr="00D2151C">
              <w:rPr>
                <w:rFonts w:eastAsia="Calibri" w:cstheme="minorHAnsi"/>
                <w:sz w:val="16"/>
                <w:szCs w:val="16"/>
              </w:rPr>
              <w:t>Wytwórnie naturalnych wód mineralnych</w:t>
            </w:r>
            <w:r w:rsidR="003C2A1F">
              <w:rPr>
                <w:rFonts w:eastAsia="Calibri" w:cstheme="minorHAnsi"/>
                <w:sz w:val="16"/>
                <w:szCs w:val="16"/>
              </w:rPr>
              <w:t xml:space="preserve"> i </w:t>
            </w:r>
            <w:r w:rsidRPr="00D2151C">
              <w:rPr>
                <w:rFonts w:eastAsia="Calibri" w:cstheme="minorHAnsi"/>
                <w:sz w:val="16"/>
                <w:szCs w:val="16"/>
              </w:rPr>
              <w:t>źródlanych</w:t>
            </w:r>
            <w:r w:rsidR="005A5A82">
              <w:rPr>
                <w:rFonts w:eastAsia="Calibri" w:cstheme="minorHAnsi"/>
                <w:sz w:val="16"/>
                <w:szCs w:val="16"/>
              </w:rPr>
              <w:t xml:space="preserve"> i </w:t>
            </w:r>
            <w:r w:rsidRPr="00D2151C">
              <w:rPr>
                <w:rFonts w:eastAsia="Calibri" w:cstheme="minorHAnsi"/>
                <w:sz w:val="16"/>
                <w:szCs w:val="16"/>
              </w:rPr>
              <w:t>stołowych</w:t>
            </w:r>
          </w:p>
        </w:tc>
        <w:tc>
          <w:tcPr>
            <w:tcW w:w="710" w:type="dxa"/>
            <w:tcBorders>
              <w:top w:val="single" w:sz="4" w:space="0" w:color="auto"/>
              <w:left w:val="single" w:sz="4" w:space="0" w:color="auto"/>
              <w:bottom w:val="single" w:sz="4" w:space="0" w:color="auto"/>
              <w:right w:val="single" w:sz="4" w:space="0" w:color="auto"/>
            </w:tcBorders>
            <w:vAlign w:val="center"/>
          </w:tcPr>
          <w:p w14:paraId="505E764A" w14:textId="77777777" w:rsidR="00165442" w:rsidRPr="00D2151C" w:rsidRDefault="00165442" w:rsidP="0027720E">
            <w:pPr>
              <w:jc w:val="center"/>
              <w:rPr>
                <w:rFonts w:eastAsia="Calibri" w:cstheme="minorHAnsi"/>
                <w:sz w:val="16"/>
                <w:szCs w:val="16"/>
              </w:rPr>
            </w:pPr>
            <w:r>
              <w:rPr>
                <w:rFonts w:eastAsia="Calibri" w:cstheme="minorHAnsi"/>
                <w:sz w:val="16"/>
                <w:szCs w:val="16"/>
              </w:rPr>
              <w:t>5</w:t>
            </w:r>
          </w:p>
        </w:tc>
        <w:tc>
          <w:tcPr>
            <w:tcW w:w="567" w:type="dxa"/>
            <w:tcBorders>
              <w:top w:val="single" w:sz="4" w:space="0" w:color="auto"/>
              <w:left w:val="single" w:sz="4" w:space="0" w:color="auto"/>
              <w:bottom w:val="single" w:sz="4" w:space="0" w:color="auto"/>
              <w:right w:val="single" w:sz="4" w:space="0" w:color="auto"/>
            </w:tcBorders>
            <w:vAlign w:val="center"/>
          </w:tcPr>
          <w:p w14:paraId="52ECC3DB" w14:textId="77777777" w:rsidR="00165442" w:rsidRPr="00D2151C" w:rsidRDefault="00165442" w:rsidP="0027720E">
            <w:pPr>
              <w:jc w:val="center"/>
              <w:rPr>
                <w:rFonts w:eastAsia="Calibri" w:cstheme="minorHAnsi"/>
                <w:sz w:val="16"/>
                <w:szCs w:val="16"/>
              </w:rPr>
            </w:pPr>
            <w:r>
              <w:rPr>
                <w:rFonts w:eastAsia="Calibri" w:cstheme="minorHAnsi"/>
                <w:sz w:val="16"/>
                <w:szCs w:val="16"/>
              </w:rPr>
              <w:t>0</w:t>
            </w:r>
          </w:p>
        </w:tc>
        <w:tc>
          <w:tcPr>
            <w:tcW w:w="708" w:type="dxa"/>
            <w:tcBorders>
              <w:top w:val="single" w:sz="4" w:space="0" w:color="auto"/>
              <w:left w:val="single" w:sz="4" w:space="0" w:color="auto"/>
              <w:bottom w:val="single" w:sz="4" w:space="0" w:color="auto"/>
              <w:right w:val="single" w:sz="4" w:space="0" w:color="auto"/>
            </w:tcBorders>
            <w:vAlign w:val="center"/>
          </w:tcPr>
          <w:p w14:paraId="602293A1" w14:textId="77777777" w:rsidR="00165442" w:rsidRPr="00D2151C" w:rsidRDefault="00165442" w:rsidP="0027720E">
            <w:pPr>
              <w:jc w:val="center"/>
              <w:rPr>
                <w:rFonts w:eastAsia="Calibri" w:cstheme="minorHAnsi"/>
                <w:sz w:val="16"/>
                <w:szCs w:val="16"/>
              </w:rPr>
            </w:pPr>
            <w:r>
              <w:rPr>
                <w:rFonts w:eastAsia="Calibri" w:cstheme="minorHAnsi"/>
                <w:sz w:val="16"/>
                <w:szCs w:val="16"/>
              </w:rPr>
              <w:t>2</w:t>
            </w:r>
          </w:p>
        </w:tc>
        <w:tc>
          <w:tcPr>
            <w:tcW w:w="709" w:type="dxa"/>
            <w:tcBorders>
              <w:top w:val="single" w:sz="4" w:space="0" w:color="auto"/>
              <w:left w:val="single" w:sz="4" w:space="0" w:color="auto"/>
              <w:bottom w:val="single" w:sz="4" w:space="0" w:color="auto"/>
              <w:right w:val="single" w:sz="4" w:space="0" w:color="auto"/>
            </w:tcBorders>
            <w:vAlign w:val="center"/>
          </w:tcPr>
          <w:p w14:paraId="298676FC" w14:textId="77777777" w:rsidR="00165442" w:rsidRPr="00D2151C" w:rsidRDefault="00165442" w:rsidP="0027720E">
            <w:pPr>
              <w:jc w:val="center"/>
              <w:rPr>
                <w:rFonts w:eastAsia="Calibri" w:cstheme="minorHAnsi"/>
                <w:sz w:val="16"/>
                <w:szCs w:val="16"/>
              </w:rPr>
            </w:pPr>
            <w:r>
              <w:rPr>
                <w:rFonts w:eastAsia="Calibri" w:cstheme="minorHAnsi"/>
                <w:sz w:val="16"/>
                <w:szCs w:val="16"/>
              </w:rPr>
              <w:t>18</w:t>
            </w:r>
          </w:p>
        </w:tc>
        <w:tc>
          <w:tcPr>
            <w:tcW w:w="567" w:type="dxa"/>
            <w:tcBorders>
              <w:top w:val="single" w:sz="4" w:space="0" w:color="auto"/>
              <w:left w:val="single" w:sz="4" w:space="0" w:color="auto"/>
              <w:bottom w:val="single" w:sz="4" w:space="0" w:color="auto"/>
              <w:right w:val="single" w:sz="4" w:space="0" w:color="auto"/>
            </w:tcBorders>
            <w:vAlign w:val="center"/>
          </w:tcPr>
          <w:p w14:paraId="268F5FD0" w14:textId="77777777" w:rsidR="00165442" w:rsidRPr="00D2151C" w:rsidRDefault="00165442" w:rsidP="0027720E">
            <w:pPr>
              <w:jc w:val="center"/>
              <w:rPr>
                <w:rFonts w:eastAsia="Calibri" w:cstheme="minorHAnsi"/>
                <w:sz w:val="16"/>
                <w:szCs w:val="16"/>
              </w:rPr>
            </w:pPr>
            <w:r>
              <w:rPr>
                <w:rFonts w:eastAsia="Calibri" w:cstheme="minorHAnsi"/>
                <w:sz w:val="16"/>
                <w:szCs w:val="16"/>
              </w:rPr>
              <w:t>1</w:t>
            </w:r>
          </w:p>
        </w:tc>
        <w:tc>
          <w:tcPr>
            <w:tcW w:w="567" w:type="dxa"/>
            <w:tcBorders>
              <w:top w:val="single" w:sz="4" w:space="0" w:color="auto"/>
              <w:left w:val="single" w:sz="4" w:space="0" w:color="auto"/>
              <w:bottom w:val="single" w:sz="4" w:space="0" w:color="auto"/>
              <w:right w:val="single" w:sz="4" w:space="0" w:color="auto"/>
            </w:tcBorders>
            <w:vAlign w:val="center"/>
          </w:tcPr>
          <w:p w14:paraId="655B863A" w14:textId="77777777" w:rsidR="00165442" w:rsidRPr="00D2151C" w:rsidRDefault="00165442" w:rsidP="0027720E">
            <w:pPr>
              <w:jc w:val="center"/>
              <w:rPr>
                <w:rFonts w:eastAsia="Calibri" w:cstheme="minorHAnsi"/>
                <w:sz w:val="16"/>
                <w:szCs w:val="16"/>
              </w:rPr>
            </w:pPr>
            <w:r>
              <w:rPr>
                <w:rFonts w:eastAsia="Calibri" w:cstheme="minorHAnsi"/>
                <w:sz w:val="16"/>
                <w:szCs w:val="16"/>
              </w:rPr>
              <w:t>4</w:t>
            </w:r>
          </w:p>
        </w:tc>
        <w:tc>
          <w:tcPr>
            <w:tcW w:w="709" w:type="dxa"/>
            <w:tcBorders>
              <w:top w:val="single" w:sz="4" w:space="0" w:color="auto"/>
              <w:left w:val="single" w:sz="4" w:space="0" w:color="auto"/>
              <w:bottom w:val="single" w:sz="4" w:space="0" w:color="auto"/>
              <w:right w:val="single" w:sz="4" w:space="0" w:color="auto"/>
            </w:tcBorders>
            <w:vAlign w:val="center"/>
          </w:tcPr>
          <w:p w14:paraId="03394CD8" w14:textId="77777777" w:rsidR="00165442" w:rsidRPr="00D2151C" w:rsidRDefault="00165442" w:rsidP="0027720E">
            <w:pPr>
              <w:jc w:val="center"/>
              <w:rPr>
                <w:rFonts w:eastAsia="Calibri" w:cstheme="minorHAnsi"/>
                <w:sz w:val="16"/>
                <w:szCs w:val="16"/>
              </w:rPr>
            </w:pPr>
            <w:r>
              <w:rPr>
                <w:rFonts w:eastAsia="Calibri" w:cstheme="minorHAnsi"/>
                <w:sz w:val="16"/>
                <w:szCs w:val="16"/>
              </w:rPr>
              <w:t>2</w:t>
            </w:r>
          </w:p>
        </w:tc>
        <w:tc>
          <w:tcPr>
            <w:tcW w:w="709" w:type="dxa"/>
            <w:tcBorders>
              <w:top w:val="single" w:sz="4" w:space="0" w:color="auto"/>
              <w:left w:val="single" w:sz="4" w:space="0" w:color="auto"/>
              <w:bottom w:val="single" w:sz="4" w:space="0" w:color="auto"/>
              <w:right w:val="single" w:sz="4" w:space="0" w:color="auto"/>
            </w:tcBorders>
            <w:vAlign w:val="center"/>
          </w:tcPr>
          <w:p w14:paraId="4845B1EA" w14:textId="77777777" w:rsidR="00165442" w:rsidRPr="00D2151C" w:rsidRDefault="00165442" w:rsidP="0027720E">
            <w:pPr>
              <w:jc w:val="center"/>
              <w:rPr>
                <w:rFonts w:eastAsia="Calibri" w:cstheme="minorHAnsi"/>
                <w:sz w:val="16"/>
                <w:szCs w:val="16"/>
              </w:rPr>
            </w:pPr>
            <w:r>
              <w:rPr>
                <w:rFonts w:eastAsia="Calibri" w:cstheme="minorHAnsi"/>
                <w:sz w:val="16"/>
                <w:szCs w:val="16"/>
              </w:rPr>
              <w:t>1</w:t>
            </w:r>
          </w:p>
        </w:tc>
        <w:tc>
          <w:tcPr>
            <w:tcW w:w="567" w:type="dxa"/>
            <w:tcBorders>
              <w:top w:val="single" w:sz="4" w:space="0" w:color="auto"/>
              <w:left w:val="single" w:sz="4" w:space="0" w:color="auto"/>
              <w:bottom w:val="single" w:sz="4" w:space="0" w:color="auto"/>
              <w:right w:val="single" w:sz="4" w:space="0" w:color="auto"/>
            </w:tcBorders>
            <w:vAlign w:val="center"/>
          </w:tcPr>
          <w:p w14:paraId="34C747BC" w14:textId="77777777" w:rsidR="00165442" w:rsidRPr="00D2151C" w:rsidRDefault="00165442" w:rsidP="0027720E">
            <w:pPr>
              <w:jc w:val="center"/>
              <w:rPr>
                <w:rFonts w:eastAsia="Calibri" w:cstheme="minorHAnsi"/>
                <w:sz w:val="16"/>
                <w:szCs w:val="16"/>
              </w:rPr>
            </w:pPr>
            <w:r>
              <w:rPr>
                <w:rFonts w:eastAsia="Calibri" w:cstheme="minorHAnsi"/>
                <w:sz w:val="16"/>
                <w:szCs w:val="16"/>
              </w:rPr>
              <w:t>1</w:t>
            </w:r>
          </w:p>
        </w:tc>
        <w:tc>
          <w:tcPr>
            <w:tcW w:w="850" w:type="dxa"/>
            <w:tcBorders>
              <w:top w:val="single" w:sz="4" w:space="0" w:color="auto"/>
              <w:left w:val="single" w:sz="4" w:space="0" w:color="auto"/>
              <w:bottom w:val="single" w:sz="4" w:space="0" w:color="auto"/>
              <w:right w:val="single" w:sz="4" w:space="0" w:color="auto"/>
            </w:tcBorders>
            <w:vAlign w:val="center"/>
          </w:tcPr>
          <w:p w14:paraId="5C17CD17" w14:textId="77777777" w:rsidR="00165442" w:rsidRPr="00D2151C" w:rsidRDefault="00165442" w:rsidP="0027720E">
            <w:pPr>
              <w:jc w:val="center"/>
              <w:rPr>
                <w:rFonts w:eastAsia="Calibri" w:cstheme="minorHAnsi"/>
                <w:sz w:val="16"/>
                <w:szCs w:val="16"/>
              </w:rPr>
            </w:pPr>
            <w:r>
              <w:rPr>
                <w:rFonts w:eastAsia="Calibri" w:cstheme="minorHAnsi"/>
                <w:sz w:val="16"/>
                <w:szCs w:val="16"/>
              </w:rPr>
              <w:t>100</w:t>
            </w:r>
          </w:p>
        </w:tc>
        <w:tc>
          <w:tcPr>
            <w:tcW w:w="567" w:type="dxa"/>
            <w:tcBorders>
              <w:top w:val="single" w:sz="4" w:space="0" w:color="auto"/>
              <w:left w:val="single" w:sz="4" w:space="0" w:color="auto"/>
              <w:bottom w:val="single" w:sz="4" w:space="0" w:color="auto"/>
              <w:right w:val="single" w:sz="4" w:space="0" w:color="auto"/>
            </w:tcBorders>
            <w:vAlign w:val="center"/>
          </w:tcPr>
          <w:p w14:paraId="1823C45F" w14:textId="77777777" w:rsidR="00165442" w:rsidRPr="00D2151C" w:rsidRDefault="00165442" w:rsidP="0027720E">
            <w:pPr>
              <w:jc w:val="center"/>
              <w:rPr>
                <w:rFonts w:eastAsia="Calibri" w:cstheme="minorHAnsi"/>
                <w:sz w:val="16"/>
                <w:szCs w:val="16"/>
              </w:rPr>
            </w:pPr>
            <w:r>
              <w:rPr>
                <w:rFonts w:eastAsia="Calibri" w:cstheme="minorHAnsi"/>
                <w:sz w:val="16"/>
                <w:szCs w:val="16"/>
              </w:rPr>
              <w:t>31</w:t>
            </w:r>
          </w:p>
        </w:tc>
        <w:tc>
          <w:tcPr>
            <w:tcW w:w="533" w:type="dxa"/>
            <w:tcBorders>
              <w:top w:val="single" w:sz="4" w:space="0" w:color="auto"/>
              <w:left w:val="single" w:sz="4" w:space="0" w:color="auto"/>
              <w:bottom w:val="single" w:sz="4" w:space="0" w:color="auto"/>
              <w:right w:val="single" w:sz="4" w:space="0" w:color="auto"/>
            </w:tcBorders>
            <w:vAlign w:val="center"/>
          </w:tcPr>
          <w:p w14:paraId="2F314243" w14:textId="77777777" w:rsidR="00165442" w:rsidRPr="00D2151C" w:rsidRDefault="00165442" w:rsidP="0027720E">
            <w:pPr>
              <w:jc w:val="center"/>
              <w:rPr>
                <w:rFonts w:eastAsia="Calibri" w:cstheme="minorHAnsi"/>
                <w:sz w:val="16"/>
                <w:szCs w:val="16"/>
              </w:rPr>
            </w:pPr>
            <w:r>
              <w:rPr>
                <w:rFonts w:eastAsia="Calibri" w:cstheme="minorHAnsi"/>
                <w:sz w:val="16"/>
                <w:szCs w:val="16"/>
              </w:rPr>
              <w:t>10</w:t>
            </w:r>
          </w:p>
        </w:tc>
      </w:tr>
      <w:tr w:rsidR="00165442" w:rsidRPr="00157D6C" w14:paraId="79671BFA"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7CDDB358" w14:textId="77777777" w:rsidR="00165442" w:rsidRPr="00157D6C" w:rsidRDefault="00165442" w:rsidP="0027720E">
            <w:pPr>
              <w:rPr>
                <w:rFonts w:eastAsia="Calibri" w:cstheme="minorHAnsi"/>
                <w:sz w:val="16"/>
                <w:szCs w:val="16"/>
              </w:rPr>
            </w:pPr>
            <w:r w:rsidRPr="00157D6C">
              <w:rPr>
                <w:rFonts w:eastAsia="Calibri" w:cstheme="minorHAnsi"/>
                <w:sz w:val="16"/>
                <w:szCs w:val="16"/>
              </w:rPr>
              <w:t>Zakłady garmażeryjne</w:t>
            </w:r>
          </w:p>
        </w:tc>
        <w:tc>
          <w:tcPr>
            <w:tcW w:w="710" w:type="dxa"/>
            <w:tcBorders>
              <w:top w:val="single" w:sz="4" w:space="0" w:color="auto"/>
              <w:left w:val="single" w:sz="4" w:space="0" w:color="auto"/>
              <w:bottom w:val="single" w:sz="4" w:space="0" w:color="auto"/>
              <w:right w:val="single" w:sz="4" w:space="0" w:color="auto"/>
            </w:tcBorders>
            <w:vAlign w:val="center"/>
          </w:tcPr>
          <w:p w14:paraId="60362975" w14:textId="77777777" w:rsidR="00165442" w:rsidRPr="00157D6C" w:rsidRDefault="00165442" w:rsidP="0027720E">
            <w:pPr>
              <w:jc w:val="center"/>
              <w:rPr>
                <w:rFonts w:eastAsia="Calibri" w:cstheme="minorHAnsi"/>
                <w:sz w:val="16"/>
                <w:szCs w:val="16"/>
              </w:rPr>
            </w:pPr>
            <w:r>
              <w:rPr>
                <w:rFonts w:eastAsia="Calibri" w:cstheme="minorHAnsi"/>
                <w:sz w:val="16"/>
                <w:szCs w:val="16"/>
              </w:rPr>
              <w:t>43</w:t>
            </w:r>
          </w:p>
        </w:tc>
        <w:tc>
          <w:tcPr>
            <w:tcW w:w="567" w:type="dxa"/>
            <w:tcBorders>
              <w:top w:val="single" w:sz="4" w:space="0" w:color="auto"/>
              <w:left w:val="single" w:sz="4" w:space="0" w:color="auto"/>
              <w:bottom w:val="single" w:sz="4" w:space="0" w:color="auto"/>
              <w:right w:val="single" w:sz="4" w:space="0" w:color="auto"/>
            </w:tcBorders>
            <w:vAlign w:val="center"/>
          </w:tcPr>
          <w:p w14:paraId="18E15C53" w14:textId="77777777" w:rsidR="00165442" w:rsidRPr="00157D6C" w:rsidRDefault="00165442" w:rsidP="0027720E">
            <w:pPr>
              <w:jc w:val="center"/>
              <w:rPr>
                <w:rFonts w:eastAsia="Calibri" w:cstheme="minorHAnsi"/>
                <w:sz w:val="16"/>
                <w:szCs w:val="16"/>
              </w:rPr>
            </w:pPr>
            <w:r>
              <w:rPr>
                <w:rFonts w:eastAsia="Calibri" w:cstheme="minorHAnsi"/>
                <w:sz w:val="16"/>
                <w:szCs w:val="16"/>
              </w:rPr>
              <w:t>3</w:t>
            </w:r>
          </w:p>
        </w:tc>
        <w:tc>
          <w:tcPr>
            <w:tcW w:w="708" w:type="dxa"/>
            <w:tcBorders>
              <w:top w:val="single" w:sz="4" w:space="0" w:color="auto"/>
              <w:left w:val="single" w:sz="4" w:space="0" w:color="auto"/>
              <w:bottom w:val="single" w:sz="4" w:space="0" w:color="auto"/>
              <w:right w:val="single" w:sz="4" w:space="0" w:color="auto"/>
            </w:tcBorders>
            <w:vAlign w:val="center"/>
          </w:tcPr>
          <w:p w14:paraId="189FA86F" w14:textId="77777777" w:rsidR="00165442" w:rsidRPr="00157D6C" w:rsidRDefault="00165442" w:rsidP="0027720E">
            <w:pPr>
              <w:jc w:val="center"/>
              <w:rPr>
                <w:rFonts w:eastAsia="Calibri" w:cstheme="minorHAnsi"/>
                <w:sz w:val="16"/>
                <w:szCs w:val="16"/>
              </w:rPr>
            </w:pPr>
            <w:r>
              <w:rPr>
                <w:rFonts w:eastAsia="Calibri" w:cstheme="minorHAnsi"/>
                <w:sz w:val="16"/>
                <w:szCs w:val="16"/>
              </w:rPr>
              <w:t>30</w:t>
            </w:r>
          </w:p>
        </w:tc>
        <w:tc>
          <w:tcPr>
            <w:tcW w:w="709" w:type="dxa"/>
            <w:tcBorders>
              <w:top w:val="single" w:sz="4" w:space="0" w:color="auto"/>
              <w:left w:val="single" w:sz="4" w:space="0" w:color="auto"/>
              <w:bottom w:val="single" w:sz="4" w:space="0" w:color="auto"/>
              <w:right w:val="single" w:sz="4" w:space="0" w:color="auto"/>
            </w:tcBorders>
            <w:vAlign w:val="center"/>
          </w:tcPr>
          <w:p w14:paraId="400D5A5B" w14:textId="77777777" w:rsidR="00165442" w:rsidRPr="00157D6C" w:rsidRDefault="00165442" w:rsidP="0027720E">
            <w:pPr>
              <w:jc w:val="center"/>
              <w:rPr>
                <w:rFonts w:eastAsia="Calibri" w:cstheme="minorHAnsi"/>
                <w:sz w:val="16"/>
                <w:szCs w:val="16"/>
              </w:rPr>
            </w:pPr>
            <w:r>
              <w:rPr>
                <w:rFonts w:eastAsia="Calibri" w:cstheme="minorHAnsi"/>
                <w:sz w:val="16"/>
                <w:szCs w:val="16"/>
              </w:rPr>
              <w:t>51</w:t>
            </w:r>
          </w:p>
        </w:tc>
        <w:tc>
          <w:tcPr>
            <w:tcW w:w="567" w:type="dxa"/>
            <w:tcBorders>
              <w:top w:val="single" w:sz="4" w:space="0" w:color="auto"/>
              <w:left w:val="single" w:sz="4" w:space="0" w:color="auto"/>
              <w:bottom w:val="single" w:sz="4" w:space="0" w:color="auto"/>
              <w:right w:val="single" w:sz="4" w:space="0" w:color="auto"/>
            </w:tcBorders>
            <w:vAlign w:val="center"/>
          </w:tcPr>
          <w:p w14:paraId="5B501918" w14:textId="77777777" w:rsidR="00165442" w:rsidRPr="00157D6C" w:rsidRDefault="00165442" w:rsidP="0027720E">
            <w:pPr>
              <w:jc w:val="center"/>
              <w:rPr>
                <w:rFonts w:eastAsia="Calibri" w:cstheme="minorHAnsi"/>
                <w:sz w:val="16"/>
                <w:szCs w:val="16"/>
              </w:rPr>
            </w:pPr>
            <w:r>
              <w:rPr>
                <w:rFonts w:eastAsia="Calibri" w:cstheme="minorHAnsi"/>
                <w:sz w:val="16"/>
                <w:szCs w:val="16"/>
              </w:rPr>
              <w:t>4</w:t>
            </w:r>
          </w:p>
        </w:tc>
        <w:tc>
          <w:tcPr>
            <w:tcW w:w="567" w:type="dxa"/>
            <w:tcBorders>
              <w:top w:val="single" w:sz="4" w:space="0" w:color="auto"/>
              <w:left w:val="single" w:sz="4" w:space="0" w:color="auto"/>
              <w:bottom w:val="single" w:sz="4" w:space="0" w:color="auto"/>
              <w:right w:val="single" w:sz="4" w:space="0" w:color="auto"/>
            </w:tcBorders>
            <w:vAlign w:val="center"/>
          </w:tcPr>
          <w:p w14:paraId="2ADF84DD" w14:textId="77777777" w:rsidR="00165442" w:rsidRPr="00157D6C" w:rsidRDefault="00165442" w:rsidP="0027720E">
            <w:pPr>
              <w:jc w:val="center"/>
              <w:rPr>
                <w:rFonts w:eastAsia="Calibri" w:cstheme="minorHAnsi"/>
                <w:sz w:val="16"/>
                <w:szCs w:val="16"/>
              </w:rPr>
            </w:pPr>
            <w:r>
              <w:rPr>
                <w:rFonts w:eastAsia="Calibri" w:cstheme="minorHAnsi"/>
                <w:sz w:val="16"/>
                <w:szCs w:val="16"/>
              </w:rPr>
              <w:t>28</w:t>
            </w:r>
          </w:p>
        </w:tc>
        <w:tc>
          <w:tcPr>
            <w:tcW w:w="709" w:type="dxa"/>
            <w:tcBorders>
              <w:top w:val="single" w:sz="4" w:space="0" w:color="auto"/>
              <w:left w:val="single" w:sz="4" w:space="0" w:color="auto"/>
              <w:bottom w:val="single" w:sz="4" w:space="0" w:color="auto"/>
              <w:right w:val="single" w:sz="4" w:space="0" w:color="auto"/>
            </w:tcBorders>
            <w:vAlign w:val="center"/>
          </w:tcPr>
          <w:p w14:paraId="5BF8CF47" w14:textId="77777777" w:rsidR="00165442" w:rsidRPr="00157D6C" w:rsidRDefault="00165442" w:rsidP="0027720E">
            <w:pPr>
              <w:jc w:val="center"/>
              <w:rPr>
                <w:rFonts w:eastAsia="Calibri" w:cstheme="minorHAnsi"/>
                <w:sz w:val="16"/>
                <w:szCs w:val="16"/>
              </w:rPr>
            </w:pPr>
            <w:r>
              <w:rPr>
                <w:rFonts w:eastAsia="Calibri" w:cstheme="minorHAnsi"/>
                <w:sz w:val="16"/>
                <w:szCs w:val="16"/>
              </w:rPr>
              <w:t>1</w:t>
            </w:r>
          </w:p>
        </w:tc>
        <w:tc>
          <w:tcPr>
            <w:tcW w:w="709" w:type="dxa"/>
            <w:tcBorders>
              <w:top w:val="single" w:sz="4" w:space="0" w:color="auto"/>
              <w:left w:val="single" w:sz="4" w:space="0" w:color="auto"/>
              <w:bottom w:val="single" w:sz="4" w:space="0" w:color="auto"/>
              <w:right w:val="single" w:sz="4" w:space="0" w:color="auto"/>
            </w:tcBorders>
            <w:vAlign w:val="center"/>
          </w:tcPr>
          <w:p w14:paraId="7334AB16" w14:textId="77777777" w:rsidR="00165442" w:rsidRPr="00157D6C" w:rsidRDefault="00165442" w:rsidP="0027720E">
            <w:pPr>
              <w:jc w:val="center"/>
              <w:rPr>
                <w:rFonts w:eastAsia="Calibri" w:cstheme="minorHAnsi"/>
                <w:sz w:val="16"/>
                <w:szCs w:val="16"/>
              </w:rPr>
            </w:pPr>
            <w:r>
              <w:rPr>
                <w:rFonts w:eastAsia="Calibri" w:cstheme="minorHAnsi"/>
                <w:sz w:val="16"/>
                <w:szCs w:val="16"/>
              </w:rPr>
              <w:t>2</w:t>
            </w:r>
          </w:p>
        </w:tc>
        <w:tc>
          <w:tcPr>
            <w:tcW w:w="567" w:type="dxa"/>
            <w:tcBorders>
              <w:top w:val="single" w:sz="4" w:space="0" w:color="auto"/>
              <w:left w:val="single" w:sz="4" w:space="0" w:color="auto"/>
              <w:bottom w:val="single" w:sz="4" w:space="0" w:color="auto"/>
              <w:right w:val="single" w:sz="4" w:space="0" w:color="auto"/>
            </w:tcBorders>
            <w:vAlign w:val="center"/>
          </w:tcPr>
          <w:p w14:paraId="46945218" w14:textId="77777777" w:rsidR="00165442" w:rsidRPr="00157D6C" w:rsidRDefault="00165442" w:rsidP="0027720E">
            <w:pPr>
              <w:jc w:val="center"/>
              <w:rPr>
                <w:rFonts w:eastAsia="Calibri" w:cstheme="minorHAnsi"/>
                <w:sz w:val="16"/>
                <w:szCs w:val="16"/>
              </w:rPr>
            </w:pPr>
            <w:r>
              <w:rPr>
                <w:rFonts w:eastAsia="Calibri" w:cstheme="minorHAnsi"/>
                <w:sz w:val="16"/>
                <w:szCs w:val="16"/>
              </w:rPr>
              <w:t>12</w:t>
            </w:r>
          </w:p>
        </w:tc>
        <w:tc>
          <w:tcPr>
            <w:tcW w:w="850" w:type="dxa"/>
            <w:tcBorders>
              <w:top w:val="single" w:sz="4" w:space="0" w:color="auto"/>
              <w:left w:val="single" w:sz="4" w:space="0" w:color="auto"/>
              <w:bottom w:val="single" w:sz="4" w:space="0" w:color="auto"/>
              <w:right w:val="single" w:sz="4" w:space="0" w:color="auto"/>
            </w:tcBorders>
            <w:vAlign w:val="center"/>
          </w:tcPr>
          <w:p w14:paraId="431E3A29" w14:textId="77777777" w:rsidR="00165442" w:rsidRPr="00157D6C" w:rsidRDefault="00165442" w:rsidP="0027720E">
            <w:pPr>
              <w:jc w:val="center"/>
              <w:rPr>
                <w:rFonts w:eastAsia="Calibri" w:cstheme="minorHAnsi"/>
                <w:sz w:val="16"/>
                <w:szCs w:val="16"/>
              </w:rPr>
            </w:pPr>
            <w:r>
              <w:rPr>
                <w:rFonts w:eastAsia="Calibri" w:cstheme="minorHAnsi"/>
                <w:sz w:val="16"/>
                <w:szCs w:val="16"/>
              </w:rPr>
              <w:t>4400</w:t>
            </w:r>
          </w:p>
        </w:tc>
        <w:tc>
          <w:tcPr>
            <w:tcW w:w="567" w:type="dxa"/>
            <w:tcBorders>
              <w:top w:val="single" w:sz="4" w:space="0" w:color="auto"/>
              <w:left w:val="single" w:sz="4" w:space="0" w:color="auto"/>
              <w:bottom w:val="single" w:sz="4" w:space="0" w:color="auto"/>
              <w:right w:val="single" w:sz="4" w:space="0" w:color="auto"/>
            </w:tcBorders>
            <w:vAlign w:val="center"/>
          </w:tcPr>
          <w:p w14:paraId="79AA0FC2" w14:textId="77777777" w:rsidR="00165442" w:rsidRPr="00157D6C" w:rsidRDefault="00165442" w:rsidP="0027720E">
            <w:pPr>
              <w:jc w:val="center"/>
              <w:rPr>
                <w:rFonts w:eastAsia="Calibri" w:cstheme="minorHAnsi"/>
                <w:sz w:val="16"/>
                <w:szCs w:val="16"/>
              </w:rPr>
            </w:pPr>
            <w:r>
              <w:rPr>
                <w:rFonts w:eastAsia="Calibri" w:cstheme="minorHAnsi"/>
                <w:sz w:val="16"/>
                <w:szCs w:val="16"/>
              </w:rPr>
              <w:t>43</w:t>
            </w:r>
          </w:p>
        </w:tc>
        <w:tc>
          <w:tcPr>
            <w:tcW w:w="533" w:type="dxa"/>
            <w:tcBorders>
              <w:top w:val="single" w:sz="4" w:space="0" w:color="auto"/>
              <w:left w:val="single" w:sz="4" w:space="0" w:color="auto"/>
              <w:bottom w:val="single" w:sz="4" w:space="0" w:color="auto"/>
              <w:right w:val="single" w:sz="4" w:space="0" w:color="auto"/>
            </w:tcBorders>
            <w:vAlign w:val="center"/>
          </w:tcPr>
          <w:p w14:paraId="0C2B6FA7" w14:textId="77777777" w:rsidR="00165442" w:rsidRPr="00157D6C" w:rsidRDefault="00165442" w:rsidP="0027720E">
            <w:pPr>
              <w:jc w:val="center"/>
              <w:rPr>
                <w:rFonts w:eastAsia="Calibri" w:cstheme="minorHAnsi"/>
                <w:sz w:val="16"/>
                <w:szCs w:val="16"/>
              </w:rPr>
            </w:pPr>
            <w:r>
              <w:rPr>
                <w:rFonts w:eastAsia="Calibri" w:cstheme="minorHAnsi"/>
                <w:sz w:val="16"/>
                <w:szCs w:val="16"/>
              </w:rPr>
              <w:t>0</w:t>
            </w:r>
          </w:p>
        </w:tc>
      </w:tr>
      <w:tr w:rsidR="00165442" w:rsidRPr="00157D6C" w14:paraId="54B57A68"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03A93C83" w14:textId="77777777" w:rsidR="00165442" w:rsidRPr="00157D6C" w:rsidRDefault="00165442" w:rsidP="0027720E">
            <w:pPr>
              <w:rPr>
                <w:rFonts w:eastAsia="Calibri" w:cstheme="minorHAnsi"/>
                <w:sz w:val="16"/>
                <w:szCs w:val="16"/>
              </w:rPr>
            </w:pPr>
            <w:r w:rsidRPr="00157D6C">
              <w:rPr>
                <w:rFonts w:eastAsia="Calibri" w:cstheme="minorHAnsi"/>
                <w:sz w:val="16"/>
                <w:szCs w:val="16"/>
              </w:rPr>
              <w:t>Zakłady przemysłu zbożowo-młynarskiego</w:t>
            </w:r>
          </w:p>
        </w:tc>
        <w:tc>
          <w:tcPr>
            <w:tcW w:w="710" w:type="dxa"/>
            <w:tcBorders>
              <w:top w:val="single" w:sz="4" w:space="0" w:color="auto"/>
              <w:left w:val="single" w:sz="4" w:space="0" w:color="auto"/>
              <w:bottom w:val="single" w:sz="4" w:space="0" w:color="auto"/>
              <w:right w:val="single" w:sz="4" w:space="0" w:color="auto"/>
            </w:tcBorders>
            <w:vAlign w:val="center"/>
          </w:tcPr>
          <w:p w14:paraId="0E831647" w14:textId="77777777" w:rsidR="00165442" w:rsidRPr="00157D6C" w:rsidRDefault="00165442" w:rsidP="0027720E">
            <w:pPr>
              <w:jc w:val="center"/>
              <w:rPr>
                <w:rFonts w:eastAsia="Calibri" w:cstheme="minorHAnsi"/>
                <w:sz w:val="16"/>
                <w:szCs w:val="16"/>
              </w:rPr>
            </w:pPr>
            <w:r>
              <w:rPr>
                <w:rFonts w:eastAsia="Calibri" w:cstheme="minorHAnsi"/>
                <w:sz w:val="16"/>
                <w:szCs w:val="16"/>
              </w:rPr>
              <w:t>4</w:t>
            </w:r>
          </w:p>
        </w:tc>
        <w:tc>
          <w:tcPr>
            <w:tcW w:w="567" w:type="dxa"/>
            <w:tcBorders>
              <w:top w:val="single" w:sz="4" w:space="0" w:color="auto"/>
              <w:left w:val="single" w:sz="4" w:space="0" w:color="auto"/>
              <w:bottom w:val="single" w:sz="4" w:space="0" w:color="auto"/>
              <w:right w:val="single" w:sz="4" w:space="0" w:color="auto"/>
            </w:tcBorders>
            <w:vAlign w:val="center"/>
          </w:tcPr>
          <w:p w14:paraId="55FA6D78" w14:textId="77777777" w:rsidR="00165442" w:rsidRPr="00157D6C" w:rsidRDefault="00165442" w:rsidP="0027720E">
            <w:pPr>
              <w:jc w:val="center"/>
              <w:rPr>
                <w:rFonts w:eastAsia="Calibri" w:cstheme="minorHAnsi"/>
                <w:sz w:val="16"/>
                <w:szCs w:val="16"/>
              </w:rPr>
            </w:pPr>
            <w:r>
              <w:rPr>
                <w:rFonts w:eastAsia="Calibri" w:cstheme="minorHAnsi"/>
                <w:sz w:val="16"/>
                <w:szCs w:val="16"/>
              </w:rPr>
              <w:t>0</w:t>
            </w:r>
          </w:p>
        </w:tc>
        <w:tc>
          <w:tcPr>
            <w:tcW w:w="708" w:type="dxa"/>
            <w:tcBorders>
              <w:top w:val="single" w:sz="4" w:space="0" w:color="auto"/>
              <w:left w:val="single" w:sz="4" w:space="0" w:color="auto"/>
              <w:bottom w:val="single" w:sz="4" w:space="0" w:color="auto"/>
              <w:right w:val="single" w:sz="4" w:space="0" w:color="auto"/>
            </w:tcBorders>
            <w:vAlign w:val="center"/>
          </w:tcPr>
          <w:p w14:paraId="03467FF8" w14:textId="77777777" w:rsidR="00165442" w:rsidRPr="00157D6C" w:rsidRDefault="00165442" w:rsidP="0027720E">
            <w:pPr>
              <w:jc w:val="center"/>
              <w:rPr>
                <w:rFonts w:eastAsia="Calibri" w:cstheme="minorHAnsi"/>
                <w:sz w:val="16"/>
                <w:szCs w:val="16"/>
              </w:rPr>
            </w:pPr>
            <w:r>
              <w:rPr>
                <w:rFonts w:eastAsia="Calibri" w:cstheme="minorHAnsi"/>
                <w:sz w:val="16"/>
                <w:szCs w:val="16"/>
              </w:rPr>
              <w:t>3</w:t>
            </w:r>
          </w:p>
        </w:tc>
        <w:tc>
          <w:tcPr>
            <w:tcW w:w="709" w:type="dxa"/>
            <w:tcBorders>
              <w:top w:val="single" w:sz="4" w:space="0" w:color="auto"/>
              <w:left w:val="single" w:sz="4" w:space="0" w:color="auto"/>
              <w:bottom w:val="single" w:sz="4" w:space="0" w:color="auto"/>
              <w:right w:val="single" w:sz="4" w:space="0" w:color="auto"/>
            </w:tcBorders>
            <w:vAlign w:val="center"/>
          </w:tcPr>
          <w:p w14:paraId="42A80BBC" w14:textId="77777777" w:rsidR="00165442" w:rsidRPr="00157D6C" w:rsidRDefault="00165442" w:rsidP="0027720E">
            <w:pPr>
              <w:jc w:val="center"/>
              <w:rPr>
                <w:rFonts w:eastAsia="Calibri" w:cstheme="minorHAnsi"/>
                <w:sz w:val="16"/>
                <w:szCs w:val="16"/>
              </w:rPr>
            </w:pPr>
            <w:r>
              <w:rPr>
                <w:rFonts w:eastAsia="Calibri" w:cstheme="minorHAnsi"/>
                <w:sz w:val="16"/>
                <w:szCs w:val="16"/>
              </w:rPr>
              <w:t>59</w:t>
            </w:r>
          </w:p>
        </w:tc>
        <w:tc>
          <w:tcPr>
            <w:tcW w:w="567" w:type="dxa"/>
            <w:tcBorders>
              <w:top w:val="single" w:sz="4" w:space="0" w:color="auto"/>
              <w:left w:val="single" w:sz="4" w:space="0" w:color="auto"/>
              <w:bottom w:val="single" w:sz="4" w:space="0" w:color="auto"/>
              <w:right w:val="single" w:sz="4" w:space="0" w:color="auto"/>
            </w:tcBorders>
            <w:vAlign w:val="center"/>
          </w:tcPr>
          <w:p w14:paraId="43D6FF72" w14:textId="77777777" w:rsidR="00165442" w:rsidRPr="00157D6C" w:rsidRDefault="00165442" w:rsidP="0027720E">
            <w:pPr>
              <w:jc w:val="center"/>
              <w:rPr>
                <w:rFonts w:eastAsia="Calibri" w:cstheme="minorHAnsi"/>
                <w:sz w:val="16"/>
                <w:szCs w:val="16"/>
              </w:rPr>
            </w:pPr>
            <w:r>
              <w:rPr>
                <w:rFonts w:eastAsia="Calibri" w:cstheme="minorHAnsi"/>
                <w:sz w:val="16"/>
                <w:szCs w:val="16"/>
              </w:rPr>
              <w:t>4</w:t>
            </w:r>
          </w:p>
        </w:tc>
        <w:tc>
          <w:tcPr>
            <w:tcW w:w="567" w:type="dxa"/>
            <w:tcBorders>
              <w:top w:val="single" w:sz="4" w:space="0" w:color="auto"/>
              <w:left w:val="single" w:sz="4" w:space="0" w:color="auto"/>
              <w:bottom w:val="single" w:sz="4" w:space="0" w:color="auto"/>
              <w:right w:val="single" w:sz="4" w:space="0" w:color="auto"/>
            </w:tcBorders>
            <w:vAlign w:val="center"/>
          </w:tcPr>
          <w:p w14:paraId="2A128238" w14:textId="77777777" w:rsidR="00165442" w:rsidRPr="00157D6C" w:rsidRDefault="00165442" w:rsidP="0027720E">
            <w:pPr>
              <w:jc w:val="center"/>
              <w:rPr>
                <w:rFonts w:eastAsia="Calibri" w:cstheme="minorHAnsi"/>
                <w:sz w:val="16"/>
                <w:szCs w:val="16"/>
              </w:rPr>
            </w:pPr>
            <w:r>
              <w:rPr>
                <w:rFonts w:eastAsia="Calibri" w:cstheme="minorHAnsi"/>
                <w:sz w:val="16"/>
                <w:szCs w:val="16"/>
              </w:rPr>
              <w:t>5</w:t>
            </w:r>
          </w:p>
        </w:tc>
        <w:tc>
          <w:tcPr>
            <w:tcW w:w="709" w:type="dxa"/>
            <w:tcBorders>
              <w:top w:val="single" w:sz="4" w:space="0" w:color="auto"/>
              <w:left w:val="single" w:sz="4" w:space="0" w:color="auto"/>
              <w:bottom w:val="single" w:sz="4" w:space="0" w:color="auto"/>
              <w:right w:val="single" w:sz="4" w:space="0" w:color="auto"/>
            </w:tcBorders>
            <w:vAlign w:val="center"/>
          </w:tcPr>
          <w:p w14:paraId="231A74F7" w14:textId="77777777" w:rsidR="00165442" w:rsidRPr="00157D6C"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4905DA4F" w14:textId="77777777" w:rsidR="00165442" w:rsidRPr="00157D6C" w:rsidRDefault="00165442" w:rsidP="0027720E">
            <w:pPr>
              <w:jc w:val="center"/>
              <w:rPr>
                <w:rFonts w:eastAsia="Calibri" w:cstheme="minorHAnsi"/>
                <w:sz w:val="16"/>
                <w:szCs w:val="16"/>
              </w:rPr>
            </w:pPr>
            <w:r>
              <w:rPr>
                <w:rFonts w:eastAsia="Calibri" w:cstheme="minorHAnsi"/>
                <w:sz w:val="16"/>
                <w:szCs w:val="16"/>
              </w:rPr>
              <w:t>2</w:t>
            </w:r>
          </w:p>
        </w:tc>
        <w:tc>
          <w:tcPr>
            <w:tcW w:w="567" w:type="dxa"/>
            <w:tcBorders>
              <w:top w:val="single" w:sz="4" w:space="0" w:color="auto"/>
              <w:left w:val="single" w:sz="4" w:space="0" w:color="auto"/>
              <w:bottom w:val="single" w:sz="4" w:space="0" w:color="auto"/>
              <w:right w:val="single" w:sz="4" w:space="0" w:color="auto"/>
            </w:tcBorders>
            <w:vAlign w:val="center"/>
          </w:tcPr>
          <w:p w14:paraId="0094D37B" w14:textId="77777777" w:rsidR="00165442" w:rsidRPr="00157D6C" w:rsidRDefault="00165442" w:rsidP="0027720E">
            <w:pPr>
              <w:jc w:val="center"/>
              <w:rPr>
                <w:rFonts w:eastAsia="Calibri" w:cstheme="minorHAnsi"/>
                <w:sz w:val="16"/>
                <w:szCs w:val="16"/>
              </w:rPr>
            </w:pPr>
            <w:r>
              <w:rPr>
                <w:rFonts w:eastAsia="Calibri" w:cstheme="minorHAnsi"/>
                <w:sz w:val="16"/>
                <w:szCs w:val="16"/>
              </w:rPr>
              <w:t>0</w:t>
            </w:r>
          </w:p>
        </w:tc>
        <w:tc>
          <w:tcPr>
            <w:tcW w:w="850" w:type="dxa"/>
            <w:tcBorders>
              <w:top w:val="single" w:sz="4" w:space="0" w:color="auto"/>
              <w:left w:val="single" w:sz="4" w:space="0" w:color="auto"/>
              <w:bottom w:val="single" w:sz="4" w:space="0" w:color="auto"/>
              <w:right w:val="single" w:sz="4" w:space="0" w:color="auto"/>
            </w:tcBorders>
            <w:vAlign w:val="center"/>
          </w:tcPr>
          <w:p w14:paraId="6881D3CC" w14:textId="77777777" w:rsidR="00165442" w:rsidRPr="00157D6C"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57A72934" w14:textId="77777777" w:rsidR="00165442" w:rsidRPr="00157D6C" w:rsidRDefault="00165442" w:rsidP="0027720E">
            <w:pPr>
              <w:jc w:val="center"/>
              <w:rPr>
                <w:rFonts w:eastAsia="Calibri" w:cstheme="minorHAnsi"/>
                <w:sz w:val="16"/>
                <w:szCs w:val="16"/>
              </w:rPr>
            </w:pPr>
            <w:r>
              <w:rPr>
                <w:rFonts w:eastAsia="Calibri" w:cstheme="minorHAnsi"/>
                <w:sz w:val="16"/>
                <w:szCs w:val="16"/>
              </w:rPr>
              <w:t>23</w:t>
            </w:r>
          </w:p>
        </w:tc>
        <w:tc>
          <w:tcPr>
            <w:tcW w:w="533" w:type="dxa"/>
            <w:tcBorders>
              <w:top w:val="single" w:sz="4" w:space="0" w:color="auto"/>
              <w:left w:val="single" w:sz="4" w:space="0" w:color="auto"/>
              <w:bottom w:val="single" w:sz="4" w:space="0" w:color="auto"/>
              <w:right w:val="single" w:sz="4" w:space="0" w:color="auto"/>
            </w:tcBorders>
            <w:vAlign w:val="center"/>
          </w:tcPr>
          <w:p w14:paraId="42E48B01" w14:textId="77777777" w:rsidR="00165442" w:rsidRPr="00157D6C" w:rsidRDefault="00165442" w:rsidP="0027720E">
            <w:pPr>
              <w:jc w:val="center"/>
              <w:rPr>
                <w:rFonts w:eastAsia="Calibri" w:cstheme="minorHAnsi"/>
                <w:sz w:val="16"/>
                <w:szCs w:val="16"/>
              </w:rPr>
            </w:pPr>
            <w:r>
              <w:rPr>
                <w:rFonts w:eastAsia="Calibri" w:cstheme="minorHAnsi"/>
                <w:sz w:val="16"/>
                <w:szCs w:val="16"/>
              </w:rPr>
              <w:t>2</w:t>
            </w:r>
          </w:p>
        </w:tc>
      </w:tr>
      <w:tr w:rsidR="00165442" w:rsidRPr="00C64903" w14:paraId="35AA1415"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5125C7D7" w14:textId="77777777" w:rsidR="00165442" w:rsidRPr="00C64903" w:rsidRDefault="00165442" w:rsidP="0027720E">
            <w:pPr>
              <w:rPr>
                <w:rFonts w:eastAsia="Calibri" w:cstheme="minorHAnsi"/>
                <w:sz w:val="16"/>
                <w:szCs w:val="16"/>
              </w:rPr>
            </w:pPr>
            <w:r w:rsidRPr="00C64903">
              <w:rPr>
                <w:rFonts w:eastAsia="Calibri" w:cstheme="minorHAnsi"/>
                <w:sz w:val="16"/>
                <w:szCs w:val="16"/>
              </w:rPr>
              <w:t>Wytwórnie wyrobów cukierniczych</w:t>
            </w:r>
          </w:p>
        </w:tc>
        <w:tc>
          <w:tcPr>
            <w:tcW w:w="710" w:type="dxa"/>
            <w:tcBorders>
              <w:top w:val="single" w:sz="4" w:space="0" w:color="auto"/>
              <w:left w:val="single" w:sz="4" w:space="0" w:color="auto"/>
              <w:bottom w:val="single" w:sz="4" w:space="0" w:color="auto"/>
              <w:right w:val="single" w:sz="4" w:space="0" w:color="auto"/>
            </w:tcBorders>
            <w:vAlign w:val="center"/>
          </w:tcPr>
          <w:p w14:paraId="317057B3" w14:textId="77777777" w:rsidR="00165442" w:rsidRPr="00C64903" w:rsidRDefault="00165442" w:rsidP="0027720E">
            <w:pPr>
              <w:jc w:val="center"/>
              <w:rPr>
                <w:rFonts w:eastAsia="Calibri" w:cstheme="minorHAnsi"/>
                <w:sz w:val="16"/>
                <w:szCs w:val="16"/>
              </w:rPr>
            </w:pPr>
            <w:r>
              <w:rPr>
                <w:rFonts w:eastAsia="Calibri" w:cstheme="minorHAnsi"/>
                <w:sz w:val="16"/>
                <w:szCs w:val="16"/>
              </w:rPr>
              <w:t>20</w:t>
            </w:r>
          </w:p>
        </w:tc>
        <w:tc>
          <w:tcPr>
            <w:tcW w:w="567" w:type="dxa"/>
            <w:tcBorders>
              <w:top w:val="single" w:sz="4" w:space="0" w:color="auto"/>
              <w:left w:val="single" w:sz="4" w:space="0" w:color="auto"/>
              <w:bottom w:val="single" w:sz="4" w:space="0" w:color="auto"/>
              <w:right w:val="single" w:sz="4" w:space="0" w:color="auto"/>
            </w:tcBorders>
            <w:vAlign w:val="center"/>
          </w:tcPr>
          <w:p w14:paraId="3DE14AA4" w14:textId="77777777" w:rsidR="00165442" w:rsidRPr="00C64903" w:rsidRDefault="00165442" w:rsidP="0027720E">
            <w:pPr>
              <w:jc w:val="center"/>
              <w:rPr>
                <w:rFonts w:eastAsia="Calibri" w:cstheme="minorHAnsi"/>
                <w:sz w:val="16"/>
                <w:szCs w:val="16"/>
              </w:rPr>
            </w:pPr>
            <w:r>
              <w:rPr>
                <w:rFonts w:eastAsia="Calibri" w:cstheme="minorHAnsi"/>
                <w:sz w:val="16"/>
                <w:szCs w:val="16"/>
              </w:rPr>
              <w:t>0</w:t>
            </w:r>
          </w:p>
        </w:tc>
        <w:tc>
          <w:tcPr>
            <w:tcW w:w="708" w:type="dxa"/>
            <w:tcBorders>
              <w:top w:val="single" w:sz="4" w:space="0" w:color="auto"/>
              <w:left w:val="single" w:sz="4" w:space="0" w:color="auto"/>
              <w:bottom w:val="single" w:sz="4" w:space="0" w:color="auto"/>
              <w:right w:val="single" w:sz="4" w:space="0" w:color="auto"/>
            </w:tcBorders>
            <w:vAlign w:val="center"/>
          </w:tcPr>
          <w:p w14:paraId="06F93C8A" w14:textId="77777777" w:rsidR="00165442" w:rsidRPr="00C64903" w:rsidRDefault="00165442" w:rsidP="0027720E">
            <w:pPr>
              <w:jc w:val="center"/>
              <w:rPr>
                <w:rFonts w:eastAsia="Calibri" w:cstheme="minorHAnsi"/>
                <w:sz w:val="16"/>
                <w:szCs w:val="16"/>
              </w:rPr>
            </w:pPr>
            <w:r>
              <w:rPr>
                <w:rFonts w:eastAsia="Calibri" w:cstheme="minorHAnsi"/>
                <w:sz w:val="16"/>
                <w:szCs w:val="16"/>
              </w:rPr>
              <w:t>11</w:t>
            </w:r>
          </w:p>
        </w:tc>
        <w:tc>
          <w:tcPr>
            <w:tcW w:w="709" w:type="dxa"/>
            <w:tcBorders>
              <w:top w:val="single" w:sz="4" w:space="0" w:color="auto"/>
              <w:left w:val="single" w:sz="4" w:space="0" w:color="auto"/>
              <w:bottom w:val="single" w:sz="4" w:space="0" w:color="auto"/>
              <w:right w:val="single" w:sz="4" w:space="0" w:color="auto"/>
            </w:tcBorders>
            <w:vAlign w:val="center"/>
          </w:tcPr>
          <w:p w14:paraId="22942E23" w14:textId="77777777" w:rsidR="00165442" w:rsidRPr="00C64903" w:rsidRDefault="00165442" w:rsidP="0027720E">
            <w:pPr>
              <w:jc w:val="center"/>
              <w:rPr>
                <w:rFonts w:eastAsia="Calibri" w:cstheme="minorHAnsi"/>
                <w:sz w:val="16"/>
                <w:szCs w:val="16"/>
              </w:rPr>
            </w:pPr>
            <w:r>
              <w:rPr>
                <w:rFonts w:eastAsia="Calibri" w:cstheme="minorHAnsi"/>
                <w:sz w:val="16"/>
                <w:szCs w:val="16"/>
              </w:rPr>
              <w:t>169</w:t>
            </w:r>
          </w:p>
        </w:tc>
        <w:tc>
          <w:tcPr>
            <w:tcW w:w="567" w:type="dxa"/>
            <w:tcBorders>
              <w:top w:val="single" w:sz="4" w:space="0" w:color="auto"/>
              <w:left w:val="single" w:sz="4" w:space="0" w:color="auto"/>
              <w:bottom w:val="single" w:sz="4" w:space="0" w:color="auto"/>
              <w:right w:val="single" w:sz="4" w:space="0" w:color="auto"/>
            </w:tcBorders>
            <w:vAlign w:val="center"/>
          </w:tcPr>
          <w:p w14:paraId="29BAAA71" w14:textId="77777777" w:rsidR="00165442" w:rsidRPr="00C64903" w:rsidRDefault="00165442" w:rsidP="0027720E">
            <w:pPr>
              <w:jc w:val="center"/>
              <w:rPr>
                <w:rFonts w:eastAsia="Calibri" w:cstheme="minorHAnsi"/>
                <w:sz w:val="16"/>
                <w:szCs w:val="16"/>
              </w:rPr>
            </w:pPr>
            <w:r>
              <w:rPr>
                <w:rFonts w:eastAsia="Calibri" w:cstheme="minorHAnsi"/>
                <w:sz w:val="16"/>
                <w:szCs w:val="16"/>
              </w:rPr>
              <w:t>1</w:t>
            </w:r>
          </w:p>
        </w:tc>
        <w:tc>
          <w:tcPr>
            <w:tcW w:w="567" w:type="dxa"/>
            <w:tcBorders>
              <w:top w:val="single" w:sz="4" w:space="0" w:color="auto"/>
              <w:left w:val="single" w:sz="4" w:space="0" w:color="auto"/>
              <w:bottom w:val="single" w:sz="4" w:space="0" w:color="auto"/>
              <w:right w:val="single" w:sz="4" w:space="0" w:color="auto"/>
            </w:tcBorders>
            <w:vAlign w:val="center"/>
          </w:tcPr>
          <w:p w14:paraId="79296D97" w14:textId="77777777" w:rsidR="00165442" w:rsidRPr="00C64903" w:rsidRDefault="00165442" w:rsidP="0027720E">
            <w:pPr>
              <w:jc w:val="center"/>
              <w:rPr>
                <w:rFonts w:eastAsia="Calibri" w:cstheme="minorHAnsi"/>
                <w:sz w:val="16"/>
                <w:szCs w:val="16"/>
              </w:rPr>
            </w:pPr>
            <w:r>
              <w:rPr>
                <w:rFonts w:eastAsia="Calibri" w:cstheme="minorHAnsi"/>
                <w:sz w:val="16"/>
                <w:szCs w:val="16"/>
              </w:rPr>
              <w:t>3</w:t>
            </w:r>
          </w:p>
        </w:tc>
        <w:tc>
          <w:tcPr>
            <w:tcW w:w="709" w:type="dxa"/>
            <w:tcBorders>
              <w:top w:val="single" w:sz="4" w:space="0" w:color="auto"/>
              <w:left w:val="single" w:sz="4" w:space="0" w:color="auto"/>
              <w:bottom w:val="single" w:sz="4" w:space="0" w:color="auto"/>
              <w:right w:val="single" w:sz="4" w:space="0" w:color="auto"/>
            </w:tcBorders>
            <w:vAlign w:val="center"/>
          </w:tcPr>
          <w:p w14:paraId="455E3111" w14:textId="77777777" w:rsidR="00165442" w:rsidRPr="00C64903"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498D32B7" w14:textId="77777777" w:rsidR="00165442" w:rsidRPr="00C64903"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48DF72A4" w14:textId="77777777" w:rsidR="00165442" w:rsidRPr="00C64903" w:rsidRDefault="00165442" w:rsidP="0027720E">
            <w:pPr>
              <w:jc w:val="center"/>
              <w:rPr>
                <w:rFonts w:eastAsia="Calibri" w:cstheme="minorHAnsi"/>
                <w:sz w:val="16"/>
                <w:szCs w:val="16"/>
              </w:rPr>
            </w:pPr>
            <w:r>
              <w:rPr>
                <w:rFonts w:eastAsia="Calibri" w:cstheme="minorHAnsi"/>
                <w:sz w:val="16"/>
                <w:szCs w:val="16"/>
              </w:rPr>
              <w:t>2</w:t>
            </w:r>
          </w:p>
        </w:tc>
        <w:tc>
          <w:tcPr>
            <w:tcW w:w="850" w:type="dxa"/>
            <w:tcBorders>
              <w:top w:val="single" w:sz="4" w:space="0" w:color="auto"/>
              <w:left w:val="single" w:sz="4" w:space="0" w:color="auto"/>
              <w:bottom w:val="single" w:sz="4" w:space="0" w:color="auto"/>
              <w:right w:val="single" w:sz="4" w:space="0" w:color="auto"/>
            </w:tcBorders>
            <w:vAlign w:val="center"/>
          </w:tcPr>
          <w:p w14:paraId="3F3DE774" w14:textId="77777777" w:rsidR="00165442" w:rsidRPr="00C64903" w:rsidRDefault="00165442" w:rsidP="0027720E">
            <w:pPr>
              <w:jc w:val="center"/>
              <w:rPr>
                <w:rFonts w:eastAsia="Calibri" w:cstheme="minorHAnsi"/>
                <w:sz w:val="16"/>
                <w:szCs w:val="16"/>
              </w:rPr>
            </w:pPr>
            <w:r>
              <w:rPr>
                <w:rFonts w:eastAsia="Calibri" w:cstheme="minorHAnsi"/>
                <w:sz w:val="16"/>
                <w:szCs w:val="16"/>
              </w:rPr>
              <w:t>400</w:t>
            </w:r>
          </w:p>
        </w:tc>
        <w:tc>
          <w:tcPr>
            <w:tcW w:w="567" w:type="dxa"/>
            <w:tcBorders>
              <w:top w:val="single" w:sz="4" w:space="0" w:color="auto"/>
              <w:left w:val="single" w:sz="4" w:space="0" w:color="auto"/>
              <w:bottom w:val="single" w:sz="4" w:space="0" w:color="auto"/>
              <w:right w:val="single" w:sz="4" w:space="0" w:color="auto"/>
            </w:tcBorders>
            <w:vAlign w:val="center"/>
          </w:tcPr>
          <w:p w14:paraId="44E519DE" w14:textId="77777777" w:rsidR="00165442" w:rsidRPr="00C64903" w:rsidRDefault="00165442" w:rsidP="0027720E">
            <w:pPr>
              <w:jc w:val="center"/>
              <w:rPr>
                <w:rFonts w:eastAsia="Calibri" w:cstheme="minorHAnsi"/>
                <w:sz w:val="16"/>
                <w:szCs w:val="16"/>
              </w:rPr>
            </w:pPr>
            <w:r>
              <w:rPr>
                <w:rFonts w:eastAsia="Calibri" w:cstheme="minorHAnsi"/>
                <w:sz w:val="16"/>
                <w:szCs w:val="16"/>
              </w:rPr>
              <w:t>4</w:t>
            </w:r>
          </w:p>
        </w:tc>
        <w:tc>
          <w:tcPr>
            <w:tcW w:w="533" w:type="dxa"/>
            <w:tcBorders>
              <w:top w:val="single" w:sz="4" w:space="0" w:color="auto"/>
              <w:left w:val="single" w:sz="4" w:space="0" w:color="auto"/>
              <w:bottom w:val="single" w:sz="4" w:space="0" w:color="auto"/>
              <w:right w:val="single" w:sz="4" w:space="0" w:color="auto"/>
            </w:tcBorders>
            <w:vAlign w:val="center"/>
          </w:tcPr>
          <w:p w14:paraId="241E337D" w14:textId="77777777" w:rsidR="00165442" w:rsidRPr="00C64903" w:rsidRDefault="00165442" w:rsidP="0027720E">
            <w:pPr>
              <w:jc w:val="center"/>
              <w:rPr>
                <w:rFonts w:eastAsia="Calibri" w:cstheme="minorHAnsi"/>
                <w:sz w:val="16"/>
                <w:szCs w:val="16"/>
              </w:rPr>
            </w:pPr>
            <w:r>
              <w:rPr>
                <w:rFonts w:eastAsia="Calibri" w:cstheme="minorHAnsi"/>
                <w:sz w:val="16"/>
                <w:szCs w:val="16"/>
              </w:rPr>
              <w:t>0</w:t>
            </w:r>
          </w:p>
        </w:tc>
      </w:tr>
      <w:tr w:rsidR="00165442" w:rsidRPr="00B814A0" w14:paraId="40B03461"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58D14304" w14:textId="77777777" w:rsidR="00165442" w:rsidRPr="00B814A0" w:rsidRDefault="00165442" w:rsidP="0027720E">
            <w:pPr>
              <w:rPr>
                <w:rFonts w:eastAsia="Calibri" w:cstheme="minorHAnsi"/>
                <w:sz w:val="16"/>
                <w:szCs w:val="16"/>
              </w:rPr>
            </w:pPr>
            <w:r w:rsidRPr="00B814A0">
              <w:rPr>
                <w:rFonts w:eastAsia="Calibri" w:cstheme="minorHAnsi"/>
                <w:sz w:val="16"/>
                <w:szCs w:val="16"/>
              </w:rPr>
              <w:t>Wytwórnie koncentratów spożywczych</w:t>
            </w:r>
          </w:p>
        </w:tc>
        <w:tc>
          <w:tcPr>
            <w:tcW w:w="710" w:type="dxa"/>
            <w:tcBorders>
              <w:top w:val="single" w:sz="4" w:space="0" w:color="auto"/>
              <w:left w:val="single" w:sz="4" w:space="0" w:color="auto"/>
              <w:bottom w:val="single" w:sz="4" w:space="0" w:color="auto"/>
              <w:right w:val="single" w:sz="4" w:space="0" w:color="auto"/>
            </w:tcBorders>
            <w:vAlign w:val="center"/>
          </w:tcPr>
          <w:p w14:paraId="6F04E50A" w14:textId="77777777" w:rsidR="00165442" w:rsidRPr="00B814A0" w:rsidRDefault="00165442" w:rsidP="0027720E">
            <w:pPr>
              <w:jc w:val="center"/>
              <w:rPr>
                <w:rFonts w:eastAsia="Calibri" w:cstheme="minorHAnsi"/>
                <w:sz w:val="16"/>
                <w:szCs w:val="16"/>
              </w:rPr>
            </w:pPr>
            <w:r>
              <w:rPr>
                <w:rFonts w:eastAsia="Calibri" w:cstheme="minorHAnsi"/>
                <w:sz w:val="16"/>
                <w:szCs w:val="16"/>
              </w:rPr>
              <w:t>13</w:t>
            </w:r>
          </w:p>
        </w:tc>
        <w:tc>
          <w:tcPr>
            <w:tcW w:w="567" w:type="dxa"/>
            <w:tcBorders>
              <w:top w:val="single" w:sz="4" w:space="0" w:color="auto"/>
              <w:left w:val="single" w:sz="4" w:space="0" w:color="auto"/>
              <w:bottom w:val="single" w:sz="4" w:space="0" w:color="auto"/>
              <w:right w:val="single" w:sz="4" w:space="0" w:color="auto"/>
            </w:tcBorders>
            <w:vAlign w:val="center"/>
          </w:tcPr>
          <w:p w14:paraId="29D3A2C0" w14:textId="77777777" w:rsidR="00165442" w:rsidRPr="00B814A0" w:rsidRDefault="00165442" w:rsidP="0027720E">
            <w:pPr>
              <w:jc w:val="center"/>
              <w:rPr>
                <w:rFonts w:eastAsia="Calibri" w:cstheme="minorHAnsi"/>
                <w:sz w:val="16"/>
                <w:szCs w:val="16"/>
              </w:rPr>
            </w:pPr>
            <w:r>
              <w:rPr>
                <w:rFonts w:eastAsia="Calibri" w:cstheme="minorHAnsi"/>
                <w:sz w:val="16"/>
                <w:szCs w:val="16"/>
              </w:rPr>
              <w:t>1</w:t>
            </w:r>
          </w:p>
        </w:tc>
        <w:tc>
          <w:tcPr>
            <w:tcW w:w="708" w:type="dxa"/>
            <w:tcBorders>
              <w:top w:val="single" w:sz="4" w:space="0" w:color="auto"/>
              <w:left w:val="single" w:sz="4" w:space="0" w:color="auto"/>
              <w:bottom w:val="single" w:sz="4" w:space="0" w:color="auto"/>
              <w:right w:val="single" w:sz="4" w:space="0" w:color="auto"/>
            </w:tcBorders>
            <w:vAlign w:val="center"/>
          </w:tcPr>
          <w:p w14:paraId="37176BCE" w14:textId="77777777" w:rsidR="00165442" w:rsidRPr="00B814A0" w:rsidRDefault="00165442" w:rsidP="0027720E">
            <w:pPr>
              <w:jc w:val="center"/>
              <w:rPr>
                <w:rFonts w:eastAsia="Calibri" w:cstheme="minorHAnsi"/>
                <w:sz w:val="16"/>
                <w:szCs w:val="16"/>
              </w:rPr>
            </w:pPr>
            <w:r>
              <w:rPr>
                <w:rFonts w:eastAsia="Calibri" w:cstheme="minorHAnsi"/>
                <w:sz w:val="16"/>
                <w:szCs w:val="16"/>
              </w:rPr>
              <w:t>11</w:t>
            </w:r>
          </w:p>
        </w:tc>
        <w:tc>
          <w:tcPr>
            <w:tcW w:w="709" w:type="dxa"/>
            <w:tcBorders>
              <w:top w:val="single" w:sz="4" w:space="0" w:color="auto"/>
              <w:left w:val="single" w:sz="4" w:space="0" w:color="auto"/>
              <w:bottom w:val="single" w:sz="4" w:space="0" w:color="auto"/>
              <w:right w:val="single" w:sz="4" w:space="0" w:color="auto"/>
            </w:tcBorders>
            <w:vAlign w:val="center"/>
          </w:tcPr>
          <w:p w14:paraId="188F7F53" w14:textId="77777777" w:rsidR="00165442" w:rsidRPr="00B814A0" w:rsidRDefault="00165442" w:rsidP="0027720E">
            <w:pPr>
              <w:jc w:val="center"/>
              <w:rPr>
                <w:rFonts w:eastAsia="Calibri" w:cstheme="minorHAnsi"/>
                <w:sz w:val="16"/>
                <w:szCs w:val="16"/>
              </w:rPr>
            </w:pPr>
            <w:r>
              <w:rPr>
                <w:rFonts w:eastAsia="Calibri" w:cstheme="minorHAnsi"/>
                <w:sz w:val="16"/>
                <w:szCs w:val="16"/>
              </w:rPr>
              <w:t>21</w:t>
            </w:r>
          </w:p>
        </w:tc>
        <w:tc>
          <w:tcPr>
            <w:tcW w:w="567" w:type="dxa"/>
            <w:tcBorders>
              <w:top w:val="single" w:sz="4" w:space="0" w:color="auto"/>
              <w:left w:val="single" w:sz="4" w:space="0" w:color="auto"/>
              <w:bottom w:val="single" w:sz="4" w:space="0" w:color="auto"/>
              <w:right w:val="single" w:sz="4" w:space="0" w:color="auto"/>
            </w:tcBorders>
            <w:vAlign w:val="center"/>
          </w:tcPr>
          <w:p w14:paraId="5414638D" w14:textId="77777777" w:rsidR="00165442" w:rsidRPr="00B814A0" w:rsidRDefault="00165442" w:rsidP="0027720E">
            <w:pPr>
              <w:jc w:val="center"/>
              <w:rPr>
                <w:rFonts w:eastAsia="Calibri" w:cstheme="minorHAnsi"/>
                <w:sz w:val="16"/>
                <w:szCs w:val="16"/>
              </w:rPr>
            </w:pPr>
            <w:r>
              <w:rPr>
                <w:rFonts w:eastAsia="Calibri" w:cstheme="minorHAnsi"/>
                <w:sz w:val="16"/>
                <w:szCs w:val="16"/>
              </w:rPr>
              <w:t>2</w:t>
            </w:r>
          </w:p>
        </w:tc>
        <w:tc>
          <w:tcPr>
            <w:tcW w:w="567" w:type="dxa"/>
            <w:tcBorders>
              <w:top w:val="single" w:sz="4" w:space="0" w:color="auto"/>
              <w:left w:val="single" w:sz="4" w:space="0" w:color="auto"/>
              <w:bottom w:val="single" w:sz="4" w:space="0" w:color="auto"/>
              <w:right w:val="single" w:sz="4" w:space="0" w:color="auto"/>
            </w:tcBorders>
            <w:vAlign w:val="center"/>
          </w:tcPr>
          <w:p w14:paraId="2D3BEE3E" w14:textId="77777777" w:rsidR="00165442" w:rsidRPr="00B814A0" w:rsidRDefault="00165442" w:rsidP="0027720E">
            <w:pPr>
              <w:jc w:val="center"/>
              <w:rPr>
                <w:rFonts w:eastAsia="Calibri" w:cstheme="minorHAnsi"/>
                <w:sz w:val="16"/>
                <w:szCs w:val="16"/>
              </w:rPr>
            </w:pPr>
            <w:r>
              <w:rPr>
                <w:rFonts w:eastAsia="Calibri" w:cstheme="minorHAnsi"/>
                <w:sz w:val="16"/>
                <w:szCs w:val="16"/>
              </w:rPr>
              <w:t>1</w:t>
            </w:r>
          </w:p>
        </w:tc>
        <w:tc>
          <w:tcPr>
            <w:tcW w:w="709" w:type="dxa"/>
            <w:tcBorders>
              <w:top w:val="single" w:sz="4" w:space="0" w:color="auto"/>
              <w:left w:val="single" w:sz="4" w:space="0" w:color="auto"/>
              <w:bottom w:val="single" w:sz="4" w:space="0" w:color="auto"/>
              <w:right w:val="single" w:sz="4" w:space="0" w:color="auto"/>
            </w:tcBorders>
            <w:vAlign w:val="center"/>
          </w:tcPr>
          <w:p w14:paraId="6F2F8814"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0D845304"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28717BB9"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c>
          <w:tcPr>
            <w:tcW w:w="850" w:type="dxa"/>
            <w:tcBorders>
              <w:top w:val="single" w:sz="4" w:space="0" w:color="auto"/>
              <w:left w:val="single" w:sz="4" w:space="0" w:color="auto"/>
              <w:bottom w:val="single" w:sz="4" w:space="0" w:color="auto"/>
              <w:right w:val="single" w:sz="4" w:space="0" w:color="auto"/>
            </w:tcBorders>
            <w:vAlign w:val="center"/>
          </w:tcPr>
          <w:p w14:paraId="24A435AF"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4AAC4D5F" w14:textId="77777777" w:rsidR="00165442" w:rsidRPr="00B814A0" w:rsidRDefault="00165442" w:rsidP="0027720E">
            <w:pPr>
              <w:jc w:val="center"/>
              <w:rPr>
                <w:rFonts w:eastAsia="Calibri" w:cstheme="minorHAnsi"/>
                <w:sz w:val="16"/>
                <w:szCs w:val="16"/>
              </w:rPr>
            </w:pPr>
            <w:r>
              <w:rPr>
                <w:rFonts w:eastAsia="Calibri" w:cstheme="minorHAnsi"/>
                <w:sz w:val="16"/>
                <w:szCs w:val="16"/>
              </w:rPr>
              <w:t>31</w:t>
            </w:r>
          </w:p>
        </w:tc>
        <w:tc>
          <w:tcPr>
            <w:tcW w:w="533" w:type="dxa"/>
            <w:tcBorders>
              <w:top w:val="single" w:sz="4" w:space="0" w:color="auto"/>
              <w:left w:val="single" w:sz="4" w:space="0" w:color="auto"/>
              <w:bottom w:val="single" w:sz="4" w:space="0" w:color="auto"/>
              <w:right w:val="single" w:sz="4" w:space="0" w:color="auto"/>
            </w:tcBorders>
            <w:vAlign w:val="center"/>
          </w:tcPr>
          <w:p w14:paraId="4F210456"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r>
      <w:tr w:rsidR="00165442" w:rsidRPr="00B814A0" w14:paraId="46505C49" w14:textId="77777777" w:rsidTr="008071BF">
        <w:trPr>
          <w:cantSplit/>
          <w:trHeight w:val="672"/>
          <w:jc w:val="center"/>
        </w:trPr>
        <w:tc>
          <w:tcPr>
            <w:tcW w:w="1987" w:type="dxa"/>
            <w:tcBorders>
              <w:top w:val="single" w:sz="4" w:space="0" w:color="auto"/>
              <w:left w:val="single" w:sz="4" w:space="0" w:color="auto"/>
              <w:bottom w:val="single" w:sz="4" w:space="0" w:color="auto"/>
              <w:right w:val="single" w:sz="4" w:space="0" w:color="auto"/>
            </w:tcBorders>
            <w:vAlign w:val="center"/>
          </w:tcPr>
          <w:p w14:paraId="42D63E9C" w14:textId="77777777" w:rsidR="00165442" w:rsidRPr="00B814A0" w:rsidRDefault="00165442" w:rsidP="0027720E">
            <w:pPr>
              <w:rPr>
                <w:rFonts w:eastAsia="Calibri" w:cstheme="minorHAnsi"/>
                <w:sz w:val="16"/>
                <w:szCs w:val="16"/>
              </w:rPr>
            </w:pPr>
            <w:r>
              <w:rPr>
                <w:rFonts w:eastAsia="Calibri" w:cstheme="minorHAnsi"/>
                <w:sz w:val="16"/>
                <w:szCs w:val="16"/>
              </w:rPr>
              <w:t>Producenci pierwotni, rolniczy handel detaliczny, dostawcy bezpośredni</w:t>
            </w:r>
          </w:p>
        </w:tc>
        <w:tc>
          <w:tcPr>
            <w:tcW w:w="710" w:type="dxa"/>
            <w:tcBorders>
              <w:top w:val="single" w:sz="4" w:space="0" w:color="auto"/>
              <w:left w:val="single" w:sz="4" w:space="0" w:color="auto"/>
              <w:bottom w:val="single" w:sz="4" w:space="0" w:color="auto"/>
              <w:right w:val="single" w:sz="4" w:space="0" w:color="auto"/>
            </w:tcBorders>
            <w:vAlign w:val="center"/>
          </w:tcPr>
          <w:p w14:paraId="302CCA8D" w14:textId="77777777" w:rsidR="00165442" w:rsidRPr="00B814A0" w:rsidRDefault="00165442" w:rsidP="0027720E">
            <w:pPr>
              <w:jc w:val="center"/>
              <w:rPr>
                <w:rFonts w:eastAsia="Calibri" w:cstheme="minorHAnsi"/>
                <w:sz w:val="16"/>
                <w:szCs w:val="16"/>
              </w:rPr>
            </w:pPr>
            <w:r>
              <w:rPr>
                <w:rFonts w:eastAsia="Calibri" w:cstheme="minorHAnsi"/>
                <w:sz w:val="16"/>
                <w:szCs w:val="16"/>
              </w:rPr>
              <w:t>5367</w:t>
            </w:r>
          </w:p>
        </w:tc>
        <w:tc>
          <w:tcPr>
            <w:tcW w:w="567" w:type="dxa"/>
            <w:tcBorders>
              <w:top w:val="single" w:sz="4" w:space="0" w:color="auto"/>
              <w:left w:val="single" w:sz="4" w:space="0" w:color="auto"/>
              <w:bottom w:val="single" w:sz="4" w:space="0" w:color="auto"/>
              <w:right w:val="single" w:sz="4" w:space="0" w:color="auto"/>
            </w:tcBorders>
            <w:vAlign w:val="center"/>
          </w:tcPr>
          <w:p w14:paraId="416361EF"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c>
          <w:tcPr>
            <w:tcW w:w="708" w:type="dxa"/>
            <w:tcBorders>
              <w:top w:val="single" w:sz="4" w:space="0" w:color="auto"/>
              <w:left w:val="single" w:sz="4" w:space="0" w:color="auto"/>
              <w:bottom w:val="single" w:sz="4" w:space="0" w:color="auto"/>
              <w:right w:val="single" w:sz="4" w:space="0" w:color="auto"/>
            </w:tcBorders>
            <w:vAlign w:val="center"/>
          </w:tcPr>
          <w:p w14:paraId="1CB0D815" w14:textId="77777777" w:rsidR="00165442" w:rsidRPr="00B814A0" w:rsidRDefault="00165442" w:rsidP="0027720E">
            <w:pPr>
              <w:jc w:val="center"/>
              <w:rPr>
                <w:rFonts w:eastAsia="Calibri" w:cstheme="minorHAnsi"/>
                <w:sz w:val="16"/>
                <w:szCs w:val="16"/>
              </w:rPr>
            </w:pPr>
            <w:r>
              <w:rPr>
                <w:rFonts w:eastAsia="Calibri" w:cstheme="minorHAnsi"/>
                <w:sz w:val="16"/>
                <w:szCs w:val="16"/>
              </w:rPr>
              <w:t>207</w:t>
            </w:r>
          </w:p>
        </w:tc>
        <w:tc>
          <w:tcPr>
            <w:tcW w:w="709" w:type="dxa"/>
            <w:tcBorders>
              <w:top w:val="single" w:sz="4" w:space="0" w:color="auto"/>
              <w:left w:val="single" w:sz="4" w:space="0" w:color="auto"/>
              <w:bottom w:val="single" w:sz="4" w:space="0" w:color="auto"/>
              <w:right w:val="single" w:sz="4" w:space="0" w:color="auto"/>
            </w:tcBorders>
            <w:vAlign w:val="center"/>
          </w:tcPr>
          <w:p w14:paraId="475E5154" w14:textId="77777777" w:rsidR="00165442" w:rsidRPr="00B814A0" w:rsidRDefault="00165442" w:rsidP="0027720E">
            <w:pPr>
              <w:jc w:val="center"/>
              <w:rPr>
                <w:rFonts w:eastAsia="Calibri" w:cstheme="minorHAnsi"/>
                <w:sz w:val="16"/>
                <w:szCs w:val="16"/>
              </w:rPr>
            </w:pPr>
            <w:r>
              <w:rPr>
                <w:rFonts w:eastAsia="Calibri" w:cstheme="minorHAnsi"/>
                <w:sz w:val="16"/>
                <w:szCs w:val="16"/>
              </w:rPr>
              <w:t>228</w:t>
            </w:r>
          </w:p>
        </w:tc>
        <w:tc>
          <w:tcPr>
            <w:tcW w:w="567" w:type="dxa"/>
            <w:tcBorders>
              <w:top w:val="single" w:sz="4" w:space="0" w:color="auto"/>
              <w:left w:val="single" w:sz="4" w:space="0" w:color="auto"/>
              <w:bottom w:val="single" w:sz="4" w:space="0" w:color="auto"/>
              <w:right w:val="single" w:sz="4" w:space="0" w:color="auto"/>
            </w:tcBorders>
            <w:vAlign w:val="center"/>
          </w:tcPr>
          <w:p w14:paraId="0862EA19" w14:textId="77777777" w:rsidR="00165442" w:rsidRPr="00B814A0" w:rsidRDefault="00165442" w:rsidP="0027720E">
            <w:pPr>
              <w:jc w:val="center"/>
              <w:rPr>
                <w:rFonts w:eastAsia="Calibri" w:cstheme="minorHAnsi"/>
                <w:sz w:val="16"/>
                <w:szCs w:val="16"/>
              </w:rPr>
            </w:pPr>
            <w:r>
              <w:rPr>
                <w:rFonts w:eastAsia="Calibri" w:cstheme="minorHAnsi"/>
                <w:sz w:val="16"/>
                <w:szCs w:val="16"/>
              </w:rPr>
              <w:t>25</w:t>
            </w:r>
          </w:p>
        </w:tc>
        <w:tc>
          <w:tcPr>
            <w:tcW w:w="567" w:type="dxa"/>
            <w:tcBorders>
              <w:top w:val="single" w:sz="4" w:space="0" w:color="auto"/>
              <w:left w:val="single" w:sz="4" w:space="0" w:color="auto"/>
              <w:bottom w:val="single" w:sz="4" w:space="0" w:color="auto"/>
              <w:right w:val="single" w:sz="4" w:space="0" w:color="auto"/>
            </w:tcBorders>
            <w:vAlign w:val="center"/>
          </w:tcPr>
          <w:p w14:paraId="55BB67BE" w14:textId="77777777" w:rsidR="00165442" w:rsidRPr="00B814A0" w:rsidRDefault="00165442" w:rsidP="0027720E">
            <w:pPr>
              <w:jc w:val="center"/>
              <w:rPr>
                <w:rFonts w:eastAsia="Calibri" w:cstheme="minorHAnsi"/>
                <w:sz w:val="16"/>
                <w:szCs w:val="16"/>
              </w:rPr>
            </w:pPr>
            <w:r>
              <w:rPr>
                <w:rFonts w:eastAsia="Calibri" w:cstheme="minorHAnsi"/>
                <w:sz w:val="16"/>
                <w:szCs w:val="16"/>
              </w:rPr>
              <w:t>6</w:t>
            </w:r>
          </w:p>
        </w:tc>
        <w:tc>
          <w:tcPr>
            <w:tcW w:w="709" w:type="dxa"/>
            <w:tcBorders>
              <w:top w:val="single" w:sz="4" w:space="0" w:color="auto"/>
              <w:left w:val="single" w:sz="4" w:space="0" w:color="auto"/>
              <w:bottom w:val="single" w:sz="4" w:space="0" w:color="auto"/>
              <w:right w:val="single" w:sz="4" w:space="0" w:color="auto"/>
            </w:tcBorders>
            <w:vAlign w:val="center"/>
          </w:tcPr>
          <w:p w14:paraId="1187D9BD"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23B8E8DA" w14:textId="77777777" w:rsidR="00165442" w:rsidRPr="00B814A0"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07C9A7B9" w14:textId="77777777" w:rsidR="00165442" w:rsidRPr="00B814A0" w:rsidRDefault="00165442" w:rsidP="0027720E">
            <w:pPr>
              <w:jc w:val="center"/>
              <w:rPr>
                <w:rFonts w:eastAsia="Calibri" w:cstheme="minorHAnsi"/>
                <w:sz w:val="16"/>
                <w:szCs w:val="16"/>
              </w:rPr>
            </w:pPr>
            <w:r>
              <w:rPr>
                <w:rFonts w:eastAsia="Calibri" w:cstheme="minorHAnsi"/>
                <w:sz w:val="16"/>
                <w:szCs w:val="16"/>
              </w:rPr>
              <w:t>2</w:t>
            </w:r>
          </w:p>
        </w:tc>
        <w:tc>
          <w:tcPr>
            <w:tcW w:w="850" w:type="dxa"/>
            <w:tcBorders>
              <w:top w:val="single" w:sz="4" w:space="0" w:color="auto"/>
              <w:left w:val="single" w:sz="4" w:space="0" w:color="auto"/>
              <w:bottom w:val="single" w:sz="4" w:space="0" w:color="auto"/>
              <w:right w:val="single" w:sz="4" w:space="0" w:color="auto"/>
            </w:tcBorders>
            <w:vAlign w:val="center"/>
          </w:tcPr>
          <w:p w14:paraId="5E342458" w14:textId="77777777" w:rsidR="00165442" w:rsidRPr="00B814A0" w:rsidRDefault="00165442" w:rsidP="0027720E">
            <w:pPr>
              <w:jc w:val="center"/>
              <w:rPr>
                <w:rFonts w:eastAsia="Calibri" w:cstheme="minorHAnsi"/>
                <w:sz w:val="16"/>
                <w:szCs w:val="16"/>
              </w:rPr>
            </w:pPr>
            <w:r>
              <w:rPr>
                <w:rFonts w:eastAsia="Calibri" w:cstheme="minorHAnsi"/>
                <w:sz w:val="16"/>
                <w:szCs w:val="16"/>
              </w:rPr>
              <w:t>400</w:t>
            </w:r>
          </w:p>
        </w:tc>
        <w:tc>
          <w:tcPr>
            <w:tcW w:w="567" w:type="dxa"/>
            <w:tcBorders>
              <w:top w:val="single" w:sz="4" w:space="0" w:color="auto"/>
              <w:left w:val="single" w:sz="4" w:space="0" w:color="auto"/>
              <w:bottom w:val="single" w:sz="4" w:space="0" w:color="auto"/>
              <w:right w:val="single" w:sz="4" w:space="0" w:color="auto"/>
            </w:tcBorders>
            <w:vAlign w:val="center"/>
          </w:tcPr>
          <w:p w14:paraId="11633065" w14:textId="77777777" w:rsidR="00165442" w:rsidRPr="00B814A0" w:rsidRDefault="00165442" w:rsidP="0027720E">
            <w:pPr>
              <w:jc w:val="center"/>
              <w:rPr>
                <w:rFonts w:eastAsia="Calibri" w:cstheme="minorHAnsi"/>
                <w:sz w:val="16"/>
                <w:szCs w:val="16"/>
              </w:rPr>
            </w:pPr>
            <w:r>
              <w:rPr>
                <w:rFonts w:eastAsia="Calibri" w:cstheme="minorHAnsi"/>
                <w:sz w:val="16"/>
                <w:szCs w:val="16"/>
              </w:rPr>
              <w:t>88</w:t>
            </w:r>
          </w:p>
        </w:tc>
        <w:tc>
          <w:tcPr>
            <w:tcW w:w="533" w:type="dxa"/>
            <w:tcBorders>
              <w:top w:val="single" w:sz="4" w:space="0" w:color="auto"/>
              <w:left w:val="single" w:sz="4" w:space="0" w:color="auto"/>
              <w:bottom w:val="single" w:sz="4" w:space="0" w:color="auto"/>
              <w:right w:val="single" w:sz="4" w:space="0" w:color="auto"/>
            </w:tcBorders>
            <w:vAlign w:val="center"/>
          </w:tcPr>
          <w:p w14:paraId="25443FCD" w14:textId="77777777" w:rsidR="00165442" w:rsidRPr="00B814A0" w:rsidRDefault="00165442" w:rsidP="0027720E">
            <w:pPr>
              <w:jc w:val="center"/>
              <w:rPr>
                <w:rFonts w:eastAsia="Calibri" w:cstheme="minorHAnsi"/>
                <w:sz w:val="16"/>
                <w:szCs w:val="16"/>
              </w:rPr>
            </w:pPr>
            <w:r>
              <w:rPr>
                <w:rFonts w:eastAsia="Calibri" w:cstheme="minorHAnsi"/>
                <w:sz w:val="16"/>
                <w:szCs w:val="16"/>
              </w:rPr>
              <w:t>2</w:t>
            </w:r>
          </w:p>
        </w:tc>
      </w:tr>
      <w:tr w:rsidR="00165442" w:rsidRPr="005B415F" w14:paraId="7362AD08"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13F13AEF" w14:textId="77777777" w:rsidR="00165442" w:rsidRPr="005B415F" w:rsidRDefault="00165442" w:rsidP="0027720E">
            <w:pPr>
              <w:rPr>
                <w:rFonts w:eastAsia="Calibri" w:cstheme="minorHAnsi"/>
                <w:sz w:val="16"/>
                <w:szCs w:val="16"/>
              </w:rPr>
            </w:pPr>
            <w:r w:rsidRPr="005B415F">
              <w:rPr>
                <w:rFonts w:eastAsia="Calibri" w:cstheme="minorHAnsi"/>
                <w:sz w:val="16"/>
                <w:szCs w:val="16"/>
              </w:rPr>
              <w:t>Inne wytwórnie żywności</w:t>
            </w:r>
          </w:p>
        </w:tc>
        <w:tc>
          <w:tcPr>
            <w:tcW w:w="710" w:type="dxa"/>
            <w:tcBorders>
              <w:top w:val="single" w:sz="4" w:space="0" w:color="auto"/>
              <w:left w:val="single" w:sz="4" w:space="0" w:color="auto"/>
              <w:bottom w:val="single" w:sz="4" w:space="0" w:color="auto"/>
              <w:right w:val="single" w:sz="4" w:space="0" w:color="auto"/>
            </w:tcBorders>
            <w:vAlign w:val="center"/>
          </w:tcPr>
          <w:p w14:paraId="286E9135" w14:textId="77777777" w:rsidR="00165442" w:rsidRPr="005B415F" w:rsidRDefault="00165442" w:rsidP="0027720E">
            <w:pPr>
              <w:jc w:val="center"/>
              <w:rPr>
                <w:rFonts w:eastAsia="Calibri" w:cstheme="minorHAnsi"/>
                <w:sz w:val="16"/>
                <w:szCs w:val="16"/>
              </w:rPr>
            </w:pPr>
            <w:r>
              <w:rPr>
                <w:rFonts w:eastAsia="Calibri" w:cstheme="minorHAnsi"/>
                <w:sz w:val="16"/>
                <w:szCs w:val="16"/>
              </w:rPr>
              <w:t>87</w:t>
            </w:r>
          </w:p>
        </w:tc>
        <w:tc>
          <w:tcPr>
            <w:tcW w:w="567" w:type="dxa"/>
            <w:tcBorders>
              <w:top w:val="single" w:sz="4" w:space="0" w:color="auto"/>
              <w:left w:val="single" w:sz="4" w:space="0" w:color="auto"/>
              <w:bottom w:val="single" w:sz="4" w:space="0" w:color="auto"/>
              <w:right w:val="single" w:sz="4" w:space="0" w:color="auto"/>
            </w:tcBorders>
            <w:vAlign w:val="center"/>
          </w:tcPr>
          <w:p w14:paraId="34C56271" w14:textId="77777777" w:rsidR="00165442" w:rsidRPr="005B415F" w:rsidRDefault="00165442" w:rsidP="0027720E">
            <w:pPr>
              <w:jc w:val="center"/>
              <w:rPr>
                <w:rFonts w:eastAsia="Calibri" w:cstheme="minorHAnsi"/>
                <w:sz w:val="16"/>
                <w:szCs w:val="16"/>
              </w:rPr>
            </w:pPr>
            <w:r>
              <w:rPr>
                <w:rFonts w:eastAsia="Calibri" w:cstheme="minorHAnsi"/>
                <w:sz w:val="16"/>
                <w:szCs w:val="16"/>
              </w:rPr>
              <w:t>15</w:t>
            </w:r>
          </w:p>
        </w:tc>
        <w:tc>
          <w:tcPr>
            <w:tcW w:w="708" w:type="dxa"/>
            <w:tcBorders>
              <w:top w:val="single" w:sz="4" w:space="0" w:color="auto"/>
              <w:left w:val="single" w:sz="4" w:space="0" w:color="auto"/>
              <w:bottom w:val="single" w:sz="4" w:space="0" w:color="auto"/>
              <w:right w:val="single" w:sz="4" w:space="0" w:color="auto"/>
            </w:tcBorders>
            <w:vAlign w:val="center"/>
          </w:tcPr>
          <w:p w14:paraId="135E47C5" w14:textId="77777777" w:rsidR="00165442" w:rsidRPr="005B415F" w:rsidRDefault="00165442" w:rsidP="0027720E">
            <w:pPr>
              <w:jc w:val="center"/>
              <w:rPr>
                <w:rFonts w:eastAsia="Calibri" w:cstheme="minorHAnsi"/>
                <w:sz w:val="16"/>
                <w:szCs w:val="16"/>
              </w:rPr>
            </w:pPr>
            <w:r>
              <w:rPr>
                <w:rFonts w:eastAsia="Calibri" w:cstheme="minorHAnsi"/>
                <w:sz w:val="16"/>
                <w:szCs w:val="16"/>
              </w:rPr>
              <w:t>41</w:t>
            </w:r>
          </w:p>
        </w:tc>
        <w:tc>
          <w:tcPr>
            <w:tcW w:w="709" w:type="dxa"/>
            <w:tcBorders>
              <w:top w:val="single" w:sz="4" w:space="0" w:color="auto"/>
              <w:left w:val="single" w:sz="4" w:space="0" w:color="auto"/>
              <w:bottom w:val="single" w:sz="4" w:space="0" w:color="auto"/>
              <w:right w:val="single" w:sz="4" w:space="0" w:color="auto"/>
            </w:tcBorders>
            <w:vAlign w:val="center"/>
          </w:tcPr>
          <w:p w14:paraId="22F40551" w14:textId="77777777" w:rsidR="00165442" w:rsidRPr="005B415F" w:rsidRDefault="00165442" w:rsidP="0027720E">
            <w:pPr>
              <w:jc w:val="center"/>
              <w:rPr>
                <w:rFonts w:eastAsia="Calibri" w:cstheme="minorHAnsi"/>
                <w:sz w:val="16"/>
                <w:szCs w:val="16"/>
              </w:rPr>
            </w:pPr>
            <w:r>
              <w:rPr>
                <w:rFonts w:eastAsia="Calibri" w:cstheme="minorHAnsi"/>
                <w:sz w:val="16"/>
                <w:szCs w:val="16"/>
              </w:rPr>
              <w:t>98</w:t>
            </w:r>
          </w:p>
        </w:tc>
        <w:tc>
          <w:tcPr>
            <w:tcW w:w="567" w:type="dxa"/>
            <w:tcBorders>
              <w:top w:val="single" w:sz="4" w:space="0" w:color="auto"/>
              <w:left w:val="single" w:sz="4" w:space="0" w:color="auto"/>
              <w:bottom w:val="single" w:sz="4" w:space="0" w:color="auto"/>
              <w:right w:val="single" w:sz="4" w:space="0" w:color="auto"/>
            </w:tcBorders>
            <w:vAlign w:val="center"/>
          </w:tcPr>
          <w:p w14:paraId="067CC979" w14:textId="77777777" w:rsidR="00165442" w:rsidRPr="005B415F" w:rsidRDefault="00165442" w:rsidP="0027720E">
            <w:pPr>
              <w:jc w:val="center"/>
              <w:rPr>
                <w:rFonts w:eastAsia="Calibri" w:cstheme="minorHAnsi"/>
                <w:sz w:val="16"/>
                <w:szCs w:val="16"/>
              </w:rPr>
            </w:pPr>
            <w:r>
              <w:rPr>
                <w:rFonts w:eastAsia="Calibri" w:cstheme="minorHAnsi"/>
                <w:sz w:val="16"/>
                <w:szCs w:val="16"/>
              </w:rPr>
              <w:t>6</w:t>
            </w:r>
          </w:p>
        </w:tc>
        <w:tc>
          <w:tcPr>
            <w:tcW w:w="567" w:type="dxa"/>
            <w:tcBorders>
              <w:top w:val="single" w:sz="4" w:space="0" w:color="auto"/>
              <w:left w:val="single" w:sz="4" w:space="0" w:color="auto"/>
              <w:bottom w:val="single" w:sz="4" w:space="0" w:color="auto"/>
              <w:right w:val="single" w:sz="4" w:space="0" w:color="auto"/>
            </w:tcBorders>
            <w:vAlign w:val="center"/>
          </w:tcPr>
          <w:p w14:paraId="7C49E0A6" w14:textId="77777777" w:rsidR="00165442" w:rsidRPr="005B415F" w:rsidRDefault="00165442" w:rsidP="0027720E">
            <w:pPr>
              <w:jc w:val="center"/>
              <w:rPr>
                <w:rFonts w:eastAsia="Calibri" w:cstheme="minorHAnsi"/>
                <w:sz w:val="16"/>
                <w:szCs w:val="16"/>
              </w:rPr>
            </w:pPr>
            <w:r>
              <w:rPr>
                <w:rFonts w:eastAsia="Calibri" w:cstheme="minorHAnsi"/>
                <w:sz w:val="16"/>
                <w:szCs w:val="16"/>
              </w:rPr>
              <w:t>9</w:t>
            </w:r>
          </w:p>
        </w:tc>
        <w:tc>
          <w:tcPr>
            <w:tcW w:w="709" w:type="dxa"/>
            <w:tcBorders>
              <w:top w:val="single" w:sz="4" w:space="0" w:color="auto"/>
              <w:left w:val="single" w:sz="4" w:space="0" w:color="auto"/>
              <w:bottom w:val="single" w:sz="4" w:space="0" w:color="auto"/>
              <w:right w:val="single" w:sz="4" w:space="0" w:color="auto"/>
            </w:tcBorders>
            <w:vAlign w:val="center"/>
          </w:tcPr>
          <w:p w14:paraId="393C3B43" w14:textId="77777777" w:rsidR="00165442" w:rsidRPr="005B415F" w:rsidRDefault="00165442" w:rsidP="0027720E">
            <w:pPr>
              <w:jc w:val="center"/>
              <w:rPr>
                <w:rFonts w:eastAsia="Calibri" w:cstheme="minorHAnsi"/>
                <w:sz w:val="16"/>
                <w:szCs w:val="16"/>
              </w:rPr>
            </w:pPr>
            <w:r>
              <w:rPr>
                <w:rFonts w:eastAsia="Calibri" w:cstheme="minorHAnsi"/>
                <w:sz w:val="16"/>
                <w:szCs w:val="16"/>
              </w:rPr>
              <w:t>1</w:t>
            </w:r>
          </w:p>
        </w:tc>
        <w:tc>
          <w:tcPr>
            <w:tcW w:w="709" w:type="dxa"/>
            <w:tcBorders>
              <w:top w:val="single" w:sz="4" w:space="0" w:color="auto"/>
              <w:left w:val="single" w:sz="4" w:space="0" w:color="auto"/>
              <w:bottom w:val="single" w:sz="4" w:space="0" w:color="auto"/>
              <w:right w:val="single" w:sz="4" w:space="0" w:color="auto"/>
            </w:tcBorders>
            <w:vAlign w:val="center"/>
          </w:tcPr>
          <w:p w14:paraId="56BA5606" w14:textId="77777777" w:rsidR="00165442" w:rsidRPr="005B415F"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45831878" w14:textId="77777777" w:rsidR="00165442" w:rsidRPr="005B415F" w:rsidRDefault="00165442" w:rsidP="0027720E">
            <w:pPr>
              <w:jc w:val="center"/>
              <w:rPr>
                <w:rFonts w:eastAsia="Calibri" w:cstheme="minorHAnsi"/>
                <w:sz w:val="16"/>
                <w:szCs w:val="16"/>
              </w:rPr>
            </w:pPr>
            <w:r>
              <w:rPr>
                <w:rFonts w:eastAsia="Calibri" w:cstheme="minorHAnsi"/>
                <w:sz w:val="16"/>
                <w:szCs w:val="16"/>
              </w:rPr>
              <w:t>2</w:t>
            </w:r>
          </w:p>
        </w:tc>
        <w:tc>
          <w:tcPr>
            <w:tcW w:w="850" w:type="dxa"/>
            <w:tcBorders>
              <w:top w:val="single" w:sz="4" w:space="0" w:color="auto"/>
              <w:left w:val="single" w:sz="4" w:space="0" w:color="auto"/>
              <w:bottom w:val="single" w:sz="4" w:space="0" w:color="auto"/>
              <w:right w:val="single" w:sz="4" w:space="0" w:color="auto"/>
            </w:tcBorders>
            <w:vAlign w:val="center"/>
          </w:tcPr>
          <w:p w14:paraId="514E89D6" w14:textId="77777777" w:rsidR="00165442" w:rsidRPr="005B415F" w:rsidRDefault="00165442" w:rsidP="0027720E">
            <w:pPr>
              <w:jc w:val="center"/>
              <w:rPr>
                <w:rFonts w:eastAsia="Calibri" w:cstheme="minorHAnsi"/>
                <w:sz w:val="16"/>
                <w:szCs w:val="16"/>
              </w:rPr>
            </w:pPr>
            <w:r>
              <w:rPr>
                <w:rFonts w:eastAsia="Calibri" w:cstheme="minorHAnsi"/>
                <w:sz w:val="16"/>
                <w:szCs w:val="16"/>
              </w:rPr>
              <w:t>250</w:t>
            </w:r>
          </w:p>
        </w:tc>
        <w:tc>
          <w:tcPr>
            <w:tcW w:w="567" w:type="dxa"/>
            <w:tcBorders>
              <w:top w:val="single" w:sz="4" w:space="0" w:color="auto"/>
              <w:left w:val="single" w:sz="4" w:space="0" w:color="auto"/>
              <w:bottom w:val="single" w:sz="4" w:space="0" w:color="auto"/>
              <w:right w:val="single" w:sz="4" w:space="0" w:color="auto"/>
            </w:tcBorders>
            <w:vAlign w:val="center"/>
          </w:tcPr>
          <w:p w14:paraId="4D0AB334" w14:textId="77777777" w:rsidR="00165442" w:rsidRPr="005B415F" w:rsidRDefault="00165442" w:rsidP="0027720E">
            <w:pPr>
              <w:jc w:val="center"/>
              <w:rPr>
                <w:rFonts w:eastAsia="Calibri" w:cstheme="minorHAnsi"/>
                <w:sz w:val="16"/>
                <w:szCs w:val="16"/>
              </w:rPr>
            </w:pPr>
            <w:r>
              <w:rPr>
                <w:rFonts w:eastAsia="Calibri" w:cstheme="minorHAnsi"/>
                <w:sz w:val="16"/>
                <w:szCs w:val="16"/>
              </w:rPr>
              <w:t>32</w:t>
            </w:r>
          </w:p>
        </w:tc>
        <w:tc>
          <w:tcPr>
            <w:tcW w:w="533" w:type="dxa"/>
            <w:tcBorders>
              <w:top w:val="single" w:sz="4" w:space="0" w:color="auto"/>
              <w:left w:val="single" w:sz="4" w:space="0" w:color="auto"/>
              <w:bottom w:val="single" w:sz="4" w:space="0" w:color="auto"/>
              <w:right w:val="single" w:sz="4" w:space="0" w:color="auto"/>
            </w:tcBorders>
            <w:vAlign w:val="center"/>
          </w:tcPr>
          <w:p w14:paraId="2E89B147" w14:textId="77777777" w:rsidR="00165442" w:rsidRPr="005B415F" w:rsidRDefault="00165442" w:rsidP="0027720E">
            <w:pPr>
              <w:jc w:val="center"/>
              <w:rPr>
                <w:rFonts w:eastAsia="Calibri" w:cstheme="minorHAnsi"/>
                <w:sz w:val="16"/>
                <w:szCs w:val="16"/>
              </w:rPr>
            </w:pPr>
            <w:r>
              <w:rPr>
                <w:rFonts w:eastAsia="Calibri" w:cstheme="minorHAnsi"/>
                <w:sz w:val="16"/>
                <w:szCs w:val="16"/>
              </w:rPr>
              <w:t>1</w:t>
            </w:r>
          </w:p>
        </w:tc>
      </w:tr>
      <w:tr w:rsidR="00165442" w:rsidRPr="003D4025" w14:paraId="2CE98F70"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2B950D9C" w14:textId="77777777" w:rsidR="00165442" w:rsidRPr="003D4025" w:rsidRDefault="00165442" w:rsidP="0027720E">
            <w:pPr>
              <w:rPr>
                <w:rFonts w:eastAsia="Calibri" w:cstheme="minorHAnsi"/>
                <w:sz w:val="16"/>
                <w:szCs w:val="16"/>
              </w:rPr>
            </w:pPr>
            <w:r w:rsidRPr="003D4025">
              <w:rPr>
                <w:rFonts w:eastAsia="Calibri" w:cstheme="minorHAnsi"/>
                <w:sz w:val="16"/>
                <w:szCs w:val="16"/>
              </w:rPr>
              <w:t>Sklepy spożywcze</w:t>
            </w:r>
          </w:p>
        </w:tc>
        <w:tc>
          <w:tcPr>
            <w:tcW w:w="710" w:type="dxa"/>
            <w:tcBorders>
              <w:top w:val="single" w:sz="4" w:space="0" w:color="auto"/>
              <w:left w:val="single" w:sz="4" w:space="0" w:color="auto"/>
              <w:bottom w:val="single" w:sz="4" w:space="0" w:color="auto"/>
              <w:right w:val="single" w:sz="4" w:space="0" w:color="auto"/>
            </w:tcBorders>
            <w:vAlign w:val="center"/>
          </w:tcPr>
          <w:p w14:paraId="1037DD56" w14:textId="77777777" w:rsidR="00165442" w:rsidRPr="003D4025" w:rsidRDefault="00165442" w:rsidP="0027720E">
            <w:pPr>
              <w:jc w:val="center"/>
              <w:rPr>
                <w:rFonts w:eastAsia="Calibri" w:cstheme="minorHAnsi"/>
                <w:sz w:val="16"/>
                <w:szCs w:val="16"/>
              </w:rPr>
            </w:pPr>
            <w:r>
              <w:rPr>
                <w:rFonts w:eastAsia="Calibri" w:cstheme="minorHAnsi"/>
                <w:sz w:val="16"/>
                <w:szCs w:val="16"/>
              </w:rPr>
              <w:t>5840</w:t>
            </w:r>
          </w:p>
        </w:tc>
        <w:tc>
          <w:tcPr>
            <w:tcW w:w="567" w:type="dxa"/>
            <w:tcBorders>
              <w:top w:val="single" w:sz="4" w:space="0" w:color="auto"/>
              <w:left w:val="single" w:sz="4" w:space="0" w:color="auto"/>
              <w:bottom w:val="single" w:sz="4" w:space="0" w:color="auto"/>
              <w:right w:val="single" w:sz="4" w:space="0" w:color="auto"/>
            </w:tcBorders>
            <w:vAlign w:val="center"/>
          </w:tcPr>
          <w:p w14:paraId="4A32E08B" w14:textId="77777777" w:rsidR="00165442" w:rsidRPr="003D4025" w:rsidRDefault="00165442" w:rsidP="0027720E">
            <w:pPr>
              <w:jc w:val="center"/>
              <w:rPr>
                <w:rFonts w:eastAsia="Calibri" w:cstheme="minorHAnsi"/>
                <w:sz w:val="16"/>
                <w:szCs w:val="16"/>
              </w:rPr>
            </w:pPr>
            <w:r>
              <w:rPr>
                <w:rFonts w:eastAsia="Calibri" w:cstheme="minorHAnsi"/>
                <w:sz w:val="16"/>
                <w:szCs w:val="16"/>
              </w:rPr>
              <w:t>289</w:t>
            </w:r>
          </w:p>
        </w:tc>
        <w:tc>
          <w:tcPr>
            <w:tcW w:w="708" w:type="dxa"/>
            <w:tcBorders>
              <w:top w:val="single" w:sz="4" w:space="0" w:color="auto"/>
              <w:left w:val="single" w:sz="4" w:space="0" w:color="auto"/>
              <w:bottom w:val="single" w:sz="4" w:space="0" w:color="auto"/>
              <w:right w:val="single" w:sz="4" w:space="0" w:color="auto"/>
            </w:tcBorders>
            <w:vAlign w:val="center"/>
          </w:tcPr>
          <w:p w14:paraId="1CDD0618" w14:textId="77777777" w:rsidR="00165442" w:rsidRPr="003D4025" w:rsidRDefault="00165442" w:rsidP="0027720E">
            <w:pPr>
              <w:jc w:val="center"/>
              <w:rPr>
                <w:rFonts w:eastAsia="Calibri" w:cstheme="minorHAnsi"/>
                <w:sz w:val="16"/>
                <w:szCs w:val="16"/>
              </w:rPr>
            </w:pPr>
            <w:r>
              <w:rPr>
                <w:rFonts w:eastAsia="Calibri" w:cstheme="minorHAnsi"/>
                <w:sz w:val="16"/>
                <w:szCs w:val="16"/>
              </w:rPr>
              <w:t>2299</w:t>
            </w:r>
          </w:p>
        </w:tc>
        <w:tc>
          <w:tcPr>
            <w:tcW w:w="709" w:type="dxa"/>
            <w:tcBorders>
              <w:top w:val="single" w:sz="4" w:space="0" w:color="auto"/>
              <w:left w:val="single" w:sz="4" w:space="0" w:color="auto"/>
              <w:bottom w:val="single" w:sz="4" w:space="0" w:color="auto"/>
              <w:right w:val="single" w:sz="4" w:space="0" w:color="auto"/>
            </w:tcBorders>
            <w:vAlign w:val="center"/>
          </w:tcPr>
          <w:p w14:paraId="663F9923" w14:textId="77777777" w:rsidR="00165442" w:rsidRPr="003D4025" w:rsidRDefault="00165442" w:rsidP="0027720E">
            <w:pPr>
              <w:jc w:val="center"/>
              <w:rPr>
                <w:rFonts w:eastAsia="Calibri" w:cstheme="minorHAnsi"/>
                <w:sz w:val="16"/>
                <w:szCs w:val="16"/>
              </w:rPr>
            </w:pPr>
            <w:r>
              <w:rPr>
                <w:rFonts w:eastAsia="Calibri" w:cstheme="minorHAnsi"/>
                <w:sz w:val="16"/>
                <w:szCs w:val="16"/>
              </w:rPr>
              <w:t>4966</w:t>
            </w:r>
          </w:p>
        </w:tc>
        <w:tc>
          <w:tcPr>
            <w:tcW w:w="567" w:type="dxa"/>
            <w:tcBorders>
              <w:top w:val="single" w:sz="4" w:space="0" w:color="auto"/>
              <w:left w:val="single" w:sz="4" w:space="0" w:color="auto"/>
              <w:bottom w:val="single" w:sz="4" w:space="0" w:color="auto"/>
              <w:right w:val="single" w:sz="4" w:space="0" w:color="auto"/>
            </w:tcBorders>
            <w:vAlign w:val="center"/>
          </w:tcPr>
          <w:p w14:paraId="30E2CC6D" w14:textId="77777777" w:rsidR="00165442" w:rsidRPr="003D4025" w:rsidRDefault="00165442" w:rsidP="0027720E">
            <w:pPr>
              <w:jc w:val="center"/>
              <w:rPr>
                <w:rFonts w:eastAsia="Calibri" w:cstheme="minorHAnsi"/>
                <w:sz w:val="16"/>
                <w:szCs w:val="16"/>
              </w:rPr>
            </w:pPr>
            <w:r>
              <w:rPr>
                <w:rFonts w:eastAsia="Calibri" w:cstheme="minorHAnsi"/>
                <w:sz w:val="16"/>
                <w:szCs w:val="16"/>
              </w:rPr>
              <w:t>1191</w:t>
            </w:r>
          </w:p>
        </w:tc>
        <w:tc>
          <w:tcPr>
            <w:tcW w:w="567" w:type="dxa"/>
            <w:tcBorders>
              <w:top w:val="single" w:sz="4" w:space="0" w:color="auto"/>
              <w:left w:val="single" w:sz="4" w:space="0" w:color="auto"/>
              <w:bottom w:val="single" w:sz="4" w:space="0" w:color="auto"/>
              <w:right w:val="single" w:sz="4" w:space="0" w:color="auto"/>
            </w:tcBorders>
            <w:vAlign w:val="center"/>
          </w:tcPr>
          <w:p w14:paraId="07C93CFB" w14:textId="77777777" w:rsidR="00165442" w:rsidRPr="003D4025" w:rsidRDefault="00165442" w:rsidP="0027720E">
            <w:pPr>
              <w:jc w:val="center"/>
              <w:rPr>
                <w:rFonts w:eastAsia="Calibri" w:cstheme="minorHAnsi"/>
                <w:sz w:val="16"/>
                <w:szCs w:val="16"/>
              </w:rPr>
            </w:pPr>
            <w:r>
              <w:rPr>
                <w:rFonts w:eastAsia="Calibri" w:cstheme="minorHAnsi"/>
                <w:sz w:val="16"/>
                <w:szCs w:val="16"/>
              </w:rPr>
              <w:t>629</w:t>
            </w:r>
          </w:p>
        </w:tc>
        <w:tc>
          <w:tcPr>
            <w:tcW w:w="709" w:type="dxa"/>
            <w:tcBorders>
              <w:top w:val="single" w:sz="4" w:space="0" w:color="auto"/>
              <w:left w:val="single" w:sz="4" w:space="0" w:color="auto"/>
              <w:bottom w:val="single" w:sz="4" w:space="0" w:color="auto"/>
              <w:right w:val="single" w:sz="4" w:space="0" w:color="auto"/>
            </w:tcBorders>
            <w:vAlign w:val="center"/>
          </w:tcPr>
          <w:p w14:paraId="4E351252" w14:textId="77777777" w:rsidR="00165442" w:rsidRPr="003D4025" w:rsidRDefault="00165442" w:rsidP="0027720E">
            <w:pPr>
              <w:jc w:val="center"/>
              <w:rPr>
                <w:rFonts w:eastAsia="Calibri" w:cstheme="minorHAnsi"/>
                <w:sz w:val="16"/>
                <w:szCs w:val="16"/>
              </w:rPr>
            </w:pPr>
            <w:r>
              <w:rPr>
                <w:rFonts w:eastAsia="Calibri" w:cstheme="minorHAnsi"/>
                <w:sz w:val="16"/>
                <w:szCs w:val="16"/>
              </w:rPr>
              <w:t>3</w:t>
            </w:r>
          </w:p>
        </w:tc>
        <w:tc>
          <w:tcPr>
            <w:tcW w:w="709" w:type="dxa"/>
            <w:tcBorders>
              <w:top w:val="single" w:sz="4" w:space="0" w:color="auto"/>
              <w:left w:val="single" w:sz="4" w:space="0" w:color="auto"/>
              <w:bottom w:val="single" w:sz="4" w:space="0" w:color="auto"/>
              <w:right w:val="single" w:sz="4" w:space="0" w:color="auto"/>
            </w:tcBorders>
            <w:vAlign w:val="center"/>
          </w:tcPr>
          <w:p w14:paraId="650CA2E9" w14:textId="77777777" w:rsidR="00165442" w:rsidRPr="003D4025" w:rsidRDefault="00165442" w:rsidP="0027720E">
            <w:pPr>
              <w:jc w:val="center"/>
              <w:rPr>
                <w:rFonts w:eastAsia="Calibri" w:cstheme="minorHAnsi"/>
                <w:sz w:val="16"/>
                <w:szCs w:val="16"/>
              </w:rPr>
            </w:pPr>
            <w:r>
              <w:rPr>
                <w:rFonts w:eastAsia="Calibri" w:cstheme="minorHAnsi"/>
                <w:sz w:val="16"/>
                <w:szCs w:val="16"/>
              </w:rPr>
              <w:t>25</w:t>
            </w:r>
          </w:p>
        </w:tc>
        <w:tc>
          <w:tcPr>
            <w:tcW w:w="567" w:type="dxa"/>
            <w:tcBorders>
              <w:top w:val="single" w:sz="4" w:space="0" w:color="auto"/>
              <w:left w:val="single" w:sz="4" w:space="0" w:color="auto"/>
              <w:bottom w:val="single" w:sz="4" w:space="0" w:color="auto"/>
              <w:right w:val="single" w:sz="4" w:space="0" w:color="auto"/>
            </w:tcBorders>
            <w:vAlign w:val="center"/>
          </w:tcPr>
          <w:p w14:paraId="30D2BDA8" w14:textId="77777777" w:rsidR="00165442" w:rsidRPr="003D4025" w:rsidRDefault="00165442" w:rsidP="0027720E">
            <w:pPr>
              <w:jc w:val="center"/>
              <w:rPr>
                <w:rFonts w:eastAsia="Calibri" w:cstheme="minorHAnsi"/>
                <w:sz w:val="16"/>
                <w:szCs w:val="16"/>
              </w:rPr>
            </w:pPr>
            <w:r>
              <w:rPr>
                <w:rFonts w:eastAsia="Calibri" w:cstheme="minorHAnsi"/>
                <w:sz w:val="16"/>
                <w:szCs w:val="16"/>
              </w:rPr>
              <w:t>621</w:t>
            </w:r>
          </w:p>
        </w:tc>
        <w:tc>
          <w:tcPr>
            <w:tcW w:w="850" w:type="dxa"/>
            <w:tcBorders>
              <w:top w:val="single" w:sz="4" w:space="0" w:color="auto"/>
              <w:left w:val="single" w:sz="4" w:space="0" w:color="auto"/>
              <w:bottom w:val="single" w:sz="4" w:space="0" w:color="auto"/>
              <w:right w:val="single" w:sz="4" w:space="0" w:color="auto"/>
            </w:tcBorders>
            <w:vAlign w:val="center"/>
          </w:tcPr>
          <w:p w14:paraId="1FC296EC" w14:textId="77777777" w:rsidR="00165442" w:rsidRPr="003D4025" w:rsidRDefault="00165442" w:rsidP="0027720E">
            <w:pPr>
              <w:jc w:val="center"/>
              <w:rPr>
                <w:rFonts w:eastAsia="Calibri" w:cstheme="minorHAnsi"/>
                <w:sz w:val="16"/>
                <w:szCs w:val="16"/>
              </w:rPr>
            </w:pPr>
            <w:r>
              <w:rPr>
                <w:rFonts w:eastAsia="Calibri" w:cstheme="minorHAnsi"/>
                <w:sz w:val="16"/>
                <w:szCs w:val="16"/>
              </w:rPr>
              <w:t>119100</w:t>
            </w:r>
          </w:p>
        </w:tc>
        <w:tc>
          <w:tcPr>
            <w:tcW w:w="567" w:type="dxa"/>
            <w:tcBorders>
              <w:top w:val="single" w:sz="4" w:space="0" w:color="auto"/>
              <w:left w:val="single" w:sz="4" w:space="0" w:color="auto"/>
              <w:bottom w:val="single" w:sz="4" w:space="0" w:color="auto"/>
              <w:right w:val="single" w:sz="4" w:space="0" w:color="auto"/>
            </w:tcBorders>
            <w:vAlign w:val="center"/>
          </w:tcPr>
          <w:p w14:paraId="07249AC1" w14:textId="77777777" w:rsidR="00165442" w:rsidRPr="003D4025" w:rsidRDefault="00165442" w:rsidP="0027720E">
            <w:pPr>
              <w:jc w:val="center"/>
              <w:rPr>
                <w:rFonts w:eastAsia="Calibri" w:cstheme="minorHAnsi"/>
                <w:sz w:val="16"/>
                <w:szCs w:val="16"/>
              </w:rPr>
            </w:pPr>
            <w:r>
              <w:rPr>
                <w:rFonts w:eastAsia="Calibri" w:cstheme="minorHAnsi"/>
                <w:sz w:val="16"/>
                <w:szCs w:val="16"/>
              </w:rPr>
              <w:t>2034</w:t>
            </w:r>
          </w:p>
        </w:tc>
        <w:tc>
          <w:tcPr>
            <w:tcW w:w="533" w:type="dxa"/>
            <w:tcBorders>
              <w:top w:val="single" w:sz="4" w:space="0" w:color="auto"/>
              <w:left w:val="single" w:sz="4" w:space="0" w:color="auto"/>
              <w:bottom w:val="single" w:sz="4" w:space="0" w:color="auto"/>
              <w:right w:val="single" w:sz="4" w:space="0" w:color="auto"/>
            </w:tcBorders>
            <w:vAlign w:val="center"/>
          </w:tcPr>
          <w:p w14:paraId="22518860" w14:textId="77777777" w:rsidR="00165442" w:rsidRPr="003D4025" w:rsidRDefault="00165442" w:rsidP="0027720E">
            <w:pPr>
              <w:jc w:val="center"/>
              <w:rPr>
                <w:rFonts w:eastAsia="Calibri" w:cstheme="minorHAnsi"/>
                <w:sz w:val="16"/>
                <w:szCs w:val="16"/>
              </w:rPr>
            </w:pPr>
            <w:r>
              <w:rPr>
                <w:rFonts w:eastAsia="Calibri" w:cstheme="minorHAnsi"/>
                <w:sz w:val="16"/>
                <w:szCs w:val="16"/>
              </w:rPr>
              <w:t>18</w:t>
            </w:r>
          </w:p>
        </w:tc>
      </w:tr>
      <w:tr w:rsidR="00165442" w:rsidRPr="00207BD1" w14:paraId="47F0E6AF"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173076E2" w14:textId="77777777" w:rsidR="00165442" w:rsidRPr="00207BD1" w:rsidRDefault="00165442" w:rsidP="0027720E">
            <w:pPr>
              <w:rPr>
                <w:rFonts w:eastAsia="Calibri" w:cstheme="minorHAnsi"/>
                <w:sz w:val="16"/>
                <w:szCs w:val="16"/>
              </w:rPr>
            </w:pPr>
            <w:r w:rsidRPr="00207BD1">
              <w:rPr>
                <w:rFonts w:eastAsia="Calibri" w:cstheme="minorHAnsi"/>
                <w:sz w:val="16"/>
                <w:szCs w:val="16"/>
              </w:rPr>
              <w:t>Kioski</w:t>
            </w:r>
          </w:p>
        </w:tc>
        <w:tc>
          <w:tcPr>
            <w:tcW w:w="710" w:type="dxa"/>
            <w:tcBorders>
              <w:top w:val="single" w:sz="4" w:space="0" w:color="auto"/>
              <w:left w:val="single" w:sz="4" w:space="0" w:color="auto"/>
              <w:bottom w:val="single" w:sz="4" w:space="0" w:color="auto"/>
              <w:right w:val="single" w:sz="4" w:space="0" w:color="auto"/>
            </w:tcBorders>
            <w:vAlign w:val="center"/>
          </w:tcPr>
          <w:p w14:paraId="394D829C" w14:textId="77777777" w:rsidR="00165442" w:rsidRPr="00207BD1" w:rsidRDefault="00165442" w:rsidP="0027720E">
            <w:pPr>
              <w:jc w:val="center"/>
              <w:rPr>
                <w:rFonts w:eastAsia="Calibri" w:cstheme="minorHAnsi"/>
                <w:sz w:val="16"/>
                <w:szCs w:val="16"/>
              </w:rPr>
            </w:pPr>
            <w:r>
              <w:rPr>
                <w:rFonts w:eastAsia="Calibri" w:cstheme="minorHAnsi"/>
                <w:sz w:val="16"/>
                <w:szCs w:val="16"/>
              </w:rPr>
              <w:t>753</w:t>
            </w:r>
          </w:p>
        </w:tc>
        <w:tc>
          <w:tcPr>
            <w:tcW w:w="567" w:type="dxa"/>
            <w:tcBorders>
              <w:top w:val="single" w:sz="4" w:space="0" w:color="auto"/>
              <w:left w:val="single" w:sz="4" w:space="0" w:color="auto"/>
              <w:bottom w:val="single" w:sz="4" w:space="0" w:color="auto"/>
              <w:right w:val="single" w:sz="4" w:space="0" w:color="auto"/>
            </w:tcBorders>
            <w:vAlign w:val="center"/>
          </w:tcPr>
          <w:p w14:paraId="6D987196" w14:textId="77777777" w:rsidR="00165442" w:rsidRPr="00207BD1" w:rsidRDefault="00165442" w:rsidP="0027720E">
            <w:pPr>
              <w:jc w:val="center"/>
              <w:rPr>
                <w:rFonts w:eastAsia="Calibri" w:cstheme="minorHAnsi"/>
                <w:sz w:val="16"/>
                <w:szCs w:val="16"/>
              </w:rPr>
            </w:pPr>
            <w:r>
              <w:rPr>
                <w:rFonts w:eastAsia="Calibri" w:cstheme="minorHAnsi"/>
                <w:sz w:val="16"/>
                <w:szCs w:val="16"/>
              </w:rPr>
              <w:t>21</w:t>
            </w:r>
          </w:p>
        </w:tc>
        <w:tc>
          <w:tcPr>
            <w:tcW w:w="708" w:type="dxa"/>
            <w:tcBorders>
              <w:top w:val="single" w:sz="4" w:space="0" w:color="auto"/>
              <w:left w:val="single" w:sz="4" w:space="0" w:color="auto"/>
              <w:bottom w:val="single" w:sz="4" w:space="0" w:color="auto"/>
              <w:right w:val="single" w:sz="4" w:space="0" w:color="auto"/>
            </w:tcBorders>
            <w:vAlign w:val="center"/>
          </w:tcPr>
          <w:p w14:paraId="0C4A7C4F" w14:textId="77777777" w:rsidR="00165442" w:rsidRPr="00207BD1" w:rsidRDefault="00165442" w:rsidP="0027720E">
            <w:pPr>
              <w:jc w:val="center"/>
              <w:rPr>
                <w:rFonts w:eastAsia="Calibri" w:cstheme="minorHAnsi"/>
                <w:sz w:val="16"/>
                <w:szCs w:val="16"/>
              </w:rPr>
            </w:pPr>
            <w:r>
              <w:rPr>
                <w:rFonts w:eastAsia="Calibri" w:cstheme="minorHAnsi"/>
                <w:sz w:val="16"/>
                <w:szCs w:val="16"/>
              </w:rPr>
              <w:t>149</w:t>
            </w:r>
          </w:p>
        </w:tc>
        <w:tc>
          <w:tcPr>
            <w:tcW w:w="709" w:type="dxa"/>
            <w:tcBorders>
              <w:top w:val="single" w:sz="4" w:space="0" w:color="auto"/>
              <w:left w:val="single" w:sz="4" w:space="0" w:color="auto"/>
              <w:bottom w:val="single" w:sz="4" w:space="0" w:color="auto"/>
              <w:right w:val="single" w:sz="4" w:space="0" w:color="auto"/>
            </w:tcBorders>
            <w:vAlign w:val="center"/>
          </w:tcPr>
          <w:p w14:paraId="208F9D12" w14:textId="77777777" w:rsidR="00165442" w:rsidRPr="00207BD1" w:rsidRDefault="00165442" w:rsidP="0027720E">
            <w:pPr>
              <w:jc w:val="center"/>
              <w:rPr>
                <w:rFonts w:eastAsia="Calibri" w:cstheme="minorHAnsi"/>
                <w:sz w:val="16"/>
                <w:szCs w:val="16"/>
              </w:rPr>
            </w:pPr>
            <w:r>
              <w:rPr>
                <w:rFonts w:eastAsia="Calibri" w:cstheme="minorHAnsi"/>
                <w:sz w:val="16"/>
                <w:szCs w:val="16"/>
              </w:rPr>
              <w:t>179</w:t>
            </w:r>
          </w:p>
        </w:tc>
        <w:tc>
          <w:tcPr>
            <w:tcW w:w="567" w:type="dxa"/>
            <w:tcBorders>
              <w:top w:val="single" w:sz="4" w:space="0" w:color="auto"/>
              <w:left w:val="single" w:sz="4" w:space="0" w:color="auto"/>
              <w:bottom w:val="single" w:sz="4" w:space="0" w:color="auto"/>
              <w:right w:val="single" w:sz="4" w:space="0" w:color="auto"/>
            </w:tcBorders>
            <w:vAlign w:val="center"/>
          </w:tcPr>
          <w:p w14:paraId="4089821F" w14:textId="77777777" w:rsidR="00165442" w:rsidRPr="00207BD1" w:rsidRDefault="00165442" w:rsidP="0027720E">
            <w:pPr>
              <w:jc w:val="center"/>
              <w:rPr>
                <w:rFonts w:eastAsia="Calibri" w:cstheme="minorHAnsi"/>
                <w:sz w:val="16"/>
                <w:szCs w:val="16"/>
              </w:rPr>
            </w:pPr>
            <w:r>
              <w:rPr>
                <w:rFonts w:eastAsia="Calibri" w:cstheme="minorHAnsi"/>
                <w:sz w:val="16"/>
                <w:szCs w:val="16"/>
              </w:rPr>
              <w:t>33</w:t>
            </w:r>
          </w:p>
        </w:tc>
        <w:tc>
          <w:tcPr>
            <w:tcW w:w="567" w:type="dxa"/>
            <w:tcBorders>
              <w:top w:val="single" w:sz="4" w:space="0" w:color="auto"/>
              <w:left w:val="single" w:sz="4" w:space="0" w:color="auto"/>
              <w:bottom w:val="single" w:sz="4" w:space="0" w:color="auto"/>
              <w:right w:val="single" w:sz="4" w:space="0" w:color="auto"/>
            </w:tcBorders>
            <w:vAlign w:val="center"/>
          </w:tcPr>
          <w:p w14:paraId="7651BD25" w14:textId="77777777" w:rsidR="00165442" w:rsidRPr="00207BD1" w:rsidRDefault="00165442" w:rsidP="0027720E">
            <w:pPr>
              <w:jc w:val="center"/>
              <w:rPr>
                <w:rFonts w:eastAsia="Calibri" w:cstheme="minorHAnsi"/>
                <w:sz w:val="16"/>
                <w:szCs w:val="16"/>
              </w:rPr>
            </w:pPr>
            <w:r>
              <w:rPr>
                <w:rFonts w:eastAsia="Calibri" w:cstheme="minorHAnsi"/>
                <w:sz w:val="16"/>
                <w:szCs w:val="16"/>
              </w:rPr>
              <w:t>15</w:t>
            </w:r>
          </w:p>
        </w:tc>
        <w:tc>
          <w:tcPr>
            <w:tcW w:w="709" w:type="dxa"/>
            <w:tcBorders>
              <w:top w:val="single" w:sz="4" w:space="0" w:color="auto"/>
              <w:left w:val="single" w:sz="4" w:space="0" w:color="auto"/>
              <w:bottom w:val="single" w:sz="4" w:space="0" w:color="auto"/>
              <w:right w:val="single" w:sz="4" w:space="0" w:color="auto"/>
            </w:tcBorders>
            <w:vAlign w:val="center"/>
          </w:tcPr>
          <w:p w14:paraId="38D22522" w14:textId="77777777" w:rsidR="00165442" w:rsidRPr="00207BD1"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70E76A62" w14:textId="77777777" w:rsidR="00165442" w:rsidRPr="00207BD1" w:rsidRDefault="00165442" w:rsidP="0027720E">
            <w:pPr>
              <w:jc w:val="center"/>
              <w:rPr>
                <w:rFonts w:eastAsia="Calibri" w:cstheme="minorHAnsi"/>
                <w:sz w:val="16"/>
                <w:szCs w:val="16"/>
              </w:rPr>
            </w:pPr>
            <w:r>
              <w:rPr>
                <w:rFonts w:eastAsia="Calibri" w:cstheme="minorHAnsi"/>
                <w:sz w:val="16"/>
                <w:szCs w:val="16"/>
              </w:rPr>
              <w:t>6</w:t>
            </w:r>
          </w:p>
        </w:tc>
        <w:tc>
          <w:tcPr>
            <w:tcW w:w="567" w:type="dxa"/>
            <w:tcBorders>
              <w:top w:val="single" w:sz="4" w:space="0" w:color="auto"/>
              <w:left w:val="single" w:sz="4" w:space="0" w:color="auto"/>
              <w:bottom w:val="single" w:sz="4" w:space="0" w:color="auto"/>
              <w:right w:val="single" w:sz="4" w:space="0" w:color="auto"/>
            </w:tcBorders>
            <w:vAlign w:val="center"/>
          </w:tcPr>
          <w:p w14:paraId="78E9140E" w14:textId="77777777" w:rsidR="00165442" w:rsidRPr="00207BD1" w:rsidRDefault="00165442" w:rsidP="0027720E">
            <w:pPr>
              <w:jc w:val="center"/>
              <w:rPr>
                <w:rFonts w:eastAsia="Calibri" w:cstheme="minorHAnsi"/>
                <w:sz w:val="16"/>
                <w:szCs w:val="16"/>
              </w:rPr>
            </w:pPr>
            <w:r>
              <w:rPr>
                <w:rFonts w:eastAsia="Calibri" w:cstheme="minorHAnsi"/>
                <w:sz w:val="16"/>
                <w:szCs w:val="16"/>
              </w:rPr>
              <w:t>31</w:t>
            </w:r>
          </w:p>
        </w:tc>
        <w:tc>
          <w:tcPr>
            <w:tcW w:w="850" w:type="dxa"/>
            <w:tcBorders>
              <w:top w:val="single" w:sz="4" w:space="0" w:color="auto"/>
              <w:left w:val="single" w:sz="4" w:space="0" w:color="auto"/>
              <w:bottom w:val="single" w:sz="4" w:space="0" w:color="auto"/>
              <w:right w:val="single" w:sz="4" w:space="0" w:color="auto"/>
            </w:tcBorders>
            <w:vAlign w:val="center"/>
          </w:tcPr>
          <w:p w14:paraId="20B35101" w14:textId="77777777" w:rsidR="00165442" w:rsidRPr="00207BD1" w:rsidRDefault="00165442" w:rsidP="0027720E">
            <w:pPr>
              <w:jc w:val="center"/>
              <w:rPr>
                <w:rFonts w:eastAsia="Calibri" w:cstheme="minorHAnsi"/>
                <w:sz w:val="16"/>
                <w:szCs w:val="16"/>
              </w:rPr>
            </w:pPr>
            <w:r>
              <w:rPr>
                <w:rFonts w:eastAsia="Calibri" w:cstheme="minorHAnsi"/>
                <w:sz w:val="16"/>
                <w:szCs w:val="16"/>
              </w:rPr>
              <w:t>6700</w:t>
            </w:r>
          </w:p>
        </w:tc>
        <w:tc>
          <w:tcPr>
            <w:tcW w:w="567" w:type="dxa"/>
            <w:tcBorders>
              <w:top w:val="single" w:sz="4" w:space="0" w:color="auto"/>
              <w:left w:val="single" w:sz="4" w:space="0" w:color="auto"/>
              <w:bottom w:val="single" w:sz="4" w:space="0" w:color="auto"/>
              <w:right w:val="single" w:sz="4" w:space="0" w:color="auto"/>
            </w:tcBorders>
            <w:vAlign w:val="center"/>
          </w:tcPr>
          <w:p w14:paraId="1A3746D7" w14:textId="77777777" w:rsidR="00165442" w:rsidRPr="00207BD1" w:rsidRDefault="00165442" w:rsidP="0027720E">
            <w:pPr>
              <w:jc w:val="center"/>
              <w:rPr>
                <w:rFonts w:eastAsia="Calibri" w:cstheme="minorHAnsi"/>
                <w:sz w:val="16"/>
                <w:szCs w:val="16"/>
              </w:rPr>
            </w:pPr>
            <w:r>
              <w:rPr>
                <w:rFonts w:eastAsia="Calibri" w:cstheme="minorHAnsi"/>
                <w:sz w:val="16"/>
                <w:szCs w:val="16"/>
              </w:rPr>
              <w:t>18</w:t>
            </w:r>
          </w:p>
        </w:tc>
        <w:tc>
          <w:tcPr>
            <w:tcW w:w="533" w:type="dxa"/>
            <w:tcBorders>
              <w:top w:val="single" w:sz="4" w:space="0" w:color="auto"/>
              <w:left w:val="single" w:sz="4" w:space="0" w:color="auto"/>
              <w:bottom w:val="single" w:sz="4" w:space="0" w:color="auto"/>
              <w:right w:val="single" w:sz="4" w:space="0" w:color="auto"/>
            </w:tcBorders>
            <w:vAlign w:val="center"/>
          </w:tcPr>
          <w:p w14:paraId="55A577C7" w14:textId="77777777" w:rsidR="00165442" w:rsidRPr="00207BD1" w:rsidRDefault="00165442" w:rsidP="0027720E">
            <w:pPr>
              <w:jc w:val="center"/>
              <w:rPr>
                <w:rFonts w:eastAsia="Calibri" w:cstheme="minorHAnsi"/>
                <w:sz w:val="16"/>
                <w:szCs w:val="16"/>
              </w:rPr>
            </w:pPr>
            <w:r>
              <w:rPr>
                <w:rFonts w:eastAsia="Calibri" w:cstheme="minorHAnsi"/>
                <w:sz w:val="16"/>
                <w:szCs w:val="16"/>
              </w:rPr>
              <w:t>0</w:t>
            </w:r>
          </w:p>
        </w:tc>
      </w:tr>
      <w:tr w:rsidR="00165442" w:rsidRPr="00704F56" w14:paraId="63E99D99"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7FCE95CC" w14:textId="77777777" w:rsidR="00165442" w:rsidRPr="00704F56" w:rsidRDefault="00165442" w:rsidP="0027720E">
            <w:pPr>
              <w:rPr>
                <w:rFonts w:eastAsia="Calibri" w:cstheme="minorHAnsi"/>
                <w:sz w:val="16"/>
                <w:szCs w:val="16"/>
              </w:rPr>
            </w:pPr>
            <w:r w:rsidRPr="00704F56">
              <w:rPr>
                <w:rFonts w:eastAsia="Calibri" w:cstheme="minorHAnsi"/>
                <w:sz w:val="16"/>
                <w:szCs w:val="16"/>
              </w:rPr>
              <w:t>Magazyny hurtowe</w:t>
            </w:r>
          </w:p>
        </w:tc>
        <w:tc>
          <w:tcPr>
            <w:tcW w:w="710" w:type="dxa"/>
            <w:tcBorders>
              <w:top w:val="single" w:sz="4" w:space="0" w:color="auto"/>
              <w:left w:val="single" w:sz="4" w:space="0" w:color="auto"/>
              <w:bottom w:val="single" w:sz="4" w:space="0" w:color="auto"/>
              <w:right w:val="single" w:sz="4" w:space="0" w:color="auto"/>
            </w:tcBorders>
            <w:vAlign w:val="center"/>
          </w:tcPr>
          <w:p w14:paraId="3355A53A" w14:textId="77777777" w:rsidR="00165442" w:rsidRPr="00704F56" w:rsidRDefault="00165442" w:rsidP="0027720E">
            <w:pPr>
              <w:jc w:val="center"/>
              <w:rPr>
                <w:rFonts w:eastAsia="Calibri" w:cstheme="minorHAnsi"/>
                <w:sz w:val="16"/>
                <w:szCs w:val="16"/>
              </w:rPr>
            </w:pPr>
            <w:r>
              <w:rPr>
                <w:rFonts w:eastAsia="Calibri" w:cstheme="minorHAnsi"/>
                <w:sz w:val="16"/>
                <w:szCs w:val="16"/>
              </w:rPr>
              <w:t>474</w:t>
            </w:r>
          </w:p>
        </w:tc>
        <w:tc>
          <w:tcPr>
            <w:tcW w:w="567" w:type="dxa"/>
            <w:tcBorders>
              <w:top w:val="single" w:sz="4" w:space="0" w:color="auto"/>
              <w:left w:val="single" w:sz="4" w:space="0" w:color="auto"/>
              <w:bottom w:val="single" w:sz="4" w:space="0" w:color="auto"/>
              <w:right w:val="single" w:sz="4" w:space="0" w:color="auto"/>
            </w:tcBorders>
            <w:vAlign w:val="center"/>
          </w:tcPr>
          <w:p w14:paraId="77B06E1F" w14:textId="77777777" w:rsidR="00165442" w:rsidRPr="00704F56" w:rsidRDefault="00165442" w:rsidP="0027720E">
            <w:pPr>
              <w:jc w:val="center"/>
              <w:rPr>
                <w:rFonts w:eastAsia="Calibri" w:cstheme="minorHAnsi"/>
                <w:sz w:val="16"/>
                <w:szCs w:val="16"/>
              </w:rPr>
            </w:pPr>
            <w:r>
              <w:rPr>
                <w:rFonts w:eastAsia="Calibri" w:cstheme="minorHAnsi"/>
                <w:sz w:val="16"/>
                <w:szCs w:val="16"/>
              </w:rPr>
              <w:t>25</w:t>
            </w:r>
          </w:p>
        </w:tc>
        <w:tc>
          <w:tcPr>
            <w:tcW w:w="708" w:type="dxa"/>
            <w:tcBorders>
              <w:top w:val="single" w:sz="4" w:space="0" w:color="auto"/>
              <w:left w:val="single" w:sz="4" w:space="0" w:color="auto"/>
              <w:bottom w:val="single" w:sz="4" w:space="0" w:color="auto"/>
              <w:right w:val="single" w:sz="4" w:space="0" w:color="auto"/>
            </w:tcBorders>
            <w:vAlign w:val="center"/>
          </w:tcPr>
          <w:p w14:paraId="467D831D" w14:textId="77777777" w:rsidR="00165442" w:rsidRPr="00704F56" w:rsidRDefault="00165442" w:rsidP="0027720E">
            <w:pPr>
              <w:jc w:val="center"/>
              <w:rPr>
                <w:rFonts w:eastAsia="Calibri" w:cstheme="minorHAnsi"/>
                <w:sz w:val="16"/>
                <w:szCs w:val="16"/>
              </w:rPr>
            </w:pPr>
            <w:r>
              <w:rPr>
                <w:rFonts w:eastAsia="Calibri" w:cstheme="minorHAnsi"/>
                <w:sz w:val="16"/>
                <w:szCs w:val="16"/>
              </w:rPr>
              <w:t>213</w:t>
            </w:r>
          </w:p>
        </w:tc>
        <w:tc>
          <w:tcPr>
            <w:tcW w:w="709" w:type="dxa"/>
            <w:tcBorders>
              <w:top w:val="single" w:sz="4" w:space="0" w:color="auto"/>
              <w:left w:val="single" w:sz="4" w:space="0" w:color="auto"/>
              <w:bottom w:val="single" w:sz="4" w:space="0" w:color="auto"/>
              <w:right w:val="single" w:sz="4" w:space="0" w:color="auto"/>
            </w:tcBorders>
            <w:vAlign w:val="center"/>
          </w:tcPr>
          <w:p w14:paraId="581BC015" w14:textId="77777777" w:rsidR="00165442" w:rsidRPr="00704F56" w:rsidRDefault="00165442" w:rsidP="0027720E">
            <w:pPr>
              <w:jc w:val="center"/>
              <w:rPr>
                <w:rFonts w:eastAsia="Calibri" w:cstheme="minorHAnsi"/>
                <w:sz w:val="16"/>
                <w:szCs w:val="16"/>
              </w:rPr>
            </w:pPr>
            <w:r>
              <w:rPr>
                <w:rFonts w:eastAsia="Calibri" w:cstheme="minorHAnsi"/>
                <w:sz w:val="16"/>
                <w:szCs w:val="16"/>
              </w:rPr>
              <w:t>567</w:t>
            </w:r>
          </w:p>
        </w:tc>
        <w:tc>
          <w:tcPr>
            <w:tcW w:w="567" w:type="dxa"/>
            <w:tcBorders>
              <w:top w:val="single" w:sz="4" w:space="0" w:color="auto"/>
              <w:left w:val="single" w:sz="4" w:space="0" w:color="auto"/>
              <w:bottom w:val="single" w:sz="4" w:space="0" w:color="auto"/>
              <w:right w:val="single" w:sz="4" w:space="0" w:color="auto"/>
            </w:tcBorders>
            <w:vAlign w:val="center"/>
          </w:tcPr>
          <w:p w14:paraId="3BA4C995" w14:textId="77777777" w:rsidR="00165442" w:rsidRPr="00704F56" w:rsidRDefault="00165442" w:rsidP="0027720E">
            <w:pPr>
              <w:jc w:val="center"/>
              <w:rPr>
                <w:rFonts w:eastAsia="Calibri" w:cstheme="minorHAnsi"/>
                <w:sz w:val="16"/>
                <w:szCs w:val="16"/>
              </w:rPr>
            </w:pPr>
            <w:r>
              <w:rPr>
                <w:rFonts w:eastAsia="Calibri" w:cstheme="minorHAnsi"/>
                <w:sz w:val="16"/>
                <w:szCs w:val="16"/>
              </w:rPr>
              <w:t>132</w:t>
            </w:r>
          </w:p>
        </w:tc>
        <w:tc>
          <w:tcPr>
            <w:tcW w:w="567" w:type="dxa"/>
            <w:tcBorders>
              <w:top w:val="single" w:sz="4" w:space="0" w:color="auto"/>
              <w:left w:val="single" w:sz="4" w:space="0" w:color="auto"/>
              <w:bottom w:val="single" w:sz="4" w:space="0" w:color="auto"/>
              <w:right w:val="single" w:sz="4" w:space="0" w:color="auto"/>
            </w:tcBorders>
            <w:vAlign w:val="center"/>
          </w:tcPr>
          <w:p w14:paraId="3BD63ECF" w14:textId="77777777" w:rsidR="00165442" w:rsidRPr="00704F56" w:rsidRDefault="00165442" w:rsidP="0027720E">
            <w:pPr>
              <w:jc w:val="center"/>
              <w:rPr>
                <w:rFonts w:eastAsia="Calibri" w:cstheme="minorHAnsi"/>
                <w:sz w:val="16"/>
                <w:szCs w:val="16"/>
              </w:rPr>
            </w:pPr>
            <w:r>
              <w:rPr>
                <w:rFonts w:eastAsia="Calibri" w:cstheme="minorHAnsi"/>
                <w:sz w:val="16"/>
                <w:szCs w:val="16"/>
              </w:rPr>
              <w:t>65</w:t>
            </w:r>
          </w:p>
        </w:tc>
        <w:tc>
          <w:tcPr>
            <w:tcW w:w="709" w:type="dxa"/>
            <w:tcBorders>
              <w:top w:val="single" w:sz="4" w:space="0" w:color="auto"/>
              <w:left w:val="single" w:sz="4" w:space="0" w:color="auto"/>
              <w:bottom w:val="single" w:sz="4" w:space="0" w:color="auto"/>
              <w:right w:val="single" w:sz="4" w:space="0" w:color="auto"/>
            </w:tcBorders>
            <w:vAlign w:val="center"/>
          </w:tcPr>
          <w:p w14:paraId="25345156" w14:textId="77777777" w:rsidR="00165442" w:rsidRPr="00704F56"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63210451" w14:textId="77777777" w:rsidR="00165442" w:rsidRPr="00704F56" w:rsidRDefault="00165442" w:rsidP="0027720E">
            <w:pPr>
              <w:jc w:val="center"/>
              <w:rPr>
                <w:rFonts w:eastAsia="Calibri" w:cstheme="minorHAnsi"/>
                <w:sz w:val="16"/>
                <w:szCs w:val="16"/>
              </w:rPr>
            </w:pPr>
            <w:r>
              <w:rPr>
                <w:rFonts w:eastAsia="Calibri" w:cstheme="minorHAnsi"/>
                <w:sz w:val="16"/>
                <w:szCs w:val="16"/>
              </w:rPr>
              <w:t>4</w:t>
            </w:r>
          </w:p>
        </w:tc>
        <w:tc>
          <w:tcPr>
            <w:tcW w:w="567" w:type="dxa"/>
            <w:tcBorders>
              <w:top w:val="single" w:sz="4" w:space="0" w:color="auto"/>
              <w:left w:val="single" w:sz="4" w:space="0" w:color="auto"/>
              <w:bottom w:val="single" w:sz="4" w:space="0" w:color="auto"/>
              <w:right w:val="single" w:sz="4" w:space="0" w:color="auto"/>
            </w:tcBorders>
            <w:vAlign w:val="center"/>
          </w:tcPr>
          <w:p w14:paraId="04AF7A7C" w14:textId="77777777" w:rsidR="00165442" w:rsidRPr="00704F56" w:rsidRDefault="00165442" w:rsidP="0027720E">
            <w:pPr>
              <w:jc w:val="center"/>
              <w:rPr>
                <w:rFonts w:eastAsia="Calibri" w:cstheme="minorHAnsi"/>
                <w:sz w:val="16"/>
                <w:szCs w:val="16"/>
              </w:rPr>
            </w:pPr>
            <w:r>
              <w:rPr>
                <w:rFonts w:eastAsia="Calibri" w:cstheme="minorHAnsi"/>
                <w:sz w:val="16"/>
                <w:szCs w:val="16"/>
              </w:rPr>
              <w:t>26</w:t>
            </w:r>
          </w:p>
        </w:tc>
        <w:tc>
          <w:tcPr>
            <w:tcW w:w="850" w:type="dxa"/>
            <w:tcBorders>
              <w:top w:val="single" w:sz="4" w:space="0" w:color="auto"/>
              <w:left w:val="single" w:sz="4" w:space="0" w:color="auto"/>
              <w:bottom w:val="single" w:sz="4" w:space="0" w:color="auto"/>
              <w:right w:val="single" w:sz="4" w:space="0" w:color="auto"/>
            </w:tcBorders>
            <w:vAlign w:val="center"/>
          </w:tcPr>
          <w:p w14:paraId="5AFA9F77" w14:textId="77777777" w:rsidR="00165442" w:rsidRPr="00704F56" w:rsidRDefault="00165442" w:rsidP="0027720E">
            <w:pPr>
              <w:jc w:val="center"/>
              <w:rPr>
                <w:rFonts w:eastAsia="Calibri" w:cstheme="minorHAnsi"/>
                <w:sz w:val="16"/>
                <w:szCs w:val="16"/>
              </w:rPr>
            </w:pPr>
            <w:r>
              <w:rPr>
                <w:rFonts w:eastAsia="Calibri" w:cstheme="minorHAnsi"/>
                <w:sz w:val="16"/>
                <w:szCs w:val="16"/>
              </w:rPr>
              <w:t>6650</w:t>
            </w:r>
          </w:p>
        </w:tc>
        <w:tc>
          <w:tcPr>
            <w:tcW w:w="567" w:type="dxa"/>
            <w:tcBorders>
              <w:top w:val="single" w:sz="4" w:space="0" w:color="auto"/>
              <w:left w:val="single" w:sz="4" w:space="0" w:color="auto"/>
              <w:bottom w:val="single" w:sz="4" w:space="0" w:color="auto"/>
              <w:right w:val="single" w:sz="4" w:space="0" w:color="auto"/>
            </w:tcBorders>
            <w:vAlign w:val="center"/>
          </w:tcPr>
          <w:p w14:paraId="5BC48FD1" w14:textId="77777777" w:rsidR="00165442" w:rsidRPr="00704F56" w:rsidRDefault="00165442" w:rsidP="0027720E">
            <w:pPr>
              <w:jc w:val="center"/>
              <w:rPr>
                <w:rFonts w:eastAsia="Calibri" w:cstheme="minorHAnsi"/>
                <w:sz w:val="16"/>
                <w:szCs w:val="16"/>
              </w:rPr>
            </w:pPr>
            <w:r>
              <w:rPr>
                <w:rFonts w:eastAsia="Calibri" w:cstheme="minorHAnsi"/>
                <w:sz w:val="16"/>
                <w:szCs w:val="16"/>
              </w:rPr>
              <w:t>590</w:t>
            </w:r>
          </w:p>
        </w:tc>
        <w:tc>
          <w:tcPr>
            <w:tcW w:w="533" w:type="dxa"/>
            <w:tcBorders>
              <w:top w:val="single" w:sz="4" w:space="0" w:color="auto"/>
              <w:left w:val="single" w:sz="4" w:space="0" w:color="auto"/>
              <w:bottom w:val="single" w:sz="4" w:space="0" w:color="auto"/>
              <w:right w:val="single" w:sz="4" w:space="0" w:color="auto"/>
            </w:tcBorders>
            <w:vAlign w:val="center"/>
          </w:tcPr>
          <w:p w14:paraId="1ECE1ADF" w14:textId="77777777" w:rsidR="00165442" w:rsidRPr="00704F56" w:rsidRDefault="00165442" w:rsidP="0027720E">
            <w:pPr>
              <w:jc w:val="center"/>
              <w:rPr>
                <w:rFonts w:eastAsia="Calibri" w:cstheme="minorHAnsi"/>
                <w:sz w:val="16"/>
                <w:szCs w:val="16"/>
              </w:rPr>
            </w:pPr>
            <w:r>
              <w:rPr>
                <w:rFonts w:eastAsia="Calibri" w:cstheme="minorHAnsi"/>
                <w:sz w:val="16"/>
                <w:szCs w:val="16"/>
              </w:rPr>
              <w:t>8</w:t>
            </w:r>
          </w:p>
        </w:tc>
      </w:tr>
      <w:tr w:rsidR="00165442" w:rsidRPr="00704F56" w14:paraId="7AFC2D67"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144FE674" w14:textId="386AA08D" w:rsidR="00165442" w:rsidRPr="00704F56" w:rsidRDefault="00165442" w:rsidP="0027720E">
            <w:pPr>
              <w:rPr>
                <w:rFonts w:eastAsia="Calibri" w:cstheme="minorHAnsi"/>
                <w:sz w:val="16"/>
                <w:szCs w:val="16"/>
              </w:rPr>
            </w:pPr>
            <w:r w:rsidRPr="00704F56">
              <w:rPr>
                <w:rFonts w:eastAsia="Calibri" w:cstheme="minorHAnsi"/>
                <w:sz w:val="16"/>
                <w:szCs w:val="16"/>
              </w:rPr>
              <w:t>Obiekty ruchome</w:t>
            </w:r>
            <w:r w:rsidR="005A5A82">
              <w:rPr>
                <w:rFonts w:eastAsia="Calibri" w:cstheme="minorHAnsi"/>
                <w:sz w:val="16"/>
                <w:szCs w:val="16"/>
              </w:rPr>
              <w:t xml:space="preserve"> i </w:t>
            </w:r>
            <w:r w:rsidRPr="00704F56">
              <w:rPr>
                <w:rFonts w:eastAsia="Calibri" w:cstheme="minorHAnsi"/>
                <w:sz w:val="16"/>
                <w:szCs w:val="16"/>
              </w:rPr>
              <w:t>tymczasowe</w:t>
            </w:r>
          </w:p>
        </w:tc>
        <w:tc>
          <w:tcPr>
            <w:tcW w:w="710" w:type="dxa"/>
            <w:tcBorders>
              <w:top w:val="single" w:sz="4" w:space="0" w:color="auto"/>
              <w:left w:val="single" w:sz="4" w:space="0" w:color="auto"/>
              <w:bottom w:val="single" w:sz="4" w:space="0" w:color="auto"/>
              <w:right w:val="single" w:sz="4" w:space="0" w:color="auto"/>
            </w:tcBorders>
            <w:vAlign w:val="center"/>
          </w:tcPr>
          <w:p w14:paraId="5848AAE2" w14:textId="77777777" w:rsidR="00165442" w:rsidRPr="00704F56" w:rsidRDefault="00165442" w:rsidP="0027720E">
            <w:pPr>
              <w:jc w:val="center"/>
              <w:rPr>
                <w:rFonts w:eastAsia="Calibri" w:cstheme="minorHAnsi"/>
                <w:sz w:val="16"/>
                <w:szCs w:val="16"/>
              </w:rPr>
            </w:pPr>
            <w:r>
              <w:rPr>
                <w:rFonts w:eastAsia="Calibri" w:cstheme="minorHAnsi"/>
                <w:sz w:val="16"/>
                <w:szCs w:val="16"/>
              </w:rPr>
              <w:t>840</w:t>
            </w:r>
          </w:p>
        </w:tc>
        <w:tc>
          <w:tcPr>
            <w:tcW w:w="567" w:type="dxa"/>
            <w:tcBorders>
              <w:top w:val="single" w:sz="4" w:space="0" w:color="auto"/>
              <w:left w:val="single" w:sz="4" w:space="0" w:color="auto"/>
              <w:bottom w:val="single" w:sz="4" w:space="0" w:color="auto"/>
              <w:right w:val="single" w:sz="4" w:space="0" w:color="auto"/>
            </w:tcBorders>
            <w:vAlign w:val="center"/>
          </w:tcPr>
          <w:p w14:paraId="76D08986" w14:textId="77777777" w:rsidR="00165442" w:rsidRPr="00704F56" w:rsidRDefault="00165442" w:rsidP="0027720E">
            <w:pPr>
              <w:jc w:val="center"/>
              <w:rPr>
                <w:rFonts w:eastAsia="Calibri" w:cstheme="minorHAnsi"/>
                <w:sz w:val="16"/>
                <w:szCs w:val="16"/>
              </w:rPr>
            </w:pPr>
            <w:r>
              <w:rPr>
                <w:rFonts w:eastAsia="Calibri" w:cstheme="minorHAnsi"/>
                <w:sz w:val="16"/>
                <w:szCs w:val="16"/>
              </w:rPr>
              <w:t>81</w:t>
            </w:r>
          </w:p>
        </w:tc>
        <w:tc>
          <w:tcPr>
            <w:tcW w:w="708" w:type="dxa"/>
            <w:tcBorders>
              <w:top w:val="single" w:sz="4" w:space="0" w:color="auto"/>
              <w:left w:val="single" w:sz="4" w:space="0" w:color="auto"/>
              <w:bottom w:val="single" w:sz="4" w:space="0" w:color="auto"/>
              <w:right w:val="single" w:sz="4" w:space="0" w:color="auto"/>
            </w:tcBorders>
            <w:vAlign w:val="center"/>
          </w:tcPr>
          <w:p w14:paraId="3938C953" w14:textId="77777777" w:rsidR="00165442" w:rsidRPr="00704F56" w:rsidRDefault="00165442" w:rsidP="0027720E">
            <w:pPr>
              <w:jc w:val="center"/>
              <w:rPr>
                <w:rFonts w:eastAsia="Calibri" w:cstheme="minorHAnsi"/>
                <w:sz w:val="16"/>
                <w:szCs w:val="16"/>
              </w:rPr>
            </w:pPr>
            <w:r>
              <w:rPr>
                <w:rFonts w:eastAsia="Calibri" w:cstheme="minorHAnsi"/>
                <w:sz w:val="16"/>
                <w:szCs w:val="16"/>
              </w:rPr>
              <w:t>144</w:t>
            </w:r>
          </w:p>
        </w:tc>
        <w:tc>
          <w:tcPr>
            <w:tcW w:w="709" w:type="dxa"/>
            <w:tcBorders>
              <w:top w:val="single" w:sz="4" w:space="0" w:color="auto"/>
              <w:left w:val="single" w:sz="4" w:space="0" w:color="auto"/>
              <w:bottom w:val="single" w:sz="4" w:space="0" w:color="auto"/>
              <w:right w:val="single" w:sz="4" w:space="0" w:color="auto"/>
            </w:tcBorders>
            <w:vAlign w:val="center"/>
          </w:tcPr>
          <w:p w14:paraId="52904181" w14:textId="77777777" w:rsidR="00165442" w:rsidRPr="00704F56" w:rsidRDefault="00165442" w:rsidP="0027720E">
            <w:pPr>
              <w:jc w:val="center"/>
              <w:rPr>
                <w:rFonts w:eastAsia="Calibri" w:cstheme="minorHAnsi"/>
                <w:sz w:val="16"/>
                <w:szCs w:val="16"/>
              </w:rPr>
            </w:pPr>
            <w:r>
              <w:rPr>
                <w:rFonts w:eastAsia="Calibri" w:cstheme="minorHAnsi"/>
                <w:sz w:val="16"/>
                <w:szCs w:val="16"/>
              </w:rPr>
              <w:t>183</w:t>
            </w:r>
          </w:p>
        </w:tc>
        <w:tc>
          <w:tcPr>
            <w:tcW w:w="567" w:type="dxa"/>
            <w:tcBorders>
              <w:top w:val="single" w:sz="4" w:space="0" w:color="auto"/>
              <w:left w:val="single" w:sz="4" w:space="0" w:color="auto"/>
              <w:bottom w:val="single" w:sz="4" w:space="0" w:color="auto"/>
              <w:right w:val="single" w:sz="4" w:space="0" w:color="auto"/>
            </w:tcBorders>
            <w:vAlign w:val="center"/>
          </w:tcPr>
          <w:p w14:paraId="032DCF3A" w14:textId="77777777" w:rsidR="00165442" w:rsidRPr="00704F56" w:rsidRDefault="00165442" w:rsidP="0027720E">
            <w:pPr>
              <w:jc w:val="center"/>
              <w:rPr>
                <w:rFonts w:eastAsia="Calibri" w:cstheme="minorHAnsi"/>
                <w:sz w:val="16"/>
                <w:szCs w:val="16"/>
              </w:rPr>
            </w:pPr>
            <w:r>
              <w:rPr>
                <w:rFonts w:eastAsia="Calibri" w:cstheme="minorHAnsi"/>
                <w:sz w:val="16"/>
                <w:szCs w:val="16"/>
              </w:rPr>
              <w:t>12</w:t>
            </w:r>
          </w:p>
        </w:tc>
        <w:tc>
          <w:tcPr>
            <w:tcW w:w="567" w:type="dxa"/>
            <w:tcBorders>
              <w:top w:val="single" w:sz="4" w:space="0" w:color="auto"/>
              <w:left w:val="single" w:sz="4" w:space="0" w:color="auto"/>
              <w:bottom w:val="single" w:sz="4" w:space="0" w:color="auto"/>
              <w:right w:val="single" w:sz="4" w:space="0" w:color="auto"/>
            </w:tcBorders>
            <w:vAlign w:val="center"/>
          </w:tcPr>
          <w:p w14:paraId="0F73A3FD" w14:textId="77777777" w:rsidR="00165442" w:rsidRPr="00704F56" w:rsidRDefault="00165442" w:rsidP="0027720E">
            <w:pPr>
              <w:jc w:val="center"/>
              <w:rPr>
                <w:rFonts w:eastAsia="Calibri" w:cstheme="minorHAnsi"/>
                <w:sz w:val="16"/>
                <w:szCs w:val="16"/>
              </w:rPr>
            </w:pPr>
            <w:r>
              <w:rPr>
                <w:rFonts w:eastAsia="Calibri" w:cstheme="minorHAnsi"/>
                <w:sz w:val="16"/>
                <w:szCs w:val="16"/>
              </w:rPr>
              <w:t>15</w:t>
            </w:r>
          </w:p>
        </w:tc>
        <w:tc>
          <w:tcPr>
            <w:tcW w:w="709" w:type="dxa"/>
            <w:tcBorders>
              <w:top w:val="single" w:sz="4" w:space="0" w:color="auto"/>
              <w:left w:val="single" w:sz="4" w:space="0" w:color="auto"/>
              <w:bottom w:val="single" w:sz="4" w:space="0" w:color="auto"/>
              <w:right w:val="single" w:sz="4" w:space="0" w:color="auto"/>
            </w:tcBorders>
            <w:vAlign w:val="center"/>
          </w:tcPr>
          <w:p w14:paraId="6266D210" w14:textId="77777777" w:rsidR="00165442" w:rsidRPr="00704F56"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1D95A6A7" w14:textId="77777777" w:rsidR="00165442" w:rsidRPr="00704F56" w:rsidRDefault="00165442" w:rsidP="0027720E">
            <w:pPr>
              <w:jc w:val="center"/>
              <w:rPr>
                <w:rFonts w:eastAsia="Calibri" w:cstheme="minorHAnsi"/>
                <w:sz w:val="16"/>
                <w:szCs w:val="16"/>
              </w:rPr>
            </w:pPr>
            <w:r>
              <w:rPr>
                <w:rFonts w:eastAsia="Calibri" w:cstheme="minorHAnsi"/>
                <w:sz w:val="16"/>
                <w:szCs w:val="16"/>
              </w:rPr>
              <w:t>1</w:t>
            </w:r>
          </w:p>
        </w:tc>
        <w:tc>
          <w:tcPr>
            <w:tcW w:w="567" w:type="dxa"/>
            <w:tcBorders>
              <w:top w:val="single" w:sz="4" w:space="0" w:color="auto"/>
              <w:left w:val="single" w:sz="4" w:space="0" w:color="auto"/>
              <w:bottom w:val="single" w:sz="4" w:space="0" w:color="auto"/>
              <w:right w:val="single" w:sz="4" w:space="0" w:color="auto"/>
            </w:tcBorders>
            <w:vAlign w:val="center"/>
          </w:tcPr>
          <w:p w14:paraId="11270B4B" w14:textId="77777777" w:rsidR="00165442" w:rsidRPr="00704F56" w:rsidRDefault="00165442" w:rsidP="0027720E">
            <w:pPr>
              <w:jc w:val="center"/>
              <w:rPr>
                <w:rFonts w:eastAsia="Calibri" w:cstheme="minorHAnsi"/>
                <w:sz w:val="16"/>
                <w:szCs w:val="16"/>
              </w:rPr>
            </w:pPr>
            <w:r>
              <w:rPr>
                <w:rFonts w:eastAsia="Calibri" w:cstheme="minorHAnsi"/>
                <w:sz w:val="16"/>
                <w:szCs w:val="16"/>
              </w:rPr>
              <w:t>10</w:t>
            </w:r>
          </w:p>
        </w:tc>
        <w:tc>
          <w:tcPr>
            <w:tcW w:w="850" w:type="dxa"/>
            <w:tcBorders>
              <w:top w:val="single" w:sz="4" w:space="0" w:color="auto"/>
              <w:left w:val="single" w:sz="4" w:space="0" w:color="auto"/>
              <w:bottom w:val="single" w:sz="4" w:space="0" w:color="auto"/>
              <w:right w:val="single" w:sz="4" w:space="0" w:color="auto"/>
            </w:tcBorders>
            <w:vAlign w:val="center"/>
          </w:tcPr>
          <w:p w14:paraId="21E8FFAF" w14:textId="77777777" w:rsidR="00165442" w:rsidRPr="00704F56" w:rsidRDefault="00165442" w:rsidP="0027720E">
            <w:pPr>
              <w:jc w:val="center"/>
              <w:rPr>
                <w:rFonts w:eastAsia="Calibri" w:cstheme="minorHAnsi"/>
                <w:sz w:val="16"/>
                <w:szCs w:val="16"/>
              </w:rPr>
            </w:pPr>
            <w:r>
              <w:rPr>
                <w:rFonts w:eastAsia="Calibri" w:cstheme="minorHAnsi"/>
                <w:sz w:val="16"/>
                <w:szCs w:val="16"/>
              </w:rPr>
              <w:t>2000</w:t>
            </w:r>
          </w:p>
        </w:tc>
        <w:tc>
          <w:tcPr>
            <w:tcW w:w="567" w:type="dxa"/>
            <w:tcBorders>
              <w:top w:val="single" w:sz="4" w:space="0" w:color="auto"/>
              <w:left w:val="single" w:sz="4" w:space="0" w:color="auto"/>
              <w:bottom w:val="single" w:sz="4" w:space="0" w:color="auto"/>
              <w:right w:val="single" w:sz="4" w:space="0" w:color="auto"/>
            </w:tcBorders>
            <w:vAlign w:val="center"/>
          </w:tcPr>
          <w:p w14:paraId="02A5A256" w14:textId="77777777" w:rsidR="00165442" w:rsidRPr="00704F56" w:rsidRDefault="00165442" w:rsidP="0027720E">
            <w:pPr>
              <w:jc w:val="center"/>
              <w:rPr>
                <w:rFonts w:eastAsia="Calibri" w:cstheme="minorHAnsi"/>
                <w:sz w:val="16"/>
                <w:szCs w:val="16"/>
              </w:rPr>
            </w:pPr>
            <w:r>
              <w:rPr>
                <w:rFonts w:eastAsia="Calibri" w:cstheme="minorHAnsi"/>
                <w:sz w:val="16"/>
                <w:szCs w:val="16"/>
              </w:rPr>
              <w:t>9</w:t>
            </w:r>
          </w:p>
        </w:tc>
        <w:tc>
          <w:tcPr>
            <w:tcW w:w="533" w:type="dxa"/>
            <w:tcBorders>
              <w:top w:val="single" w:sz="4" w:space="0" w:color="auto"/>
              <w:left w:val="single" w:sz="4" w:space="0" w:color="auto"/>
              <w:bottom w:val="single" w:sz="4" w:space="0" w:color="auto"/>
              <w:right w:val="single" w:sz="4" w:space="0" w:color="auto"/>
            </w:tcBorders>
            <w:vAlign w:val="center"/>
          </w:tcPr>
          <w:p w14:paraId="275174D7" w14:textId="77777777" w:rsidR="00165442" w:rsidRPr="00704F56" w:rsidRDefault="00165442" w:rsidP="0027720E">
            <w:pPr>
              <w:jc w:val="center"/>
              <w:rPr>
                <w:rFonts w:eastAsia="Calibri" w:cstheme="minorHAnsi"/>
                <w:sz w:val="16"/>
                <w:szCs w:val="16"/>
              </w:rPr>
            </w:pPr>
            <w:r>
              <w:rPr>
                <w:rFonts w:eastAsia="Calibri" w:cstheme="minorHAnsi"/>
                <w:sz w:val="16"/>
                <w:szCs w:val="16"/>
              </w:rPr>
              <w:t>0</w:t>
            </w:r>
          </w:p>
        </w:tc>
      </w:tr>
      <w:tr w:rsidR="00165442" w:rsidRPr="005A1FD0" w14:paraId="46C76D0E"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3766BC55" w14:textId="77777777" w:rsidR="00165442" w:rsidRPr="005A1FD0" w:rsidRDefault="00165442" w:rsidP="0027720E">
            <w:pPr>
              <w:rPr>
                <w:rFonts w:eastAsia="Calibri" w:cstheme="minorHAnsi"/>
                <w:sz w:val="16"/>
                <w:szCs w:val="16"/>
              </w:rPr>
            </w:pPr>
            <w:r w:rsidRPr="005A1FD0">
              <w:rPr>
                <w:rFonts w:eastAsia="Calibri" w:cstheme="minorHAnsi"/>
                <w:sz w:val="16"/>
                <w:szCs w:val="16"/>
              </w:rPr>
              <w:t>Środki transportu</w:t>
            </w:r>
          </w:p>
        </w:tc>
        <w:tc>
          <w:tcPr>
            <w:tcW w:w="710" w:type="dxa"/>
            <w:tcBorders>
              <w:top w:val="single" w:sz="4" w:space="0" w:color="auto"/>
              <w:left w:val="single" w:sz="4" w:space="0" w:color="auto"/>
              <w:bottom w:val="single" w:sz="4" w:space="0" w:color="auto"/>
              <w:right w:val="single" w:sz="4" w:space="0" w:color="auto"/>
            </w:tcBorders>
            <w:vAlign w:val="center"/>
          </w:tcPr>
          <w:p w14:paraId="7B53E2B7" w14:textId="77777777" w:rsidR="00165442" w:rsidRPr="005A1FD0" w:rsidRDefault="00165442" w:rsidP="0027720E">
            <w:pPr>
              <w:jc w:val="center"/>
              <w:rPr>
                <w:rFonts w:eastAsia="Calibri" w:cstheme="minorHAnsi"/>
                <w:sz w:val="16"/>
                <w:szCs w:val="16"/>
              </w:rPr>
            </w:pPr>
            <w:r>
              <w:rPr>
                <w:rFonts w:eastAsia="Calibri" w:cstheme="minorHAnsi"/>
                <w:sz w:val="16"/>
                <w:szCs w:val="16"/>
              </w:rPr>
              <w:t>4033</w:t>
            </w:r>
          </w:p>
        </w:tc>
        <w:tc>
          <w:tcPr>
            <w:tcW w:w="567" w:type="dxa"/>
            <w:tcBorders>
              <w:top w:val="single" w:sz="4" w:space="0" w:color="auto"/>
              <w:left w:val="single" w:sz="4" w:space="0" w:color="auto"/>
              <w:bottom w:val="single" w:sz="4" w:space="0" w:color="auto"/>
              <w:right w:val="single" w:sz="4" w:space="0" w:color="auto"/>
            </w:tcBorders>
            <w:vAlign w:val="center"/>
          </w:tcPr>
          <w:p w14:paraId="5C2D7E84" w14:textId="77777777" w:rsidR="00165442" w:rsidRPr="005A1FD0" w:rsidRDefault="00165442" w:rsidP="0027720E">
            <w:pPr>
              <w:jc w:val="center"/>
              <w:rPr>
                <w:rFonts w:eastAsia="Calibri" w:cstheme="minorHAnsi"/>
                <w:sz w:val="16"/>
                <w:szCs w:val="16"/>
              </w:rPr>
            </w:pPr>
            <w:r>
              <w:rPr>
                <w:rFonts w:eastAsia="Calibri" w:cstheme="minorHAnsi"/>
                <w:sz w:val="16"/>
                <w:szCs w:val="16"/>
              </w:rPr>
              <w:t>220</w:t>
            </w:r>
          </w:p>
        </w:tc>
        <w:tc>
          <w:tcPr>
            <w:tcW w:w="708" w:type="dxa"/>
            <w:tcBorders>
              <w:top w:val="single" w:sz="4" w:space="0" w:color="auto"/>
              <w:left w:val="single" w:sz="4" w:space="0" w:color="auto"/>
              <w:bottom w:val="single" w:sz="4" w:space="0" w:color="auto"/>
              <w:right w:val="single" w:sz="4" w:space="0" w:color="auto"/>
            </w:tcBorders>
            <w:vAlign w:val="center"/>
          </w:tcPr>
          <w:p w14:paraId="585B677E" w14:textId="77777777" w:rsidR="00165442" w:rsidRPr="005A1FD0" w:rsidRDefault="00165442" w:rsidP="0027720E">
            <w:pPr>
              <w:jc w:val="center"/>
              <w:rPr>
                <w:rFonts w:eastAsia="Calibri" w:cstheme="minorHAnsi"/>
                <w:sz w:val="16"/>
                <w:szCs w:val="16"/>
              </w:rPr>
            </w:pPr>
            <w:r>
              <w:rPr>
                <w:rFonts w:eastAsia="Calibri" w:cstheme="minorHAnsi"/>
                <w:sz w:val="16"/>
                <w:szCs w:val="16"/>
              </w:rPr>
              <w:t>227</w:t>
            </w:r>
          </w:p>
        </w:tc>
        <w:tc>
          <w:tcPr>
            <w:tcW w:w="709" w:type="dxa"/>
            <w:tcBorders>
              <w:top w:val="single" w:sz="4" w:space="0" w:color="auto"/>
              <w:left w:val="single" w:sz="4" w:space="0" w:color="auto"/>
              <w:bottom w:val="single" w:sz="4" w:space="0" w:color="auto"/>
              <w:right w:val="single" w:sz="4" w:space="0" w:color="auto"/>
            </w:tcBorders>
            <w:vAlign w:val="center"/>
          </w:tcPr>
          <w:p w14:paraId="459E28EF" w14:textId="77777777" w:rsidR="00165442" w:rsidRPr="005A1FD0" w:rsidRDefault="00165442" w:rsidP="0027720E">
            <w:pPr>
              <w:jc w:val="center"/>
              <w:rPr>
                <w:rFonts w:eastAsia="Calibri" w:cstheme="minorHAnsi"/>
                <w:sz w:val="16"/>
                <w:szCs w:val="16"/>
              </w:rPr>
            </w:pPr>
            <w:r>
              <w:rPr>
                <w:rFonts w:eastAsia="Calibri" w:cstheme="minorHAnsi"/>
                <w:sz w:val="16"/>
                <w:szCs w:val="16"/>
              </w:rPr>
              <w:t>246</w:t>
            </w:r>
          </w:p>
        </w:tc>
        <w:tc>
          <w:tcPr>
            <w:tcW w:w="567" w:type="dxa"/>
            <w:tcBorders>
              <w:top w:val="single" w:sz="4" w:space="0" w:color="auto"/>
              <w:left w:val="single" w:sz="4" w:space="0" w:color="auto"/>
              <w:bottom w:val="single" w:sz="4" w:space="0" w:color="auto"/>
              <w:right w:val="single" w:sz="4" w:space="0" w:color="auto"/>
            </w:tcBorders>
            <w:vAlign w:val="center"/>
          </w:tcPr>
          <w:p w14:paraId="5F9542B2" w14:textId="77777777" w:rsidR="00165442" w:rsidRPr="005A1FD0"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7C2C99C0" w14:textId="77777777" w:rsidR="00165442" w:rsidRPr="005A1FD0" w:rsidRDefault="00165442" w:rsidP="0027720E">
            <w:pPr>
              <w:jc w:val="center"/>
              <w:rPr>
                <w:rFonts w:eastAsia="Calibri" w:cstheme="minorHAnsi"/>
                <w:sz w:val="16"/>
                <w:szCs w:val="16"/>
              </w:rPr>
            </w:pPr>
            <w:r>
              <w:rPr>
                <w:rFonts w:eastAsia="Calibri" w:cstheme="minorHAnsi"/>
                <w:sz w:val="16"/>
                <w:szCs w:val="16"/>
              </w:rPr>
              <w:t>14</w:t>
            </w:r>
          </w:p>
        </w:tc>
        <w:tc>
          <w:tcPr>
            <w:tcW w:w="709" w:type="dxa"/>
            <w:tcBorders>
              <w:top w:val="single" w:sz="4" w:space="0" w:color="auto"/>
              <w:left w:val="single" w:sz="4" w:space="0" w:color="auto"/>
              <w:bottom w:val="single" w:sz="4" w:space="0" w:color="auto"/>
              <w:right w:val="single" w:sz="4" w:space="0" w:color="auto"/>
            </w:tcBorders>
            <w:vAlign w:val="center"/>
          </w:tcPr>
          <w:p w14:paraId="56135AF4" w14:textId="77777777" w:rsidR="00165442" w:rsidRPr="005A1FD0"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3F951463" w14:textId="77777777" w:rsidR="00165442" w:rsidRPr="005A1FD0" w:rsidRDefault="00165442" w:rsidP="0027720E">
            <w:pPr>
              <w:jc w:val="center"/>
              <w:rPr>
                <w:rFonts w:eastAsia="Calibri" w:cstheme="minorHAnsi"/>
                <w:sz w:val="16"/>
                <w:szCs w:val="16"/>
              </w:rPr>
            </w:pPr>
            <w:r>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553BFA52" w14:textId="77777777" w:rsidR="00165442" w:rsidRPr="005A1FD0" w:rsidRDefault="00165442" w:rsidP="0027720E">
            <w:pPr>
              <w:jc w:val="center"/>
              <w:rPr>
                <w:rFonts w:eastAsia="Calibri" w:cstheme="minorHAnsi"/>
                <w:sz w:val="16"/>
                <w:szCs w:val="16"/>
              </w:rPr>
            </w:pPr>
            <w:r>
              <w:rPr>
                <w:rFonts w:eastAsia="Calibri" w:cstheme="minorHAnsi"/>
                <w:sz w:val="16"/>
                <w:szCs w:val="16"/>
              </w:rPr>
              <w:t>2</w:t>
            </w:r>
          </w:p>
        </w:tc>
        <w:tc>
          <w:tcPr>
            <w:tcW w:w="850" w:type="dxa"/>
            <w:tcBorders>
              <w:top w:val="single" w:sz="4" w:space="0" w:color="auto"/>
              <w:left w:val="single" w:sz="4" w:space="0" w:color="auto"/>
              <w:bottom w:val="single" w:sz="4" w:space="0" w:color="auto"/>
              <w:right w:val="single" w:sz="4" w:space="0" w:color="auto"/>
            </w:tcBorders>
            <w:vAlign w:val="center"/>
          </w:tcPr>
          <w:p w14:paraId="78FF0C41" w14:textId="77777777" w:rsidR="00165442" w:rsidRPr="005A1FD0" w:rsidRDefault="00165442" w:rsidP="0027720E">
            <w:pPr>
              <w:jc w:val="center"/>
              <w:rPr>
                <w:rFonts w:eastAsia="Calibri" w:cstheme="minorHAnsi"/>
                <w:sz w:val="16"/>
                <w:szCs w:val="16"/>
              </w:rPr>
            </w:pPr>
            <w:r>
              <w:rPr>
                <w:rFonts w:eastAsia="Calibri" w:cstheme="minorHAnsi"/>
                <w:sz w:val="16"/>
                <w:szCs w:val="16"/>
              </w:rPr>
              <w:t>350</w:t>
            </w:r>
          </w:p>
        </w:tc>
        <w:tc>
          <w:tcPr>
            <w:tcW w:w="567" w:type="dxa"/>
            <w:tcBorders>
              <w:top w:val="single" w:sz="4" w:space="0" w:color="auto"/>
              <w:left w:val="single" w:sz="4" w:space="0" w:color="auto"/>
              <w:bottom w:val="single" w:sz="4" w:space="0" w:color="auto"/>
              <w:right w:val="single" w:sz="4" w:space="0" w:color="auto"/>
            </w:tcBorders>
            <w:vAlign w:val="center"/>
          </w:tcPr>
          <w:p w14:paraId="6B860C1A" w14:textId="77777777" w:rsidR="00165442" w:rsidRPr="005A1FD0" w:rsidRDefault="00165442" w:rsidP="0027720E">
            <w:pPr>
              <w:jc w:val="center"/>
              <w:rPr>
                <w:rFonts w:eastAsia="Calibri" w:cstheme="minorHAnsi"/>
                <w:sz w:val="16"/>
                <w:szCs w:val="16"/>
              </w:rPr>
            </w:pPr>
            <w:r>
              <w:rPr>
                <w:rFonts w:eastAsia="Calibri" w:cstheme="minorHAnsi"/>
                <w:sz w:val="16"/>
                <w:szCs w:val="16"/>
              </w:rPr>
              <w:t>0</w:t>
            </w:r>
          </w:p>
        </w:tc>
        <w:tc>
          <w:tcPr>
            <w:tcW w:w="533" w:type="dxa"/>
            <w:tcBorders>
              <w:top w:val="single" w:sz="4" w:space="0" w:color="auto"/>
              <w:left w:val="single" w:sz="4" w:space="0" w:color="auto"/>
              <w:bottom w:val="single" w:sz="4" w:space="0" w:color="auto"/>
              <w:right w:val="single" w:sz="4" w:space="0" w:color="auto"/>
            </w:tcBorders>
            <w:vAlign w:val="center"/>
          </w:tcPr>
          <w:p w14:paraId="108B3044" w14:textId="77777777" w:rsidR="00165442" w:rsidRPr="005A1FD0" w:rsidRDefault="00165442" w:rsidP="0027720E">
            <w:pPr>
              <w:jc w:val="center"/>
              <w:rPr>
                <w:rFonts w:eastAsia="Calibri" w:cstheme="minorHAnsi"/>
                <w:sz w:val="16"/>
                <w:szCs w:val="16"/>
              </w:rPr>
            </w:pPr>
            <w:r>
              <w:rPr>
                <w:rFonts w:eastAsia="Calibri" w:cstheme="minorHAnsi"/>
                <w:sz w:val="16"/>
                <w:szCs w:val="16"/>
              </w:rPr>
              <w:t>0</w:t>
            </w:r>
          </w:p>
        </w:tc>
      </w:tr>
      <w:tr w:rsidR="00165442" w:rsidRPr="00D24FBD" w14:paraId="5424AB19"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6BAF8F72" w14:textId="77777777" w:rsidR="00165442" w:rsidRPr="00D24FBD" w:rsidRDefault="00165442" w:rsidP="0027720E">
            <w:pPr>
              <w:rPr>
                <w:rFonts w:eastAsia="Calibri" w:cstheme="minorHAnsi"/>
                <w:sz w:val="16"/>
                <w:szCs w:val="16"/>
              </w:rPr>
            </w:pPr>
            <w:r w:rsidRPr="00D24FBD">
              <w:rPr>
                <w:rFonts w:eastAsia="Calibri" w:cstheme="minorHAnsi"/>
                <w:sz w:val="16"/>
                <w:szCs w:val="16"/>
              </w:rPr>
              <w:t>Inne obiekty obrotu żywnością</w:t>
            </w:r>
          </w:p>
        </w:tc>
        <w:tc>
          <w:tcPr>
            <w:tcW w:w="710" w:type="dxa"/>
            <w:tcBorders>
              <w:top w:val="single" w:sz="4" w:space="0" w:color="auto"/>
              <w:left w:val="single" w:sz="4" w:space="0" w:color="auto"/>
              <w:bottom w:val="single" w:sz="4" w:space="0" w:color="auto"/>
              <w:right w:val="single" w:sz="4" w:space="0" w:color="auto"/>
            </w:tcBorders>
            <w:vAlign w:val="center"/>
          </w:tcPr>
          <w:p w14:paraId="491EEEB1" w14:textId="77777777" w:rsidR="00165442" w:rsidRPr="00D24FBD" w:rsidRDefault="00165442" w:rsidP="0027720E">
            <w:pPr>
              <w:jc w:val="center"/>
              <w:rPr>
                <w:rFonts w:eastAsia="Calibri" w:cstheme="minorHAnsi"/>
                <w:sz w:val="16"/>
                <w:szCs w:val="16"/>
              </w:rPr>
            </w:pPr>
            <w:r>
              <w:rPr>
                <w:rFonts w:eastAsia="Calibri" w:cstheme="minorHAnsi"/>
                <w:sz w:val="16"/>
                <w:szCs w:val="16"/>
              </w:rPr>
              <w:t>1306</w:t>
            </w:r>
          </w:p>
        </w:tc>
        <w:tc>
          <w:tcPr>
            <w:tcW w:w="567" w:type="dxa"/>
            <w:tcBorders>
              <w:top w:val="single" w:sz="4" w:space="0" w:color="auto"/>
              <w:left w:val="single" w:sz="4" w:space="0" w:color="auto"/>
              <w:bottom w:val="single" w:sz="4" w:space="0" w:color="auto"/>
              <w:right w:val="single" w:sz="4" w:space="0" w:color="auto"/>
            </w:tcBorders>
            <w:vAlign w:val="center"/>
          </w:tcPr>
          <w:p w14:paraId="42B7D3E4" w14:textId="77777777" w:rsidR="00165442" w:rsidRPr="00D24FBD" w:rsidRDefault="00165442" w:rsidP="0027720E">
            <w:pPr>
              <w:jc w:val="center"/>
              <w:rPr>
                <w:rFonts w:eastAsia="Calibri" w:cstheme="minorHAnsi"/>
                <w:sz w:val="16"/>
                <w:szCs w:val="16"/>
              </w:rPr>
            </w:pPr>
            <w:r>
              <w:rPr>
                <w:rFonts w:eastAsia="Calibri" w:cstheme="minorHAnsi"/>
                <w:sz w:val="16"/>
                <w:szCs w:val="16"/>
              </w:rPr>
              <w:t>28</w:t>
            </w:r>
          </w:p>
        </w:tc>
        <w:tc>
          <w:tcPr>
            <w:tcW w:w="708" w:type="dxa"/>
            <w:tcBorders>
              <w:top w:val="single" w:sz="4" w:space="0" w:color="auto"/>
              <w:left w:val="single" w:sz="4" w:space="0" w:color="auto"/>
              <w:bottom w:val="single" w:sz="4" w:space="0" w:color="auto"/>
              <w:right w:val="single" w:sz="4" w:space="0" w:color="auto"/>
            </w:tcBorders>
            <w:vAlign w:val="center"/>
          </w:tcPr>
          <w:p w14:paraId="2148B8A2" w14:textId="77777777" w:rsidR="00165442" w:rsidRPr="00D24FBD" w:rsidRDefault="00165442" w:rsidP="0027720E">
            <w:pPr>
              <w:jc w:val="center"/>
              <w:rPr>
                <w:rFonts w:eastAsia="Calibri" w:cstheme="minorHAnsi"/>
                <w:sz w:val="16"/>
                <w:szCs w:val="16"/>
              </w:rPr>
            </w:pPr>
            <w:r>
              <w:rPr>
                <w:rFonts w:eastAsia="Calibri" w:cstheme="minorHAnsi"/>
                <w:sz w:val="16"/>
                <w:szCs w:val="16"/>
              </w:rPr>
              <w:t>192</w:t>
            </w:r>
          </w:p>
        </w:tc>
        <w:tc>
          <w:tcPr>
            <w:tcW w:w="709" w:type="dxa"/>
            <w:tcBorders>
              <w:top w:val="single" w:sz="4" w:space="0" w:color="auto"/>
              <w:left w:val="single" w:sz="4" w:space="0" w:color="auto"/>
              <w:bottom w:val="single" w:sz="4" w:space="0" w:color="auto"/>
              <w:right w:val="single" w:sz="4" w:space="0" w:color="auto"/>
            </w:tcBorders>
            <w:vAlign w:val="center"/>
          </w:tcPr>
          <w:p w14:paraId="7DDFDA6B" w14:textId="77777777" w:rsidR="00165442" w:rsidRPr="00D24FBD" w:rsidRDefault="00165442" w:rsidP="0027720E">
            <w:pPr>
              <w:jc w:val="center"/>
              <w:rPr>
                <w:rFonts w:eastAsia="Calibri" w:cstheme="minorHAnsi"/>
                <w:sz w:val="16"/>
                <w:szCs w:val="16"/>
              </w:rPr>
            </w:pPr>
            <w:r>
              <w:rPr>
                <w:rFonts w:eastAsia="Calibri" w:cstheme="minorHAnsi"/>
                <w:sz w:val="16"/>
                <w:szCs w:val="16"/>
              </w:rPr>
              <w:t>294</w:t>
            </w:r>
          </w:p>
        </w:tc>
        <w:tc>
          <w:tcPr>
            <w:tcW w:w="567" w:type="dxa"/>
            <w:tcBorders>
              <w:top w:val="single" w:sz="4" w:space="0" w:color="auto"/>
              <w:left w:val="single" w:sz="4" w:space="0" w:color="auto"/>
              <w:bottom w:val="single" w:sz="4" w:space="0" w:color="auto"/>
              <w:right w:val="single" w:sz="4" w:space="0" w:color="auto"/>
            </w:tcBorders>
            <w:vAlign w:val="center"/>
          </w:tcPr>
          <w:p w14:paraId="0FCB2439" w14:textId="77777777" w:rsidR="00165442" w:rsidRPr="00D24FBD" w:rsidRDefault="00165442" w:rsidP="0027720E">
            <w:pPr>
              <w:jc w:val="center"/>
              <w:rPr>
                <w:rFonts w:eastAsia="Calibri" w:cstheme="minorHAnsi"/>
                <w:sz w:val="16"/>
                <w:szCs w:val="16"/>
              </w:rPr>
            </w:pPr>
            <w:r>
              <w:rPr>
                <w:rFonts w:eastAsia="Calibri" w:cstheme="minorHAnsi"/>
                <w:sz w:val="16"/>
                <w:szCs w:val="16"/>
              </w:rPr>
              <w:t>72</w:t>
            </w:r>
          </w:p>
        </w:tc>
        <w:tc>
          <w:tcPr>
            <w:tcW w:w="567" w:type="dxa"/>
            <w:tcBorders>
              <w:top w:val="single" w:sz="4" w:space="0" w:color="auto"/>
              <w:left w:val="single" w:sz="4" w:space="0" w:color="auto"/>
              <w:bottom w:val="single" w:sz="4" w:space="0" w:color="auto"/>
              <w:right w:val="single" w:sz="4" w:space="0" w:color="auto"/>
            </w:tcBorders>
            <w:vAlign w:val="center"/>
          </w:tcPr>
          <w:p w14:paraId="7F39612A" w14:textId="77777777" w:rsidR="00165442" w:rsidRPr="00D24FBD" w:rsidRDefault="00165442" w:rsidP="0027720E">
            <w:pPr>
              <w:jc w:val="center"/>
              <w:rPr>
                <w:rFonts w:eastAsia="Calibri" w:cstheme="minorHAnsi"/>
                <w:sz w:val="16"/>
                <w:szCs w:val="16"/>
              </w:rPr>
            </w:pPr>
            <w:r>
              <w:rPr>
                <w:rFonts w:eastAsia="Calibri" w:cstheme="minorHAnsi"/>
                <w:sz w:val="16"/>
                <w:szCs w:val="16"/>
              </w:rPr>
              <w:t>41</w:t>
            </w:r>
          </w:p>
        </w:tc>
        <w:tc>
          <w:tcPr>
            <w:tcW w:w="709" w:type="dxa"/>
            <w:tcBorders>
              <w:top w:val="single" w:sz="4" w:space="0" w:color="auto"/>
              <w:left w:val="single" w:sz="4" w:space="0" w:color="auto"/>
              <w:bottom w:val="single" w:sz="4" w:space="0" w:color="auto"/>
              <w:right w:val="single" w:sz="4" w:space="0" w:color="auto"/>
            </w:tcBorders>
            <w:vAlign w:val="center"/>
          </w:tcPr>
          <w:p w14:paraId="57518CE1" w14:textId="77777777" w:rsidR="00165442" w:rsidRPr="00D24FBD" w:rsidRDefault="00165442" w:rsidP="0027720E">
            <w:pPr>
              <w:jc w:val="center"/>
              <w:rPr>
                <w:rFonts w:eastAsia="Calibri" w:cstheme="minorHAnsi"/>
                <w:sz w:val="16"/>
                <w:szCs w:val="16"/>
              </w:rPr>
            </w:pPr>
            <w:r>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6E96810E" w14:textId="77777777" w:rsidR="00165442" w:rsidRPr="00D24FBD" w:rsidRDefault="00165442" w:rsidP="0027720E">
            <w:pPr>
              <w:jc w:val="center"/>
              <w:rPr>
                <w:rFonts w:eastAsia="Calibri" w:cstheme="minorHAnsi"/>
                <w:sz w:val="16"/>
                <w:szCs w:val="16"/>
              </w:rPr>
            </w:pPr>
            <w:r>
              <w:rPr>
                <w:rFonts w:eastAsia="Calibri" w:cstheme="minorHAnsi"/>
                <w:sz w:val="16"/>
                <w:szCs w:val="16"/>
              </w:rPr>
              <w:t>2</w:t>
            </w:r>
          </w:p>
        </w:tc>
        <w:tc>
          <w:tcPr>
            <w:tcW w:w="567" w:type="dxa"/>
            <w:tcBorders>
              <w:top w:val="single" w:sz="4" w:space="0" w:color="auto"/>
              <w:left w:val="single" w:sz="4" w:space="0" w:color="auto"/>
              <w:bottom w:val="single" w:sz="4" w:space="0" w:color="auto"/>
              <w:right w:val="single" w:sz="4" w:space="0" w:color="auto"/>
            </w:tcBorders>
            <w:vAlign w:val="center"/>
          </w:tcPr>
          <w:p w14:paraId="1EE1F6D1" w14:textId="77777777" w:rsidR="00165442" w:rsidRPr="00D24FBD" w:rsidRDefault="00165442" w:rsidP="0027720E">
            <w:pPr>
              <w:jc w:val="center"/>
              <w:rPr>
                <w:rFonts w:eastAsia="Calibri" w:cstheme="minorHAnsi"/>
                <w:sz w:val="16"/>
                <w:szCs w:val="16"/>
              </w:rPr>
            </w:pPr>
            <w:r>
              <w:rPr>
                <w:rFonts w:eastAsia="Calibri" w:cstheme="minorHAnsi"/>
                <w:sz w:val="16"/>
                <w:szCs w:val="16"/>
              </w:rPr>
              <w:t>16</w:t>
            </w:r>
          </w:p>
        </w:tc>
        <w:tc>
          <w:tcPr>
            <w:tcW w:w="850" w:type="dxa"/>
            <w:tcBorders>
              <w:top w:val="single" w:sz="4" w:space="0" w:color="auto"/>
              <w:left w:val="single" w:sz="4" w:space="0" w:color="auto"/>
              <w:bottom w:val="single" w:sz="4" w:space="0" w:color="auto"/>
              <w:right w:val="single" w:sz="4" w:space="0" w:color="auto"/>
            </w:tcBorders>
            <w:vAlign w:val="center"/>
          </w:tcPr>
          <w:p w14:paraId="5DC665CC" w14:textId="77777777" w:rsidR="00165442" w:rsidRPr="00D24FBD" w:rsidRDefault="00165442" w:rsidP="0027720E">
            <w:pPr>
              <w:jc w:val="center"/>
              <w:rPr>
                <w:rFonts w:eastAsia="Calibri" w:cstheme="minorHAnsi"/>
                <w:sz w:val="16"/>
                <w:szCs w:val="16"/>
              </w:rPr>
            </w:pPr>
            <w:r>
              <w:rPr>
                <w:rFonts w:eastAsia="Calibri" w:cstheme="minorHAnsi"/>
                <w:sz w:val="16"/>
                <w:szCs w:val="16"/>
              </w:rPr>
              <w:t>2450</w:t>
            </w:r>
          </w:p>
        </w:tc>
        <w:tc>
          <w:tcPr>
            <w:tcW w:w="567" w:type="dxa"/>
            <w:tcBorders>
              <w:top w:val="single" w:sz="4" w:space="0" w:color="auto"/>
              <w:left w:val="single" w:sz="4" w:space="0" w:color="auto"/>
              <w:bottom w:val="single" w:sz="4" w:space="0" w:color="auto"/>
              <w:right w:val="single" w:sz="4" w:space="0" w:color="auto"/>
            </w:tcBorders>
            <w:vAlign w:val="center"/>
          </w:tcPr>
          <w:p w14:paraId="1F3C33F4" w14:textId="77777777" w:rsidR="00165442" w:rsidRPr="00D24FBD" w:rsidRDefault="00165442" w:rsidP="0027720E">
            <w:pPr>
              <w:jc w:val="center"/>
              <w:rPr>
                <w:rFonts w:eastAsia="Calibri" w:cstheme="minorHAnsi"/>
                <w:sz w:val="16"/>
                <w:szCs w:val="16"/>
              </w:rPr>
            </w:pPr>
            <w:r>
              <w:rPr>
                <w:rFonts w:eastAsia="Calibri" w:cstheme="minorHAnsi"/>
                <w:sz w:val="16"/>
                <w:szCs w:val="16"/>
              </w:rPr>
              <w:t>33</w:t>
            </w:r>
          </w:p>
        </w:tc>
        <w:tc>
          <w:tcPr>
            <w:tcW w:w="533" w:type="dxa"/>
            <w:tcBorders>
              <w:top w:val="single" w:sz="4" w:space="0" w:color="auto"/>
              <w:left w:val="single" w:sz="4" w:space="0" w:color="auto"/>
              <w:bottom w:val="single" w:sz="4" w:space="0" w:color="auto"/>
              <w:right w:val="single" w:sz="4" w:space="0" w:color="auto"/>
            </w:tcBorders>
            <w:vAlign w:val="center"/>
          </w:tcPr>
          <w:p w14:paraId="63A1E03F" w14:textId="77777777" w:rsidR="00165442" w:rsidRPr="00D24FBD" w:rsidRDefault="00165442" w:rsidP="0027720E">
            <w:pPr>
              <w:jc w:val="center"/>
              <w:rPr>
                <w:rFonts w:eastAsia="Calibri" w:cstheme="minorHAnsi"/>
                <w:sz w:val="16"/>
                <w:szCs w:val="16"/>
              </w:rPr>
            </w:pPr>
            <w:r>
              <w:rPr>
                <w:rFonts w:eastAsia="Calibri" w:cstheme="minorHAnsi"/>
                <w:sz w:val="16"/>
                <w:szCs w:val="16"/>
              </w:rPr>
              <w:t>0</w:t>
            </w:r>
          </w:p>
        </w:tc>
      </w:tr>
      <w:tr w:rsidR="00165442" w:rsidRPr="004664A8" w14:paraId="7E8E18B5"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1DC4D299" w14:textId="77777777" w:rsidR="00165442" w:rsidRPr="004664A8" w:rsidRDefault="00165442" w:rsidP="0027720E">
            <w:pPr>
              <w:rPr>
                <w:rFonts w:eastAsia="Calibri" w:cstheme="minorHAnsi"/>
                <w:sz w:val="16"/>
                <w:szCs w:val="16"/>
              </w:rPr>
            </w:pPr>
            <w:r w:rsidRPr="004664A8">
              <w:rPr>
                <w:rFonts w:eastAsia="Calibri" w:cstheme="minorHAnsi"/>
                <w:sz w:val="16"/>
                <w:szCs w:val="16"/>
              </w:rPr>
              <w:t>Zakłady żywienia zbiorowego otwarte</w:t>
            </w:r>
          </w:p>
        </w:tc>
        <w:tc>
          <w:tcPr>
            <w:tcW w:w="710" w:type="dxa"/>
            <w:tcBorders>
              <w:top w:val="single" w:sz="4" w:space="0" w:color="auto"/>
              <w:left w:val="single" w:sz="4" w:space="0" w:color="auto"/>
              <w:bottom w:val="single" w:sz="4" w:space="0" w:color="auto"/>
              <w:right w:val="single" w:sz="4" w:space="0" w:color="auto"/>
            </w:tcBorders>
            <w:vAlign w:val="center"/>
          </w:tcPr>
          <w:p w14:paraId="22CFFC5E"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6914</w:t>
            </w:r>
          </w:p>
        </w:tc>
        <w:tc>
          <w:tcPr>
            <w:tcW w:w="567" w:type="dxa"/>
            <w:tcBorders>
              <w:top w:val="single" w:sz="4" w:space="0" w:color="auto"/>
              <w:left w:val="single" w:sz="4" w:space="0" w:color="auto"/>
              <w:bottom w:val="single" w:sz="4" w:space="0" w:color="auto"/>
              <w:right w:val="single" w:sz="4" w:space="0" w:color="auto"/>
            </w:tcBorders>
            <w:vAlign w:val="center"/>
          </w:tcPr>
          <w:p w14:paraId="20117240"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639</w:t>
            </w:r>
          </w:p>
        </w:tc>
        <w:tc>
          <w:tcPr>
            <w:tcW w:w="708" w:type="dxa"/>
            <w:tcBorders>
              <w:top w:val="single" w:sz="4" w:space="0" w:color="auto"/>
              <w:left w:val="single" w:sz="4" w:space="0" w:color="auto"/>
              <w:bottom w:val="single" w:sz="4" w:space="0" w:color="auto"/>
              <w:right w:val="single" w:sz="4" w:space="0" w:color="auto"/>
            </w:tcBorders>
            <w:vAlign w:val="center"/>
          </w:tcPr>
          <w:p w14:paraId="5858BB65"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2479</w:t>
            </w:r>
          </w:p>
        </w:tc>
        <w:tc>
          <w:tcPr>
            <w:tcW w:w="709" w:type="dxa"/>
            <w:tcBorders>
              <w:top w:val="single" w:sz="4" w:space="0" w:color="auto"/>
              <w:left w:val="single" w:sz="4" w:space="0" w:color="auto"/>
              <w:bottom w:val="single" w:sz="4" w:space="0" w:color="auto"/>
              <w:right w:val="single" w:sz="4" w:space="0" w:color="auto"/>
            </w:tcBorders>
            <w:vAlign w:val="center"/>
          </w:tcPr>
          <w:p w14:paraId="5F19E9BB"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3997</w:t>
            </w:r>
          </w:p>
        </w:tc>
        <w:tc>
          <w:tcPr>
            <w:tcW w:w="567" w:type="dxa"/>
            <w:tcBorders>
              <w:top w:val="single" w:sz="4" w:space="0" w:color="auto"/>
              <w:left w:val="single" w:sz="4" w:space="0" w:color="auto"/>
              <w:bottom w:val="single" w:sz="4" w:space="0" w:color="auto"/>
              <w:right w:val="single" w:sz="4" w:space="0" w:color="auto"/>
            </w:tcBorders>
            <w:vAlign w:val="center"/>
          </w:tcPr>
          <w:p w14:paraId="00289530"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391</w:t>
            </w:r>
          </w:p>
        </w:tc>
        <w:tc>
          <w:tcPr>
            <w:tcW w:w="567" w:type="dxa"/>
            <w:tcBorders>
              <w:top w:val="single" w:sz="4" w:space="0" w:color="auto"/>
              <w:left w:val="single" w:sz="4" w:space="0" w:color="auto"/>
              <w:bottom w:val="single" w:sz="4" w:space="0" w:color="auto"/>
              <w:right w:val="single" w:sz="4" w:space="0" w:color="auto"/>
            </w:tcBorders>
            <w:vAlign w:val="center"/>
          </w:tcPr>
          <w:p w14:paraId="2FEFF548"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8</w:t>
            </w:r>
            <w:r>
              <w:rPr>
                <w:rFonts w:eastAsia="Calibri" w:cstheme="minorHAnsi"/>
                <w:sz w:val="16"/>
                <w:szCs w:val="16"/>
              </w:rPr>
              <w:t>12</w:t>
            </w:r>
          </w:p>
        </w:tc>
        <w:tc>
          <w:tcPr>
            <w:tcW w:w="709" w:type="dxa"/>
            <w:tcBorders>
              <w:top w:val="single" w:sz="4" w:space="0" w:color="auto"/>
              <w:left w:val="single" w:sz="4" w:space="0" w:color="auto"/>
              <w:bottom w:val="single" w:sz="4" w:space="0" w:color="auto"/>
              <w:right w:val="single" w:sz="4" w:space="0" w:color="auto"/>
            </w:tcBorders>
            <w:vAlign w:val="center"/>
          </w:tcPr>
          <w:p w14:paraId="23A19065"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11</w:t>
            </w:r>
          </w:p>
        </w:tc>
        <w:tc>
          <w:tcPr>
            <w:tcW w:w="709" w:type="dxa"/>
            <w:tcBorders>
              <w:top w:val="single" w:sz="4" w:space="0" w:color="auto"/>
              <w:left w:val="single" w:sz="4" w:space="0" w:color="auto"/>
              <w:bottom w:val="single" w:sz="4" w:space="0" w:color="auto"/>
              <w:right w:val="single" w:sz="4" w:space="0" w:color="auto"/>
            </w:tcBorders>
            <w:vAlign w:val="center"/>
          </w:tcPr>
          <w:p w14:paraId="082D2E4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18</w:t>
            </w:r>
          </w:p>
        </w:tc>
        <w:tc>
          <w:tcPr>
            <w:tcW w:w="567" w:type="dxa"/>
            <w:tcBorders>
              <w:top w:val="single" w:sz="4" w:space="0" w:color="auto"/>
              <w:left w:val="single" w:sz="4" w:space="0" w:color="auto"/>
              <w:bottom w:val="single" w:sz="4" w:space="0" w:color="auto"/>
              <w:right w:val="single" w:sz="4" w:space="0" w:color="auto"/>
            </w:tcBorders>
            <w:vAlign w:val="center"/>
          </w:tcPr>
          <w:p w14:paraId="4854835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715</w:t>
            </w:r>
          </w:p>
        </w:tc>
        <w:tc>
          <w:tcPr>
            <w:tcW w:w="850" w:type="dxa"/>
            <w:tcBorders>
              <w:top w:val="single" w:sz="4" w:space="0" w:color="auto"/>
              <w:left w:val="single" w:sz="4" w:space="0" w:color="auto"/>
              <w:bottom w:val="single" w:sz="4" w:space="0" w:color="auto"/>
              <w:right w:val="single" w:sz="4" w:space="0" w:color="auto"/>
            </w:tcBorders>
            <w:vAlign w:val="center"/>
          </w:tcPr>
          <w:p w14:paraId="6D3EEFD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190</w:t>
            </w:r>
            <w:r>
              <w:rPr>
                <w:rFonts w:eastAsia="Calibri" w:cstheme="minorHAnsi"/>
                <w:sz w:val="16"/>
                <w:szCs w:val="16"/>
              </w:rPr>
              <w:t>450</w:t>
            </w:r>
          </w:p>
        </w:tc>
        <w:tc>
          <w:tcPr>
            <w:tcW w:w="567" w:type="dxa"/>
            <w:tcBorders>
              <w:top w:val="single" w:sz="4" w:space="0" w:color="auto"/>
              <w:left w:val="single" w:sz="4" w:space="0" w:color="auto"/>
              <w:bottom w:val="single" w:sz="4" w:space="0" w:color="auto"/>
              <w:right w:val="single" w:sz="4" w:space="0" w:color="auto"/>
            </w:tcBorders>
            <w:vAlign w:val="center"/>
          </w:tcPr>
          <w:p w14:paraId="22836857"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375</w:t>
            </w:r>
          </w:p>
        </w:tc>
        <w:tc>
          <w:tcPr>
            <w:tcW w:w="533" w:type="dxa"/>
            <w:tcBorders>
              <w:top w:val="single" w:sz="4" w:space="0" w:color="auto"/>
              <w:left w:val="single" w:sz="4" w:space="0" w:color="auto"/>
              <w:bottom w:val="single" w:sz="4" w:space="0" w:color="auto"/>
              <w:right w:val="single" w:sz="4" w:space="0" w:color="auto"/>
            </w:tcBorders>
            <w:vAlign w:val="center"/>
          </w:tcPr>
          <w:p w14:paraId="2646A0A8"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65</w:t>
            </w:r>
          </w:p>
        </w:tc>
      </w:tr>
      <w:tr w:rsidR="00165442" w:rsidRPr="00587028" w14:paraId="50A0ED1E"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2C56C321" w14:textId="77777777" w:rsidR="00165442" w:rsidRPr="00587028" w:rsidRDefault="00165442" w:rsidP="0027720E">
            <w:pPr>
              <w:rPr>
                <w:rFonts w:eastAsia="Calibri" w:cstheme="minorHAnsi"/>
                <w:sz w:val="16"/>
                <w:szCs w:val="16"/>
              </w:rPr>
            </w:pPr>
            <w:r w:rsidRPr="00587028">
              <w:rPr>
                <w:rFonts w:eastAsia="Calibri" w:cstheme="minorHAnsi"/>
                <w:sz w:val="16"/>
                <w:szCs w:val="16"/>
              </w:rPr>
              <w:t>Zakłady żywienia zbiorowego zamknięte</w:t>
            </w:r>
          </w:p>
        </w:tc>
        <w:tc>
          <w:tcPr>
            <w:tcW w:w="710" w:type="dxa"/>
            <w:tcBorders>
              <w:top w:val="single" w:sz="4" w:space="0" w:color="auto"/>
              <w:left w:val="single" w:sz="4" w:space="0" w:color="auto"/>
              <w:bottom w:val="single" w:sz="4" w:space="0" w:color="auto"/>
              <w:right w:val="single" w:sz="4" w:space="0" w:color="auto"/>
            </w:tcBorders>
            <w:vAlign w:val="center"/>
          </w:tcPr>
          <w:p w14:paraId="178887B5"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27</w:t>
            </w:r>
            <w:r>
              <w:rPr>
                <w:rFonts w:eastAsia="Calibri" w:cstheme="minorHAnsi"/>
                <w:sz w:val="16"/>
                <w:szCs w:val="16"/>
              </w:rPr>
              <w:t>15</w:t>
            </w:r>
          </w:p>
        </w:tc>
        <w:tc>
          <w:tcPr>
            <w:tcW w:w="567" w:type="dxa"/>
            <w:tcBorders>
              <w:top w:val="single" w:sz="4" w:space="0" w:color="auto"/>
              <w:left w:val="single" w:sz="4" w:space="0" w:color="auto"/>
              <w:bottom w:val="single" w:sz="4" w:space="0" w:color="auto"/>
              <w:right w:val="single" w:sz="4" w:space="0" w:color="auto"/>
            </w:tcBorders>
            <w:vAlign w:val="center"/>
          </w:tcPr>
          <w:p w14:paraId="6BCADF80"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109</w:t>
            </w:r>
          </w:p>
        </w:tc>
        <w:tc>
          <w:tcPr>
            <w:tcW w:w="708" w:type="dxa"/>
            <w:tcBorders>
              <w:top w:val="single" w:sz="4" w:space="0" w:color="auto"/>
              <w:left w:val="single" w:sz="4" w:space="0" w:color="auto"/>
              <w:bottom w:val="single" w:sz="4" w:space="0" w:color="auto"/>
              <w:right w:val="single" w:sz="4" w:space="0" w:color="auto"/>
            </w:tcBorders>
            <w:vAlign w:val="center"/>
          </w:tcPr>
          <w:p w14:paraId="60ED2CE8"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120</w:t>
            </w:r>
            <w:r>
              <w:rPr>
                <w:rFonts w:eastAsia="Calibri" w:cstheme="minorHAnsi"/>
                <w:sz w:val="16"/>
                <w:szCs w:val="16"/>
              </w:rPr>
              <w:t>5</w:t>
            </w:r>
          </w:p>
        </w:tc>
        <w:tc>
          <w:tcPr>
            <w:tcW w:w="709" w:type="dxa"/>
            <w:tcBorders>
              <w:top w:val="single" w:sz="4" w:space="0" w:color="auto"/>
              <w:left w:val="single" w:sz="4" w:space="0" w:color="auto"/>
              <w:bottom w:val="single" w:sz="4" w:space="0" w:color="auto"/>
              <w:right w:val="single" w:sz="4" w:space="0" w:color="auto"/>
            </w:tcBorders>
            <w:vAlign w:val="center"/>
          </w:tcPr>
          <w:p w14:paraId="05E0A06B"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17</w:t>
            </w:r>
            <w:r>
              <w:rPr>
                <w:rFonts w:eastAsia="Calibri" w:cstheme="minorHAnsi"/>
                <w:sz w:val="16"/>
                <w:szCs w:val="16"/>
              </w:rPr>
              <w:t>56</w:t>
            </w:r>
          </w:p>
        </w:tc>
        <w:tc>
          <w:tcPr>
            <w:tcW w:w="567" w:type="dxa"/>
            <w:tcBorders>
              <w:top w:val="single" w:sz="4" w:space="0" w:color="auto"/>
              <w:left w:val="single" w:sz="4" w:space="0" w:color="auto"/>
              <w:bottom w:val="single" w:sz="4" w:space="0" w:color="auto"/>
              <w:right w:val="single" w:sz="4" w:space="0" w:color="auto"/>
            </w:tcBorders>
            <w:vAlign w:val="center"/>
          </w:tcPr>
          <w:p w14:paraId="1576DE1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266</w:t>
            </w:r>
          </w:p>
        </w:tc>
        <w:tc>
          <w:tcPr>
            <w:tcW w:w="567" w:type="dxa"/>
            <w:tcBorders>
              <w:top w:val="single" w:sz="4" w:space="0" w:color="auto"/>
              <w:left w:val="single" w:sz="4" w:space="0" w:color="auto"/>
              <w:bottom w:val="single" w:sz="4" w:space="0" w:color="auto"/>
              <w:right w:val="single" w:sz="4" w:space="0" w:color="auto"/>
            </w:tcBorders>
            <w:vAlign w:val="center"/>
          </w:tcPr>
          <w:p w14:paraId="0C323108"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2</w:t>
            </w:r>
            <w:r>
              <w:rPr>
                <w:rFonts w:eastAsia="Calibri" w:cstheme="minorHAnsi"/>
                <w:sz w:val="16"/>
                <w:szCs w:val="16"/>
              </w:rPr>
              <w:t>81</w:t>
            </w:r>
          </w:p>
        </w:tc>
        <w:tc>
          <w:tcPr>
            <w:tcW w:w="709" w:type="dxa"/>
            <w:tcBorders>
              <w:top w:val="single" w:sz="4" w:space="0" w:color="auto"/>
              <w:left w:val="single" w:sz="4" w:space="0" w:color="auto"/>
              <w:bottom w:val="single" w:sz="4" w:space="0" w:color="auto"/>
              <w:right w:val="single" w:sz="4" w:space="0" w:color="auto"/>
            </w:tcBorders>
            <w:vAlign w:val="center"/>
          </w:tcPr>
          <w:p w14:paraId="7C8FC73C"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2</w:t>
            </w:r>
          </w:p>
        </w:tc>
        <w:tc>
          <w:tcPr>
            <w:tcW w:w="709" w:type="dxa"/>
            <w:tcBorders>
              <w:top w:val="single" w:sz="4" w:space="0" w:color="auto"/>
              <w:left w:val="single" w:sz="4" w:space="0" w:color="auto"/>
              <w:bottom w:val="single" w:sz="4" w:space="0" w:color="auto"/>
              <w:right w:val="single" w:sz="4" w:space="0" w:color="auto"/>
            </w:tcBorders>
            <w:vAlign w:val="center"/>
          </w:tcPr>
          <w:p w14:paraId="32DB4601"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9</w:t>
            </w:r>
          </w:p>
        </w:tc>
        <w:tc>
          <w:tcPr>
            <w:tcW w:w="567" w:type="dxa"/>
            <w:tcBorders>
              <w:top w:val="single" w:sz="4" w:space="0" w:color="auto"/>
              <w:left w:val="single" w:sz="4" w:space="0" w:color="auto"/>
              <w:bottom w:val="single" w:sz="4" w:space="0" w:color="auto"/>
              <w:right w:val="single" w:sz="4" w:space="0" w:color="auto"/>
            </w:tcBorders>
            <w:vAlign w:val="center"/>
          </w:tcPr>
          <w:p w14:paraId="21195BEC"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149</w:t>
            </w:r>
          </w:p>
        </w:tc>
        <w:tc>
          <w:tcPr>
            <w:tcW w:w="850" w:type="dxa"/>
            <w:tcBorders>
              <w:top w:val="single" w:sz="4" w:space="0" w:color="auto"/>
              <w:left w:val="single" w:sz="4" w:space="0" w:color="auto"/>
              <w:bottom w:val="single" w:sz="4" w:space="0" w:color="auto"/>
              <w:right w:val="single" w:sz="4" w:space="0" w:color="auto"/>
            </w:tcBorders>
            <w:vAlign w:val="center"/>
          </w:tcPr>
          <w:p w14:paraId="64E8321E"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38520</w:t>
            </w:r>
          </w:p>
        </w:tc>
        <w:tc>
          <w:tcPr>
            <w:tcW w:w="567" w:type="dxa"/>
            <w:tcBorders>
              <w:top w:val="single" w:sz="4" w:space="0" w:color="auto"/>
              <w:left w:val="single" w:sz="4" w:space="0" w:color="auto"/>
              <w:bottom w:val="single" w:sz="4" w:space="0" w:color="auto"/>
              <w:right w:val="single" w:sz="4" w:space="0" w:color="auto"/>
            </w:tcBorders>
            <w:vAlign w:val="center"/>
          </w:tcPr>
          <w:p w14:paraId="3AD78A61"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277</w:t>
            </w:r>
          </w:p>
        </w:tc>
        <w:tc>
          <w:tcPr>
            <w:tcW w:w="533" w:type="dxa"/>
            <w:tcBorders>
              <w:top w:val="single" w:sz="4" w:space="0" w:color="auto"/>
              <w:left w:val="single" w:sz="4" w:space="0" w:color="auto"/>
              <w:bottom w:val="single" w:sz="4" w:space="0" w:color="auto"/>
              <w:right w:val="single" w:sz="4" w:space="0" w:color="auto"/>
            </w:tcBorders>
            <w:vAlign w:val="center"/>
          </w:tcPr>
          <w:p w14:paraId="79E4912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r>
      <w:tr w:rsidR="00165442" w:rsidRPr="000E0E86" w14:paraId="6A43B470"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48B5660C" w14:textId="4AB4F81C" w:rsidR="00165442" w:rsidRPr="000E0E86" w:rsidRDefault="00165442" w:rsidP="0027720E">
            <w:pPr>
              <w:rPr>
                <w:rFonts w:eastAsia="Calibri" w:cstheme="minorHAnsi"/>
                <w:sz w:val="16"/>
                <w:szCs w:val="16"/>
              </w:rPr>
            </w:pPr>
            <w:r w:rsidRPr="000E0E86">
              <w:rPr>
                <w:rFonts w:eastAsia="Calibri" w:cstheme="minorHAnsi"/>
                <w:sz w:val="16"/>
                <w:szCs w:val="16"/>
              </w:rPr>
              <w:t xml:space="preserve">Wytwórnie </w:t>
            </w:r>
            <w:proofErr w:type="spellStart"/>
            <w:r w:rsidRPr="000E0E86">
              <w:rPr>
                <w:rFonts w:eastAsia="Calibri" w:cstheme="minorHAnsi"/>
                <w:sz w:val="16"/>
                <w:szCs w:val="16"/>
              </w:rPr>
              <w:t>mat</w:t>
            </w:r>
            <w:r w:rsidR="003C2A1F">
              <w:rPr>
                <w:rFonts w:eastAsia="Calibri" w:cstheme="minorHAnsi"/>
                <w:sz w:val="16"/>
                <w:szCs w:val="16"/>
              </w:rPr>
              <w:t>.</w:t>
            </w:r>
            <w:r w:rsidR="005A5A82">
              <w:rPr>
                <w:rFonts w:eastAsia="Calibri" w:cstheme="minorHAnsi"/>
                <w:sz w:val="16"/>
                <w:szCs w:val="16"/>
              </w:rPr>
              <w:t>i</w:t>
            </w:r>
            <w:proofErr w:type="spellEnd"/>
            <w:r w:rsidR="005A5A82">
              <w:rPr>
                <w:rFonts w:eastAsia="Calibri" w:cstheme="minorHAnsi"/>
                <w:sz w:val="16"/>
                <w:szCs w:val="16"/>
              </w:rPr>
              <w:t> </w:t>
            </w:r>
            <w:r w:rsidRPr="000E0E86">
              <w:rPr>
                <w:rFonts w:eastAsia="Calibri" w:cstheme="minorHAnsi"/>
                <w:sz w:val="16"/>
                <w:szCs w:val="16"/>
              </w:rPr>
              <w:t>wyrobów do kontaktu</w:t>
            </w:r>
            <w:r w:rsidR="005A5A82">
              <w:rPr>
                <w:rFonts w:eastAsia="Calibri" w:cstheme="minorHAnsi"/>
                <w:sz w:val="16"/>
                <w:szCs w:val="16"/>
              </w:rPr>
              <w:t xml:space="preserve"> z </w:t>
            </w:r>
            <w:r w:rsidRPr="000E0E86">
              <w:rPr>
                <w:rFonts w:eastAsia="Calibri" w:cstheme="minorHAnsi"/>
                <w:sz w:val="16"/>
                <w:szCs w:val="16"/>
              </w:rPr>
              <w:t>żywnością</w:t>
            </w:r>
          </w:p>
        </w:tc>
        <w:tc>
          <w:tcPr>
            <w:tcW w:w="710" w:type="dxa"/>
            <w:tcBorders>
              <w:top w:val="single" w:sz="4" w:space="0" w:color="auto"/>
              <w:left w:val="single" w:sz="4" w:space="0" w:color="auto"/>
              <w:bottom w:val="single" w:sz="4" w:space="0" w:color="auto"/>
              <w:right w:val="single" w:sz="4" w:space="0" w:color="auto"/>
            </w:tcBorders>
            <w:vAlign w:val="center"/>
          </w:tcPr>
          <w:p w14:paraId="7218C581"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38</w:t>
            </w:r>
          </w:p>
        </w:tc>
        <w:tc>
          <w:tcPr>
            <w:tcW w:w="567" w:type="dxa"/>
            <w:tcBorders>
              <w:top w:val="single" w:sz="4" w:space="0" w:color="auto"/>
              <w:left w:val="single" w:sz="4" w:space="0" w:color="auto"/>
              <w:bottom w:val="single" w:sz="4" w:space="0" w:color="auto"/>
              <w:right w:val="single" w:sz="4" w:space="0" w:color="auto"/>
            </w:tcBorders>
            <w:vAlign w:val="center"/>
          </w:tcPr>
          <w:p w14:paraId="3B5DDC53"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0</w:t>
            </w:r>
          </w:p>
        </w:tc>
        <w:tc>
          <w:tcPr>
            <w:tcW w:w="708" w:type="dxa"/>
            <w:tcBorders>
              <w:top w:val="single" w:sz="4" w:space="0" w:color="auto"/>
              <w:left w:val="single" w:sz="4" w:space="0" w:color="auto"/>
              <w:bottom w:val="single" w:sz="4" w:space="0" w:color="auto"/>
              <w:right w:val="single" w:sz="4" w:space="0" w:color="auto"/>
            </w:tcBorders>
            <w:vAlign w:val="center"/>
          </w:tcPr>
          <w:p w14:paraId="1ADA3CBD"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16</w:t>
            </w:r>
          </w:p>
        </w:tc>
        <w:tc>
          <w:tcPr>
            <w:tcW w:w="709" w:type="dxa"/>
            <w:tcBorders>
              <w:top w:val="single" w:sz="4" w:space="0" w:color="auto"/>
              <w:left w:val="single" w:sz="4" w:space="0" w:color="auto"/>
              <w:bottom w:val="single" w:sz="4" w:space="0" w:color="auto"/>
              <w:right w:val="single" w:sz="4" w:space="0" w:color="auto"/>
            </w:tcBorders>
            <w:vAlign w:val="center"/>
          </w:tcPr>
          <w:p w14:paraId="4158D74E"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17</w:t>
            </w:r>
          </w:p>
        </w:tc>
        <w:tc>
          <w:tcPr>
            <w:tcW w:w="567" w:type="dxa"/>
            <w:tcBorders>
              <w:top w:val="single" w:sz="4" w:space="0" w:color="auto"/>
              <w:left w:val="single" w:sz="4" w:space="0" w:color="auto"/>
              <w:bottom w:val="single" w:sz="4" w:space="0" w:color="auto"/>
              <w:right w:val="single" w:sz="4" w:space="0" w:color="auto"/>
            </w:tcBorders>
            <w:vAlign w:val="center"/>
          </w:tcPr>
          <w:p w14:paraId="0848B178"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w:t>
            </w:r>
          </w:p>
        </w:tc>
        <w:tc>
          <w:tcPr>
            <w:tcW w:w="567" w:type="dxa"/>
            <w:tcBorders>
              <w:top w:val="single" w:sz="4" w:space="0" w:color="auto"/>
              <w:left w:val="single" w:sz="4" w:space="0" w:color="auto"/>
              <w:bottom w:val="single" w:sz="4" w:space="0" w:color="auto"/>
              <w:right w:val="single" w:sz="4" w:space="0" w:color="auto"/>
            </w:tcBorders>
            <w:vAlign w:val="center"/>
          </w:tcPr>
          <w:p w14:paraId="67CCEBCF"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2</w:t>
            </w:r>
          </w:p>
        </w:tc>
        <w:tc>
          <w:tcPr>
            <w:tcW w:w="709" w:type="dxa"/>
            <w:tcBorders>
              <w:top w:val="single" w:sz="4" w:space="0" w:color="auto"/>
              <w:left w:val="single" w:sz="4" w:space="0" w:color="auto"/>
              <w:bottom w:val="single" w:sz="4" w:space="0" w:color="auto"/>
              <w:right w:val="single" w:sz="4" w:space="0" w:color="auto"/>
            </w:tcBorders>
            <w:vAlign w:val="center"/>
          </w:tcPr>
          <w:p w14:paraId="3B7F4C46"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1D9DFEBC"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51423BF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c>
          <w:tcPr>
            <w:tcW w:w="850" w:type="dxa"/>
            <w:tcBorders>
              <w:top w:val="single" w:sz="4" w:space="0" w:color="auto"/>
              <w:left w:val="single" w:sz="4" w:space="0" w:color="auto"/>
              <w:bottom w:val="single" w:sz="4" w:space="0" w:color="auto"/>
              <w:right w:val="single" w:sz="4" w:space="0" w:color="auto"/>
            </w:tcBorders>
            <w:vAlign w:val="center"/>
          </w:tcPr>
          <w:p w14:paraId="7502C851"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06CBD2FA"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3</w:t>
            </w:r>
          </w:p>
        </w:tc>
        <w:tc>
          <w:tcPr>
            <w:tcW w:w="533" w:type="dxa"/>
            <w:tcBorders>
              <w:top w:val="single" w:sz="4" w:space="0" w:color="auto"/>
              <w:left w:val="single" w:sz="4" w:space="0" w:color="auto"/>
              <w:bottom w:val="single" w:sz="4" w:space="0" w:color="auto"/>
              <w:right w:val="single" w:sz="4" w:space="0" w:color="auto"/>
            </w:tcBorders>
            <w:vAlign w:val="center"/>
          </w:tcPr>
          <w:p w14:paraId="5469648F"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r>
      <w:tr w:rsidR="00165442" w:rsidRPr="008A4DBB" w14:paraId="1EFD48C6"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426E1B82" w14:textId="0594D681" w:rsidR="00165442" w:rsidRPr="008A4DBB" w:rsidRDefault="00165442" w:rsidP="0027720E">
            <w:pPr>
              <w:rPr>
                <w:rFonts w:eastAsia="Calibri" w:cstheme="minorHAnsi"/>
                <w:sz w:val="16"/>
                <w:szCs w:val="16"/>
              </w:rPr>
            </w:pPr>
            <w:r w:rsidRPr="008A4DBB">
              <w:rPr>
                <w:rFonts w:eastAsia="Calibri" w:cstheme="minorHAnsi"/>
                <w:sz w:val="16"/>
                <w:szCs w:val="16"/>
              </w:rPr>
              <w:t>Miejsca obrotu materiałami</w:t>
            </w:r>
            <w:r w:rsidR="005A5A82">
              <w:rPr>
                <w:rFonts w:eastAsia="Calibri" w:cstheme="minorHAnsi"/>
                <w:sz w:val="16"/>
                <w:szCs w:val="16"/>
              </w:rPr>
              <w:t xml:space="preserve"> i </w:t>
            </w:r>
            <w:r w:rsidRPr="008A4DBB">
              <w:rPr>
                <w:rFonts w:eastAsia="Calibri" w:cstheme="minorHAnsi"/>
                <w:sz w:val="16"/>
                <w:szCs w:val="16"/>
              </w:rPr>
              <w:t>wyrobami przeznaczonymi do kontaktu</w:t>
            </w:r>
            <w:r w:rsidR="005A5A82">
              <w:rPr>
                <w:rFonts w:eastAsia="Calibri" w:cstheme="minorHAnsi"/>
                <w:sz w:val="16"/>
                <w:szCs w:val="16"/>
              </w:rPr>
              <w:t xml:space="preserve"> z </w:t>
            </w:r>
            <w:r w:rsidRPr="008A4DBB">
              <w:rPr>
                <w:rFonts w:eastAsia="Calibri" w:cstheme="minorHAnsi"/>
                <w:sz w:val="16"/>
                <w:szCs w:val="16"/>
              </w:rPr>
              <w:t>żywnością</w:t>
            </w:r>
          </w:p>
        </w:tc>
        <w:tc>
          <w:tcPr>
            <w:tcW w:w="710" w:type="dxa"/>
            <w:tcBorders>
              <w:top w:val="single" w:sz="4" w:space="0" w:color="auto"/>
              <w:left w:val="single" w:sz="4" w:space="0" w:color="auto"/>
              <w:bottom w:val="single" w:sz="4" w:space="0" w:color="auto"/>
              <w:right w:val="single" w:sz="4" w:space="0" w:color="auto"/>
            </w:tcBorders>
            <w:vAlign w:val="center"/>
          </w:tcPr>
          <w:p w14:paraId="15221682"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442</w:t>
            </w:r>
          </w:p>
        </w:tc>
        <w:tc>
          <w:tcPr>
            <w:tcW w:w="567" w:type="dxa"/>
            <w:tcBorders>
              <w:top w:val="single" w:sz="4" w:space="0" w:color="auto"/>
              <w:left w:val="single" w:sz="4" w:space="0" w:color="auto"/>
              <w:bottom w:val="single" w:sz="4" w:space="0" w:color="auto"/>
              <w:right w:val="single" w:sz="4" w:space="0" w:color="auto"/>
            </w:tcBorders>
            <w:vAlign w:val="center"/>
          </w:tcPr>
          <w:p w14:paraId="57C62941"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2</w:t>
            </w:r>
          </w:p>
        </w:tc>
        <w:tc>
          <w:tcPr>
            <w:tcW w:w="708" w:type="dxa"/>
            <w:tcBorders>
              <w:top w:val="single" w:sz="4" w:space="0" w:color="auto"/>
              <w:left w:val="single" w:sz="4" w:space="0" w:color="auto"/>
              <w:bottom w:val="single" w:sz="4" w:space="0" w:color="auto"/>
              <w:right w:val="single" w:sz="4" w:space="0" w:color="auto"/>
            </w:tcBorders>
            <w:vAlign w:val="center"/>
          </w:tcPr>
          <w:p w14:paraId="68298D02" w14:textId="77777777" w:rsidR="00165442" w:rsidRPr="004B2E85" w:rsidRDefault="00165442" w:rsidP="0027720E">
            <w:pPr>
              <w:jc w:val="center"/>
              <w:rPr>
                <w:rFonts w:eastAsia="Calibri" w:cstheme="minorHAnsi"/>
                <w:sz w:val="16"/>
                <w:szCs w:val="16"/>
              </w:rPr>
            </w:pPr>
            <w:r w:rsidRPr="004B2E85">
              <w:rPr>
                <w:rFonts w:eastAsia="Calibri" w:cstheme="minorHAnsi"/>
                <w:sz w:val="16"/>
                <w:szCs w:val="16"/>
              </w:rPr>
              <w:t>1</w:t>
            </w:r>
            <w:r>
              <w:rPr>
                <w:rFonts w:eastAsia="Calibri" w:cstheme="minorHAnsi"/>
                <w:sz w:val="16"/>
                <w:szCs w:val="16"/>
              </w:rPr>
              <w:t>21</w:t>
            </w:r>
          </w:p>
        </w:tc>
        <w:tc>
          <w:tcPr>
            <w:tcW w:w="709" w:type="dxa"/>
            <w:tcBorders>
              <w:top w:val="single" w:sz="4" w:space="0" w:color="auto"/>
              <w:left w:val="single" w:sz="4" w:space="0" w:color="auto"/>
              <w:bottom w:val="single" w:sz="4" w:space="0" w:color="auto"/>
              <w:right w:val="single" w:sz="4" w:space="0" w:color="auto"/>
            </w:tcBorders>
            <w:vAlign w:val="center"/>
          </w:tcPr>
          <w:p w14:paraId="1D13833C"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185</w:t>
            </w:r>
          </w:p>
        </w:tc>
        <w:tc>
          <w:tcPr>
            <w:tcW w:w="567" w:type="dxa"/>
            <w:tcBorders>
              <w:top w:val="single" w:sz="4" w:space="0" w:color="auto"/>
              <w:left w:val="single" w:sz="4" w:space="0" w:color="auto"/>
              <w:bottom w:val="single" w:sz="4" w:space="0" w:color="auto"/>
              <w:right w:val="single" w:sz="4" w:space="0" w:color="auto"/>
            </w:tcBorders>
            <w:vAlign w:val="center"/>
          </w:tcPr>
          <w:p w14:paraId="109E51CB" w14:textId="77777777" w:rsidR="00165442" w:rsidRPr="00B73B3A" w:rsidRDefault="00165442" w:rsidP="0027720E">
            <w:pPr>
              <w:jc w:val="center"/>
              <w:rPr>
                <w:rFonts w:eastAsia="Calibri" w:cstheme="minorHAnsi"/>
                <w:sz w:val="16"/>
                <w:szCs w:val="16"/>
              </w:rPr>
            </w:pPr>
            <w:r>
              <w:rPr>
                <w:rFonts w:eastAsia="Calibri" w:cstheme="minorHAnsi"/>
                <w:sz w:val="16"/>
                <w:szCs w:val="16"/>
              </w:rPr>
              <w:t>61</w:t>
            </w:r>
          </w:p>
        </w:tc>
        <w:tc>
          <w:tcPr>
            <w:tcW w:w="567" w:type="dxa"/>
            <w:tcBorders>
              <w:top w:val="single" w:sz="4" w:space="0" w:color="auto"/>
              <w:left w:val="single" w:sz="4" w:space="0" w:color="auto"/>
              <w:bottom w:val="single" w:sz="4" w:space="0" w:color="auto"/>
              <w:right w:val="single" w:sz="4" w:space="0" w:color="auto"/>
            </w:tcBorders>
            <w:vAlign w:val="center"/>
          </w:tcPr>
          <w:p w14:paraId="24B486AE" w14:textId="77777777" w:rsidR="00165442" w:rsidRPr="00B73B3A" w:rsidRDefault="00165442" w:rsidP="0027720E">
            <w:pPr>
              <w:jc w:val="center"/>
              <w:rPr>
                <w:rFonts w:eastAsia="Calibri" w:cstheme="minorHAnsi"/>
                <w:sz w:val="16"/>
                <w:szCs w:val="16"/>
              </w:rPr>
            </w:pPr>
            <w:r>
              <w:rPr>
                <w:rFonts w:eastAsia="Calibri" w:cstheme="minorHAnsi"/>
                <w:sz w:val="16"/>
                <w:szCs w:val="16"/>
              </w:rPr>
              <w:t>12</w:t>
            </w:r>
          </w:p>
        </w:tc>
        <w:tc>
          <w:tcPr>
            <w:tcW w:w="709" w:type="dxa"/>
            <w:tcBorders>
              <w:top w:val="single" w:sz="4" w:space="0" w:color="auto"/>
              <w:left w:val="single" w:sz="4" w:space="0" w:color="auto"/>
              <w:bottom w:val="single" w:sz="4" w:space="0" w:color="auto"/>
              <w:right w:val="single" w:sz="4" w:space="0" w:color="auto"/>
            </w:tcBorders>
            <w:vAlign w:val="center"/>
          </w:tcPr>
          <w:p w14:paraId="3C9F81F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4E491EB8"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662C51B5"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4</w:t>
            </w:r>
          </w:p>
        </w:tc>
        <w:tc>
          <w:tcPr>
            <w:tcW w:w="850" w:type="dxa"/>
            <w:tcBorders>
              <w:top w:val="single" w:sz="4" w:space="0" w:color="auto"/>
              <w:left w:val="single" w:sz="4" w:space="0" w:color="auto"/>
              <w:bottom w:val="single" w:sz="4" w:space="0" w:color="auto"/>
              <w:right w:val="single" w:sz="4" w:space="0" w:color="auto"/>
            </w:tcBorders>
            <w:vAlign w:val="center"/>
          </w:tcPr>
          <w:p w14:paraId="4D4776ED"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1300</w:t>
            </w:r>
          </w:p>
        </w:tc>
        <w:tc>
          <w:tcPr>
            <w:tcW w:w="567" w:type="dxa"/>
            <w:tcBorders>
              <w:top w:val="single" w:sz="4" w:space="0" w:color="auto"/>
              <w:left w:val="single" w:sz="4" w:space="0" w:color="auto"/>
              <w:bottom w:val="single" w:sz="4" w:space="0" w:color="auto"/>
              <w:right w:val="single" w:sz="4" w:space="0" w:color="auto"/>
            </w:tcBorders>
            <w:vAlign w:val="center"/>
          </w:tcPr>
          <w:p w14:paraId="49AA4AB3"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35</w:t>
            </w:r>
          </w:p>
        </w:tc>
        <w:tc>
          <w:tcPr>
            <w:tcW w:w="533" w:type="dxa"/>
            <w:tcBorders>
              <w:top w:val="single" w:sz="4" w:space="0" w:color="auto"/>
              <w:left w:val="single" w:sz="4" w:space="0" w:color="auto"/>
              <w:bottom w:val="single" w:sz="4" w:space="0" w:color="auto"/>
              <w:right w:val="single" w:sz="4" w:space="0" w:color="auto"/>
            </w:tcBorders>
            <w:vAlign w:val="center"/>
          </w:tcPr>
          <w:p w14:paraId="25007E62" w14:textId="77777777" w:rsidR="00165442" w:rsidRPr="00B73B3A" w:rsidRDefault="00165442" w:rsidP="0027720E">
            <w:pPr>
              <w:jc w:val="center"/>
              <w:rPr>
                <w:rFonts w:eastAsia="Calibri" w:cstheme="minorHAnsi"/>
                <w:sz w:val="16"/>
                <w:szCs w:val="16"/>
              </w:rPr>
            </w:pPr>
            <w:r w:rsidRPr="00B73B3A">
              <w:rPr>
                <w:rFonts w:eastAsia="Calibri" w:cstheme="minorHAnsi"/>
                <w:sz w:val="16"/>
                <w:szCs w:val="16"/>
              </w:rPr>
              <w:t>0</w:t>
            </w:r>
          </w:p>
        </w:tc>
      </w:tr>
      <w:tr w:rsidR="00165442" w:rsidRPr="00515C58" w14:paraId="601DBDFC" w14:textId="77777777" w:rsidTr="008071BF">
        <w:trPr>
          <w:cantSplit/>
          <w:trHeight w:val="414"/>
          <w:jc w:val="center"/>
        </w:trPr>
        <w:tc>
          <w:tcPr>
            <w:tcW w:w="1987" w:type="dxa"/>
            <w:tcBorders>
              <w:top w:val="single" w:sz="4" w:space="0" w:color="auto"/>
              <w:left w:val="single" w:sz="4" w:space="0" w:color="auto"/>
              <w:bottom w:val="single" w:sz="4" w:space="0" w:color="auto"/>
              <w:right w:val="single" w:sz="4" w:space="0" w:color="auto"/>
            </w:tcBorders>
            <w:vAlign w:val="center"/>
            <w:hideMark/>
          </w:tcPr>
          <w:p w14:paraId="75DD9F3B" w14:textId="37EB2262" w:rsidR="00165442" w:rsidRPr="00515C58" w:rsidRDefault="00165442" w:rsidP="0027720E">
            <w:pPr>
              <w:rPr>
                <w:rFonts w:eastAsia="Calibri" w:cstheme="minorHAnsi"/>
                <w:sz w:val="16"/>
                <w:szCs w:val="16"/>
              </w:rPr>
            </w:pPr>
            <w:r w:rsidRPr="00515C58">
              <w:rPr>
                <w:rFonts w:eastAsia="Calibri" w:cstheme="minorHAnsi"/>
                <w:sz w:val="16"/>
                <w:szCs w:val="16"/>
              </w:rPr>
              <w:t>Obiekty produkcji, konfekcjonowania</w:t>
            </w:r>
            <w:r w:rsidR="005A5A82">
              <w:rPr>
                <w:rFonts w:eastAsia="Calibri" w:cstheme="minorHAnsi"/>
                <w:sz w:val="16"/>
                <w:szCs w:val="16"/>
              </w:rPr>
              <w:t xml:space="preserve"> i </w:t>
            </w:r>
            <w:r w:rsidRPr="00515C58">
              <w:rPr>
                <w:rFonts w:eastAsia="Calibri" w:cstheme="minorHAnsi"/>
                <w:sz w:val="16"/>
                <w:szCs w:val="16"/>
              </w:rPr>
              <w:t xml:space="preserve">obrotu </w:t>
            </w:r>
            <w:proofErr w:type="spellStart"/>
            <w:r w:rsidRPr="00515C58">
              <w:rPr>
                <w:rFonts w:eastAsia="Calibri" w:cstheme="minorHAnsi"/>
                <w:sz w:val="16"/>
                <w:szCs w:val="16"/>
              </w:rPr>
              <w:t>prod</w:t>
            </w:r>
            <w:proofErr w:type="spellEnd"/>
            <w:r w:rsidR="003C2A1F">
              <w:rPr>
                <w:rFonts w:eastAsia="Calibri" w:cstheme="minorHAnsi"/>
                <w:sz w:val="16"/>
                <w:szCs w:val="16"/>
              </w:rPr>
              <w:t xml:space="preserve">. </w:t>
            </w:r>
            <w:r w:rsidRPr="00515C58">
              <w:rPr>
                <w:rFonts w:eastAsia="Calibri" w:cstheme="minorHAnsi"/>
                <w:sz w:val="16"/>
                <w:szCs w:val="16"/>
              </w:rPr>
              <w:t>kosmetycznymi</w:t>
            </w:r>
          </w:p>
        </w:tc>
        <w:tc>
          <w:tcPr>
            <w:tcW w:w="710" w:type="dxa"/>
            <w:tcBorders>
              <w:top w:val="single" w:sz="4" w:space="0" w:color="auto"/>
              <w:left w:val="single" w:sz="4" w:space="0" w:color="auto"/>
              <w:bottom w:val="single" w:sz="4" w:space="0" w:color="auto"/>
              <w:right w:val="single" w:sz="4" w:space="0" w:color="auto"/>
            </w:tcBorders>
            <w:vAlign w:val="center"/>
          </w:tcPr>
          <w:p w14:paraId="52328954"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219</w:t>
            </w:r>
          </w:p>
        </w:tc>
        <w:tc>
          <w:tcPr>
            <w:tcW w:w="567" w:type="dxa"/>
            <w:tcBorders>
              <w:top w:val="single" w:sz="4" w:space="0" w:color="auto"/>
              <w:left w:val="single" w:sz="4" w:space="0" w:color="auto"/>
              <w:bottom w:val="single" w:sz="4" w:space="0" w:color="auto"/>
              <w:right w:val="single" w:sz="4" w:space="0" w:color="auto"/>
            </w:tcBorders>
            <w:vAlign w:val="center"/>
          </w:tcPr>
          <w:p w14:paraId="77CB2EC2"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0</w:t>
            </w:r>
          </w:p>
        </w:tc>
        <w:tc>
          <w:tcPr>
            <w:tcW w:w="708" w:type="dxa"/>
            <w:tcBorders>
              <w:top w:val="single" w:sz="4" w:space="0" w:color="auto"/>
              <w:left w:val="single" w:sz="4" w:space="0" w:color="auto"/>
              <w:bottom w:val="single" w:sz="4" w:space="0" w:color="auto"/>
              <w:right w:val="single" w:sz="4" w:space="0" w:color="auto"/>
            </w:tcBorders>
            <w:vAlign w:val="center"/>
          </w:tcPr>
          <w:p w14:paraId="48CDC11C"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119</w:t>
            </w:r>
          </w:p>
        </w:tc>
        <w:tc>
          <w:tcPr>
            <w:tcW w:w="709" w:type="dxa"/>
            <w:tcBorders>
              <w:top w:val="single" w:sz="4" w:space="0" w:color="auto"/>
              <w:left w:val="single" w:sz="4" w:space="0" w:color="auto"/>
              <w:bottom w:val="single" w:sz="4" w:space="0" w:color="auto"/>
              <w:right w:val="single" w:sz="4" w:space="0" w:color="auto"/>
            </w:tcBorders>
            <w:vAlign w:val="center"/>
          </w:tcPr>
          <w:p w14:paraId="18763A19"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212</w:t>
            </w:r>
          </w:p>
        </w:tc>
        <w:tc>
          <w:tcPr>
            <w:tcW w:w="567" w:type="dxa"/>
            <w:tcBorders>
              <w:top w:val="single" w:sz="4" w:space="0" w:color="auto"/>
              <w:left w:val="single" w:sz="4" w:space="0" w:color="auto"/>
              <w:bottom w:val="single" w:sz="4" w:space="0" w:color="auto"/>
              <w:right w:val="single" w:sz="4" w:space="0" w:color="auto"/>
            </w:tcBorders>
            <w:vAlign w:val="center"/>
          </w:tcPr>
          <w:p w14:paraId="0A9F8C47"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25D5464D"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5</w:t>
            </w:r>
          </w:p>
        </w:tc>
        <w:tc>
          <w:tcPr>
            <w:tcW w:w="709" w:type="dxa"/>
            <w:tcBorders>
              <w:top w:val="single" w:sz="4" w:space="0" w:color="auto"/>
              <w:left w:val="single" w:sz="4" w:space="0" w:color="auto"/>
              <w:bottom w:val="single" w:sz="4" w:space="0" w:color="auto"/>
              <w:right w:val="single" w:sz="4" w:space="0" w:color="auto"/>
            </w:tcBorders>
            <w:vAlign w:val="center"/>
          </w:tcPr>
          <w:p w14:paraId="01F6CEE5"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0</w:t>
            </w:r>
          </w:p>
        </w:tc>
        <w:tc>
          <w:tcPr>
            <w:tcW w:w="709" w:type="dxa"/>
            <w:tcBorders>
              <w:top w:val="single" w:sz="4" w:space="0" w:color="auto"/>
              <w:left w:val="single" w:sz="4" w:space="0" w:color="auto"/>
              <w:bottom w:val="single" w:sz="4" w:space="0" w:color="auto"/>
              <w:right w:val="single" w:sz="4" w:space="0" w:color="auto"/>
            </w:tcBorders>
            <w:vAlign w:val="center"/>
          </w:tcPr>
          <w:p w14:paraId="746BCF46"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66FBB773"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0</w:t>
            </w:r>
          </w:p>
        </w:tc>
        <w:tc>
          <w:tcPr>
            <w:tcW w:w="850" w:type="dxa"/>
            <w:tcBorders>
              <w:top w:val="single" w:sz="4" w:space="0" w:color="auto"/>
              <w:left w:val="single" w:sz="4" w:space="0" w:color="auto"/>
              <w:bottom w:val="single" w:sz="4" w:space="0" w:color="auto"/>
              <w:right w:val="single" w:sz="4" w:space="0" w:color="auto"/>
            </w:tcBorders>
            <w:vAlign w:val="center"/>
          </w:tcPr>
          <w:p w14:paraId="61B9B3D5"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0</w:t>
            </w:r>
          </w:p>
        </w:tc>
        <w:tc>
          <w:tcPr>
            <w:tcW w:w="567" w:type="dxa"/>
            <w:tcBorders>
              <w:top w:val="single" w:sz="4" w:space="0" w:color="auto"/>
              <w:left w:val="single" w:sz="4" w:space="0" w:color="auto"/>
              <w:bottom w:val="single" w:sz="4" w:space="0" w:color="auto"/>
              <w:right w:val="single" w:sz="4" w:space="0" w:color="auto"/>
            </w:tcBorders>
            <w:vAlign w:val="center"/>
          </w:tcPr>
          <w:p w14:paraId="2C34D24A"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82</w:t>
            </w:r>
          </w:p>
        </w:tc>
        <w:tc>
          <w:tcPr>
            <w:tcW w:w="533" w:type="dxa"/>
            <w:tcBorders>
              <w:top w:val="single" w:sz="4" w:space="0" w:color="auto"/>
              <w:left w:val="single" w:sz="4" w:space="0" w:color="auto"/>
              <w:bottom w:val="single" w:sz="4" w:space="0" w:color="auto"/>
              <w:right w:val="single" w:sz="4" w:space="0" w:color="auto"/>
            </w:tcBorders>
            <w:vAlign w:val="center"/>
          </w:tcPr>
          <w:p w14:paraId="0174278B" w14:textId="77777777" w:rsidR="00165442" w:rsidRPr="00515C58" w:rsidRDefault="00165442" w:rsidP="0027720E">
            <w:pPr>
              <w:jc w:val="center"/>
              <w:rPr>
                <w:rFonts w:eastAsia="Calibri" w:cstheme="minorHAnsi"/>
                <w:sz w:val="16"/>
                <w:szCs w:val="16"/>
              </w:rPr>
            </w:pPr>
            <w:r w:rsidRPr="00515C58">
              <w:rPr>
                <w:rFonts w:eastAsia="Calibri" w:cstheme="minorHAnsi"/>
                <w:sz w:val="16"/>
                <w:szCs w:val="16"/>
              </w:rPr>
              <w:t>0</w:t>
            </w:r>
          </w:p>
        </w:tc>
      </w:tr>
    </w:tbl>
    <w:p w14:paraId="26575AF1" w14:textId="560CFFAA" w:rsidR="00704DF0" w:rsidRPr="007D718E" w:rsidRDefault="00704DF0" w:rsidP="00704DF0">
      <w:pPr>
        <w:pStyle w:val="Stylnastroninternet"/>
      </w:pPr>
      <w:r w:rsidRPr="007D718E">
        <w:lastRenderedPageBreak/>
        <w:t>W ramach nadzoru nad jakością zdrowotną produktów pobrano do badań laboratoryjnych 4773 próbki żywności, materiałów i wyrobów przeznaczonych do kontaktu z żywnością. Zakwestionowano jakość zdrowotną 307 próbek</w:t>
      </w:r>
      <w:r>
        <w:t>.</w:t>
      </w:r>
    </w:p>
    <w:p w14:paraId="559D119C" w14:textId="77777777" w:rsidR="00704DF0" w:rsidRDefault="00704DF0" w:rsidP="00704DF0">
      <w:pPr>
        <w:pStyle w:val="Stylnastroninternet"/>
        <w:rPr>
          <w:lang w:eastAsia="pl-PL"/>
        </w:rPr>
      </w:pPr>
    </w:p>
    <w:p w14:paraId="00591C90" w14:textId="13A5AAFB" w:rsidR="00165442" w:rsidRDefault="00165442" w:rsidP="00504F7A">
      <w:pPr>
        <w:pStyle w:val="Nagwek3"/>
        <w:numPr>
          <w:ilvl w:val="1"/>
          <w:numId w:val="124"/>
        </w:numPr>
        <w:spacing w:before="0"/>
        <w:ind w:left="851" w:hanging="491"/>
        <w:rPr>
          <w:lang w:eastAsia="pl-PL"/>
        </w:rPr>
      </w:pPr>
      <w:bookmarkStart w:id="824" w:name="_Toc135828451"/>
      <w:r w:rsidRPr="002A3D04">
        <w:rPr>
          <w:lang w:eastAsia="pl-PL"/>
        </w:rPr>
        <w:t>Zakłady produkcji żywności</w:t>
      </w:r>
      <w:bookmarkEnd w:id="824"/>
    </w:p>
    <w:p w14:paraId="7E9C68B0" w14:textId="77777777" w:rsidR="003F1CA0" w:rsidRPr="00885B56" w:rsidRDefault="003F1CA0" w:rsidP="005777C2">
      <w:pPr>
        <w:pStyle w:val="Stylnastroninternet"/>
        <w:rPr>
          <w:lang w:eastAsia="pl-PL"/>
        </w:rPr>
      </w:pPr>
    </w:p>
    <w:p w14:paraId="785AEE5C" w14:textId="213E4989" w:rsidR="004F2253" w:rsidRPr="00885B56" w:rsidRDefault="004F2253" w:rsidP="005777C2">
      <w:pPr>
        <w:pStyle w:val="Stylnastroninternet"/>
        <w:rPr>
          <w:rFonts w:ascii="Calibri" w:eastAsia="Calibri" w:hAnsi="Calibri" w:cs="Calibri"/>
        </w:rPr>
      </w:pPr>
      <w:r w:rsidRPr="00885B56">
        <w:rPr>
          <w:rFonts w:ascii="Calibri" w:eastAsia="Calibri" w:hAnsi="Calibri" w:cs="Calibri"/>
        </w:rPr>
        <w:t>W roku 2022 pod nadzorem organów Państwowej Inspekcji Sanitarnej</w:t>
      </w:r>
      <w:r w:rsidR="000E738B" w:rsidRPr="00885B56">
        <w:rPr>
          <w:rFonts w:ascii="Calibri" w:eastAsia="Calibri" w:hAnsi="Calibri" w:cs="Calibri"/>
        </w:rPr>
        <w:t xml:space="preserve"> w </w:t>
      </w:r>
      <w:r w:rsidRPr="00885B56">
        <w:rPr>
          <w:rFonts w:ascii="Calibri" w:eastAsia="Calibri" w:hAnsi="Calibri" w:cs="Calibri"/>
        </w:rPr>
        <w:t>województwie zachodniopomorskim znajdowało się 1356 zakładów produkcji żywności,</w:t>
      </w:r>
      <w:r w:rsidR="000E738B" w:rsidRPr="00885B56">
        <w:rPr>
          <w:rFonts w:ascii="Calibri" w:eastAsia="Calibri" w:hAnsi="Calibri" w:cs="Calibri"/>
        </w:rPr>
        <w:t xml:space="preserve"> w </w:t>
      </w:r>
      <w:r w:rsidRPr="00885B56">
        <w:rPr>
          <w:rFonts w:ascii="Calibri" w:eastAsia="Calibri" w:hAnsi="Calibri" w:cs="Calibri"/>
        </w:rPr>
        <w:t xml:space="preserve">tym m.in.: </w:t>
      </w:r>
    </w:p>
    <w:p w14:paraId="53772F37" w14:textId="3E7C4A4C" w:rsidR="004F2253" w:rsidRPr="00885B56" w:rsidRDefault="004F2253" w:rsidP="005777C2">
      <w:pPr>
        <w:pStyle w:val="punktatornastron"/>
      </w:pPr>
      <w:r w:rsidRPr="00885B56">
        <w:t>566 wytwórni</w:t>
      </w:r>
      <w:r w:rsidR="005A5A82" w:rsidRPr="00885B56">
        <w:t xml:space="preserve"> i </w:t>
      </w:r>
      <w:r w:rsidRPr="00885B56">
        <w:t>automatów do lodów;</w:t>
      </w:r>
    </w:p>
    <w:p w14:paraId="1E5B2B1F" w14:textId="77777777" w:rsidR="004F2253" w:rsidRPr="00885B56" w:rsidRDefault="004F2253" w:rsidP="005777C2">
      <w:pPr>
        <w:pStyle w:val="punktatornastron"/>
      </w:pPr>
      <w:r w:rsidRPr="00885B56">
        <w:t>167 piekarni;</w:t>
      </w:r>
    </w:p>
    <w:p w14:paraId="2A920B72" w14:textId="77777777" w:rsidR="004F2253" w:rsidRPr="00885B56" w:rsidRDefault="004F2253" w:rsidP="005777C2">
      <w:pPr>
        <w:pStyle w:val="punktatornastron"/>
      </w:pPr>
      <w:r w:rsidRPr="00885B56">
        <w:t>157 ciastkarni;</w:t>
      </w:r>
    </w:p>
    <w:p w14:paraId="3FCDDD52" w14:textId="77777777" w:rsidR="004F2253" w:rsidRPr="00885B56" w:rsidRDefault="004F2253" w:rsidP="005777C2">
      <w:pPr>
        <w:pStyle w:val="punktatornastron"/>
      </w:pPr>
      <w:r w:rsidRPr="00885B56">
        <w:t>43 zakłady garmażeryjne;</w:t>
      </w:r>
    </w:p>
    <w:p w14:paraId="57B06283" w14:textId="77777777" w:rsidR="004F2253" w:rsidRPr="00885B56" w:rsidRDefault="004F2253" w:rsidP="005777C2">
      <w:pPr>
        <w:pStyle w:val="punktatornastron"/>
      </w:pPr>
      <w:r w:rsidRPr="00885B56">
        <w:t>37 wytwórni owocowo-warzywnych;</w:t>
      </w:r>
    </w:p>
    <w:p w14:paraId="24C01F9F" w14:textId="77777777" w:rsidR="004F2253" w:rsidRPr="00885B56" w:rsidRDefault="004F2253" w:rsidP="005777C2">
      <w:pPr>
        <w:pStyle w:val="punktatornastron"/>
      </w:pPr>
      <w:r w:rsidRPr="00885B56">
        <w:t>20 wytwórni wyrobów cukierniczych;</w:t>
      </w:r>
    </w:p>
    <w:p w14:paraId="7989DD0B" w14:textId="77777777" w:rsidR="004F2253" w:rsidRPr="00885B56" w:rsidRDefault="004F2253" w:rsidP="005777C2">
      <w:pPr>
        <w:pStyle w:val="punktatornastron"/>
      </w:pPr>
      <w:r w:rsidRPr="00885B56">
        <w:t>13 wytwórni koncentratów spożywczych;</w:t>
      </w:r>
    </w:p>
    <w:p w14:paraId="38F1D75F" w14:textId="13FE92C8" w:rsidR="004F2253" w:rsidRPr="00885B56" w:rsidRDefault="004F2253" w:rsidP="005777C2">
      <w:pPr>
        <w:pStyle w:val="punktatornastron"/>
      </w:pPr>
      <w:r w:rsidRPr="00885B56">
        <w:t>11 wytwórni naturalnych wód mineralnych</w:t>
      </w:r>
      <w:r w:rsidR="005A5A82" w:rsidRPr="00885B56">
        <w:t xml:space="preserve"> i </w:t>
      </w:r>
      <w:r w:rsidRPr="00885B56">
        <w:t>źródlanych oraz napojów bezalkoholowych.</w:t>
      </w:r>
    </w:p>
    <w:p w14:paraId="30E03267" w14:textId="5A7346AB" w:rsidR="004F2253" w:rsidRPr="00885B56" w:rsidRDefault="004F2253" w:rsidP="005777C2">
      <w:pPr>
        <w:pStyle w:val="Stylnastroninternet"/>
        <w:rPr>
          <w:highlight w:val="yellow"/>
        </w:rPr>
      </w:pPr>
      <w:r w:rsidRPr="00885B56">
        <w:t>W 2022 r. skontrolowano 670 zakładów produkcji żywności,</w:t>
      </w:r>
      <w:r w:rsidR="000E738B" w:rsidRPr="00885B56">
        <w:t xml:space="preserve"> w </w:t>
      </w:r>
      <w:r w:rsidRPr="00885B56">
        <w:t>których przeprowadzono 1597 kontroli sanitarnych,</w:t>
      </w:r>
      <w:r w:rsidR="000E738B" w:rsidRPr="00885B56">
        <w:t xml:space="preserve"> w </w:t>
      </w:r>
      <w:r w:rsidRPr="00885B56">
        <w:t>tym 74 kontrole interwencyjne, które dotyczyły nieprawidłowego stanu sanitarno-technicznego pomieszczeń, urządzeń</w:t>
      </w:r>
      <w:r w:rsidR="005A5A82" w:rsidRPr="00885B56">
        <w:t xml:space="preserve"> i </w:t>
      </w:r>
      <w:r w:rsidRPr="00885B56">
        <w:t>sprzętu produkcyjnego, niezachowywania zasad higieny przez personel</w:t>
      </w:r>
      <w:r w:rsidRPr="00885B56">
        <w:rPr>
          <w:rFonts w:eastAsia="Times New Roman"/>
          <w:lang w:eastAsia="pl-PL"/>
        </w:rPr>
        <w:t xml:space="preserve">, </w:t>
      </w:r>
      <w:r w:rsidRPr="00885B56">
        <w:t>wykorzystywania do</w:t>
      </w:r>
      <w:r w:rsidR="00BC6949">
        <w:t> </w:t>
      </w:r>
      <w:r w:rsidRPr="00885B56">
        <w:t>produkcji przeterminowanej żywności, podejrzenia niewłaściwej jakości zdrowotnej surowców lub produkowanych środków spożywczych, niewłaściwego znakowania, obecności szkodników, niewłaściwego postępowania</w:t>
      </w:r>
      <w:r w:rsidR="005A5A82" w:rsidRPr="00885B56">
        <w:t xml:space="preserve"> z </w:t>
      </w:r>
      <w:r w:rsidRPr="00885B56">
        <w:t xml:space="preserve">odpadami. </w:t>
      </w:r>
    </w:p>
    <w:p w14:paraId="23FA598F" w14:textId="3A8EA58F" w:rsidR="004F2253" w:rsidRPr="00885B56" w:rsidRDefault="004F2253" w:rsidP="005777C2">
      <w:pPr>
        <w:pStyle w:val="Stylnastroninternet"/>
      </w:pPr>
      <w:r w:rsidRPr="00885B56">
        <w:t>Podczas kontroli stanu sanitarnego</w:t>
      </w:r>
      <w:r w:rsidR="000E738B" w:rsidRPr="00885B56">
        <w:t xml:space="preserve"> w </w:t>
      </w:r>
      <w:r w:rsidRPr="00885B56">
        <w:t>tej grupie zakładów stwierdzano m.in. następujące uchybienia sanitarne:</w:t>
      </w:r>
    </w:p>
    <w:p w14:paraId="564A8902" w14:textId="28659746" w:rsidR="004F2253" w:rsidRPr="00885B56" w:rsidRDefault="004F2253" w:rsidP="005777C2">
      <w:pPr>
        <w:pStyle w:val="punktatornastron"/>
      </w:pPr>
      <w:r w:rsidRPr="00885B56">
        <w:t>zniszczone, trudne do utrzymania</w:t>
      </w:r>
      <w:r w:rsidR="000E738B" w:rsidRPr="00885B56">
        <w:t xml:space="preserve"> w </w:t>
      </w:r>
      <w:r w:rsidRPr="00885B56">
        <w:t>czystości podłogi, ściany</w:t>
      </w:r>
      <w:r w:rsidR="005A5A82" w:rsidRPr="00885B56">
        <w:t xml:space="preserve"> i </w:t>
      </w:r>
      <w:r w:rsidRPr="00885B56">
        <w:t>sufity</w:t>
      </w:r>
      <w:r w:rsidR="000E738B" w:rsidRPr="00885B56">
        <w:t xml:space="preserve"> w </w:t>
      </w:r>
      <w:r w:rsidRPr="00885B56">
        <w:t>pomieszczeniach produkcyjnych, magazynowych</w:t>
      </w:r>
      <w:r w:rsidR="005A5A82" w:rsidRPr="00885B56">
        <w:t xml:space="preserve"> i </w:t>
      </w:r>
      <w:r w:rsidRPr="00885B56">
        <w:t>socjalnych oraz powierzchnie robocze, urządzenia chłodnicze</w:t>
      </w:r>
      <w:r w:rsidR="005A5A82" w:rsidRPr="00885B56">
        <w:t xml:space="preserve"> i </w:t>
      </w:r>
      <w:r w:rsidRPr="00885B56">
        <w:t>sprzęt produkcyjny;</w:t>
      </w:r>
    </w:p>
    <w:p w14:paraId="0476E533" w14:textId="46C68043" w:rsidR="004F2253" w:rsidRPr="00885B56" w:rsidRDefault="004F2253" w:rsidP="005777C2">
      <w:pPr>
        <w:pStyle w:val="punktatornastron"/>
      </w:pPr>
      <w:r w:rsidRPr="00885B56">
        <w:t>brudne pomieszczenia zakładów, powierzchnie robocze, urządzenia chłodnicze</w:t>
      </w:r>
      <w:r w:rsidR="005A5A82" w:rsidRPr="00885B56">
        <w:t xml:space="preserve"> i </w:t>
      </w:r>
      <w:r w:rsidRPr="00885B56">
        <w:t>sprzęt produkcyjny;</w:t>
      </w:r>
    </w:p>
    <w:p w14:paraId="60439657" w14:textId="77777777" w:rsidR="004F2253" w:rsidRPr="00885B56" w:rsidRDefault="004F2253" w:rsidP="005777C2">
      <w:pPr>
        <w:pStyle w:val="punktatornastron"/>
        <w:rPr>
          <w:rFonts w:eastAsia="Times New Roman"/>
          <w:lang w:eastAsia="pl-PL"/>
        </w:rPr>
      </w:pPr>
      <w:r w:rsidRPr="00885B56">
        <w:rPr>
          <w:rFonts w:eastAsia="Times New Roman"/>
          <w:lang w:eastAsia="pl-PL"/>
        </w:rPr>
        <w:t>niewłaściwe zabezpieczenie zakładów przed dostępem szkodników;</w:t>
      </w:r>
    </w:p>
    <w:p w14:paraId="1BEB6605" w14:textId="77777777" w:rsidR="004F2253" w:rsidRPr="00885B56" w:rsidRDefault="004F2253" w:rsidP="005777C2">
      <w:pPr>
        <w:pStyle w:val="punktatornastron"/>
      </w:pPr>
      <w:r w:rsidRPr="00885B56">
        <w:t>brak warunków do mycia rąk, żywności oraz sprzętu produkcyjnego;</w:t>
      </w:r>
    </w:p>
    <w:p w14:paraId="30B57C33" w14:textId="73BFF72A" w:rsidR="004F2253" w:rsidRPr="00885B56" w:rsidRDefault="004F2253" w:rsidP="005777C2">
      <w:pPr>
        <w:pStyle w:val="punktatornastron"/>
      </w:pPr>
      <w:r w:rsidRPr="00885B56">
        <w:t>przechowywanie środków spożywczych</w:t>
      </w:r>
      <w:r w:rsidR="000E738B" w:rsidRPr="00885B56">
        <w:t xml:space="preserve"> w </w:t>
      </w:r>
      <w:r w:rsidRPr="00885B56">
        <w:t>warunkach, które narażają je na wtórne zanieczyszczenie lub bez zachowania łańcucha chłodniczego;</w:t>
      </w:r>
    </w:p>
    <w:p w14:paraId="3D6A74B6" w14:textId="563EE1DF" w:rsidR="004F2253" w:rsidRPr="00885B56" w:rsidRDefault="004F2253" w:rsidP="005777C2">
      <w:pPr>
        <w:pStyle w:val="punktatornastron"/>
        <w:rPr>
          <w:u w:val="single"/>
        </w:rPr>
      </w:pPr>
      <w:r w:rsidRPr="00885B56">
        <w:t>brak opracowanych i/lub wdrożonych</w:t>
      </w:r>
      <w:r w:rsidR="000E738B" w:rsidRPr="00885B56">
        <w:t xml:space="preserve"> w </w:t>
      </w:r>
      <w:r w:rsidRPr="00885B56">
        <w:t>zakładzie stałych procedur opartych na</w:t>
      </w:r>
      <w:r w:rsidR="00BC6949">
        <w:t> </w:t>
      </w:r>
      <w:r w:rsidRPr="00885B56">
        <w:t>zasadach systemu HACCP,</w:t>
      </w:r>
      <w:r w:rsidR="000E738B" w:rsidRPr="00885B56">
        <w:t xml:space="preserve"> w </w:t>
      </w:r>
      <w:r w:rsidRPr="00885B56">
        <w:t>tym uwzględniających kryteria mikrobiologiczne.</w:t>
      </w:r>
    </w:p>
    <w:p w14:paraId="380C4F32" w14:textId="52D21AD0" w:rsidR="004F2253" w:rsidRPr="00885B56" w:rsidRDefault="004F2253" w:rsidP="005777C2">
      <w:pPr>
        <w:pStyle w:val="Stylnastroninternet"/>
        <w:rPr>
          <w:rFonts w:eastAsia="Calibri"/>
        </w:rPr>
      </w:pPr>
      <w:r w:rsidRPr="00885B56">
        <w:rPr>
          <w:rFonts w:eastAsia="Calibri"/>
        </w:rPr>
        <w:t>Za stwierdzone podczas czynności kontrolnych uchybienia</w:t>
      </w:r>
      <w:r w:rsidR="005A5A82" w:rsidRPr="00885B56">
        <w:rPr>
          <w:rFonts w:eastAsia="Calibri"/>
        </w:rPr>
        <w:t xml:space="preserve"> z </w:t>
      </w:r>
      <w:r w:rsidRPr="00885B56">
        <w:rPr>
          <w:rFonts w:eastAsia="Calibri"/>
        </w:rPr>
        <w:t>zakresu braku bieżącej czystości</w:t>
      </w:r>
      <w:r w:rsidR="005A5A82" w:rsidRPr="00885B56">
        <w:rPr>
          <w:rFonts w:eastAsia="Calibri"/>
        </w:rPr>
        <w:t xml:space="preserve"> i </w:t>
      </w:r>
      <w:r w:rsidRPr="00885B56">
        <w:rPr>
          <w:rFonts w:eastAsia="Calibri"/>
        </w:rPr>
        <w:t xml:space="preserve">porządku, </w:t>
      </w:r>
      <w:r w:rsidRPr="00885B56">
        <w:rPr>
          <w:lang w:eastAsia="zh-CN"/>
        </w:rPr>
        <w:t xml:space="preserve">zatrudnianie osób nieposiadających orzeczeń lekarskich do celów sanitarno-epidemiologicznych o braku przeciwwskazań do wykonywania prac, </w:t>
      </w:r>
      <w:r w:rsidRPr="00885B56">
        <w:rPr>
          <w:lang w:eastAsia="zh-CN"/>
        </w:rPr>
        <w:lastRenderedPageBreak/>
        <w:t>przy</w:t>
      </w:r>
      <w:r w:rsidR="00D158E2">
        <w:rPr>
          <w:lang w:eastAsia="zh-CN"/>
        </w:rPr>
        <w:t> </w:t>
      </w:r>
      <w:r w:rsidRPr="00885B56">
        <w:rPr>
          <w:lang w:eastAsia="zh-CN"/>
        </w:rPr>
        <w:t>wykonywaniu których istnieje możliwość przeniesienia zakażenia na inne osoby oraz</w:t>
      </w:r>
      <w:r w:rsidR="00945056">
        <w:rPr>
          <w:lang w:eastAsia="zh-CN"/>
        </w:rPr>
        <w:t> </w:t>
      </w:r>
      <w:r w:rsidRPr="00885B56">
        <w:rPr>
          <w:lang w:eastAsia="zh-CN"/>
        </w:rPr>
        <w:t>niewdrażanie</w:t>
      </w:r>
      <w:r w:rsidR="000E738B" w:rsidRPr="00885B56">
        <w:rPr>
          <w:lang w:eastAsia="zh-CN"/>
        </w:rPr>
        <w:t xml:space="preserve"> w </w:t>
      </w:r>
      <w:r w:rsidRPr="00885B56">
        <w:rPr>
          <w:lang w:eastAsia="zh-CN"/>
        </w:rPr>
        <w:t xml:space="preserve">zakładzie procedur opartych na zasadach systemu HACCP </w:t>
      </w:r>
      <w:r w:rsidRPr="00885B56">
        <w:rPr>
          <w:rFonts w:eastAsia="Calibri"/>
        </w:rPr>
        <w:t>nałożono na</w:t>
      </w:r>
      <w:r w:rsidR="00945056">
        <w:rPr>
          <w:rFonts w:eastAsia="Calibri"/>
        </w:rPr>
        <w:t> </w:t>
      </w:r>
      <w:r w:rsidRPr="00885B56">
        <w:rPr>
          <w:rFonts w:eastAsia="Calibri"/>
        </w:rPr>
        <w:t>osoby winne zaniedbań 127 mandatów karnych na kwotę 30 600 zł. Najwięcej mandatów nałożono na pracowników wytwórni lodów</w:t>
      </w:r>
      <w:r w:rsidR="005A5A82" w:rsidRPr="00885B56">
        <w:rPr>
          <w:rFonts w:eastAsia="Calibri"/>
        </w:rPr>
        <w:t xml:space="preserve"> i </w:t>
      </w:r>
      <w:r w:rsidRPr="00885B56">
        <w:rPr>
          <w:rFonts w:eastAsia="Calibri"/>
        </w:rPr>
        <w:t>automatów do lodów – 42 na kwotę 10 100 zł, piekarni – 32 na kwotę 8 650 zł, ciastkarni – 16 na kwotę 3 650 zł</w:t>
      </w:r>
      <w:r w:rsidR="005A5A82" w:rsidRPr="00885B56">
        <w:rPr>
          <w:rFonts w:eastAsia="Calibri"/>
        </w:rPr>
        <w:t xml:space="preserve"> i </w:t>
      </w:r>
      <w:r w:rsidRPr="00885B56">
        <w:rPr>
          <w:rFonts w:eastAsia="Calibri"/>
        </w:rPr>
        <w:t>zakładów garmażeryjnych – 12 na</w:t>
      </w:r>
      <w:r w:rsidR="00BC6949">
        <w:rPr>
          <w:rFonts w:eastAsia="Calibri"/>
        </w:rPr>
        <w:t> </w:t>
      </w:r>
      <w:r w:rsidRPr="00885B56">
        <w:rPr>
          <w:rFonts w:eastAsia="Calibri"/>
        </w:rPr>
        <w:t>kwotę 4 400 zł.</w:t>
      </w:r>
    </w:p>
    <w:p w14:paraId="4B470C47" w14:textId="615B705B" w:rsidR="004F2253" w:rsidRPr="00885B56" w:rsidRDefault="004F2253" w:rsidP="005777C2">
      <w:pPr>
        <w:pStyle w:val="Stylnastroninternet"/>
        <w:rPr>
          <w:rFonts w:eastAsia="Calibri"/>
        </w:rPr>
      </w:pPr>
      <w:r w:rsidRPr="00885B56">
        <w:rPr>
          <w:rFonts w:eastAsia="Calibri"/>
        </w:rPr>
        <w:t>W celu usunięcia stwierdzonych podczas kontroli sanitarnych nieprawidłowości prowadzono postępowanie administracyjne. Wydano ogółem 257 decyzji administracyjnych dot. m.in. poprawy stanu sanitarno-technicznego, opracowania</w:t>
      </w:r>
      <w:r w:rsidR="005A5A82" w:rsidRPr="00885B56">
        <w:rPr>
          <w:rFonts w:eastAsia="Calibri"/>
        </w:rPr>
        <w:t xml:space="preserve"> i </w:t>
      </w:r>
      <w:r w:rsidRPr="00885B56">
        <w:rPr>
          <w:rFonts w:eastAsia="Calibri"/>
        </w:rPr>
        <w:t xml:space="preserve">wdrożenia stałych procedur na podstawie zasad systemu HACCP, bądź ich zweryfikowania, prawidłowego znakowania wyrobów gotowych, </w:t>
      </w:r>
      <w:r w:rsidRPr="00885B56">
        <w:rPr>
          <w:lang w:eastAsia="pl-PL"/>
        </w:rPr>
        <w:t>opracowania harmonogramu badań właścicielskich wyrobów gotowych</w:t>
      </w:r>
      <w:r w:rsidRPr="00885B56">
        <w:rPr>
          <w:rFonts w:eastAsia="Calibri"/>
        </w:rPr>
        <w:t xml:space="preserve">. Wydano 13 decyzji administracyjnych nakazujących unieruchomienie działalności produkcyjnej pomieszczeń zakładów, do czasu przeprowadzenia </w:t>
      </w:r>
      <w:r w:rsidRPr="00885B56">
        <w:rPr>
          <w:lang w:eastAsia="pl-PL"/>
        </w:rPr>
        <w:t>skutecznych zabiegów deratyzacji, dezynsekcji, mycia</w:t>
      </w:r>
      <w:r w:rsidR="005A5A82" w:rsidRPr="00885B56">
        <w:rPr>
          <w:lang w:eastAsia="pl-PL"/>
        </w:rPr>
        <w:t xml:space="preserve"> i </w:t>
      </w:r>
      <w:r w:rsidRPr="00885B56">
        <w:rPr>
          <w:lang w:eastAsia="pl-PL"/>
        </w:rPr>
        <w:t>dezynfekcji</w:t>
      </w:r>
      <w:r w:rsidRPr="00885B56">
        <w:rPr>
          <w:rFonts w:eastAsia="Calibri"/>
        </w:rPr>
        <w:t xml:space="preserve">, </w:t>
      </w:r>
      <w:r w:rsidRPr="00885B56">
        <w:rPr>
          <w:lang w:eastAsia="pl-PL"/>
        </w:rPr>
        <w:t>uzyskania orzeczenia o przydatności wody przeznaczonej do spożycia przez ludzi oraz prawidłowych wyników badań</w:t>
      </w:r>
      <w:r w:rsidR="005A5A82" w:rsidRPr="00885B56">
        <w:rPr>
          <w:lang w:eastAsia="pl-PL"/>
        </w:rPr>
        <w:t xml:space="preserve"> z </w:t>
      </w:r>
      <w:r w:rsidRPr="00885B56">
        <w:rPr>
          <w:lang w:eastAsia="pl-PL"/>
        </w:rPr>
        <w:t>produkcji próbnej</w:t>
      </w:r>
      <w:r w:rsidR="00945056">
        <w:rPr>
          <w:lang w:eastAsia="pl-PL"/>
        </w:rPr>
        <w:t>.</w:t>
      </w:r>
    </w:p>
    <w:p w14:paraId="7FAED4D5" w14:textId="21F0D1AF" w:rsidR="004F2253" w:rsidRPr="00885B56" w:rsidRDefault="004F2253" w:rsidP="005777C2">
      <w:pPr>
        <w:pStyle w:val="Stylnastroninternet"/>
        <w:rPr>
          <w:rFonts w:eastAsia="Calibri"/>
        </w:rPr>
      </w:pPr>
      <w:r w:rsidRPr="00885B56">
        <w:rPr>
          <w:rFonts w:eastAsia="Calibri"/>
        </w:rPr>
        <w:t xml:space="preserve">Ponadto wydano 7 decyzji administracyjnych zakazujących </w:t>
      </w:r>
      <w:r w:rsidRPr="00885B56">
        <w:rPr>
          <w:lang w:eastAsia="pl-PL"/>
        </w:rPr>
        <w:t>wprowadzania do obrotu kwestionowanych produktów</w:t>
      </w:r>
      <w:r w:rsidRPr="00885B56">
        <w:rPr>
          <w:rFonts w:eastAsia="Calibri"/>
        </w:rPr>
        <w:t xml:space="preserve"> lub wykorzystywania do produkcji środków spożywczych przeterminowanych, nieoznakowanych lub przechowywanych</w:t>
      </w:r>
      <w:r w:rsidR="000E738B" w:rsidRPr="00885B56">
        <w:rPr>
          <w:rFonts w:eastAsia="Calibri"/>
        </w:rPr>
        <w:t xml:space="preserve"> w </w:t>
      </w:r>
      <w:r w:rsidRPr="00885B56">
        <w:rPr>
          <w:rFonts w:eastAsia="Calibri"/>
        </w:rPr>
        <w:t>niewłaściwy sposób</w:t>
      </w:r>
      <w:r w:rsidR="00BC6949">
        <w:rPr>
          <w:rFonts w:eastAsia="Calibri"/>
        </w:rPr>
        <w:t>,</w:t>
      </w:r>
      <w:r w:rsidRPr="00885B56">
        <w:rPr>
          <w:rFonts w:eastAsia="Calibri"/>
        </w:rPr>
        <w:t xml:space="preserve"> tj.</w:t>
      </w:r>
      <w:r w:rsidR="00AD5D5D">
        <w:rPr>
          <w:rFonts w:eastAsia="Calibri"/>
        </w:rPr>
        <w:t> </w:t>
      </w:r>
      <w:r w:rsidRPr="00885B56">
        <w:rPr>
          <w:rFonts w:eastAsia="Calibri"/>
        </w:rPr>
        <w:t>niezabezpieczonych przed wtórnym zanieczyszczeniem.</w:t>
      </w:r>
    </w:p>
    <w:p w14:paraId="7127F5CC" w14:textId="46F39BD7" w:rsidR="004F2253" w:rsidRPr="00885B56" w:rsidRDefault="004F2253" w:rsidP="005777C2">
      <w:pPr>
        <w:pStyle w:val="Stylnastroninternet"/>
        <w:rPr>
          <w:rFonts w:eastAsia="Calibri"/>
        </w:rPr>
      </w:pPr>
      <w:r w:rsidRPr="00885B56">
        <w:rPr>
          <w:rFonts w:eastAsia="Calibri"/>
        </w:rPr>
        <w:t>W 2022 r. do badań laboratoryjnych pobrano</w:t>
      </w:r>
      <w:r w:rsidR="005A5A82" w:rsidRPr="00885B56">
        <w:rPr>
          <w:rFonts w:eastAsia="Calibri"/>
        </w:rPr>
        <w:t xml:space="preserve"> z </w:t>
      </w:r>
      <w:r w:rsidRPr="00885B56">
        <w:rPr>
          <w:rFonts w:eastAsia="Calibri"/>
        </w:rPr>
        <w:t>tej grupy zakładów 1156 próbek środków spożywczych</w:t>
      </w:r>
      <w:r w:rsidR="005A5A82" w:rsidRPr="00885B56">
        <w:rPr>
          <w:rFonts w:eastAsia="Calibri"/>
        </w:rPr>
        <w:t xml:space="preserve"> i </w:t>
      </w:r>
      <w:r w:rsidRPr="00885B56">
        <w:rPr>
          <w:rFonts w:eastAsia="Calibri"/>
        </w:rPr>
        <w:t>próbek sanitarnych. Zakwestionowano 214 próbek (tj. ok. 19 %), głównie lodów</w:t>
      </w:r>
      <w:r w:rsidR="005A5A82" w:rsidRPr="00885B56">
        <w:rPr>
          <w:rFonts w:eastAsia="Calibri"/>
        </w:rPr>
        <w:t xml:space="preserve"> z </w:t>
      </w:r>
      <w:r w:rsidRPr="00885B56">
        <w:rPr>
          <w:rFonts w:eastAsia="Calibri"/>
        </w:rPr>
        <w:t>automatu</w:t>
      </w:r>
      <w:r w:rsidR="005A5A82" w:rsidRPr="00885B56">
        <w:rPr>
          <w:rFonts w:eastAsia="Calibri"/>
        </w:rPr>
        <w:t xml:space="preserve"> i </w:t>
      </w:r>
      <w:r w:rsidRPr="00885B56">
        <w:rPr>
          <w:rFonts w:eastAsia="Calibri"/>
        </w:rPr>
        <w:t>lodów tradycyjnych (180 próbek), ze względu na przekroczoną dopuszczalną liczbę bakterii</w:t>
      </w:r>
      <w:r w:rsidR="005A5A82" w:rsidRPr="00885B56">
        <w:rPr>
          <w:rFonts w:eastAsia="Calibri"/>
        </w:rPr>
        <w:t xml:space="preserve"> z </w:t>
      </w:r>
      <w:r w:rsidRPr="00885B56">
        <w:rPr>
          <w:rFonts w:eastAsia="Calibri"/>
        </w:rPr>
        <w:t xml:space="preserve">rodziny </w:t>
      </w:r>
      <w:proofErr w:type="spellStart"/>
      <w:r w:rsidRPr="00885B56">
        <w:rPr>
          <w:rFonts w:eastAsia="Calibri"/>
          <w:i/>
        </w:rPr>
        <w:t>Enterobacteriaceae</w:t>
      </w:r>
      <w:proofErr w:type="spellEnd"/>
      <w:r w:rsidRPr="00885B56">
        <w:rPr>
          <w:rFonts w:eastAsia="Calibri"/>
        </w:rPr>
        <w:t>. Wyniki badań świadczyły o</w:t>
      </w:r>
      <w:r w:rsidR="00945056">
        <w:rPr>
          <w:rFonts w:eastAsia="Calibri"/>
        </w:rPr>
        <w:t> </w:t>
      </w:r>
      <w:r w:rsidRPr="00885B56">
        <w:rPr>
          <w:rFonts w:eastAsia="Calibri"/>
        </w:rPr>
        <w:t>niewystarczającym poziomie utrzymania higieny</w:t>
      </w:r>
      <w:r w:rsidR="000E738B" w:rsidRPr="00885B56">
        <w:rPr>
          <w:rFonts w:eastAsia="Calibri"/>
        </w:rPr>
        <w:t xml:space="preserve"> w </w:t>
      </w:r>
      <w:r w:rsidRPr="00885B56">
        <w:rPr>
          <w:rFonts w:eastAsia="Calibri"/>
        </w:rPr>
        <w:t>zakładzie lub nieprawidłowo przeprowadzanych procesach mycia</w:t>
      </w:r>
      <w:r w:rsidR="005A5A82" w:rsidRPr="00885B56">
        <w:rPr>
          <w:rFonts w:eastAsia="Calibri"/>
        </w:rPr>
        <w:t xml:space="preserve"> i </w:t>
      </w:r>
      <w:r w:rsidRPr="00885B56">
        <w:rPr>
          <w:rFonts w:eastAsia="Calibri"/>
        </w:rPr>
        <w:t>dezynfekcji oraz o braku kontroli wewnętrznej</w:t>
      </w:r>
      <w:r w:rsidR="000E738B" w:rsidRPr="00885B56">
        <w:rPr>
          <w:rFonts w:eastAsia="Calibri"/>
        </w:rPr>
        <w:t xml:space="preserve"> w </w:t>
      </w:r>
      <w:r w:rsidRPr="00885B56">
        <w:rPr>
          <w:rFonts w:eastAsia="Calibri"/>
        </w:rPr>
        <w:t>zakresie nadzoru nad skutecznością tych procesów. Wobec powyższego polecono przeprowadzić</w:t>
      </w:r>
      <w:r w:rsidR="000E738B" w:rsidRPr="00885B56">
        <w:rPr>
          <w:rFonts w:eastAsia="Calibri"/>
        </w:rPr>
        <w:t xml:space="preserve"> w </w:t>
      </w:r>
      <w:r w:rsidRPr="00885B56">
        <w:rPr>
          <w:rFonts w:eastAsia="Calibri"/>
        </w:rPr>
        <w:t>zakładach procesy mycia</w:t>
      </w:r>
      <w:r w:rsidR="005A5A82" w:rsidRPr="00885B56">
        <w:rPr>
          <w:rFonts w:eastAsia="Calibri"/>
        </w:rPr>
        <w:t xml:space="preserve"> i </w:t>
      </w:r>
      <w:r w:rsidRPr="00885B56">
        <w:rPr>
          <w:rFonts w:eastAsia="Calibri"/>
        </w:rPr>
        <w:t>dezynfekcji, wzmóc nadzór nad ich skutecznością oraz przeprowadzić szkolenia pracowników</w:t>
      </w:r>
      <w:r w:rsidR="000E738B" w:rsidRPr="00885B56">
        <w:rPr>
          <w:rFonts w:eastAsia="Calibri"/>
        </w:rPr>
        <w:t xml:space="preserve"> w </w:t>
      </w:r>
      <w:r w:rsidRPr="00885B56">
        <w:rPr>
          <w:rFonts w:eastAsia="Calibri"/>
        </w:rPr>
        <w:t xml:space="preserve">tym zakresie. </w:t>
      </w:r>
    </w:p>
    <w:p w14:paraId="250D8E38" w14:textId="4E2C7D46" w:rsidR="004F2253" w:rsidRPr="00885B56" w:rsidRDefault="004F2253" w:rsidP="005777C2">
      <w:pPr>
        <w:pStyle w:val="Stylnastroninternet"/>
        <w:rPr>
          <w:rFonts w:eastAsia="Calibri"/>
        </w:rPr>
      </w:pPr>
      <w:r w:rsidRPr="00885B56">
        <w:rPr>
          <w:rFonts w:eastAsia="Calibri"/>
        </w:rPr>
        <w:t>W 20 próbkach zmiotek pobranych</w:t>
      </w:r>
      <w:r w:rsidR="000E738B" w:rsidRPr="00885B56">
        <w:rPr>
          <w:rFonts w:eastAsia="Calibri"/>
        </w:rPr>
        <w:t xml:space="preserve"> w </w:t>
      </w:r>
      <w:r w:rsidRPr="00885B56">
        <w:rPr>
          <w:rFonts w:eastAsia="Calibri"/>
        </w:rPr>
        <w:t>piekarniach stwierdzono</w:t>
      </w:r>
      <w:r w:rsidRPr="00885B56">
        <w:rPr>
          <w:rFonts w:eastAsia="Calibri"/>
          <w:b/>
        </w:rPr>
        <w:t xml:space="preserve"> </w:t>
      </w:r>
      <w:r w:rsidRPr="00885B56">
        <w:rPr>
          <w:rFonts w:eastAsia="Calibri"/>
        </w:rPr>
        <w:t>obecność żywych</w:t>
      </w:r>
      <w:r w:rsidR="005A5A82" w:rsidRPr="00885B56">
        <w:rPr>
          <w:rFonts w:eastAsia="Calibri"/>
        </w:rPr>
        <w:t xml:space="preserve"> i </w:t>
      </w:r>
      <w:r w:rsidRPr="00885B56">
        <w:rPr>
          <w:rFonts w:eastAsia="Calibri"/>
        </w:rPr>
        <w:t>martwych szkodników oraz ich pozostałości.</w:t>
      </w:r>
      <w:r w:rsidR="000E738B" w:rsidRPr="00885B56">
        <w:rPr>
          <w:rFonts w:eastAsia="Calibri"/>
        </w:rPr>
        <w:t xml:space="preserve"> </w:t>
      </w:r>
      <w:r w:rsidR="00CA785E" w:rsidRPr="00885B56">
        <w:rPr>
          <w:rFonts w:eastAsia="Calibri"/>
        </w:rPr>
        <w:t>W</w:t>
      </w:r>
      <w:r w:rsidR="000E738B" w:rsidRPr="00885B56">
        <w:rPr>
          <w:rFonts w:eastAsia="Calibri"/>
        </w:rPr>
        <w:t> </w:t>
      </w:r>
      <w:r w:rsidRPr="00885B56">
        <w:rPr>
          <w:rFonts w:eastAsia="Calibri"/>
        </w:rPr>
        <w:t>zakładach tych polecono przeprowadzić skuteczne zabiegi dezynsekcji oraz mycia</w:t>
      </w:r>
      <w:r w:rsidR="005A5A82" w:rsidRPr="00885B56">
        <w:rPr>
          <w:rFonts w:eastAsia="Calibri"/>
        </w:rPr>
        <w:t xml:space="preserve"> i </w:t>
      </w:r>
      <w:r w:rsidRPr="00885B56">
        <w:rPr>
          <w:rFonts w:eastAsia="Calibri"/>
        </w:rPr>
        <w:t xml:space="preserve">dezynfekcji. </w:t>
      </w:r>
    </w:p>
    <w:p w14:paraId="1415BE9B" w14:textId="5FB25E35" w:rsidR="004F2253" w:rsidRPr="00885B56" w:rsidRDefault="004F2253" w:rsidP="005777C2">
      <w:pPr>
        <w:pStyle w:val="Stylnastroninternet"/>
        <w:rPr>
          <w:iCs/>
          <w:lang w:eastAsia="pl-PL"/>
        </w:rPr>
      </w:pPr>
      <w:r w:rsidRPr="00885B56">
        <w:rPr>
          <w:iCs/>
          <w:lang w:eastAsia="pl-PL"/>
        </w:rPr>
        <w:t>W 15 próbkach wyrobów ciastkarskich</w:t>
      </w:r>
      <w:r w:rsidR="005A5A82" w:rsidRPr="00885B56">
        <w:rPr>
          <w:iCs/>
          <w:lang w:eastAsia="pl-PL"/>
        </w:rPr>
        <w:t xml:space="preserve"> z </w:t>
      </w:r>
      <w:r w:rsidRPr="00885B56">
        <w:rPr>
          <w:iCs/>
          <w:lang w:eastAsia="pl-PL"/>
        </w:rPr>
        <w:t xml:space="preserve">kremem niepoddanym obróbce termicznej stwierdzono obecność bakterii </w:t>
      </w:r>
      <w:proofErr w:type="spellStart"/>
      <w:r w:rsidRPr="00885B56">
        <w:rPr>
          <w:i/>
          <w:lang w:eastAsia="pl-PL"/>
        </w:rPr>
        <w:t>Bacillus</w:t>
      </w:r>
      <w:proofErr w:type="spellEnd"/>
      <w:r w:rsidRPr="00885B56">
        <w:rPr>
          <w:i/>
          <w:lang w:eastAsia="pl-PL"/>
        </w:rPr>
        <w:t xml:space="preserve"> cereus</w:t>
      </w:r>
      <w:r w:rsidRPr="00885B56">
        <w:rPr>
          <w:iCs/>
          <w:lang w:eastAsia="pl-PL"/>
        </w:rPr>
        <w:t>. Przedsiębiorcę zobowiązano do podjęcia działań naprawczych – przeprowadzenia zabiegów mycia</w:t>
      </w:r>
      <w:r w:rsidR="005A5A82" w:rsidRPr="00885B56">
        <w:rPr>
          <w:iCs/>
          <w:lang w:eastAsia="pl-PL"/>
        </w:rPr>
        <w:t xml:space="preserve"> i </w:t>
      </w:r>
      <w:r w:rsidRPr="00885B56">
        <w:rPr>
          <w:iCs/>
          <w:lang w:eastAsia="pl-PL"/>
        </w:rPr>
        <w:t>dezynfekcji pomieszczeń, urządzeń</w:t>
      </w:r>
      <w:r w:rsidR="005A5A82" w:rsidRPr="00885B56">
        <w:rPr>
          <w:iCs/>
          <w:lang w:eastAsia="pl-PL"/>
        </w:rPr>
        <w:t xml:space="preserve"> i </w:t>
      </w:r>
      <w:r w:rsidRPr="00885B56">
        <w:rPr>
          <w:iCs/>
          <w:lang w:eastAsia="pl-PL"/>
        </w:rPr>
        <w:t>sprzętu produkcyjnego, weryfikację procedur systemu HACCP dot. produkcji wyrobu ciastkarskiego</w:t>
      </w:r>
      <w:r w:rsidR="005A5A82" w:rsidRPr="00885B56">
        <w:rPr>
          <w:iCs/>
          <w:lang w:eastAsia="pl-PL"/>
        </w:rPr>
        <w:t xml:space="preserve"> z </w:t>
      </w:r>
      <w:r w:rsidRPr="00885B56">
        <w:rPr>
          <w:iCs/>
          <w:lang w:eastAsia="pl-PL"/>
        </w:rPr>
        <w:t>kremem niepoddanym obróbce termicznej oraz przedłożenia prawidłowych wyników badań potwierdzających ich właściwą jakość zdrowotną. Ponownie pobrane do badań laboratoryjnych próbki ciastek nie budziły zastrzeżeń pod względem jakości zdrowotnej.</w:t>
      </w:r>
    </w:p>
    <w:p w14:paraId="213E05FE" w14:textId="1EABD297" w:rsidR="004F2253" w:rsidRPr="00885B56" w:rsidRDefault="004F2253" w:rsidP="005777C2">
      <w:pPr>
        <w:pStyle w:val="Stylnastroninternet"/>
        <w:rPr>
          <w:lang w:eastAsia="zh-CN"/>
        </w:rPr>
      </w:pPr>
      <w:r w:rsidRPr="00885B56">
        <w:rPr>
          <w:rFonts w:eastAsia="Calibri"/>
        </w:rPr>
        <w:lastRenderedPageBreak/>
        <w:t>W 2 próbkach mąki (</w:t>
      </w:r>
      <w:r w:rsidRPr="00885B56">
        <w:rPr>
          <w:lang w:eastAsia="pl-PL"/>
        </w:rPr>
        <w:t>mąka pszenna typ 1850, mąka żytnia typ 1400</w:t>
      </w:r>
      <w:r w:rsidRPr="00885B56">
        <w:rPr>
          <w:rFonts w:eastAsia="Calibri"/>
        </w:rPr>
        <w:t>) pobranych</w:t>
      </w:r>
      <w:r w:rsidR="000E738B" w:rsidRPr="00885B56">
        <w:rPr>
          <w:rFonts w:eastAsia="Calibri"/>
        </w:rPr>
        <w:t xml:space="preserve"> w </w:t>
      </w:r>
      <w:r w:rsidRPr="00885B56">
        <w:rPr>
          <w:rFonts w:eastAsia="Calibri"/>
        </w:rPr>
        <w:t>młynach oraz</w:t>
      </w:r>
      <w:r w:rsidR="000E738B" w:rsidRPr="00885B56">
        <w:rPr>
          <w:rFonts w:eastAsia="Calibri"/>
        </w:rPr>
        <w:t xml:space="preserve"> w </w:t>
      </w:r>
      <w:r w:rsidRPr="00885B56">
        <w:rPr>
          <w:rFonts w:eastAsia="Calibri"/>
        </w:rPr>
        <w:t>2 próbkach rodzynek pobranych</w:t>
      </w:r>
      <w:r w:rsidR="000E738B" w:rsidRPr="00885B56">
        <w:rPr>
          <w:rFonts w:eastAsia="Calibri"/>
        </w:rPr>
        <w:t xml:space="preserve"> w </w:t>
      </w:r>
      <w:r w:rsidRPr="00885B56">
        <w:rPr>
          <w:rFonts w:eastAsia="Calibri"/>
        </w:rPr>
        <w:t xml:space="preserve">zakładach produkcji żywności </w:t>
      </w:r>
      <w:r w:rsidRPr="00885B56">
        <w:rPr>
          <w:lang w:eastAsia="pl-PL"/>
        </w:rPr>
        <w:t xml:space="preserve">stwierdzono </w:t>
      </w:r>
      <w:r w:rsidRPr="00885B56">
        <w:rPr>
          <w:bCs/>
          <w:lang w:eastAsia="pl-PL"/>
        </w:rPr>
        <w:t xml:space="preserve">przekroczenie najwyższego dopuszczalnego poziomu </w:t>
      </w:r>
      <w:proofErr w:type="spellStart"/>
      <w:r w:rsidRPr="00885B56">
        <w:rPr>
          <w:bCs/>
          <w:lang w:eastAsia="pl-PL"/>
        </w:rPr>
        <w:t>ochratoksyny</w:t>
      </w:r>
      <w:proofErr w:type="spellEnd"/>
      <w:r w:rsidRPr="00885B56">
        <w:rPr>
          <w:bCs/>
          <w:lang w:eastAsia="pl-PL"/>
        </w:rPr>
        <w:t xml:space="preserve"> A, </w:t>
      </w:r>
      <w:r w:rsidRPr="00885B56">
        <w:rPr>
          <w:lang w:eastAsia="pl-PL"/>
        </w:rPr>
        <w:t>co jest niezgodne</w:t>
      </w:r>
      <w:r w:rsidR="005A5A82" w:rsidRPr="00885B56">
        <w:rPr>
          <w:lang w:eastAsia="pl-PL"/>
        </w:rPr>
        <w:t xml:space="preserve"> z </w:t>
      </w:r>
      <w:r w:rsidRPr="00885B56">
        <w:rPr>
          <w:i/>
          <w:iCs/>
          <w:lang w:eastAsia="pl-PL"/>
        </w:rPr>
        <w:t>rozporządzeniem Komisji (WE) Nr 1881/2006</w:t>
      </w:r>
      <w:r w:rsidR="005A5A82" w:rsidRPr="00885B56">
        <w:rPr>
          <w:i/>
          <w:iCs/>
          <w:lang w:eastAsia="pl-PL"/>
        </w:rPr>
        <w:t xml:space="preserve"> z </w:t>
      </w:r>
      <w:r w:rsidRPr="00885B56">
        <w:rPr>
          <w:i/>
          <w:iCs/>
          <w:lang w:eastAsia="pl-PL"/>
        </w:rPr>
        <w:t>dnia 19 grudnia 2006 r. ustalającym najwyższe dopuszczalne poziomy niektórych zanieczyszczeń</w:t>
      </w:r>
      <w:r w:rsidR="000E738B" w:rsidRPr="00885B56">
        <w:rPr>
          <w:i/>
          <w:iCs/>
          <w:lang w:eastAsia="pl-PL"/>
        </w:rPr>
        <w:t xml:space="preserve"> w </w:t>
      </w:r>
      <w:r w:rsidRPr="00885B56">
        <w:rPr>
          <w:i/>
          <w:iCs/>
          <w:lang w:eastAsia="pl-PL"/>
        </w:rPr>
        <w:t>środkach spożywczych</w:t>
      </w:r>
      <w:r w:rsidRPr="00885B56">
        <w:rPr>
          <w:lang w:eastAsia="pl-PL"/>
        </w:rPr>
        <w:t xml:space="preserve">. </w:t>
      </w:r>
      <w:r w:rsidRPr="00885B56">
        <w:rPr>
          <w:lang w:eastAsia="zh-CN"/>
        </w:rPr>
        <w:t>Podjęto działania</w:t>
      </w:r>
      <w:r w:rsidR="000E738B" w:rsidRPr="00885B56">
        <w:rPr>
          <w:lang w:eastAsia="zh-CN"/>
        </w:rPr>
        <w:t xml:space="preserve"> w </w:t>
      </w:r>
      <w:r w:rsidRPr="00885B56">
        <w:rPr>
          <w:lang w:eastAsia="zh-CN"/>
        </w:rPr>
        <w:t>ramach Systemu Wczesnego Ostrzegania o Niebezpiecznej Żywności</w:t>
      </w:r>
      <w:r w:rsidR="005A5A82" w:rsidRPr="00885B56">
        <w:rPr>
          <w:lang w:eastAsia="zh-CN"/>
        </w:rPr>
        <w:t xml:space="preserve"> i </w:t>
      </w:r>
      <w:r w:rsidRPr="00885B56">
        <w:rPr>
          <w:lang w:eastAsia="zh-CN"/>
        </w:rPr>
        <w:t>Paszach (RASFF), celem wyeliminowania tych produktów</w:t>
      </w:r>
      <w:r w:rsidR="005A5A82" w:rsidRPr="00885B56">
        <w:rPr>
          <w:lang w:eastAsia="zh-CN"/>
        </w:rPr>
        <w:t xml:space="preserve"> z </w:t>
      </w:r>
      <w:r w:rsidRPr="00885B56">
        <w:rPr>
          <w:lang w:eastAsia="zh-CN"/>
        </w:rPr>
        <w:t>rynku.</w:t>
      </w:r>
    </w:p>
    <w:p w14:paraId="6378B843" w14:textId="43F7D1AD" w:rsidR="004F2253" w:rsidRPr="00885B56" w:rsidRDefault="004F2253" w:rsidP="005777C2">
      <w:pPr>
        <w:pStyle w:val="Stylnastroninternet"/>
        <w:rPr>
          <w:lang w:eastAsia="pl-PL"/>
        </w:rPr>
      </w:pPr>
      <w:r w:rsidRPr="00885B56">
        <w:rPr>
          <w:lang w:eastAsia="pl-PL"/>
        </w:rPr>
        <w:t>W pięciu próbkach wody źródlanej stwierdzono obecność bakterii</w:t>
      </w:r>
      <w:r w:rsidR="005A5A82" w:rsidRPr="00885B56">
        <w:rPr>
          <w:lang w:eastAsia="pl-PL"/>
        </w:rPr>
        <w:t xml:space="preserve"> z </w:t>
      </w:r>
      <w:r w:rsidRPr="00885B56">
        <w:rPr>
          <w:lang w:eastAsia="pl-PL"/>
        </w:rPr>
        <w:t>grupy coli. W</w:t>
      </w:r>
      <w:r w:rsidR="00BC6949">
        <w:rPr>
          <w:lang w:eastAsia="pl-PL"/>
        </w:rPr>
        <w:t> </w:t>
      </w:r>
      <w:r w:rsidRPr="00885B56">
        <w:rPr>
          <w:lang w:eastAsia="pl-PL"/>
        </w:rPr>
        <w:t>związku</w:t>
      </w:r>
      <w:r w:rsidR="005A5A82" w:rsidRPr="00885B56">
        <w:rPr>
          <w:lang w:eastAsia="pl-PL"/>
        </w:rPr>
        <w:t xml:space="preserve"> z </w:t>
      </w:r>
      <w:r w:rsidRPr="00885B56">
        <w:rPr>
          <w:lang w:eastAsia="pl-PL"/>
        </w:rPr>
        <w:t>powyższym wszczęto procedurę</w:t>
      </w:r>
      <w:r w:rsidR="000E738B" w:rsidRPr="00885B56">
        <w:rPr>
          <w:lang w:eastAsia="pl-PL"/>
        </w:rPr>
        <w:t xml:space="preserve"> w </w:t>
      </w:r>
      <w:r w:rsidRPr="00885B56">
        <w:rPr>
          <w:lang w:eastAsia="pl-PL"/>
        </w:rPr>
        <w:t>ramach funkcjonowania systemu RASFF. Państwowy powiatowy inspektor sanitarny decyzją</w:t>
      </w:r>
      <w:r w:rsidR="005A5A82" w:rsidRPr="00885B56">
        <w:rPr>
          <w:lang w:eastAsia="pl-PL"/>
        </w:rPr>
        <w:t xml:space="preserve"> z </w:t>
      </w:r>
      <w:r w:rsidRPr="00885B56">
        <w:rPr>
          <w:lang w:eastAsia="pl-PL"/>
        </w:rPr>
        <w:t>rygorem natychmiastowej wykonalności zakazał wprowadzania do obrotu kwestionowanej partii wody źródlanej oraz</w:t>
      </w:r>
      <w:r w:rsidR="00BC6949">
        <w:rPr>
          <w:lang w:eastAsia="pl-PL"/>
        </w:rPr>
        <w:t> </w:t>
      </w:r>
      <w:r w:rsidRPr="00885B56">
        <w:rPr>
          <w:lang w:eastAsia="pl-PL"/>
        </w:rPr>
        <w:t>nakazał wycofanie produktu</w:t>
      </w:r>
      <w:r w:rsidR="005A5A82" w:rsidRPr="00885B56">
        <w:rPr>
          <w:lang w:eastAsia="pl-PL"/>
        </w:rPr>
        <w:t xml:space="preserve"> z </w:t>
      </w:r>
      <w:r w:rsidRPr="00885B56">
        <w:rPr>
          <w:lang w:eastAsia="pl-PL"/>
        </w:rPr>
        <w:t>obrotu.</w:t>
      </w:r>
      <w:r w:rsidR="000E738B" w:rsidRPr="00885B56">
        <w:rPr>
          <w:lang w:eastAsia="pl-PL"/>
        </w:rPr>
        <w:t xml:space="preserve"> </w:t>
      </w:r>
      <w:r w:rsidR="00CA785E" w:rsidRPr="00885B56">
        <w:rPr>
          <w:lang w:eastAsia="pl-PL"/>
        </w:rPr>
        <w:t>W</w:t>
      </w:r>
      <w:r w:rsidR="000E738B" w:rsidRPr="00885B56">
        <w:rPr>
          <w:lang w:eastAsia="pl-PL"/>
        </w:rPr>
        <w:t> </w:t>
      </w:r>
      <w:r w:rsidRPr="00885B56">
        <w:rPr>
          <w:lang w:eastAsia="pl-PL"/>
        </w:rPr>
        <w:t>związku</w:t>
      </w:r>
      <w:r w:rsidR="005A5A82" w:rsidRPr="00885B56">
        <w:rPr>
          <w:lang w:eastAsia="pl-PL"/>
        </w:rPr>
        <w:t xml:space="preserve"> z </w:t>
      </w:r>
      <w:r w:rsidRPr="00885B56">
        <w:rPr>
          <w:lang w:eastAsia="pl-PL"/>
        </w:rPr>
        <w:t>brakiem skuteczności podejmowanych przez przedsiębiorcę działań naprawczych, wydano decyzję nakazującą natychmiastowe unieruchomienie linii produkcyjnej</w:t>
      </w:r>
      <w:r w:rsidR="000E738B" w:rsidRPr="00885B56">
        <w:rPr>
          <w:lang w:eastAsia="pl-PL"/>
        </w:rPr>
        <w:t xml:space="preserve"> w </w:t>
      </w:r>
      <w:r w:rsidRPr="00885B56">
        <w:rPr>
          <w:lang w:eastAsia="pl-PL"/>
        </w:rPr>
        <w:t>zakładzie do czasu uzyskania orzeczenia o przydatności wody przeznaczonej do spożycia przez ludzi oraz prawidłowych wyników badań</w:t>
      </w:r>
      <w:r w:rsidR="005A5A82" w:rsidRPr="00885B56">
        <w:rPr>
          <w:lang w:eastAsia="pl-PL"/>
        </w:rPr>
        <w:t xml:space="preserve"> z </w:t>
      </w:r>
      <w:r w:rsidRPr="00885B56">
        <w:rPr>
          <w:lang w:eastAsia="pl-PL"/>
        </w:rPr>
        <w:t>produkcji próbnej.  Wszystkie obowiązki decyzji zostały wykonane. Kwestionowany produkt został wycofany</w:t>
      </w:r>
      <w:r w:rsidR="005A5A82" w:rsidRPr="00885B56">
        <w:rPr>
          <w:lang w:eastAsia="pl-PL"/>
        </w:rPr>
        <w:t xml:space="preserve"> z </w:t>
      </w:r>
      <w:r w:rsidRPr="00885B56">
        <w:rPr>
          <w:lang w:eastAsia="pl-PL"/>
        </w:rPr>
        <w:t>rynku</w:t>
      </w:r>
      <w:r w:rsidR="005A5A82" w:rsidRPr="00885B56">
        <w:rPr>
          <w:lang w:eastAsia="pl-PL"/>
        </w:rPr>
        <w:t xml:space="preserve"> i </w:t>
      </w:r>
      <w:r w:rsidRPr="00885B56">
        <w:rPr>
          <w:lang w:eastAsia="pl-PL"/>
        </w:rPr>
        <w:t>zutylizowany.</w:t>
      </w:r>
      <w:r w:rsidR="000E738B" w:rsidRPr="00885B56">
        <w:rPr>
          <w:lang w:eastAsia="pl-PL"/>
        </w:rPr>
        <w:t xml:space="preserve"> </w:t>
      </w:r>
      <w:r w:rsidR="00CA785E" w:rsidRPr="00885B56">
        <w:rPr>
          <w:lang w:eastAsia="pl-PL"/>
        </w:rPr>
        <w:t>W</w:t>
      </w:r>
      <w:r w:rsidR="000E738B" w:rsidRPr="00885B56">
        <w:rPr>
          <w:lang w:eastAsia="pl-PL"/>
        </w:rPr>
        <w:t> </w:t>
      </w:r>
      <w:r w:rsidRPr="00885B56">
        <w:rPr>
          <w:lang w:eastAsia="pl-PL"/>
        </w:rPr>
        <w:t>wyniku podjętych działań naprawczych polegających na</w:t>
      </w:r>
      <w:r w:rsidR="00BC6949">
        <w:rPr>
          <w:lang w:eastAsia="pl-PL"/>
        </w:rPr>
        <w:t> </w:t>
      </w:r>
      <w:r w:rsidRPr="00885B56">
        <w:rPr>
          <w:lang w:eastAsia="pl-PL"/>
        </w:rPr>
        <w:t>zidentyfikowaniu przyczyny zanieczyszczenia tj. nieszczelności podziemnej instalacji wodnej, przeprowadzeniu dezynfekcji źródła, sieci wodociągowej</w:t>
      </w:r>
      <w:r w:rsidR="005A5A82" w:rsidRPr="00885B56">
        <w:rPr>
          <w:lang w:eastAsia="pl-PL"/>
        </w:rPr>
        <w:t xml:space="preserve"> i </w:t>
      </w:r>
      <w:r w:rsidRPr="00885B56">
        <w:rPr>
          <w:lang w:eastAsia="pl-PL"/>
        </w:rPr>
        <w:t>linii produkcyjnej, weryfikacji sposobu przeprowadzania zabiegów mycia</w:t>
      </w:r>
      <w:r w:rsidR="005A5A82" w:rsidRPr="00885B56">
        <w:rPr>
          <w:lang w:eastAsia="pl-PL"/>
        </w:rPr>
        <w:t xml:space="preserve"> i </w:t>
      </w:r>
      <w:r w:rsidRPr="00885B56">
        <w:rPr>
          <w:lang w:eastAsia="pl-PL"/>
        </w:rPr>
        <w:t>dezynfekcji</w:t>
      </w:r>
      <w:r w:rsidR="000E738B" w:rsidRPr="00885B56">
        <w:rPr>
          <w:lang w:eastAsia="pl-PL"/>
        </w:rPr>
        <w:t xml:space="preserve"> w </w:t>
      </w:r>
      <w:r w:rsidRPr="00885B56">
        <w:rPr>
          <w:lang w:eastAsia="pl-PL"/>
        </w:rPr>
        <w:t>zakładzie, usunięto zanieczyszczenie</w:t>
      </w:r>
      <w:r w:rsidR="005A5A82" w:rsidRPr="00885B56">
        <w:rPr>
          <w:lang w:eastAsia="pl-PL"/>
        </w:rPr>
        <w:t xml:space="preserve"> i </w:t>
      </w:r>
      <w:r w:rsidRPr="00885B56">
        <w:rPr>
          <w:lang w:eastAsia="pl-PL"/>
        </w:rPr>
        <w:t>uzyskano wynik badań produktu spełniający kryteria mikrobiologiczne dla</w:t>
      </w:r>
      <w:r w:rsidR="00BC6949">
        <w:rPr>
          <w:lang w:eastAsia="pl-PL"/>
        </w:rPr>
        <w:t> </w:t>
      </w:r>
      <w:r w:rsidRPr="00885B56">
        <w:rPr>
          <w:lang w:eastAsia="pl-PL"/>
        </w:rPr>
        <w:t>wód źródlanych.</w:t>
      </w:r>
      <w:r w:rsidR="000E738B" w:rsidRPr="00885B56">
        <w:rPr>
          <w:lang w:eastAsia="pl-PL"/>
        </w:rPr>
        <w:t xml:space="preserve"> </w:t>
      </w:r>
      <w:r w:rsidR="00CA785E" w:rsidRPr="00885B56">
        <w:rPr>
          <w:lang w:eastAsia="pl-PL"/>
        </w:rPr>
        <w:t>W</w:t>
      </w:r>
      <w:r w:rsidR="000E738B" w:rsidRPr="00885B56">
        <w:rPr>
          <w:lang w:eastAsia="pl-PL"/>
        </w:rPr>
        <w:t> </w:t>
      </w:r>
      <w:r w:rsidRPr="00885B56">
        <w:rPr>
          <w:lang w:eastAsia="pl-PL"/>
        </w:rPr>
        <w:t>związku</w:t>
      </w:r>
      <w:r w:rsidR="005A5A82" w:rsidRPr="00885B56">
        <w:rPr>
          <w:lang w:eastAsia="pl-PL"/>
        </w:rPr>
        <w:t xml:space="preserve"> z </w:t>
      </w:r>
      <w:r w:rsidRPr="00885B56">
        <w:rPr>
          <w:lang w:eastAsia="pl-PL"/>
        </w:rPr>
        <w:t>powyższym działalność produkcyjna</w:t>
      </w:r>
      <w:r w:rsidR="000E738B" w:rsidRPr="00885B56">
        <w:rPr>
          <w:lang w:eastAsia="pl-PL"/>
        </w:rPr>
        <w:t xml:space="preserve"> w </w:t>
      </w:r>
      <w:r w:rsidRPr="00885B56">
        <w:rPr>
          <w:lang w:eastAsia="pl-PL"/>
        </w:rPr>
        <w:t>zakładzie została wznowiona.</w:t>
      </w:r>
      <w:r w:rsidR="005A5A82" w:rsidRPr="00885B56">
        <w:rPr>
          <w:lang w:eastAsia="pl-PL"/>
        </w:rPr>
        <w:t xml:space="preserve"> z </w:t>
      </w:r>
      <w:r w:rsidRPr="00885B56">
        <w:rPr>
          <w:lang w:eastAsia="pl-PL"/>
        </w:rPr>
        <w:t>powodu zaistniałej sytuacji,</w:t>
      </w:r>
      <w:r w:rsidR="000E738B" w:rsidRPr="00885B56">
        <w:rPr>
          <w:lang w:eastAsia="pl-PL"/>
        </w:rPr>
        <w:t xml:space="preserve"> w </w:t>
      </w:r>
      <w:r w:rsidRPr="00885B56">
        <w:rPr>
          <w:lang w:eastAsia="pl-PL"/>
        </w:rPr>
        <w:t>celu sprawdzenia jakości zdrowotnej produkowanej wody źródlanej, ponownie pobrano do badań laboratoryjnych</w:t>
      </w:r>
      <w:r w:rsidR="000E738B" w:rsidRPr="00885B56">
        <w:rPr>
          <w:lang w:eastAsia="pl-PL"/>
        </w:rPr>
        <w:t xml:space="preserve"> w </w:t>
      </w:r>
      <w:r w:rsidRPr="00885B56">
        <w:rPr>
          <w:lang w:eastAsia="pl-PL"/>
        </w:rPr>
        <w:t>ramach urzędowej kontroli pięć próbek produktu. Wyniki badań powtórnie wykazały zanieczyszczenie bakteriami</w:t>
      </w:r>
      <w:r w:rsidR="005A5A82" w:rsidRPr="00885B56">
        <w:rPr>
          <w:lang w:eastAsia="pl-PL"/>
        </w:rPr>
        <w:t xml:space="preserve"> z </w:t>
      </w:r>
      <w:r w:rsidRPr="00885B56">
        <w:rPr>
          <w:lang w:eastAsia="pl-PL"/>
        </w:rPr>
        <w:t>grupy coli.</w:t>
      </w:r>
      <w:r w:rsidR="005A5A82" w:rsidRPr="00885B56">
        <w:rPr>
          <w:lang w:eastAsia="pl-PL"/>
        </w:rPr>
        <w:t xml:space="preserve"> z </w:t>
      </w:r>
      <w:r w:rsidRPr="00885B56">
        <w:rPr>
          <w:lang w:eastAsia="pl-PL"/>
        </w:rPr>
        <w:t>uwagi na fakt, iż kwestionowana partia wody nie została wprowadzona na rynek, nie wystosowano powiadomienia</w:t>
      </w:r>
      <w:r w:rsidR="000E738B" w:rsidRPr="00885B56">
        <w:rPr>
          <w:lang w:eastAsia="pl-PL"/>
        </w:rPr>
        <w:t xml:space="preserve"> w </w:t>
      </w:r>
      <w:r w:rsidRPr="00885B56">
        <w:rPr>
          <w:lang w:eastAsia="pl-PL"/>
        </w:rPr>
        <w:t>systemie RASFF,</w:t>
      </w:r>
      <w:r w:rsidR="005A5A82" w:rsidRPr="00885B56">
        <w:rPr>
          <w:lang w:eastAsia="pl-PL"/>
        </w:rPr>
        <w:t xml:space="preserve"> a </w:t>
      </w:r>
      <w:r w:rsidRPr="00885B56">
        <w:rPr>
          <w:lang w:eastAsia="pl-PL"/>
        </w:rPr>
        <w:t>cała partia została przez właściciela zutylizowana. Państwowy Powiatowy Inspektor Sanitarny wydał kolejną decyzję wstrzymującą natychmiast działalność produkcyjną</w:t>
      </w:r>
      <w:r w:rsidR="000E738B" w:rsidRPr="00885B56">
        <w:rPr>
          <w:lang w:eastAsia="pl-PL"/>
        </w:rPr>
        <w:t xml:space="preserve"> w </w:t>
      </w:r>
      <w:r w:rsidRPr="00885B56">
        <w:rPr>
          <w:lang w:eastAsia="pl-PL"/>
        </w:rPr>
        <w:t>zakładzie, nakazującą dokonanie szczegółowej analizy na wszystkich etapach produkcji</w:t>
      </w:r>
      <w:r w:rsidR="005A5A82" w:rsidRPr="00885B56">
        <w:rPr>
          <w:lang w:eastAsia="pl-PL"/>
        </w:rPr>
        <w:t xml:space="preserve"> i </w:t>
      </w:r>
      <w:r w:rsidRPr="00885B56">
        <w:rPr>
          <w:lang w:eastAsia="pl-PL"/>
        </w:rPr>
        <w:t>przechowywania</w:t>
      </w:r>
      <w:r w:rsidR="000E738B" w:rsidRPr="00885B56">
        <w:rPr>
          <w:lang w:eastAsia="pl-PL"/>
        </w:rPr>
        <w:t xml:space="preserve"> w </w:t>
      </w:r>
      <w:r w:rsidRPr="00885B56">
        <w:rPr>
          <w:lang w:eastAsia="pl-PL"/>
        </w:rPr>
        <w:t>celu ustalenia przyczyn powstałego zagrożenia oraz ich usunięcie. Po</w:t>
      </w:r>
      <w:r w:rsidR="00BC6949">
        <w:rPr>
          <w:lang w:eastAsia="pl-PL"/>
        </w:rPr>
        <w:t> </w:t>
      </w:r>
      <w:r w:rsidRPr="00885B56">
        <w:rPr>
          <w:lang w:eastAsia="pl-PL"/>
        </w:rPr>
        <w:t>przeprowadzonych</w:t>
      </w:r>
      <w:r w:rsidR="000E738B" w:rsidRPr="00885B56">
        <w:rPr>
          <w:lang w:eastAsia="pl-PL"/>
        </w:rPr>
        <w:t xml:space="preserve"> w </w:t>
      </w:r>
      <w:r w:rsidRPr="00885B56">
        <w:rPr>
          <w:lang w:eastAsia="pl-PL"/>
        </w:rPr>
        <w:t>zakładzie skutecznych działaniach naprawczych oraz ponownym zbadaniu próbek</w:t>
      </w:r>
      <w:r w:rsidR="000E738B" w:rsidRPr="00885B56">
        <w:rPr>
          <w:lang w:eastAsia="pl-PL"/>
        </w:rPr>
        <w:t xml:space="preserve"> w </w:t>
      </w:r>
      <w:r w:rsidRPr="00885B56">
        <w:rPr>
          <w:lang w:eastAsia="pl-PL"/>
        </w:rPr>
        <w:t>ramach urzędowej kontroli żywności (wyniki poprawne),</w:t>
      </w:r>
      <w:r w:rsidR="000E738B" w:rsidRPr="00885B56">
        <w:rPr>
          <w:lang w:eastAsia="pl-PL"/>
        </w:rPr>
        <w:t xml:space="preserve"> w </w:t>
      </w:r>
      <w:r w:rsidRPr="00885B56">
        <w:rPr>
          <w:lang w:eastAsia="pl-PL"/>
        </w:rPr>
        <w:t>zakładzie wznowiono działalność produkcyjną. Zidentyfikowaną przyczyną nieprawidłowości były niewłaściwie przeprowadzone zabiegi mycia</w:t>
      </w:r>
      <w:r w:rsidR="005A5A82" w:rsidRPr="00885B56">
        <w:rPr>
          <w:lang w:eastAsia="pl-PL"/>
        </w:rPr>
        <w:t xml:space="preserve"> i </w:t>
      </w:r>
      <w:r w:rsidRPr="00885B56">
        <w:rPr>
          <w:lang w:eastAsia="pl-PL"/>
        </w:rPr>
        <w:t>dezynfekcji jednej</w:t>
      </w:r>
      <w:r w:rsidR="005A5A82" w:rsidRPr="00885B56">
        <w:rPr>
          <w:lang w:eastAsia="pl-PL"/>
        </w:rPr>
        <w:t xml:space="preserve"> z </w:t>
      </w:r>
      <w:r w:rsidRPr="00885B56">
        <w:rPr>
          <w:lang w:eastAsia="pl-PL"/>
        </w:rPr>
        <w:t>części urządzenia</w:t>
      </w:r>
      <w:r w:rsidR="000E738B" w:rsidRPr="00885B56">
        <w:rPr>
          <w:lang w:eastAsia="pl-PL"/>
        </w:rPr>
        <w:t xml:space="preserve"> w </w:t>
      </w:r>
      <w:r w:rsidRPr="00885B56">
        <w:rPr>
          <w:lang w:eastAsia="pl-PL"/>
        </w:rPr>
        <w:t>linii produkcyjnej (saturatora).</w:t>
      </w:r>
      <w:r w:rsidR="000E738B" w:rsidRPr="00885B56">
        <w:rPr>
          <w:lang w:eastAsia="pl-PL"/>
        </w:rPr>
        <w:t xml:space="preserve"> </w:t>
      </w:r>
      <w:r w:rsidR="00CA785E" w:rsidRPr="00885B56">
        <w:rPr>
          <w:lang w:eastAsia="pl-PL"/>
        </w:rPr>
        <w:t>W</w:t>
      </w:r>
      <w:r w:rsidR="000E738B" w:rsidRPr="00885B56">
        <w:rPr>
          <w:lang w:eastAsia="pl-PL"/>
        </w:rPr>
        <w:t> </w:t>
      </w:r>
      <w:r w:rsidRPr="00885B56">
        <w:rPr>
          <w:lang w:eastAsia="pl-PL"/>
        </w:rPr>
        <w:t>ramach działań korygujących przeprowadzono szkolenie personelu</w:t>
      </w:r>
      <w:r w:rsidR="000E738B" w:rsidRPr="00885B56">
        <w:rPr>
          <w:lang w:eastAsia="pl-PL"/>
        </w:rPr>
        <w:t xml:space="preserve"> w </w:t>
      </w:r>
      <w:r w:rsidRPr="00885B56">
        <w:rPr>
          <w:lang w:eastAsia="pl-PL"/>
        </w:rPr>
        <w:t xml:space="preserve">powyższym zakresie. </w:t>
      </w:r>
    </w:p>
    <w:p w14:paraId="2941DE20" w14:textId="228E89A1" w:rsidR="004F2253" w:rsidRPr="00885B56" w:rsidRDefault="004F2253" w:rsidP="005777C2">
      <w:pPr>
        <w:pStyle w:val="Stylnastroninternet"/>
        <w:rPr>
          <w:lang w:eastAsia="pl-PL"/>
        </w:rPr>
      </w:pPr>
      <w:r w:rsidRPr="00885B56">
        <w:rPr>
          <w:rFonts w:eastAsia="Calibri"/>
        </w:rPr>
        <w:t>W przypadkach stwierdzenia niewłaściwej jakości zdrowotnej próbek żywności</w:t>
      </w:r>
      <w:r w:rsidR="005A5A82" w:rsidRPr="00885B56">
        <w:rPr>
          <w:rFonts w:eastAsia="Calibri"/>
        </w:rPr>
        <w:t xml:space="preserve"> i </w:t>
      </w:r>
      <w:r w:rsidRPr="00885B56">
        <w:rPr>
          <w:rFonts w:eastAsia="Calibri"/>
        </w:rPr>
        <w:t>próbek sanitarnych zalecano również przedsiębiorcom dokonanie weryfikacji funkcjonującego systemu kontroli wewnętrznej</w:t>
      </w:r>
      <w:r w:rsidR="005A5A82" w:rsidRPr="00885B56">
        <w:rPr>
          <w:rFonts w:eastAsia="Calibri"/>
        </w:rPr>
        <w:t xml:space="preserve"> i </w:t>
      </w:r>
      <w:r w:rsidRPr="00885B56">
        <w:rPr>
          <w:rFonts w:eastAsia="Calibri"/>
        </w:rPr>
        <w:t xml:space="preserve">podjęcie działań zapobiegawczych, zabezpieczających przed powtórnym wystąpieniem niezgodności. Producentów </w:t>
      </w:r>
      <w:r w:rsidRPr="00885B56">
        <w:rPr>
          <w:rFonts w:eastAsia="Calibri"/>
        </w:rPr>
        <w:lastRenderedPageBreak/>
        <w:t>kwestionowanej żywności obciążano kosztami badań</w:t>
      </w:r>
      <w:r w:rsidR="005A5A82" w:rsidRPr="00885B56">
        <w:rPr>
          <w:rFonts w:eastAsia="Calibri"/>
        </w:rPr>
        <w:t xml:space="preserve"> i </w:t>
      </w:r>
      <w:r w:rsidRPr="00885B56">
        <w:rPr>
          <w:rFonts w:eastAsia="Calibri"/>
        </w:rPr>
        <w:t>kontroli sprawdzających wykonanie zaleceń.</w:t>
      </w:r>
    </w:p>
    <w:p w14:paraId="7E79D54C" w14:textId="77777777" w:rsidR="00165442" w:rsidRPr="00885B56" w:rsidRDefault="00165442" w:rsidP="005777C2">
      <w:pPr>
        <w:pStyle w:val="Stylnastroninternet"/>
        <w:rPr>
          <w:lang w:eastAsia="pl-PL"/>
        </w:rPr>
      </w:pPr>
    </w:p>
    <w:p w14:paraId="3D414A46" w14:textId="3D568146" w:rsidR="00165442" w:rsidRDefault="00165442" w:rsidP="00504F7A">
      <w:pPr>
        <w:pStyle w:val="Nagwek3"/>
        <w:numPr>
          <w:ilvl w:val="1"/>
          <w:numId w:val="124"/>
        </w:numPr>
        <w:spacing w:before="0"/>
        <w:ind w:left="851" w:hanging="491"/>
        <w:rPr>
          <w:lang w:eastAsia="pl-PL"/>
        </w:rPr>
      </w:pPr>
      <w:bookmarkStart w:id="825" w:name="_Toc135828452"/>
      <w:r w:rsidRPr="00557C5A">
        <w:rPr>
          <w:lang w:eastAsia="pl-PL"/>
        </w:rPr>
        <w:t>Produkcja pierwotna, dostawy bezpośrednie, rolniczy handel detaliczny</w:t>
      </w:r>
      <w:r w:rsidR="001F64FF">
        <w:rPr>
          <w:lang w:eastAsia="pl-PL"/>
        </w:rPr>
        <w:t>.</w:t>
      </w:r>
      <w:bookmarkEnd w:id="825"/>
    </w:p>
    <w:p w14:paraId="7C02EF12" w14:textId="77777777" w:rsidR="003F1CA0" w:rsidRPr="00885B56" w:rsidRDefault="003F1CA0" w:rsidP="005777C2">
      <w:pPr>
        <w:pStyle w:val="Stylnastroninternet"/>
        <w:rPr>
          <w:lang w:eastAsia="pl-PL"/>
        </w:rPr>
      </w:pPr>
    </w:p>
    <w:p w14:paraId="34BB21E2" w14:textId="6B379BC4" w:rsidR="004F2253" w:rsidRPr="00885B56" w:rsidRDefault="004F2253" w:rsidP="005777C2">
      <w:pPr>
        <w:pStyle w:val="Stylnastroninternet"/>
        <w:rPr>
          <w:rFonts w:eastAsia="Calibri" w:cstheme="minorHAnsi"/>
          <w:bCs/>
        </w:rPr>
      </w:pPr>
      <w:r w:rsidRPr="00885B56">
        <w:rPr>
          <w:rFonts w:eastAsia="Calibri" w:cstheme="minorHAnsi"/>
          <w:bCs/>
        </w:rPr>
        <w:t>W roku sprawozdawczym pod nadzorem organów Państwowej Inspekcji Sanitarnej znajdowało się 5 367 producentów produkcji pierwotnej,</w:t>
      </w:r>
      <w:r w:rsidR="000E738B" w:rsidRPr="00885B56">
        <w:rPr>
          <w:rFonts w:eastAsia="Calibri" w:cstheme="minorHAnsi"/>
          <w:bCs/>
        </w:rPr>
        <w:t xml:space="preserve"> w </w:t>
      </w:r>
      <w:r w:rsidRPr="00885B56">
        <w:rPr>
          <w:rFonts w:eastAsia="Calibri" w:cstheme="minorHAnsi"/>
          <w:bCs/>
        </w:rPr>
        <w:t>tym prowadzących działalność</w:t>
      </w:r>
      <w:r w:rsidR="000E738B" w:rsidRPr="00885B56">
        <w:rPr>
          <w:rFonts w:eastAsia="Calibri" w:cstheme="minorHAnsi"/>
          <w:bCs/>
        </w:rPr>
        <w:t xml:space="preserve"> w </w:t>
      </w:r>
      <w:r w:rsidRPr="00885B56">
        <w:rPr>
          <w:rFonts w:eastAsia="Calibri" w:cstheme="minorHAnsi"/>
          <w:bCs/>
        </w:rPr>
        <w:t>ramach rolniczego handlu detalicznego oraz dostaw bezpośrednich.</w:t>
      </w:r>
    </w:p>
    <w:p w14:paraId="0A0FA09A" w14:textId="1FF8740D" w:rsidR="004F2253" w:rsidRPr="00885B56" w:rsidRDefault="004F2253" w:rsidP="005777C2">
      <w:pPr>
        <w:pStyle w:val="Stylnastroninternet"/>
        <w:rPr>
          <w:rFonts w:eastAsia="Times New Roman" w:cstheme="minorHAnsi"/>
          <w:kern w:val="2"/>
          <w:lang w:eastAsia="pl-PL"/>
        </w:rPr>
      </w:pPr>
      <w:r w:rsidRPr="00885B56">
        <w:rPr>
          <w:rFonts w:eastAsia="Calibri" w:cstheme="minorHAnsi"/>
          <w:bCs/>
        </w:rPr>
        <w:t>W gospodarstwach rolnych przeprowadzono 228 kontroli sanitarnych,</w:t>
      </w:r>
      <w:r w:rsidR="000E738B" w:rsidRPr="00885B56">
        <w:rPr>
          <w:rFonts w:eastAsia="Calibri" w:cstheme="minorHAnsi"/>
          <w:bCs/>
        </w:rPr>
        <w:t xml:space="preserve"> w </w:t>
      </w:r>
      <w:r w:rsidRPr="00885B56">
        <w:rPr>
          <w:rFonts w:eastAsia="Calibri" w:cstheme="minorHAnsi"/>
          <w:bCs/>
        </w:rPr>
        <w:t xml:space="preserve">tym </w:t>
      </w:r>
      <w:r w:rsidRPr="00885B56">
        <w:rPr>
          <w:rFonts w:eastAsia="Times New Roman" w:cstheme="minorHAnsi"/>
          <w:kern w:val="2"/>
          <w:lang w:eastAsia="pl-PL"/>
        </w:rPr>
        <w:t>25 kontroli interwencyjnych dotyczących:</w:t>
      </w:r>
    </w:p>
    <w:p w14:paraId="1490E656" w14:textId="2649E77E" w:rsidR="004F2253" w:rsidRPr="00885B56" w:rsidRDefault="004F2253" w:rsidP="005777C2">
      <w:pPr>
        <w:pStyle w:val="punktatornastron"/>
        <w:rPr>
          <w:lang w:eastAsia="pl-PL"/>
        </w:rPr>
      </w:pPr>
      <w:r w:rsidRPr="00885B56">
        <w:rPr>
          <w:lang w:eastAsia="pl-PL"/>
        </w:rPr>
        <w:t xml:space="preserve">przekroczenia </w:t>
      </w:r>
      <w:proofErr w:type="spellStart"/>
      <w:r w:rsidRPr="00885B56">
        <w:rPr>
          <w:lang w:eastAsia="pl-PL"/>
        </w:rPr>
        <w:t>ochratoksyny</w:t>
      </w:r>
      <w:proofErr w:type="spellEnd"/>
      <w:r w:rsidR="005A5A82" w:rsidRPr="00885B56">
        <w:rPr>
          <w:lang w:eastAsia="pl-PL"/>
        </w:rPr>
        <w:t xml:space="preserve"> a </w:t>
      </w:r>
      <w:r w:rsidR="000E738B" w:rsidRPr="00885B56">
        <w:rPr>
          <w:lang w:eastAsia="pl-PL"/>
        </w:rPr>
        <w:t>w </w:t>
      </w:r>
      <w:r w:rsidRPr="00885B56">
        <w:rPr>
          <w:lang w:eastAsia="pl-PL"/>
        </w:rPr>
        <w:t xml:space="preserve">ziarnie zbóż/ mące; pozostałości pestycydu: </w:t>
      </w:r>
      <w:proofErr w:type="spellStart"/>
      <w:r w:rsidRPr="00885B56">
        <w:t>flupikolidu</w:t>
      </w:r>
      <w:proofErr w:type="spellEnd"/>
      <w:r w:rsidR="005A5A82" w:rsidRPr="00885B56">
        <w:t xml:space="preserve"> i </w:t>
      </w:r>
      <w:proofErr w:type="spellStart"/>
      <w:r w:rsidRPr="00885B56">
        <w:t>propamokarbu</w:t>
      </w:r>
      <w:proofErr w:type="spellEnd"/>
      <w:r w:rsidR="000E738B" w:rsidRPr="00885B56">
        <w:t xml:space="preserve"> w </w:t>
      </w:r>
      <w:r w:rsidRPr="00885B56">
        <w:t>fasolce szparagowej</w:t>
      </w:r>
      <w:r w:rsidRPr="00885B56">
        <w:rPr>
          <w:lang w:eastAsia="pl-PL"/>
        </w:rPr>
        <w:t xml:space="preserve">; </w:t>
      </w:r>
      <w:proofErr w:type="spellStart"/>
      <w:r w:rsidRPr="00885B56">
        <w:rPr>
          <w:lang w:eastAsia="pl-PL"/>
        </w:rPr>
        <w:t>chlorpiryfosu</w:t>
      </w:r>
      <w:proofErr w:type="spellEnd"/>
      <w:r w:rsidR="000E738B" w:rsidRPr="00885B56">
        <w:rPr>
          <w:lang w:eastAsia="pl-PL"/>
        </w:rPr>
        <w:t xml:space="preserve"> w </w:t>
      </w:r>
      <w:r w:rsidRPr="00885B56">
        <w:rPr>
          <w:lang w:eastAsia="pl-PL"/>
        </w:rPr>
        <w:t>papryce kiszonej oraz wykrycia wirusa zapalenia wątroby typu</w:t>
      </w:r>
      <w:r w:rsidR="005A5A82" w:rsidRPr="00885B56">
        <w:rPr>
          <w:lang w:eastAsia="pl-PL"/>
        </w:rPr>
        <w:t xml:space="preserve"> a </w:t>
      </w:r>
      <w:r w:rsidR="000E738B" w:rsidRPr="00885B56">
        <w:rPr>
          <w:lang w:eastAsia="pl-PL"/>
        </w:rPr>
        <w:t>w </w:t>
      </w:r>
      <w:r w:rsidRPr="00885B56">
        <w:rPr>
          <w:lang w:eastAsia="pl-PL"/>
        </w:rPr>
        <w:t>mrożonych owocach jagodowych - związanych</w:t>
      </w:r>
      <w:r w:rsidR="005A5A82" w:rsidRPr="00885B56">
        <w:rPr>
          <w:lang w:eastAsia="pl-PL"/>
        </w:rPr>
        <w:t xml:space="preserve"> z </w:t>
      </w:r>
      <w:r w:rsidRPr="00885B56">
        <w:rPr>
          <w:lang w:eastAsia="pl-PL"/>
        </w:rPr>
        <w:t>powiadomieniami</w:t>
      </w:r>
      <w:r w:rsidR="000E738B" w:rsidRPr="00885B56">
        <w:rPr>
          <w:lang w:eastAsia="pl-PL"/>
        </w:rPr>
        <w:t xml:space="preserve"> w </w:t>
      </w:r>
      <w:r w:rsidRPr="00885B56">
        <w:rPr>
          <w:lang w:eastAsia="pl-PL"/>
        </w:rPr>
        <w:t>ramach systemu RASFF;</w:t>
      </w:r>
    </w:p>
    <w:p w14:paraId="15E13DC9" w14:textId="0CF34723" w:rsidR="004F2253" w:rsidRPr="00885B56" w:rsidRDefault="004F2253" w:rsidP="005777C2">
      <w:pPr>
        <w:pStyle w:val="punktatornastron"/>
        <w:rPr>
          <w:lang w:eastAsia="pl-PL"/>
        </w:rPr>
      </w:pPr>
      <w:r w:rsidRPr="00885B56">
        <w:rPr>
          <w:lang w:eastAsia="pl-PL"/>
        </w:rPr>
        <w:t>niewłaściwej jakości zdrowotnej żywności oferowanej do sprzedaży oraz niewłaściwych warunków ich sprzedaży (eksponowania m.in. przetworów owocowych</w:t>
      </w:r>
      <w:r w:rsidR="005A5A82" w:rsidRPr="00885B56">
        <w:rPr>
          <w:lang w:eastAsia="pl-PL"/>
        </w:rPr>
        <w:t xml:space="preserve"> i </w:t>
      </w:r>
      <w:r w:rsidRPr="00885B56">
        <w:rPr>
          <w:lang w:eastAsia="pl-PL"/>
        </w:rPr>
        <w:t>warzywnych</w:t>
      </w:r>
      <w:r w:rsidR="000E738B" w:rsidRPr="00885B56">
        <w:rPr>
          <w:lang w:eastAsia="pl-PL"/>
        </w:rPr>
        <w:t xml:space="preserve"> w </w:t>
      </w:r>
      <w:r w:rsidRPr="00885B56">
        <w:rPr>
          <w:lang w:eastAsia="pl-PL"/>
        </w:rPr>
        <w:t>nieprawidłowych warunkach);</w:t>
      </w:r>
    </w:p>
    <w:p w14:paraId="7D0BFD41" w14:textId="1F80DA71" w:rsidR="004F2253" w:rsidRPr="00885B56" w:rsidRDefault="004F2253" w:rsidP="005777C2">
      <w:pPr>
        <w:pStyle w:val="punktatornastron"/>
        <w:rPr>
          <w:lang w:eastAsia="pl-PL"/>
        </w:rPr>
      </w:pPr>
      <w:r w:rsidRPr="00885B56">
        <w:rPr>
          <w:lang w:eastAsia="pl-PL"/>
        </w:rPr>
        <w:t>wystąpienia przypadków śnięcia ryb</w:t>
      </w:r>
      <w:r w:rsidR="000E738B" w:rsidRPr="00885B56">
        <w:rPr>
          <w:lang w:eastAsia="pl-PL"/>
        </w:rPr>
        <w:t xml:space="preserve"> w </w:t>
      </w:r>
      <w:r w:rsidRPr="00885B56">
        <w:rPr>
          <w:lang w:eastAsia="pl-PL"/>
        </w:rPr>
        <w:t>rzece Odrze oraz sprawdzenia kwestii wykorzystania wody</w:t>
      </w:r>
      <w:r w:rsidR="005A5A82" w:rsidRPr="00885B56">
        <w:rPr>
          <w:lang w:eastAsia="pl-PL"/>
        </w:rPr>
        <w:t xml:space="preserve"> z </w:t>
      </w:r>
      <w:r w:rsidRPr="00885B56">
        <w:rPr>
          <w:lang w:eastAsia="pl-PL"/>
        </w:rPr>
        <w:t>Odry wykorzystywanej do podlewania upraw</w:t>
      </w:r>
      <w:r w:rsidR="000E738B" w:rsidRPr="00885B56">
        <w:rPr>
          <w:lang w:eastAsia="pl-PL"/>
        </w:rPr>
        <w:t xml:space="preserve"> w </w:t>
      </w:r>
      <w:r w:rsidRPr="00885B56">
        <w:rPr>
          <w:lang w:eastAsia="pl-PL"/>
        </w:rPr>
        <w:t>przyległych gospodarstwach rolnych.</w:t>
      </w:r>
    </w:p>
    <w:p w14:paraId="4FFF95C5" w14:textId="7C0B3266" w:rsidR="004F2253" w:rsidRPr="00885B56" w:rsidRDefault="004F2253" w:rsidP="005777C2">
      <w:pPr>
        <w:pStyle w:val="Stylnastroninternet"/>
        <w:rPr>
          <w:lang w:eastAsia="pl-PL"/>
        </w:rPr>
      </w:pPr>
      <w:r w:rsidRPr="00885B56">
        <w:rPr>
          <w:lang w:eastAsia="pl-PL"/>
        </w:rPr>
        <w:t xml:space="preserve">W związku ze stwierdzeniem podczas czynności kontrolnych nieprawidłowości dot. braku orzeczeń lekarskich dla celów sanitarno – epidemiologicznych o braku przeciwskazań do wykonywania prac, przy których istnieje możliwość przeniesienia zakażenia na inne osoby, </w:t>
      </w:r>
      <w:r w:rsidRPr="00885B56">
        <w:t>niewłaściwego stanu sanitarno-higienicznego oraz braku procedur obejmujących zagadnienia Dobrej Praktyki Higienicznej</w:t>
      </w:r>
      <w:r w:rsidR="005A5A82" w:rsidRPr="00885B56">
        <w:t xml:space="preserve"> i </w:t>
      </w:r>
      <w:r w:rsidRPr="00885B56">
        <w:t>Produkcyjnej na osoby winne zaniedbań nałożono 2 mandaty karne na kwotę 400 zł.</w:t>
      </w:r>
      <w:r w:rsidRPr="00885B56">
        <w:rPr>
          <w:lang w:eastAsia="pl-PL"/>
        </w:rPr>
        <w:t xml:space="preserve"> Powyższe nieprawidłowości zostały wyeliminowane.</w:t>
      </w:r>
    </w:p>
    <w:p w14:paraId="1B217F0F" w14:textId="0FC5C305" w:rsidR="004F2253" w:rsidRPr="00885B56" w:rsidRDefault="004F2253" w:rsidP="005777C2">
      <w:pPr>
        <w:pStyle w:val="Stylnastroninternet"/>
        <w:rPr>
          <w:rFonts w:eastAsia="Calibri"/>
          <w:bCs/>
        </w:rPr>
      </w:pPr>
      <w:r w:rsidRPr="00885B56">
        <w:rPr>
          <w:rFonts w:eastAsia="Calibri"/>
          <w:bCs/>
        </w:rPr>
        <w:t>Ponadto</w:t>
      </w:r>
      <w:r w:rsidR="000E738B" w:rsidRPr="00885B56">
        <w:rPr>
          <w:rFonts w:eastAsia="Calibri"/>
          <w:bCs/>
        </w:rPr>
        <w:t xml:space="preserve"> w </w:t>
      </w:r>
      <w:r w:rsidRPr="00885B56">
        <w:rPr>
          <w:rFonts w:eastAsia="Calibri"/>
          <w:bCs/>
        </w:rPr>
        <w:t>związku</w:t>
      </w:r>
      <w:r w:rsidR="005A5A82" w:rsidRPr="00885B56">
        <w:rPr>
          <w:rFonts w:eastAsia="Calibri"/>
          <w:bCs/>
        </w:rPr>
        <w:t xml:space="preserve"> z </w:t>
      </w:r>
      <w:r w:rsidRPr="00885B56">
        <w:rPr>
          <w:rFonts w:eastAsia="Calibri"/>
          <w:bCs/>
        </w:rPr>
        <w:t>realizacją Planu działania na 2022 r.</w:t>
      </w:r>
      <w:r w:rsidR="000E738B" w:rsidRPr="00885B56">
        <w:rPr>
          <w:rFonts w:eastAsia="Calibri"/>
          <w:bCs/>
        </w:rPr>
        <w:t xml:space="preserve"> w </w:t>
      </w:r>
      <w:r w:rsidRPr="00885B56">
        <w:rPr>
          <w:rFonts w:eastAsia="Calibri"/>
          <w:bCs/>
        </w:rPr>
        <w:t>zakresie zapewnienia bezpieczeństwa produkcji pierwotnej żywności pochodzenia roślinnego, który to opracowano</w:t>
      </w:r>
      <w:r w:rsidR="000E738B" w:rsidRPr="00885B56">
        <w:rPr>
          <w:rFonts w:eastAsia="Calibri"/>
          <w:bCs/>
        </w:rPr>
        <w:t xml:space="preserve"> w </w:t>
      </w:r>
      <w:r w:rsidRPr="00885B56">
        <w:rPr>
          <w:rFonts w:eastAsia="Calibri"/>
          <w:bCs/>
        </w:rPr>
        <w:t xml:space="preserve">ramach kontynuacji </w:t>
      </w:r>
      <w:r w:rsidRPr="00885B56">
        <w:rPr>
          <w:rFonts w:eastAsia="Calibri"/>
          <w:bCs/>
          <w:i/>
        </w:rPr>
        <w:t>porozumienia</w:t>
      </w:r>
      <w:r w:rsidR="005A5A82" w:rsidRPr="00885B56">
        <w:rPr>
          <w:rFonts w:eastAsia="Calibri"/>
          <w:bCs/>
          <w:i/>
        </w:rPr>
        <w:t xml:space="preserve"> z </w:t>
      </w:r>
      <w:r w:rsidRPr="00885B56">
        <w:rPr>
          <w:rFonts w:eastAsia="Calibri"/>
          <w:bCs/>
          <w:i/>
        </w:rPr>
        <w:t>dnia 22 grudnia 2020 r.</w:t>
      </w:r>
      <w:r w:rsidR="000E738B" w:rsidRPr="00885B56">
        <w:rPr>
          <w:rFonts w:eastAsia="Calibri"/>
          <w:bCs/>
          <w:i/>
        </w:rPr>
        <w:t xml:space="preserve"> w </w:t>
      </w:r>
      <w:r w:rsidRPr="00885B56">
        <w:rPr>
          <w:rFonts w:eastAsia="Calibri"/>
          <w:bCs/>
          <w:i/>
        </w:rPr>
        <w:t>sprawie współdziałania Państwowej Inspekcji Sanitarnej, Państwowej Inspekcji Ochrony Roślin</w:t>
      </w:r>
      <w:r w:rsidR="005A5A82" w:rsidRPr="00885B56">
        <w:rPr>
          <w:rFonts w:eastAsia="Calibri"/>
          <w:bCs/>
          <w:i/>
        </w:rPr>
        <w:t xml:space="preserve"> i </w:t>
      </w:r>
      <w:r w:rsidRPr="00885B56">
        <w:rPr>
          <w:rFonts w:eastAsia="Calibri"/>
          <w:bCs/>
          <w:i/>
        </w:rPr>
        <w:t>Nasiennictwa oraz Inspekcji Ochrony Środowiska</w:t>
      </w:r>
      <w:r w:rsidR="000E738B" w:rsidRPr="00885B56">
        <w:rPr>
          <w:rFonts w:eastAsia="Calibri"/>
          <w:bCs/>
          <w:i/>
        </w:rPr>
        <w:t xml:space="preserve"> w </w:t>
      </w:r>
      <w:r w:rsidRPr="00885B56">
        <w:rPr>
          <w:rFonts w:eastAsia="Calibri"/>
          <w:bCs/>
          <w:i/>
        </w:rPr>
        <w:t xml:space="preserve">zakresie zapewnienia bezpieczeństwa produkcji pierwotnej żywności pochodzenia roślinnego </w:t>
      </w:r>
      <w:r w:rsidRPr="00885B56">
        <w:rPr>
          <w:rFonts w:eastAsia="Calibri"/>
          <w:bCs/>
          <w:iCs/>
        </w:rPr>
        <w:t>przeprowadzono</w:t>
      </w:r>
      <w:r w:rsidRPr="00885B56">
        <w:rPr>
          <w:rFonts w:eastAsia="Calibri"/>
          <w:bCs/>
        </w:rPr>
        <w:t xml:space="preserve"> wspólnie</w:t>
      </w:r>
      <w:r w:rsidR="005A5A82" w:rsidRPr="00885B56">
        <w:rPr>
          <w:rFonts w:eastAsia="Calibri"/>
          <w:bCs/>
        </w:rPr>
        <w:t xml:space="preserve"> z </w:t>
      </w:r>
      <w:r w:rsidRPr="00885B56">
        <w:rPr>
          <w:rFonts w:eastAsia="Calibri"/>
          <w:bCs/>
        </w:rPr>
        <w:t>pracownikami Państwowej Inspekcji Ochrony Roślin</w:t>
      </w:r>
      <w:r w:rsidR="005A5A82" w:rsidRPr="00885B56">
        <w:rPr>
          <w:rFonts w:eastAsia="Calibri"/>
          <w:bCs/>
        </w:rPr>
        <w:t xml:space="preserve"> i </w:t>
      </w:r>
      <w:r w:rsidRPr="00885B56">
        <w:rPr>
          <w:rFonts w:eastAsia="Calibri"/>
          <w:bCs/>
        </w:rPr>
        <w:t>Nasiennictwa 38 kontroli</w:t>
      </w:r>
      <w:r w:rsidR="005A5A82" w:rsidRPr="00885B56">
        <w:rPr>
          <w:rFonts w:eastAsia="Calibri"/>
          <w:bCs/>
        </w:rPr>
        <w:t xml:space="preserve"> i </w:t>
      </w:r>
      <w:r w:rsidRPr="00885B56">
        <w:rPr>
          <w:rFonts w:eastAsia="Calibri"/>
          <w:bCs/>
        </w:rPr>
        <w:t>8 kontroli</w:t>
      </w:r>
      <w:r w:rsidR="005A5A82" w:rsidRPr="00885B56">
        <w:rPr>
          <w:rFonts w:eastAsia="Calibri"/>
          <w:bCs/>
        </w:rPr>
        <w:t xml:space="preserve"> z </w:t>
      </w:r>
      <w:r w:rsidRPr="00885B56">
        <w:rPr>
          <w:rFonts w:eastAsia="Calibri"/>
          <w:bCs/>
        </w:rPr>
        <w:t xml:space="preserve">pracownikami Inspekcji Ochrony Środowiska. </w:t>
      </w:r>
    </w:p>
    <w:p w14:paraId="6F1429C7" w14:textId="57264092" w:rsidR="004F2253" w:rsidRPr="00885B56" w:rsidRDefault="004F2253" w:rsidP="005777C2">
      <w:pPr>
        <w:pStyle w:val="Stylnastroninternet"/>
        <w:rPr>
          <w:rFonts w:eastAsia="Calibri"/>
          <w:bCs/>
          <w:iCs/>
        </w:rPr>
      </w:pPr>
      <w:r w:rsidRPr="00885B56">
        <w:rPr>
          <w:rFonts w:eastAsia="Calibri"/>
          <w:bCs/>
          <w:iCs/>
        </w:rPr>
        <w:t>Do wspólnych kontroli na rok 2022 wytypowano rolników uprawiających na dużym areale przede wszystkim warzywa liściaste (sałatę, szpinak), warzywa korzeniowe, pomidory, ogórki, kapustę, ziemniaki,</w:t>
      </w:r>
      <w:r w:rsidR="005A5A82" w:rsidRPr="00885B56">
        <w:rPr>
          <w:rFonts w:eastAsia="Calibri"/>
          <w:bCs/>
          <w:iCs/>
        </w:rPr>
        <w:t xml:space="preserve"> a </w:t>
      </w:r>
      <w:r w:rsidRPr="00885B56">
        <w:rPr>
          <w:rFonts w:eastAsia="Calibri"/>
          <w:bCs/>
          <w:iCs/>
        </w:rPr>
        <w:t>także owoce miękkie (truskawki, maliny, jeżyny, porzeczki, borówki), jabłka, śliwki oraz ziarna zbóż.</w:t>
      </w:r>
    </w:p>
    <w:p w14:paraId="7393B47F" w14:textId="51BF4916" w:rsidR="004F2253" w:rsidRPr="00885B56" w:rsidRDefault="004F2253" w:rsidP="005777C2">
      <w:pPr>
        <w:pStyle w:val="Stylnastroninternet"/>
        <w:rPr>
          <w:rFonts w:eastAsia="Calibri"/>
          <w:bCs/>
          <w:iCs/>
        </w:rPr>
      </w:pPr>
      <w:r w:rsidRPr="00885B56">
        <w:rPr>
          <w:rFonts w:eastAsia="Calibri"/>
          <w:bCs/>
          <w:iCs/>
        </w:rPr>
        <w:t xml:space="preserve">We </w:t>
      </w:r>
      <w:r w:rsidRPr="00885B56">
        <w:rPr>
          <w:lang w:eastAsia="pl-PL"/>
        </w:rPr>
        <w:t>współpracy</w:t>
      </w:r>
      <w:r w:rsidR="005A5A82" w:rsidRPr="00885B56">
        <w:rPr>
          <w:lang w:eastAsia="pl-PL"/>
        </w:rPr>
        <w:t xml:space="preserve"> z </w:t>
      </w:r>
      <w:r w:rsidRPr="00885B56">
        <w:rPr>
          <w:lang w:eastAsia="pl-PL"/>
        </w:rPr>
        <w:t>organami Inspekcji Ochrony Roślin</w:t>
      </w:r>
      <w:r w:rsidR="005A5A82" w:rsidRPr="00885B56">
        <w:rPr>
          <w:lang w:eastAsia="pl-PL"/>
        </w:rPr>
        <w:t xml:space="preserve"> i </w:t>
      </w:r>
      <w:r w:rsidRPr="00885B56">
        <w:rPr>
          <w:lang w:eastAsia="pl-PL"/>
        </w:rPr>
        <w:t>Nasiennictwa, organy Państwowej Inspekcji Sanitarnej prowadziły postępowanie wyjaśniające</w:t>
      </w:r>
      <w:r w:rsidR="000E738B" w:rsidRPr="00885B56">
        <w:rPr>
          <w:lang w:eastAsia="pl-PL"/>
        </w:rPr>
        <w:t xml:space="preserve"> w </w:t>
      </w:r>
      <w:r w:rsidRPr="00885B56">
        <w:rPr>
          <w:lang w:eastAsia="pl-PL"/>
        </w:rPr>
        <w:t xml:space="preserve">sprawie stwierdzenia </w:t>
      </w:r>
      <w:r w:rsidRPr="00885B56">
        <w:t xml:space="preserve">pozostałości pestycydu </w:t>
      </w:r>
      <w:proofErr w:type="spellStart"/>
      <w:r w:rsidRPr="00885B56">
        <w:t>flupikolidu</w:t>
      </w:r>
      <w:proofErr w:type="spellEnd"/>
      <w:r w:rsidR="005A5A82" w:rsidRPr="00885B56">
        <w:t xml:space="preserve"> i </w:t>
      </w:r>
      <w:proofErr w:type="spellStart"/>
      <w:r w:rsidRPr="00885B56">
        <w:t>propamokarbu</w:t>
      </w:r>
      <w:proofErr w:type="spellEnd"/>
      <w:r w:rsidR="000E738B" w:rsidRPr="00885B56">
        <w:t xml:space="preserve"> w </w:t>
      </w:r>
      <w:r w:rsidRPr="00885B56">
        <w:rPr>
          <w:lang w:eastAsia="pl-PL"/>
        </w:rPr>
        <w:t xml:space="preserve">próbce fasolki </w:t>
      </w:r>
      <w:r w:rsidRPr="00885B56">
        <w:rPr>
          <w:lang w:eastAsia="pl-PL"/>
        </w:rPr>
        <w:lastRenderedPageBreak/>
        <w:t>szparagowej.</w:t>
      </w:r>
      <w:r w:rsidRPr="00885B56">
        <w:t xml:space="preserve"> Podczas czynności kontrolnych stwierdzono, że przedmiotowa fasolka została sprzedana klientom indywidualnym.</w:t>
      </w:r>
    </w:p>
    <w:p w14:paraId="04805A0F" w14:textId="01B9534A" w:rsidR="004F2253" w:rsidRPr="00885B56" w:rsidRDefault="004F2253" w:rsidP="005777C2">
      <w:pPr>
        <w:pStyle w:val="Stylnastroninternet"/>
        <w:rPr>
          <w:rFonts w:eastAsia="Calibri"/>
          <w:bCs/>
        </w:rPr>
      </w:pPr>
      <w:r w:rsidRPr="00885B56">
        <w:rPr>
          <w:rFonts w:eastAsia="Calibri"/>
          <w:bCs/>
        </w:rPr>
        <w:t>Podczas czynności kontrolnych</w:t>
      </w:r>
      <w:r w:rsidR="000E738B" w:rsidRPr="00885B56">
        <w:rPr>
          <w:rFonts w:eastAsia="Calibri"/>
          <w:bCs/>
        </w:rPr>
        <w:t xml:space="preserve"> w </w:t>
      </w:r>
      <w:r w:rsidRPr="00885B56">
        <w:rPr>
          <w:rFonts w:eastAsia="Calibri"/>
          <w:bCs/>
        </w:rPr>
        <w:t xml:space="preserve">gospodarstwach rolnych pobrano </w:t>
      </w:r>
      <w:r w:rsidRPr="00885B56">
        <w:rPr>
          <w:lang w:eastAsia="pl-PL"/>
        </w:rPr>
        <w:t>do badań laboratoryjnych,</w:t>
      </w:r>
      <w:r w:rsidR="000E738B" w:rsidRPr="00885B56">
        <w:rPr>
          <w:lang w:eastAsia="pl-PL"/>
        </w:rPr>
        <w:t xml:space="preserve"> w </w:t>
      </w:r>
      <w:r w:rsidRPr="00885B56">
        <w:rPr>
          <w:lang w:eastAsia="pl-PL"/>
        </w:rPr>
        <w:t xml:space="preserve">tym również do badań </w:t>
      </w:r>
      <w:r w:rsidRPr="00885B56">
        <w:rPr>
          <w:rFonts w:eastAsia="Calibri"/>
          <w:bCs/>
        </w:rPr>
        <w:t>realizowanych</w:t>
      </w:r>
      <w:r w:rsidR="000E738B" w:rsidRPr="00885B56">
        <w:rPr>
          <w:rFonts w:eastAsia="Calibri"/>
          <w:bCs/>
        </w:rPr>
        <w:t xml:space="preserve"> w </w:t>
      </w:r>
      <w:r w:rsidRPr="00885B56">
        <w:rPr>
          <w:rFonts w:eastAsia="Calibri"/>
          <w:bCs/>
        </w:rPr>
        <w:t>ramach ww. porozumienia,</w:t>
      </w:r>
      <w:r w:rsidR="000E738B" w:rsidRPr="00885B56">
        <w:rPr>
          <w:lang w:eastAsia="pl-PL"/>
        </w:rPr>
        <w:t xml:space="preserve"> w </w:t>
      </w:r>
      <w:r w:rsidRPr="00885B56">
        <w:rPr>
          <w:lang w:eastAsia="pl-PL"/>
        </w:rPr>
        <w:t>kierunku oznaczania pozostałości pestycydów, zawartości metali szkodliwych dla zdrowia, azotanów oraz zanieczyszczeń mikrobiologicznych 88 próbek warzyw</w:t>
      </w:r>
      <w:r w:rsidR="005A5A82" w:rsidRPr="00885B56">
        <w:rPr>
          <w:lang w:eastAsia="pl-PL"/>
        </w:rPr>
        <w:t xml:space="preserve"> i </w:t>
      </w:r>
      <w:r w:rsidRPr="00885B56">
        <w:rPr>
          <w:lang w:eastAsia="pl-PL"/>
        </w:rPr>
        <w:t>owoców</w:t>
      </w:r>
      <w:r w:rsidRPr="00885B56">
        <w:rPr>
          <w:rFonts w:eastAsia="Calibri"/>
          <w:bCs/>
        </w:rPr>
        <w:t>. Zakwestionowano 2 próbki żywności –</w:t>
      </w:r>
      <w:r w:rsidR="000E738B" w:rsidRPr="00885B56">
        <w:rPr>
          <w:rFonts w:eastAsia="Calibri"/>
          <w:bCs/>
        </w:rPr>
        <w:t xml:space="preserve"> w </w:t>
      </w:r>
      <w:r w:rsidRPr="00885B56">
        <w:rPr>
          <w:rFonts w:eastAsia="Calibri"/>
          <w:bCs/>
        </w:rPr>
        <w:t xml:space="preserve">jednej próbce marchwi stwierdzono przekroczenie pozostałości pestycydu: </w:t>
      </w:r>
      <w:proofErr w:type="spellStart"/>
      <w:r w:rsidRPr="00885B56">
        <w:rPr>
          <w:rFonts w:eastAsia="Calibri"/>
          <w:bCs/>
        </w:rPr>
        <w:t>linuronu</w:t>
      </w:r>
      <w:proofErr w:type="spellEnd"/>
      <w:r w:rsidRPr="00885B56">
        <w:rPr>
          <w:rFonts w:eastAsia="Calibri"/>
          <w:bCs/>
        </w:rPr>
        <w:t>, natomiast</w:t>
      </w:r>
      <w:r w:rsidR="000E738B" w:rsidRPr="00885B56">
        <w:rPr>
          <w:rFonts w:eastAsia="Calibri"/>
          <w:bCs/>
        </w:rPr>
        <w:t xml:space="preserve"> w </w:t>
      </w:r>
      <w:r w:rsidRPr="00885B56">
        <w:rPr>
          <w:rFonts w:eastAsia="Calibri"/>
          <w:bCs/>
        </w:rPr>
        <w:t>jednej próbce rzepaku stwierdzono obecność szkodników.</w:t>
      </w:r>
      <w:r w:rsidR="000E738B" w:rsidRPr="00885B56">
        <w:rPr>
          <w:rFonts w:eastAsia="Calibri"/>
          <w:bCs/>
        </w:rPr>
        <w:t xml:space="preserve"> </w:t>
      </w:r>
      <w:r w:rsidR="00CA785E" w:rsidRPr="00885B56">
        <w:rPr>
          <w:rFonts w:eastAsia="Calibri"/>
          <w:bCs/>
        </w:rPr>
        <w:t>W</w:t>
      </w:r>
      <w:r w:rsidR="000E738B" w:rsidRPr="00885B56">
        <w:rPr>
          <w:rFonts w:eastAsia="Calibri"/>
          <w:bCs/>
        </w:rPr>
        <w:t> </w:t>
      </w:r>
      <w:r w:rsidRPr="00885B56">
        <w:rPr>
          <w:rFonts w:eastAsia="Calibri"/>
          <w:bCs/>
        </w:rPr>
        <w:t>przypadku marchwi zostały podjęte działania</w:t>
      </w:r>
      <w:r w:rsidR="000E738B" w:rsidRPr="00885B56">
        <w:rPr>
          <w:rFonts w:eastAsia="Calibri"/>
          <w:bCs/>
        </w:rPr>
        <w:t xml:space="preserve"> w </w:t>
      </w:r>
      <w:r w:rsidRPr="00885B56">
        <w:rPr>
          <w:rFonts w:eastAsia="Calibri"/>
          <w:bCs/>
        </w:rPr>
        <w:t>ramach systemu RASFF</w:t>
      </w:r>
      <w:r w:rsidR="005A5A82" w:rsidRPr="00885B56">
        <w:rPr>
          <w:rFonts w:eastAsia="Calibri"/>
          <w:bCs/>
        </w:rPr>
        <w:t xml:space="preserve"> a </w:t>
      </w:r>
      <w:r w:rsidR="000E738B" w:rsidRPr="00885B56">
        <w:rPr>
          <w:rFonts w:eastAsia="Calibri"/>
          <w:bCs/>
        </w:rPr>
        <w:t>w </w:t>
      </w:r>
      <w:r w:rsidRPr="00885B56">
        <w:rPr>
          <w:rFonts w:eastAsia="Calibri"/>
          <w:bCs/>
        </w:rPr>
        <w:t>przypadku rzepaku właściciel gospodarstwa przeznaczył kwestionowaną partię produktu na paszę dla ptaków.</w:t>
      </w:r>
    </w:p>
    <w:p w14:paraId="33283063" w14:textId="77777777" w:rsidR="00165442" w:rsidRPr="00885B56" w:rsidRDefault="00165442" w:rsidP="005777C2">
      <w:pPr>
        <w:pStyle w:val="Stylnastroninternet"/>
        <w:rPr>
          <w:rFonts w:eastAsia="Calibri"/>
          <w:bCs/>
        </w:rPr>
      </w:pPr>
    </w:p>
    <w:p w14:paraId="36826FE3" w14:textId="272D6844" w:rsidR="00165442" w:rsidRDefault="00165442" w:rsidP="00504F7A">
      <w:pPr>
        <w:pStyle w:val="Nagwek3"/>
        <w:numPr>
          <w:ilvl w:val="1"/>
          <w:numId w:val="124"/>
        </w:numPr>
        <w:spacing w:before="0"/>
        <w:ind w:left="851"/>
        <w:rPr>
          <w:lang w:eastAsia="pl-PL"/>
        </w:rPr>
      </w:pPr>
      <w:bookmarkStart w:id="826" w:name="_Toc135828453"/>
      <w:r w:rsidRPr="00853B52">
        <w:rPr>
          <w:lang w:eastAsia="pl-PL"/>
        </w:rPr>
        <w:t>Produkcja żywności</w:t>
      </w:r>
      <w:r w:rsidR="000E738B">
        <w:rPr>
          <w:lang w:eastAsia="pl-PL"/>
        </w:rPr>
        <w:t xml:space="preserve"> w </w:t>
      </w:r>
      <w:r w:rsidRPr="00853B52">
        <w:rPr>
          <w:lang w:eastAsia="pl-PL"/>
        </w:rPr>
        <w:t>warunkach domowych</w:t>
      </w:r>
      <w:r w:rsidR="001F64FF">
        <w:rPr>
          <w:lang w:eastAsia="pl-PL"/>
        </w:rPr>
        <w:t>.</w:t>
      </w:r>
      <w:bookmarkEnd w:id="826"/>
    </w:p>
    <w:p w14:paraId="4CB6064A" w14:textId="77777777" w:rsidR="003F1CA0" w:rsidRPr="00885B56" w:rsidRDefault="003F1CA0" w:rsidP="004B4A32">
      <w:pPr>
        <w:pStyle w:val="Stylnastroninternet"/>
        <w:rPr>
          <w:lang w:eastAsia="pl-PL"/>
        </w:rPr>
      </w:pPr>
    </w:p>
    <w:p w14:paraId="1D4A6E46" w14:textId="340DC585" w:rsidR="004F2253" w:rsidRPr="00885B56" w:rsidRDefault="004F2253" w:rsidP="004B4A32">
      <w:pPr>
        <w:pStyle w:val="Stylnastroninternet"/>
        <w:rPr>
          <w:rFonts w:cstheme="minorHAnsi"/>
        </w:rPr>
      </w:pPr>
      <w:r w:rsidRPr="00885B56">
        <w:rPr>
          <w:rFonts w:cstheme="minorHAnsi"/>
        </w:rPr>
        <w:t>W roku 2022 państwowi powiatowi inspektorzy sanitarni</w:t>
      </w:r>
      <w:r w:rsidR="000E738B" w:rsidRPr="00885B56">
        <w:rPr>
          <w:rFonts w:cstheme="minorHAnsi"/>
        </w:rPr>
        <w:t xml:space="preserve"> w </w:t>
      </w:r>
      <w:r w:rsidRPr="00885B56">
        <w:rPr>
          <w:rFonts w:cstheme="minorHAnsi"/>
        </w:rPr>
        <w:t>województwie zachodniopomorskim wpisali do rejestru 71 nowych zakładów produkcji żywności</w:t>
      </w:r>
      <w:r w:rsidR="000E738B" w:rsidRPr="00885B56">
        <w:rPr>
          <w:rFonts w:cstheme="minorHAnsi"/>
        </w:rPr>
        <w:t xml:space="preserve"> w </w:t>
      </w:r>
      <w:r w:rsidRPr="00885B56">
        <w:rPr>
          <w:rFonts w:cstheme="minorHAnsi"/>
        </w:rPr>
        <w:t>warunkach domowych. Łącznie pod nadzorem znajdowało się zatem 228 producentów zajmujących się produkcją</w:t>
      </w:r>
      <w:r w:rsidR="005A5A82" w:rsidRPr="00885B56">
        <w:rPr>
          <w:rFonts w:cstheme="minorHAnsi"/>
        </w:rPr>
        <w:t xml:space="preserve"> i </w:t>
      </w:r>
      <w:r w:rsidRPr="00885B56">
        <w:rPr>
          <w:rFonts w:cstheme="minorHAnsi"/>
        </w:rPr>
        <w:t>sprzedażą wyrobów piekarniczych, cukierniczych</w:t>
      </w:r>
      <w:r w:rsidR="005A5A82" w:rsidRPr="00885B56">
        <w:rPr>
          <w:rFonts w:cstheme="minorHAnsi"/>
        </w:rPr>
        <w:t xml:space="preserve"> i </w:t>
      </w:r>
      <w:r w:rsidRPr="00885B56">
        <w:rPr>
          <w:rFonts w:cstheme="minorHAnsi"/>
        </w:rPr>
        <w:t>ciastkarskich trwałych</w:t>
      </w:r>
      <w:r w:rsidR="005A5A82" w:rsidRPr="00885B56">
        <w:rPr>
          <w:rFonts w:cstheme="minorHAnsi"/>
        </w:rPr>
        <w:t xml:space="preserve"> i </w:t>
      </w:r>
      <w:r w:rsidRPr="00885B56">
        <w:rPr>
          <w:rFonts w:cstheme="minorHAnsi"/>
        </w:rPr>
        <w:t>nietrwałych mikrobiologicznie, wyrobów garmażeryjnych tj. pierogów, dań mięsnych, rybnych, mącznych, sałatek, kanapek,</w:t>
      </w:r>
      <w:r w:rsidR="005A5A82" w:rsidRPr="00885B56">
        <w:rPr>
          <w:rFonts w:cstheme="minorHAnsi"/>
        </w:rPr>
        <w:t xml:space="preserve"> a </w:t>
      </w:r>
      <w:r w:rsidRPr="00885B56">
        <w:rPr>
          <w:rFonts w:cstheme="minorHAnsi"/>
        </w:rPr>
        <w:t>także domowych nalewek, przetworów owocowo-warzywnych, octu, masła orzechowego, kremu czekoladowo-orzechowego, olejów tłoczonych na zimno, często</w:t>
      </w:r>
      <w:r w:rsidR="005A5A82" w:rsidRPr="00885B56">
        <w:rPr>
          <w:rFonts w:cstheme="minorHAnsi"/>
        </w:rPr>
        <w:t xml:space="preserve"> z </w:t>
      </w:r>
      <w:r w:rsidRPr="00885B56">
        <w:rPr>
          <w:rFonts w:cstheme="minorHAnsi"/>
        </w:rPr>
        <w:t xml:space="preserve">przewozem do odbiorców zewnętrznych. </w:t>
      </w:r>
    </w:p>
    <w:p w14:paraId="4B752D6C" w14:textId="5FF329F9" w:rsidR="004F2253" w:rsidRPr="00885B56" w:rsidRDefault="004F2253" w:rsidP="004B4A32">
      <w:pPr>
        <w:pStyle w:val="Stylnastroninternet"/>
        <w:rPr>
          <w:rFonts w:cstheme="minorHAnsi"/>
        </w:rPr>
      </w:pPr>
      <w:r w:rsidRPr="00885B56">
        <w:rPr>
          <w:rFonts w:cstheme="minorHAnsi"/>
        </w:rPr>
        <w:t>W minionym roku skontrolowano 31 domowych producentów żywności, przeprowadzono 34 kontrole sanitarne,</w:t>
      </w:r>
      <w:r w:rsidR="005A5A82" w:rsidRPr="00885B56">
        <w:rPr>
          <w:rFonts w:cstheme="minorHAnsi"/>
        </w:rPr>
        <w:t xml:space="preserve"> z </w:t>
      </w:r>
      <w:r w:rsidRPr="00885B56">
        <w:rPr>
          <w:rFonts w:cstheme="minorHAnsi"/>
        </w:rPr>
        <w:t xml:space="preserve">czego 6 stanowiły kontrole interwencyjne. Każdorazowo po zgłoszeniu interwencji podejmowano odpowiednie działania nadzorowe: przeprowadzano kontrole stanu sanitarnego, </w:t>
      </w:r>
      <w:r w:rsidRPr="00885B56">
        <w:rPr>
          <w:rFonts w:eastAsia="Calibri" w:cstheme="minorHAnsi"/>
        </w:rPr>
        <w:t>analizowano prawidłowość podejmowanych przez zakład działań</w:t>
      </w:r>
      <w:r w:rsidR="005A5A82" w:rsidRPr="00885B56">
        <w:rPr>
          <w:rFonts w:eastAsia="Calibri" w:cstheme="minorHAnsi"/>
        </w:rPr>
        <w:t xml:space="preserve"> z </w:t>
      </w:r>
      <w:r w:rsidRPr="00885B56">
        <w:rPr>
          <w:rFonts w:eastAsia="Calibri" w:cstheme="minorHAnsi"/>
        </w:rPr>
        <w:t>zakresu kontroli wewnętrznej.</w:t>
      </w:r>
      <w:r w:rsidRPr="00885B56">
        <w:rPr>
          <w:rFonts w:cstheme="minorHAnsi"/>
        </w:rPr>
        <w:t xml:space="preserve"> Zasadność wniesionych zarzutów potwierdzono</w:t>
      </w:r>
      <w:r w:rsidR="000E738B" w:rsidRPr="00885B56">
        <w:rPr>
          <w:rFonts w:cstheme="minorHAnsi"/>
        </w:rPr>
        <w:t xml:space="preserve"> w </w:t>
      </w:r>
      <w:r w:rsidRPr="00885B56">
        <w:rPr>
          <w:rFonts w:cstheme="minorHAnsi"/>
        </w:rPr>
        <w:t>2 przypadkach dotyczących prowadzenia produkcji</w:t>
      </w:r>
      <w:r w:rsidR="005A5A82" w:rsidRPr="00885B56">
        <w:rPr>
          <w:rFonts w:cstheme="minorHAnsi"/>
        </w:rPr>
        <w:t xml:space="preserve"> i </w:t>
      </w:r>
      <w:r w:rsidRPr="00885B56">
        <w:rPr>
          <w:rFonts w:cstheme="minorHAnsi"/>
        </w:rPr>
        <w:t>sprzedaży bez złożenia do właściwego państwowego powiatowego inspektora sanitarnego wniosku o wpis do</w:t>
      </w:r>
      <w:r w:rsidR="009E30D3">
        <w:rPr>
          <w:rFonts w:cstheme="minorHAnsi"/>
        </w:rPr>
        <w:t> </w:t>
      </w:r>
      <w:r w:rsidRPr="00885B56">
        <w:rPr>
          <w:rFonts w:cstheme="minorHAnsi"/>
        </w:rPr>
        <w:t xml:space="preserve">rejestru zakładów podlegających urzędowej kontroli organów Państwowej Inspekcji Sanitarnej. </w:t>
      </w:r>
    </w:p>
    <w:p w14:paraId="695C78B3" w14:textId="77777777" w:rsidR="004F2253" w:rsidRPr="00885B56" w:rsidRDefault="004F2253" w:rsidP="004B4A32">
      <w:pPr>
        <w:pStyle w:val="Stylnastroninternet"/>
        <w:rPr>
          <w:rFonts w:eastAsia="Calibri" w:cstheme="minorHAnsi"/>
        </w:rPr>
      </w:pPr>
      <w:r w:rsidRPr="00885B56">
        <w:rPr>
          <w:rFonts w:eastAsia="Calibri" w:cstheme="minorHAnsi"/>
        </w:rPr>
        <w:t>Podczas kontroli stanu sanitarnego zakładów stwierdzono m.in. następujące uchybienia:</w:t>
      </w:r>
    </w:p>
    <w:p w14:paraId="1B8F5D85" w14:textId="77777777" w:rsidR="004F2253" w:rsidRPr="00885B56" w:rsidRDefault="004F2253" w:rsidP="004B4A32">
      <w:pPr>
        <w:pStyle w:val="punktatornastron"/>
      </w:pPr>
      <w:r w:rsidRPr="00885B56">
        <w:t>brak dokumentacji GHP/GMP;</w:t>
      </w:r>
    </w:p>
    <w:p w14:paraId="66037FC5" w14:textId="1C4525BA" w:rsidR="004F2253" w:rsidRPr="00885B56" w:rsidRDefault="004F2253" w:rsidP="004B4A32">
      <w:pPr>
        <w:pStyle w:val="punktatornastron"/>
      </w:pPr>
      <w:r w:rsidRPr="00885B56">
        <w:t>brak dokumentacji</w:t>
      </w:r>
      <w:r w:rsidR="005A5A82" w:rsidRPr="00885B56">
        <w:t xml:space="preserve"> z </w:t>
      </w:r>
      <w:r w:rsidRPr="00885B56">
        <w:t>kontroli wewnętrznej opartej na zasadach HACCP;</w:t>
      </w:r>
    </w:p>
    <w:p w14:paraId="2F499B35" w14:textId="77777777" w:rsidR="004F2253" w:rsidRPr="00885B56" w:rsidRDefault="004F2253" w:rsidP="004B4A32">
      <w:pPr>
        <w:pStyle w:val="punktatornastron"/>
      </w:pPr>
      <w:r w:rsidRPr="00885B56">
        <w:t xml:space="preserve">brak dokumentacji potwierdzającej określenie terminu przydatności do spożycia mrożonych wyrobów garmażeryjnych; </w:t>
      </w:r>
    </w:p>
    <w:p w14:paraId="35D416A6" w14:textId="740F8576" w:rsidR="004F2253" w:rsidRPr="00885B56" w:rsidRDefault="004F2253" w:rsidP="004B4A32">
      <w:pPr>
        <w:pStyle w:val="punktatornastron"/>
      </w:pPr>
      <w:r w:rsidRPr="00885B56">
        <w:t>brak procedury</w:t>
      </w:r>
      <w:r w:rsidR="005A5A82" w:rsidRPr="00885B56">
        <w:t xml:space="preserve"> i </w:t>
      </w:r>
      <w:r w:rsidRPr="00885B56">
        <w:t>harmonogramu badań produkowanych wyrobów.</w:t>
      </w:r>
    </w:p>
    <w:p w14:paraId="4FE1BABF" w14:textId="593046E8" w:rsidR="004F2253" w:rsidRPr="00885B56" w:rsidRDefault="004F2253" w:rsidP="004B4A32">
      <w:pPr>
        <w:pStyle w:val="Stylnastroninternet"/>
      </w:pPr>
      <w:r w:rsidRPr="00885B56">
        <w:t>W 2022 r. pobrano 5 próbek środka spożywczego tj. tortu</w:t>
      </w:r>
      <w:r w:rsidR="005A5A82" w:rsidRPr="00885B56">
        <w:t xml:space="preserve"> z </w:t>
      </w:r>
      <w:r w:rsidRPr="00885B56">
        <w:t>bitą śmietaną do badań laboratoryjnych</w:t>
      </w:r>
      <w:r w:rsidR="000E738B" w:rsidRPr="00885B56">
        <w:t xml:space="preserve"> w </w:t>
      </w:r>
      <w:r w:rsidRPr="00885B56">
        <w:t xml:space="preserve">celu określenia jakości mikrobiologicznej oraz oceny organoleptycznej produktu, uzyskane wyniki badań laboratoryjnych – prawidłowe. </w:t>
      </w:r>
    </w:p>
    <w:p w14:paraId="613417C3" w14:textId="390A1C52" w:rsidR="00165442" w:rsidRDefault="00165442" w:rsidP="00504F7A">
      <w:pPr>
        <w:pStyle w:val="Nagwek3"/>
        <w:numPr>
          <w:ilvl w:val="1"/>
          <w:numId w:val="124"/>
        </w:numPr>
        <w:spacing w:before="0"/>
        <w:ind w:left="851" w:hanging="567"/>
        <w:rPr>
          <w:lang w:eastAsia="pl-PL"/>
        </w:rPr>
      </w:pPr>
      <w:bookmarkStart w:id="827" w:name="_Toc135828454"/>
      <w:r w:rsidRPr="002C7A34">
        <w:rPr>
          <w:lang w:eastAsia="pl-PL"/>
        </w:rPr>
        <w:lastRenderedPageBreak/>
        <w:t>Zakłady obrotu żywnością</w:t>
      </w:r>
      <w:r w:rsidR="001F64FF">
        <w:rPr>
          <w:lang w:eastAsia="pl-PL"/>
        </w:rPr>
        <w:t>.</w:t>
      </w:r>
      <w:bookmarkEnd w:id="827"/>
    </w:p>
    <w:p w14:paraId="10277EB9" w14:textId="77777777" w:rsidR="003F1CA0" w:rsidRPr="00885B56" w:rsidRDefault="003F1CA0" w:rsidP="00153AEB">
      <w:pPr>
        <w:pStyle w:val="Stylnastroninternet"/>
        <w:rPr>
          <w:lang w:eastAsia="pl-PL"/>
        </w:rPr>
      </w:pPr>
    </w:p>
    <w:p w14:paraId="754842A8" w14:textId="77777777" w:rsidR="00A81907" w:rsidRPr="00885B56" w:rsidRDefault="00A81907" w:rsidP="00153AEB">
      <w:pPr>
        <w:pStyle w:val="Stylnastroninternet"/>
        <w:rPr>
          <w:rFonts w:ascii="Calibri" w:eastAsia="Calibri" w:hAnsi="Calibri" w:cs="Calibri"/>
        </w:rPr>
      </w:pPr>
      <w:r w:rsidRPr="00885B56">
        <w:rPr>
          <w:rFonts w:ascii="Calibri" w:eastAsia="Calibri" w:hAnsi="Calibri" w:cs="Calibri"/>
        </w:rPr>
        <w:t>Do kategorii obiekty obrotu żywnością zaliczyć można:</w:t>
      </w:r>
    </w:p>
    <w:p w14:paraId="70322642" w14:textId="50482A0C" w:rsidR="00A81907" w:rsidRPr="00885B56" w:rsidRDefault="00A81907" w:rsidP="00153AEB">
      <w:pPr>
        <w:pStyle w:val="punktatornastron"/>
        <w:rPr>
          <w:lang w:eastAsia="pl-PL"/>
        </w:rPr>
      </w:pPr>
      <w:r w:rsidRPr="00885B56">
        <w:rPr>
          <w:lang w:eastAsia="pl-PL"/>
        </w:rPr>
        <w:t>sklepy spożywcze (w tym super</w:t>
      </w:r>
      <w:r w:rsidR="005A5A82" w:rsidRPr="00885B56">
        <w:rPr>
          <w:lang w:eastAsia="pl-PL"/>
        </w:rPr>
        <w:t xml:space="preserve"> i </w:t>
      </w:r>
      <w:r w:rsidRPr="00885B56">
        <w:rPr>
          <w:lang w:eastAsia="pl-PL"/>
        </w:rPr>
        <w:t>hipermarkety);</w:t>
      </w:r>
    </w:p>
    <w:p w14:paraId="4EF29C4D" w14:textId="44CC3AA2" w:rsidR="00A81907" w:rsidRPr="00885B56" w:rsidRDefault="00A81907" w:rsidP="00153AEB">
      <w:pPr>
        <w:pStyle w:val="punktatornastron"/>
        <w:rPr>
          <w:lang w:eastAsia="pl-PL"/>
        </w:rPr>
      </w:pPr>
      <w:r w:rsidRPr="00885B56">
        <w:rPr>
          <w:lang w:eastAsia="pl-PL"/>
        </w:rPr>
        <w:t>kioski (w tym kioski na targowiskach sprzedające mięso</w:t>
      </w:r>
      <w:r w:rsidR="005A5A82" w:rsidRPr="00885B56">
        <w:rPr>
          <w:lang w:eastAsia="pl-PL"/>
        </w:rPr>
        <w:t xml:space="preserve"> i </w:t>
      </w:r>
      <w:r w:rsidRPr="00885B56">
        <w:rPr>
          <w:lang w:eastAsia="pl-PL"/>
        </w:rPr>
        <w:t>kioski na targowiskach sprzedające inne środki spożywcze);</w:t>
      </w:r>
    </w:p>
    <w:p w14:paraId="4C630638" w14:textId="77777777" w:rsidR="00A81907" w:rsidRPr="00885B56" w:rsidRDefault="00A81907" w:rsidP="00153AEB">
      <w:pPr>
        <w:pStyle w:val="punktatornastron"/>
        <w:rPr>
          <w:lang w:eastAsia="pl-PL"/>
        </w:rPr>
      </w:pPr>
      <w:r w:rsidRPr="00885B56">
        <w:rPr>
          <w:lang w:eastAsia="pl-PL"/>
        </w:rPr>
        <w:t>apteki;</w:t>
      </w:r>
    </w:p>
    <w:p w14:paraId="0DF280CB" w14:textId="77777777" w:rsidR="00A81907" w:rsidRPr="00885B56" w:rsidRDefault="00A81907" w:rsidP="00153AEB">
      <w:pPr>
        <w:pStyle w:val="punktatornastron"/>
        <w:rPr>
          <w:lang w:eastAsia="pl-PL"/>
        </w:rPr>
      </w:pPr>
      <w:r w:rsidRPr="00885B56">
        <w:rPr>
          <w:lang w:eastAsia="pl-PL"/>
        </w:rPr>
        <w:t>magazyny hurtowe (w tym hurtownie suplementów diety);</w:t>
      </w:r>
    </w:p>
    <w:p w14:paraId="2B43952F" w14:textId="0E24A43B" w:rsidR="00A81907" w:rsidRPr="00885B56" w:rsidRDefault="00A81907" w:rsidP="00153AEB">
      <w:pPr>
        <w:pStyle w:val="punktatornastron"/>
        <w:rPr>
          <w:lang w:eastAsia="pl-PL"/>
        </w:rPr>
      </w:pPr>
      <w:r w:rsidRPr="00885B56">
        <w:rPr>
          <w:lang w:eastAsia="pl-PL"/>
        </w:rPr>
        <w:t>obiekty ruchome</w:t>
      </w:r>
      <w:r w:rsidR="005A5A82" w:rsidRPr="00885B56">
        <w:rPr>
          <w:lang w:eastAsia="pl-PL"/>
        </w:rPr>
        <w:t xml:space="preserve"> i </w:t>
      </w:r>
      <w:r w:rsidRPr="00885B56">
        <w:rPr>
          <w:lang w:eastAsia="pl-PL"/>
        </w:rPr>
        <w:t>tymczasowe;</w:t>
      </w:r>
    </w:p>
    <w:p w14:paraId="5ABEF0B5" w14:textId="77777777" w:rsidR="00A81907" w:rsidRPr="00885B56" w:rsidRDefault="00A81907" w:rsidP="00153AEB">
      <w:pPr>
        <w:pStyle w:val="punktatornastron"/>
        <w:rPr>
          <w:lang w:eastAsia="pl-PL"/>
        </w:rPr>
      </w:pPr>
      <w:r w:rsidRPr="00885B56">
        <w:rPr>
          <w:lang w:eastAsia="pl-PL"/>
        </w:rPr>
        <w:t>środki transportu;</w:t>
      </w:r>
    </w:p>
    <w:p w14:paraId="6A253847" w14:textId="6D732EA8" w:rsidR="00A81907" w:rsidRPr="00885B56" w:rsidRDefault="00A81907" w:rsidP="00153AEB">
      <w:pPr>
        <w:pStyle w:val="punktatornastron"/>
        <w:rPr>
          <w:lang w:eastAsia="pl-PL"/>
        </w:rPr>
      </w:pPr>
      <w:r w:rsidRPr="00885B56">
        <w:rPr>
          <w:lang w:eastAsia="pl-PL"/>
        </w:rPr>
        <w:t xml:space="preserve">inne obiekty obrotu żywnością, tj. np. salony prasowe, urzędy pocztowe, stacje paliw, drogerie, sklepy zielarskie, automaty do sprzedaży żywności typu </w:t>
      </w:r>
      <w:proofErr w:type="spellStart"/>
      <w:r w:rsidRPr="00885B56">
        <w:rPr>
          <w:lang w:eastAsia="pl-PL"/>
        </w:rPr>
        <w:t>Vending</w:t>
      </w:r>
      <w:proofErr w:type="spellEnd"/>
      <w:r w:rsidRPr="00885B56">
        <w:rPr>
          <w:lang w:eastAsia="pl-PL"/>
        </w:rPr>
        <w:t>, punkty skupu grzybów świeżych, runa leśnego, ryb świeżych</w:t>
      </w:r>
      <w:r w:rsidR="005A5A82" w:rsidRPr="00885B56">
        <w:rPr>
          <w:lang w:eastAsia="pl-PL"/>
        </w:rPr>
        <w:t xml:space="preserve"> i </w:t>
      </w:r>
      <w:r w:rsidRPr="00885B56">
        <w:rPr>
          <w:lang w:eastAsia="pl-PL"/>
        </w:rPr>
        <w:t xml:space="preserve">wędzonych, jak również sklepy oferujące sprzedaż środków spożywczych przez </w:t>
      </w:r>
      <w:r w:rsidR="00153AEB" w:rsidRPr="00885B56">
        <w:rPr>
          <w:lang w:eastAsia="pl-PL"/>
        </w:rPr>
        <w:t>Internet</w:t>
      </w:r>
      <w:r w:rsidRPr="00885B56">
        <w:rPr>
          <w:lang w:eastAsia="pl-PL"/>
        </w:rPr>
        <w:t>.</w:t>
      </w:r>
    </w:p>
    <w:p w14:paraId="30ECE48B" w14:textId="630AEDC5" w:rsidR="00A81907" w:rsidRPr="00885B56" w:rsidRDefault="00A81907" w:rsidP="002768EF">
      <w:pPr>
        <w:pStyle w:val="Stylnastroninternet"/>
        <w:rPr>
          <w:bCs/>
        </w:rPr>
      </w:pPr>
      <w:r w:rsidRPr="00885B56">
        <w:t>W roku sprawozdawczym na terenie woj. zachodniopomorskiego funkcjonowało łącznie 13808 zakładów obrotu handlowego,</w:t>
      </w:r>
      <w:r w:rsidR="005A5A82" w:rsidRPr="00885B56">
        <w:t xml:space="preserve"> z </w:t>
      </w:r>
      <w:r w:rsidRPr="00885B56">
        <w:t>których 3402 zostały skontrolowane. Spośród 6695 wszystkich kontroli 1558, tj. 23% stanowiły kontrole interwencyjne, które były przeprowadzane</w:t>
      </w:r>
      <w:r w:rsidR="000E738B" w:rsidRPr="00885B56">
        <w:t xml:space="preserve"> w </w:t>
      </w:r>
      <w:r w:rsidRPr="00885B56">
        <w:t>ramach systemu wczesnego ostrzegania o niebezpiecznych produktach RASFF oraz</w:t>
      </w:r>
      <w:r w:rsidR="000E738B" w:rsidRPr="00885B56">
        <w:t xml:space="preserve"> w </w:t>
      </w:r>
      <w:r w:rsidRPr="00885B56">
        <w:t>celu zweryfikowania zasadności zarzutów zgłoszonych przez konsumentów. Interwencje zgłaszane przez konsumentów dotyczyły m. in. sprzedaży artykułów spożywczych o niewłaściwej jakości zdrowotnej, przechowywania żywności</w:t>
      </w:r>
      <w:r w:rsidR="000E738B" w:rsidRPr="00885B56">
        <w:t xml:space="preserve"> w </w:t>
      </w:r>
      <w:r w:rsidRPr="00885B56">
        <w:t xml:space="preserve">niewłaściwych warunkach, wprowadzania do obrotu </w:t>
      </w:r>
      <w:r w:rsidRPr="00885B56">
        <w:rPr>
          <w:bCs/>
        </w:rPr>
        <w:t>artykułów spożywczych po upływie terminu przydatności do spożycia/daty minimalnej trwałości, niewłaściwego stanu sanitarnego oraz</w:t>
      </w:r>
      <w:r w:rsidR="009E30D3">
        <w:rPr>
          <w:bCs/>
        </w:rPr>
        <w:t> </w:t>
      </w:r>
      <w:r w:rsidRPr="00885B56">
        <w:rPr>
          <w:bCs/>
        </w:rPr>
        <w:t xml:space="preserve">wystąpienia dolegliwości żołądkowych po spożyciu zakupionych środków spożywczych. </w:t>
      </w:r>
    </w:p>
    <w:p w14:paraId="0B087FCB" w14:textId="68D4B120" w:rsidR="00A81907" w:rsidRPr="00885B56" w:rsidRDefault="00A81907" w:rsidP="002768EF">
      <w:pPr>
        <w:pStyle w:val="Stylnastroninternet"/>
      </w:pPr>
      <w:r w:rsidRPr="00885B56">
        <w:t>W odniesieniu do omawianej grupy obiektów wydanych zostało 784 decyzji administracyjnych,</w:t>
      </w:r>
      <w:r w:rsidR="000E738B" w:rsidRPr="00885B56">
        <w:t xml:space="preserve"> w </w:t>
      </w:r>
      <w:r w:rsidRPr="00885B56">
        <w:t>tym:</w:t>
      </w:r>
    </w:p>
    <w:p w14:paraId="601B334F" w14:textId="77777777" w:rsidR="00A81907" w:rsidRPr="00885B56" w:rsidRDefault="00A81907" w:rsidP="002768EF">
      <w:pPr>
        <w:pStyle w:val="punktatornastron"/>
        <w:rPr>
          <w:lang w:eastAsia="pl-PL"/>
        </w:rPr>
      </w:pPr>
      <w:r w:rsidRPr="00885B56">
        <w:rPr>
          <w:lang w:eastAsia="pl-PL"/>
        </w:rPr>
        <w:t>38 decyzji administracyjnych zakazujących wprowadzania do obrotu artykułów spożywczych po upływie terminu przydatności do spożycia/daty minimalnej trwałości, produktów nieoznakowanych bądź zanieczyszczonych szkodnikami;</w:t>
      </w:r>
    </w:p>
    <w:p w14:paraId="0E8C501E" w14:textId="483BFE25" w:rsidR="00A81907" w:rsidRPr="00885B56" w:rsidRDefault="00A81907" w:rsidP="002768EF">
      <w:pPr>
        <w:pStyle w:val="punktatornastron"/>
        <w:rPr>
          <w:kern w:val="3"/>
          <w:lang w:eastAsia="zh-CN"/>
        </w:rPr>
      </w:pPr>
      <w:r w:rsidRPr="00885B56">
        <w:rPr>
          <w:kern w:val="3"/>
          <w:lang w:eastAsia="zh-CN"/>
        </w:rPr>
        <w:t>3 decyzje administracyjne nakazujące wstrzymanie działalności lub części działalności sklepów spożywczych</w:t>
      </w:r>
      <w:r w:rsidR="000E738B" w:rsidRPr="00885B56">
        <w:rPr>
          <w:kern w:val="3"/>
          <w:lang w:eastAsia="zh-CN"/>
        </w:rPr>
        <w:t xml:space="preserve"> w </w:t>
      </w:r>
      <w:r w:rsidRPr="00885B56">
        <w:rPr>
          <w:kern w:val="3"/>
          <w:lang w:eastAsia="zh-CN"/>
        </w:rPr>
        <w:t>związku ze stwierdzonymi śladami obecności gryzoni do czasu przeprowadzenia skutecznego zabiegu deratyzacji potwierdzonego stosownym dokumentem, brakiem bieżącej ciepłej</w:t>
      </w:r>
      <w:r w:rsidR="005A5A82" w:rsidRPr="00885B56">
        <w:rPr>
          <w:kern w:val="3"/>
          <w:lang w:eastAsia="zh-CN"/>
        </w:rPr>
        <w:t xml:space="preserve"> i </w:t>
      </w:r>
      <w:r w:rsidRPr="00885B56">
        <w:rPr>
          <w:kern w:val="3"/>
          <w:lang w:eastAsia="zh-CN"/>
        </w:rPr>
        <w:t>zimnej wody</w:t>
      </w:r>
      <w:r w:rsidR="000E738B" w:rsidRPr="00885B56">
        <w:rPr>
          <w:kern w:val="3"/>
          <w:lang w:eastAsia="zh-CN"/>
        </w:rPr>
        <w:t xml:space="preserve"> w </w:t>
      </w:r>
      <w:r w:rsidRPr="00885B56">
        <w:rPr>
          <w:kern w:val="3"/>
          <w:lang w:eastAsia="zh-CN"/>
        </w:rPr>
        <w:t>obiekcie oraz prowadzenia działalności</w:t>
      </w:r>
      <w:r w:rsidR="000E738B" w:rsidRPr="00885B56">
        <w:rPr>
          <w:kern w:val="3"/>
          <w:lang w:eastAsia="zh-CN"/>
        </w:rPr>
        <w:t xml:space="preserve"> w </w:t>
      </w:r>
      <w:r w:rsidRPr="00885B56">
        <w:rPr>
          <w:kern w:val="3"/>
          <w:lang w:eastAsia="zh-CN"/>
        </w:rPr>
        <w:t>zakresie mielenia mięsa – niezgodnie</w:t>
      </w:r>
      <w:r w:rsidR="005A5A82" w:rsidRPr="00885B56">
        <w:rPr>
          <w:kern w:val="3"/>
          <w:lang w:eastAsia="zh-CN"/>
        </w:rPr>
        <w:t xml:space="preserve"> z </w:t>
      </w:r>
      <w:r w:rsidRPr="00885B56">
        <w:rPr>
          <w:kern w:val="3"/>
          <w:lang w:eastAsia="zh-CN"/>
        </w:rPr>
        <w:t>wydaną decyzją zatwierdzającą zakład.</w:t>
      </w:r>
    </w:p>
    <w:p w14:paraId="37EA5063" w14:textId="19920441" w:rsidR="00A81907" w:rsidRPr="00885B56" w:rsidRDefault="00A81907" w:rsidP="002768EF">
      <w:pPr>
        <w:pStyle w:val="Stylnastroninternet"/>
        <w:rPr>
          <w:lang w:eastAsia="pl-PL"/>
        </w:rPr>
      </w:pPr>
      <w:r w:rsidRPr="00885B56">
        <w:rPr>
          <w:bCs/>
          <w:lang w:eastAsia="pl-PL"/>
        </w:rPr>
        <w:t>Pozostałe decyzje (743)</w:t>
      </w:r>
      <w:r w:rsidR="000E738B" w:rsidRPr="00885B56">
        <w:rPr>
          <w:bCs/>
          <w:lang w:eastAsia="pl-PL"/>
        </w:rPr>
        <w:t xml:space="preserve"> w </w:t>
      </w:r>
      <w:r w:rsidRPr="00885B56">
        <w:rPr>
          <w:bCs/>
          <w:lang w:eastAsia="pl-PL"/>
        </w:rPr>
        <w:t xml:space="preserve">większości nakazywały usunięcie </w:t>
      </w:r>
      <w:r w:rsidRPr="00885B56">
        <w:rPr>
          <w:lang w:eastAsia="pl-PL"/>
        </w:rPr>
        <w:t>stwierdzonych</w:t>
      </w:r>
      <w:r w:rsidR="000E738B" w:rsidRPr="00885B56">
        <w:rPr>
          <w:lang w:eastAsia="pl-PL"/>
        </w:rPr>
        <w:t xml:space="preserve"> w </w:t>
      </w:r>
      <w:r w:rsidRPr="00885B56">
        <w:rPr>
          <w:lang w:eastAsia="pl-PL"/>
        </w:rPr>
        <w:t xml:space="preserve">trakcie kontroli nieprawidłowości, dotyczących najczęściej: </w:t>
      </w:r>
    </w:p>
    <w:p w14:paraId="331AB65D" w14:textId="77777777" w:rsidR="00A81907" w:rsidRPr="00885B56" w:rsidRDefault="00A81907" w:rsidP="002768EF">
      <w:pPr>
        <w:pStyle w:val="punktatornastron"/>
        <w:rPr>
          <w:lang w:eastAsia="pl-PL"/>
        </w:rPr>
      </w:pPr>
      <w:r w:rsidRPr="00885B56">
        <w:rPr>
          <w:lang w:eastAsia="pl-PL"/>
        </w:rPr>
        <w:t>złego stanu sanitarno-technicznego pomieszczeń obiektów oraz ich wyposażenia;</w:t>
      </w:r>
    </w:p>
    <w:p w14:paraId="22D2E3CE" w14:textId="22D01DF4" w:rsidR="00A81907" w:rsidRPr="00885B56" w:rsidRDefault="00A81907" w:rsidP="002768EF">
      <w:pPr>
        <w:pStyle w:val="punktatornastron"/>
        <w:rPr>
          <w:bCs/>
          <w:lang w:eastAsia="pl-PL"/>
        </w:rPr>
      </w:pPr>
      <w:r w:rsidRPr="00885B56">
        <w:rPr>
          <w:bCs/>
          <w:lang w:eastAsia="pl-PL"/>
        </w:rPr>
        <w:t>niewłaściwego funkcjonowania systemu kontroli wewnętrznej opartego na zasadach systemu HACCP (jego niedostosowania do stanu faktycznego) i/lub braku prowadzenia zapisów</w:t>
      </w:r>
      <w:r w:rsidR="000E738B" w:rsidRPr="00885B56">
        <w:rPr>
          <w:bCs/>
          <w:lang w:eastAsia="pl-PL"/>
        </w:rPr>
        <w:t xml:space="preserve"> w </w:t>
      </w:r>
      <w:r w:rsidRPr="00885B56">
        <w:rPr>
          <w:bCs/>
          <w:lang w:eastAsia="pl-PL"/>
        </w:rPr>
        <w:t>obowiązujących rejestrach;</w:t>
      </w:r>
    </w:p>
    <w:p w14:paraId="0F7A1D65" w14:textId="6C2C0F0E" w:rsidR="00A81907" w:rsidRPr="00885B56" w:rsidRDefault="00A81907" w:rsidP="002768EF">
      <w:pPr>
        <w:pStyle w:val="punktatornastron"/>
        <w:rPr>
          <w:bCs/>
          <w:lang w:eastAsia="pl-PL"/>
        </w:rPr>
      </w:pPr>
      <w:r w:rsidRPr="00885B56">
        <w:rPr>
          <w:bCs/>
          <w:lang w:eastAsia="pl-PL"/>
        </w:rPr>
        <w:lastRenderedPageBreak/>
        <w:t>braku informowania konsumentów dokonujących zakupu żywności nieopakowanej, o</w:t>
      </w:r>
      <w:r w:rsidR="00836C77" w:rsidRPr="00885B56">
        <w:rPr>
          <w:bCs/>
          <w:lang w:eastAsia="pl-PL"/>
        </w:rPr>
        <w:t> </w:t>
      </w:r>
      <w:r w:rsidRPr="00885B56">
        <w:rPr>
          <w:bCs/>
          <w:lang w:eastAsia="pl-PL"/>
        </w:rPr>
        <w:t>zawartych</w:t>
      </w:r>
      <w:r w:rsidR="000E738B" w:rsidRPr="00885B56">
        <w:rPr>
          <w:bCs/>
          <w:lang w:eastAsia="pl-PL"/>
        </w:rPr>
        <w:t xml:space="preserve"> w </w:t>
      </w:r>
      <w:r w:rsidRPr="00885B56">
        <w:rPr>
          <w:bCs/>
          <w:lang w:eastAsia="pl-PL"/>
        </w:rPr>
        <w:t>niej substancjach lub produktach powodujących alergie lub reakcje nietolerancji oraz/lub niewłaściwego znakowania środków spożywczych.</w:t>
      </w:r>
    </w:p>
    <w:p w14:paraId="5AC67113" w14:textId="170046FF" w:rsidR="00A81907" w:rsidRPr="00885B56" w:rsidRDefault="00A81907" w:rsidP="002768EF">
      <w:pPr>
        <w:pStyle w:val="Stylnastroninternet"/>
      </w:pPr>
      <w:r w:rsidRPr="00885B56">
        <w:t>W 2022 r.</w:t>
      </w:r>
      <w:r w:rsidR="000E738B" w:rsidRPr="00885B56">
        <w:t xml:space="preserve"> w </w:t>
      </w:r>
      <w:r w:rsidRPr="00885B56">
        <w:t>zakładach obrotu handlowego pobranych zostało 2746 próbek środków spożywczych,</w:t>
      </w:r>
      <w:r w:rsidR="005A5A82" w:rsidRPr="00885B56">
        <w:t xml:space="preserve"> z </w:t>
      </w:r>
      <w:r w:rsidRPr="00885B56">
        <w:t>których zakwestionowano 26, głównie</w:t>
      </w:r>
      <w:r w:rsidR="005A5A82" w:rsidRPr="00885B56">
        <w:t xml:space="preserve"> z </w:t>
      </w:r>
      <w:r w:rsidRPr="00885B56">
        <w:t>uwagi na:</w:t>
      </w:r>
      <w:r w:rsidRPr="00885B56">
        <w:rPr>
          <w:i/>
        </w:rPr>
        <w:t xml:space="preserve"> </w:t>
      </w:r>
    </w:p>
    <w:p w14:paraId="09ECC763" w14:textId="77777777" w:rsidR="00A81907" w:rsidRPr="00885B56" w:rsidRDefault="00A81907" w:rsidP="002768EF">
      <w:pPr>
        <w:pStyle w:val="punktatornastron"/>
        <w:rPr>
          <w:lang w:eastAsia="pl-PL"/>
        </w:rPr>
      </w:pPr>
      <w:r w:rsidRPr="00885B56">
        <w:rPr>
          <w:lang w:eastAsia="pl-PL"/>
        </w:rPr>
        <w:t>obecność drobnoustrojów chorobotwórczych;</w:t>
      </w:r>
    </w:p>
    <w:p w14:paraId="5BA9E081" w14:textId="77777777" w:rsidR="00A81907" w:rsidRPr="00885B56" w:rsidRDefault="00A81907" w:rsidP="002768EF">
      <w:pPr>
        <w:pStyle w:val="punktatornastron"/>
        <w:rPr>
          <w:lang w:eastAsia="pl-PL"/>
        </w:rPr>
      </w:pPr>
      <w:r w:rsidRPr="00885B56">
        <w:rPr>
          <w:lang w:eastAsia="pl-PL"/>
        </w:rPr>
        <w:t>przekroczenie dopuszczalnego poziomu pestycydów;</w:t>
      </w:r>
    </w:p>
    <w:p w14:paraId="1F168FE7" w14:textId="6A08513D" w:rsidR="00A81907" w:rsidRPr="00885B56" w:rsidRDefault="00A81907" w:rsidP="002768EF">
      <w:pPr>
        <w:pStyle w:val="punktatornastron"/>
        <w:rPr>
          <w:lang w:eastAsia="pl-PL"/>
        </w:rPr>
      </w:pPr>
      <w:r w:rsidRPr="00885B56">
        <w:rPr>
          <w:lang w:eastAsia="pl-PL"/>
        </w:rPr>
        <w:t>obecność szkodników</w:t>
      </w:r>
      <w:r w:rsidR="005A5A82" w:rsidRPr="00885B56">
        <w:rPr>
          <w:lang w:eastAsia="pl-PL"/>
        </w:rPr>
        <w:t xml:space="preserve"> i </w:t>
      </w:r>
      <w:r w:rsidRPr="00885B56">
        <w:rPr>
          <w:lang w:eastAsia="pl-PL"/>
        </w:rPr>
        <w:t>ich pozostałości;</w:t>
      </w:r>
    </w:p>
    <w:p w14:paraId="3F9B5EFE" w14:textId="77777777" w:rsidR="00A81907" w:rsidRPr="00885B56" w:rsidRDefault="00A81907" w:rsidP="002768EF">
      <w:pPr>
        <w:pStyle w:val="punktatornastron"/>
        <w:rPr>
          <w:lang w:eastAsia="pl-PL"/>
        </w:rPr>
      </w:pPr>
      <w:r w:rsidRPr="00885B56">
        <w:rPr>
          <w:lang w:eastAsia="pl-PL"/>
        </w:rPr>
        <w:t>obecność drobnych cząsteczek wykazujących właściwości magnetyczne.</w:t>
      </w:r>
    </w:p>
    <w:p w14:paraId="46981A74" w14:textId="1A1549BD" w:rsidR="00A81907" w:rsidRPr="00885B56" w:rsidRDefault="00A81907" w:rsidP="002768EF">
      <w:pPr>
        <w:pStyle w:val="Stylnastroninternet"/>
      </w:pPr>
      <w:r w:rsidRPr="00885B56">
        <w:t>Każdorazowo po otrzymaniu kwestionowanych wyników badań bezzwłocznie podejmowano działania nadzorowe.</w:t>
      </w:r>
      <w:r w:rsidR="000E738B" w:rsidRPr="00885B56">
        <w:t xml:space="preserve"> </w:t>
      </w:r>
      <w:r w:rsidR="00321236" w:rsidRPr="00885B56">
        <w:t>W</w:t>
      </w:r>
      <w:r w:rsidR="000E738B" w:rsidRPr="00885B56">
        <w:t> </w:t>
      </w:r>
      <w:r w:rsidRPr="00885B56">
        <w:t>stosunku do przedsiębiorców działających na terenie naszego województwa, którzy wprowadzili na rynek produkty o niewłaściwej jakości zdrowotnej, prowadzono działania zmierzające do wyeliminowania zaistniałych nieprawidłowości – m.in. kwestionowany produkt wycofywano</w:t>
      </w:r>
      <w:r w:rsidR="005A5A82" w:rsidRPr="00885B56">
        <w:t xml:space="preserve"> z </w:t>
      </w:r>
      <w:r w:rsidRPr="00885B56">
        <w:t>obrotu handlowego, przeprowadzano zabiegi mycia</w:t>
      </w:r>
      <w:r w:rsidR="005A5A82" w:rsidRPr="00885B56">
        <w:t xml:space="preserve"> i </w:t>
      </w:r>
      <w:r w:rsidRPr="00885B56">
        <w:t>dezynfekcji, bądź dezynsekcji. Natomiast</w:t>
      </w:r>
      <w:r w:rsidR="000E738B" w:rsidRPr="00885B56">
        <w:t xml:space="preserve"> w </w:t>
      </w:r>
      <w:r w:rsidRPr="00885B56">
        <w:t xml:space="preserve">przypadku kwestionowania środków spożywczych pochodzących od producentów nieobjętych nadzorem Państwowej Inspekcji Sanitarnej bądź spoza województwa zachodniopomorskiego, informacje o stwierdzonych nieprawidłowościach przekazywano odpowiednio do właściwych terenowo organów Inspekcji Weterynaryjnej lub Państwowej Inspekcji Sanitarnej, pełniących nadzór nad producentem kwestionowanych środków spożywczych. </w:t>
      </w:r>
    </w:p>
    <w:p w14:paraId="3BF29DB7" w14:textId="77777777" w:rsidR="00165442" w:rsidRPr="00885B56" w:rsidRDefault="00165442" w:rsidP="002768EF">
      <w:pPr>
        <w:pStyle w:val="Stylnastroninternet"/>
      </w:pPr>
    </w:p>
    <w:p w14:paraId="464285ED" w14:textId="3F7E726B" w:rsidR="00165442" w:rsidRDefault="00165442" w:rsidP="00504F7A">
      <w:pPr>
        <w:pStyle w:val="Nagwek3"/>
        <w:numPr>
          <w:ilvl w:val="1"/>
          <w:numId w:val="124"/>
        </w:numPr>
        <w:spacing w:before="0"/>
        <w:ind w:left="851"/>
        <w:rPr>
          <w:lang w:eastAsia="pl-PL"/>
        </w:rPr>
      </w:pPr>
      <w:bookmarkStart w:id="828" w:name="_Toc135828455"/>
      <w:r w:rsidRPr="001333C5">
        <w:rPr>
          <w:lang w:eastAsia="pl-PL"/>
        </w:rPr>
        <w:t>Zakłady żywienia zbiorowego</w:t>
      </w:r>
      <w:r w:rsidR="001F64FF">
        <w:rPr>
          <w:lang w:eastAsia="pl-PL"/>
        </w:rPr>
        <w:t>.</w:t>
      </w:r>
      <w:bookmarkEnd w:id="828"/>
    </w:p>
    <w:p w14:paraId="502FA47E" w14:textId="77777777" w:rsidR="003F1CA0" w:rsidRPr="00885B56" w:rsidRDefault="003F1CA0" w:rsidP="002768EF">
      <w:pPr>
        <w:pStyle w:val="Stylnastroninternet"/>
        <w:rPr>
          <w:lang w:eastAsia="pl-PL"/>
        </w:rPr>
      </w:pPr>
    </w:p>
    <w:p w14:paraId="2AF5FFBE" w14:textId="6AF721A6" w:rsidR="00A81907" w:rsidRPr="00885B56" w:rsidRDefault="00A81907" w:rsidP="002768EF">
      <w:pPr>
        <w:pStyle w:val="Stylnastroninternet"/>
        <w:rPr>
          <w:rFonts w:eastAsia="Times New Roman" w:cstheme="minorHAnsi"/>
          <w:lang w:eastAsia="pl-PL"/>
        </w:rPr>
      </w:pPr>
      <w:r w:rsidRPr="00885B56">
        <w:rPr>
          <w:rFonts w:eastAsia="Times New Roman" w:cstheme="minorHAnsi"/>
          <w:bCs/>
          <w:iCs/>
          <w:lang w:eastAsia="pl-PL"/>
        </w:rPr>
        <w:t xml:space="preserve">Pod nadzorem sanitarnym znajdowało się 9629 </w:t>
      </w:r>
      <w:r w:rsidRPr="00885B56">
        <w:rPr>
          <w:rFonts w:eastAsia="Times New Roman" w:cstheme="minorHAnsi"/>
          <w:i/>
          <w:lang w:eastAsia="pl-PL"/>
        </w:rPr>
        <w:t>z</w:t>
      </w:r>
      <w:r w:rsidRPr="00885B56">
        <w:rPr>
          <w:rFonts w:eastAsia="Times New Roman" w:cstheme="minorHAnsi"/>
          <w:bCs/>
          <w:iCs/>
          <w:lang w:eastAsia="pl-PL"/>
        </w:rPr>
        <w:t>akładów</w:t>
      </w:r>
      <w:r w:rsidRPr="00885B56">
        <w:rPr>
          <w:rFonts w:eastAsia="Times New Roman" w:cstheme="minorHAnsi"/>
          <w:lang w:eastAsia="pl-PL"/>
        </w:rPr>
        <w:t xml:space="preserve"> żywienia zbiorowego,</w:t>
      </w:r>
      <w:r w:rsidR="000E738B" w:rsidRPr="00885B56">
        <w:rPr>
          <w:rFonts w:eastAsia="Times New Roman" w:cstheme="minorHAnsi"/>
          <w:lang w:eastAsia="pl-PL"/>
        </w:rPr>
        <w:t xml:space="preserve"> w </w:t>
      </w:r>
      <w:r w:rsidRPr="00885B56">
        <w:rPr>
          <w:rFonts w:eastAsia="Times New Roman" w:cstheme="minorHAnsi"/>
          <w:bCs/>
          <w:iCs/>
          <w:lang w:eastAsia="pl-PL"/>
        </w:rPr>
        <w:t xml:space="preserve">tym </w:t>
      </w:r>
      <w:r w:rsidRPr="00885B56">
        <w:rPr>
          <w:rFonts w:eastAsia="Times New Roman" w:cstheme="minorHAnsi"/>
          <w:lang w:eastAsia="pl-PL"/>
        </w:rPr>
        <w:t>6914 zakładów żywienia zbiorowego typu otwartego</w:t>
      </w:r>
      <w:r w:rsidR="005A5A82" w:rsidRPr="00885B56">
        <w:rPr>
          <w:rFonts w:eastAsia="Times New Roman" w:cstheme="minorHAnsi"/>
          <w:bCs/>
          <w:iCs/>
          <w:lang w:eastAsia="pl-PL"/>
        </w:rPr>
        <w:t xml:space="preserve"> i </w:t>
      </w:r>
      <w:r w:rsidRPr="00885B56">
        <w:rPr>
          <w:rFonts w:eastAsia="Times New Roman" w:cstheme="minorHAnsi"/>
          <w:bCs/>
          <w:iCs/>
          <w:lang w:eastAsia="pl-PL"/>
        </w:rPr>
        <w:t>2715</w:t>
      </w:r>
      <w:r w:rsidRPr="00885B56">
        <w:rPr>
          <w:rFonts w:eastAsia="Times New Roman" w:cstheme="minorHAnsi"/>
          <w:i/>
          <w:lang w:eastAsia="pl-PL"/>
        </w:rPr>
        <w:t xml:space="preserve"> </w:t>
      </w:r>
      <w:r w:rsidRPr="00885B56">
        <w:rPr>
          <w:rFonts w:eastAsia="Times New Roman" w:cstheme="minorHAnsi"/>
          <w:lang w:eastAsia="pl-PL"/>
        </w:rPr>
        <w:t>typu zamkniętego.</w:t>
      </w:r>
      <w:r w:rsidR="000E738B" w:rsidRPr="00885B56">
        <w:rPr>
          <w:rFonts w:eastAsia="Times New Roman" w:cstheme="minorHAnsi"/>
          <w:lang w:eastAsia="pl-PL"/>
        </w:rPr>
        <w:t xml:space="preserve"> </w:t>
      </w:r>
      <w:r w:rsidR="00F43B12" w:rsidRPr="00885B56">
        <w:rPr>
          <w:rFonts w:eastAsia="Times New Roman" w:cstheme="minorHAnsi"/>
          <w:lang w:eastAsia="pl-PL"/>
        </w:rPr>
        <w:t>W</w:t>
      </w:r>
      <w:r w:rsidR="009E30D3">
        <w:rPr>
          <w:rFonts w:eastAsia="Times New Roman" w:cstheme="minorHAnsi"/>
          <w:lang w:eastAsia="pl-PL"/>
        </w:rPr>
        <w:t> </w:t>
      </w:r>
      <w:r w:rsidRPr="00885B56">
        <w:rPr>
          <w:rFonts w:eastAsia="Times New Roman" w:cstheme="minorHAnsi"/>
          <w:lang w:eastAsia="pl-PL"/>
        </w:rPr>
        <w:t>2022 roku skontrolowano 3684 zakłady, przeprowadzając</w:t>
      </w:r>
      <w:r w:rsidR="000E738B" w:rsidRPr="00885B56">
        <w:rPr>
          <w:rFonts w:eastAsia="Times New Roman" w:cstheme="minorHAnsi"/>
          <w:lang w:eastAsia="pl-PL"/>
        </w:rPr>
        <w:t xml:space="preserve"> w </w:t>
      </w:r>
      <w:r w:rsidRPr="00885B56">
        <w:rPr>
          <w:rFonts w:eastAsia="Times New Roman" w:cstheme="minorHAnsi"/>
          <w:lang w:eastAsia="pl-PL"/>
        </w:rPr>
        <w:t>nich 5753 kontrole sanitarne,</w:t>
      </w:r>
      <w:r w:rsidR="000E738B" w:rsidRPr="00885B56">
        <w:rPr>
          <w:rFonts w:eastAsia="Times New Roman" w:cstheme="minorHAnsi"/>
          <w:lang w:eastAsia="pl-PL"/>
        </w:rPr>
        <w:t xml:space="preserve"> w </w:t>
      </w:r>
      <w:r w:rsidRPr="00885B56">
        <w:rPr>
          <w:rFonts w:eastAsia="Times New Roman" w:cstheme="minorHAnsi"/>
          <w:lang w:eastAsia="pl-PL"/>
        </w:rPr>
        <w:t>tym 657 kontroli interwencyjnych. Interwencje najczęściej zgłaszano</w:t>
      </w:r>
      <w:r w:rsidR="000E738B" w:rsidRPr="00885B56">
        <w:rPr>
          <w:rFonts w:eastAsia="Times New Roman" w:cstheme="minorHAnsi"/>
          <w:lang w:eastAsia="pl-PL"/>
        </w:rPr>
        <w:t xml:space="preserve"> w </w:t>
      </w:r>
      <w:r w:rsidRPr="00885B56">
        <w:rPr>
          <w:rFonts w:eastAsia="Times New Roman" w:cstheme="minorHAnsi"/>
          <w:lang w:eastAsia="pl-PL"/>
        </w:rPr>
        <w:t>zakładach małej gastronomii, restauracjach, barach, stołówkach domów wczasowych, przedszkoli, sanatoriów</w:t>
      </w:r>
      <w:r w:rsidR="005A5A82" w:rsidRPr="00885B56">
        <w:rPr>
          <w:rFonts w:eastAsia="Times New Roman" w:cstheme="minorHAnsi"/>
          <w:lang w:eastAsia="pl-PL"/>
        </w:rPr>
        <w:t xml:space="preserve"> i </w:t>
      </w:r>
      <w:r w:rsidRPr="00885B56">
        <w:rPr>
          <w:rFonts w:eastAsia="Times New Roman" w:cstheme="minorHAnsi"/>
          <w:lang w:eastAsia="pl-PL"/>
        </w:rPr>
        <w:t>prewentoriów oraz kolonii/półkolonii/obozów/zimowisk.</w:t>
      </w:r>
    </w:p>
    <w:p w14:paraId="3A60DB6A" w14:textId="7D4307A9" w:rsidR="00A81907" w:rsidRPr="00885B56" w:rsidRDefault="00A81907" w:rsidP="002768EF">
      <w:pPr>
        <w:pStyle w:val="Stylnastroninternet"/>
        <w:rPr>
          <w:rFonts w:eastAsia="Times New Roman" w:cstheme="minorHAnsi"/>
          <w:lang w:eastAsia="pl-PL"/>
        </w:rPr>
      </w:pPr>
      <w:r w:rsidRPr="00885B56">
        <w:rPr>
          <w:rFonts w:eastAsia="Times New Roman" w:cstheme="minorHAnsi"/>
          <w:lang w:eastAsia="pl-PL"/>
        </w:rPr>
        <w:t>Ponadto</w:t>
      </w:r>
      <w:r w:rsidR="000E738B" w:rsidRPr="00885B56">
        <w:rPr>
          <w:rFonts w:eastAsia="Times New Roman" w:cstheme="minorHAnsi"/>
          <w:lang w:eastAsia="pl-PL"/>
        </w:rPr>
        <w:t xml:space="preserve"> w </w:t>
      </w:r>
      <w:r w:rsidRPr="00885B56">
        <w:rPr>
          <w:rFonts w:eastAsia="Times New Roman" w:cstheme="minorHAnsi"/>
          <w:lang w:eastAsia="pl-PL"/>
        </w:rPr>
        <w:t>2022 r. pod nadzorem Państwowej Inspekcji Sanitarnej</w:t>
      </w:r>
      <w:r w:rsidR="000E738B" w:rsidRPr="00885B56">
        <w:rPr>
          <w:rFonts w:eastAsia="Times New Roman" w:cstheme="minorHAnsi"/>
          <w:lang w:eastAsia="pl-PL"/>
        </w:rPr>
        <w:t xml:space="preserve"> w </w:t>
      </w:r>
      <w:r w:rsidRPr="00885B56">
        <w:rPr>
          <w:rFonts w:eastAsia="Times New Roman" w:cstheme="minorHAnsi"/>
          <w:lang w:eastAsia="pl-PL"/>
        </w:rPr>
        <w:t>woj. zachodniopomorskim znajdowało się 69 zakładów usług cateringowych,</w:t>
      </w:r>
      <w:r w:rsidR="005A5A82" w:rsidRPr="00885B56">
        <w:rPr>
          <w:rFonts w:eastAsia="Times New Roman" w:cstheme="minorHAnsi"/>
          <w:lang w:eastAsia="pl-PL"/>
        </w:rPr>
        <w:t xml:space="preserve"> z </w:t>
      </w:r>
      <w:r w:rsidRPr="00885B56">
        <w:rPr>
          <w:rFonts w:eastAsia="Times New Roman" w:cstheme="minorHAnsi"/>
          <w:lang w:eastAsia="pl-PL"/>
        </w:rPr>
        <w:t>czego skontrolowane zostały 54.</w:t>
      </w:r>
      <w:r w:rsidR="000E738B" w:rsidRPr="00885B56">
        <w:rPr>
          <w:rFonts w:eastAsia="Times New Roman" w:cstheme="minorHAnsi"/>
          <w:lang w:eastAsia="pl-PL"/>
        </w:rPr>
        <w:t xml:space="preserve"> </w:t>
      </w:r>
      <w:r w:rsidR="00F43B12" w:rsidRPr="00885B56">
        <w:rPr>
          <w:rFonts w:eastAsia="Times New Roman" w:cstheme="minorHAnsi"/>
          <w:lang w:eastAsia="pl-PL"/>
        </w:rPr>
        <w:t>W</w:t>
      </w:r>
      <w:r w:rsidR="000E738B" w:rsidRPr="00885B56">
        <w:rPr>
          <w:rFonts w:eastAsia="Times New Roman" w:cstheme="minorHAnsi"/>
          <w:lang w:eastAsia="pl-PL"/>
        </w:rPr>
        <w:t> </w:t>
      </w:r>
      <w:r w:rsidRPr="00885B56">
        <w:rPr>
          <w:rFonts w:eastAsia="Times New Roman" w:cstheme="minorHAnsi"/>
          <w:lang w:eastAsia="pl-PL"/>
        </w:rPr>
        <w:t>tej grupie obiektów przeprowadzono łącznie 127 kontroli</w:t>
      </w:r>
      <w:r w:rsidR="005A5A82" w:rsidRPr="00885B56">
        <w:rPr>
          <w:rFonts w:eastAsia="Times New Roman" w:cstheme="minorHAnsi"/>
          <w:lang w:eastAsia="pl-PL"/>
        </w:rPr>
        <w:t xml:space="preserve"> i </w:t>
      </w:r>
      <w:r w:rsidRPr="00885B56">
        <w:rPr>
          <w:rFonts w:eastAsia="Times New Roman" w:cstheme="minorHAnsi"/>
          <w:lang w:eastAsia="pl-PL"/>
        </w:rPr>
        <w:t>rekontroli,</w:t>
      </w:r>
      <w:r w:rsidR="000E738B" w:rsidRPr="00885B56">
        <w:rPr>
          <w:rFonts w:eastAsia="Times New Roman" w:cstheme="minorHAnsi"/>
          <w:lang w:eastAsia="pl-PL"/>
        </w:rPr>
        <w:t xml:space="preserve"> w </w:t>
      </w:r>
      <w:r w:rsidRPr="00885B56">
        <w:rPr>
          <w:rFonts w:eastAsia="Times New Roman" w:cstheme="minorHAnsi"/>
          <w:lang w:eastAsia="pl-PL"/>
        </w:rPr>
        <w:t>tym 15 interwencyjnych.</w:t>
      </w:r>
    </w:p>
    <w:p w14:paraId="30CE3E9C" w14:textId="74108B37" w:rsidR="00A81907" w:rsidRPr="00885B56" w:rsidRDefault="00A81907" w:rsidP="002768EF">
      <w:pPr>
        <w:pStyle w:val="Stylnastroninternet"/>
        <w:rPr>
          <w:rFonts w:eastAsia="Times New Roman" w:cstheme="minorHAnsi"/>
          <w:lang w:eastAsia="pl-PL"/>
        </w:rPr>
      </w:pPr>
      <w:r w:rsidRPr="00885B56">
        <w:rPr>
          <w:rFonts w:eastAsia="Times New Roman" w:cstheme="minorHAnsi"/>
          <w:lang w:eastAsia="pl-PL"/>
        </w:rPr>
        <w:t>Obiekty te</w:t>
      </w:r>
      <w:r w:rsidR="000E738B" w:rsidRPr="00885B56">
        <w:rPr>
          <w:rFonts w:eastAsia="Times New Roman" w:cstheme="minorHAnsi"/>
          <w:lang w:eastAsia="pl-PL"/>
        </w:rPr>
        <w:t xml:space="preserve"> w </w:t>
      </w:r>
      <w:r w:rsidRPr="00885B56">
        <w:rPr>
          <w:rFonts w:eastAsia="Times New Roman" w:cstheme="minorHAnsi"/>
          <w:lang w:eastAsia="pl-PL"/>
        </w:rPr>
        <w:t>większości spełniają warunki sanitarno-higieniczne wymagane</w:t>
      </w:r>
      <w:r w:rsidR="000E738B" w:rsidRPr="00885B56">
        <w:rPr>
          <w:rFonts w:eastAsia="Times New Roman" w:cstheme="minorHAnsi"/>
          <w:lang w:eastAsia="pl-PL"/>
        </w:rPr>
        <w:t xml:space="preserve"> w </w:t>
      </w:r>
      <w:r w:rsidRPr="00885B56">
        <w:rPr>
          <w:rFonts w:eastAsia="Times New Roman" w:cstheme="minorHAnsi"/>
          <w:lang w:eastAsia="pl-PL"/>
        </w:rPr>
        <w:t xml:space="preserve">zakładach żywienia zbiorowego, </w:t>
      </w:r>
      <w:r w:rsidRPr="00885B56">
        <w:rPr>
          <w:rFonts w:eastAsia="Times New Roman" w:cstheme="minorHAnsi"/>
          <w:iCs/>
          <w:lang w:eastAsia="pl-PL"/>
        </w:rPr>
        <w:t>są podłączone do sieci wodno-kanalizacyjnej, wyposażone</w:t>
      </w:r>
      <w:r w:rsidR="000E738B" w:rsidRPr="00885B56">
        <w:rPr>
          <w:rFonts w:eastAsia="Times New Roman" w:cstheme="minorHAnsi"/>
          <w:iCs/>
          <w:lang w:eastAsia="pl-PL"/>
        </w:rPr>
        <w:t xml:space="preserve"> w </w:t>
      </w:r>
      <w:r w:rsidRPr="00885B56">
        <w:rPr>
          <w:rFonts w:eastAsia="Times New Roman" w:cstheme="minorHAnsi"/>
          <w:iCs/>
          <w:lang w:eastAsia="pl-PL"/>
        </w:rPr>
        <w:t>odpowiedni sprzęt</w:t>
      </w:r>
      <w:r w:rsidR="005A5A82" w:rsidRPr="00885B56">
        <w:rPr>
          <w:rFonts w:eastAsia="Times New Roman" w:cstheme="minorHAnsi"/>
          <w:iCs/>
          <w:lang w:eastAsia="pl-PL"/>
        </w:rPr>
        <w:t xml:space="preserve"> i </w:t>
      </w:r>
      <w:r w:rsidRPr="00885B56">
        <w:rPr>
          <w:rFonts w:eastAsia="Times New Roman" w:cstheme="minorHAnsi"/>
          <w:iCs/>
          <w:lang w:eastAsia="pl-PL"/>
        </w:rPr>
        <w:t>urządzenia gastronomiczne, co</w:t>
      </w:r>
      <w:r w:rsidRPr="00885B56">
        <w:rPr>
          <w:rFonts w:eastAsia="Times New Roman" w:cstheme="minorHAnsi"/>
          <w:lang w:eastAsia="pl-PL"/>
        </w:rPr>
        <w:t xml:space="preserve"> zapewnia prowadzenie działalności</w:t>
      </w:r>
      <w:r w:rsidR="000E738B" w:rsidRPr="00885B56">
        <w:rPr>
          <w:rFonts w:eastAsia="Times New Roman" w:cstheme="minorHAnsi"/>
          <w:lang w:eastAsia="pl-PL"/>
        </w:rPr>
        <w:t xml:space="preserve"> w </w:t>
      </w:r>
      <w:r w:rsidRPr="00885B56">
        <w:rPr>
          <w:rFonts w:eastAsia="Times New Roman" w:cstheme="minorHAnsi"/>
          <w:lang w:eastAsia="pl-PL"/>
        </w:rPr>
        <w:t>zakresie produkcji posiłków od surowca do produktu finalnego.</w:t>
      </w:r>
    </w:p>
    <w:p w14:paraId="7344BCFD" w14:textId="36E70953" w:rsidR="00A81907" w:rsidRPr="00885B56" w:rsidRDefault="00A81907" w:rsidP="002768EF">
      <w:pPr>
        <w:pStyle w:val="Stylnastroninternet"/>
        <w:rPr>
          <w:rFonts w:eastAsia="Times New Roman" w:cstheme="minorHAnsi"/>
          <w:lang w:eastAsia="pl-PL"/>
        </w:rPr>
      </w:pPr>
      <w:r w:rsidRPr="00885B56">
        <w:rPr>
          <w:rFonts w:eastAsia="Times New Roman" w:cstheme="minorHAnsi"/>
          <w:lang w:eastAsia="pl-PL"/>
        </w:rPr>
        <w:t>Nadzór sanitarny obejmował również kontrolę obiektów pod względem przestrzegania zasad dobrej praktyki higienicznej</w:t>
      </w:r>
      <w:r w:rsidR="005A5A82" w:rsidRPr="00885B56">
        <w:rPr>
          <w:rFonts w:eastAsia="Times New Roman" w:cstheme="minorHAnsi"/>
          <w:lang w:eastAsia="pl-PL"/>
        </w:rPr>
        <w:t xml:space="preserve"> i </w:t>
      </w:r>
      <w:r w:rsidRPr="00885B56">
        <w:rPr>
          <w:rFonts w:eastAsia="Times New Roman" w:cstheme="minorHAnsi"/>
          <w:lang w:eastAsia="pl-PL"/>
        </w:rPr>
        <w:t xml:space="preserve">produkcyjnej oraz zasad systemu HACCP. Ponadto kontrolą objęte były obszary dotyczące warunków magazynowania artykułów </w:t>
      </w:r>
      <w:r w:rsidRPr="00885B56">
        <w:rPr>
          <w:rFonts w:eastAsia="Times New Roman" w:cstheme="minorHAnsi"/>
          <w:lang w:eastAsia="pl-PL"/>
        </w:rPr>
        <w:lastRenderedPageBreak/>
        <w:t>spożywczych,</w:t>
      </w:r>
      <w:r w:rsidR="000E738B" w:rsidRPr="00885B56">
        <w:rPr>
          <w:rFonts w:eastAsia="Times New Roman" w:cstheme="minorHAnsi"/>
          <w:lang w:eastAsia="pl-PL"/>
        </w:rPr>
        <w:t xml:space="preserve"> w </w:t>
      </w:r>
      <w:r w:rsidRPr="00885B56">
        <w:rPr>
          <w:rFonts w:eastAsia="Times New Roman" w:cstheme="minorHAnsi"/>
          <w:lang w:eastAsia="pl-PL"/>
        </w:rPr>
        <w:t>tym przestrzegania terminów przydatności do spożycia</w:t>
      </w:r>
      <w:r w:rsidR="005A5A82" w:rsidRPr="00885B56">
        <w:rPr>
          <w:rFonts w:eastAsia="Times New Roman" w:cstheme="minorHAnsi"/>
          <w:lang w:eastAsia="pl-PL"/>
        </w:rPr>
        <w:t xml:space="preserve"> i </w:t>
      </w:r>
      <w:r w:rsidRPr="00885B56">
        <w:rPr>
          <w:rFonts w:eastAsia="Times New Roman" w:cstheme="minorHAnsi"/>
          <w:lang w:eastAsia="pl-PL"/>
        </w:rPr>
        <w:t>dat minimalnej trwałości,</w:t>
      </w:r>
      <w:r w:rsidR="005A5A82" w:rsidRPr="00885B56">
        <w:rPr>
          <w:rFonts w:eastAsia="Times New Roman" w:cstheme="minorHAnsi"/>
          <w:lang w:eastAsia="pl-PL"/>
        </w:rPr>
        <w:t xml:space="preserve"> a </w:t>
      </w:r>
      <w:r w:rsidRPr="00885B56">
        <w:rPr>
          <w:rFonts w:eastAsia="Times New Roman" w:cstheme="minorHAnsi"/>
          <w:lang w:eastAsia="pl-PL"/>
        </w:rPr>
        <w:t>także temperatur przechowywania żywności wymagającej zachowania ciągłości łańcucha chłodniczego, jak również informowania o wszelkich składnikach lub substancjach pomocniczych, powodujących alergie lub reakcje nietolerancji, używanych do produkcji żywności</w:t>
      </w:r>
      <w:r w:rsidR="005A5A82" w:rsidRPr="00885B56">
        <w:rPr>
          <w:rFonts w:eastAsia="Times New Roman" w:cstheme="minorHAnsi"/>
          <w:lang w:eastAsia="pl-PL"/>
        </w:rPr>
        <w:t xml:space="preserve"> i </w:t>
      </w:r>
      <w:r w:rsidRPr="00885B56">
        <w:rPr>
          <w:rFonts w:eastAsia="Times New Roman" w:cstheme="minorHAnsi"/>
          <w:lang w:eastAsia="pl-PL"/>
        </w:rPr>
        <w:t>nadal obecnych</w:t>
      </w:r>
      <w:r w:rsidR="000E738B" w:rsidRPr="00885B56">
        <w:rPr>
          <w:rFonts w:eastAsia="Times New Roman" w:cstheme="minorHAnsi"/>
          <w:lang w:eastAsia="pl-PL"/>
        </w:rPr>
        <w:t xml:space="preserve"> w </w:t>
      </w:r>
      <w:r w:rsidRPr="00885B56">
        <w:rPr>
          <w:rFonts w:eastAsia="Times New Roman" w:cstheme="minorHAnsi"/>
          <w:lang w:eastAsia="pl-PL"/>
        </w:rPr>
        <w:t>produkcie gotowym, oferowanym do sprzedaży konsumentom finalnym lub zakładom żywienia zbiorowego bez opakowania lub pakowanych</w:t>
      </w:r>
      <w:r w:rsidR="000E738B" w:rsidRPr="00885B56">
        <w:rPr>
          <w:rFonts w:eastAsia="Times New Roman" w:cstheme="minorHAnsi"/>
          <w:lang w:eastAsia="pl-PL"/>
        </w:rPr>
        <w:t xml:space="preserve"> w </w:t>
      </w:r>
      <w:r w:rsidRPr="00885B56">
        <w:rPr>
          <w:rFonts w:eastAsia="Times New Roman" w:cstheme="minorHAnsi"/>
          <w:lang w:eastAsia="pl-PL"/>
        </w:rPr>
        <w:t>pomieszczeniu sprzedaży na życzenie konsumenta.</w:t>
      </w:r>
    </w:p>
    <w:p w14:paraId="2F131957" w14:textId="13A85372" w:rsidR="00A81907" w:rsidRPr="00885B56" w:rsidRDefault="00A81907" w:rsidP="002768EF">
      <w:pPr>
        <w:pStyle w:val="Stylnastroninternet"/>
        <w:rPr>
          <w:rFonts w:eastAsia="Calibri" w:cstheme="minorHAnsi"/>
          <w:highlight w:val="yellow"/>
          <w:lang w:eastAsia="pl-PL"/>
        </w:rPr>
      </w:pPr>
      <w:r w:rsidRPr="00885B56">
        <w:rPr>
          <w:rFonts w:eastAsia="Times New Roman" w:cstheme="minorHAnsi"/>
          <w:lang w:eastAsia="pl-PL"/>
        </w:rPr>
        <w:t>W wyniku postępowania administracyjnego</w:t>
      </w:r>
      <w:r w:rsidR="000E738B" w:rsidRPr="00885B56">
        <w:rPr>
          <w:rFonts w:eastAsia="Times New Roman" w:cstheme="minorHAnsi"/>
          <w:lang w:eastAsia="pl-PL"/>
        </w:rPr>
        <w:t xml:space="preserve"> w </w:t>
      </w:r>
      <w:r w:rsidRPr="00885B56">
        <w:rPr>
          <w:rFonts w:eastAsia="Times New Roman" w:cstheme="minorHAnsi"/>
          <w:lang w:eastAsia="pl-PL"/>
        </w:rPr>
        <w:t xml:space="preserve">zakładach żywienia zbiorowego </w:t>
      </w:r>
      <w:r w:rsidRPr="00885B56">
        <w:rPr>
          <w:rFonts w:eastAsia="Calibri" w:cstheme="minorHAnsi"/>
          <w:lang w:eastAsia="pl-PL"/>
        </w:rPr>
        <w:t>wydano 857 decyzji,</w:t>
      </w:r>
      <w:r w:rsidR="005A5A82" w:rsidRPr="00885B56">
        <w:rPr>
          <w:rFonts w:eastAsia="Calibri" w:cstheme="minorHAnsi"/>
          <w:lang w:eastAsia="pl-PL"/>
        </w:rPr>
        <w:t xml:space="preserve"> z </w:t>
      </w:r>
      <w:r w:rsidRPr="00885B56">
        <w:rPr>
          <w:rFonts w:eastAsia="Calibri" w:cstheme="minorHAnsi"/>
          <w:lang w:eastAsia="pl-PL"/>
        </w:rPr>
        <w:t xml:space="preserve">czego większość stanowiły decyzje dot. poprawy stanu sanitarno-technicznego. </w:t>
      </w:r>
    </w:p>
    <w:p w14:paraId="0ABFF9F2" w14:textId="24778230" w:rsidR="00A81907" w:rsidRPr="00885B56" w:rsidRDefault="00A81907" w:rsidP="002768EF">
      <w:pPr>
        <w:pStyle w:val="Stylnastroninternet"/>
        <w:rPr>
          <w:rFonts w:eastAsia="Calibri" w:cstheme="minorHAnsi"/>
          <w:lang w:eastAsia="pl-PL"/>
        </w:rPr>
      </w:pPr>
      <w:r w:rsidRPr="00885B56">
        <w:rPr>
          <w:rFonts w:eastAsia="Times New Roman" w:cstheme="minorHAnsi"/>
          <w:lang w:eastAsia="pl-PL"/>
        </w:rPr>
        <w:t>Na przedsiębiorców prowadzących zakłady żywienia zbiorowego</w:t>
      </w:r>
      <w:r w:rsidR="000E738B" w:rsidRPr="00885B56">
        <w:rPr>
          <w:rFonts w:eastAsia="Times New Roman" w:cstheme="minorHAnsi"/>
          <w:lang w:eastAsia="pl-PL"/>
        </w:rPr>
        <w:t xml:space="preserve"> w </w:t>
      </w:r>
      <w:r w:rsidRPr="00885B56">
        <w:rPr>
          <w:rFonts w:eastAsia="Times New Roman" w:cstheme="minorHAnsi"/>
          <w:lang w:eastAsia="pl-PL" w:bidi="en-US"/>
        </w:rPr>
        <w:t>związku ze</w:t>
      </w:r>
      <w:r w:rsidR="009E30D3">
        <w:rPr>
          <w:rFonts w:eastAsia="Times New Roman" w:cstheme="minorHAnsi"/>
          <w:lang w:eastAsia="pl-PL" w:bidi="en-US"/>
        </w:rPr>
        <w:t> </w:t>
      </w:r>
      <w:r w:rsidRPr="00885B56">
        <w:rPr>
          <w:rFonts w:eastAsia="Times New Roman" w:cstheme="minorHAnsi"/>
          <w:lang w:eastAsia="pl-PL" w:bidi="en-US"/>
        </w:rPr>
        <w:t>stwierdzeniem środków spożywczych</w:t>
      </w:r>
      <w:bookmarkStart w:id="829" w:name="_Hlk125028844"/>
      <w:r w:rsidRPr="00885B56">
        <w:rPr>
          <w:rFonts w:eastAsia="Times New Roman" w:cstheme="minorHAnsi"/>
          <w:lang w:eastAsia="pl-PL" w:bidi="en-US"/>
        </w:rPr>
        <w:t xml:space="preserve"> przeterminowanych, </w:t>
      </w:r>
      <w:r w:rsidRPr="00885B56">
        <w:rPr>
          <w:rFonts w:eastAsia="Times New Roman" w:cstheme="minorHAnsi"/>
          <w:lang w:eastAsia="pl-PL"/>
        </w:rPr>
        <w:t>przechowywanych</w:t>
      </w:r>
      <w:r w:rsidR="000E738B" w:rsidRPr="00885B56">
        <w:rPr>
          <w:rFonts w:eastAsia="Times New Roman" w:cstheme="minorHAnsi"/>
          <w:lang w:eastAsia="pl-PL"/>
        </w:rPr>
        <w:t xml:space="preserve"> w </w:t>
      </w:r>
      <w:r w:rsidRPr="00885B56">
        <w:rPr>
          <w:rFonts w:eastAsia="Times New Roman" w:cstheme="minorHAnsi"/>
          <w:lang w:eastAsia="pl-PL"/>
        </w:rPr>
        <w:t>nieprawidłowych warunkach, mrożonych we własnym zakresie oraz nieposiadających oznakowania</w:t>
      </w:r>
      <w:bookmarkEnd w:id="829"/>
      <w:r w:rsidRPr="00885B56">
        <w:rPr>
          <w:rFonts w:eastAsia="Times New Roman" w:cstheme="minorHAnsi"/>
          <w:lang w:eastAsia="pl-PL"/>
        </w:rPr>
        <w:t xml:space="preserve"> nałożono 27 decyzji dotyczących zakazu wprowadzania środków spożywczych do obrotu.</w:t>
      </w:r>
    </w:p>
    <w:p w14:paraId="01E47C81" w14:textId="308B0386" w:rsidR="00A81907" w:rsidRPr="00885B56" w:rsidRDefault="00A81907" w:rsidP="002768EF">
      <w:pPr>
        <w:pStyle w:val="Stylnastroninternet"/>
        <w:rPr>
          <w:rFonts w:eastAsia="Times New Roman" w:cstheme="minorHAnsi"/>
          <w:lang w:eastAsia="pl-PL" w:bidi="en-US"/>
        </w:rPr>
      </w:pPr>
      <w:r w:rsidRPr="00885B56">
        <w:rPr>
          <w:rFonts w:eastAsia="Calibri" w:cstheme="minorHAnsi"/>
          <w:lang w:eastAsia="pl-PL"/>
        </w:rPr>
        <w:t>W 13 przypadkach,</w:t>
      </w:r>
      <w:r w:rsidR="000E738B" w:rsidRPr="00885B56">
        <w:rPr>
          <w:rFonts w:eastAsia="Calibri" w:cstheme="minorHAnsi"/>
          <w:lang w:eastAsia="pl-PL"/>
        </w:rPr>
        <w:t xml:space="preserve"> w </w:t>
      </w:r>
      <w:r w:rsidRPr="00885B56">
        <w:rPr>
          <w:rFonts w:eastAsia="Calibri" w:cstheme="minorHAnsi"/>
          <w:lang w:eastAsia="pl-PL"/>
        </w:rPr>
        <w:t>których stan sanitarno – higieniczny zakładu zagrażał bezpieczeństwu produkowanej żywności</w:t>
      </w:r>
      <w:r w:rsidRPr="00885B56">
        <w:rPr>
          <w:rFonts w:eastAsia="Times New Roman" w:cstheme="minorHAnsi"/>
          <w:i/>
          <w:lang w:eastAsia="pl-PL"/>
        </w:rPr>
        <w:t xml:space="preserve"> </w:t>
      </w:r>
      <w:r w:rsidR="002D0131" w:rsidRPr="00885B56">
        <w:rPr>
          <w:rFonts w:eastAsia="Calibri" w:cstheme="minorHAnsi"/>
          <w:lang w:eastAsia="pl-PL"/>
        </w:rPr>
        <w:t>p</w:t>
      </w:r>
      <w:r w:rsidRPr="00885B56">
        <w:rPr>
          <w:rFonts w:eastAsia="Calibri" w:cstheme="minorHAnsi"/>
          <w:lang w:eastAsia="pl-PL"/>
        </w:rPr>
        <w:t xml:space="preserve">aństwowi </w:t>
      </w:r>
      <w:r w:rsidR="002D0131" w:rsidRPr="00885B56">
        <w:rPr>
          <w:rFonts w:eastAsia="Calibri" w:cstheme="minorHAnsi"/>
          <w:lang w:eastAsia="pl-PL"/>
        </w:rPr>
        <w:t>p</w:t>
      </w:r>
      <w:r w:rsidRPr="00885B56">
        <w:rPr>
          <w:rFonts w:eastAsia="Calibri" w:cstheme="minorHAnsi"/>
          <w:lang w:eastAsia="pl-PL"/>
        </w:rPr>
        <w:t xml:space="preserve">owiatowi </w:t>
      </w:r>
      <w:r w:rsidR="002D0131" w:rsidRPr="00885B56">
        <w:rPr>
          <w:rFonts w:eastAsia="Calibri" w:cstheme="minorHAnsi"/>
          <w:lang w:eastAsia="pl-PL"/>
        </w:rPr>
        <w:t>i</w:t>
      </w:r>
      <w:r w:rsidRPr="00885B56">
        <w:rPr>
          <w:rFonts w:eastAsia="Calibri" w:cstheme="minorHAnsi"/>
          <w:lang w:eastAsia="pl-PL"/>
        </w:rPr>
        <w:t xml:space="preserve">nspektorzy </w:t>
      </w:r>
      <w:r w:rsidR="002D0131" w:rsidRPr="00885B56">
        <w:rPr>
          <w:rFonts w:eastAsia="Calibri" w:cstheme="minorHAnsi"/>
          <w:lang w:eastAsia="pl-PL"/>
        </w:rPr>
        <w:t>s</w:t>
      </w:r>
      <w:r w:rsidRPr="00885B56">
        <w:rPr>
          <w:rFonts w:eastAsia="Calibri" w:cstheme="minorHAnsi"/>
          <w:lang w:eastAsia="pl-PL"/>
        </w:rPr>
        <w:t xml:space="preserve">anitarni decyzją administracyjną unieruchamiali /przerywali działalność produkcyjną </w:t>
      </w:r>
      <w:r w:rsidRPr="00885B56">
        <w:rPr>
          <w:rFonts w:eastAsia="Times New Roman" w:cstheme="minorHAnsi"/>
          <w:lang w:eastAsia="pl-PL"/>
        </w:rPr>
        <w:t>do czasu spełnienia obowiązujących wymogów prawa żywnościowego. Ww. decyzjom nadano rygor natychmiastowej wykonalności.</w:t>
      </w:r>
    </w:p>
    <w:p w14:paraId="35890E32" w14:textId="53604127" w:rsidR="00A81907" w:rsidRPr="00885B56" w:rsidRDefault="00A81907" w:rsidP="002768EF">
      <w:pPr>
        <w:pStyle w:val="Stylnastroninternet"/>
        <w:rPr>
          <w:rFonts w:eastAsia="Calibri" w:cstheme="minorHAnsi"/>
          <w:lang w:eastAsia="pl-PL"/>
        </w:rPr>
      </w:pPr>
      <w:r w:rsidRPr="00885B56">
        <w:rPr>
          <w:rFonts w:eastAsia="Calibri" w:cstheme="minorHAnsi"/>
          <w:lang w:eastAsia="pl-PL"/>
        </w:rPr>
        <w:t>Najczęściej stwierdzane uchybienia podczas kontroli</w:t>
      </w:r>
      <w:r w:rsidR="000E738B" w:rsidRPr="00885B56">
        <w:rPr>
          <w:rFonts w:eastAsia="Calibri" w:cstheme="minorHAnsi"/>
          <w:lang w:eastAsia="pl-PL"/>
        </w:rPr>
        <w:t xml:space="preserve"> w </w:t>
      </w:r>
      <w:r w:rsidRPr="00885B56">
        <w:rPr>
          <w:rFonts w:eastAsia="Calibri" w:cstheme="minorHAnsi"/>
          <w:lang w:eastAsia="pl-PL"/>
        </w:rPr>
        <w:t>tych grupach zakładów:</w:t>
      </w:r>
    </w:p>
    <w:p w14:paraId="65F269E2" w14:textId="200B4F76" w:rsidR="00A81907" w:rsidRPr="00885B56" w:rsidRDefault="00A81907" w:rsidP="002768EF">
      <w:pPr>
        <w:pStyle w:val="punktatornastron"/>
      </w:pPr>
      <w:r w:rsidRPr="00885B56">
        <w:t>niewłaściwe warunki sanitarno-higieniczne panujące</w:t>
      </w:r>
      <w:r w:rsidR="000E738B" w:rsidRPr="00885B56">
        <w:t xml:space="preserve"> w </w:t>
      </w:r>
      <w:r w:rsidRPr="00885B56">
        <w:t>pomieszczeniach produkcyjnych</w:t>
      </w:r>
      <w:r w:rsidR="005A5A82" w:rsidRPr="00885B56">
        <w:t xml:space="preserve"> i </w:t>
      </w:r>
      <w:r w:rsidRPr="00885B56">
        <w:t>magazynowych;</w:t>
      </w:r>
    </w:p>
    <w:p w14:paraId="1FD4EC27" w14:textId="6C92CF3D" w:rsidR="00A81907" w:rsidRPr="00885B56" w:rsidRDefault="00A81907" w:rsidP="002768EF">
      <w:pPr>
        <w:pStyle w:val="punktatornastron"/>
      </w:pPr>
      <w:r w:rsidRPr="00885B56">
        <w:rPr>
          <w:lang w:eastAsia="pl-PL"/>
        </w:rPr>
        <w:t>brak informacji dla konsumentów o składnikach alergennych</w:t>
      </w:r>
      <w:r w:rsidR="005A5A82" w:rsidRPr="00885B56">
        <w:rPr>
          <w:lang w:eastAsia="pl-PL"/>
        </w:rPr>
        <w:t xml:space="preserve"> i </w:t>
      </w:r>
      <w:r w:rsidRPr="00885B56">
        <w:rPr>
          <w:lang w:eastAsia="pl-PL"/>
        </w:rPr>
        <w:t>substancjach powodujących reakcje nietolerancji pokarmowych, występujących</w:t>
      </w:r>
      <w:r w:rsidR="000E738B" w:rsidRPr="00885B56">
        <w:rPr>
          <w:lang w:eastAsia="pl-PL"/>
        </w:rPr>
        <w:t xml:space="preserve"> w </w:t>
      </w:r>
      <w:r w:rsidRPr="00885B56">
        <w:rPr>
          <w:lang w:eastAsia="pl-PL"/>
        </w:rPr>
        <w:t>żywności podawanej</w:t>
      </w:r>
      <w:r w:rsidR="000E738B" w:rsidRPr="00885B56">
        <w:rPr>
          <w:lang w:eastAsia="pl-PL"/>
        </w:rPr>
        <w:t xml:space="preserve"> w </w:t>
      </w:r>
      <w:r w:rsidRPr="00885B56">
        <w:rPr>
          <w:lang w:eastAsia="pl-PL"/>
        </w:rPr>
        <w:t>zakładzie;</w:t>
      </w:r>
    </w:p>
    <w:p w14:paraId="467460F8" w14:textId="4DDD64CF" w:rsidR="00A81907" w:rsidRPr="00885B56" w:rsidRDefault="00A81907" w:rsidP="002768EF">
      <w:pPr>
        <w:pStyle w:val="punktatornastron"/>
        <w:rPr>
          <w:lang w:eastAsia="pl-PL"/>
        </w:rPr>
      </w:pPr>
      <w:r w:rsidRPr="00885B56">
        <w:rPr>
          <w:lang w:eastAsia="pl-PL"/>
        </w:rPr>
        <w:t>brak segregacji asortymentowej</w:t>
      </w:r>
      <w:r w:rsidR="000E738B" w:rsidRPr="00885B56">
        <w:rPr>
          <w:lang w:eastAsia="pl-PL"/>
        </w:rPr>
        <w:t xml:space="preserve"> w </w:t>
      </w:r>
      <w:r w:rsidRPr="00885B56">
        <w:rPr>
          <w:lang w:eastAsia="pl-PL"/>
        </w:rPr>
        <w:t>urządzeniach chłodniczych</w:t>
      </w:r>
      <w:r w:rsidR="005A5A82" w:rsidRPr="00885B56">
        <w:rPr>
          <w:lang w:eastAsia="pl-PL"/>
        </w:rPr>
        <w:t xml:space="preserve"> i </w:t>
      </w:r>
      <w:r w:rsidRPr="00885B56">
        <w:rPr>
          <w:lang w:eastAsia="pl-PL"/>
        </w:rPr>
        <w:t>zamrażalniczych;</w:t>
      </w:r>
    </w:p>
    <w:p w14:paraId="79B8EAE6" w14:textId="77777777" w:rsidR="00A81907" w:rsidRPr="00885B56" w:rsidRDefault="00A81907" w:rsidP="002768EF">
      <w:pPr>
        <w:pStyle w:val="punktatornastron"/>
        <w:rPr>
          <w:lang w:eastAsia="pl-PL"/>
        </w:rPr>
      </w:pPr>
      <w:r w:rsidRPr="00885B56">
        <w:rPr>
          <w:lang w:eastAsia="pl-PL"/>
        </w:rPr>
        <w:t>przechowywanie produktów bez etykiet;</w:t>
      </w:r>
    </w:p>
    <w:p w14:paraId="46186D78" w14:textId="048DB392" w:rsidR="00A81907" w:rsidRPr="00885B56" w:rsidRDefault="00A81907" w:rsidP="002768EF">
      <w:pPr>
        <w:pStyle w:val="punktatornastron"/>
        <w:rPr>
          <w:lang w:eastAsia="pl-PL"/>
        </w:rPr>
      </w:pPr>
      <w:r w:rsidRPr="00885B56">
        <w:rPr>
          <w:lang w:eastAsia="pl-PL"/>
        </w:rPr>
        <w:t>przechowywanie żywności</w:t>
      </w:r>
      <w:r w:rsidR="000E738B" w:rsidRPr="00885B56">
        <w:rPr>
          <w:lang w:eastAsia="pl-PL"/>
        </w:rPr>
        <w:t xml:space="preserve"> w </w:t>
      </w:r>
      <w:r w:rsidRPr="00885B56">
        <w:rPr>
          <w:lang w:eastAsia="pl-PL"/>
        </w:rPr>
        <w:t>warunkach niezgodnych</w:t>
      </w:r>
      <w:r w:rsidR="005A5A82" w:rsidRPr="00885B56">
        <w:rPr>
          <w:lang w:eastAsia="pl-PL"/>
        </w:rPr>
        <w:t xml:space="preserve"> z </w:t>
      </w:r>
      <w:r w:rsidRPr="00885B56">
        <w:rPr>
          <w:lang w:eastAsia="pl-PL"/>
        </w:rPr>
        <w:t>deklaracją producenta;</w:t>
      </w:r>
    </w:p>
    <w:p w14:paraId="322C6E6F" w14:textId="2F01F555" w:rsidR="00A81907" w:rsidRPr="00885B56" w:rsidRDefault="00A81907" w:rsidP="002768EF">
      <w:pPr>
        <w:pStyle w:val="punktatornastron"/>
        <w:rPr>
          <w:lang w:eastAsia="pl-PL"/>
        </w:rPr>
      </w:pPr>
      <w:r w:rsidRPr="00885B56">
        <w:rPr>
          <w:lang w:eastAsia="pl-PL"/>
        </w:rPr>
        <w:t>brak właściwych warunków do higienicznego mycia</w:t>
      </w:r>
      <w:r w:rsidR="005A5A82" w:rsidRPr="00885B56">
        <w:rPr>
          <w:lang w:eastAsia="pl-PL"/>
        </w:rPr>
        <w:t xml:space="preserve"> i </w:t>
      </w:r>
      <w:r w:rsidRPr="00885B56">
        <w:rPr>
          <w:lang w:eastAsia="pl-PL"/>
        </w:rPr>
        <w:t>suszenia rąk;</w:t>
      </w:r>
    </w:p>
    <w:p w14:paraId="6D9569FE" w14:textId="4A6169BC" w:rsidR="00A81907" w:rsidRPr="00885B56" w:rsidRDefault="00A81907" w:rsidP="002768EF">
      <w:pPr>
        <w:pStyle w:val="punktatornastron"/>
        <w:rPr>
          <w:lang w:eastAsia="pl-PL"/>
        </w:rPr>
      </w:pPr>
      <w:r w:rsidRPr="00885B56">
        <w:rPr>
          <w:bCs/>
          <w:lang w:eastAsia="pl-PL"/>
        </w:rPr>
        <w:t>przetrzymywanie</w:t>
      </w:r>
      <w:r w:rsidR="000E738B" w:rsidRPr="00885B56">
        <w:rPr>
          <w:bCs/>
          <w:lang w:eastAsia="pl-PL"/>
        </w:rPr>
        <w:t xml:space="preserve"> w </w:t>
      </w:r>
      <w:r w:rsidRPr="00885B56">
        <w:rPr>
          <w:bCs/>
          <w:lang w:eastAsia="pl-PL"/>
        </w:rPr>
        <w:t xml:space="preserve">magazynach środków spożywczych po upływie </w:t>
      </w:r>
      <w:r w:rsidRPr="00885B56">
        <w:rPr>
          <w:lang w:eastAsia="pl-PL"/>
        </w:rPr>
        <w:t>terminów przydatności do spożycia lub dat minimalnej trwałości;</w:t>
      </w:r>
    </w:p>
    <w:p w14:paraId="18103507" w14:textId="77777777" w:rsidR="00A81907" w:rsidRPr="00885B56" w:rsidRDefault="00A81907" w:rsidP="002768EF">
      <w:pPr>
        <w:pStyle w:val="punktatornastron"/>
        <w:rPr>
          <w:lang w:eastAsia="pl-PL"/>
        </w:rPr>
      </w:pPr>
      <w:r w:rsidRPr="00885B56">
        <w:rPr>
          <w:lang w:eastAsia="pl-PL"/>
        </w:rPr>
        <w:t>brak do wglądu orzeczeń lekarskich do celów sanitarno-epidemiologicznych pracowników;</w:t>
      </w:r>
    </w:p>
    <w:p w14:paraId="40CF1BD8" w14:textId="77777777" w:rsidR="00A81907" w:rsidRPr="00885B56" w:rsidRDefault="00A81907" w:rsidP="002768EF">
      <w:pPr>
        <w:pStyle w:val="punktatornastron"/>
        <w:rPr>
          <w:lang w:eastAsia="pl-PL"/>
        </w:rPr>
      </w:pPr>
      <w:r w:rsidRPr="00885B56">
        <w:rPr>
          <w:lang w:eastAsia="pl-PL"/>
        </w:rPr>
        <w:t>brak wdrożenia systemu kontroli wewnętrznej opartego na zasadach HACCP.</w:t>
      </w:r>
    </w:p>
    <w:p w14:paraId="646C0030" w14:textId="359EC941" w:rsidR="00A81907" w:rsidRPr="00885B56" w:rsidRDefault="00A81907" w:rsidP="002768EF">
      <w:pPr>
        <w:pStyle w:val="Stylnastroninternet"/>
        <w:rPr>
          <w:lang w:eastAsia="pl-PL"/>
        </w:rPr>
      </w:pPr>
      <w:r w:rsidRPr="00885B56">
        <w:rPr>
          <w:lang w:eastAsia="pl-PL"/>
        </w:rPr>
        <w:t>Za nieprzestrzeganie należytego reżimu sanitarnego</w:t>
      </w:r>
      <w:r w:rsidR="000E738B" w:rsidRPr="00885B56">
        <w:rPr>
          <w:lang w:eastAsia="pl-PL"/>
        </w:rPr>
        <w:t xml:space="preserve"> w </w:t>
      </w:r>
      <w:r w:rsidRPr="00885B56">
        <w:rPr>
          <w:lang w:eastAsia="pl-PL"/>
        </w:rPr>
        <w:t>zakładach żywienia zbiorowego nałożono 864 mandaty karne na sumę 229 060 zł.</w:t>
      </w:r>
    </w:p>
    <w:p w14:paraId="1E501FA9" w14:textId="54D4B6DA" w:rsidR="00A81907" w:rsidRPr="00885B56" w:rsidRDefault="00A81907" w:rsidP="002768EF">
      <w:pPr>
        <w:pStyle w:val="Stylnastroninternet"/>
        <w:rPr>
          <w:rFonts w:eastAsia="Times New Roman"/>
          <w:lang w:eastAsia="pl-PL"/>
        </w:rPr>
      </w:pPr>
      <w:r w:rsidRPr="00885B56">
        <w:rPr>
          <w:rFonts w:eastAsia="Times New Roman"/>
          <w:lang w:eastAsia="pl-PL"/>
        </w:rPr>
        <w:t>W roku sprawozdawczym PPIS woj. zachodniopomorskiego prowadzili wzmożone działania nadzorowe</w:t>
      </w:r>
      <w:r w:rsidR="000E738B" w:rsidRPr="00885B56">
        <w:rPr>
          <w:rFonts w:eastAsia="Times New Roman"/>
          <w:lang w:eastAsia="pl-PL"/>
        </w:rPr>
        <w:t xml:space="preserve"> w </w:t>
      </w:r>
      <w:r w:rsidRPr="00885B56">
        <w:rPr>
          <w:rFonts w:eastAsia="Times New Roman"/>
          <w:lang w:eastAsia="pl-PL"/>
        </w:rPr>
        <w:t>zakładach żywienia zbiorowego, pizzeriach, zakładach cateringowych, które przygotowują</w:t>
      </w:r>
      <w:r w:rsidR="005A5A82" w:rsidRPr="00885B56">
        <w:rPr>
          <w:rFonts w:eastAsia="Times New Roman"/>
          <w:lang w:eastAsia="pl-PL"/>
        </w:rPr>
        <w:t xml:space="preserve"> i </w:t>
      </w:r>
      <w:r w:rsidRPr="00885B56">
        <w:rPr>
          <w:rFonts w:eastAsia="Times New Roman"/>
          <w:lang w:eastAsia="pl-PL"/>
        </w:rPr>
        <w:t>dostarczają posiłki do jednostek systemu oświaty, zakładach oferujących do sprzedaży kebab. Wyniki</w:t>
      </w:r>
      <w:r w:rsidR="005A5A82" w:rsidRPr="00885B56">
        <w:rPr>
          <w:rFonts w:eastAsia="Times New Roman"/>
          <w:lang w:eastAsia="pl-PL"/>
        </w:rPr>
        <w:t xml:space="preserve"> z </w:t>
      </w:r>
      <w:r w:rsidRPr="00885B56">
        <w:rPr>
          <w:rFonts w:eastAsia="Times New Roman"/>
          <w:lang w:eastAsia="pl-PL"/>
        </w:rPr>
        <w:t>dwóch pierwszych działań zostały opisane</w:t>
      </w:r>
      <w:r w:rsidR="000E738B" w:rsidRPr="00885B56">
        <w:rPr>
          <w:rFonts w:eastAsia="Times New Roman"/>
          <w:lang w:eastAsia="pl-PL"/>
        </w:rPr>
        <w:t xml:space="preserve"> </w:t>
      </w:r>
      <w:r w:rsidR="000E738B" w:rsidRPr="00885B56">
        <w:rPr>
          <w:rFonts w:eastAsia="Times New Roman"/>
          <w:lang w:eastAsia="pl-PL"/>
        </w:rPr>
        <w:lastRenderedPageBreak/>
        <w:t>w </w:t>
      </w:r>
      <w:r w:rsidRPr="00885B56">
        <w:rPr>
          <w:rFonts w:eastAsia="Times New Roman"/>
          <w:lang w:eastAsia="pl-PL"/>
        </w:rPr>
        <w:t>rozdziale III pkt 4 niniejszego sprawozdania, natomiast o działaniach podjętych</w:t>
      </w:r>
      <w:r w:rsidR="000E738B" w:rsidRPr="00885B56">
        <w:rPr>
          <w:rFonts w:eastAsia="Times New Roman"/>
          <w:lang w:eastAsia="pl-PL"/>
        </w:rPr>
        <w:t xml:space="preserve"> w </w:t>
      </w:r>
      <w:r w:rsidRPr="00885B56">
        <w:rPr>
          <w:rFonts w:eastAsia="Times New Roman"/>
          <w:lang w:eastAsia="pl-PL"/>
        </w:rPr>
        <w:t>zakładach cateringowych wspomniano</w:t>
      </w:r>
      <w:r w:rsidR="000E738B" w:rsidRPr="00885B56">
        <w:rPr>
          <w:rFonts w:eastAsia="Times New Roman"/>
          <w:lang w:eastAsia="pl-PL"/>
        </w:rPr>
        <w:t xml:space="preserve"> w </w:t>
      </w:r>
      <w:r w:rsidRPr="00885B56">
        <w:rPr>
          <w:rFonts w:eastAsia="Times New Roman"/>
          <w:lang w:eastAsia="pl-PL"/>
        </w:rPr>
        <w:t>rozdziale IX pkt 4 „Żywienie dzieci</w:t>
      </w:r>
      <w:r w:rsidR="005A5A82" w:rsidRPr="00885B56">
        <w:rPr>
          <w:rFonts w:eastAsia="Times New Roman"/>
          <w:lang w:eastAsia="pl-PL"/>
        </w:rPr>
        <w:t xml:space="preserve"> i </w:t>
      </w:r>
      <w:r w:rsidRPr="00885B56">
        <w:rPr>
          <w:rFonts w:eastAsia="Times New Roman"/>
          <w:lang w:eastAsia="pl-PL"/>
        </w:rPr>
        <w:t>młodzieży</w:t>
      </w:r>
      <w:r w:rsidR="000E738B" w:rsidRPr="00885B56">
        <w:rPr>
          <w:rFonts w:eastAsia="Times New Roman"/>
          <w:lang w:eastAsia="pl-PL"/>
        </w:rPr>
        <w:t xml:space="preserve"> w </w:t>
      </w:r>
      <w:r w:rsidRPr="00885B56">
        <w:rPr>
          <w:rFonts w:eastAsia="Times New Roman"/>
          <w:lang w:eastAsia="pl-PL"/>
        </w:rPr>
        <w:t>placówkach”.</w:t>
      </w:r>
    </w:p>
    <w:p w14:paraId="02DB514B" w14:textId="7FAB9FC4" w:rsidR="00A81907" w:rsidRPr="00885B56" w:rsidRDefault="00A81907" w:rsidP="002768EF">
      <w:pPr>
        <w:pStyle w:val="Stylnastroninternet"/>
        <w:rPr>
          <w:lang w:eastAsia="pl-PL"/>
        </w:rPr>
      </w:pPr>
      <w:r w:rsidRPr="00885B56">
        <w:rPr>
          <w:rFonts w:eastAsia="Times New Roman"/>
          <w:lang w:eastAsia="pl-PL"/>
        </w:rPr>
        <w:t>Skontrolowano 125 obiektów typu KEBAB.</w:t>
      </w:r>
      <w:r w:rsidR="000E738B" w:rsidRPr="00885B56">
        <w:rPr>
          <w:rFonts w:eastAsia="Times New Roman"/>
          <w:lang w:eastAsia="pl-PL"/>
        </w:rPr>
        <w:t xml:space="preserve"> </w:t>
      </w:r>
      <w:r w:rsidR="00F43B12" w:rsidRPr="00885B56">
        <w:rPr>
          <w:rFonts w:eastAsia="Times New Roman"/>
          <w:lang w:eastAsia="pl-PL"/>
        </w:rPr>
        <w:t>W</w:t>
      </w:r>
      <w:r w:rsidR="000E738B" w:rsidRPr="00885B56">
        <w:rPr>
          <w:rFonts w:eastAsia="Times New Roman"/>
          <w:lang w:eastAsia="pl-PL"/>
        </w:rPr>
        <w:t> </w:t>
      </w:r>
      <w:r w:rsidRPr="00885B56">
        <w:rPr>
          <w:rFonts w:eastAsia="Times New Roman"/>
          <w:lang w:eastAsia="pl-PL"/>
        </w:rPr>
        <w:t>70 obiektach stwierdzono nieprawidłowości, wobec 62 wszczęte zostało postępowanie administracyjne. Za</w:t>
      </w:r>
      <w:r w:rsidR="009E30D3">
        <w:rPr>
          <w:rFonts w:eastAsia="Times New Roman"/>
          <w:lang w:eastAsia="pl-PL"/>
        </w:rPr>
        <w:t> </w:t>
      </w:r>
      <w:r w:rsidRPr="00885B56">
        <w:rPr>
          <w:rFonts w:eastAsia="Times New Roman"/>
          <w:lang w:eastAsia="pl-PL"/>
        </w:rPr>
        <w:t>nieprawidłowości</w:t>
      </w:r>
      <w:r w:rsidR="000E738B" w:rsidRPr="00885B56">
        <w:rPr>
          <w:rFonts w:eastAsia="Times New Roman"/>
          <w:lang w:eastAsia="pl-PL"/>
        </w:rPr>
        <w:t xml:space="preserve"> w </w:t>
      </w:r>
      <w:r w:rsidRPr="00885B56">
        <w:rPr>
          <w:rFonts w:eastAsia="Times New Roman"/>
          <w:lang w:eastAsia="pl-PL"/>
        </w:rPr>
        <w:t>bieżącym stanie sanitarnym nałożono 51 mandatów karnych na</w:t>
      </w:r>
      <w:r w:rsidR="009E30D3">
        <w:rPr>
          <w:rFonts w:eastAsia="Times New Roman"/>
          <w:lang w:eastAsia="pl-PL"/>
        </w:rPr>
        <w:t> </w:t>
      </w:r>
      <w:r w:rsidRPr="00885B56">
        <w:rPr>
          <w:rFonts w:eastAsia="Times New Roman"/>
          <w:lang w:eastAsia="pl-PL"/>
        </w:rPr>
        <w:t>kwotę 12 700 zł. Do siedzib PSSE wpłynęło od konsumentów 14 interwencji, które uznano za</w:t>
      </w:r>
      <w:r w:rsidR="009E30D3">
        <w:rPr>
          <w:rFonts w:eastAsia="Times New Roman"/>
          <w:lang w:eastAsia="pl-PL"/>
        </w:rPr>
        <w:t> </w:t>
      </w:r>
      <w:r w:rsidRPr="00885B56">
        <w:rPr>
          <w:rFonts w:eastAsia="Times New Roman"/>
          <w:lang w:eastAsia="pl-PL"/>
        </w:rPr>
        <w:t xml:space="preserve">zasadne. </w:t>
      </w:r>
    </w:p>
    <w:p w14:paraId="32CA54E2" w14:textId="07AE4CAA" w:rsidR="00A81907" w:rsidRPr="00885B56" w:rsidRDefault="00A81907" w:rsidP="002768EF">
      <w:pPr>
        <w:pStyle w:val="Stylnastroninternet"/>
        <w:rPr>
          <w:rFonts w:eastAsia="Times New Roman"/>
          <w:lang w:eastAsia="pl-PL"/>
        </w:rPr>
      </w:pPr>
      <w:r w:rsidRPr="00885B56">
        <w:rPr>
          <w:rFonts w:eastAsia="Times New Roman"/>
          <w:lang w:eastAsia="pl-PL"/>
        </w:rPr>
        <w:t xml:space="preserve">W analizowanym okresie zgłoszono do Państwowej Inspekcji Sanitarnej województwa zachodniopomorskiego 657 interwencji dotyczących </w:t>
      </w:r>
      <w:bookmarkStart w:id="830" w:name="_Hlk129614005"/>
      <w:r w:rsidRPr="00885B56">
        <w:rPr>
          <w:rFonts w:eastAsia="Times New Roman"/>
          <w:lang w:eastAsia="pl-PL"/>
        </w:rPr>
        <w:t>niewłaściwego bieżącego stanu sanitarno-higienicznego, jakości zdrowotnej żywności</w:t>
      </w:r>
      <w:r w:rsidR="005A5A82" w:rsidRPr="00885B56">
        <w:rPr>
          <w:rFonts w:eastAsia="Times New Roman"/>
          <w:lang w:eastAsia="pl-PL"/>
        </w:rPr>
        <w:t xml:space="preserve"> i </w:t>
      </w:r>
      <w:r w:rsidRPr="00885B56">
        <w:rPr>
          <w:rFonts w:eastAsia="Times New Roman"/>
          <w:lang w:eastAsia="pl-PL"/>
        </w:rPr>
        <w:t>oferowanych posiłków</w:t>
      </w:r>
      <w:bookmarkEnd w:id="830"/>
      <w:r w:rsidR="000E738B" w:rsidRPr="00885B56">
        <w:rPr>
          <w:rFonts w:eastAsia="Times New Roman"/>
          <w:lang w:eastAsia="pl-PL"/>
        </w:rPr>
        <w:t xml:space="preserve"> w </w:t>
      </w:r>
      <w:r w:rsidRPr="00885B56">
        <w:rPr>
          <w:rFonts w:eastAsia="Times New Roman"/>
          <w:lang w:eastAsia="pl-PL"/>
        </w:rPr>
        <w:t>obiektach żywieniowo - żywnościowych, braku zachowania zasad higieny pracowników, pojawienia się dolegliwości żołądkowo-jelitowych po spożyciu posiłków, braku informacji o substancjach powodujących alergie lub reakcje nietolerancji zawartych</w:t>
      </w:r>
      <w:r w:rsidR="000E738B" w:rsidRPr="00885B56">
        <w:rPr>
          <w:rFonts w:eastAsia="Times New Roman"/>
          <w:lang w:eastAsia="pl-PL"/>
        </w:rPr>
        <w:t xml:space="preserve"> w </w:t>
      </w:r>
      <w:r w:rsidRPr="00885B56">
        <w:rPr>
          <w:rFonts w:eastAsia="Times New Roman"/>
          <w:lang w:eastAsia="pl-PL"/>
        </w:rPr>
        <w:t xml:space="preserve">serwowanych potrawach. Każdorazowo po otrzymaniu interwencji niezwłocznie podejmowano działania nadzorowe. </w:t>
      </w:r>
    </w:p>
    <w:p w14:paraId="17272325" w14:textId="3EC64B86" w:rsidR="00A81907" w:rsidRPr="00885B56" w:rsidRDefault="00A81907" w:rsidP="002768EF">
      <w:pPr>
        <w:pStyle w:val="Stylnastroninternet"/>
        <w:rPr>
          <w:rFonts w:eastAsia="Times New Roman"/>
          <w:lang w:eastAsia="pl-PL"/>
        </w:rPr>
      </w:pPr>
      <w:r w:rsidRPr="00885B56">
        <w:rPr>
          <w:iCs/>
          <w:lang w:eastAsia="pl-PL"/>
        </w:rPr>
        <w:t>Do końca 2022 r.</w:t>
      </w:r>
      <w:r w:rsidR="000E738B" w:rsidRPr="00885B56">
        <w:rPr>
          <w:iCs/>
          <w:lang w:eastAsia="pl-PL"/>
        </w:rPr>
        <w:t xml:space="preserve"> w </w:t>
      </w:r>
      <w:r w:rsidRPr="00885B56">
        <w:rPr>
          <w:iCs/>
          <w:lang w:eastAsia="pl-PL"/>
        </w:rPr>
        <w:t>zakładach żywienia zbiorowego pobrano do badań laboratoryjnych 652 próbki żywności</w:t>
      </w:r>
      <w:r w:rsidR="005A5A82" w:rsidRPr="00885B56">
        <w:rPr>
          <w:iCs/>
          <w:lang w:eastAsia="pl-PL"/>
        </w:rPr>
        <w:t xml:space="preserve"> i </w:t>
      </w:r>
      <w:r w:rsidRPr="00885B56">
        <w:rPr>
          <w:iCs/>
          <w:lang w:eastAsia="pl-PL"/>
        </w:rPr>
        <w:t>wymazów sanitarnych</w:t>
      </w:r>
      <w:r w:rsidRPr="00885B56">
        <w:rPr>
          <w:rFonts w:eastAsia="Times New Roman"/>
          <w:lang w:eastAsia="pl-PL"/>
        </w:rPr>
        <w:t>.</w:t>
      </w:r>
      <w:r w:rsidR="000E738B" w:rsidRPr="00885B56">
        <w:rPr>
          <w:rFonts w:eastAsia="Times New Roman"/>
          <w:lang w:eastAsia="pl-PL"/>
        </w:rPr>
        <w:t xml:space="preserve"> </w:t>
      </w:r>
      <w:r w:rsidR="00F43B12" w:rsidRPr="00885B56">
        <w:rPr>
          <w:rFonts w:eastAsia="Times New Roman"/>
          <w:lang w:eastAsia="pl-PL"/>
        </w:rPr>
        <w:t>W</w:t>
      </w:r>
      <w:r w:rsidR="000E738B" w:rsidRPr="00885B56">
        <w:rPr>
          <w:rFonts w:eastAsia="Times New Roman"/>
          <w:lang w:eastAsia="pl-PL"/>
        </w:rPr>
        <w:t> </w:t>
      </w:r>
      <w:r w:rsidRPr="00885B56">
        <w:rPr>
          <w:rFonts w:eastAsia="Times New Roman"/>
          <w:lang w:eastAsia="pl-PL"/>
        </w:rPr>
        <w:t>ramach urzędowej kontroli żywności do badań laboratoryjnych pobrano</w:t>
      </w:r>
      <w:r w:rsidR="000E738B" w:rsidRPr="00885B56">
        <w:rPr>
          <w:rFonts w:eastAsia="Times New Roman"/>
          <w:lang w:eastAsia="pl-PL"/>
        </w:rPr>
        <w:t xml:space="preserve"> w </w:t>
      </w:r>
      <w:r w:rsidRPr="00885B56">
        <w:rPr>
          <w:rFonts w:eastAsia="Times New Roman"/>
          <w:lang w:eastAsia="pl-PL"/>
        </w:rPr>
        <w:t>głównej mierze próbki posiłków obiadowych, lodów, ryb, mięsa kebab, pierogów, gofrów, soków, jaj przede wszystkim</w:t>
      </w:r>
      <w:r w:rsidR="000E738B" w:rsidRPr="00885B56">
        <w:rPr>
          <w:rFonts w:eastAsia="Times New Roman"/>
          <w:lang w:eastAsia="pl-PL"/>
        </w:rPr>
        <w:t xml:space="preserve"> w </w:t>
      </w:r>
      <w:r w:rsidRPr="00885B56">
        <w:rPr>
          <w:rFonts w:eastAsia="Times New Roman"/>
          <w:lang w:eastAsia="pl-PL"/>
        </w:rPr>
        <w:t>kierunku badania wartości odżywczej posiłków, jak również</w:t>
      </w:r>
      <w:r w:rsidR="000E738B" w:rsidRPr="00885B56">
        <w:rPr>
          <w:rFonts w:eastAsia="Times New Roman"/>
          <w:lang w:eastAsia="pl-PL"/>
        </w:rPr>
        <w:t xml:space="preserve"> w </w:t>
      </w:r>
      <w:r w:rsidRPr="00885B56">
        <w:rPr>
          <w:rFonts w:eastAsia="Times New Roman"/>
          <w:lang w:eastAsia="pl-PL"/>
        </w:rPr>
        <w:t>kierunku oznaczenia parametrów mikrobiologicznych</w:t>
      </w:r>
      <w:r w:rsidR="000E738B" w:rsidRPr="00885B56">
        <w:rPr>
          <w:rFonts w:eastAsia="Times New Roman"/>
          <w:lang w:eastAsia="pl-PL"/>
        </w:rPr>
        <w:t xml:space="preserve"> w </w:t>
      </w:r>
      <w:r w:rsidRPr="00885B56">
        <w:rPr>
          <w:rFonts w:eastAsia="Times New Roman"/>
          <w:lang w:eastAsia="pl-PL"/>
        </w:rPr>
        <w:t xml:space="preserve">zakresie </w:t>
      </w:r>
      <w:r w:rsidRPr="00885B56">
        <w:rPr>
          <w:rFonts w:eastAsia="Times New Roman"/>
          <w:i/>
          <w:lang w:eastAsia="pl-PL"/>
        </w:rPr>
        <w:t xml:space="preserve">Salmonella, </w:t>
      </w:r>
      <w:proofErr w:type="spellStart"/>
      <w:r w:rsidRPr="00885B56">
        <w:rPr>
          <w:rFonts w:eastAsia="Times New Roman"/>
          <w:i/>
          <w:lang w:eastAsia="pl-PL"/>
        </w:rPr>
        <w:t>Listeria</w:t>
      </w:r>
      <w:proofErr w:type="spellEnd"/>
      <w:r w:rsidRPr="00885B56">
        <w:rPr>
          <w:rFonts w:eastAsia="Times New Roman"/>
          <w:i/>
          <w:lang w:eastAsia="pl-PL"/>
        </w:rPr>
        <w:t xml:space="preserve"> </w:t>
      </w:r>
      <w:proofErr w:type="spellStart"/>
      <w:r w:rsidRPr="00885B56">
        <w:rPr>
          <w:rFonts w:eastAsia="Times New Roman"/>
          <w:i/>
          <w:lang w:eastAsia="pl-PL"/>
        </w:rPr>
        <w:t>monocytogenes</w:t>
      </w:r>
      <w:proofErr w:type="spellEnd"/>
      <w:r w:rsidRPr="00885B56">
        <w:rPr>
          <w:rFonts w:eastAsia="Times New Roman"/>
          <w:i/>
          <w:lang w:eastAsia="pl-PL"/>
        </w:rPr>
        <w:t xml:space="preserve">, </w:t>
      </w:r>
      <w:proofErr w:type="spellStart"/>
      <w:r w:rsidRPr="00885B56">
        <w:rPr>
          <w:rFonts w:eastAsia="Times New Roman"/>
          <w:i/>
          <w:lang w:eastAsia="pl-PL"/>
        </w:rPr>
        <w:t>Enterobacteriaceae</w:t>
      </w:r>
      <w:proofErr w:type="spellEnd"/>
      <w:r w:rsidRPr="00885B56">
        <w:rPr>
          <w:rFonts w:eastAsia="Times New Roman"/>
          <w:i/>
          <w:lang w:eastAsia="pl-PL"/>
        </w:rPr>
        <w:t xml:space="preserve">, </w:t>
      </w:r>
      <w:proofErr w:type="spellStart"/>
      <w:r w:rsidRPr="00885B56">
        <w:rPr>
          <w:rFonts w:eastAsia="Times New Roman"/>
          <w:i/>
          <w:lang w:eastAsia="pl-PL"/>
        </w:rPr>
        <w:t>Staphylococcus</w:t>
      </w:r>
      <w:proofErr w:type="spellEnd"/>
      <w:r w:rsidRPr="00885B56">
        <w:rPr>
          <w:rFonts w:eastAsia="Times New Roman"/>
          <w:i/>
          <w:lang w:eastAsia="pl-PL"/>
        </w:rPr>
        <w:t xml:space="preserve"> </w:t>
      </w:r>
      <w:proofErr w:type="spellStart"/>
      <w:r w:rsidRPr="00885B56">
        <w:rPr>
          <w:rFonts w:eastAsia="Times New Roman"/>
          <w:i/>
          <w:lang w:eastAsia="pl-PL"/>
        </w:rPr>
        <w:t>aureus</w:t>
      </w:r>
      <w:proofErr w:type="spellEnd"/>
      <w:r w:rsidRPr="00885B56">
        <w:rPr>
          <w:rFonts w:eastAsia="Times New Roman"/>
          <w:lang w:eastAsia="pl-PL"/>
        </w:rPr>
        <w:t>. Zakwestionowano 65 próbek lodów</w:t>
      </w:r>
      <w:r w:rsidR="000E738B" w:rsidRPr="00885B56">
        <w:rPr>
          <w:rFonts w:eastAsia="Times New Roman"/>
          <w:lang w:eastAsia="pl-PL"/>
        </w:rPr>
        <w:t xml:space="preserve"> w </w:t>
      </w:r>
      <w:r w:rsidRPr="00885B56">
        <w:rPr>
          <w:rFonts w:eastAsia="Times New Roman"/>
          <w:lang w:eastAsia="pl-PL"/>
        </w:rPr>
        <w:t xml:space="preserve">zakresie przekroczenia liczby bakterii </w:t>
      </w:r>
      <w:proofErr w:type="spellStart"/>
      <w:r w:rsidRPr="00885B56">
        <w:rPr>
          <w:rFonts w:eastAsia="Times New Roman"/>
          <w:i/>
          <w:lang w:eastAsia="pl-PL"/>
        </w:rPr>
        <w:t>Enterobacteriaceae</w:t>
      </w:r>
      <w:proofErr w:type="spellEnd"/>
      <w:r w:rsidRPr="00885B56">
        <w:rPr>
          <w:rFonts w:eastAsia="Times New Roman"/>
          <w:i/>
          <w:lang w:eastAsia="pl-PL"/>
        </w:rPr>
        <w:t xml:space="preserve"> </w:t>
      </w:r>
      <w:r w:rsidRPr="00885B56">
        <w:rPr>
          <w:rFonts w:eastAsia="Times New Roman"/>
          <w:lang w:eastAsia="pl-PL"/>
        </w:rPr>
        <w:t>będących mikroorganizmami wskaźnikowymi, świadczącymi o</w:t>
      </w:r>
      <w:r w:rsidR="009E30D3">
        <w:rPr>
          <w:rFonts w:eastAsia="Times New Roman"/>
          <w:lang w:eastAsia="pl-PL"/>
        </w:rPr>
        <w:t> </w:t>
      </w:r>
      <w:r w:rsidRPr="00885B56">
        <w:rPr>
          <w:rFonts w:eastAsia="Times New Roman"/>
          <w:lang w:eastAsia="pl-PL"/>
        </w:rPr>
        <w:t>braku zachowania należytej higieny</w:t>
      </w:r>
      <w:r w:rsidR="000E738B" w:rsidRPr="00885B56">
        <w:rPr>
          <w:rFonts w:eastAsia="Times New Roman"/>
          <w:lang w:eastAsia="pl-PL"/>
        </w:rPr>
        <w:t xml:space="preserve"> w </w:t>
      </w:r>
      <w:r w:rsidRPr="00885B56">
        <w:rPr>
          <w:rFonts w:eastAsia="Times New Roman"/>
          <w:lang w:eastAsia="pl-PL"/>
        </w:rPr>
        <w:t>procesie produkcji.</w:t>
      </w:r>
    </w:p>
    <w:p w14:paraId="537C0008" w14:textId="2A96EEE0" w:rsidR="00A81907" w:rsidRPr="00885B56" w:rsidRDefault="00A81907" w:rsidP="002768EF">
      <w:pPr>
        <w:pStyle w:val="Stylnastroninternet"/>
        <w:rPr>
          <w:rFonts w:eastAsia="Times New Roman"/>
          <w:lang w:eastAsia="pl-PL"/>
        </w:rPr>
      </w:pPr>
      <w:r w:rsidRPr="00885B56">
        <w:rPr>
          <w:rFonts w:eastAsia="Times New Roman"/>
          <w:lang w:eastAsia="pl-PL"/>
        </w:rPr>
        <w:t>Wobec przedsiębiorców produkujących lody,</w:t>
      </w:r>
      <w:r w:rsidR="000E738B" w:rsidRPr="00885B56">
        <w:rPr>
          <w:rFonts w:eastAsia="Times New Roman"/>
          <w:lang w:eastAsia="pl-PL"/>
        </w:rPr>
        <w:t xml:space="preserve"> w </w:t>
      </w:r>
      <w:r w:rsidRPr="00885B56">
        <w:rPr>
          <w:rFonts w:eastAsia="Times New Roman"/>
          <w:lang w:eastAsia="pl-PL"/>
        </w:rPr>
        <w:t>zależności od poziomu zanieczyszczenia, jak również wyników wcześniejszych kontroli, podejmowane były różne działania nadzorowe: wydano decyzje administracyjne</w:t>
      </w:r>
      <w:r w:rsidR="005A5A82" w:rsidRPr="00885B56">
        <w:rPr>
          <w:rFonts w:eastAsia="Times New Roman"/>
          <w:lang w:eastAsia="pl-PL"/>
        </w:rPr>
        <w:t xml:space="preserve"> z </w:t>
      </w:r>
      <w:r w:rsidRPr="00885B56">
        <w:rPr>
          <w:rFonts w:eastAsia="Times New Roman"/>
          <w:lang w:eastAsia="pl-PL"/>
        </w:rPr>
        <w:t>rygorem natychmiastowej wykonalności nakazujące przeprowadzenie skutecznych procesów mycia</w:t>
      </w:r>
      <w:r w:rsidR="005A5A82" w:rsidRPr="00885B56">
        <w:rPr>
          <w:rFonts w:eastAsia="Times New Roman"/>
          <w:lang w:eastAsia="pl-PL"/>
        </w:rPr>
        <w:t xml:space="preserve"> i </w:t>
      </w:r>
      <w:r w:rsidRPr="00885B56">
        <w:rPr>
          <w:rFonts w:eastAsia="Times New Roman"/>
          <w:lang w:eastAsia="pl-PL"/>
        </w:rPr>
        <w:t>dezynfekcji sprzętu, powierzchni produkcyjnych oraz przedłożenia wyników badań potwierdzających ich skuteczność, zakazujących produkcji</w:t>
      </w:r>
      <w:r w:rsidR="005A5A82" w:rsidRPr="00885B56">
        <w:rPr>
          <w:rFonts w:eastAsia="Times New Roman"/>
          <w:lang w:eastAsia="pl-PL"/>
        </w:rPr>
        <w:t xml:space="preserve"> i </w:t>
      </w:r>
      <w:r w:rsidRPr="00885B56">
        <w:rPr>
          <w:rFonts w:eastAsia="Times New Roman"/>
          <w:lang w:eastAsia="pl-PL"/>
        </w:rPr>
        <w:t>wprowadzania do obrotu lodów do czasu uzyskania prawidłowych wyników badań, bądź nakazujących przeprowadzenie ponownych szkoleń personelu. Ponadto informowano ich o wynikach badań oraz o konieczności wzmożenia reżimu sanitarnego</w:t>
      </w:r>
      <w:r w:rsidR="000E738B" w:rsidRPr="00885B56">
        <w:rPr>
          <w:rFonts w:eastAsia="Times New Roman"/>
          <w:lang w:eastAsia="pl-PL"/>
        </w:rPr>
        <w:t xml:space="preserve"> w </w:t>
      </w:r>
      <w:r w:rsidRPr="00885B56">
        <w:rPr>
          <w:rFonts w:eastAsia="Times New Roman"/>
          <w:lang w:eastAsia="pl-PL"/>
        </w:rPr>
        <w:t>celu wyeliminowania wszelkich zanieczyszczeń.</w:t>
      </w:r>
    </w:p>
    <w:p w14:paraId="571A1895" w14:textId="0EA11120" w:rsidR="00A81907" w:rsidRPr="00885B56" w:rsidRDefault="00A81907" w:rsidP="002768EF">
      <w:pPr>
        <w:pStyle w:val="Stylnastroninternet"/>
        <w:rPr>
          <w:rFonts w:eastAsia="Times New Roman"/>
          <w:iCs/>
          <w:lang w:eastAsia="pl-PL"/>
        </w:rPr>
      </w:pPr>
      <w:r w:rsidRPr="00885B56">
        <w:rPr>
          <w:rFonts w:eastAsia="Times New Roman"/>
          <w:iCs/>
          <w:lang w:eastAsia="pl-PL"/>
        </w:rPr>
        <w:t>Jednocześnie,</w:t>
      </w:r>
      <w:r w:rsidR="000E738B" w:rsidRPr="00885B56">
        <w:rPr>
          <w:rFonts w:eastAsia="Times New Roman"/>
          <w:iCs/>
          <w:lang w:eastAsia="pl-PL"/>
        </w:rPr>
        <w:t xml:space="preserve"> w </w:t>
      </w:r>
      <w:r w:rsidRPr="00885B56">
        <w:rPr>
          <w:rFonts w:eastAsia="Times New Roman"/>
          <w:iCs/>
          <w:lang w:eastAsia="pl-PL"/>
        </w:rPr>
        <w:t>celu dokonania oceny skuteczności prowadzonych</w:t>
      </w:r>
      <w:r w:rsidR="000E738B" w:rsidRPr="00885B56">
        <w:rPr>
          <w:rFonts w:eastAsia="Times New Roman"/>
          <w:iCs/>
          <w:lang w:eastAsia="pl-PL"/>
        </w:rPr>
        <w:t xml:space="preserve"> w </w:t>
      </w:r>
      <w:r w:rsidRPr="00885B56">
        <w:rPr>
          <w:rFonts w:eastAsia="Times New Roman"/>
          <w:iCs/>
          <w:lang w:eastAsia="pl-PL"/>
        </w:rPr>
        <w:t>pionie żywienia zabiegów mycia</w:t>
      </w:r>
      <w:r w:rsidR="005A5A82" w:rsidRPr="00885B56">
        <w:rPr>
          <w:rFonts w:eastAsia="Times New Roman"/>
          <w:iCs/>
          <w:lang w:eastAsia="pl-PL"/>
        </w:rPr>
        <w:t xml:space="preserve"> i </w:t>
      </w:r>
      <w:r w:rsidRPr="00885B56">
        <w:rPr>
          <w:rFonts w:eastAsia="Times New Roman"/>
          <w:iCs/>
          <w:lang w:eastAsia="pl-PL"/>
        </w:rPr>
        <w:t>dezynfekcji, do badań mikrobiologicznych pobierano próbki wymazów sanitarnych</w:t>
      </w:r>
      <w:r w:rsidR="005A5A82" w:rsidRPr="00885B56">
        <w:rPr>
          <w:rFonts w:eastAsia="Times New Roman"/>
          <w:iCs/>
          <w:lang w:eastAsia="pl-PL"/>
        </w:rPr>
        <w:t xml:space="preserve"> z </w:t>
      </w:r>
      <w:r w:rsidRPr="00885B56">
        <w:rPr>
          <w:rFonts w:eastAsia="Times New Roman"/>
          <w:iCs/>
          <w:lang w:eastAsia="pl-PL"/>
        </w:rPr>
        <w:t>powierzchni roboczych sprzętu produkcyjnego.</w:t>
      </w:r>
      <w:r w:rsidR="000E738B" w:rsidRPr="00885B56">
        <w:rPr>
          <w:rFonts w:eastAsia="Times New Roman"/>
          <w:iCs/>
          <w:lang w:eastAsia="pl-PL"/>
        </w:rPr>
        <w:t xml:space="preserve"> </w:t>
      </w:r>
      <w:r w:rsidR="00F43B12" w:rsidRPr="00885B56">
        <w:rPr>
          <w:rFonts w:eastAsia="Times New Roman"/>
          <w:iCs/>
          <w:lang w:eastAsia="pl-PL"/>
        </w:rPr>
        <w:t>W</w:t>
      </w:r>
      <w:r w:rsidR="000E738B" w:rsidRPr="00885B56">
        <w:rPr>
          <w:rFonts w:eastAsia="Times New Roman"/>
          <w:iCs/>
          <w:lang w:eastAsia="pl-PL"/>
        </w:rPr>
        <w:t> </w:t>
      </w:r>
      <w:r w:rsidRPr="00885B56">
        <w:rPr>
          <w:rFonts w:eastAsia="Times New Roman"/>
          <w:iCs/>
          <w:lang w:eastAsia="pl-PL"/>
        </w:rPr>
        <w:t xml:space="preserve">przypadkach wykrycia niezgodności </w:t>
      </w:r>
      <w:r w:rsidRPr="00885B56">
        <w:rPr>
          <w:rFonts w:eastAsia="Times New Roman"/>
          <w:lang w:eastAsia="pl-PL"/>
        </w:rPr>
        <w:t>niezwłocznie podejmowano działania nadzorowe mające na celu ich wyeliminowanie.</w:t>
      </w:r>
    </w:p>
    <w:p w14:paraId="1F2DF8A1" w14:textId="74D5EE0D" w:rsidR="00A81907" w:rsidRPr="00885B56" w:rsidRDefault="00A81907" w:rsidP="002768EF">
      <w:pPr>
        <w:pStyle w:val="Stylnastroninternet"/>
        <w:rPr>
          <w:rFonts w:eastAsia="Times New Roman"/>
          <w:lang w:eastAsia="pl-PL"/>
        </w:rPr>
      </w:pPr>
      <w:r w:rsidRPr="00885B56">
        <w:rPr>
          <w:rFonts w:eastAsia="Times New Roman"/>
          <w:lang w:eastAsia="pl-PL"/>
        </w:rPr>
        <w:t>Ponadto</w:t>
      </w:r>
      <w:r w:rsidR="000E738B" w:rsidRPr="00885B56">
        <w:rPr>
          <w:rFonts w:eastAsia="Times New Roman"/>
          <w:lang w:eastAsia="pl-PL"/>
        </w:rPr>
        <w:t xml:space="preserve"> w </w:t>
      </w:r>
      <w:r w:rsidRPr="00885B56">
        <w:rPr>
          <w:rFonts w:eastAsia="Times New Roman"/>
          <w:lang w:eastAsia="pl-PL"/>
        </w:rPr>
        <w:t>niniejszych obiektach sprawdzano jakość tłuszczów do głębokiego smażenia pod kątem zawartości związków polarnych na zgodność</w:t>
      </w:r>
      <w:r w:rsidR="005A5A82" w:rsidRPr="00885B56">
        <w:rPr>
          <w:rFonts w:eastAsia="Times New Roman"/>
          <w:lang w:eastAsia="pl-PL"/>
        </w:rPr>
        <w:t xml:space="preserve"> z </w:t>
      </w:r>
      <w:r w:rsidRPr="00885B56">
        <w:rPr>
          <w:rFonts w:eastAsia="Times New Roman"/>
          <w:lang w:eastAsia="pl-PL"/>
        </w:rPr>
        <w:t xml:space="preserve">wymogami </w:t>
      </w:r>
      <w:r w:rsidRPr="00885B56">
        <w:rPr>
          <w:rFonts w:eastAsia="Times New Roman"/>
          <w:i/>
          <w:iCs/>
          <w:lang w:eastAsia="pl-PL"/>
        </w:rPr>
        <w:t>rozporządzenia Ministra Zdrowia</w:t>
      </w:r>
      <w:r w:rsidR="005A5A82" w:rsidRPr="00885B56">
        <w:rPr>
          <w:rFonts w:eastAsia="Times New Roman"/>
          <w:i/>
          <w:iCs/>
          <w:lang w:eastAsia="pl-PL"/>
        </w:rPr>
        <w:t xml:space="preserve"> z </w:t>
      </w:r>
      <w:r w:rsidRPr="00885B56">
        <w:rPr>
          <w:rFonts w:eastAsia="Times New Roman"/>
          <w:i/>
          <w:iCs/>
          <w:lang w:eastAsia="pl-PL"/>
        </w:rPr>
        <w:t>dnia 25 września 2012 r.</w:t>
      </w:r>
      <w:r w:rsidR="000E738B" w:rsidRPr="00885B56">
        <w:rPr>
          <w:rFonts w:eastAsia="Times New Roman"/>
          <w:i/>
          <w:iCs/>
          <w:lang w:eastAsia="pl-PL"/>
        </w:rPr>
        <w:t xml:space="preserve"> w </w:t>
      </w:r>
      <w:r w:rsidRPr="00885B56">
        <w:rPr>
          <w:rFonts w:eastAsia="Times New Roman"/>
          <w:i/>
          <w:iCs/>
          <w:lang w:eastAsia="pl-PL"/>
        </w:rPr>
        <w:t xml:space="preserve">sprawie określenia </w:t>
      </w:r>
      <w:r w:rsidRPr="00885B56">
        <w:rPr>
          <w:rFonts w:eastAsia="Times New Roman"/>
          <w:i/>
          <w:iCs/>
          <w:lang w:eastAsia="pl-PL"/>
        </w:rPr>
        <w:lastRenderedPageBreak/>
        <w:t>maksymalnych poziomów substancji zanieczyszczających, które mogą się znajdować</w:t>
      </w:r>
      <w:r w:rsidR="000E738B" w:rsidRPr="00885B56">
        <w:rPr>
          <w:rFonts w:eastAsia="Times New Roman"/>
          <w:i/>
          <w:iCs/>
          <w:lang w:eastAsia="pl-PL"/>
        </w:rPr>
        <w:t xml:space="preserve"> w </w:t>
      </w:r>
      <w:r w:rsidRPr="00885B56">
        <w:rPr>
          <w:rFonts w:eastAsia="Times New Roman"/>
          <w:i/>
          <w:iCs/>
          <w:lang w:eastAsia="pl-PL"/>
        </w:rPr>
        <w:t>tłuszczach stosowanych do smażenia oraz kryteriów dla metod analitycznych stosowanych do ich oznaczania</w:t>
      </w:r>
      <w:r w:rsidRPr="00885B56">
        <w:rPr>
          <w:rFonts w:eastAsia="Times New Roman"/>
          <w:lang w:eastAsia="pl-PL"/>
        </w:rPr>
        <w:t>. Nie stwierdzono przekroczeń</w:t>
      </w:r>
      <w:r w:rsidR="000E738B" w:rsidRPr="00885B56">
        <w:rPr>
          <w:rFonts w:eastAsia="Times New Roman"/>
          <w:lang w:eastAsia="pl-PL"/>
        </w:rPr>
        <w:t xml:space="preserve"> w </w:t>
      </w:r>
      <w:r w:rsidRPr="00885B56">
        <w:rPr>
          <w:rFonts w:eastAsia="Times New Roman"/>
          <w:lang w:eastAsia="pl-PL"/>
        </w:rPr>
        <w:t>niniejszym zakresie. Jednakże</w:t>
      </w:r>
      <w:r w:rsidR="000E738B" w:rsidRPr="00885B56">
        <w:rPr>
          <w:rFonts w:eastAsia="Times New Roman"/>
          <w:lang w:eastAsia="pl-PL"/>
        </w:rPr>
        <w:t xml:space="preserve"> w </w:t>
      </w:r>
      <w:r w:rsidRPr="00885B56">
        <w:rPr>
          <w:rFonts w:eastAsia="Times New Roman"/>
          <w:lang w:eastAsia="pl-PL"/>
        </w:rPr>
        <w:t>kilku przypadkach ocena tłuszczu wskazywała na znaczne jego zużycie, wówczas przedsiębiorcy</w:t>
      </w:r>
      <w:r w:rsidR="000E738B" w:rsidRPr="00885B56">
        <w:rPr>
          <w:rFonts w:eastAsia="Times New Roman"/>
          <w:lang w:eastAsia="pl-PL"/>
        </w:rPr>
        <w:t xml:space="preserve"> w </w:t>
      </w:r>
      <w:r w:rsidRPr="00885B56">
        <w:rPr>
          <w:rFonts w:eastAsia="Times New Roman"/>
          <w:lang w:eastAsia="pl-PL"/>
        </w:rPr>
        <w:t>trakcie kontroli wymieniali tłuszcz na świeży.</w:t>
      </w:r>
    </w:p>
    <w:p w14:paraId="41A7EC90" w14:textId="62894843" w:rsidR="00A81907" w:rsidRPr="00885B56" w:rsidRDefault="00A81907" w:rsidP="002768EF">
      <w:pPr>
        <w:pStyle w:val="Stylnastroninternet"/>
        <w:rPr>
          <w:lang w:eastAsia="pl-PL"/>
        </w:rPr>
      </w:pPr>
      <w:r w:rsidRPr="00885B56">
        <w:rPr>
          <w:rFonts w:eastAsia="Times New Roman"/>
          <w:lang w:eastAsia="pl-PL"/>
        </w:rPr>
        <w:t xml:space="preserve">W roku sprawozdawczym </w:t>
      </w:r>
      <w:r w:rsidRPr="00885B56">
        <w:rPr>
          <w:lang w:eastAsia="pl-PL"/>
        </w:rPr>
        <w:t>przeprowadzano teoretyczne oceny jadłospisów dekadowych</w:t>
      </w:r>
      <w:r w:rsidRPr="00885B56">
        <w:rPr>
          <w:rFonts w:eastAsia="Times New Roman"/>
          <w:lang w:eastAsia="pl-PL"/>
        </w:rPr>
        <w:t xml:space="preserve"> na zgodność</w:t>
      </w:r>
      <w:r w:rsidR="005A5A82" w:rsidRPr="00885B56">
        <w:rPr>
          <w:rFonts w:eastAsia="Times New Roman"/>
          <w:lang w:eastAsia="pl-PL"/>
        </w:rPr>
        <w:t xml:space="preserve"> z </w:t>
      </w:r>
      <w:r w:rsidRPr="00885B56">
        <w:rPr>
          <w:rFonts w:eastAsia="Times New Roman"/>
          <w:lang w:eastAsia="pl-PL"/>
        </w:rPr>
        <w:t xml:space="preserve">obowiązującym </w:t>
      </w:r>
      <w:r w:rsidRPr="00885B56">
        <w:rPr>
          <w:i/>
          <w:lang w:eastAsia="pl-PL"/>
        </w:rPr>
        <w:t>rozporządzeniem Ministra Zdrowia</w:t>
      </w:r>
      <w:r w:rsidR="000E738B" w:rsidRPr="00885B56">
        <w:rPr>
          <w:i/>
          <w:lang w:eastAsia="pl-PL"/>
        </w:rPr>
        <w:t xml:space="preserve"> w </w:t>
      </w:r>
      <w:r w:rsidRPr="00885B56">
        <w:rPr>
          <w:i/>
          <w:lang w:eastAsia="pl-PL"/>
        </w:rPr>
        <w:t>sprawie grup środków spożywczych przeznaczonych do sprzedaży dzieciom</w:t>
      </w:r>
      <w:r w:rsidR="005A5A82" w:rsidRPr="00885B56">
        <w:rPr>
          <w:i/>
          <w:lang w:eastAsia="pl-PL"/>
        </w:rPr>
        <w:t xml:space="preserve"> i </w:t>
      </w:r>
      <w:r w:rsidRPr="00885B56">
        <w:rPr>
          <w:i/>
          <w:lang w:eastAsia="pl-PL"/>
        </w:rPr>
        <w:t>młodzieży</w:t>
      </w:r>
      <w:r w:rsidR="000E738B" w:rsidRPr="00885B56">
        <w:rPr>
          <w:i/>
          <w:lang w:eastAsia="pl-PL"/>
        </w:rPr>
        <w:t xml:space="preserve"> w </w:t>
      </w:r>
      <w:r w:rsidRPr="00885B56">
        <w:rPr>
          <w:i/>
          <w:lang w:eastAsia="pl-PL"/>
        </w:rPr>
        <w:t>jednostkach systemu oświaty oraz wymagań, jakie muszą spełnić środki spożywcze stosowane</w:t>
      </w:r>
      <w:r w:rsidR="000E738B" w:rsidRPr="00885B56">
        <w:rPr>
          <w:i/>
          <w:lang w:eastAsia="pl-PL"/>
        </w:rPr>
        <w:t xml:space="preserve"> w </w:t>
      </w:r>
      <w:r w:rsidRPr="00885B56">
        <w:rPr>
          <w:i/>
          <w:lang w:eastAsia="pl-PL"/>
        </w:rPr>
        <w:t>ramach żywienia zbiorowego dzieci</w:t>
      </w:r>
      <w:r w:rsidR="005A5A82" w:rsidRPr="00885B56">
        <w:rPr>
          <w:i/>
          <w:lang w:eastAsia="pl-PL"/>
        </w:rPr>
        <w:t xml:space="preserve"> i </w:t>
      </w:r>
      <w:r w:rsidRPr="00885B56">
        <w:rPr>
          <w:i/>
          <w:lang w:eastAsia="pl-PL"/>
        </w:rPr>
        <w:t>młodzieży</w:t>
      </w:r>
      <w:r w:rsidR="000E738B" w:rsidRPr="00885B56">
        <w:rPr>
          <w:i/>
          <w:lang w:eastAsia="pl-PL"/>
        </w:rPr>
        <w:t xml:space="preserve"> w </w:t>
      </w:r>
      <w:r w:rsidRPr="00885B56">
        <w:rPr>
          <w:i/>
          <w:lang w:eastAsia="pl-PL"/>
        </w:rPr>
        <w:t>tych jednostkach</w:t>
      </w:r>
      <w:r w:rsidRPr="00885B56">
        <w:rPr>
          <w:lang w:eastAsia="pl-PL"/>
        </w:rPr>
        <w:t>. Analizę przedmiotowych jadłospisów opisano</w:t>
      </w:r>
      <w:r w:rsidR="000E738B" w:rsidRPr="00885B56">
        <w:rPr>
          <w:lang w:eastAsia="pl-PL"/>
        </w:rPr>
        <w:t xml:space="preserve"> w </w:t>
      </w:r>
      <w:r w:rsidRPr="00885B56">
        <w:rPr>
          <w:lang w:eastAsia="pl-PL"/>
        </w:rPr>
        <w:t xml:space="preserve">rozdziale IX pkt 4 </w:t>
      </w:r>
      <w:r w:rsidRPr="00885B56">
        <w:rPr>
          <w:rFonts w:eastAsia="Times New Roman"/>
          <w:b/>
          <w:bCs/>
          <w:smallCaps/>
          <w:lang w:eastAsia="pl-PL"/>
        </w:rPr>
        <w:t>„</w:t>
      </w:r>
      <w:r w:rsidRPr="00885B56">
        <w:rPr>
          <w:rFonts w:eastAsia="Times New Roman"/>
          <w:lang w:eastAsia="pl-PL"/>
        </w:rPr>
        <w:t>Żywienie dzieci</w:t>
      </w:r>
      <w:r w:rsidR="005A5A82" w:rsidRPr="00885B56">
        <w:rPr>
          <w:rFonts w:eastAsia="Times New Roman"/>
          <w:lang w:eastAsia="pl-PL"/>
        </w:rPr>
        <w:t xml:space="preserve"> i </w:t>
      </w:r>
      <w:r w:rsidRPr="00885B56">
        <w:rPr>
          <w:rFonts w:eastAsia="Times New Roman"/>
          <w:lang w:eastAsia="pl-PL"/>
        </w:rPr>
        <w:t>młodzieży</w:t>
      </w:r>
      <w:r w:rsidR="000E738B" w:rsidRPr="00885B56">
        <w:rPr>
          <w:rFonts w:eastAsia="Times New Roman"/>
          <w:lang w:eastAsia="pl-PL"/>
        </w:rPr>
        <w:t xml:space="preserve"> w </w:t>
      </w:r>
      <w:r w:rsidRPr="00885B56">
        <w:rPr>
          <w:rFonts w:eastAsia="Times New Roman"/>
          <w:lang w:eastAsia="pl-PL"/>
        </w:rPr>
        <w:t>placówkach</w:t>
      </w:r>
      <w:r w:rsidRPr="00885B56">
        <w:rPr>
          <w:rFonts w:eastAsia="Times New Roman"/>
          <w:b/>
          <w:bCs/>
          <w:smallCaps/>
          <w:lang w:eastAsia="pl-PL"/>
        </w:rPr>
        <w:t>”</w:t>
      </w:r>
    </w:p>
    <w:p w14:paraId="467FC429" w14:textId="77777777" w:rsidR="00165442" w:rsidRPr="00885B56" w:rsidRDefault="00165442" w:rsidP="002768EF">
      <w:pPr>
        <w:pStyle w:val="Stylnastroninternet"/>
        <w:rPr>
          <w:lang w:eastAsia="pl-PL"/>
        </w:rPr>
      </w:pPr>
    </w:p>
    <w:p w14:paraId="2F51CABE" w14:textId="2B6047E3" w:rsidR="00165442" w:rsidRDefault="00165442" w:rsidP="00504F7A">
      <w:pPr>
        <w:pStyle w:val="Nagwek3"/>
        <w:numPr>
          <w:ilvl w:val="1"/>
          <w:numId w:val="124"/>
        </w:numPr>
        <w:spacing w:before="0"/>
        <w:ind w:left="851"/>
        <w:rPr>
          <w:lang w:eastAsia="pl-PL"/>
        </w:rPr>
      </w:pPr>
      <w:bookmarkStart w:id="831" w:name="_Toc135828456"/>
      <w:r w:rsidRPr="00CC49EB">
        <w:rPr>
          <w:lang w:eastAsia="pl-PL"/>
        </w:rPr>
        <w:t>Środki transportu</w:t>
      </w:r>
      <w:r w:rsidR="001F64FF">
        <w:rPr>
          <w:lang w:eastAsia="pl-PL"/>
        </w:rPr>
        <w:t>.</w:t>
      </w:r>
      <w:bookmarkEnd w:id="831"/>
    </w:p>
    <w:p w14:paraId="37FDA4BD" w14:textId="77777777" w:rsidR="003F1CA0" w:rsidRPr="00885B56" w:rsidRDefault="003F1CA0" w:rsidP="002768EF">
      <w:pPr>
        <w:pStyle w:val="Stylnastroninternet"/>
        <w:rPr>
          <w:lang w:eastAsia="pl-PL"/>
        </w:rPr>
      </w:pPr>
    </w:p>
    <w:p w14:paraId="0B796BC3" w14:textId="157943A2" w:rsidR="00D0494A" w:rsidRPr="00885B56" w:rsidRDefault="00D0494A" w:rsidP="002768EF">
      <w:pPr>
        <w:pStyle w:val="Stylnastroninternet"/>
        <w:rPr>
          <w:rFonts w:ascii="Calibri" w:eastAsia="Times New Roman" w:hAnsi="Calibri" w:cs="Calibri"/>
          <w:lang w:eastAsia="ar-SA"/>
        </w:rPr>
      </w:pPr>
      <w:r w:rsidRPr="00885B56">
        <w:rPr>
          <w:rFonts w:ascii="Calibri" w:eastAsia="Times New Roman" w:hAnsi="Calibri" w:cs="Calibri"/>
          <w:lang w:eastAsia="ar-SA"/>
        </w:rPr>
        <w:t>Znaczna część przedsiębiorców prowadzących zakłady obrotu handlowego dysponuje własnymi środkami transportu służącymi wyłącznie do przewozu artykułów spożywczych. Pozostałe środki transportu należą do producentów żywności oraz specjalistycznych firm transportowych.</w:t>
      </w:r>
      <w:r w:rsidR="000E738B" w:rsidRPr="00885B56">
        <w:rPr>
          <w:rFonts w:ascii="Calibri" w:eastAsia="Times New Roman" w:hAnsi="Calibri" w:cs="Calibri"/>
          <w:lang w:eastAsia="ar-SA"/>
        </w:rPr>
        <w:t xml:space="preserve"> </w:t>
      </w:r>
      <w:r w:rsidR="00F43B12" w:rsidRPr="00885B56">
        <w:rPr>
          <w:rFonts w:ascii="Calibri" w:eastAsia="Times New Roman" w:hAnsi="Calibri" w:cs="Calibri"/>
          <w:lang w:eastAsia="ar-SA"/>
        </w:rPr>
        <w:t>W</w:t>
      </w:r>
      <w:r w:rsidR="000E738B" w:rsidRPr="00885B56">
        <w:rPr>
          <w:rFonts w:ascii="Calibri" w:eastAsia="Times New Roman" w:hAnsi="Calibri" w:cs="Calibri"/>
          <w:lang w:eastAsia="ar-SA"/>
        </w:rPr>
        <w:t> </w:t>
      </w:r>
      <w:r w:rsidRPr="00885B56">
        <w:rPr>
          <w:rFonts w:ascii="Calibri" w:eastAsia="Times New Roman" w:hAnsi="Calibri" w:cs="Calibri"/>
          <w:lang w:eastAsia="ar-SA"/>
        </w:rPr>
        <w:t>roku sprawozdawczym spośród 4033 zarejestrowanych środków transportu skontrolowano 227.</w:t>
      </w:r>
      <w:r w:rsidR="000E738B" w:rsidRPr="00885B56">
        <w:rPr>
          <w:rFonts w:ascii="Calibri" w:eastAsia="Times New Roman" w:hAnsi="Calibri" w:cs="Calibri"/>
          <w:lang w:eastAsia="ar-SA"/>
        </w:rPr>
        <w:t xml:space="preserve"> </w:t>
      </w:r>
      <w:r w:rsidR="00F43B12" w:rsidRPr="00885B56">
        <w:rPr>
          <w:rFonts w:ascii="Calibri" w:eastAsia="Times New Roman" w:hAnsi="Calibri" w:cs="Calibri"/>
          <w:lang w:eastAsia="ar-SA"/>
        </w:rPr>
        <w:t>W</w:t>
      </w:r>
      <w:r w:rsidR="000E738B" w:rsidRPr="00885B56">
        <w:rPr>
          <w:rFonts w:ascii="Calibri" w:eastAsia="Times New Roman" w:hAnsi="Calibri" w:cs="Calibri"/>
          <w:lang w:eastAsia="ar-SA"/>
        </w:rPr>
        <w:t> </w:t>
      </w:r>
      <w:r w:rsidRPr="00885B56">
        <w:rPr>
          <w:rFonts w:ascii="Calibri" w:eastAsia="Times New Roman" w:hAnsi="Calibri" w:cs="Calibri"/>
          <w:lang w:eastAsia="ar-SA"/>
        </w:rPr>
        <w:t>sześciu przypadkach kontrole wykazały nieliczne uchybienia stanu sanitarno – technicznego. Pozostałe samochody pozostają</w:t>
      </w:r>
      <w:r w:rsidR="000E738B" w:rsidRPr="00885B56">
        <w:rPr>
          <w:rFonts w:ascii="Calibri" w:eastAsia="Times New Roman" w:hAnsi="Calibri" w:cs="Calibri"/>
          <w:lang w:eastAsia="ar-SA"/>
        </w:rPr>
        <w:t xml:space="preserve"> w </w:t>
      </w:r>
      <w:r w:rsidRPr="00885B56">
        <w:rPr>
          <w:rFonts w:ascii="Calibri" w:eastAsia="Times New Roman" w:hAnsi="Calibri" w:cs="Calibri"/>
          <w:lang w:eastAsia="ar-SA"/>
        </w:rPr>
        <w:t xml:space="preserve">stanie umożliwiającym zachowanie odpowiedniej jakości higienicznej transportowanej żywności. </w:t>
      </w:r>
    </w:p>
    <w:p w14:paraId="590CE719" w14:textId="77777777" w:rsidR="00165442" w:rsidRPr="00885B56" w:rsidRDefault="00165442" w:rsidP="002768EF">
      <w:pPr>
        <w:pStyle w:val="Stylnastroninternet"/>
        <w:rPr>
          <w:rFonts w:ascii="Calibri" w:eastAsia="Times New Roman" w:hAnsi="Calibri" w:cs="Calibri"/>
          <w:lang w:eastAsia="ar-SA"/>
        </w:rPr>
      </w:pPr>
    </w:p>
    <w:p w14:paraId="30D2CDA6" w14:textId="4A81179D" w:rsidR="00165442" w:rsidRDefault="00165442" w:rsidP="00504F7A">
      <w:pPr>
        <w:pStyle w:val="Nagwek3"/>
        <w:numPr>
          <w:ilvl w:val="1"/>
          <w:numId w:val="124"/>
        </w:numPr>
        <w:spacing w:before="0"/>
        <w:ind w:left="851" w:hanging="709"/>
        <w:rPr>
          <w:lang w:eastAsia="pl-PL"/>
        </w:rPr>
      </w:pPr>
      <w:bookmarkStart w:id="832" w:name="_Toc135828457"/>
      <w:r w:rsidRPr="00853B52">
        <w:rPr>
          <w:lang w:eastAsia="pl-PL"/>
        </w:rPr>
        <w:t>Zakłady produkcji</w:t>
      </w:r>
      <w:r w:rsidR="005A5A82">
        <w:rPr>
          <w:lang w:eastAsia="pl-PL"/>
        </w:rPr>
        <w:t xml:space="preserve"> i </w:t>
      </w:r>
      <w:r w:rsidRPr="00853B52">
        <w:rPr>
          <w:lang w:eastAsia="pl-PL"/>
        </w:rPr>
        <w:t>wprowadzania do obrotu materiałów</w:t>
      </w:r>
      <w:r w:rsidR="005A5A82">
        <w:rPr>
          <w:lang w:eastAsia="pl-PL"/>
        </w:rPr>
        <w:t xml:space="preserve"> i </w:t>
      </w:r>
      <w:r w:rsidRPr="00853B52">
        <w:rPr>
          <w:lang w:eastAsia="pl-PL"/>
        </w:rPr>
        <w:t>wyrobów przeznaczonych do kontaktu</w:t>
      </w:r>
      <w:r w:rsidR="005A5A82">
        <w:rPr>
          <w:lang w:eastAsia="pl-PL"/>
        </w:rPr>
        <w:t xml:space="preserve"> z </w:t>
      </w:r>
      <w:r w:rsidRPr="00853B52">
        <w:rPr>
          <w:lang w:eastAsia="pl-PL"/>
        </w:rPr>
        <w:t>żywnością</w:t>
      </w:r>
      <w:r w:rsidR="001F64FF">
        <w:rPr>
          <w:lang w:eastAsia="pl-PL"/>
        </w:rPr>
        <w:t>.</w:t>
      </w:r>
      <w:bookmarkEnd w:id="832"/>
    </w:p>
    <w:p w14:paraId="55CE8FDF" w14:textId="77777777" w:rsidR="003F1CA0" w:rsidRPr="00885B56" w:rsidRDefault="003F1CA0" w:rsidP="002768EF">
      <w:pPr>
        <w:pStyle w:val="Stylnastroninternet"/>
        <w:rPr>
          <w:lang w:eastAsia="pl-PL"/>
        </w:rPr>
      </w:pPr>
    </w:p>
    <w:p w14:paraId="4F4178B8" w14:textId="269A3506" w:rsidR="006B6BBB" w:rsidRPr="00885B56" w:rsidRDefault="006B6BBB" w:rsidP="002768EF">
      <w:pPr>
        <w:pStyle w:val="Stylnastroninternet"/>
        <w:rPr>
          <w:rFonts w:cstheme="minorHAnsi"/>
        </w:rPr>
      </w:pPr>
      <w:r w:rsidRPr="00885B56">
        <w:rPr>
          <w:rFonts w:cstheme="minorHAnsi"/>
        </w:rPr>
        <w:t>Na terenie województwa zachodniopomorskiego</w:t>
      </w:r>
      <w:r w:rsidR="000E738B" w:rsidRPr="00885B56">
        <w:rPr>
          <w:rFonts w:cstheme="minorHAnsi"/>
        </w:rPr>
        <w:t xml:space="preserve"> w </w:t>
      </w:r>
      <w:r w:rsidRPr="00885B56">
        <w:rPr>
          <w:rFonts w:cstheme="minorHAnsi"/>
        </w:rPr>
        <w:t>2022 r. według rejestru znajdowało się:</w:t>
      </w:r>
    </w:p>
    <w:p w14:paraId="1DC1049C" w14:textId="689D9BC2" w:rsidR="006B6BBB" w:rsidRPr="00885B56" w:rsidRDefault="006B6BBB" w:rsidP="002768EF">
      <w:pPr>
        <w:pStyle w:val="punktatornastron"/>
      </w:pPr>
      <w:r w:rsidRPr="00885B56">
        <w:t>38 wytwórni materiałów</w:t>
      </w:r>
      <w:r w:rsidR="005A5A82" w:rsidRPr="00885B56">
        <w:t xml:space="preserve"> i </w:t>
      </w:r>
      <w:r w:rsidRPr="00885B56">
        <w:t>wyrobów przeznaczonych do kontaktu</w:t>
      </w:r>
      <w:r w:rsidR="005A5A82" w:rsidRPr="00885B56">
        <w:t xml:space="preserve"> z </w:t>
      </w:r>
      <w:r w:rsidRPr="00885B56">
        <w:t>żywnością zajmujących się m.in. produkcją: opakowań</w:t>
      </w:r>
      <w:r w:rsidR="005A5A82" w:rsidRPr="00885B56">
        <w:t xml:space="preserve"> z </w:t>
      </w:r>
      <w:r w:rsidRPr="00885B56">
        <w:t>tworzyw sztucznych, zamknięć kontaktowych do szklanych opakowań produktów spożywczych poddawanych pasteryzacji / sterylizacji wyłożonych masą uszczelniającą na bazie PVC, wieczek do</w:t>
      </w:r>
      <w:r w:rsidR="009E30D3">
        <w:t> </w:t>
      </w:r>
      <w:r w:rsidRPr="00885B56">
        <w:t>opakowań środków spożywczych dla małych dzieci, torebek papierowych, opakowań kartonowych nie powlekanych do ciast, tortów, pieczywa cukierniczego, pizzy, tacek jednorazowego użytku, torebek do pakowania artykułów sypkich, opakowań – puszek PET do napojów, opakowań termokurczliwych</w:t>
      </w:r>
      <w:r w:rsidR="005A5A82" w:rsidRPr="00885B56">
        <w:t xml:space="preserve"> z </w:t>
      </w:r>
      <w:r w:rsidRPr="00885B56">
        <w:t>folii wielowarstwowych, podkładek kartonowych, kartoników</w:t>
      </w:r>
      <w:r w:rsidR="005A5A82" w:rsidRPr="00885B56">
        <w:t xml:space="preserve"> z </w:t>
      </w:r>
      <w:r w:rsidRPr="00885B56">
        <w:t>rączką, papieru pakowego, tektury falistej, opakowań tekturowych, kubków, filiżanek oraz misek na bazie czarnej gliny</w:t>
      </w:r>
      <w:r w:rsidR="005A5A82" w:rsidRPr="00885B56">
        <w:t xml:space="preserve"> z </w:t>
      </w:r>
      <w:r w:rsidRPr="00885B56">
        <w:t>dodatkiem glazury, dekoracji do wyrobów ciastkarskich (</w:t>
      </w:r>
      <w:proofErr w:type="spellStart"/>
      <w:r w:rsidRPr="00885B56">
        <w:t>Cake</w:t>
      </w:r>
      <w:proofErr w:type="spellEnd"/>
      <w:r w:rsidRPr="00885B56">
        <w:t xml:space="preserve"> </w:t>
      </w:r>
      <w:proofErr w:type="spellStart"/>
      <w:r w:rsidRPr="00885B56">
        <w:t>topper</w:t>
      </w:r>
      <w:proofErr w:type="spellEnd"/>
      <w:r w:rsidRPr="00885B56">
        <w:t>): gotowych elementów papierowych, drewnianych, patyczków, figurek, tasiemek, dekoracji kwiatowych, krążków styropianowych, podkładek papierowych, pudełek</w:t>
      </w:r>
      <w:r w:rsidR="005A5A82" w:rsidRPr="00885B56">
        <w:t xml:space="preserve"> i </w:t>
      </w:r>
      <w:r w:rsidRPr="00885B56">
        <w:t>torebek na wyroby ciastkarskie</w:t>
      </w:r>
      <w:r w:rsidR="005A5A82" w:rsidRPr="00885B56">
        <w:t xml:space="preserve"> i </w:t>
      </w:r>
      <w:r w:rsidRPr="00885B56">
        <w:t xml:space="preserve">cukiernicze, foremek na </w:t>
      </w:r>
      <w:proofErr w:type="spellStart"/>
      <w:r w:rsidRPr="00885B56">
        <w:t>mufinki</w:t>
      </w:r>
      <w:proofErr w:type="spellEnd"/>
      <w:r w:rsidRPr="00885B56">
        <w:t xml:space="preserve">, kieliszków (gotowe </w:t>
      </w:r>
      <w:r w:rsidRPr="00885B56">
        <w:lastRenderedPageBreak/>
        <w:t>kieliszki ozdabiane</w:t>
      </w:r>
      <w:r w:rsidR="000E738B" w:rsidRPr="00885B56">
        <w:t xml:space="preserve"> w </w:t>
      </w:r>
      <w:r w:rsidRPr="00885B56">
        <w:t>zakładzie papierowymi dekoracjami kwiatowymi, tasiemkami, plastikowymi aplikacjami), świeczek do tortów</w:t>
      </w:r>
      <w:r w:rsidR="009E30D3">
        <w:t>;</w:t>
      </w:r>
    </w:p>
    <w:p w14:paraId="10DA9F61" w14:textId="040DB025" w:rsidR="006B6BBB" w:rsidRPr="00885B56" w:rsidRDefault="006B6BBB" w:rsidP="002768EF">
      <w:pPr>
        <w:pStyle w:val="punktatornastron"/>
      </w:pPr>
      <w:r w:rsidRPr="00885B56">
        <w:t>442 miejsca obrotu materiałami</w:t>
      </w:r>
      <w:r w:rsidR="005A5A82" w:rsidRPr="00885B56">
        <w:t xml:space="preserve"> i </w:t>
      </w:r>
      <w:r w:rsidRPr="00885B56">
        <w:t>wyrobami przeznaczonymi do kontaktu</w:t>
      </w:r>
      <w:r w:rsidR="005A5A82" w:rsidRPr="00885B56">
        <w:t xml:space="preserve"> z </w:t>
      </w:r>
      <w:r w:rsidRPr="00885B56">
        <w:t>żywnością.</w:t>
      </w:r>
      <w:r w:rsidR="000E738B" w:rsidRPr="00885B56">
        <w:t xml:space="preserve"> </w:t>
      </w:r>
      <w:r w:rsidR="00226AF9" w:rsidRPr="00885B56">
        <w:t>W</w:t>
      </w:r>
      <w:r w:rsidR="000E738B" w:rsidRPr="00885B56">
        <w:t> </w:t>
      </w:r>
      <w:r w:rsidRPr="00885B56">
        <w:t>okresie sprawozdawczym przeprowadzono 202 kontrole,</w:t>
      </w:r>
      <w:r w:rsidR="000E738B" w:rsidRPr="00885B56">
        <w:t xml:space="preserve"> w </w:t>
      </w:r>
      <w:r w:rsidRPr="00885B56">
        <w:t>tym 62 kontrole interwencyjne, które dotyczyły głównie zgłoszeń</w:t>
      </w:r>
      <w:r w:rsidR="000E738B" w:rsidRPr="00885B56">
        <w:t xml:space="preserve"> w </w:t>
      </w:r>
      <w:r w:rsidRPr="00885B56">
        <w:t>systemie RASFF, jak również</w:t>
      </w:r>
      <w:r w:rsidRPr="00885B56">
        <w:rPr>
          <w:b/>
          <w:bCs/>
        </w:rPr>
        <w:t xml:space="preserve"> </w:t>
      </w:r>
      <w:r w:rsidRPr="00885B56">
        <w:rPr>
          <w:bCs/>
        </w:rPr>
        <w:t>działań</w:t>
      </w:r>
      <w:r w:rsidR="000E738B" w:rsidRPr="00885B56">
        <w:rPr>
          <w:bCs/>
        </w:rPr>
        <w:t xml:space="preserve"> w </w:t>
      </w:r>
      <w:r w:rsidRPr="00885B56">
        <w:rPr>
          <w:bCs/>
        </w:rPr>
        <w:t>związku</w:t>
      </w:r>
      <w:r w:rsidR="005A5A82" w:rsidRPr="00885B56">
        <w:rPr>
          <w:bCs/>
        </w:rPr>
        <w:t xml:space="preserve"> z </w:t>
      </w:r>
      <w:r w:rsidRPr="00885B56">
        <w:rPr>
          <w:bCs/>
        </w:rPr>
        <w:t xml:space="preserve">poborem próbek do badań laboratoryjnych. </w:t>
      </w:r>
    </w:p>
    <w:p w14:paraId="2E210363" w14:textId="1ED57608" w:rsidR="006B6BBB" w:rsidRPr="00885B56" w:rsidRDefault="006B6BBB" w:rsidP="002768EF">
      <w:pPr>
        <w:pStyle w:val="Stylnastroninternet"/>
      </w:pPr>
      <w:r w:rsidRPr="00885B56">
        <w:t>Zakres kontroli obejmował między innymi ocenę: stanu sanitarno-higienicznego zakładu, prawidłowości przestrzegania zasad kontroli wewnętrznej</w:t>
      </w:r>
      <w:r w:rsidR="005A5A82" w:rsidRPr="00885B56">
        <w:t xml:space="preserve"> i </w:t>
      </w:r>
      <w:r w:rsidRPr="00885B56">
        <w:t>oznakowania produktów finalnych na zgodność</w:t>
      </w:r>
      <w:r w:rsidR="005A5A82" w:rsidRPr="00885B56">
        <w:t xml:space="preserve"> z </w:t>
      </w:r>
      <w:r w:rsidRPr="00885B56">
        <w:t xml:space="preserve">wymaganiami </w:t>
      </w:r>
      <w:r w:rsidRPr="00885B56">
        <w:rPr>
          <w:i/>
          <w:iCs/>
        </w:rPr>
        <w:t>rozporządzenia (WE) Nr 1935/2004</w:t>
      </w:r>
      <w:r w:rsidR="005A5A82" w:rsidRPr="00885B56">
        <w:rPr>
          <w:i/>
          <w:iCs/>
        </w:rPr>
        <w:t xml:space="preserve"> z </w:t>
      </w:r>
      <w:r w:rsidRPr="00885B56">
        <w:rPr>
          <w:i/>
          <w:iCs/>
        </w:rPr>
        <w:t>dnia 27 października 2004 r.</w:t>
      </w:r>
      <w:r w:rsidR="000E738B" w:rsidRPr="00885B56">
        <w:rPr>
          <w:i/>
          <w:iCs/>
        </w:rPr>
        <w:t xml:space="preserve"> w </w:t>
      </w:r>
      <w:r w:rsidRPr="00885B56">
        <w:rPr>
          <w:i/>
          <w:iCs/>
        </w:rPr>
        <w:t>sprawie materiałów</w:t>
      </w:r>
      <w:r w:rsidR="005A5A82" w:rsidRPr="00885B56">
        <w:rPr>
          <w:i/>
          <w:iCs/>
        </w:rPr>
        <w:t xml:space="preserve"> i </w:t>
      </w:r>
      <w:r w:rsidRPr="00885B56">
        <w:rPr>
          <w:i/>
          <w:iCs/>
        </w:rPr>
        <w:t>wyrobów do kontaktu</w:t>
      </w:r>
      <w:r w:rsidR="005A5A82" w:rsidRPr="00885B56">
        <w:rPr>
          <w:i/>
          <w:iCs/>
        </w:rPr>
        <w:t xml:space="preserve"> z </w:t>
      </w:r>
      <w:r w:rsidRPr="00885B56">
        <w:rPr>
          <w:i/>
          <w:iCs/>
        </w:rPr>
        <w:t>żywnością oraz</w:t>
      </w:r>
      <w:r w:rsidR="009C6697">
        <w:rPr>
          <w:i/>
          <w:iCs/>
        </w:rPr>
        <w:t> </w:t>
      </w:r>
      <w:r w:rsidRPr="00885B56">
        <w:rPr>
          <w:i/>
          <w:iCs/>
        </w:rPr>
        <w:t>uchylającego dyrektywy 80/590/EWG</w:t>
      </w:r>
      <w:r w:rsidR="005A5A82" w:rsidRPr="00885B56">
        <w:rPr>
          <w:i/>
          <w:iCs/>
        </w:rPr>
        <w:t xml:space="preserve"> i </w:t>
      </w:r>
      <w:r w:rsidRPr="00885B56">
        <w:rPr>
          <w:i/>
          <w:iCs/>
        </w:rPr>
        <w:t>89/109/EWG.</w:t>
      </w:r>
      <w:r w:rsidRPr="00885B56">
        <w:t xml:space="preserve"> </w:t>
      </w:r>
    </w:p>
    <w:p w14:paraId="438BBAD1" w14:textId="63616869" w:rsidR="006B6BBB" w:rsidRPr="00885B56" w:rsidRDefault="006B6BBB" w:rsidP="002768EF">
      <w:pPr>
        <w:pStyle w:val="Stylnastroninternet"/>
      </w:pPr>
      <w:r w:rsidRPr="00885B56">
        <w:t>W przedmiotowych zakładach opracowano, wdrożono</w:t>
      </w:r>
      <w:r w:rsidR="005A5A82" w:rsidRPr="00885B56">
        <w:t xml:space="preserve"> i </w:t>
      </w:r>
      <w:r w:rsidRPr="00885B56">
        <w:t>przestrzegano zasady dobrej praktyki higienicznej (GHP) oraz dobrej praktyki produkcyjnej (GMP) zgodnie</w:t>
      </w:r>
      <w:r w:rsidR="005A5A82" w:rsidRPr="00885B56">
        <w:t xml:space="preserve"> z </w:t>
      </w:r>
      <w:r w:rsidRPr="00885B56">
        <w:t xml:space="preserve">wymaganiami </w:t>
      </w:r>
      <w:r w:rsidRPr="00885B56">
        <w:rPr>
          <w:i/>
          <w:iCs/>
        </w:rPr>
        <w:t>rozporządzenia Komisji (WE) Nr 2023/2006</w:t>
      </w:r>
      <w:r w:rsidR="005A5A82" w:rsidRPr="00885B56">
        <w:rPr>
          <w:i/>
          <w:iCs/>
        </w:rPr>
        <w:t xml:space="preserve"> z </w:t>
      </w:r>
      <w:r w:rsidRPr="00885B56">
        <w:rPr>
          <w:i/>
          <w:iCs/>
        </w:rPr>
        <w:t>dnia 22 grudnia 2006 r.</w:t>
      </w:r>
      <w:r w:rsidR="000E738B" w:rsidRPr="00885B56">
        <w:rPr>
          <w:i/>
          <w:iCs/>
        </w:rPr>
        <w:t xml:space="preserve"> w </w:t>
      </w:r>
      <w:r w:rsidRPr="00885B56">
        <w:rPr>
          <w:i/>
          <w:iCs/>
        </w:rPr>
        <w:t>sprawie dobrej praktyki produkcyjnej</w:t>
      </w:r>
      <w:r w:rsidR="000E738B" w:rsidRPr="00885B56">
        <w:rPr>
          <w:i/>
          <w:iCs/>
        </w:rPr>
        <w:t xml:space="preserve"> w </w:t>
      </w:r>
      <w:r w:rsidRPr="00885B56">
        <w:rPr>
          <w:i/>
          <w:iCs/>
        </w:rPr>
        <w:t>odniesieniu do materiałów</w:t>
      </w:r>
      <w:r w:rsidR="005A5A82" w:rsidRPr="00885B56">
        <w:rPr>
          <w:i/>
          <w:iCs/>
        </w:rPr>
        <w:t xml:space="preserve"> i </w:t>
      </w:r>
      <w:r w:rsidRPr="00885B56">
        <w:rPr>
          <w:i/>
          <w:iCs/>
        </w:rPr>
        <w:t>wyrobów przeznaczonych do kontaktu</w:t>
      </w:r>
      <w:r w:rsidR="005A5A82" w:rsidRPr="00885B56">
        <w:rPr>
          <w:i/>
          <w:iCs/>
        </w:rPr>
        <w:t xml:space="preserve"> z </w:t>
      </w:r>
      <w:r w:rsidRPr="00885B56">
        <w:rPr>
          <w:i/>
          <w:iCs/>
        </w:rPr>
        <w:t>żywnością.</w:t>
      </w:r>
    </w:p>
    <w:p w14:paraId="628AB333" w14:textId="3F0466EF" w:rsidR="006B6BBB" w:rsidRPr="00885B56" w:rsidRDefault="006B6BBB" w:rsidP="002768EF">
      <w:pPr>
        <w:pStyle w:val="Stylnastroninternet"/>
      </w:pPr>
      <w:r w:rsidRPr="00885B56">
        <w:t>Ponadto kontrole potwierdziły spełnienie wymagania określonego</w:t>
      </w:r>
      <w:r w:rsidR="000E738B" w:rsidRPr="00885B56">
        <w:t xml:space="preserve"> w </w:t>
      </w:r>
      <w:r w:rsidRPr="00885B56">
        <w:t>art. 17 cyt. rozporządzenia, dotyczącego możliwości śledzenia drogi materiałów</w:t>
      </w:r>
      <w:r w:rsidR="005A5A82" w:rsidRPr="00885B56">
        <w:t xml:space="preserve"> i </w:t>
      </w:r>
      <w:r w:rsidRPr="00885B56">
        <w:t>wyrobów</w:t>
      </w:r>
      <w:r w:rsidR="000E738B" w:rsidRPr="00885B56">
        <w:t xml:space="preserve"> w </w:t>
      </w:r>
      <w:r w:rsidRPr="00885B56">
        <w:t>celu ułatwienia procesu kontroli, wycofywania wadliwych produktów</w:t>
      </w:r>
      <w:r w:rsidR="005A5A82" w:rsidRPr="00885B56">
        <w:t xml:space="preserve"> z </w:t>
      </w:r>
      <w:r w:rsidRPr="00885B56">
        <w:t>rynku, udzielania informacji konsumentom oraz przypisywania odpowiedzialności.</w:t>
      </w:r>
      <w:r w:rsidR="000E738B" w:rsidRPr="00885B56">
        <w:t xml:space="preserve"> </w:t>
      </w:r>
      <w:r w:rsidR="00226AF9" w:rsidRPr="00885B56">
        <w:t>W</w:t>
      </w:r>
      <w:r w:rsidR="000E738B" w:rsidRPr="00885B56">
        <w:t> </w:t>
      </w:r>
      <w:r w:rsidRPr="00885B56">
        <w:t xml:space="preserve">skontrolowanych zakładach stwierdzono, iż producenci do produkowanych wyrobów dołączają deklaracje zgodności, potwierdzające jakość zdrowotną produkowanego asortymentu. </w:t>
      </w:r>
    </w:p>
    <w:p w14:paraId="7E098C1B" w14:textId="15B6F56F" w:rsidR="006B6BBB" w:rsidRPr="00885B56" w:rsidRDefault="006B6BBB" w:rsidP="002768EF">
      <w:pPr>
        <w:pStyle w:val="Stylnastroninternet"/>
      </w:pPr>
      <w:r w:rsidRPr="00885B56">
        <w:t>W zakładach obrotu materiałami</w:t>
      </w:r>
      <w:r w:rsidR="005A5A82" w:rsidRPr="00885B56">
        <w:t xml:space="preserve"> i </w:t>
      </w:r>
      <w:r w:rsidRPr="00885B56">
        <w:t>wyrobami do kontaktu</w:t>
      </w:r>
      <w:r w:rsidR="005A5A82" w:rsidRPr="00885B56">
        <w:t xml:space="preserve"> z </w:t>
      </w:r>
      <w:r w:rsidRPr="00885B56">
        <w:t>żywnością wydano 12 decyzji administracyjnych, które dotyczyły poprawy stanu sanitarno – technicznego oraz</w:t>
      </w:r>
      <w:r w:rsidR="009C6697">
        <w:t> </w:t>
      </w:r>
      <w:r w:rsidRPr="00885B56">
        <w:t>umarzających postępowanie.</w:t>
      </w:r>
      <w:r w:rsidR="000E738B" w:rsidRPr="00885B56">
        <w:t xml:space="preserve"> </w:t>
      </w:r>
      <w:r w:rsidR="00226AF9" w:rsidRPr="00885B56">
        <w:t>W</w:t>
      </w:r>
      <w:r w:rsidR="000E738B" w:rsidRPr="00885B56">
        <w:t> </w:t>
      </w:r>
      <w:r w:rsidRPr="00885B56">
        <w:t>zakładach produkcji wydano 2 decyzje administracyjne – były to decyzje umarzające postępowanie administracyjne.</w:t>
      </w:r>
    </w:p>
    <w:p w14:paraId="4F50ED2E" w14:textId="6D6E5C75" w:rsidR="006B6BBB" w:rsidRPr="00885B56" w:rsidRDefault="006B6BBB" w:rsidP="002768EF">
      <w:pPr>
        <w:pStyle w:val="Stylnastroninternet"/>
      </w:pPr>
      <w:r w:rsidRPr="00885B56">
        <w:t>Do badań laboratoryjnych pobrano łącznie 38 próbek materiałów</w:t>
      </w:r>
      <w:r w:rsidR="005A5A82" w:rsidRPr="00885B56">
        <w:t xml:space="preserve"> i </w:t>
      </w:r>
      <w:r w:rsidRPr="00885B56">
        <w:t>wyrobów przeznaczonych do kontaktu</w:t>
      </w:r>
      <w:r w:rsidR="005A5A82" w:rsidRPr="00885B56">
        <w:t xml:space="preserve"> z </w:t>
      </w:r>
      <w:r w:rsidRPr="00885B56">
        <w:t>żywnością – próbek nie kwestionowano.</w:t>
      </w:r>
    </w:p>
    <w:p w14:paraId="6EA7E3D6" w14:textId="3AE19DAB" w:rsidR="006B6BBB" w:rsidRPr="00885B56" w:rsidRDefault="006B6BBB" w:rsidP="002768EF">
      <w:pPr>
        <w:pStyle w:val="Stylnastroninternet"/>
        <w:rPr>
          <w:b/>
        </w:rPr>
      </w:pPr>
      <w:r w:rsidRPr="00885B56">
        <w:rPr>
          <w:spacing w:val="-2"/>
        </w:rPr>
        <w:t>W zakładach obrotu materiałami</w:t>
      </w:r>
      <w:r w:rsidR="005A5A82" w:rsidRPr="00885B56">
        <w:rPr>
          <w:spacing w:val="-2"/>
        </w:rPr>
        <w:t xml:space="preserve"> i </w:t>
      </w:r>
      <w:r w:rsidRPr="00885B56">
        <w:rPr>
          <w:spacing w:val="-2"/>
        </w:rPr>
        <w:t>wyrobami przeznaczonymi do kontaktu</w:t>
      </w:r>
      <w:r w:rsidR="005A5A82" w:rsidRPr="00885B56">
        <w:rPr>
          <w:spacing w:val="-2"/>
        </w:rPr>
        <w:t xml:space="preserve"> z </w:t>
      </w:r>
      <w:r w:rsidRPr="00885B56">
        <w:rPr>
          <w:spacing w:val="-2"/>
        </w:rPr>
        <w:t>żywnością</w:t>
      </w:r>
      <w:r w:rsidRPr="00885B56">
        <w:t xml:space="preserve"> nałożono 4 mandaty karne na kwotę 1300 zł za brak</w:t>
      </w:r>
      <w:r w:rsidRPr="00885B56">
        <w:rPr>
          <w:shd w:val="clear" w:color="auto" w:fill="FFFFFF"/>
        </w:rPr>
        <w:t xml:space="preserve"> złożenia wniosku o wpis zakładu do</w:t>
      </w:r>
      <w:r w:rsidR="009C6697">
        <w:rPr>
          <w:shd w:val="clear" w:color="auto" w:fill="FFFFFF"/>
        </w:rPr>
        <w:t> </w:t>
      </w:r>
      <w:r w:rsidRPr="00885B56">
        <w:rPr>
          <w:shd w:val="clear" w:color="auto" w:fill="FFFFFF"/>
        </w:rPr>
        <w:t>rejestru zakładów podlegających urzędowej kontroli organów Państwowej Inspekcji Sanitarnej.</w:t>
      </w:r>
      <w:r w:rsidRPr="00885B56">
        <w:t xml:space="preserve"> </w:t>
      </w:r>
    </w:p>
    <w:p w14:paraId="48409ED9" w14:textId="77777777" w:rsidR="00165442" w:rsidRPr="00885B56" w:rsidRDefault="00165442" w:rsidP="002768EF">
      <w:pPr>
        <w:pStyle w:val="Stylnastroninternet"/>
        <w:rPr>
          <w:lang w:eastAsia="pl-PL"/>
        </w:rPr>
      </w:pPr>
    </w:p>
    <w:p w14:paraId="721AC2F2" w14:textId="1A41DEB0" w:rsidR="00165442" w:rsidRDefault="00165442" w:rsidP="00DF11E0">
      <w:pPr>
        <w:pStyle w:val="Nagwek2"/>
        <w:numPr>
          <w:ilvl w:val="0"/>
          <w:numId w:val="124"/>
        </w:numPr>
        <w:rPr>
          <w:lang w:eastAsia="pl-PL"/>
        </w:rPr>
      </w:pPr>
      <w:bookmarkStart w:id="833" w:name="_Toc135828458"/>
      <w:r w:rsidRPr="0028520F">
        <w:rPr>
          <w:lang w:eastAsia="pl-PL"/>
        </w:rPr>
        <w:t>Jakość zdrowotna środków spożywczych oraz materiałów</w:t>
      </w:r>
      <w:r w:rsidR="005A5A82">
        <w:rPr>
          <w:lang w:eastAsia="pl-PL"/>
        </w:rPr>
        <w:t xml:space="preserve"> i </w:t>
      </w:r>
      <w:r w:rsidRPr="0028520F">
        <w:rPr>
          <w:lang w:eastAsia="pl-PL"/>
        </w:rPr>
        <w:t>wyrobów przeznaczonych do kontaktu</w:t>
      </w:r>
      <w:r w:rsidR="005A5A82">
        <w:rPr>
          <w:lang w:eastAsia="pl-PL"/>
        </w:rPr>
        <w:t xml:space="preserve"> z </w:t>
      </w:r>
      <w:r w:rsidRPr="0028520F">
        <w:rPr>
          <w:lang w:eastAsia="pl-PL"/>
        </w:rPr>
        <w:t>żywnością.</w:t>
      </w:r>
      <w:bookmarkEnd w:id="833"/>
    </w:p>
    <w:p w14:paraId="1FB1C50A" w14:textId="77777777" w:rsidR="002768EF" w:rsidRPr="002768EF" w:rsidRDefault="002768EF" w:rsidP="009E30D3">
      <w:pPr>
        <w:pStyle w:val="Stylnastroninternet"/>
        <w:rPr>
          <w:lang w:eastAsia="pl-PL"/>
        </w:rPr>
      </w:pPr>
    </w:p>
    <w:p w14:paraId="07B5AF22" w14:textId="0B8870CD" w:rsidR="00165442" w:rsidRPr="00FA6A91" w:rsidRDefault="002768EF" w:rsidP="002768EF">
      <w:pPr>
        <w:pStyle w:val="Stylnastroninternet"/>
        <w:rPr>
          <w:lang w:eastAsia="pl-PL"/>
        </w:rPr>
      </w:pPr>
      <w:r>
        <w:rPr>
          <w:lang w:eastAsia="pl-PL"/>
        </w:rPr>
        <w:t xml:space="preserve">W tabeli przedstawiono liczbę próbek </w:t>
      </w:r>
      <w:r w:rsidRPr="002768EF">
        <w:rPr>
          <w:lang w:eastAsia="pl-PL"/>
        </w:rPr>
        <w:t>środk</w:t>
      </w:r>
      <w:r>
        <w:rPr>
          <w:lang w:eastAsia="pl-PL"/>
        </w:rPr>
        <w:t>ów</w:t>
      </w:r>
      <w:r w:rsidRPr="002768EF">
        <w:rPr>
          <w:lang w:eastAsia="pl-PL"/>
        </w:rPr>
        <w:t xml:space="preserve"> spożywcz</w:t>
      </w:r>
      <w:r>
        <w:rPr>
          <w:lang w:eastAsia="pl-PL"/>
        </w:rPr>
        <w:t>ych</w:t>
      </w:r>
      <w:r w:rsidRPr="002768EF">
        <w:rPr>
          <w:lang w:eastAsia="pl-PL"/>
        </w:rPr>
        <w:t>, materiał</w:t>
      </w:r>
      <w:r>
        <w:rPr>
          <w:lang w:eastAsia="pl-PL"/>
        </w:rPr>
        <w:t>ów</w:t>
      </w:r>
      <w:r w:rsidRPr="002768EF">
        <w:rPr>
          <w:lang w:eastAsia="pl-PL"/>
        </w:rPr>
        <w:t xml:space="preserve"> i wyrob</w:t>
      </w:r>
      <w:r>
        <w:rPr>
          <w:lang w:eastAsia="pl-PL"/>
        </w:rPr>
        <w:t>ów</w:t>
      </w:r>
      <w:r w:rsidRPr="002768EF">
        <w:rPr>
          <w:lang w:eastAsia="pl-PL"/>
        </w:rPr>
        <w:t xml:space="preserve"> przeznaczon</w:t>
      </w:r>
      <w:r>
        <w:rPr>
          <w:lang w:eastAsia="pl-PL"/>
        </w:rPr>
        <w:t>ych</w:t>
      </w:r>
      <w:r w:rsidRPr="002768EF">
        <w:rPr>
          <w:lang w:eastAsia="pl-PL"/>
        </w:rPr>
        <w:t xml:space="preserve"> do kontaktu z żywnością</w:t>
      </w:r>
      <w:r>
        <w:rPr>
          <w:lang w:eastAsia="pl-PL"/>
        </w:rPr>
        <w:t xml:space="preserve"> oraz produktów kosmetycznych</w:t>
      </w:r>
      <w:r w:rsidRPr="002768EF">
        <w:rPr>
          <w:lang w:eastAsia="pl-PL"/>
        </w:rPr>
        <w:t xml:space="preserve"> </w:t>
      </w:r>
      <w:r>
        <w:rPr>
          <w:lang w:eastAsia="pl-PL"/>
        </w:rPr>
        <w:t>pobranych do badań w 2022r. oraz liczbę zakwestionowanych produktów i przyczyny tej dyskwalifikacji.</w:t>
      </w:r>
    </w:p>
    <w:p w14:paraId="7EAC774A" w14:textId="79E37DB9" w:rsidR="009F7C5F" w:rsidRPr="0057057F" w:rsidRDefault="009F7C5F" w:rsidP="009F7C5F">
      <w:pPr>
        <w:pStyle w:val="Legenda"/>
        <w:keepNext/>
        <w:rPr>
          <w:i w:val="0"/>
          <w:iCs w:val="0"/>
          <w:color w:val="auto"/>
        </w:rPr>
      </w:pPr>
      <w:bookmarkStart w:id="834" w:name="_Toc133231332"/>
      <w:bookmarkStart w:id="835" w:name="_Toc133236341"/>
      <w:bookmarkStart w:id="836" w:name="_Toc133311731"/>
      <w:bookmarkStart w:id="837" w:name="_Toc133320587"/>
      <w:bookmarkStart w:id="838" w:name="_Toc133321706"/>
      <w:bookmarkStart w:id="839" w:name="_Toc133387684"/>
      <w:bookmarkStart w:id="840" w:name="_Toc133388628"/>
      <w:bookmarkStart w:id="841" w:name="_Toc133500651"/>
      <w:bookmarkStart w:id="842" w:name="_Toc133559655"/>
      <w:bookmarkStart w:id="843" w:name="_Toc133576677"/>
      <w:bookmarkStart w:id="844" w:name="_Toc133582281"/>
      <w:bookmarkStart w:id="845" w:name="_Toc133582899"/>
      <w:bookmarkStart w:id="846" w:name="_Toc133583789"/>
      <w:bookmarkStart w:id="847" w:name="_Toc134604398"/>
      <w:bookmarkStart w:id="848" w:name="_Toc134610912"/>
      <w:bookmarkStart w:id="849" w:name="_Toc135041611"/>
      <w:bookmarkStart w:id="850" w:name="_Toc135828603"/>
      <w:r w:rsidRPr="0057057F">
        <w:rPr>
          <w:i w:val="0"/>
          <w:iCs w:val="0"/>
          <w:color w:val="auto"/>
        </w:rPr>
        <w:lastRenderedPageBreak/>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38</w:t>
      </w:r>
      <w:r w:rsidRPr="0057057F">
        <w:rPr>
          <w:i w:val="0"/>
          <w:iCs w:val="0"/>
          <w:noProof/>
          <w:color w:val="auto"/>
        </w:rPr>
        <w:fldChar w:fldCharType="end"/>
      </w:r>
      <w:r w:rsidR="00506244">
        <w:rPr>
          <w:i w:val="0"/>
          <w:iCs w:val="0"/>
          <w:noProof/>
          <w:color w:val="auto"/>
        </w:rPr>
        <w:t>.</w:t>
      </w:r>
      <w:r w:rsidRPr="0057057F">
        <w:rPr>
          <w:i w:val="0"/>
          <w:iCs w:val="0"/>
          <w:color w:val="auto"/>
        </w:rPr>
        <w:t xml:space="preserve"> Sprawozdanie za 2022 rok</w:t>
      </w:r>
      <w:r w:rsidR="005A5A82" w:rsidRPr="0057057F">
        <w:rPr>
          <w:i w:val="0"/>
          <w:iCs w:val="0"/>
          <w:color w:val="auto"/>
        </w:rPr>
        <w:t xml:space="preserve"> z </w:t>
      </w:r>
      <w:r w:rsidRPr="0057057F">
        <w:rPr>
          <w:i w:val="0"/>
          <w:iCs w:val="0"/>
          <w:color w:val="auto"/>
        </w:rPr>
        <w:t>badań fizykochemicznych</w:t>
      </w:r>
      <w:r w:rsidR="005A5A82" w:rsidRPr="0057057F">
        <w:rPr>
          <w:i w:val="0"/>
          <w:iCs w:val="0"/>
          <w:color w:val="auto"/>
        </w:rPr>
        <w:t xml:space="preserve"> i </w:t>
      </w:r>
      <w:r w:rsidRPr="0057057F">
        <w:rPr>
          <w:i w:val="0"/>
          <w:iCs w:val="0"/>
          <w:color w:val="auto"/>
        </w:rPr>
        <w:t>mikrobiologicznych środków spożywczych, produktów kosmetycznych</w:t>
      </w:r>
      <w:r w:rsidR="005A5A82" w:rsidRPr="0057057F">
        <w:rPr>
          <w:i w:val="0"/>
          <w:iCs w:val="0"/>
          <w:color w:val="auto"/>
        </w:rPr>
        <w:t xml:space="preserve"> i </w:t>
      </w:r>
      <w:r w:rsidRPr="0057057F">
        <w:rPr>
          <w:i w:val="0"/>
          <w:iCs w:val="0"/>
          <w:color w:val="auto"/>
        </w:rPr>
        <w:t>próbek sanitarnych woj. zachodniopomorskie</w:t>
      </w:r>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p>
    <w:tbl>
      <w:tblPr>
        <w:tblStyle w:val="Siatkatabelijasna"/>
        <w:tblW w:w="10132" w:type="dxa"/>
        <w:jc w:val="center"/>
        <w:tblLayout w:type="fixed"/>
        <w:tblLook w:val="04A0" w:firstRow="1" w:lastRow="0" w:firstColumn="1" w:lastColumn="0" w:noHBand="0" w:noVBand="1"/>
        <w:tblCaption w:val="Tabela 38 Sprawozdanie za 2022 rok z badań fizykochemicznych i mikrobiologicznych środków spożywczych, produktów kosmetycznych i próbek sanitarnych woj. zachodniopomorskie"/>
        <w:tblDescription w:val="Tabela 38 Sprawozdanie za 2022 rok z badań fizykochemicznych i mikrobiologicznych środków spożywczych, produktów kosmetycznych i próbek sanitarnych woj. zachodniopomorskie"/>
      </w:tblPr>
      <w:tblGrid>
        <w:gridCol w:w="649"/>
        <w:gridCol w:w="1337"/>
        <w:gridCol w:w="2976"/>
        <w:gridCol w:w="1131"/>
        <w:gridCol w:w="851"/>
        <w:gridCol w:w="851"/>
        <w:gridCol w:w="2337"/>
      </w:tblGrid>
      <w:tr w:rsidR="008071BF" w:rsidRPr="00FA6A91" w14:paraId="1CAACAA7" w14:textId="77777777" w:rsidTr="008071BF">
        <w:trPr>
          <w:trHeight w:val="423"/>
          <w:jc w:val="center"/>
        </w:trPr>
        <w:tc>
          <w:tcPr>
            <w:tcW w:w="1986" w:type="dxa"/>
            <w:gridSpan w:val="2"/>
          </w:tcPr>
          <w:p w14:paraId="58451E2A" w14:textId="77777777"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Grupa produktów wg słownika GIS</w:t>
            </w:r>
          </w:p>
        </w:tc>
        <w:tc>
          <w:tcPr>
            <w:tcW w:w="2976" w:type="dxa"/>
          </w:tcPr>
          <w:p w14:paraId="6EA32385" w14:textId="77777777"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 xml:space="preserve">Grupa produktów wg słownika </w:t>
            </w:r>
            <w:proofErr w:type="spellStart"/>
            <w:r w:rsidRPr="00611FA0">
              <w:rPr>
                <w:rFonts w:eastAsia="Times New Roman" w:cstheme="minorHAnsi"/>
                <w:b/>
                <w:bCs/>
                <w:sz w:val="20"/>
                <w:szCs w:val="20"/>
                <w:lang w:eastAsia="pl-PL"/>
              </w:rPr>
              <w:t>Foodex</w:t>
            </w:r>
            <w:proofErr w:type="spellEnd"/>
          </w:p>
        </w:tc>
        <w:tc>
          <w:tcPr>
            <w:tcW w:w="1131" w:type="dxa"/>
          </w:tcPr>
          <w:p w14:paraId="0396A599" w14:textId="77777777" w:rsidR="008071BF" w:rsidRPr="00611FA0" w:rsidRDefault="008071BF" w:rsidP="0027720E">
            <w:pPr>
              <w:rPr>
                <w:rFonts w:eastAsia="Times New Roman" w:cstheme="minorHAnsi"/>
                <w:b/>
                <w:sz w:val="20"/>
                <w:szCs w:val="20"/>
                <w:lang w:eastAsia="pl-PL"/>
              </w:rPr>
            </w:pPr>
            <w:r w:rsidRPr="00611FA0">
              <w:rPr>
                <w:rFonts w:eastAsia="Times New Roman" w:cstheme="minorHAnsi"/>
                <w:b/>
                <w:sz w:val="20"/>
                <w:szCs w:val="20"/>
                <w:lang w:eastAsia="pl-PL"/>
              </w:rPr>
              <w:t>Liczba próbek zbadanych</w:t>
            </w:r>
          </w:p>
        </w:tc>
        <w:tc>
          <w:tcPr>
            <w:tcW w:w="851" w:type="dxa"/>
          </w:tcPr>
          <w:p w14:paraId="455B90DC" w14:textId="77777777" w:rsidR="008071BF" w:rsidRPr="00611FA0" w:rsidRDefault="008071BF" w:rsidP="0027720E">
            <w:pPr>
              <w:rPr>
                <w:rFonts w:eastAsia="Times New Roman" w:cstheme="minorHAnsi"/>
                <w:b/>
                <w:sz w:val="20"/>
                <w:szCs w:val="20"/>
                <w:lang w:eastAsia="pl-PL"/>
              </w:rPr>
            </w:pPr>
            <w:r w:rsidRPr="00611FA0">
              <w:rPr>
                <w:rFonts w:eastAsia="Times New Roman" w:cstheme="minorHAnsi"/>
                <w:b/>
                <w:sz w:val="20"/>
                <w:szCs w:val="20"/>
                <w:lang w:eastAsia="pl-PL"/>
              </w:rPr>
              <w:t>Liczba próbek zdyskwalifikowanych</w:t>
            </w:r>
          </w:p>
        </w:tc>
        <w:tc>
          <w:tcPr>
            <w:tcW w:w="851" w:type="dxa"/>
          </w:tcPr>
          <w:p w14:paraId="64D11D30" w14:textId="77777777" w:rsidR="008071BF" w:rsidRPr="00611FA0" w:rsidRDefault="008071BF" w:rsidP="0027720E">
            <w:pPr>
              <w:rPr>
                <w:rFonts w:eastAsia="Times New Roman" w:cstheme="minorHAnsi"/>
                <w:b/>
                <w:sz w:val="20"/>
                <w:szCs w:val="20"/>
                <w:lang w:eastAsia="pl-PL"/>
              </w:rPr>
            </w:pPr>
            <w:r w:rsidRPr="00611FA0">
              <w:rPr>
                <w:rFonts w:eastAsia="Times New Roman" w:cstheme="minorHAnsi"/>
                <w:b/>
                <w:sz w:val="20"/>
                <w:szCs w:val="20"/>
                <w:lang w:eastAsia="pl-PL"/>
              </w:rPr>
              <w:t>% próbek zdyskwalifikowanych</w:t>
            </w:r>
          </w:p>
        </w:tc>
        <w:tc>
          <w:tcPr>
            <w:tcW w:w="2337" w:type="dxa"/>
          </w:tcPr>
          <w:p w14:paraId="4559AF67" w14:textId="77777777" w:rsidR="008071BF" w:rsidRPr="00611FA0" w:rsidRDefault="008071BF" w:rsidP="0027720E">
            <w:pPr>
              <w:rPr>
                <w:rFonts w:eastAsia="Times New Roman" w:cstheme="minorHAnsi"/>
                <w:b/>
                <w:sz w:val="20"/>
                <w:szCs w:val="20"/>
                <w:lang w:eastAsia="pl-PL"/>
              </w:rPr>
            </w:pPr>
            <w:r w:rsidRPr="00611FA0">
              <w:rPr>
                <w:rFonts w:eastAsia="Times New Roman" w:cstheme="minorHAnsi"/>
                <w:b/>
                <w:sz w:val="20"/>
                <w:szCs w:val="20"/>
                <w:lang w:eastAsia="pl-PL"/>
              </w:rPr>
              <w:t>Przyczyny dyskwalifikacji poszczególnych próbek</w:t>
            </w:r>
          </w:p>
        </w:tc>
      </w:tr>
      <w:tr w:rsidR="008071BF" w:rsidRPr="00FA6A91" w14:paraId="0FE45D2F" w14:textId="77777777" w:rsidTr="008071BF">
        <w:trPr>
          <w:trHeight w:val="423"/>
          <w:jc w:val="center"/>
        </w:trPr>
        <w:tc>
          <w:tcPr>
            <w:tcW w:w="1986" w:type="dxa"/>
            <w:gridSpan w:val="2"/>
            <w:vMerge w:val="restart"/>
            <w:hideMark/>
          </w:tcPr>
          <w:p w14:paraId="5F2D200A" w14:textId="6AC95ADF" w:rsidR="008071BF" w:rsidRPr="00611FA0" w:rsidRDefault="008071BF" w:rsidP="0027720E">
            <w:pPr>
              <w:rPr>
                <w:rFonts w:eastAsia="Times New Roman" w:cstheme="minorHAnsi"/>
                <w:b/>
                <w:bCs/>
                <w:sz w:val="20"/>
                <w:szCs w:val="20"/>
                <w:u w:val="single"/>
                <w:lang w:eastAsia="pl-PL"/>
              </w:rPr>
            </w:pPr>
            <w:r w:rsidRPr="00611FA0">
              <w:rPr>
                <w:rFonts w:eastAsia="Times New Roman" w:cstheme="minorHAnsi"/>
                <w:b/>
                <w:bCs/>
                <w:sz w:val="20"/>
                <w:szCs w:val="20"/>
                <w:lang w:eastAsia="pl-PL"/>
              </w:rPr>
              <w:t>Mięso, podroby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 mięsne</w:t>
            </w:r>
          </w:p>
        </w:tc>
        <w:tc>
          <w:tcPr>
            <w:tcW w:w="2976" w:type="dxa"/>
            <w:hideMark/>
          </w:tcPr>
          <w:p w14:paraId="61330263" w14:textId="2D212438"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Mięso ssaków, podroby zwierzęce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inne produkty</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uboju</w:t>
            </w:r>
          </w:p>
        </w:tc>
        <w:tc>
          <w:tcPr>
            <w:tcW w:w="1131" w:type="dxa"/>
          </w:tcPr>
          <w:p w14:paraId="7CEF793C"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203</w:t>
            </w:r>
          </w:p>
        </w:tc>
        <w:tc>
          <w:tcPr>
            <w:tcW w:w="851" w:type="dxa"/>
          </w:tcPr>
          <w:p w14:paraId="0A0AFADF"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5</w:t>
            </w:r>
          </w:p>
        </w:tc>
        <w:tc>
          <w:tcPr>
            <w:tcW w:w="851" w:type="dxa"/>
          </w:tcPr>
          <w:p w14:paraId="6246EB17"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2,46</w:t>
            </w:r>
          </w:p>
        </w:tc>
        <w:tc>
          <w:tcPr>
            <w:tcW w:w="2337" w:type="dxa"/>
          </w:tcPr>
          <w:p w14:paraId="55B5C664" w14:textId="77777777" w:rsidR="008071BF" w:rsidRPr="00611FA0" w:rsidRDefault="008071BF" w:rsidP="0027720E">
            <w:pPr>
              <w:jc w:val="center"/>
              <w:rPr>
                <w:rFonts w:eastAsia="Times New Roman" w:cstheme="minorHAnsi"/>
                <w:sz w:val="20"/>
                <w:szCs w:val="20"/>
                <w:lang w:eastAsia="pl-PL"/>
              </w:rPr>
            </w:pPr>
          </w:p>
          <w:p w14:paraId="3988DFE4"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 xml:space="preserve">obecność Salmonella </w:t>
            </w:r>
            <w:proofErr w:type="spellStart"/>
            <w:r w:rsidRPr="00611FA0">
              <w:rPr>
                <w:rFonts w:eastAsia="Times New Roman" w:cstheme="minorHAnsi"/>
                <w:sz w:val="20"/>
                <w:szCs w:val="20"/>
                <w:lang w:eastAsia="pl-PL"/>
              </w:rPr>
              <w:t>spp</w:t>
            </w:r>
            <w:proofErr w:type="spellEnd"/>
            <w:r w:rsidRPr="00611FA0">
              <w:rPr>
                <w:rFonts w:eastAsia="Times New Roman" w:cstheme="minorHAnsi"/>
                <w:sz w:val="20"/>
                <w:szCs w:val="20"/>
                <w:lang w:eastAsia="pl-PL"/>
              </w:rPr>
              <w:t>.- 5 próbek</w:t>
            </w:r>
          </w:p>
          <w:p w14:paraId="53020771" w14:textId="77777777" w:rsidR="008071BF" w:rsidRPr="00611FA0" w:rsidRDefault="008071BF" w:rsidP="0027720E">
            <w:pPr>
              <w:jc w:val="center"/>
              <w:rPr>
                <w:rFonts w:eastAsia="Times New Roman" w:cstheme="minorHAnsi"/>
                <w:b/>
                <w:bCs/>
                <w:sz w:val="20"/>
                <w:szCs w:val="20"/>
                <w:lang w:eastAsia="pl-PL"/>
              </w:rPr>
            </w:pPr>
          </w:p>
        </w:tc>
      </w:tr>
      <w:tr w:rsidR="008071BF" w:rsidRPr="00FA6A91" w14:paraId="1841EFD8" w14:textId="77777777" w:rsidTr="008071BF">
        <w:trPr>
          <w:trHeight w:val="113"/>
          <w:jc w:val="center"/>
        </w:trPr>
        <w:tc>
          <w:tcPr>
            <w:tcW w:w="1986" w:type="dxa"/>
            <w:gridSpan w:val="2"/>
            <w:vMerge/>
            <w:hideMark/>
          </w:tcPr>
          <w:p w14:paraId="46D79377" w14:textId="77777777" w:rsidR="008071BF" w:rsidRPr="00611FA0" w:rsidRDefault="008071BF" w:rsidP="0027720E">
            <w:pPr>
              <w:rPr>
                <w:rFonts w:eastAsia="Times New Roman" w:cstheme="minorHAnsi"/>
                <w:b/>
                <w:bCs/>
                <w:sz w:val="20"/>
                <w:szCs w:val="20"/>
                <w:u w:val="single"/>
                <w:lang w:eastAsia="pl-PL"/>
              </w:rPr>
            </w:pPr>
          </w:p>
        </w:tc>
        <w:tc>
          <w:tcPr>
            <w:tcW w:w="2976" w:type="dxa"/>
            <w:hideMark/>
          </w:tcPr>
          <w:p w14:paraId="57410955" w14:textId="77777777"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w tym mięso mielone</w:t>
            </w:r>
          </w:p>
        </w:tc>
        <w:tc>
          <w:tcPr>
            <w:tcW w:w="1131" w:type="dxa"/>
          </w:tcPr>
          <w:p w14:paraId="750FD832"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20</w:t>
            </w:r>
          </w:p>
        </w:tc>
        <w:tc>
          <w:tcPr>
            <w:tcW w:w="851" w:type="dxa"/>
          </w:tcPr>
          <w:p w14:paraId="7BE5D997"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5</w:t>
            </w:r>
          </w:p>
        </w:tc>
        <w:tc>
          <w:tcPr>
            <w:tcW w:w="851" w:type="dxa"/>
          </w:tcPr>
          <w:p w14:paraId="3BD9778F"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25,0</w:t>
            </w:r>
          </w:p>
        </w:tc>
        <w:tc>
          <w:tcPr>
            <w:tcW w:w="2337" w:type="dxa"/>
          </w:tcPr>
          <w:p w14:paraId="20CC6C9D"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 xml:space="preserve">obecność Salmonella </w:t>
            </w:r>
            <w:proofErr w:type="spellStart"/>
            <w:r w:rsidRPr="00611FA0">
              <w:rPr>
                <w:rFonts w:eastAsia="Times New Roman" w:cstheme="minorHAnsi"/>
                <w:sz w:val="20"/>
                <w:szCs w:val="20"/>
                <w:lang w:eastAsia="pl-PL"/>
              </w:rPr>
              <w:t>spp</w:t>
            </w:r>
            <w:proofErr w:type="spellEnd"/>
            <w:r w:rsidRPr="00611FA0">
              <w:rPr>
                <w:rFonts w:eastAsia="Times New Roman" w:cstheme="minorHAnsi"/>
                <w:sz w:val="20"/>
                <w:szCs w:val="20"/>
                <w:lang w:eastAsia="pl-PL"/>
              </w:rPr>
              <w:t>.- 5 próbek</w:t>
            </w:r>
          </w:p>
        </w:tc>
      </w:tr>
      <w:tr w:rsidR="008071BF" w:rsidRPr="00FA6A91" w14:paraId="2B3BC3DF" w14:textId="77777777" w:rsidTr="008071BF">
        <w:trPr>
          <w:trHeight w:val="113"/>
          <w:jc w:val="center"/>
        </w:trPr>
        <w:tc>
          <w:tcPr>
            <w:tcW w:w="1986" w:type="dxa"/>
            <w:gridSpan w:val="2"/>
            <w:vMerge/>
            <w:hideMark/>
          </w:tcPr>
          <w:p w14:paraId="349ADD87" w14:textId="77777777" w:rsidR="008071BF" w:rsidRPr="00611FA0" w:rsidRDefault="008071BF" w:rsidP="0027720E">
            <w:pPr>
              <w:rPr>
                <w:rFonts w:eastAsia="Times New Roman" w:cstheme="minorHAnsi"/>
                <w:b/>
                <w:bCs/>
                <w:sz w:val="20"/>
                <w:szCs w:val="20"/>
                <w:u w:val="single"/>
                <w:lang w:eastAsia="pl-PL"/>
              </w:rPr>
            </w:pPr>
          </w:p>
        </w:tc>
        <w:tc>
          <w:tcPr>
            <w:tcW w:w="2976" w:type="dxa"/>
            <w:hideMark/>
          </w:tcPr>
          <w:p w14:paraId="34315664" w14:textId="77777777"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w tym produkty mięsne/ wędliniarskie</w:t>
            </w:r>
          </w:p>
        </w:tc>
        <w:tc>
          <w:tcPr>
            <w:tcW w:w="1131" w:type="dxa"/>
          </w:tcPr>
          <w:p w14:paraId="63CC05B4"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95</w:t>
            </w:r>
          </w:p>
        </w:tc>
        <w:tc>
          <w:tcPr>
            <w:tcW w:w="851" w:type="dxa"/>
          </w:tcPr>
          <w:p w14:paraId="2503C041"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1BF34CBD"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5FD3C14E"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0A90A6E6" w14:textId="77777777" w:rsidTr="008071BF">
        <w:trPr>
          <w:trHeight w:val="811"/>
          <w:jc w:val="center"/>
        </w:trPr>
        <w:tc>
          <w:tcPr>
            <w:tcW w:w="1986" w:type="dxa"/>
            <w:gridSpan w:val="2"/>
            <w:hideMark/>
          </w:tcPr>
          <w:p w14:paraId="2ED612A3" w14:textId="1C210935" w:rsidR="008071BF" w:rsidRPr="00611FA0" w:rsidRDefault="008071BF" w:rsidP="0027720E">
            <w:pPr>
              <w:rPr>
                <w:rFonts w:eastAsia="Times New Roman" w:cstheme="minorHAnsi"/>
                <w:b/>
                <w:bCs/>
                <w:sz w:val="20"/>
                <w:szCs w:val="20"/>
                <w:u w:val="single"/>
                <w:lang w:eastAsia="pl-PL"/>
              </w:rPr>
            </w:pPr>
            <w:r w:rsidRPr="00611FA0">
              <w:rPr>
                <w:rFonts w:eastAsia="Times New Roman" w:cstheme="minorHAnsi"/>
                <w:b/>
                <w:bCs/>
                <w:sz w:val="20"/>
                <w:szCs w:val="20"/>
                <w:lang w:eastAsia="pl-PL"/>
              </w:rPr>
              <w:t>Drób, podroby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 drobiarskie, jaja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 jajeczne</w:t>
            </w:r>
          </w:p>
        </w:tc>
        <w:tc>
          <w:tcPr>
            <w:tcW w:w="2976" w:type="dxa"/>
            <w:hideMark/>
          </w:tcPr>
          <w:p w14:paraId="6595BBC6" w14:textId="5BFA6259"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Mięso ptaków/podroby zwierzęce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inne produkty</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uboju</w:t>
            </w:r>
          </w:p>
        </w:tc>
        <w:tc>
          <w:tcPr>
            <w:tcW w:w="1131" w:type="dxa"/>
          </w:tcPr>
          <w:p w14:paraId="3C517C7D"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194</w:t>
            </w:r>
          </w:p>
        </w:tc>
        <w:tc>
          <w:tcPr>
            <w:tcW w:w="851" w:type="dxa"/>
          </w:tcPr>
          <w:p w14:paraId="1D218DEC"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2B4E474A"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7511B054"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31BBAB29" w14:textId="77777777" w:rsidTr="008071BF">
        <w:trPr>
          <w:trHeight w:val="113"/>
          <w:jc w:val="center"/>
        </w:trPr>
        <w:tc>
          <w:tcPr>
            <w:tcW w:w="1986" w:type="dxa"/>
            <w:gridSpan w:val="2"/>
            <w:vMerge w:val="restart"/>
            <w:hideMark/>
          </w:tcPr>
          <w:p w14:paraId="6A5F8F22" w14:textId="77777777" w:rsidR="008071BF" w:rsidRPr="00611FA0" w:rsidRDefault="008071BF" w:rsidP="0027720E">
            <w:pPr>
              <w:rPr>
                <w:rFonts w:eastAsia="Times New Roman" w:cstheme="minorHAnsi"/>
                <w:b/>
                <w:bCs/>
                <w:sz w:val="20"/>
                <w:szCs w:val="20"/>
                <w:u w:val="single"/>
                <w:lang w:eastAsia="pl-PL"/>
              </w:rPr>
            </w:pPr>
          </w:p>
        </w:tc>
        <w:tc>
          <w:tcPr>
            <w:tcW w:w="2976" w:type="dxa"/>
            <w:hideMark/>
          </w:tcPr>
          <w:p w14:paraId="6F02F36D" w14:textId="77777777"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w tym mięso mielone</w:t>
            </w:r>
          </w:p>
        </w:tc>
        <w:tc>
          <w:tcPr>
            <w:tcW w:w="1131" w:type="dxa"/>
          </w:tcPr>
          <w:p w14:paraId="5F4181E6"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25</w:t>
            </w:r>
          </w:p>
        </w:tc>
        <w:tc>
          <w:tcPr>
            <w:tcW w:w="851" w:type="dxa"/>
          </w:tcPr>
          <w:p w14:paraId="6F214492"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A508415"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2DE7FAF6"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14C3925B" w14:textId="77777777" w:rsidTr="008071BF">
        <w:trPr>
          <w:trHeight w:val="113"/>
          <w:jc w:val="center"/>
        </w:trPr>
        <w:tc>
          <w:tcPr>
            <w:tcW w:w="1986" w:type="dxa"/>
            <w:gridSpan w:val="2"/>
            <w:vMerge/>
            <w:hideMark/>
          </w:tcPr>
          <w:p w14:paraId="07A21139" w14:textId="77777777" w:rsidR="008071BF" w:rsidRPr="00611FA0" w:rsidRDefault="008071BF" w:rsidP="0027720E">
            <w:pPr>
              <w:rPr>
                <w:rFonts w:eastAsia="Times New Roman" w:cstheme="minorHAnsi"/>
                <w:b/>
                <w:bCs/>
                <w:sz w:val="20"/>
                <w:szCs w:val="20"/>
                <w:u w:val="single"/>
                <w:lang w:eastAsia="pl-PL"/>
              </w:rPr>
            </w:pPr>
          </w:p>
        </w:tc>
        <w:tc>
          <w:tcPr>
            <w:tcW w:w="2976" w:type="dxa"/>
            <w:hideMark/>
          </w:tcPr>
          <w:p w14:paraId="6F7B7C90" w14:textId="77777777"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w tym produkty mięsne/ wędliniarskie</w:t>
            </w:r>
          </w:p>
        </w:tc>
        <w:tc>
          <w:tcPr>
            <w:tcW w:w="1131" w:type="dxa"/>
          </w:tcPr>
          <w:p w14:paraId="6F669DBD"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43</w:t>
            </w:r>
          </w:p>
        </w:tc>
        <w:tc>
          <w:tcPr>
            <w:tcW w:w="851" w:type="dxa"/>
          </w:tcPr>
          <w:p w14:paraId="4EBE5E8F"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783E7A60"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0FE99A55"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314A2D5F" w14:textId="77777777" w:rsidTr="008071BF">
        <w:trPr>
          <w:trHeight w:val="113"/>
          <w:jc w:val="center"/>
        </w:trPr>
        <w:tc>
          <w:tcPr>
            <w:tcW w:w="1986" w:type="dxa"/>
            <w:gridSpan w:val="2"/>
            <w:vMerge/>
            <w:hideMark/>
          </w:tcPr>
          <w:p w14:paraId="2DD26063" w14:textId="77777777" w:rsidR="008071BF" w:rsidRPr="00611FA0" w:rsidRDefault="008071BF" w:rsidP="0027720E">
            <w:pPr>
              <w:rPr>
                <w:rFonts w:eastAsia="Times New Roman" w:cstheme="minorHAnsi"/>
                <w:b/>
                <w:bCs/>
                <w:sz w:val="20"/>
                <w:szCs w:val="20"/>
                <w:u w:val="single"/>
                <w:lang w:eastAsia="pl-PL"/>
              </w:rPr>
            </w:pPr>
          </w:p>
        </w:tc>
        <w:tc>
          <w:tcPr>
            <w:tcW w:w="2976" w:type="dxa"/>
            <w:hideMark/>
          </w:tcPr>
          <w:p w14:paraId="7AC879B2" w14:textId="0896356A"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Jaja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jaj</w:t>
            </w:r>
          </w:p>
        </w:tc>
        <w:tc>
          <w:tcPr>
            <w:tcW w:w="1131" w:type="dxa"/>
          </w:tcPr>
          <w:p w14:paraId="77F1A9A8"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81</w:t>
            </w:r>
          </w:p>
        </w:tc>
        <w:tc>
          <w:tcPr>
            <w:tcW w:w="851" w:type="dxa"/>
          </w:tcPr>
          <w:p w14:paraId="0D0685F3"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4E4D6EC1"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0B9EB3CA"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00D5CE36" w14:textId="77777777" w:rsidTr="008071BF">
        <w:trPr>
          <w:trHeight w:val="113"/>
          <w:jc w:val="center"/>
        </w:trPr>
        <w:tc>
          <w:tcPr>
            <w:tcW w:w="1986" w:type="dxa"/>
            <w:gridSpan w:val="2"/>
            <w:hideMark/>
          </w:tcPr>
          <w:p w14:paraId="05BB6145" w14:textId="2F9887C9" w:rsidR="008071BF" w:rsidRPr="00611FA0" w:rsidRDefault="008071BF" w:rsidP="0027720E">
            <w:pPr>
              <w:rPr>
                <w:rFonts w:eastAsia="Times New Roman" w:cstheme="minorHAnsi"/>
                <w:b/>
                <w:bCs/>
                <w:sz w:val="20"/>
                <w:szCs w:val="20"/>
                <w:u w:val="single"/>
                <w:lang w:eastAsia="pl-PL"/>
              </w:rPr>
            </w:pPr>
            <w:r w:rsidRPr="00611FA0">
              <w:rPr>
                <w:rFonts w:eastAsia="Times New Roman" w:cstheme="minorHAnsi"/>
                <w:b/>
                <w:bCs/>
                <w:sz w:val="20"/>
                <w:szCs w:val="20"/>
                <w:lang w:eastAsia="pl-PL"/>
              </w:rPr>
              <w:t>Ryby, owoce morza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ich przetwory</w:t>
            </w:r>
          </w:p>
        </w:tc>
        <w:tc>
          <w:tcPr>
            <w:tcW w:w="2976" w:type="dxa"/>
            <w:hideMark/>
          </w:tcPr>
          <w:p w14:paraId="008F39AF" w14:textId="63B47155"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Ryby, mięso</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mięsa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ryb</w:t>
            </w:r>
          </w:p>
        </w:tc>
        <w:tc>
          <w:tcPr>
            <w:tcW w:w="1131" w:type="dxa"/>
          </w:tcPr>
          <w:p w14:paraId="11A4A919"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285</w:t>
            </w:r>
          </w:p>
        </w:tc>
        <w:tc>
          <w:tcPr>
            <w:tcW w:w="851" w:type="dxa"/>
          </w:tcPr>
          <w:p w14:paraId="74F7D23C"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2494F4E"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31743D2D"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5F1ACBBF" w14:textId="77777777" w:rsidTr="008071BF">
        <w:trPr>
          <w:trHeight w:val="113"/>
          <w:jc w:val="center"/>
        </w:trPr>
        <w:tc>
          <w:tcPr>
            <w:tcW w:w="1986" w:type="dxa"/>
            <w:gridSpan w:val="2"/>
            <w:hideMark/>
          </w:tcPr>
          <w:p w14:paraId="2554957B" w14:textId="77777777" w:rsidR="008071BF" w:rsidRPr="00611FA0" w:rsidRDefault="008071BF" w:rsidP="0027720E">
            <w:pPr>
              <w:rPr>
                <w:rFonts w:eastAsia="Times New Roman" w:cstheme="minorHAnsi"/>
                <w:b/>
                <w:bCs/>
                <w:sz w:val="20"/>
                <w:szCs w:val="20"/>
                <w:u w:val="single"/>
                <w:lang w:eastAsia="pl-PL"/>
              </w:rPr>
            </w:pPr>
          </w:p>
        </w:tc>
        <w:tc>
          <w:tcPr>
            <w:tcW w:w="2976" w:type="dxa"/>
            <w:hideMark/>
          </w:tcPr>
          <w:p w14:paraId="38F75B70" w14:textId="13AB63A6"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Owoce morza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nich uzyskane</w:t>
            </w:r>
          </w:p>
        </w:tc>
        <w:tc>
          <w:tcPr>
            <w:tcW w:w="1131" w:type="dxa"/>
          </w:tcPr>
          <w:p w14:paraId="047BAF2C"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17</w:t>
            </w:r>
          </w:p>
        </w:tc>
        <w:tc>
          <w:tcPr>
            <w:tcW w:w="851" w:type="dxa"/>
          </w:tcPr>
          <w:p w14:paraId="17FBCDC1"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32112361"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568717E7"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5D234DC0" w14:textId="77777777" w:rsidTr="008071BF">
        <w:trPr>
          <w:trHeight w:val="113"/>
          <w:jc w:val="center"/>
        </w:trPr>
        <w:tc>
          <w:tcPr>
            <w:tcW w:w="1986" w:type="dxa"/>
            <w:gridSpan w:val="2"/>
            <w:hideMark/>
          </w:tcPr>
          <w:p w14:paraId="2207481D" w14:textId="2DBDBC4A" w:rsidR="008071BF" w:rsidRPr="00611FA0" w:rsidRDefault="008071BF" w:rsidP="0027720E">
            <w:pPr>
              <w:rPr>
                <w:rFonts w:eastAsia="Times New Roman" w:cstheme="minorHAnsi"/>
                <w:b/>
                <w:bCs/>
                <w:sz w:val="20"/>
                <w:szCs w:val="20"/>
                <w:u w:val="single"/>
                <w:lang w:eastAsia="pl-PL"/>
              </w:rPr>
            </w:pPr>
            <w:r w:rsidRPr="00611FA0">
              <w:rPr>
                <w:rFonts w:eastAsia="Times New Roman" w:cstheme="minorHAnsi"/>
                <w:b/>
                <w:bCs/>
                <w:sz w:val="20"/>
                <w:szCs w:val="20"/>
                <w:lang w:eastAsia="pl-PL"/>
              </w:rPr>
              <w:t>Mleko</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przetwory mleczne</w:t>
            </w:r>
          </w:p>
        </w:tc>
        <w:tc>
          <w:tcPr>
            <w:tcW w:w="2976" w:type="dxa"/>
            <w:hideMark/>
          </w:tcPr>
          <w:p w14:paraId="0C663F54" w14:textId="40902A47" w:rsidR="008071BF" w:rsidRPr="00611FA0" w:rsidRDefault="008071BF" w:rsidP="0027720E">
            <w:pPr>
              <w:rPr>
                <w:rFonts w:eastAsia="Times New Roman" w:cstheme="minorHAnsi"/>
                <w:b/>
                <w:bCs/>
                <w:sz w:val="20"/>
                <w:szCs w:val="20"/>
                <w:lang w:eastAsia="pl-PL"/>
              </w:rPr>
            </w:pPr>
            <w:r w:rsidRPr="00611FA0">
              <w:rPr>
                <w:rFonts w:eastAsia="Times New Roman" w:cstheme="minorHAnsi"/>
                <w:b/>
                <w:bCs/>
                <w:sz w:val="20"/>
                <w:szCs w:val="20"/>
                <w:lang w:eastAsia="pl-PL"/>
              </w:rPr>
              <w:t>Mleko</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 mleczne (nabiał)</w:t>
            </w:r>
          </w:p>
        </w:tc>
        <w:tc>
          <w:tcPr>
            <w:tcW w:w="1131" w:type="dxa"/>
          </w:tcPr>
          <w:p w14:paraId="4998353C"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222</w:t>
            </w:r>
          </w:p>
        </w:tc>
        <w:tc>
          <w:tcPr>
            <w:tcW w:w="851" w:type="dxa"/>
          </w:tcPr>
          <w:p w14:paraId="6F3F0FB8"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14AE646"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117102F2" w14:textId="77777777" w:rsidR="008071BF" w:rsidRPr="00611FA0" w:rsidRDefault="008071BF" w:rsidP="0027720E">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44F78192" w14:textId="77777777" w:rsidTr="008071BF">
        <w:trPr>
          <w:trHeight w:val="113"/>
          <w:jc w:val="center"/>
        </w:trPr>
        <w:tc>
          <w:tcPr>
            <w:tcW w:w="1986" w:type="dxa"/>
            <w:gridSpan w:val="2"/>
            <w:hideMark/>
          </w:tcPr>
          <w:p w14:paraId="2E6AAE3F" w14:textId="77777777" w:rsidR="008071BF" w:rsidRPr="00611FA0" w:rsidRDefault="008071BF" w:rsidP="008071BF">
            <w:pPr>
              <w:rPr>
                <w:rFonts w:eastAsia="Times New Roman" w:cstheme="minorHAnsi"/>
                <w:b/>
                <w:bCs/>
                <w:i/>
                <w:iCs/>
                <w:sz w:val="20"/>
                <w:szCs w:val="20"/>
                <w:lang w:eastAsia="pl-PL"/>
              </w:rPr>
            </w:pPr>
            <w:r w:rsidRPr="00611FA0">
              <w:rPr>
                <w:rFonts w:eastAsia="Times New Roman" w:cstheme="minorHAnsi"/>
                <w:b/>
                <w:bCs/>
                <w:i/>
                <w:iCs/>
                <w:sz w:val="20"/>
                <w:szCs w:val="20"/>
                <w:lang w:eastAsia="pl-PL"/>
              </w:rPr>
              <w:t> </w:t>
            </w:r>
          </w:p>
        </w:tc>
        <w:tc>
          <w:tcPr>
            <w:tcW w:w="2976" w:type="dxa"/>
            <w:hideMark/>
          </w:tcPr>
          <w:p w14:paraId="4DAB6527" w14:textId="6603F4CC"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Emulsje tłuszczowe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mieszane tłuszcze/Masło</w:t>
            </w:r>
          </w:p>
        </w:tc>
        <w:tc>
          <w:tcPr>
            <w:tcW w:w="1131" w:type="dxa"/>
          </w:tcPr>
          <w:p w14:paraId="435460D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33</w:t>
            </w:r>
          </w:p>
        </w:tc>
        <w:tc>
          <w:tcPr>
            <w:tcW w:w="851" w:type="dxa"/>
          </w:tcPr>
          <w:p w14:paraId="1713B92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AB2C49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672DA4C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6E2BB003" w14:textId="77777777" w:rsidTr="008071BF">
        <w:trPr>
          <w:trHeight w:val="113"/>
          <w:jc w:val="center"/>
        </w:trPr>
        <w:tc>
          <w:tcPr>
            <w:tcW w:w="1986" w:type="dxa"/>
            <w:gridSpan w:val="2"/>
            <w:vMerge w:val="restart"/>
            <w:hideMark/>
          </w:tcPr>
          <w:p w14:paraId="66328EF6" w14:textId="77777777" w:rsidR="008071BF" w:rsidRPr="00611FA0" w:rsidRDefault="008071BF" w:rsidP="008071BF">
            <w:pPr>
              <w:rPr>
                <w:rFonts w:eastAsia="Times New Roman" w:cstheme="minorHAnsi"/>
                <w:b/>
                <w:bCs/>
                <w:i/>
                <w:iCs/>
                <w:sz w:val="20"/>
                <w:szCs w:val="20"/>
                <w:lang w:eastAsia="pl-PL"/>
              </w:rPr>
            </w:pPr>
            <w:r w:rsidRPr="00611FA0">
              <w:rPr>
                <w:rFonts w:eastAsia="Times New Roman" w:cstheme="minorHAnsi"/>
                <w:b/>
                <w:bCs/>
                <w:i/>
                <w:iCs/>
                <w:sz w:val="20"/>
                <w:szCs w:val="20"/>
                <w:lang w:eastAsia="pl-PL"/>
              </w:rPr>
              <w:t> </w:t>
            </w:r>
          </w:p>
        </w:tc>
        <w:tc>
          <w:tcPr>
            <w:tcW w:w="2976" w:type="dxa"/>
            <w:hideMark/>
          </w:tcPr>
          <w:p w14:paraId="3CA353CD" w14:textId="7E6D940C"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Desery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lody do jedzenia łyżeczką</w:t>
            </w:r>
          </w:p>
        </w:tc>
        <w:tc>
          <w:tcPr>
            <w:tcW w:w="1131" w:type="dxa"/>
          </w:tcPr>
          <w:p w14:paraId="60D2B08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808</w:t>
            </w:r>
          </w:p>
        </w:tc>
        <w:tc>
          <w:tcPr>
            <w:tcW w:w="851" w:type="dxa"/>
          </w:tcPr>
          <w:p w14:paraId="0DCBB2D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240</w:t>
            </w:r>
          </w:p>
        </w:tc>
        <w:tc>
          <w:tcPr>
            <w:tcW w:w="851" w:type="dxa"/>
          </w:tcPr>
          <w:p w14:paraId="5A99B77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29,7</w:t>
            </w:r>
          </w:p>
        </w:tc>
        <w:tc>
          <w:tcPr>
            <w:tcW w:w="2337" w:type="dxa"/>
          </w:tcPr>
          <w:p w14:paraId="5620B27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 xml:space="preserve">zawyżona liczba </w:t>
            </w:r>
            <w:proofErr w:type="spellStart"/>
            <w:r w:rsidRPr="00611FA0">
              <w:rPr>
                <w:rFonts w:eastAsia="Times New Roman" w:cstheme="minorHAnsi"/>
                <w:sz w:val="20"/>
                <w:szCs w:val="20"/>
                <w:lang w:eastAsia="pl-PL"/>
              </w:rPr>
              <w:t>Enterobacteriaceae</w:t>
            </w:r>
            <w:proofErr w:type="spellEnd"/>
            <w:r w:rsidRPr="00611FA0">
              <w:rPr>
                <w:rFonts w:eastAsia="Times New Roman" w:cstheme="minorHAnsi"/>
                <w:sz w:val="20"/>
                <w:szCs w:val="20"/>
                <w:lang w:eastAsia="pl-PL"/>
              </w:rPr>
              <w:t xml:space="preserve"> – 240 próbek</w:t>
            </w:r>
          </w:p>
        </w:tc>
      </w:tr>
      <w:tr w:rsidR="008071BF" w:rsidRPr="00FA6A91" w14:paraId="2B4EEBEB" w14:textId="77777777" w:rsidTr="008071BF">
        <w:trPr>
          <w:trHeight w:val="113"/>
          <w:jc w:val="center"/>
        </w:trPr>
        <w:tc>
          <w:tcPr>
            <w:tcW w:w="1986" w:type="dxa"/>
            <w:gridSpan w:val="2"/>
            <w:vMerge/>
            <w:hideMark/>
          </w:tcPr>
          <w:p w14:paraId="1D0C4EFD" w14:textId="77777777" w:rsidR="008071BF" w:rsidRPr="00611FA0" w:rsidRDefault="008071BF" w:rsidP="008071BF">
            <w:pPr>
              <w:rPr>
                <w:rFonts w:eastAsia="Times New Roman" w:cstheme="minorHAnsi"/>
                <w:b/>
                <w:bCs/>
                <w:i/>
                <w:iCs/>
                <w:sz w:val="20"/>
                <w:szCs w:val="20"/>
                <w:lang w:eastAsia="pl-PL"/>
              </w:rPr>
            </w:pPr>
          </w:p>
        </w:tc>
        <w:tc>
          <w:tcPr>
            <w:tcW w:w="2976" w:type="dxa"/>
            <w:hideMark/>
          </w:tcPr>
          <w:p w14:paraId="7C3F08F6"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w tym lody na bazie wody - sorbety/granity</w:t>
            </w:r>
          </w:p>
        </w:tc>
        <w:tc>
          <w:tcPr>
            <w:tcW w:w="1131" w:type="dxa"/>
          </w:tcPr>
          <w:p w14:paraId="1947C96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30</w:t>
            </w:r>
          </w:p>
        </w:tc>
        <w:tc>
          <w:tcPr>
            <w:tcW w:w="851" w:type="dxa"/>
          </w:tcPr>
          <w:p w14:paraId="7205DD4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6064EA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1B04F5B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042A53D6" w14:textId="77777777" w:rsidTr="008071BF">
        <w:trPr>
          <w:trHeight w:val="113"/>
          <w:jc w:val="center"/>
        </w:trPr>
        <w:tc>
          <w:tcPr>
            <w:tcW w:w="1986" w:type="dxa"/>
            <w:gridSpan w:val="2"/>
            <w:vMerge w:val="restart"/>
            <w:hideMark/>
          </w:tcPr>
          <w:p w14:paraId="0DBD619A" w14:textId="360C8D99"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Ziarno zbóż</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przetwory zbożowo-mączne</w:t>
            </w:r>
          </w:p>
        </w:tc>
        <w:tc>
          <w:tcPr>
            <w:tcW w:w="2976" w:type="dxa"/>
            <w:hideMark/>
          </w:tcPr>
          <w:p w14:paraId="35561282" w14:textId="2BFEF36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Ziarna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 na bazie ziaren</w:t>
            </w:r>
          </w:p>
        </w:tc>
        <w:tc>
          <w:tcPr>
            <w:tcW w:w="1131" w:type="dxa"/>
          </w:tcPr>
          <w:p w14:paraId="4210DC98"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418</w:t>
            </w:r>
          </w:p>
        </w:tc>
        <w:tc>
          <w:tcPr>
            <w:tcW w:w="851" w:type="dxa"/>
          </w:tcPr>
          <w:p w14:paraId="1BEB851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19</w:t>
            </w:r>
          </w:p>
        </w:tc>
        <w:tc>
          <w:tcPr>
            <w:tcW w:w="851" w:type="dxa"/>
          </w:tcPr>
          <w:p w14:paraId="355E97D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4,55</w:t>
            </w:r>
          </w:p>
        </w:tc>
        <w:tc>
          <w:tcPr>
            <w:tcW w:w="2337" w:type="dxa"/>
          </w:tcPr>
          <w:p w14:paraId="08F3883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 xml:space="preserve">zawyżona liczba </w:t>
            </w:r>
            <w:proofErr w:type="spellStart"/>
            <w:r w:rsidRPr="00611FA0">
              <w:rPr>
                <w:rFonts w:eastAsia="Times New Roman" w:cstheme="minorHAnsi"/>
                <w:sz w:val="20"/>
                <w:szCs w:val="20"/>
                <w:lang w:eastAsia="pl-PL"/>
              </w:rPr>
              <w:t>Bacillus</w:t>
            </w:r>
            <w:proofErr w:type="spellEnd"/>
            <w:r w:rsidRPr="00611FA0">
              <w:rPr>
                <w:rFonts w:eastAsia="Times New Roman" w:cstheme="minorHAnsi"/>
                <w:sz w:val="20"/>
                <w:szCs w:val="20"/>
                <w:lang w:eastAsia="pl-PL"/>
              </w:rPr>
              <w:t xml:space="preserve"> cereus-15 próbek, obecność mikotoksyn-2 próbki, pozostałości pestycydów – 1 próbka, obecność zanieczyszczeń biologicznych – 1 próbka</w:t>
            </w:r>
          </w:p>
        </w:tc>
      </w:tr>
      <w:tr w:rsidR="008071BF" w:rsidRPr="00FA6A91" w14:paraId="421525E4" w14:textId="77777777" w:rsidTr="008071BF">
        <w:trPr>
          <w:trHeight w:val="113"/>
          <w:jc w:val="center"/>
        </w:trPr>
        <w:tc>
          <w:tcPr>
            <w:tcW w:w="1986" w:type="dxa"/>
            <w:gridSpan w:val="2"/>
            <w:vMerge/>
            <w:hideMark/>
          </w:tcPr>
          <w:p w14:paraId="66DEDBCF" w14:textId="77777777" w:rsidR="008071BF" w:rsidRPr="00611FA0" w:rsidRDefault="008071BF" w:rsidP="008071BF">
            <w:pPr>
              <w:rPr>
                <w:rFonts w:eastAsia="Times New Roman" w:cstheme="minorHAnsi"/>
                <w:b/>
                <w:bCs/>
                <w:sz w:val="20"/>
                <w:szCs w:val="20"/>
                <w:u w:val="single"/>
                <w:lang w:eastAsia="pl-PL"/>
              </w:rPr>
            </w:pPr>
          </w:p>
        </w:tc>
        <w:tc>
          <w:tcPr>
            <w:tcW w:w="2976" w:type="dxa"/>
            <w:hideMark/>
          </w:tcPr>
          <w:p w14:paraId="0EA38556"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w tym wyroby piekarnicze</w:t>
            </w:r>
          </w:p>
        </w:tc>
        <w:tc>
          <w:tcPr>
            <w:tcW w:w="1131" w:type="dxa"/>
          </w:tcPr>
          <w:p w14:paraId="323EE31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308</w:t>
            </w:r>
          </w:p>
        </w:tc>
        <w:tc>
          <w:tcPr>
            <w:tcW w:w="851" w:type="dxa"/>
          </w:tcPr>
          <w:p w14:paraId="319A178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15</w:t>
            </w:r>
          </w:p>
        </w:tc>
        <w:tc>
          <w:tcPr>
            <w:tcW w:w="851" w:type="dxa"/>
          </w:tcPr>
          <w:p w14:paraId="7F85AF1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4,87</w:t>
            </w:r>
          </w:p>
        </w:tc>
        <w:tc>
          <w:tcPr>
            <w:tcW w:w="2337" w:type="dxa"/>
          </w:tcPr>
          <w:p w14:paraId="469C159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 xml:space="preserve">zawyżona liczba </w:t>
            </w:r>
            <w:proofErr w:type="spellStart"/>
            <w:r w:rsidRPr="00611FA0">
              <w:rPr>
                <w:rFonts w:eastAsia="Times New Roman" w:cstheme="minorHAnsi"/>
                <w:sz w:val="20"/>
                <w:szCs w:val="20"/>
                <w:lang w:eastAsia="pl-PL"/>
              </w:rPr>
              <w:t>Bacillus</w:t>
            </w:r>
            <w:proofErr w:type="spellEnd"/>
            <w:r w:rsidRPr="00611FA0">
              <w:rPr>
                <w:rFonts w:eastAsia="Times New Roman" w:cstheme="minorHAnsi"/>
                <w:sz w:val="20"/>
                <w:szCs w:val="20"/>
                <w:lang w:eastAsia="pl-PL"/>
              </w:rPr>
              <w:t xml:space="preserve"> cereus- 15 próbek</w:t>
            </w:r>
          </w:p>
        </w:tc>
      </w:tr>
      <w:tr w:rsidR="008071BF" w:rsidRPr="00FA6A91" w14:paraId="5D89AF96" w14:textId="77777777" w:rsidTr="008071BF">
        <w:trPr>
          <w:trHeight w:val="113"/>
          <w:jc w:val="center"/>
        </w:trPr>
        <w:tc>
          <w:tcPr>
            <w:tcW w:w="1986" w:type="dxa"/>
            <w:gridSpan w:val="2"/>
            <w:hideMark/>
          </w:tcPr>
          <w:p w14:paraId="405B7392" w14:textId="3509D0B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Wyroby cukiernicze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ciastkarskie</w:t>
            </w:r>
          </w:p>
        </w:tc>
        <w:tc>
          <w:tcPr>
            <w:tcW w:w="2976" w:type="dxa"/>
            <w:hideMark/>
          </w:tcPr>
          <w:p w14:paraId="0F6D766B" w14:textId="65A385C9"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Słodycze łącznie</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czekoladą</w:t>
            </w:r>
          </w:p>
        </w:tc>
        <w:tc>
          <w:tcPr>
            <w:tcW w:w="1131" w:type="dxa"/>
          </w:tcPr>
          <w:p w14:paraId="75649A3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40</w:t>
            </w:r>
          </w:p>
        </w:tc>
        <w:tc>
          <w:tcPr>
            <w:tcW w:w="851" w:type="dxa"/>
          </w:tcPr>
          <w:p w14:paraId="2F7C5A44"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509F9DF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167C26F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7F52DABC" w14:textId="77777777" w:rsidTr="008071BF">
        <w:trPr>
          <w:trHeight w:val="113"/>
          <w:jc w:val="center"/>
        </w:trPr>
        <w:tc>
          <w:tcPr>
            <w:tcW w:w="1986" w:type="dxa"/>
            <w:gridSpan w:val="2"/>
            <w:hideMark/>
          </w:tcPr>
          <w:p w14:paraId="0621EAA2" w14:textId="0504293E"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Miód</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produkty pszczelarskie</w:t>
            </w:r>
          </w:p>
        </w:tc>
        <w:tc>
          <w:tcPr>
            <w:tcW w:w="2976" w:type="dxa"/>
            <w:hideMark/>
          </w:tcPr>
          <w:p w14:paraId="5E32F3DC" w14:textId="4FD142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Cukry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podobne/ cukier/ Miód</w:t>
            </w:r>
          </w:p>
        </w:tc>
        <w:tc>
          <w:tcPr>
            <w:tcW w:w="1131" w:type="dxa"/>
          </w:tcPr>
          <w:p w14:paraId="63C222C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8</w:t>
            </w:r>
          </w:p>
        </w:tc>
        <w:tc>
          <w:tcPr>
            <w:tcW w:w="851" w:type="dxa"/>
          </w:tcPr>
          <w:p w14:paraId="29BDF12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76DA625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32FB0A9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6D700960" w14:textId="77777777" w:rsidTr="008071BF">
        <w:trPr>
          <w:trHeight w:val="113"/>
          <w:jc w:val="center"/>
        </w:trPr>
        <w:tc>
          <w:tcPr>
            <w:tcW w:w="1986" w:type="dxa"/>
            <w:gridSpan w:val="2"/>
            <w:hideMark/>
          </w:tcPr>
          <w:p w14:paraId="289E4BC5" w14:textId="6CCB2D80"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Orzechy,</w:t>
            </w:r>
            <w:r>
              <w:rPr>
                <w:rFonts w:eastAsia="Times New Roman" w:cstheme="minorHAnsi"/>
                <w:b/>
                <w:bCs/>
                <w:sz w:val="20"/>
                <w:szCs w:val="20"/>
                <w:lang w:eastAsia="pl-PL"/>
              </w:rPr>
              <w:t xml:space="preserve"> w </w:t>
            </w:r>
            <w:r w:rsidRPr="00611FA0">
              <w:rPr>
                <w:rFonts w:eastAsia="Times New Roman" w:cstheme="minorHAnsi"/>
                <w:b/>
                <w:bCs/>
                <w:sz w:val="20"/>
                <w:szCs w:val="20"/>
                <w:lang w:eastAsia="pl-PL"/>
              </w:rPr>
              <w:t>tym arachidy</w:t>
            </w:r>
          </w:p>
        </w:tc>
        <w:tc>
          <w:tcPr>
            <w:tcW w:w="2976" w:type="dxa"/>
            <w:hideMark/>
          </w:tcPr>
          <w:p w14:paraId="5BCD8694" w14:textId="693EB455"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Orzechy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ich podstawowe produkty pochodne</w:t>
            </w:r>
          </w:p>
        </w:tc>
        <w:tc>
          <w:tcPr>
            <w:tcW w:w="1131" w:type="dxa"/>
          </w:tcPr>
          <w:p w14:paraId="76B0B69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19</w:t>
            </w:r>
          </w:p>
        </w:tc>
        <w:tc>
          <w:tcPr>
            <w:tcW w:w="851" w:type="dxa"/>
          </w:tcPr>
          <w:p w14:paraId="74592B4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1BDEF33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5325D23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78879ED8" w14:textId="77777777" w:rsidTr="008071BF">
        <w:trPr>
          <w:trHeight w:val="113"/>
          <w:jc w:val="center"/>
        </w:trPr>
        <w:tc>
          <w:tcPr>
            <w:tcW w:w="1986" w:type="dxa"/>
            <w:gridSpan w:val="2"/>
            <w:hideMark/>
          </w:tcPr>
          <w:p w14:paraId="7E249E09"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 xml:space="preserve">Warzywa (w tym strączkowe), </w:t>
            </w:r>
          </w:p>
        </w:tc>
        <w:tc>
          <w:tcPr>
            <w:tcW w:w="2976" w:type="dxa"/>
            <w:hideMark/>
          </w:tcPr>
          <w:p w14:paraId="5DCFAA57" w14:textId="21CB8DEF"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Warzywa ogrodowe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ich podstawowe produkty pochodne</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wyłączeniem grzybów</w:t>
            </w:r>
          </w:p>
        </w:tc>
        <w:tc>
          <w:tcPr>
            <w:tcW w:w="1131" w:type="dxa"/>
          </w:tcPr>
          <w:p w14:paraId="02C6BB2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333</w:t>
            </w:r>
          </w:p>
        </w:tc>
        <w:tc>
          <w:tcPr>
            <w:tcW w:w="851" w:type="dxa"/>
          </w:tcPr>
          <w:p w14:paraId="1D07729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5</w:t>
            </w:r>
          </w:p>
        </w:tc>
        <w:tc>
          <w:tcPr>
            <w:tcW w:w="851" w:type="dxa"/>
          </w:tcPr>
          <w:p w14:paraId="41C391A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1,50</w:t>
            </w:r>
          </w:p>
        </w:tc>
        <w:tc>
          <w:tcPr>
            <w:tcW w:w="2337" w:type="dxa"/>
          </w:tcPr>
          <w:p w14:paraId="06B878A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pozostałości pestycydów – 5 próbek</w:t>
            </w:r>
          </w:p>
        </w:tc>
      </w:tr>
      <w:tr w:rsidR="008071BF" w:rsidRPr="00FA6A91" w14:paraId="0D0B7CD2" w14:textId="77777777" w:rsidTr="008071BF">
        <w:trPr>
          <w:trHeight w:val="113"/>
          <w:jc w:val="center"/>
        </w:trPr>
        <w:tc>
          <w:tcPr>
            <w:tcW w:w="1986" w:type="dxa"/>
            <w:gridSpan w:val="2"/>
            <w:hideMark/>
          </w:tcPr>
          <w:p w14:paraId="05E5AB80"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lastRenderedPageBreak/>
              <w:t xml:space="preserve">Owoce </w:t>
            </w:r>
          </w:p>
        </w:tc>
        <w:tc>
          <w:tcPr>
            <w:tcW w:w="2976" w:type="dxa"/>
            <w:hideMark/>
          </w:tcPr>
          <w:p w14:paraId="56F0F7AF" w14:textId="5A4638CA"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Owoce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ich podstawowe produkty pochodne</w:t>
            </w:r>
          </w:p>
        </w:tc>
        <w:tc>
          <w:tcPr>
            <w:tcW w:w="1131" w:type="dxa"/>
          </w:tcPr>
          <w:p w14:paraId="755AD88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309</w:t>
            </w:r>
          </w:p>
        </w:tc>
        <w:tc>
          <w:tcPr>
            <w:tcW w:w="851" w:type="dxa"/>
          </w:tcPr>
          <w:p w14:paraId="393198B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w:t>
            </w:r>
          </w:p>
        </w:tc>
        <w:tc>
          <w:tcPr>
            <w:tcW w:w="851" w:type="dxa"/>
          </w:tcPr>
          <w:p w14:paraId="3EBCB76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1,29</w:t>
            </w:r>
          </w:p>
        </w:tc>
        <w:tc>
          <w:tcPr>
            <w:tcW w:w="2337" w:type="dxa"/>
          </w:tcPr>
          <w:p w14:paraId="68D53EE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pozostałości pestycydów – 2 próbki,</w:t>
            </w:r>
          </w:p>
          <w:p w14:paraId="57DB75F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 xml:space="preserve">obecność </w:t>
            </w:r>
            <w:proofErr w:type="spellStart"/>
            <w:r w:rsidRPr="00611FA0">
              <w:rPr>
                <w:rFonts w:eastAsia="Times New Roman" w:cstheme="minorHAnsi"/>
                <w:sz w:val="20"/>
                <w:szCs w:val="20"/>
                <w:lang w:eastAsia="pl-PL"/>
              </w:rPr>
              <w:t>mykotoksyn</w:t>
            </w:r>
            <w:proofErr w:type="spellEnd"/>
            <w:r w:rsidRPr="00611FA0">
              <w:rPr>
                <w:rFonts w:eastAsia="Times New Roman" w:cstheme="minorHAnsi"/>
                <w:sz w:val="20"/>
                <w:szCs w:val="20"/>
                <w:lang w:eastAsia="pl-PL"/>
              </w:rPr>
              <w:t xml:space="preserve"> -2 próbki</w:t>
            </w:r>
          </w:p>
        </w:tc>
      </w:tr>
      <w:tr w:rsidR="008071BF" w:rsidRPr="00FA6A91" w14:paraId="3B3E3342" w14:textId="77777777" w:rsidTr="008071BF">
        <w:trPr>
          <w:trHeight w:val="113"/>
          <w:jc w:val="center"/>
        </w:trPr>
        <w:tc>
          <w:tcPr>
            <w:tcW w:w="1986" w:type="dxa"/>
            <w:gridSpan w:val="2"/>
            <w:hideMark/>
          </w:tcPr>
          <w:p w14:paraId="0CC045A1"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Grzyby</w:t>
            </w:r>
          </w:p>
        </w:tc>
        <w:tc>
          <w:tcPr>
            <w:tcW w:w="2976" w:type="dxa"/>
            <w:hideMark/>
          </w:tcPr>
          <w:p w14:paraId="473BF3F3"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Grzyby</w:t>
            </w:r>
          </w:p>
        </w:tc>
        <w:tc>
          <w:tcPr>
            <w:tcW w:w="1131" w:type="dxa"/>
          </w:tcPr>
          <w:p w14:paraId="620A8F8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13</w:t>
            </w:r>
          </w:p>
        </w:tc>
        <w:tc>
          <w:tcPr>
            <w:tcW w:w="851" w:type="dxa"/>
          </w:tcPr>
          <w:p w14:paraId="4A3167F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w:t>
            </w:r>
          </w:p>
        </w:tc>
        <w:tc>
          <w:tcPr>
            <w:tcW w:w="851" w:type="dxa"/>
          </w:tcPr>
          <w:p w14:paraId="646D54F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7,69</w:t>
            </w:r>
          </w:p>
        </w:tc>
        <w:tc>
          <w:tcPr>
            <w:tcW w:w="2337" w:type="dxa"/>
          </w:tcPr>
          <w:p w14:paraId="5161DF2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zawartość substancji dodatkowych – 1 próbka</w:t>
            </w:r>
          </w:p>
        </w:tc>
      </w:tr>
      <w:tr w:rsidR="008071BF" w:rsidRPr="00FA6A91" w14:paraId="1E0C9C04" w14:textId="77777777" w:rsidTr="008071BF">
        <w:trPr>
          <w:trHeight w:val="113"/>
          <w:jc w:val="center"/>
        </w:trPr>
        <w:tc>
          <w:tcPr>
            <w:tcW w:w="1986" w:type="dxa"/>
            <w:gridSpan w:val="2"/>
            <w:hideMark/>
          </w:tcPr>
          <w:p w14:paraId="5C414749"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Napoje alkoholowe</w:t>
            </w:r>
          </w:p>
        </w:tc>
        <w:tc>
          <w:tcPr>
            <w:tcW w:w="2976" w:type="dxa"/>
            <w:hideMark/>
          </w:tcPr>
          <w:p w14:paraId="4F58B354"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Napoje alkoholowe</w:t>
            </w:r>
          </w:p>
        </w:tc>
        <w:tc>
          <w:tcPr>
            <w:tcW w:w="1131" w:type="dxa"/>
          </w:tcPr>
          <w:p w14:paraId="18E4885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10</w:t>
            </w:r>
          </w:p>
        </w:tc>
        <w:tc>
          <w:tcPr>
            <w:tcW w:w="851" w:type="dxa"/>
          </w:tcPr>
          <w:p w14:paraId="1250326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29A9578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608EC66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282EF3C7" w14:textId="77777777" w:rsidTr="008071BF">
        <w:trPr>
          <w:trHeight w:val="113"/>
          <w:jc w:val="center"/>
        </w:trPr>
        <w:tc>
          <w:tcPr>
            <w:tcW w:w="649" w:type="dxa"/>
            <w:hideMark/>
          </w:tcPr>
          <w:p w14:paraId="64CA0331" w14:textId="77777777" w:rsidR="008071BF" w:rsidRPr="00611FA0" w:rsidRDefault="008071BF" w:rsidP="008071BF">
            <w:pPr>
              <w:rPr>
                <w:rFonts w:eastAsia="Times New Roman" w:cstheme="minorHAnsi"/>
                <w:b/>
                <w:bCs/>
                <w:i/>
                <w:iCs/>
                <w:sz w:val="20"/>
                <w:szCs w:val="20"/>
                <w:lang w:eastAsia="pl-PL"/>
              </w:rPr>
            </w:pPr>
            <w:r w:rsidRPr="00611FA0">
              <w:rPr>
                <w:rFonts w:eastAsia="Times New Roman" w:cstheme="minorHAnsi"/>
                <w:b/>
                <w:bCs/>
                <w:i/>
                <w:iCs/>
                <w:sz w:val="20"/>
                <w:szCs w:val="20"/>
                <w:lang w:eastAsia="pl-PL"/>
              </w:rPr>
              <w:t>w tym</w:t>
            </w:r>
          </w:p>
        </w:tc>
        <w:tc>
          <w:tcPr>
            <w:tcW w:w="1337" w:type="dxa"/>
            <w:hideMark/>
          </w:tcPr>
          <w:p w14:paraId="34E9626B"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Wyroby winiarskie</w:t>
            </w:r>
          </w:p>
        </w:tc>
        <w:tc>
          <w:tcPr>
            <w:tcW w:w="2976" w:type="dxa"/>
            <w:hideMark/>
          </w:tcPr>
          <w:p w14:paraId="787160C2"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 xml:space="preserve">w tym wino oraz wyroby </w:t>
            </w:r>
            <w:proofErr w:type="spellStart"/>
            <w:r w:rsidRPr="00611FA0">
              <w:rPr>
                <w:rFonts w:eastAsia="Times New Roman" w:cstheme="minorHAnsi"/>
                <w:b/>
                <w:bCs/>
                <w:sz w:val="20"/>
                <w:szCs w:val="20"/>
                <w:lang w:eastAsia="pl-PL"/>
              </w:rPr>
              <w:t>winopodobne</w:t>
            </w:r>
            <w:proofErr w:type="spellEnd"/>
          </w:p>
        </w:tc>
        <w:tc>
          <w:tcPr>
            <w:tcW w:w="1131" w:type="dxa"/>
          </w:tcPr>
          <w:p w14:paraId="3099F40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w:t>
            </w:r>
          </w:p>
        </w:tc>
        <w:tc>
          <w:tcPr>
            <w:tcW w:w="851" w:type="dxa"/>
          </w:tcPr>
          <w:p w14:paraId="1D338CA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5DA6DF64"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65D4F68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603C78E1" w14:textId="77777777" w:rsidTr="008071BF">
        <w:trPr>
          <w:trHeight w:val="113"/>
          <w:jc w:val="center"/>
        </w:trPr>
        <w:tc>
          <w:tcPr>
            <w:tcW w:w="1986" w:type="dxa"/>
            <w:gridSpan w:val="2"/>
          </w:tcPr>
          <w:p w14:paraId="2C4AE0ED"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Ocet</w:t>
            </w:r>
          </w:p>
        </w:tc>
        <w:tc>
          <w:tcPr>
            <w:tcW w:w="2976" w:type="dxa"/>
          </w:tcPr>
          <w:p w14:paraId="4FA3B073"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Przyprawy (w tym formy stołowe) / Ocet</w:t>
            </w:r>
          </w:p>
        </w:tc>
        <w:tc>
          <w:tcPr>
            <w:tcW w:w="1131" w:type="dxa"/>
          </w:tcPr>
          <w:p w14:paraId="55B5092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w:t>
            </w:r>
          </w:p>
        </w:tc>
        <w:tc>
          <w:tcPr>
            <w:tcW w:w="851" w:type="dxa"/>
          </w:tcPr>
          <w:p w14:paraId="1D2C69F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4BEB0CC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13568138"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56066DA1" w14:textId="77777777" w:rsidTr="008071BF">
        <w:trPr>
          <w:trHeight w:val="113"/>
          <w:jc w:val="center"/>
        </w:trPr>
        <w:tc>
          <w:tcPr>
            <w:tcW w:w="1986" w:type="dxa"/>
            <w:gridSpan w:val="2"/>
            <w:hideMark/>
          </w:tcPr>
          <w:p w14:paraId="0AF63C03" w14:textId="61CACC41"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Wody mineralne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napoje bezalkoholowe</w:t>
            </w:r>
          </w:p>
        </w:tc>
        <w:tc>
          <w:tcPr>
            <w:tcW w:w="2976" w:type="dxa"/>
            <w:hideMark/>
          </w:tcPr>
          <w:p w14:paraId="236904A0" w14:textId="05E30928"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Woda, wodne napoje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związane składniki</w:t>
            </w:r>
          </w:p>
        </w:tc>
        <w:tc>
          <w:tcPr>
            <w:tcW w:w="1131" w:type="dxa"/>
          </w:tcPr>
          <w:p w14:paraId="0EE3372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135</w:t>
            </w:r>
          </w:p>
        </w:tc>
        <w:tc>
          <w:tcPr>
            <w:tcW w:w="851" w:type="dxa"/>
          </w:tcPr>
          <w:p w14:paraId="3DC8BD5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10</w:t>
            </w:r>
          </w:p>
        </w:tc>
        <w:tc>
          <w:tcPr>
            <w:tcW w:w="851" w:type="dxa"/>
          </w:tcPr>
          <w:p w14:paraId="5915C14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7,41</w:t>
            </w:r>
          </w:p>
        </w:tc>
        <w:tc>
          <w:tcPr>
            <w:tcW w:w="2337" w:type="dxa"/>
          </w:tcPr>
          <w:p w14:paraId="32A56E0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zawyżona liczba bakterii grupy coli – 10 próbek</w:t>
            </w:r>
          </w:p>
        </w:tc>
      </w:tr>
      <w:tr w:rsidR="008071BF" w:rsidRPr="00FA6A91" w14:paraId="77F24B9B" w14:textId="77777777" w:rsidTr="008071BF">
        <w:trPr>
          <w:trHeight w:val="113"/>
          <w:jc w:val="center"/>
        </w:trPr>
        <w:tc>
          <w:tcPr>
            <w:tcW w:w="1986" w:type="dxa"/>
            <w:gridSpan w:val="2"/>
            <w:hideMark/>
          </w:tcPr>
          <w:p w14:paraId="4FA89CC5"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Tłuszcze roślinne</w:t>
            </w:r>
          </w:p>
        </w:tc>
        <w:tc>
          <w:tcPr>
            <w:tcW w:w="2976" w:type="dxa"/>
            <w:hideMark/>
          </w:tcPr>
          <w:p w14:paraId="1292FEE5" w14:textId="29A9AABB"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Wydzielone czyste składniki/Tłuszcze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oleje roślinne jadalne</w:t>
            </w:r>
          </w:p>
        </w:tc>
        <w:tc>
          <w:tcPr>
            <w:tcW w:w="1131" w:type="dxa"/>
          </w:tcPr>
          <w:p w14:paraId="2C495C0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34</w:t>
            </w:r>
          </w:p>
        </w:tc>
        <w:tc>
          <w:tcPr>
            <w:tcW w:w="851" w:type="dxa"/>
          </w:tcPr>
          <w:p w14:paraId="155D35C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33E562C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020AF7F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6EEA6703" w14:textId="77777777" w:rsidTr="008071BF">
        <w:trPr>
          <w:trHeight w:val="113"/>
          <w:jc w:val="center"/>
        </w:trPr>
        <w:tc>
          <w:tcPr>
            <w:tcW w:w="1986" w:type="dxa"/>
            <w:gridSpan w:val="2"/>
            <w:hideMark/>
          </w:tcPr>
          <w:p w14:paraId="254B7DDC"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Ziarna roślin oleistych</w:t>
            </w:r>
          </w:p>
        </w:tc>
        <w:tc>
          <w:tcPr>
            <w:tcW w:w="2976" w:type="dxa"/>
            <w:hideMark/>
          </w:tcPr>
          <w:p w14:paraId="5C2820D6" w14:textId="5549A378"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Nasiona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owoce oleiste</w:t>
            </w:r>
          </w:p>
        </w:tc>
        <w:tc>
          <w:tcPr>
            <w:tcW w:w="1131" w:type="dxa"/>
          </w:tcPr>
          <w:p w14:paraId="0A80894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32</w:t>
            </w:r>
          </w:p>
        </w:tc>
        <w:tc>
          <w:tcPr>
            <w:tcW w:w="851" w:type="dxa"/>
          </w:tcPr>
          <w:p w14:paraId="001E88D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w:t>
            </w:r>
          </w:p>
        </w:tc>
        <w:tc>
          <w:tcPr>
            <w:tcW w:w="851" w:type="dxa"/>
          </w:tcPr>
          <w:p w14:paraId="2E73534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3,13</w:t>
            </w:r>
          </w:p>
        </w:tc>
        <w:tc>
          <w:tcPr>
            <w:tcW w:w="2337" w:type="dxa"/>
          </w:tcPr>
          <w:p w14:paraId="194DA73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niewłaściwe cechy organoleptyczne – 1 próbka</w:t>
            </w:r>
          </w:p>
        </w:tc>
      </w:tr>
      <w:tr w:rsidR="008071BF" w:rsidRPr="00FA6A91" w14:paraId="7A4546D5" w14:textId="77777777" w:rsidTr="008071BF">
        <w:trPr>
          <w:trHeight w:val="113"/>
          <w:jc w:val="center"/>
        </w:trPr>
        <w:tc>
          <w:tcPr>
            <w:tcW w:w="1986" w:type="dxa"/>
            <w:gridSpan w:val="2"/>
            <w:hideMark/>
          </w:tcPr>
          <w:p w14:paraId="317EE004"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Koncentraty spożywcze</w:t>
            </w:r>
          </w:p>
        </w:tc>
        <w:tc>
          <w:tcPr>
            <w:tcW w:w="2976" w:type="dxa"/>
            <w:hideMark/>
          </w:tcPr>
          <w:p w14:paraId="6B64D217" w14:textId="5E3092E5"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Niesłodkie ekstrakty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składniki sosów; Dania zawierające gotowe posiłki</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wyłączeniem pizzy, sandwichy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produktów faszerowanych, Przeznaczenie=niegotowe do spożycia (do spożycia po odtworzeniu</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płynem)</w:t>
            </w:r>
          </w:p>
        </w:tc>
        <w:tc>
          <w:tcPr>
            <w:tcW w:w="1131" w:type="dxa"/>
          </w:tcPr>
          <w:p w14:paraId="15DCB7F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w:t>
            </w:r>
          </w:p>
        </w:tc>
        <w:tc>
          <w:tcPr>
            <w:tcW w:w="851" w:type="dxa"/>
          </w:tcPr>
          <w:p w14:paraId="4F8B33A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2A49B09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680759C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6D81B88E" w14:textId="77777777" w:rsidTr="008071BF">
        <w:trPr>
          <w:trHeight w:val="113"/>
          <w:jc w:val="center"/>
        </w:trPr>
        <w:tc>
          <w:tcPr>
            <w:tcW w:w="649" w:type="dxa"/>
            <w:hideMark/>
          </w:tcPr>
          <w:p w14:paraId="4EBB5EAD" w14:textId="77777777" w:rsidR="008071BF" w:rsidRPr="00611FA0" w:rsidRDefault="008071BF" w:rsidP="008071BF">
            <w:pPr>
              <w:rPr>
                <w:rFonts w:eastAsia="Times New Roman" w:cstheme="minorHAnsi"/>
                <w:b/>
                <w:bCs/>
                <w:i/>
                <w:iCs/>
                <w:sz w:val="20"/>
                <w:szCs w:val="20"/>
                <w:lang w:eastAsia="pl-PL"/>
              </w:rPr>
            </w:pPr>
            <w:r w:rsidRPr="00611FA0">
              <w:rPr>
                <w:rFonts w:eastAsia="Times New Roman" w:cstheme="minorHAnsi"/>
                <w:b/>
                <w:bCs/>
                <w:i/>
                <w:iCs/>
                <w:sz w:val="20"/>
                <w:szCs w:val="20"/>
                <w:lang w:eastAsia="pl-PL"/>
              </w:rPr>
              <w:t>w tym</w:t>
            </w:r>
          </w:p>
        </w:tc>
        <w:tc>
          <w:tcPr>
            <w:tcW w:w="1337" w:type="dxa"/>
            <w:hideMark/>
          </w:tcPr>
          <w:p w14:paraId="052BF216" w14:textId="77777777" w:rsidR="008071BF" w:rsidRPr="00611FA0" w:rsidRDefault="008071BF" w:rsidP="008071BF">
            <w:pPr>
              <w:rPr>
                <w:rFonts w:eastAsia="Times New Roman" w:cstheme="minorHAnsi"/>
                <w:i/>
                <w:iCs/>
                <w:sz w:val="20"/>
                <w:szCs w:val="20"/>
                <w:lang w:eastAsia="pl-PL"/>
              </w:rPr>
            </w:pPr>
            <w:r w:rsidRPr="00611FA0">
              <w:rPr>
                <w:rFonts w:eastAsia="Times New Roman" w:cstheme="minorHAnsi"/>
                <w:i/>
                <w:iCs/>
                <w:sz w:val="20"/>
                <w:szCs w:val="20"/>
                <w:lang w:eastAsia="pl-PL"/>
              </w:rPr>
              <w:t>buliony, rosoły, HVP</w:t>
            </w:r>
          </w:p>
        </w:tc>
        <w:tc>
          <w:tcPr>
            <w:tcW w:w="2976" w:type="dxa"/>
            <w:hideMark/>
          </w:tcPr>
          <w:p w14:paraId="01F2E44D" w14:textId="3CEEDE01"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Kostki bulionowe lub granulat; Białka</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soi</w:t>
            </w:r>
          </w:p>
        </w:tc>
        <w:tc>
          <w:tcPr>
            <w:tcW w:w="1131" w:type="dxa"/>
          </w:tcPr>
          <w:p w14:paraId="5E2D1B3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w:t>
            </w:r>
          </w:p>
        </w:tc>
        <w:tc>
          <w:tcPr>
            <w:tcW w:w="851" w:type="dxa"/>
          </w:tcPr>
          <w:p w14:paraId="0378E9A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50A803F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58AC9D8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537F7C88" w14:textId="77777777" w:rsidTr="008071BF">
        <w:trPr>
          <w:trHeight w:val="113"/>
          <w:jc w:val="center"/>
        </w:trPr>
        <w:tc>
          <w:tcPr>
            <w:tcW w:w="1986" w:type="dxa"/>
            <w:gridSpan w:val="2"/>
            <w:hideMark/>
          </w:tcPr>
          <w:p w14:paraId="249206EA"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Majonezy, musztardy, sosy</w:t>
            </w:r>
          </w:p>
        </w:tc>
        <w:tc>
          <w:tcPr>
            <w:tcW w:w="2976" w:type="dxa"/>
            <w:hideMark/>
          </w:tcPr>
          <w:p w14:paraId="11200512"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Przyprawy (w tym formy stołowe) / sosy niesłodkie np. majonez, musztardy sosy</w:t>
            </w:r>
          </w:p>
        </w:tc>
        <w:tc>
          <w:tcPr>
            <w:tcW w:w="1131" w:type="dxa"/>
          </w:tcPr>
          <w:p w14:paraId="146F30A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13</w:t>
            </w:r>
          </w:p>
        </w:tc>
        <w:tc>
          <w:tcPr>
            <w:tcW w:w="851" w:type="dxa"/>
          </w:tcPr>
          <w:p w14:paraId="08AA111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7F5F8A4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0F49CD7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16EBCB80" w14:textId="77777777" w:rsidTr="008071BF">
        <w:trPr>
          <w:trHeight w:val="113"/>
          <w:jc w:val="center"/>
        </w:trPr>
        <w:tc>
          <w:tcPr>
            <w:tcW w:w="1986" w:type="dxa"/>
            <w:gridSpan w:val="2"/>
            <w:hideMark/>
          </w:tcPr>
          <w:p w14:paraId="5CD94466"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 xml:space="preserve">Zioła, przyprawy </w:t>
            </w:r>
          </w:p>
        </w:tc>
        <w:tc>
          <w:tcPr>
            <w:tcW w:w="2976" w:type="dxa"/>
            <w:hideMark/>
          </w:tcPr>
          <w:p w14:paraId="1621D27A" w14:textId="173608A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Zioła, przyprawy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podobne produkty</w:t>
            </w:r>
          </w:p>
        </w:tc>
        <w:tc>
          <w:tcPr>
            <w:tcW w:w="1131" w:type="dxa"/>
          </w:tcPr>
          <w:p w14:paraId="2A94487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122</w:t>
            </w:r>
          </w:p>
        </w:tc>
        <w:tc>
          <w:tcPr>
            <w:tcW w:w="851" w:type="dxa"/>
          </w:tcPr>
          <w:p w14:paraId="15ADF02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4CE1DA1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0F793FE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16064439" w14:textId="77777777" w:rsidTr="008071BF">
        <w:trPr>
          <w:trHeight w:val="113"/>
          <w:jc w:val="center"/>
        </w:trPr>
        <w:tc>
          <w:tcPr>
            <w:tcW w:w="1986" w:type="dxa"/>
            <w:gridSpan w:val="2"/>
            <w:hideMark/>
          </w:tcPr>
          <w:p w14:paraId="6EEA9EBA" w14:textId="2A5A8D3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Kawa, herbata, kakao, herbatki owocowe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ziołowe</w:t>
            </w:r>
          </w:p>
        </w:tc>
        <w:tc>
          <w:tcPr>
            <w:tcW w:w="2976" w:type="dxa"/>
            <w:hideMark/>
          </w:tcPr>
          <w:p w14:paraId="39D82C5F" w14:textId="1255EAF3"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Składniki gorących napojów</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naparów/ Nasiona (kawa, kakao</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podobne)</w:t>
            </w:r>
          </w:p>
        </w:tc>
        <w:tc>
          <w:tcPr>
            <w:tcW w:w="1131" w:type="dxa"/>
          </w:tcPr>
          <w:p w14:paraId="352B1A7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42</w:t>
            </w:r>
          </w:p>
        </w:tc>
        <w:tc>
          <w:tcPr>
            <w:tcW w:w="851" w:type="dxa"/>
          </w:tcPr>
          <w:p w14:paraId="51A24A6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5A0D13B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42BABD4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114A0629" w14:textId="77777777" w:rsidTr="008071BF">
        <w:trPr>
          <w:trHeight w:val="113"/>
          <w:jc w:val="center"/>
        </w:trPr>
        <w:tc>
          <w:tcPr>
            <w:tcW w:w="1986" w:type="dxa"/>
            <w:gridSpan w:val="2"/>
            <w:vMerge w:val="restart"/>
            <w:hideMark/>
          </w:tcPr>
          <w:p w14:paraId="097403B8" w14:textId="2F8BC08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Wyroby garmażeryjne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kulinarne</w:t>
            </w:r>
          </w:p>
        </w:tc>
        <w:tc>
          <w:tcPr>
            <w:tcW w:w="2976" w:type="dxa"/>
            <w:hideMark/>
          </w:tcPr>
          <w:p w14:paraId="42BF687C"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 xml:space="preserve">Dania złożone, Przeznaczenie=Gotowe do spożycia LUB Przeznaczone do spożycia po ugotowaniu </w:t>
            </w:r>
          </w:p>
        </w:tc>
        <w:tc>
          <w:tcPr>
            <w:tcW w:w="1131" w:type="dxa"/>
          </w:tcPr>
          <w:p w14:paraId="4418313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305</w:t>
            </w:r>
          </w:p>
        </w:tc>
        <w:tc>
          <w:tcPr>
            <w:tcW w:w="851" w:type="dxa"/>
          </w:tcPr>
          <w:p w14:paraId="6F23FDF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52D2CC6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7BF8D6B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207EDC35" w14:textId="77777777" w:rsidTr="008071BF">
        <w:trPr>
          <w:trHeight w:val="113"/>
          <w:jc w:val="center"/>
        </w:trPr>
        <w:tc>
          <w:tcPr>
            <w:tcW w:w="1986" w:type="dxa"/>
            <w:gridSpan w:val="2"/>
            <w:vMerge/>
            <w:hideMark/>
          </w:tcPr>
          <w:p w14:paraId="5FDB18E0" w14:textId="77777777" w:rsidR="008071BF" w:rsidRPr="00611FA0" w:rsidRDefault="008071BF" w:rsidP="008071BF">
            <w:pPr>
              <w:rPr>
                <w:rFonts w:eastAsia="Times New Roman" w:cstheme="minorHAnsi"/>
                <w:b/>
                <w:bCs/>
                <w:sz w:val="20"/>
                <w:szCs w:val="20"/>
                <w:u w:val="single"/>
                <w:lang w:eastAsia="pl-PL"/>
              </w:rPr>
            </w:pPr>
          </w:p>
        </w:tc>
        <w:tc>
          <w:tcPr>
            <w:tcW w:w="2976" w:type="dxa"/>
            <w:hideMark/>
          </w:tcPr>
          <w:p w14:paraId="73563C3D"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w tym przekąski</w:t>
            </w:r>
          </w:p>
        </w:tc>
        <w:tc>
          <w:tcPr>
            <w:tcW w:w="1131" w:type="dxa"/>
          </w:tcPr>
          <w:p w14:paraId="4E51DB7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w:t>
            </w:r>
          </w:p>
        </w:tc>
        <w:tc>
          <w:tcPr>
            <w:tcW w:w="851" w:type="dxa"/>
          </w:tcPr>
          <w:p w14:paraId="355CF58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4A44876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420B2CD8"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5DF29EAD" w14:textId="77777777" w:rsidTr="008071BF">
        <w:trPr>
          <w:trHeight w:val="113"/>
          <w:jc w:val="center"/>
        </w:trPr>
        <w:tc>
          <w:tcPr>
            <w:tcW w:w="1986" w:type="dxa"/>
            <w:gridSpan w:val="2"/>
            <w:hideMark/>
          </w:tcPr>
          <w:p w14:paraId="3DD2A63C"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Środki spożywcze specjalnego przeznaczenia żywieniowego</w:t>
            </w:r>
          </w:p>
        </w:tc>
        <w:tc>
          <w:tcPr>
            <w:tcW w:w="2976" w:type="dxa"/>
            <w:hideMark/>
          </w:tcPr>
          <w:p w14:paraId="5540227D" w14:textId="1F5742C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Żywność dla niemowląt</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małych dzieci</w:t>
            </w:r>
          </w:p>
        </w:tc>
        <w:tc>
          <w:tcPr>
            <w:tcW w:w="1131" w:type="dxa"/>
          </w:tcPr>
          <w:p w14:paraId="1877F55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264</w:t>
            </w:r>
          </w:p>
        </w:tc>
        <w:tc>
          <w:tcPr>
            <w:tcW w:w="851" w:type="dxa"/>
          </w:tcPr>
          <w:p w14:paraId="4D0B117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w:t>
            </w:r>
          </w:p>
        </w:tc>
        <w:tc>
          <w:tcPr>
            <w:tcW w:w="851" w:type="dxa"/>
          </w:tcPr>
          <w:p w14:paraId="3CA9274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0,38</w:t>
            </w:r>
          </w:p>
        </w:tc>
        <w:tc>
          <w:tcPr>
            <w:tcW w:w="2337" w:type="dxa"/>
          </w:tcPr>
          <w:p w14:paraId="5E48C4C6" w14:textId="77777777" w:rsidR="008071BF"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niewłaściwe cechy organoleptyczne – 1 próbka</w:t>
            </w:r>
          </w:p>
          <w:p w14:paraId="49C83758" w14:textId="77777777" w:rsidR="008071BF" w:rsidRDefault="008071BF" w:rsidP="008071BF">
            <w:pPr>
              <w:jc w:val="center"/>
              <w:rPr>
                <w:rFonts w:eastAsia="Times New Roman" w:cstheme="minorHAnsi"/>
                <w:sz w:val="20"/>
                <w:szCs w:val="20"/>
                <w:lang w:eastAsia="pl-PL"/>
              </w:rPr>
            </w:pPr>
          </w:p>
          <w:p w14:paraId="40544846" w14:textId="2F9E3BA8" w:rsidR="008071BF" w:rsidRPr="00611FA0" w:rsidRDefault="008071BF" w:rsidP="008071BF">
            <w:pPr>
              <w:jc w:val="center"/>
              <w:rPr>
                <w:rFonts w:eastAsia="Times New Roman" w:cstheme="minorHAnsi"/>
                <w:sz w:val="20"/>
                <w:szCs w:val="20"/>
                <w:lang w:eastAsia="pl-PL"/>
              </w:rPr>
            </w:pPr>
          </w:p>
        </w:tc>
      </w:tr>
      <w:tr w:rsidR="008071BF" w:rsidRPr="00FA6A91" w14:paraId="6F60818B" w14:textId="77777777" w:rsidTr="008071BF">
        <w:trPr>
          <w:trHeight w:val="113"/>
          <w:jc w:val="center"/>
        </w:trPr>
        <w:tc>
          <w:tcPr>
            <w:tcW w:w="1986" w:type="dxa"/>
            <w:gridSpan w:val="2"/>
            <w:hideMark/>
          </w:tcPr>
          <w:p w14:paraId="3FBE3215" w14:textId="77777777" w:rsidR="008071BF" w:rsidRPr="00611FA0" w:rsidRDefault="008071BF" w:rsidP="008071BF">
            <w:pPr>
              <w:rPr>
                <w:rFonts w:eastAsia="Times New Roman" w:cstheme="minorHAnsi"/>
                <w:b/>
                <w:bCs/>
                <w:sz w:val="20"/>
                <w:szCs w:val="20"/>
                <w:u w:val="single"/>
                <w:lang w:eastAsia="pl-PL"/>
              </w:rPr>
            </w:pPr>
          </w:p>
        </w:tc>
        <w:tc>
          <w:tcPr>
            <w:tcW w:w="2976" w:type="dxa"/>
            <w:hideMark/>
          </w:tcPr>
          <w:p w14:paraId="7E94244B" w14:textId="6BA22234"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Pozostałe - Żywność dla określonych grup</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rozporządzenia (UE) 609/2013 (tj. żywność specjalnego przeznaczenia medycznego, środki spożywcze zastępujące całodzienną dietę, do kontroli masy ciała)</w:t>
            </w:r>
          </w:p>
        </w:tc>
        <w:tc>
          <w:tcPr>
            <w:tcW w:w="1131" w:type="dxa"/>
          </w:tcPr>
          <w:p w14:paraId="14415B3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20</w:t>
            </w:r>
          </w:p>
        </w:tc>
        <w:tc>
          <w:tcPr>
            <w:tcW w:w="851" w:type="dxa"/>
          </w:tcPr>
          <w:p w14:paraId="2A5429B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79D10CD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63E5CF18"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7FF9EEB4" w14:textId="77777777" w:rsidTr="008071BF">
        <w:trPr>
          <w:trHeight w:val="113"/>
          <w:jc w:val="center"/>
        </w:trPr>
        <w:tc>
          <w:tcPr>
            <w:tcW w:w="1986" w:type="dxa"/>
            <w:gridSpan w:val="2"/>
            <w:hideMark/>
          </w:tcPr>
          <w:p w14:paraId="6456AD5A"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lastRenderedPageBreak/>
              <w:t>Suplementy diety</w:t>
            </w:r>
          </w:p>
        </w:tc>
        <w:tc>
          <w:tcPr>
            <w:tcW w:w="2976" w:type="dxa"/>
            <w:hideMark/>
          </w:tcPr>
          <w:p w14:paraId="6C455033" w14:textId="112C9C7F"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Żywność dla określonych diet/Suplementy diety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podobne preparaty</w:t>
            </w:r>
          </w:p>
        </w:tc>
        <w:tc>
          <w:tcPr>
            <w:tcW w:w="1131" w:type="dxa"/>
          </w:tcPr>
          <w:p w14:paraId="3A22B40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153</w:t>
            </w:r>
          </w:p>
        </w:tc>
        <w:tc>
          <w:tcPr>
            <w:tcW w:w="851" w:type="dxa"/>
          </w:tcPr>
          <w:p w14:paraId="60625CE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3893896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0F0BDD3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2C42EE20" w14:textId="77777777" w:rsidTr="008071BF">
        <w:trPr>
          <w:trHeight w:val="113"/>
          <w:jc w:val="center"/>
        </w:trPr>
        <w:tc>
          <w:tcPr>
            <w:tcW w:w="1986" w:type="dxa"/>
            <w:gridSpan w:val="2"/>
            <w:hideMark/>
          </w:tcPr>
          <w:p w14:paraId="324762EE" w14:textId="7C3DB115"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Substancje dodatkowe</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rozpuszczalniki ekstrakcyjne</w:t>
            </w:r>
          </w:p>
          <w:p w14:paraId="77AB21E5" w14:textId="77777777" w:rsidR="008071BF" w:rsidRPr="00611FA0" w:rsidRDefault="008071BF" w:rsidP="008071BF">
            <w:pPr>
              <w:rPr>
                <w:rFonts w:eastAsia="Times New Roman" w:cstheme="minorHAnsi"/>
                <w:b/>
                <w:bCs/>
                <w:sz w:val="20"/>
                <w:szCs w:val="20"/>
                <w:lang w:eastAsia="pl-PL"/>
              </w:rPr>
            </w:pPr>
          </w:p>
          <w:p w14:paraId="7B403B6F" w14:textId="77777777" w:rsidR="008071BF" w:rsidRPr="00611FA0" w:rsidRDefault="008071BF" w:rsidP="008071BF">
            <w:pPr>
              <w:rPr>
                <w:rFonts w:eastAsia="Times New Roman" w:cstheme="minorHAnsi"/>
                <w:b/>
                <w:bCs/>
                <w:sz w:val="20"/>
                <w:szCs w:val="20"/>
                <w:u w:val="single"/>
                <w:lang w:eastAsia="pl-PL"/>
              </w:rPr>
            </w:pPr>
          </w:p>
        </w:tc>
        <w:tc>
          <w:tcPr>
            <w:tcW w:w="2976" w:type="dxa"/>
            <w:hideMark/>
          </w:tcPr>
          <w:p w14:paraId="6A350B3B" w14:textId="79E7C6AE"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Główne wyodrębnione składniki, dodatki, smaki, wspomagacze procesu pieczenia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przetwarzania</w:t>
            </w:r>
          </w:p>
        </w:tc>
        <w:tc>
          <w:tcPr>
            <w:tcW w:w="1131" w:type="dxa"/>
          </w:tcPr>
          <w:p w14:paraId="0FFCC4A8"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21</w:t>
            </w:r>
          </w:p>
        </w:tc>
        <w:tc>
          <w:tcPr>
            <w:tcW w:w="851" w:type="dxa"/>
          </w:tcPr>
          <w:p w14:paraId="6F111BE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7E69241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229A943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5C034C15" w14:textId="77777777" w:rsidTr="008071BF">
        <w:trPr>
          <w:trHeight w:val="113"/>
          <w:jc w:val="center"/>
        </w:trPr>
        <w:tc>
          <w:tcPr>
            <w:tcW w:w="1986" w:type="dxa"/>
            <w:gridSpan w:val="2"/>
            <w:hideMark/>
          </w:tcPr>
          <w:p w14:paraId="1EB60331" w14:textId="00AAE6C9"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Materiały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wyroby przeznaczone do kontaktu</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żywnością</w:t>
            </w:r>
          </w:p>
        </w:tc>
        <w:tc>
          <w:tcPr>
            <w:tcW w:w="2976" w:type="dxa"/>
            <w:hideMark/>
          </w:tcPr>
          <w:p w14:paraId="47A51FCE" w14:textId="218EB189"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Macierze nieżywnościowe/ Materiały przeznaczone do kontaktu</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żywnością</w:t>
            </w:r>
          </w:p>
        </w:tc>
        <w:tc>
          <w:tcPr>
            <w:tcW w:w="1131" w:type="dxa"/>
          </w:tcPr>
          <w:p w14:paraId="24C1F3B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55</w:t>
            </w:r>
          </w:p>
        </w:tc>
        <w:tc>
          <w:tcPr>
            <w:tcW w:w="851" w:type="dxa"/>
          </w:tcPr>
          <w:p w14:paraId="3FB03B3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6DD084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4894187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348D69AF" w14:textId="77777777" w:rsidTr="008071BF">
        <w:trPr>
          <w:trHeight w:val="113"/>
          <w:jc w:val="center"/>
        </w:trPr>
        <w:tc>
          <w:tcPr>
            <w:tcW w:w="1986" w:type="dxa"/>
            <w:gridSpan w:val="2"/>
            <w:hideMark/>
          </w:tcPr>
          <w:p w14:paraId="058A9BC6" w14:textId="2B69962D"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bCs/>
                <w:sz w:val="20"/>
                <w:szCs w:val="20"/>
                <w:lang w:eastAsia="pl-PL"/>
              </w:rPr>
              <w:t>Sól spożywcza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 xml:space="preserve">jej zamienniki </w:t>
            </w:r>
          </w:p>
        </w:tc>
        <w:tc>
          <w:tcPr>
            <w:tcW w:w="2976" w:type="dxa"/>
            <w:hideMark/>
          </w:tcPr>
          <w:p w14:paraId="31869BC0" w14:textId="4BF9F189"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Zaprawy, sosy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dodatki smakowe/ sól</w:t>
            </w:r>
          </w:p>
        </w:tc>
        <w:tc>
          <w:tcPr>
            <w:tcW w:w="1131" w:type="dxa"/>
          </w:tcPr>
          <w:p w14:paraId="1411DDA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10</w:t>
            </w:r>
          </w:p>
        </w:tc>
        <w:tc>
          <w:tcPr>
            <w:tcW w:w="851" w:type="dxa"/>
          </w:tcPr>
          <w:p w14:paraId="0C7145C2"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708DE124"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0E030EB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3F2D2D1F" w14:textId="77777777" w:rsidTr="008071BF">
        <w:trPr>
          <w:trHeight w:val="113"/>
          <w:jc w:val="center"/>
        </w:trPr>
        <w:tc>
          <w:tcPr>
            <w:tcW w:w="1986" w:type="dxa"/>
            <w:gridSpan w:val="2"/>
            <w:vMerge w:val="restart"/>
          </w:tcPr>
          <w:p w14:paraId="301C35DE"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INNE</w:t>
            </w:r>
          </w:p>
        </w:tc>
        <w:tc>
          <w:tcPr>
            <w:tcW w:w="2976" w:type="dxa"/>
          </w:tcPr>
          <w:p w14:paraId="454B5094" w14:textId="77777777"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Inne</w:t>
            </w:r>
          </w:p>
        </w:tc>
        <w:tc>
          <w:tcPr>
            <w:tcW w:w="1131" w:type="dxa"/>
          </w:tcPr>
          <w:p w14:paraId="755F09D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8</w:t>
            </w:r>
          </w:p>
        </w:tc>
        <w:tc>
          <w:tcPr>
            <w:tcW w:w="851" w:type="dxa"/>
          </w:tcPr>
          <w:p w14:paraId="5A087EC6" w14:textId="77777777" w:rsidR="008071BF" w:rsidRPr="00611FA0" w:rsidRDefault="008071BF" w:rsidP="008071BF">
            <w:pPr>
              <w:jc w:val="center"/>
              <w:rPr>
                <w:rFonts w:eastAsia="Times New Roman" w:cstheme="minorHAnsi"/>
                <w:sz w:val="20"/>
                <w:szCs w:val="20"/>
                <w:lang w:eastAsia="pl-PL"/>
              </w:rPr>
            </w:pPr>
          </w:p>
        </w:tc>
        <w:tc>
          <w:tcPr>
            <w:tcW w:w="851" w:type="dxa"/>
          </w:tcPr>
          <w:p w14:paraId="12F468D8" w14:textId="77777777" w:rsidR="008071BF" w:rsidRPr="00611FA0" w:rsidRDefault="008071BF" w:rsidP="008071BF">
            <w:pPr>
              <w:jc w:val="center"/>
              <w:rPr>
                <w:rFonts w:eastAsia="Times New Roman" w:cstheme="minorHAnsi"/>
                <w:sz w:val="20"/>
                <w:szCs w:val="20"/>
                <w:lang w:eastAsia="pl-PL"/>
              </w:rPr>
            </w:pPr>
          </w:p>
        </w:tc>
        <w:tc>
          <w:tcPr>
            <w:tcW w:w="2337" w:type="dxa"/>
          </w:tcPr>
          <w:p w14:paraId="4566E40F" w14:textId="77777777" w:rsidR="008071BF" w:rsidRPr="00611FA0" w:rsidRDefault="008071BF" w:rsidP="008071BF">
            <w:pPr>
              <w:jc w:val="center"/>
              <w:rPr>
                <w:rFonts w:eastAsia="Times New Roman" w:cstheme="minorHAnsi"/>
                <w:sz w:val="20"/>
                <w:szCs w:val="20"/>
                <w:lang w:eastAsia="pl-PL"/>
              </w:rPr>
            </w:pPr>
          </w:p>
        </w:tc>
      </w:tr>
      <w:tr w:rsidR="008071BF" w:rsidRPr="00FA6A91" w14:paraId="74BDBED0" w14:textId="77777777" w:rsidTr="008071BF">
        <w:trPr>
          <w:trHeight w:val="113"/>
          <w:jc w:val="center"/>
        </w:trPr>
        <w:tc>
          <w:tcPr>
            <w:tcW w:w="1986" w:type="dxa"/>
            <w:gridSpan w:val="2"/>
            <w:vMerge/>
            <w:hideMark/>
          </w:tcPr>
          <w:p w14:paraId="4328D8B3" w14:textId="77777777" w:rsidR="008071BF" w:rsidRPr="00611FA0" w:rsidRDefault="008071BF" w:rsidP="008071BF">
            <w:pPr>
              <w:rPr>
                <w:rFonts w:eastAsia="Times New Roman" w:cstheme="minorHAnsi"/>
                <w:b/>
                <w:bCs/>
                <w:sz w:val="20"/>
                <w:szCs w:val="20"/>
                <w:u w:val="single"/>
                <w:lang w:eastAsia="pl-PL"/>
              </w:rPr>
            </w:pPr>
          </w:p>
        </w:tc>
        <w:tc>
          <w:tcPr>
            <w:tcW w:w="2976" w:type="dxa"/>
            <w:hideMark/>
          </w:tcPr>
          <w:p w14:paraId="110E2E16" w14:textId="65B660C9"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Izolowane białka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inne produkty białkowe/ Żelatyna</w:t>
            </w:r>
          </w:p>
        </w:tc>
        <w:tc>
          <w:tcPr>
            <w:tcW w:w="1131" w:type="dxa"/>
          </w:tcPr>
          <w:p w14:paraId="680ABA6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17</w:t>
            </w:r>
          </w:p>
        </w:tc>
        <w:tc>
          <w:tcPr>
            <w:tcW w:w="851" w:type="dxa"/>
          </w:tcPr>
          <w:p w14:paraId="7E9E45B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18E5ECE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47BD346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6266C679" w14:textId="77777777" w:rsidTr="008071BF">
        <w:trPr>
          <w:trHeight w:val="113"/>
          <w:jc w:val="center"/>
        </w:trPr>
        <w:tc>
          <w:tcPr>
            <w:tcW w:w="1986" w:type="dxa"/>
            <w:gridSpan w:val="2"/>
            <w:vMerge/>
            <w:hideMark/>
          </w:tcPr>
          <w:p w14:paraId="2E4E1B5D" w14:textId="77777777" w:rsidR="008071BF" w:rsidRPr="00611FA0" w:rsidRDefault="008071BF" w:rsidP="008071BF">
            <w:pPr>
              <w:rPr>
                <w:rFonts w:eastAsia="Times New Roman" w:cstheme="minorHAnsi"/>
                <w:b/>
                <w:bCs/>
                <w:sz w:val="20"/>
                <w:szCs w:val="20"/>
                <w:u w:val="single"/>
                <w:lang w:eastAsia="pl-PL"/>
              </w:rPr>
            </w:pPr>
          </w:p>
        </w:tc>
        <w:tc>
          <w:tcPr>
            <w:tcW w:w="2976" w:type="dxa"/>
            <w:hideMark/>
          </w:tcPr>
          <w:p w14:paraId="057C848C" w14:textId="27FF2F46"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Smażone lub ekstrudowane produkty zbożowe lub produkty</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warzyw korzeniowych,</w:t>
            </w:r>
            <w:r>
              <w:rPr>
                <w:rFonts w:eastAsia="Times New Roman" w:cstheme="minorHAnsi"/>
                <w:b/>
                <w:bCs/>
                <w:sz w:val="20"/>
                <w:szCs w:val="20"/>
                <w:lang w:eastAsia="pl-PL"/>
              </w:rPr>
              <w:t xml:space="preserve"> w </w:t>
            </w:r>
            <w:r w:rsidRPr="00611FA0">
              <w:rPr>
                <w:rFonts w:eastAsia="Times New Roman" w:cstheme="minorHAnsi"/>
                <w:b/>
                <w:bCs/>
                <w:sz w:val="20"/>
                <w:szCs w:val="20"/>
                <w:lang w:eastAsia="pl-PL"/>
              </w:rPr>
              <w:t xml:space="preserve">tym </w:t>
            </w:r>
            <w:proofErr w:type="spellStart"/>
            <w:r w:rsidRPr="00611FA0">
              <w:rPr>
                <w:rFonts w:eastAsia="Times New Roman" w:cstheme="minorHAnsi"/>
                <w:b/>
                <w:bCs/>
                <w:sz w:val="20"/>
                <w:szCs w:val="20"/>
                <w:lang w:eastAsia="pl-PL"/>
              </w:rPr>
              <w:t>czipsy</w:t>
            </w:r>
            <w:proofErr w:type="spellEnd"/>
            <w:r w:rsidRPr="00611FA0">
              <w:rPr>
                <w:rFonts w:eastAsia="Times New Roman" w:cstheme="minorHAnsi"/>
                <w:b/>
                <w:bCs/>
                <w:sz w:val="20"/>
                <w:szCs w:val="20"/>
                <w:lang w:eastAsia="pl-PL"/>
              </w:rPr>
              <w:t>, chrupki, frytki</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analogiczne wyroby na bazie ciast</w:t>
            </w:r>
          </w:p>
        </w:tc>
        <w:tc>
          <w:tcPr>
            <w:tcW w:w="1131" w:type="dxa"/>
          </w:tcPr>
          <w:p w14:paraId="14F5A67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18</w:t>
            </w:r>
          </w:p>
        </w:tc>
        <w:tc>
          <w:tcPr>
            <w:tcW w:w="851" w:type="dxa"/>
          </w:tcPr>
          <w:p w14:paraId="2EFFA7C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20D5406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3013D26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2FAEE4DD" w14:textId="77777777" w:rsidTr="008071BF">
        <w:trPr>
          <w:trHeight w:val="113"/>
          <w:jc w:val="center"/>
        </w:trPr>
        <w:tc>
          <w:tcPr>
            <w:tcW w:w="1986" w:type="dxa"/>
            <w:gridSpan w:val="2"/>
            <w:vMerge/>
            <w:hideMark/>
          </w:tcPr>
          <w:p w14:paraId="1BD90B24" w14:textId="77777777" w:rsidR="008071BF" w:rsidRPr="00611FA0" w:rsidRDefault="008071BF" w:rsidP="008071BF">
            <w:pPr>
              <w:rPr>
                <w:rFonts w:eastAsia="Times New Roman" w:cstheme="minorHAnsi"/>
                <w:b/>
                <w:bCs/>
                <w:sz w:val="20"/>
                <w:szCs w:val="20"/>
                <w:u w:val="single"/>
                <w:lang w:eastAsia="pl-PL"/>
              </w:rPr>
            </w:pPr>
          </w:p>
        </w:tc>
        <w:tc>
          <w:tcPr>
            <w:tcW w:w="2976" w:type="dxa"/>
            <w:hideMark/>
          </w:tcPr>
          <w:p w14:paraId="708D2F3B" w14:textId="33B30643"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Substytuty mięsa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nabiału/Substytuty mięsa</w:t>
            </w:r>
          </w:p>
        </w:tc>
        <w:tc>
          <w:tcPr>
            <w:tcW w:w="1131" w:type="dxa"/>
          </w:tcPr>
          <w:p w14:paraId="7359CB6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5</w:t>
            </w:r>
          </w:p>
        </w:tc>
        <w:tc>
          <w:tcPr>
            <w:tcW w:w="851" w:type="dxa"/>
          </w:tcPr>
          <w:p w14:paraId="56DC96F7"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7986143"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5BD837E1"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317EC116" w14:textId="77777777" w:rsidTr="008071BF">
        <w:trPr>
          <w:trHeight w:val="113"/>
          <w:jc w:val="center"/>
        </w:trPr>
        <w:tc>
          <w:tcPr>
            <w:tcW w:w="1986" w:type="dxa"/>
            <w:gridSpan w:val="2"/>
            <w:vMerge/>
          </w:tcPr>
          <w:p w14:paraId="638EBEEF" w14:textId="77777777" w:rsidR="008071BF" w:rsidRPr="00611FA0" w:rsidRDefault="008071BF" w:rsidP="008071BF">
            <w:pPr>
              <w:rPr>
                <w:rFonts w:eastAsia="Times New Roman" w:cstheme="minorHAnsi"/>
                <w:b/>
                <w:bCs/>
                <w:sz w:val="20"/>
                <w:szCs w:val="20"/>
                <w:u w:val="single"/>
                <w:lang w:eastAsia="pl-PL"/>
              </w:rPr>
            </w:pPr>
          </w:p>
        </w:tc>
        <w:tc>
          <w:tcPr>
            <w:tcW w:w="2976" w:type="dxa"/>
          </w:tcPr>
          <w:p w14:paraId="763FD00E" w14:textId="114F0D85" w:rsidR="008071BF" w:rsidRPr="00611FA0" w:rsidRDefault="008071BF" w:rsidP="008071BF">
            <w:pPr>
              <w:rPr>
                <w:rFonts w:eastAsia="Times New Roman" w:cstheme="minorHAnsi"/>
                <w:b/>
                <w:bCs/>
                <w:sz w:val="20"/>
                <w:szCs w:val="20"/>
                <w:lang w:eastAsia="pl-PL"/>
              </w:rPr>
            </w:pPr>
            <w:r w:rsidRPr="00611FA0">
              <w:rPr>
                <w:rFonts w:eastAsia="Times New Roman" w:cstheme="minorHAnsi"/>
                <w:b/>
                <w:bCs/>
                <w:sz w:val="20"/>
                <w:szCs w:val="20"/>
                <w:lang w:eastAsia="pl-PL"/>
              </w:rPr>
              <w:t>Substytuty mięsa</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nabiału/Substytuty nabiału/Alternatywy dla przetworów mlecznych, np. Napój kokosowy</w:t>
            </w:r>
          </w:p>
        </w:tc>
        <w:tc>
          <w:tcPr>
            <w:tcW w:w="1131" w:type="dxa"/>
          </w:tcPr>
          <w:p w14:paraId="091DA53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6</w:t>
            </w:r>
          </w:p>
        </w:tc>
        <w:tc>
          <w:tcPr>
            <w:tcW w:w="851" w:type="dxa"/>
          </w:tcPr>
          <w:p w14:paraId="5159149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178A3C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6C2ED8FC"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23578F90" w14:textId="77777777" w:rsidTr="008071BF">
        <w:trPr>
          <w:trHeight w:val="113"/>
          <w:jc w:val="center"/>
        </w:trPr>
        <w:tc>
          <w:tcPr>
            <w:tcW w:w="1986" w:type="dxa"/>
            <w:gridSpan w:val="2"/>
          </w:tcPr>
          <w:p w14:paraId="66C22AC7" w14:textId="43A8177C"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sz w:val="20"/>
                <w:szCs w:val="20"/>
                <w:lang w:eastAsia="pl-PL"/>
              </w:rPr>
              <w:t>Razem środki spożywcze, m</w:t>
            </w:r>
            <w:r w:rsidRPr="00611FA0">
              <w:rPr>
                <w:rFonts w:eastAsia="Times New Roman" w:cstheme="minorHAnsi"/>
                <w:b/>
                <w:bCs/>
                <w:sz w:val="20"/>
                <w:szCs w:val="20"/>
                <w:lang w:eastAsia="pl-PL"/>
              </w:rPr>
              <w:t>ateriały</w:t>
            </w:r>
            <w:r>
              <w:rPr>
                <w:rFonts w:eastAsia="Times New Roman" w:cstheme="minorHAnsi"/>
                <w:b/>
                <w:bCs/>
                <w:sz w:val="20"/>
                <w:szCs w:val="20"/>
                <w:lang w:eastAsia="pl-PL"/>
              </w:rPr>
              <w:t xml:space="preserve"> i </w:t>
            </w:r>
            <w:r w:rsidRPr="00611FA0">
              <w:rPr>
                <w:rFonts w:eastAsia="Times New Roman" w:cstheme="minorHAnsi"/>
                <w:b/>
                <w:bCs/>
                <w:sz w:val="20"/>
                <w:szCs w:val="20"/>
                <w:lang w:eastAsia="pl-PL"/>
              </w:rPr>
              <w:t>wyroby przeznaczone do kontaktu</w:t>
            </w:r>
            <w:r>
              <w:rPr>
                <w:rFonts w:eastAsia="Times New Roman" w:cstheme="minorHAnsi"/>
                <w:b/>
                <w:bCs/>
                <w:sz w:val="20"/>
                <w:szCs w:val="20"/>
                <w:lang w:eastAsia="pl-PL"/>
              </w:rPr>
              <w:t xml:space="preserve"> z </w:t>
            </w:r>
            <w:r w:rsidRPr="00611FA0">
              <w:rPr>
                <w:rFonts w:eastAsia="Times New Roman" w:cstheme="minorHAnsi"/>
                <w:b/>
                <w:bCs/>
                <w:sz w:val="20"/>
                <w:szCs w:val="20"/>
                <w:lang w:eastAsia="pl-PL"/>
              </w:rPr>
              <w:t>żywnością</w:t>
            </w:r>
          </w:p>
        </w:tc>
        <w:tc>
          <w:tcPr>
            <w:tcW w:w="2976" w:type="dxa"/>
          </w:tcPr>
          <w:p w14:paraId="41F00091" w14:textId="77777777" w:rsidR="008071BF" w:rsidRPr="00611FA0" w:rsidRDefault="008071BF" w:rsidP="008071BF">
            <w:pPr>
              <w:rPr>
                <w:rFonts w:eastAsia="Times New Roman" w:cstheme="minorHAnsi"/>
                <w:b/>
                <w:bCs/>
                <w:sz w:val="20"/>
                <w:szCs w:val="20"/>
                <w:lang w:eastAsia="pl-PL"/>
              </w:rPr>
            </w:pPr>
          </w:p>
        </w:tc>
        <w:tc>
          <w:tcPr>
            <w:tcW w:w="1131" w:type="dxa"/>
          </w:tcPr>
          <w:p w14:paraId="2F528036" w14:textId="77777777" w:rsidR="008071BF" w:rsidRPr="00611FA0" w:rsidRDefault="008071BF" w:rsidP="008071BF">
            <w:pPr>
              <w:jc w:val="center"/>
              <w:rPr>
                <w:rFonts w:eastAsia="Times New Roman" w:cstheme="minorHAnsi"/>
                <w:b/>
                <w:bCs/>
                <w:sz w:val="20"/>
                <w:szCs w:val="20"/>
                <w:lang w:eastAsia="pl-PL"/>
              </w:rPr>
            </w:pPr>
            <w:r w:rsidRPr="00611FA0">
              <w:rPr>
                <w:rFonts w:eastAsia="Times New Roman" w:cstheme="minorHAnsi"/>
                <w:b/>
                <w:bCs/>
                <w:sz w:val="20"/>
                <w:szCs w:val="20"/>
                <w:lang w:eastAsia="pl-PL"/>
              </w:rPr>
              <w:t>4259</w:t>
            </w:r>
          </w:p>
        </w:tc>
        <w:tc>
          <w:tcPr>
            <w:tcW w:w="851" w:type="dxa"/>
          </w:tcPr>
          <w:p w14:paraId="0B0D60AD" w14:textId="77777777" w:rsidR="008071BF" w:rsidRPr="00611FA0" w:rsidRDefault="008071BF" w:rsidP="008071BF">
            <w:pPr>
              <w:jc w:val="center"/>
              <w:rPr>
                <w:rFonts w:eastAsia="Times New Roman" w:cstheme="minorHAnsi"/>
                <w:b/>
                <w:bCs/>
                <w:sz w:val="20"/>
                <w:szCs w:val="20"/>
                <w:lang w:eastAsia="pl-PL"/>
              </w:rPr>
            </w:pPr>
            <w:r w:rsidRPr="00611FA0">
              <w:rPr>
                <w:rFonts w:eastAsia="Times New Roman" w:cstheme="minorHAnsi"/>
                <w:b/>
                <w:bCs/>
                <w:sz w:val="20"/>
                <w:szCs w:val="20"/>
                <w:lang w:eastAsia="pl-PL"/>
              </w:rPr>
              <w:t>286</w:t>
            </w:r>
          </w:p>
        </w:tc>
        <w:tc>
          <w:tcPr>
            <w:tcW w:w="851" w:type="dxa"/>
          </w:tcPr>
          <w:p w14:paraId="1B428426" w14:textId="77777777" w:rsidR="008071BF" w:rsidRPr="00611FA0" w:rsidRDefault="008071BF" w:rsidP="008071BF">
            <w:pPr>
              <w:jc w:val="center"/>
              <w:rPr>
                <w:rFonts w:eastAsia="Times New Roman" w:cstheme="minorHAnsi"/>
                <w:b/>
                <w:bCs/>
                <w:sz w:val="20"/>
                <w:szCs w:val="20"/>
                <w:lang w:eastAsia="pl-PL"/>
              </w:rPr>
            </w:pPr>
            <w:r w:rsidRPr="00611FA0">
              <w:rPr>
                <w:rFonts w:eastAsia="Times New Roman" w:cstheme="minorHAnsi"/>
                <w:b/>
                <w:bCs/>
                <w:sz w:val="20"/>
                <w:szCs w:val="20"/>
                <w:lang w:eastAsia="pl-PL"/>
              </w:rPr>
              <w:t>6,72</w:t>
            </w:r>
          </w:p>
        </w:tc>
        <w:tc>
          <w:tcPr>
            <w:tcW w:w="2337" w:type="dxa"/>
          </w:tcPr>
          <w:p w14:paraId="61D45B3A" w14:textId="77777777" w:rsidR="008071BF" w:rsidRPr="00611FA0" w:rsidRDefault="008071BF" w:rsidP="008071BF">
            <w:pPr>
              <w:jc w:val="center"/>
              <w:rPr>
                <w:rFonts w:eastAsia="Times New Roman" w:cstheme="minorHAnsi"/>
                <w:sz w:val="20"/>
                <w:szCs w:val="20"/>
                <w:lang w:eastAsia="pl-PL"/>
              </w:rPr>
            </w:pPr>
          </w:p>
        </w:tc>
      </w:tr>
      <w:tr w:rsidR="008071BF" w:rsidRPr="00FA6A91" w14:paraId="4BD88E6F" w14:textId="77777777" w:rsidTr="008071BF">
        <w:trPr>
          <w:trHeight w:val="113"/>
          <w:jc w:val="center"/>
        </w:trPr>
        <w:tc>
          <w:tcPr>
            <w:tcW w:w="1986" w:type="dxa"/>
            <w:gridSpan w:val="2"/>
          </w:tcPr>
          <w:p w14:paraId="712B5F47"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sz w:val="20"/>
                <w:szCs w:val="20"/>
                <w:lang w:eastAsia="pl-PL"/>
              </w:rPr>
              <w:t>Badania sanitarne</w:t>
            </w:r>
          </w:p>
        </w:tc>
        <w:tc>
          <w:tcPr>
            <w:tcW w:w="2976" w:type="dxa"/>
          </w:tcPr>
          <w:p w14:paraId="27F30A13" w14:textId="77777777" w:rsidR="008071BF" w:rsidRPr="00611FA0" w:rsidRDefault="008071BF" w:rsidP="008071BF">
            <w:pPr>
              <w:rPr>
                <w:rFonts w:eastAsia="Times New Roman" w:cstheme="minorHAnsi"/>
                <w:b/>
                <w:bCs/>
                <w:sz w:val="20"/>
                <w:szCs w:val="20"/>
                <w:lang w:eastAsia="pl-PL"/>
              </w:rPr>
            </w:pPr>
          </w:p>
        </w:tc>
        <w:tc>
          <w:tcPr>
            <w:tcW w:w="1131" w:type="dxa"/>
          </w:tcPr>
          <w:p w14:paraId="31D6484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329</w:t>
            </w:r>
          </w:p>
        </w:tc>
        <w:tc>
          <w:tcPr>
            <w:tcW w:w="851" w:type="dxa"/>
          </w:tcPr>
          <w:p w14:paraId="04A0A42B"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20</w:t>
            </w:r>
          </w:p>
        </w:tc>
        <w:tc>
          <w:tcPr>
            <w:tcW w:w="851" w:type="dxa"/>
          </w:tcPr>
          <w:p w14:paraId="21C6B235"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6,08</w:t>
            </w:r>
          </w:p>
        </w:tc>
        <w:tc>
          <w:tcPr>
            <w:tcW w:w="2337" w:type="dxa"/>
          </w:tcPr>
          <w:p w14:paraId="5EAF51A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obecność zanieczyszczeń biologicznych – 20 próbek</w:t>
            </w:r>
          </w:p>
        </w:tc>
      </w:tr>
      <w:tr w:rsidR="008071BF" w:rsidRPr="00FA6A91" w14:paraId="7F266583" w14:textId="77777777" w:rsidTr="008071BF">
        <w:trPr>
          <w:trHeight w:val="113"/>
          <w:jc w:val="center"/>
        </w:trPr>
        <w:tc>
          <w:tcPr>
            <w:tcW w:w="1986" w:type="dxa"/>
            <w:gridSpan w:val="2"/>
          </w:tcPr>
          <w:p w14:paraId="4DDD1529"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sz w:val="20"/>
                <w:szCs w:val="20"/>
                <w:lang w:eastAsia="pl-PL"/>
              </w:rPr>
              <w:t>Próbki kontrolne posiłków</w:t>
            </w:r>
          </w:p>
        </w:tc>
        <w:tc>
          <w:tcPr>
            <w:tcW w:w="2976" w:type="dxa"/>
          </w:tcPr>
          <w:p w14:paraId="3581A1C2" w14:textId="77777777" w:rsidR="008071BF" w:rsidRPr="00611FA0" w:rsidRDefault="008071BF" w:rsidP="008071BF">
            <w:pPr>
              <w:rPr>
                <w:rFonts w:eastAsia="Times New Roman" w:cstheme="minorHAnsi"/>
                <w:b/>
                <w:bCs/>
                <w:sz w:val="20"/>
                <w:szCs w:val="20"/>
                <w:lang w:eastAsia="pl-PL"/>
              </w:rPr>
            </w:pPr>
          </w:p>
        </w:tc>
        <w:tc>
          <w:tcPr>
            <w:tcW w:w="1131" w:type="dxa"/>
          </w:tcPr>
          <w:p w14:paraId="49275D7A"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100</w:t>
            </w:r>
          </w:p>
        </w:tc>
        <w:tc>
          <w:tcPr>
            <w:tcW w:w="851" w:type="dxa"/>
          </w:tcPr>
          <w:p w14:paraId="0639EE8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7780AFBE"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1EE31226"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68DF2FDD" w14:textId="77777777" w:rsidTr="008071BF">
        <w:trPr>
          <w:trHeight w:val="113"/>
          <w:jc w:val="center"/>
        </w:trPr>
        <w:tc>
          <w:tcPr>
            <w:tcW w:w="1986" w:type="dxa"/>
            <w:gridSpan w:val="2"/>
          </w:tcPr>
          <w:p w14:paraId="7F115C88" w14:textId="77777777" w:rsidR="008071BF" w:rsidRPr="00611FA0" w:rsidRDefault="008071BF" w:rsidP="008071BF">
            <w:pPr>
              <w:rPr>
                <w:rFonts w:eastAsia="Times New Roman" w:cstheme="minorHAnsi"/>
                <w:b/>
                <w:bCs/>
                <w:sz w:val="20"/>
                <w:szCs w:val="20"/>
                <w:u w:val="single"/>
                <w:lang w:eastAsia="pl-PL"/>
              </w:rPr>
            </w:pPr>
            <w:r w:rsidRPr="00611FA0">
              <w:rPr>
                <w:rFonts w:eastAsia="Times New Roman" w:cstheme="minorHAnsi"/>
                <w:b/>
                <w:sz w:val="20"/>
                <w:szCs w:val="20"/>
                <w:lang w:eastAsia="pl-PL"/>
              </w:rPr>
              <w:t xml:space="preserve">Produkty kosmetyczne </w:t>
            </w:r>
          </w:p>
        </w:tc>
        <w:tc>
          <w:tcPr>
            <w:tcW w:w="2976" w:type="dxa"/>
          </w:tcPr>
          <w:p w14:paraId="5817B6AE" w14:textId="77777777" w:rsidR="008071BF" w:rsidRPr="00611FA0" w:rsidRDefault="008071BF" w:rsidP="008071BF">
            <w:pPr>
              <w:rPr>
                <w:rFonts w:eastAsia="Times New Roman" w:cstheme="minorHAnsi"/>
                <w:b/>
                <w:bCs/>
                <w:sz w:val="20"/>
                <w:szCs w:val="20"/>
                <w:lang w:eastAsia="pl-PL"/>
              </w:rPr>
            </w:pPr>
          </w:p>
        </w:tc>
        <w:tc>
          <w:tcPr>
            <w:tcW w:w="1131" w:type="dxa"/>
          </w:tcPr>
          <w:p w14:paraId="20C812FF"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65</w:t>
            </w:r>
          </w:p>
        </w:tc>
        <w:tc>
          <w:tcPr>
            <w:tcW w:w="851" w:type="dxa"/>
          </w:tcPr>
          <w:p w14:paraId="368D75B0"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851" w:type="dxa"/>
          </w:tcPr>
          <w:p w14:paraId="6BE8AB7D"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c>
          <w:tcPr>
            <w:tcW w:w="2337" w:type="dxa"/>
          </w:tcPr>
          <w:p w14:paraId="5807D059" w14:textId="77777777" w:rsidR="008071BF" w:rsidRPr="00611FA0" w:rsidRDefault="008071BF" w:rsidP="008071BF">
            <w:pPr>
              <w:jc w:val="center"/>
              <w:rPr>
                <w:rFonts w:eastAsia="Times New Roman" w:cstheme="minorHAnsi"/>
                <w:sz w:val="20"/>
                <w:szCs w:val="20"/>
                <w:lang w:eastAsia="pl-PL"/>
              </w:rPr>
            </w:pPr>
            <w:r w:rsidRPr="00611FA0">
              <w:rPr>
                <w:rFonts w:eastAsia="Times New Roman" w:cstheme="minorHAnsi"/>
                <w:sz w:val="20"/>
                <w:szCs w:val="20"/>
                <w:lang w:eastAsia="pl-PL"/>
              </w:rPr>
              <w:t>-</w:t>
            </w:r>
          </w:p>
        </w:tc>
      </w:tr>
      <w:tr w:rsidR="008071BF" w:rsidRPr="00FA6A91" w14:paraId="3E089EA3" w14:textId="77777777" w:rsidTr="008071BF">
        <w:trPr>
          <w:trHeight w:val="113"/>
          <w:jc w:val="center"/>
        </w:trPr>
        <w:tc>
          <w:tcPr>
            <w:tcW w:w="1986" w:type="dxa"/>
            <w:gridSpan w:val="2"/>
          </w:tcPr>
          <w:p w14:paraId="553C10AB" w14:textId="77777777" w:rsidR="008071BF" w:rsidRPr="00611FA0" w:rsidRDefault="008071BF" w:rsidP="008071BF">
            <w:pPr>
              <w:rPr>
                <w:rFonts w:eastAsia="Times New Roman" w:cstheme="minorHAnsi"/>
                <w:b/>
                <w:sz w:val="20"/>
                <w:szCs w:val="20"/>
                <w:lang w:eastAsia="pl-PL"/>
              </w:rPr>
            </w:pPr>
          </w:p>
          <w:p w14:paraId="7C5852B9" w14:textId="77777777" w:rsidR="008071BF" w:rsidRPr="00611FA0" w:rsidRDefault="008071BF" w:rsidP="008071BF">
            <w:pPr>
              <w:rPr>
                <w:rFonts w:eastAsia="Times New Roman" w:cstheme="minorHAnsi"/>
                <w:b/>
                <w:sz w:val="20"/>
                <w:szCs w:val="20"/>
                <w:lang w:eastAsia="pl-PL"/>
              </w:rPr>
            </w:pPr>
            <w:r w:rsidRPr="00611FA0">
              <w:rPr>
                <w:rFonts w:eastAsia="Times New Roman" w:cstheme="minorHAnsi"/>
                <w:b/>
                <w:sz w:val="20"/>
                <w:szCs w:val="20"/>
                <w:lang w:eastAsia="pl-PL"/>
              </w:rPr>
              <w:t xml:space="preserve">Ogółem </w:t>
            </w:r>
          </w:p>
          <w:p w14:paraId="636A84E8" w14:textId="77777777" w:rsidR="008071BF" w:rsidRPr="00611FA0" w:rsidRDefault="008071BF" w:rsidP="008071BF">
            <w:pPr>
              <w:rPr>
                <w:rFonts w:eastAsia="Times New Roman" w:cstheme="minorHAnsi"/>
                <w:b/>
                <w:bCs/>
                <w:sz w:val="20"/>
                <w:szCs w:val="20"/>
                <w:u w:val="single"/>
                <w:lang w:eastAsia="pl-PL"/>
              </w:rPr>
            </w:pPr>
          </w:p>
        </w:tc>
        <w:tc>
          <w:tcPr>
            <w:tcW w:w="2976" w:type="dxa"/>
          </w:tcPr>
          <w:p w14:paraId="0879A24F" w14:textId="77777777" w:rsidR="008071BF" w:rsidRPr="00611FA0" w:rsidRDefault="008071BF" w:rsidP="008071BF">
            <w:pPr>
              <w:rPr>
                <w:rFonts w:eastAsia="Times New Roman" w:cstheme="minorHAnsi"/>
                <w:b/>
                <w:bCs/>
                <w:sz w:val="20"/>
                <w:szCs w:val="20"/>
                <w:lang w:eastAsia="pl-PL"/>
              </w:rPr>
            </w:pPr>
          </w:p>
        </w:tc>
        <w:tc>
          <w:tcPr>
            <w:tcW w:w="1131" w:type="dxa"/>
          </w:tcPr>
          <w:p w14:paraId="3D546500" w14:textId="77777777" w:rsidR="008071BF" w:rsidRPr="00611FA0" w:rsidRDefault="008071BF" w:rsidP="008071BF">
            <w:pPr>
              <w:jc w:val="center"/>
              <w:rPr>
                <w:rFonts w:eastAsia="Times New Roman" w:cstheme="minorHAnsi"/>
                <w:b/>
                <w:bCs/>
                <w:sz w:val="20"/>
                <w:szCs w:val="20"/>
                <w:lang w:eastAsia="pl-PL"/>
              </w:rPr>
            </w:pPr>
            <w:r w:rsidRPr="00611FA0">
              <w:rPr>
                <w:rFonts w:eastAsia="Times New Roman" w:cstheme="minorHAnsi"/>
                <w:b/>
                <w:bCs/>
                <w:sz w:val="20"/>
                <w:szCs w:val="20"/>
                <w:lang w:eastAsia="pl-PL"/>
              </w:rPr>
              <w:t>4753</w:t>
            </w:r>
          </w:p>
        </w:tc>
        <w:tc>
          <w:tcPr>
            <w:tcW w:w="851" w:type="dxa"/>
          </w:tcPr>
          <w:p w14:paraId="69B38298" w14:textId="77777777" w:rsidR="008071BF" w:rsidRPr="00611FA0" w:rsidRDefault="008071BF" w:rsidP="008071BF">
            <w:pPr>
              <w:jc w:val="center"/>
              <w:rPr>
                <w:rFonts w:eastAsia="Times New Roman" w:cstheme="minorHAnsi"/>
                <w:b/>
                <w:bCs/>
                <w:sz w:val="20"/>
                <w:szCs w:val="20"/>
                <w:lang w:eastAsia="pl-PL"/>
              </w:rPr>
            </w:pPr>
            <w:r w:rsidRPr="00611FA0">
              <w:rPr>
                <w:rFonts w:eastAsia="Times New Roman" w:cstheme="minorHAnsi"/>
                <w:b/>
                <w:bCs/>
                <w:sz w:val="20"/>
                <w:szCs w:val="20"/>
                <w:lang w:eastAsia="pl-PL"/>
              </w:rPr>
              <w:t>306</w:t>
            </w:r>
          </w:p>
        </w:tc>
        <w:tc>
          <w:tcPr>
            <w:tcW w:w="851" w:type="dxa"/>
          </w:tcPr>
          <w:p w14:paraId="26A5FA01" w14:textId="77777777" w:rsidR="008071BF" w:rsidRPr="00611FA0" w:rsidRDefault="008071BF" w:rsidP="008071BF">
            <w:pPr>
              <w:jc w:val="center"/>
              <w:rPr>
                <w:rFonts w:eastAsia="Times New Roman" w:cstheme="minorHAnsi"/>
                <w:b/>
                <w:bCs/>
                <w:sz w:val="20"/>
                <w:szCs w:val="20"/>
                <w:lang w:eastAsia="pl-PL"/>
              </w:rPr>
            </w:pPr>
            <w:r w:rsidRPr="00611FA0">
              <w:rPr>
                <w:rFonts w:eastAsia="Times New Roman" w:cstheme="minorHAnsi"/>
                <w:b/>
                <w:bCs/>
                <w:sz w:val="20"/>
                <w:szCs w:val="20"/>
                <w:lang w:eastAsia="pl-PL"/>
              </w:rPr>
              <w:t>6,44</w:t>
            </w:r>
          </w:p>
        </w:tc>
        <w:tc>
          <w:tcPr>
            <w:tcW w:w="2337" w:type="dxa"/>
          </w:tcPr>
          <w:p w14:paraId="4874CAB6" w14:textId="77777777" w:rsidR="008071BF" w:rsidRPr="00611FA0" w:rsidRDefault="008071BF" w:rsidP="008071BF">
            <w:pPr>
              <w:jc w:val="center"/>
              <w:rPr>
                <w:rFonts w:eastAsia="Times New Roman" w:cstheme="minorHAnsi"/>
                <w:sz w:val="20"/>
                <w:szCs w:val="20"/>
                <w:lang w:eastAsia="pl-PL"/>
              </w:rPr>
            </w:pPr>
          </w:p>
        </w:tc>
      </w:tr>
    </w:tbl>
    <w:p w14:paraId="1B17771C" w14:textId="115DD4BD" w:rsidR="00FF45EA" w:rsidRDefault="00FF45EA" w:rsidP="00F74787">
      <w:pPr>
        <w:spacing w:after="0" w:line="276" w:lineRule="auto"/>
        <w:jc w:val="both"/>
        <w:rPr>
          <w:rFonts w:eastAsia="Times New Roman" w:cstheme="minorHAnsi"/>
          <w:sz w:val="24"/>
          <w:szCs w:val="24"/>
          <w:lang w:eastAsia="pl-PL"/>
        </w:rPr>
      </w:pPr>
      <w:r>
        <w:rPr>
          <w:rFonts w:eastAsia="Times New Roman" w:cstheme="minorHAnsi"/>
          <w:sz w:val="24"/>
          <w:szCs w:val="24"/>
          <w:lang w:eastAsia="pl-PL"/>
        </w:rPr>
        <w:br w:type="page"/>
      </w:r>
    </w:p>
    <w:p w14:paraId="4F697288" w14:textId="6AE8A3DE" w:rsidR="009F7C5F" w:rsidRPr="0057057F" w:rsidRDefault="009F7C5F" w:rsidP="009F7C5F">
      <w:pPr>
        <w:pStyle w:val="Legenda"/>
        <w:keepNext/>
        <w:rPr>
          <w:i w:val="0"/>
          <w:iCs w:val="0"/>
          <w:color w:val="auto"/>
        </w:rPr>
      </w:pPr>
      <w:bookmarkStart w:id="851" w:name="_Toc133231333"/>
      <w:bookmarkStart w:id="852" w:name="_Toc133236342"/>
      <w:bookmarkStart w:id="853" w:name="_Toc133311732"/>
      <w:bookmarkStart w:id="854" w:name="_Toc133320588"/>
      <w:bookmarkStart w:id="855" w:name="_Toc133321707"/>
      <w:bookmarkStart w:id="856" w:name="_Toc133387685"/>
      <w:bookmarkStart w:id="857" w:name="_Toc133388629"/>
      <w:bookmarkStart w:id="858" w:name="_Toc133500652"/>
      <w:bookmarkStart w:id="859" w:name="_Toc133559656"/>
      <w:bookmarkStart w:id="860" w:name="_Toc133576678"/>
      <w:bookmarkStart w:id="861" w:name="_Toc133582282"/>
      <w:bookmarkStart w:id="862" w:name="_Toc133582900"/>
      <w:bookmarkStart w:id="863" w:name="_Toc133583790"/>
      <w:bookmarkStart w:id="864" w:name="_Toc134604399"/>
      <w:bookmarkStart w:id="865" w:name="_Toc134610913"/>
      <w:bookmarkStart w:id="866" w:name="_Toc135041612"/>
      <w:bookmarkStart w:id="867" w:name="_Toc135828604"/>
      <w:r w:rsidRPr="0057057F">
        <w:rPr>
          <w:i w:val="0"/>
          <w:iCs w:val="0"/>
          <w:color w:val="auto"/>
        </w:rPr>
        <w:lastRenderedPageBreak/>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39</w:t>
      </w:r>
      <w:r w:rsidRPr="0057057F">
        <w:rPr>
          <w:i w:val="0"/>
          <w:iCs w:val="0"/>
          <w:noProof/>
          <w:color w:val="auto"/>
        </w:rPr>
        <w:fldChar w:fldCharType="end"/>
      </w:r>
      <w:r w:rsidR="00506244">
        <w:rPr>
          <w:i w:val="0"/>
          <w:iCs w:val="0"/>
          <w:noProof/>
          <w:color w:val="auto"/>
        </w:rPr>
        <w:t>.</w:t>
      </w:r>
      <w:r w:rsidRPr="0057057F">
        <w:rPr>
          <w:i w:val="0"/>
          <w:iCs w:val="0"/>
          <w:color w:val="auto"/>
        </w:rPr>
        <w:t xml:space="preserve"> Liczba próbek</w:t>
      </w:r>
      <w:r w:rsidR="005A5A82" w:rsidRPr="0057057F">
        <w:rPr>
          <w:i w:val="0"/>
          <w:iCs w:val="0"/>
          <w:color w:val="auto"/>
        </w:rPr>
        <w:t xml:space="preserve"> z </w:t>
      </w:r>
      <w:r w:rsidRPr="0057057F">
        <w:rPr>
          <w:i w:val="0"/>
          <w:iCs w:val="0"/>
          <w:color w:val="auto"/>
        </w:rPr>
        <w:t>województwa zachodniopomorskiego przebadanych</w:t>
      </w:r>
      <w:r w:rsidR="000E738B" w:rsidRPr="0057057F">
        <w:rPr>
          <w:i w:val="0"/>
          <w:iCs w:val="0"/>
          <w:color w:val="auto"/>
        </w:rPr>
        <w:t xml:space="preserve"> w </w:t>
      </w:r>
      <w:r w:rsidRPr="0057057F">
        <w:rPr>
          <w:i w:val="0"/>
          <w:iCs w:val="0"/>
          <w:color w:val="auto"/>
        </w:rPr>
        <w:t>poszczególnych kierunkach:</w:t>
      </w:r>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p>
    <w:tbl>
      <w:tblPr>
        <w:tblStyle w:val="Siatkatabelijasna"/>
        <w:tblW w:w="9923" w:type="dxa"/>
        <w:jc w:val="center"/>
        <w:tblLayout w:type="fixed"/>
        <w:tblLook w:val="04A0" w:firstRow="1" w:lastRow="0" w:firstColumn="1" w:lastColumn="0" w:noHBand="0" w:noVBand="1"/>
        <w:tblCaption w:val="Tabela 39 Liczba próbek z województwa zachodniopomorskiego przebadanych w poszczególnych kierunkach:"/>
        <w:tblDescription w:val="Tabela 39 Liczba próbek z województwa zachodniopomorskiego przebadanych w poszczególnych kierunkach:"/>
      </w:tblPr>
      <w:tblGrid>
        <w:gridCol w:w="3970"/>
        <w:gridCol w:w="1984"/>
        <w:gridCol w:w="1985"/>
        <w:gridCol w:w="1984"/>
      </w:tblGrid>
      <w:tr w:rsidR="00165442" w:rsidRPr="009C0FF0" w14:paraId="2B475C3D" w14:textId="77777777" w:rsidTr="00AD7B28">
        <w:trPr>
          <w:jc w:val="center"/>
        </w:trPr>
        <w:tc>
          <w:tcPr>
            <w:tcW w:w="3970" w:type="dxa"/>
          </w:tcPr>
          <w:p w14:paraId="539411B8" w14:textId="77777777" w:rsidR="00165442" w:rsidRPr="00951FCE" w:rsidRDefault="00165442" w:rsidP="0027720E">
            <w:pPr>
              <w:spacing w:line="276" w:lineRule="auto"/>
              <w:rPr>
                <w:rFonts w:eastAsia="Times New Roman" w:cstheme="minorHAnsi"/>
                <w:b/>
                <w:sz w:val="20"/>
                <w:szCs w:val="20"/>
                <w:lang w:eastAsia="pl-PL"/>
              </w:rPr>
            </w:pPr>
            <w:r w:rsidRPr="00951FCE">
              <w:rPr>
                <w:rFonts w:eastAsia="Times New Roman" w:cstheme="minorHAnsi"/>
                <w:b/>
                <w:sz w:val="20"/>
                <w:szCs w:val="20"/>
                <w:lang w:eastAsia="pl-PL"/>
              </w:rPr>
              <w:t>Kierunek badania</w:t>
            </w:r>
          </w:p>
        </w:tc>
        <w:tc>
          <w:tcPr>
            <w:tcW w:w="1984" w:type="dxa"/>
          </w:tcPr>
          <w:p w14:paraId="727890FD" w14:textId="77777777" w:rsidR="00165442" w:rsidRPr="00951FCE" w:rsidRDefault="00165442" w:rsidP="0027720E">
            <w:pPr>
              <w:spacing w:line="276" w:lineRule="auto"/>
              <w:rPr>
                <w:rFonts w:eastAsia="Times New Roman" w:cstheme="minorHAnsi"/>
                <w:b/>
                <w:sz w:val="20"/>
                <w:szCs w:val="20"/>
                <w:lang w:eastAsia="pl-PL"/>
              </w:rPr>
            </w:pPr>
            <w:r w:rsidRPr="00951FCE">
              <w:rPr>
                <w:rFonts w:eastAsia="Times New Roman" w:cstheme="minorHAnsi"/>
                <w:b/>
                <w:sz w:val="20"/>
                <w:szCs w:val="20"/>
                <w:lang w:eastAsia="pl-PL"/>
              </w:rPr>
              <w:t>Liczba próbek zbadanych</w:t>
            </w:r>
          </w:p>
        </w:tc>
        <w:tc>
          <w:tcPr>
            <w:tcW w:w="1985" w:type="dxa"/>
          </w:tcPr>
          <w:p w14:paraId="165F2F40" w14:textId="77777777" w:rsidR="00165442" w:rsidRPr="00951FCE" w:rsidRDefault="00165442" w:rsidP="0027720E">
            <w:pPr>
              <w:spacing w:line="276" w:lineRule="auto"/>
              <w:rPr>
                <w:rFonts w:eastAsia="Times New Roman" w:cstheme="minorHAnsi"/>
                <w:b/>
                <w:sz w:val="20"/>
                <w:szCs w:val="20"/>
                <w:lang w:eastAsia="pl-PL"/>
              </w:rPr>
            </w:pPr>
            <w:r w:rsidRPr="00951FCE">
              <w:rPr>
                <w:rFonts w:eastAsia="Times New Roman" w:cstheme="minorHAnsi"/>
                <w:b/>
                <w:sz w:val="20"/>
                <w:szCs w:val="20"/>
                <w:lang w:eastAsia="pl-PL"/>
              </w:rPr>
              <w:t>Liczba próbek zakwestionowanych</w:t>
            </w:r>
          </w:p>
        </w:tc>
        <w:tc>
          <w:tcPr>
            <w:tcW w:w="1984" w:type="dxa"/>
          </w:tcPr>
          <w:p w14:paraId="5CA46F1C" w14:textId="77777777" w:rsidR="00165442" w:rsidRPr="00951FCE" w:rsidRDefault="00165442" w:rsidP="0027720E">
            <w:pPr>
              <w:spacing w:line="276" w:lineRule="auto"/>
              <w:rPr>
                <w:rFonts w:eastAsia="Times New Roman" w:cstheme="minorHAnsi"/>
                <w:b/>
                <w:sz w:val="20"/>
                <w:szCs w:val="20"/>
                <w:lang w:eastAsia="pl-PL"/>
              </w:rPr>
            </w:pPr>
            <w:r w:rsidRPr="00951FCE">
              <w:rPr>
                <w:rFonts w:eastAsia="Times New Roman" w:cstheme="minorHAnsi"/>
                <w:b/>
                <w:sz w:val="20"/>
                <w:szCs w:val="20"/>
                <w:lang w:eastAsia="pl-PL"/>
              </w:rPr>
              <w:t>% próbek zakwestionowanych</w:t>
            </w:r>
          </w:p>
        </w:tc>
      </w:tr>
      <w:tr w:rsidR="00165442" w:rsidRPr="009C0FF0" w14:paraId="3877733F" w14:textId="77777777" w:rsidTr="00AD7B28">
        <w:trPr>
          <w:jc w:val="center"/>
        </w:trPr>
        <w:tc>
          <w:tcPr>
            <w:tcW w:w="3970" w:type="dxa"/>
          </w:tcPr>
          <w:p w14:paraId="6BAA6C8B" w14:textId="77777777" w:rsidR="00165442" w:rsidRPr="00951FCE" w:rsidRDefault="00165442" w:rsidP="0027720E">
            <w:pPr>
              <w:spacing w:line="276" w:lineRule="auto"/>
              <w:rPr>
                <w:rFonts w:eastAsia="Times New Roman" w:cstheme="minorHAnsi"/>
                <w:b/>
                <w:sz w:val="20"/>
                <w:szCs w:val="20"/>
                <w:lang w:eastAsia="pl-PL"/>
              </w:rPr>
            </w:pPr>
            <w:r w:rsidRPr="00951FCE">
              <w:rPr>
                <w:rFonts w:eastAsia="Times New Roman" w:cstheme="minorHAnsi"/>
                <w:sz w:val="20"/>
                <w:szCs w:val="20"/>
                <w:lang w:eastAsia="pl-PL"/>
              </w:rPr>
              <w:t>wyróżniki mikrobiologiczne</w:t>
            </w:r>
          </w:p>
        </w:tc>
        <w:tc>
          <w:tcPr>
            <w:tcW w:w="1984" w:type="dxa"/>
          </w:tcPr>
          <w:p w14:paraId="04130F47"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2934</w:t>
            </w:r>
          </w:p>
        </w:tc>
        <w:tc>
          <w:tcPr>
            <w:tcW w:w="1985" w:type="dxa"/>
          </w:tcPr>
          <w:p w14:paraId="6A3DD727"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270</w:t>
            </w:r>
          </w:p>
        </w:tc>
        <w:tc>
          <w:tcPr>
            <w:tcW w:w="1984" w:type="dxa"/>
          </w:tcPr>
          <w:p w14:paraId="6173F47E"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9,20</w:t>
            </w:r>
          </w:p>
        </w:tc>
      </w:tr>
      <w:tr w:rsidR="00165442" w:rsidRPr="009C0FF0" w14:paraId="40753ED7" w14:textId="77777777" w:rsidTr="00AD7B28">
        <w:trPr>
          <w:jc w:val="center"/>
        </w:trPr>
        <w:tc>
          <w:tcPr>
            <w:tcW w:w="3970" w:type="dxa"/>
          </w:tcPr>
          <w:p w14:paraId="598CF9D3"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metale szkodliwe dla zdrowia</w:t>
            </w:r>
          </w:p>
        </w:tc>
        <w:tc>
          <w:tcPr>
            <w:tcW w:w="1984" w:type="dxa"/>
          </w:tcPr>
          <w:p w14:paraId="1058E780"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219</w:t>
            </w:r>
          </w:p>
        </w:tc>
        <w:tc>
          <w:tcPr>
            <w:tcW w:w="1985" w:type="dxa"/>
          </w:tcPr>
          <w:p w14:paraId="3DB5D6CB" w14:textId="77777777" w:rsidR="00165442" w:rsidRPr="00951FCE" w:rsidRDefault="00165442" w:rsidP="0027720E">
            <w:pPr>
              <w:spacing w:line="276" w:lineRule="auto"/>
              <w:jc w:val="center"/>
              <w:rPr>
                <w:rFonts w:eastAsia="Times New Roman" w:cstheme="minorHAnsi"/>
                <w:bCs/>
                <w:sz w:val="20"/>
                <w:szCs w:val="20"/>
                <w:lang w:eastAsia="pl-PL"/>
              </w:rPr>
            </w:pPr>
            <w:r w:rsidRPr="00951FCE">
              <w:rPr>
                <w:rFonts w:eastAsia="Times New Roman" w:cstheme="minorHAnsi"/>
                <w:bCs/>
                <w:sz w:val="20"/>
                <w:szCs w:val="20"/>
                <w:lang w:eastAsia="pl-PL"/>
              </w:rPr>
              <w:t>-</w:t>
            </w:r>
          </w:p>
        </w:tc>
        <w:tc>
          <w:tcPr>
            <w:tcW w:w="1984" w:type="dxa"/>
          </w:tcPr>
          <w:p w14:paraId="03FDF38E" w14:textId="77777777" w:rsidR="00165442" w:rsidRPr="00951FCE" w:rsidRDefault="00165442" w:rsidP="0027720E">
            <w:pPr>
              <w:spacing w:line="276" w:lineRule="auto"/>
              <w:jc w:val="center"/>
              <w:rPr>
                <w:rFonts w:eastAsia="Times New Roman" w:cstheme="minorHAnsi"/>
                <w:bCs/>
                <w:sz w:val="20"/>
                <w:szCs w:val="20"/>
                <w:lang w:eastAsia="pl-PL"/>
              </w:rPr>
            </w:pPr>
            <w:r w:rsidRPr="00951FCE">
              <w:rPr>
                <w:rFonts w:eastAsia="Times New Roman" w:cstheme="minorHAnsi"/>
                <w:bCs/>
                <w:sz w:val="20"/>
                <w:szCs w:val="20"/>
                <w:lang w:eastAsia="pl-PL"/>
              </w:rPr>
              <w:t>-</w:t>
            </w:r>
          </w:p>
        </w:tc>
      </w:tr>
      <w:tr w:rsidR="00165442" w:rsidRPr="009C0FF0" w14:paraId="50AD749F" w14:textId="77777777" w:rsidTr="00AD7B28">
        <w:trPr>
          <w:jc w:val="center"/>
        </w:trPr>
        <w:tc>
          <w:tcPr>
            <w:tcW w:w="3970" w:type="dxa"/>
          </w:tcPr>
          <w:p w14:paraId="6CF8970B"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pozostałości pestycydów</w:t>
            </w:r>
          </w:p>
        </w:tc>
        <w:tc>
          <w:tcPr>
            <w:tcW w:w="1984" w:type="dxa"/>
          </w:tcPr>
          <w:p w14:paraId="17C7722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263</w:t>
            </w:r>
          </w:p>
        </w:tc>
        <w:tc>
          <w:tcPr>
            <w:tcW w:w="1985" w:type="dxa"/>
          </w:tcPr>
          <w:p w14:paraId="59728D58"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8</w:t>
            </w:r>
          </w:p>
        </w:tc>
        <w:tc>
          <w:tcPr>
            <w:tcW w:w="1984" w:type="dxa"/>
          </w:tcPr>
          <w:p w14:paraId="1AA540A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3,04</w:t>
            </w:r>
          </w:p>
        </w:tc>
      </w:tr>
      <w:tr w:rsidR="00165442" w:rsidRPr="009C0FF0" w14:paraId="446FF9FB" w14:textId="77777777" w:rsidTr="00AD7B28">
        <w:trPr>
          <w:jc w:val="center"/>
        </w:trPr>
        <w:tc>
          <w:tcPr>
            <w:tcW w:w="3970" w:type="dxa"/>
          </w:tcPr>
          <w:p w14:paraId="295FD593" w14:textId="77777777" w:rsidR="00165442" w:rsidRPr="00951FCE" w:rsidRDefault="00165442" w:rsidP="0027720E">
            <w:pPr>
              <w:spacing w:line="276" w:lineRule="auto"/>
              <w:rPr>
                <w:rFonts w:eastAsia="Times New Roman" w:cstheme="minorHAnsi"/>
                <w:sz w:val="20"/>
                <w:szCs w:val="20"/>
                <w:lang w:eastAsia="pl-PL"/>
              </w:rPr>
            </w:pPr>
            <w:proofErr w:type="spellStart"/>
            <w:r w:rsidRPr="00951FCE">
              <w:rPr>
                <w:rFonts w:eastAsia="Times New Roman" w:cstheme="minorHAnsi"/>
                <w:sz w:val="20"/>
                <w:szCs w:val="20"/>
                <w:lang w:eastAsia="pl-PL"/>
              </w:rPr>
              <w:t>mykotoksyny</w:t>
            </w:r>
            <w:proofErr w:type="spellEnd"/>
          </w:p>
        </w:tc>
        <w:tc>
          <w:tcPr>
            <w:tcW w:w="1984" w:type="dxa"/>
          </w:tcPr>
          <w:p w14:paraId="5C912BC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89</w:t>
            </w:r>
          </w:p>
        </w:tc>
        <w:tc>
          <w:tcPr>
            <w:tcW w:w="1985" w:type="dxa"/>
          </w:tcPr>
          <w:p w14:paraId="4848BCFE"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4</w:t>
            </w:r>
          </w:p>
        </w:tc>
        <w:tc>
          <w:tcPr>
            <w:tcW w:w="1984" w:type="dxa"/>
          </w:tcPr>
          <w:p w14:paraId="29873E5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4,49</w:t>
            </w:r>
          </w:p>
        </w:tc>
      </w:tr>
      <w:tr w:rsidR="00165442" w:rsidRPr="009C0FF0" w14:paraId="31FA7212" w14:textId="77777777" w:rsidTr="00AD7B28">
        <w:trPr>
          <w:jc w:val="center"/>
        </w:trPr>
        <w:tc>
          <w:tcPr>
            <w:tcW w:w="3970" w:type="dxa"/>
          </w:tcPr>
          <w:p w14:paraId="16D5F29F"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zanieczyszczenie azotanami</w:t>
            </w:r>
          </w:p>
        </w:tc>
        <w:tc>
          <w:tcPr>
            <w:tcW w:w="1984" w:type="dxa"/>
          </w:tcPr>
          <w:p w14:paraId="28C9687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24</w:t>
            </w:r>
          </w:p>
        </w:tc>
        <w:tc>
          <w:tcPr>
            <w:tcW w:w="1985" w:type="dxa"/>
          </w:tcPr>
          <w:p w14:paraId="51B9B1F6"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5BED198F"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194FB735" w14:textId="77777777" w:rsidTr="00AD7B28">
        <w:trPr>
          <w:jc w:val="center"/>
        </w:trPr>
        <w:tc>
          <w:tcPr>
            <w:tcW w:w="3970" w:type="dxa"/>
          </w:tcPr>
          <w:p w14:paraId="6FF6DE53"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zawartość substancji dodatkowych (w tym Sudan I-IV)</w:t>
            </w:r>
          </w:p>
        </w:tc>
        <w:tc>
          <w:tcPr>
            <w:tcW w:w="1984" w:type="dxa"/>
          </w:tcPr>
          <w:p w14:paraId="6CBC026C"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146</w:t>
            </w:r>
          </w:p>
        </w:tc>
        <w:tc>
          <w:tcPr>
            <w:tcW w:w="1985" w:type="dxa"/>
          </w:tcPr>
          <w:p w14:paraId="03B5D536"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w:t>
            </w:r>
          </w:p>
        </w:tc>
        <w:tc>
          <w:tcPr>
            <w:tcW w:w="1984" w:type="dxa"/>
          </w:tcPr>
          <w:p w14:paraId="71C1225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0,68</w:t>
            </w:r>
          </w:p>
        </w:tc>
      </w:tr>
      <w:tr w:rsidR="00165442" w:rsidRPr="009C0FF0" w14:paraId="43724283" w14:textId="77777777" w:rsidTr="00AD7B28">
        <w:trPr>
          <w:jc w:val="center"/>
        </w:trPr>
        <w:tc>
          <w:tcPr>
            <w:tcW w:w="3970" w:type="dxa"/>
          </w:tcPr>
          <w:p w14:paraId="22341DEF"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kryteria czystości substancji dodatkowych</w:t>
            </w:r>
          </w:p>
        </w:tc>
        <w:tc>
          <w:tcPr>
            <w:tcW w:w="1984" w:type="dxa"/>
          </w:tcPr>
          <w:p w14:paraId="446D1DB6"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21</w:t>
            </w:r>
          </w:p>
        </w:tc>
        <w:tc>
          <w:tcPr>
            <w:tcW w:w="1985" w:type="dxa"/>
          </w:tcPr>
          <w:p w14:paraId="2919985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55F56D6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4416AF93" w14:textId="77777777" w:rsidTr="00AD7B28">
        <w:trPr>
          <w:jc w:val="center"/>
        </w:trPr>
        <w:tc>
          <w:tcPr>
            <w:tcW w:w="3970" w:type="dxa"/>
          </w:tcPr>
          <w:p w14:paraId="116E6360" w14:textId="77777777" w:rsidR="00165442" w:rsidRPr="00951FCE" w:rsidRDefault="00165442" w:rsidP="0027720E">
            <w:pPr>
              <w:spacing w:line="276" w:lineRule="auto"/>
              <w:rPr>
                <w:rFonts w:eastAsia="Times New Roman" w:cstheme="minorHAnsi"/>
                <w:b/>
                <w:sz w:val="20"/>
                <w:szCs w:val="20"/>
                <w:lang w:eastAsia="pl-PL"/>
              </w:rPr>
            </w:pPr>
            <w:r w:rsidRPr="00951FCE">
              <w:rPr>
                <w:rFonts w:eastAsia="Times New Roman" w:cstheme="minorHAnsi"/>
                <w:sz w:val="20"/>
                <w:szCs w:val="20"/>
                <w:lang w:eastAsia="pl-PL"/>
              </w:rPr>
              <w:t>skażenia promieniotwórcze</w:t>
            </w:r>
          </w:p>
        </w:tc>
        <w:tc>
          <w:tcPr>
            <w:tcW w:w="1984" w:type="dxa"/>
          </w:tcPr>
          <w:p w14:paraId="52E70DCD"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15</w:t>
            </w:r>
          </w:p>
        </w:tc>
        <w:tc>
          <w:tcPr>
            <w:tcW w:w="1985" w:type="dxa"/>
          </w:tcPr>
          <w:p w14:paraId="05094698"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4FE5F5E2"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21157CD1" w14:textId="77777777" w:rsidTr="00AD7B28">
        <w:trPr>
          <w:jc w:val="center"/>
        </w:trPr>
        <w:tc>
          <w:tcPr>
            <w:tcW w:w="3970" w:type="dxa"/>
          </w:tcPr>
          <w:p w14:paraId="355A7764" w14:textId="3AD99542"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materiały</w:t>
            </w:r>
            <w:r w:rsidR="005A5A82" w:rsidRPr="00951FCE">
              <w:rPr>
                <w:rFonts w:eastAsia="Times New Roman" w:cstheme="minorHAnsi"/>
                <w:sz w:val="20"/>
                <w:szCs w:val="20"/>
                <w:lang w:eastAsia="pl-PL"/>
              </w:rPr>
              <w:t xml:space="preserve"> i </w:t>
            </w:r>
            <w:r w:rsidRPr="00951FCE">
              <w:rPr>
                <w:rFonts w:eastAsia="Times New Roman" w:cstheme="minorHAnsi"/>
                <w:sz w:val="20"/>
                <w:szCs w:val="20"/>
                <w:lang w:eastAsia="pl-PL"/>
              </w:rPr>
              <w:t>wyroby przeznaczone do kontaktu</w:t>
            </w:r>
            <w:r w:rsidR="005A5A82" w:rsidRPr="00951FCE">
              <w:rPr>
                <w:rFonts w:eastAsia="Times New Roman" w:cstheme="minorHAnsi"/>
                <w:sz w:val="20"/>
                <w:szCs w:val="20"/>
                <w:lang w:eastAsia="pl-PL"/>
              </w:rPr>
              <w:t xml:space="preserve"> z </w:t>
            </w:r>
            <w:r w:rsidRPr="00951FCE">
              <w:rPr>
                <w:rFonts w:eastAsia="Times New Roman" w:cstheme="minorHAnsi"/>
                <w:sz w:val="20"/>
                <w:szCs w:val="20"/>
                <w:lang w:eastAsia="pl-PL"/>
              </w:rPr>
              <w:t>żywnością</w:t>
            </w:r>
          </w:p>
        </w:tc>
        <w:tc>
          <w:tcPr>
            <w:tcW w:w="1984" w:type="dxa"/>
          </w:tcPr>
          <w:p w14:paraId="6AA2FAC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55</w:t>
            </w:r>
          </w:p>
        </w:tc>
        <w:tc>
          <w:tcPr>
            <w:tcW w:w="1985" w:type="dxa"/>
          </w:tcPr>
          <w:p w14:paraId="097AF6F7"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4D61195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4D8772EB" w14:textId="77777777" w:rsidTr="00AD7B28">
        <w:trPr>
          <w:jc w:val="center"/>
        </w:trPr>
        <w:tc>
          <w:tcPr>
            <w:tcW w:w="3970" w:type="dxa"/>
          </w:tcPr>
          <w:p w14:paraId="50621479"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GMO</w:t>
            </w:r>
          </w:p>
        </w:tc>
        <w:tc>
          <w:tcPr>
            <w:tcW w:w="1984" w:type="dxa"/>
          </w:tcPr>
          <w:p w14:paraId="5DB848C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24</w:t>
            </w:r>
          </w:p>
        </w:tc>
        <w:tc>
          <w:tcPr>
            <w:tcW w:w="1985" w:type="dxa"/>
          </w:tcPr>
          <w:p w14:paraId="01CD374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38CDE2ED"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151901BF" w14:textId="77777777" w:rsidTr="00AD7B28">
        <w:trPr>
          <w:jc w:val="center"/>
        </w:trPr>
        <w:tc>
          <w:tcPr>
            <w:tcW w:w="3970" w:type="dxa"/>
          </w:tcPr>
          <w:p w14:paraId="60508387"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3-MCPD</w:t>
            </w:r>
          </w:p>
        </w:tc>
        <w:tc>
          <w:tcPr>
            <w:tcW w:w="1984" w:type="dxa"/>
          </w:tcPr>
          <w:p w14:paraId="0BD2A9F0"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14</w:t>
            </w:r>
          </w:p>
        </w:tc>
        <w:tc>
          <w:tcPr>
            <w:tcW w:w="1985" w:type="dxa"/>
          </w:tcPr>
          <w:p w14:paraId="2BCE122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1B9A9A2A"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44B236D0" w14:textId="77777777" w:rsidTr="00AD7B28">
        <w:trPr>
          <w:jc w:val="center"/>
        </w:trPr>
        <w:tc>
          <w:tcPr>
            <w:tcW w:w="3970" w:type="dxa"/>
          </w:tcPr>
          <w:p w14:paraId="7B64B09C"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histamina</w:t>
            </w:r>
          </w:p>
        </w:tc>
        <w:tc>
          <w:tcPr>
            <w:tcW w:w="1984" w:type="dxa"/>
          </w:tcPr>
          <w:p w14:paraId="60D841A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145</w:t>
            </w:r>
          </w:p>
        </w:tc>
        <w:tc>
          <w:tcPr>
            <w:tcW w:w="1985" w:type="dxa"/>
          </w:tcPr>
          <w:p w14:paraId="635BED4C"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58AB74F1"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46886857" w14:textId="77777777" w:rsidTr="00AD7B28">
        <w:trPr>
          <w:jc w:val="center"/>
        </w:trPr>
        <w:tc>
          <w:tcPr>
            <w:tcW w:w="3970" w:type="dxa"/>
          </w:tcPr>
          <w:p w14:paraId="03EDADAC"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 xml:space="preserve">zawartość metanolu cyjanowodoru, </w:t>
            </w:r>
            <w:proofErr w:type="spellStart"/>
            <w:r w:rsidRPr="00951FCE">
              <w:rPr>
                <w:rFonts w:eastAsia="Times New Roman" w:cstheme="minorHAnsi"/>
                <w:sz w:val="20"/>
                <w:szCs w:val="20"/>
                <w:lang w:eastAsia="pl-PL"/>
              </w:rPr>
              <w:t>karbaminianu</w:t>
            </w:r>
            <w:proofErr w:type="spellEnd"/>
            <w:r w:rsidRPr="00951FCE">
              <w:rPr>
                <w:rFonts w:eastAsia="Times New Roman" w:cstheme="minorHAnsi"/>
                <w:sz w:val="20"/>
                <w:szCs w:val="20"/>
                <w:lang w:eastAsia="pl-PL"/>
              </w:rPr>
              <w:t xml:space="preserve"> etylu</w:t>
            </w:r>
          </w:p>
        </w:tc>
        <w:tc>
          <w:tcPr>
            <w:tcW w:w="1984" w:type="dxa"/>
          </w:tcPr>
          <w:p w14:paraId="502C465F"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4</w:t>
            </w:r>
          </w:p>
        </w:tc>
        <w:tc>
          <w:tcPr>
            <w:tcW w:w="1985" w:type="dxa"/>
          </w:tcPr>
          <w:p w14:paraId="4D948EC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5735D06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410966C1" w14:textId="77777777" w:rsidTr="00AD7B28">
        <w:trPr>
          <w:jc w:val="center"/>
        </w:trPr>
        <w:tc>
          <w:tcPr>
            <w:tcW w:w="3970" w:type="dxa"/>
          </w:tcPr>
          <w:p w14:paraId="7A17AD8A" w14:textId="206B46B5"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zawartość jodu</w:t>
            </w:r>
            <w:r w:rsidR="000E738B" w:rsidRPr="00951FCE">
              <w:rPr>
                <w:rFonts w:eastAsia="Times New Roman" w:cstheme="minorHAnsi"/>
                <w:sz w:val="20"/>
                <w:szCs w:val="20"/>
                <w:lang w:eastAsia="pl-PL"/>
              </w:rPr>
              <w:t xml:space="preserve"> w </w:t>
            </w:r>
            <w:r w:rsidRPr="00951FCE">
              <w:rPr>
                <w:rFonts w:eastAsia="Times New Roman" w:cstheme="minorHAnsi"/>
                <w:sz w:val="20"/>
                <w:szCs w:val="20"/>
                <w:lang w:eastAsia="pl-PL"/>
              </w:rPr>
              <w:t>soli spożywczej</w:t>
            </w:r>
          </w:p>
        </w:tc>
        <w:tc>
          <w:tcPr>
            <w:tcW w:w="1984" w:type="dxa"/>
          </w:tcPr>
          <w:p w14:paraId="79698276"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8</w:t>
            </w:r>
          </w:p>
        </w:tc>
        <w:tc>
          <w:tcPr>
            <w:tcW w:w="1985" w:type="dxa"/>
          </w:tcPr>
          <w:p w14:paraId="5FBEE878"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39E92A52"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2C1D32CE" w14:textId="77777777" w:rsidTr="00AD7B28">
        <w:trPr>
          <w:jc w:val="center"/>
        </w:trPr>
        <w:tc>
          <w:tcPr>
            <w:tcW w:w="3970" w:type="dxa"/>
          </w:tcPr>
          <w:p w14:paraId="20B7C139" w14:textId="212FCBF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wybrane parametry</w:t>
            </w:r>
            <w:r w:rsidR="000E738B" w:rsidRPr="00951FCE">
              <w:rPr>
                <w:rFonts w:eastAsia="Times New Roman" w:cstheme="minorHAnsi"/>
                <w:sz w:val="20"/>
                <w:szCs w:val="20"/>
                <w:lang w:eastAsia="pl-PL"/>
              </w:rPr>
              <w:t xml:space="preserve"> w </w:t>
            </w:r>
            <w:r w:rsidRPr="00951FCE">
              <w:rPr>
                <w:rFonts w:eastAsia="Times New Roman" w:cstheme="minorHAnsi"/>
                <w:sz w:val="20"/>
                <w:szCs w:val="20"/>
                <w:lang w:eastAsia="pl-PL"/>
              </w:rPr>
              <w:t>środkach spożywczych specjalnego przeznaczenia żywieniowego</w:t>
            </w:r>
            <w:r w:rsidR="005A5A82" w:rsidRPr="00951FCE">
              <w:rPr>
                <w:rFonts w:eastAsia="Times New Roman" w:cstheme="minorHAnsi"/>
                <w:sz w:val="20"/>
                <w:szCs w:val="20"/>
                <w:lang w:eastAsia="pl-PL"/>
              </w:rPr>
              <w:t xml:space="preserve"> i </w:t>
            </w:r>
            <w:r w:rsidRPr="00951FCE">
              <w:rPr>
                <w:rFonts w:eastAsia="Times New Roman" w:cstheme="minorHAnsi"/>
                <w:sz w:val="20"/>
                <w:szCs w:val="20"/>
                <w:lang w:eastAsia="pl-PL"/>
              </w:rPr>
              <w:t xml:space="preserve">suplementach diety </w:t>
            </w:r>
          </w:p>
        </w:tc>
        <w:tc>
          <w:tcPr>
            <w:tcW w:w="1984" w:type="dxa"/>
          </w:tcPr>
          <w:p w14:paraId="447C69A5"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107</w:t>
            </w:r>
          </w:p>
        </w:tc>
        <w:tc>
          <w:tcPr>
            <w:tcW w:w="1985" w:type="dxa"/>
          </w:tcPr>
          <w:p w14:paraId="73EDB2C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00F0ACAE"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200B1F9C" w14:textId="77777777" w:rsidTr="00AD7B28">
        <w:trPr>
          <w:jc w:val="center"/>
        </w:trPr>
        <w:tc>
          <w:tcPr>
            <w:tcW w:w="3970" w:type="dxa"/>
          </w:tcPr>
          <w:p w14:paraId="7732C706"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ocena znakowania</w:t>
            </w:r>
          </w:p>
        </w:tc>
        <w:tc>
          <w:tcPr>
            <w:tcW w:w="1984" w:type="dxa"/>
          </w:tcPr>
          <w:p w14:paraId="720A33BD"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946</w:t>
            </w:r>
          </w:p>
        </w:tc>
        <w:tc>
          <w:tcPr>
            <w:tcW w:w="1985" w:type="dxa"/>
          </w:tcPr>
          <w:p w14:paraId="0C6FDA51"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3A170442"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744B0D3A" w14:textId="77777777" w:rsidTr="00AD7B28">
        <w:trPr>
          <w:jc w:val="center"/>
        </w:trPr>
        <w:tc>
          <w:tcPr>
            <w:tcW w:w="3970" w:type="dxa"/>
          </w:tcPr>
          <w:p w14:paraId="65C87006"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badanie organoleptyczne</w:t>
            </w:r>
          </w:p>
        </w:tc>
        <w:tc>
          <w:tcPr>
            <w:tcW w:w="1984" w:type="dxa"/>
          </w:tcPr>
          <w:p w14:paraId="557E738A"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1355</w:t>
            </w:r>
          </w:p>
        </w:tc>
        <w:tc>
          <w:tcPr>
            <w:tcW w:w="1985" w:type="dxa"/>
          </w:tcPr>
          <w:p w14:paraId="6F235B68"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w:t>
            </w:r>
          </w:p>
        </w:tc>
        <w:tc>
          <w:tcPr>
            <w:tcW w:w="1984" w:type="dxa"/>
          </w:tcPr>
          <w:p w14:paraId="3A76A2A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0,15</w:t>
            </w:r>
          </w:p>
        </w:tc>
      </w:tr>
      <w:tr w:rsidR="00165442" w:rsidRPr="009C0FF0" w14:paraId="5BBDAA5D" w14:textId="77777777" w:rsidTr="00AD7B28">
        <w:trPr>
          <w:jc w:val="center"/>
        </w:trPr>
        <w:tc>
          <w:tcPr>
            <w:tcW w:w="3970" w:type="dxa"/>
          </w:tcPr>
          <w:p w14:paraId="7E47501F" w14:textId="2CF81B4B"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zanieczyszczenia biologiczne</w:t>
            </w:r>
            <w:r w:rsidR="005A5A82" w:rsidRPr="00951FCE">
              <w:rPr>
                <w:rFonts w:eastAsia="Times New Roman" w:cstheme="minorHAnsi"/>
                <w:sz w:val="20"/>
                <w:szCs w:val="20"/>
                <w:lang w:eastAsia="pl-PL"/>
              </w:rPr>
              <w:t xml:space="preserve"> i </w:t>
            </w:r>
            <w:r w:rsidRPr="00951FCE">
              <w:rPr>
                <w:rFonts w:eastAsia="Times New Roman" w:cstheme="minorHAnsi"/>
                <w:sz w:val="20"/>
                <w:szCs w:val="20"/>
                <w:lang w:eastAsia="pl-PL"/>
              </w:rPr>
              <w:t>fizyczne</w:t>
            </w:r>
            <w:r w:rsidR="000E738B" w:rsidRPr="00951FCE">
              <w:rPr>
                <w:rFonts w:eastAsia="Times New Roman" w:cstheme="minorHAnsi"/>
                <w:sz w:val="20"/>
                <w:szCs w:val="20"/>
                <w:lang w:eastAsia="pl-PL"/>
              </w:rPr>
              <w:t xml:space="preserve"> w </w:t>
            </w:r>
            <w:r w:rsidRPr="00951FCE">
              <w:rPr>
                <w:rFonts w:eastAsia="Times New Roman" w:cstheme="minorHAnsi"/>
                <w:sz w:val="20"/>
                <w:szCs w:val="20"/>
                <w:lang w:eastAsia="pl-PL"/>
              </w:rPr>
              <w:t>środkach spożywczych</w:t>
            </w:r>
          </w:p>
        </w:tc>
        <w:tc>
          <w:tcPr>
            <w:tcW w:w="1984" w:type="dxa"/>
          </w:tcPr>
          <w:p w14:paraId="10D99E6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96</w:t>
            </w:r>
          </w:p>
        </w:tc>
        <w:tc>
          <w:tcPr>
            <w:tcW w:w="1985" w:type="dxa"/>
          </w:tcPr>
          <w:p w14:paraId="079E0FD0"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w:t>
            </w:r>
          </w:p>
        </w:tc>
        <w:tc>
          <w:tcPr>
            <w:tcW w:w="1984" w:type="dxa"/>
          </w:tcPr>
          <w:p w14:paraId="55D15BDA"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1,04</w:t>
            </w:r>
          </w:p>
        </w:tc>
      </w:tr>
      <w:tr w:rsidR="00165442" w:rsidRPr="009C0FF0" w14:paraId="32BC7F76" w14:textId="77777777" w:rsidTr="00AD7B28">
        <w:trPr>
          <w:jc w:val="center"/>
        </w:trPr>
        <w:tc>
          <w:tcPr>
            <w:tcW w:w="3970" w:type="dxa"/>
          </w:tcPr>
          <w:p w14:paraId="163D8868"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napromienianie żywności</w:t>
            </w:r>
          </w:p>
        </w:tc>
        <w:tc>
          <w:tcPr>
            <w:tcW w:w="1984" w:type="dxa"/>
          </w:tcPr>
          <w:p w14:paraId="51A6B05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16</w:t>
            </w:r>
          </w:p>
        </w:tc>
        <w:tc>
          <w:tcPr>
            <w:tcW w:w="1985" w:type="dxa"/>
          </w:tcPr>
          <w:p w14:paraId="02C88434" w14:textId="77777777" w:rsidR="00165442" w:rsidRPr="00951FCE" w:rsidRDefault="00165442" w:rsidP="0027720E">
            <w:pPr>
              <w:spacing w:line="276" w:lineRule="auto"/>
              <w:jc w:val="center"/>
              <w:rPr>
                <w:rFonts w:eastAsia="Times New Roman" w:cstheme="minorHAnsi"/>
                <w:sz w:val="20"/>
                <w:szCs w:val="20"/>
                <w:lang w:eastAsia="pl-PL"/>
              </w:rPr>
            </w:pPr>
          </w:p>
        </w:tc>
        <w:tc>
          <w:tcPr>
            <w:tcW w:w="1984" w:type="dxa"/>
          </w:tcPr>
          <w:p w14:paraId="61847D01" w14:textId="77777777" w:rsidR="00165442" w:rsidRPr="00951FCE" w:rsidRDefault="00165442" w:rsidP="0027720E">
            <w:pPr>
              <w:spacing w:line="276" w:lineRule="auto"/>
              <w:jc w:val="center"/>
              <w:rPr>
                <w:rFonts w:eastAsia="Times New Roman" w:cstheme="minorHAnsi"/>
                <w:sz w:val="20"/>
                <w:szCs w:val="20"/>
                <w:lang w:eastAsia="pl-PL"/>
              </w:rPr>
            </w:pPr>
          </w:p>
        </w:tc>
      </w:tr>
      <w:tr w:rsidR="00165442" w:rsidRPr="009C0FF0" w14:paraId="59E96FA3" w14:textId="77777777" w:rsidTr="00AD7B28">
        <w:trPr>
          <w:jc w:val="center"/>
        </w:trPr>
        <w:tc>
          <w:tcPr>
            <w:tcW w:w="3970" w:type="dxa"/>
          </w:tcPr>
          <w:p w14:paraId="04729229"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kontrola żywności wzbogaconej</w:t>
            </w:r>
          </w:p>
        </w:tc>
        <w:tc>
          <w:tcPr>
            <w:tcW w:w="1984" w:type="dxa"/>
          </w:tcPr>
          <w:p w14:paraId="3A5DDC87"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11</w:t>
            </w:r>
          </w:p>
        </w:tc>
        <w:tc>
          <w:tcPr>
            <w:tcW w:w="1985" w:type="dxa"/>
          </w:tcPr>
          <w:p w14:paraId="3DE1F245"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201828FF"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21CF4617" w14:textId="77777777" w:rsidTr="00AD7B28">
        <w:trPr>
          <w:jc w:val="center"/>
        </w:trPr>
        <w:tc>
          <w:tcPr>
            <w:tcW w:w="3970" w:type="dxa"/>
          </w:tcPr>
          <w:p w14:paraId="6B6CB879"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WWA</w:t>
            </w:r>
          </w:p>
        </w:tc>
        <w:tc>
          <w:tcPr>
            <w:tcW w:w="1984" w:type="dxa"/>
          </w:tcPr>
          <w:p w14:paraId="44EDE840"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63</w:t>
            </w:r>
          </w:p>
        </w:tc>
        <w:tc>
          <w:tcPr>
            <w:tcW w:w="1985" w:type="dxa"/>
          </w:tcPr>
          <w:p w14:paraId="75F3C77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2438603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541AAC57" w14:textId="77777777" w:rsidTr="00AD7B28">
        <w:trPr>
          <w:jc w:val="center"/>
        </w:trPr>
        <w:tc>
          <w:tcPr>
            <w:tcW w:w="3970" w:type="dxa"/>
          </w:tcPr>
          <w:p w14:paraId="27C0B7B9"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furan</w:t>
            </w:r>
          </w:p>
        </w:tc>
        <w:tc>
          <w:tcPr>
            <w:tcW w:w="1984" w:type="dxa"/>
          </w:tcPr>
          <w:p w14:paraId="2755061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5</w:t>
            </w:r>
          </w:p>
        </w:tc>
        <w:tc>
          <w:tcPr>
            <w:tcW w:w="1985" w:type="dxa"/>
          </w:tcPr>
          <w:p w14:paraId="03D801BE"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10C797E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2E179367" w14:textId="77777777" w:rsidTr="00AD7B28">
        <w:trPr>
          <w:jc w:val="center"/>
        </w:trPr>
        <w:tc>
          <w:tcPr>
            <w:tcW w:w="3970" w:type="dxa"/>
          </w:tcPr>
          <w:p w14:paraId="1E526D62"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izomery trans kwasów tłuszczowych</w:t>
            </w:r>
          </w:p>
        </w:tc>
        <w:tc>
          <w:tcPr>
            <w:tcW w:w="1984" w:type="dxa"/>
          </w:tcPr>
          <w:p w14:paraId="5B3B1208"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5</w:t>
            </w:r>
          </w:p>
        </w:tc>
        <w:tc>
          <w:tcPr>
            <w:tcW w:w="1985" w:type="dxa"/>
          </w:tcPr>
          <w:p w14:paraId="042F970D"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30C26E8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041B2FC5" w14:textId="77777777" w:rsidTr="00AD7B28">
        <w:trPr>
          <w:jc w:val="center"/>
        </w:trPr>
        <w:tc>
          <w:tcPr>
            <w:tcW w:w="3970" w:type="dxa"/>
          </w:tcPr>
          <w:p w14:paraId="597EA624" w14:textId="77777777" w:rsidR="00165442" w:rsidRPr="00951FCE" w:rsidRDefault="00165442" w:rsidP="0027720E">
            <w:pPr>
              <w:spacing w:line="276" w:lineRule="auto"/>
              <w:rPr>
                <w:rFonts w:eastAsia="Times New Roman" w:cstheme="minorHAnsi"/>
                <w:sz w:val="20"/>
                <w:szCs w:val="20"/>
                <w:lang w:eastAsia="pl-PL"/>
              </w:rPr>
            </w:pPr>
            <w:proofErr w:type="spellStart"/>
            <w:r w:rsidRPr="00951FCE">
              <w:rPr>
                <w:rFonts w:eastAsia="Times New Roman" w:cstheme="minorHAnsi"/>
                <w:sz w:val="20"/>
                <w:szCs w:val="20"/>
                <w:lang w:eastAsia="pl-PL"/>
              </w:rPr>
              <w:t>akryloamid</w:t>
            </w:r>
            <w:proofErr w:type="spellEnd"/>
          </w:p>
        </w:tc>
        <w:tc>
          <w:tcPr>
            <w:tcW w:w="1984" w:type="dxa"/>
          </w:tcPr>
          <w:p w14:paraId="6AB8971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14</w:t>
            </w:r>
          </w:p>
        </w:tc>
        <w:tc>
          <w:tcPr>
            <w:tcW w:w="1985" w:type="dxa"/>
          </w:tcPr>
          <w:p w14:paraId="4689D37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3081F18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270EC0B9" w14:textId="77777777" w:rsidTr="00AD7B28">
        <w:trPr>
          <w:jc w:val="center"/>
        </w:trPr>
        <w:tc>
          <w:tcPr>
            <w:tcW w:w="3970" w:type="dxa"/>
          </w:tcPr>
          <w:p w14:paraId="220451BD"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 xml:space="preserve">gluten </w:t>
            </w:r>
          </w:p>
        </w:tc>
        <w:tc>
          <w:tcPr>
            <w:tcW w:w="1984" w:type="dxa"/>
          </w:tcPr>
          <w:p w14:paraId="1AC089D7"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26</w:t>
            </w:r>
          </w:p>
        </w:tc>
        <w:tc>
          <w:tcPr>
            <w:tcW w:w="1985" w:type="dxa"/>
          </w:tcPr>
          <w:p w14:paraId="6774D033" w14:textId="77777777" w:rsidR="00165442" w:rsidRPr="00951FCE" w:rsidRDefault="00165442" w:rsidP="0027720E">
            <w:pPr>
              <w:spacing w:line="276" w:lineRule="auto"/>
              <w:jc w:val="center"/>
              <w:rPr>
                <w:rFonts w:eastAsia="Times New Roman" w:cstheme="minorHAnsi"/>
                <w:sz w:val="20"/>
                <w:szCs w:val="20"/>
                <w:lang w:eastAsia="pl-PL"/>
              </w:rPr>
            </w:pPr>
          </w:p>
        </w:tc>
        <w:tc>
          <w:tcPr>
            <w:tcW w:w="1984" w:type="dxa"/>
          </w:tcPr>
          <w:p w14:paraId="07641F3B" w14:textId="77777777" w:rsidR="00165442" w:rsidRPr="00951FCE" w:rsidRDefault="00165442" w:rsidP="0027720E">
            <w:pPr>
              <w:spacing w:line="276" w:lineRule="auto"/>
              <w:jc w:val="center"/>
              <w:rPr>
                <w:rFonts w:eastAsia="Times New Roman" w:cstheme="minorHAnsi"/>
                <w:sz w:val="20"/>
                <w:szCs w:val="20"/>
                <w:lang w:eastAsia="pl-PL"/>
              </w:rPr>
            </w:pPr>
          </w:p>
        </w:tc>
      </w:tr>
      <w:tr w:rsidR="00165442" w:rsidRPr="009C0FF0" w14:paraId="2A9E1C12" w14:textId="77777777" w:rsidTr="00AD7B28">
        <w:trPr>
          <w:jc w:val="center"/>
        </w:trPr>
        <w:tc>
          <w:tcPr>
            <w:tcW w:w="3970" w:type="dxa"/>
          </w:tcPr>
          <w:p w14:paraId="7C044C13"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 xml:space="preserve">kwas </w:t>
            </w:r>
            <w:proofErr w:type="spellStart"/>
            <w:r w:rsidRPr="00951FCE">
              <w:rPr>
                <w:rFonts w:eastAsia="Times New Roman" w:cstheme="minorHAnsi"/>
                <w:sz w:val="20"/>
                <w:szCs w:val="20"/>
                <w:lang w:eastAsia="pl-PL"/>
              </w:rPr>
              <w:t>erukowy</w:t>
            </w:r>
            <w:proofErr w:type="spellEnd"/>
          </w:p>
        </w:tc>
        <w:tc>
          <w:tcPr>
            <w:tcW w:w="1984" w:type="dxa"/>
          </w:tcPr>
          <w:p w14:paraId="4BE7710F"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11</w:t>
            </w:r>
          </w:p>
        </w:tc>
        <w:tc>
          <w:tcPr>
            <w:tcW w:w="1985" w:type="dxa"/>
          </w:tcPr>
          <w:p w14:paraId="08E9258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7351F7D8"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1EE53D9E" w14:textId="77777777" w:rsidTr="00AD7B28">
        <w:trPr>
          <w:jc w:val="center"/>
        </w:trPr>
        <w:tc>
          <w:tcPr>
            <w:tcW w:w="3970" w:type="dxa"/>
          </w:tcPr>
          <w:p w14:paraId="0EA7A919" w14:textId="4A4FD7D0"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oleje mineralne</w:t>
            </w:r>
            <w:r w:rsidR="000E738B" w:rsidRPr="00951FCE">
              <w:rPr>
                <w:rFonts w:eastAsia="Times New Roman" w:cstheme="minorHAnsi"/>
                <w:sz w:val="20"/>
                <w:szCs w:val="20"/>
                <w:lang w:eastAsia="pl-PL"/>
              </w:rPr>
              <w:t xml:space="preserve"> w </w:t>
            </w:r>
            <w:r w:rsidRPr="00951FCE">
              <w:rPr>
                <w:rFonts w:eastAsia="Times New Roman" w:cstheme="minorHAnsi"/>
                <w:sz w:val="20"/>
                <w:szCs w:val="20"/>
                <w:lang w:eastAsia="pl-PL"/>
              </w:rPr>
              <w:t>środkach spożywczych</w:t>
            </w:r>
          </w:p>
        </w:tc>
        <w:tc>
          <w:tcPr>
            <w:tcW w:w="1984" w:type="dxa"/>
          </w:tcPr>
          <w:p w14:paraId="510ECD4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4</w:t>
            </w:r>
          </w:p>
        </w:tc>
        <w:tc>
          <w:tcPr>
            <w:tcW w:w="1985" w:type="dxa"/>
          </w:tcPr>
          <w:p w14:paraId="3FE68C57"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0AA2B422"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2641030F" w14:textId="77777777" w:rsidTr="00AD7B28">
        <w:trPr>
          <w:jc w:val="center"/>
        </w:trPr>
        <w:tc>
          <w:tcPr>
            <w:tcW w:w="3970" w:type="dxa"/>
          </w:tcPr>
          <w:p w14:paraId="5B7991E4" w14:textId="24671DA4"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 xml:space="preserve">oporność na środki przeciwdrobnoustrojowe u bakterii </w:t>
            </w:r>
            <w:proofErr w:type="spellStart"/>
            <w:r w:rsidRPr="00951FCE">
              <w:rPr>
                <w:rFonts w:eastAsia="Times New Roman" w:cstheme="minorHAnsi"/>
                <w:sz w:val="20"/>
                <w:szCs w:val="20"/>
                <w:lang w:eastAsia="pl-PL"/>
              </w:rPr>
              <w:t>zoonotycznych</w:t>
            </w:r>
            <w:proofErr w:type="spellEnd"/>
            <w:r w:rsidR="005A5A82" w:rsidRPr="00951FCE">
              <w:rPr>
                <w:rFonts w:eastAsia="Times New Roman" w:cstheme="minorHAnsi"/>
                <w:sz w:val="20"/>
                <w:szCs w:val="20"/>
                <w:lang w:eastAsia="pl-PL"/>
              </w:rPr>
              <w:t xml:space="preserve"> i </w:t>
            </w:r>
            <w:proofErr w:type="spellStart"/>
            <w:r w:rsidRPr="00951FCE">
              <w:rPr>
                <w:rFonts w:eastAsia="Times New Roman" w:cstheme="minorHAnsi"/>
                <w:sz w:val="20"/>
                <w:szCs w:val="20"/>
                <w:lang w:eastAsia="pl-PL"/>
              </w:rPr>
              <w:t>komensalnych</w:t>
            </w:r>
            <w:proofErr w:type="spellEnd"/>
          </w:p>
        </w:tc>
        <w:tc>
          <w:tcPr>
            <w:tcW w:w="1984" w:type="dxa"/>
          </w:tcPr>
          <w:p w14:paraId="61DEBA35"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26</w:t>
            </w:r>
          </w:p>
        </w:tc>
        <w:tc>
          <w:tcPr>
            <w:tcW w:w="1985" w:type="dxa"/>
          </w:tcPr>
          <w:p w14:paraId="389A700D"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17C972AD"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33D4FDCB" w14:textId="77777777" w:rsidTr="00AD7B28">
        <w:trPr>
          <w:jc w:val="center"/>
        </w:trPr>
        <w:tc>
          <w:tcPr>
            <w:tcW w:w="3970" w:type="dxa"/>
          </w:tcPr>
          <w:p w14:paraId="271F105F"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 xml:space="preserve">alkaloidy </w:t>
            </w:r>
            <w:proofErr w:type="spellStart"/>
            <w:r w:rsidRPr="00951FCE">
              <w:rPr>
                <w:rFonts w:eastAsia="Times New Roman" w:cstheme="minorHAnsi"/>
                <w:sz w:val="20"/>
                <w:szCs w:val="20"/>
                <w:lang w:eastAsia="pl-PL"/>
              </w:rPr>
              <w:t>tropanowe</w:t>
            </w:r>
            <w:proofErr w:type="spellEnd"/>
          </w:p>
        </w:tc>
        <w:tc>
          <w:tcPr>
            <w:tcW w:w="1984" w:type="dxa"/>
          </w:tcPr>
          <w:p w14:paraId="6DC3CFA5"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12</w:t>
            </w:r>
          </w:p>
        </w:tc>
        <w:tc>
          <w:tcPr>
            <w:tcW w:w="1985" w:type="dxa"/>
          </w:tcPr>
          <w:p w14:paraId="0C01E38E"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3F8386BE"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61055670" w14:textId="77777777" w:rsidTr="00AD7B28">
        <w:trPr>
          <w:jc w:val="center"/>
        </w:trPr>
        <w:tc>
          <w:tcPr>
            <w:tcW w:w="3970" w:type="dxa"/>
          </w:tcPr>
          <w:p w14:paraId="0D191543"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 xml:space="preserve">alkaloidy </w:t>
            </w:r>
            <w:proofErr w:type="spellStart"/>
            <w:r w:rsidRPr="00951FCE">
              <w:rPr>
                <w:rFonts w:eastAsia="Times New Roman" w:cstheme="minorHAnsi"/>
                <w:sz w:val="20"/>
                <w:szCs w:val="20"/>
                <w:lang w:eastAsia="pl-PL"/>
              </w:rPr>
              <w:t>pirolizydynowe</w:t>
            </w:r>
            <w:proofErr w:type="spellEnd"/>
          </w:p>
        </w:tc>
        <w:tc>
          <w:tcPr>
            <w:tcW w:w="1984" w:type="dxa"/>
          </w:tcPr>
          <w:p w14:paraId="16516DE1"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4</w:t>
            </w:r>
          </w:p>
        </w:tc>
        <w:tc>
          <w:tcPr>
            <w:tcW w:w="1985" w:type="dxa"/>
          </w:tcPr>
          <w:p w14:paraId="4CF10F9A"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56F06FFE"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05D12B3C" w14:textId="77777777" w:rsidTr="00AD7B28">
        <w:trPr>
          <w:jc w:val="center"/>
        </w:trPr>
        <w:tc>
          <w:tcPr>
            <w:tcW w:w="3970" w:type="dxa"/>
          </w:tcPr>
          <w:p w14:paraId="24D1E77F"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 xml:space="preserve">produkty kosmetyczne </w:t>
            </w:r>
          </w:p>
        </w:tc>
        <w:tc>
          <w:tcPr>
            <w:tcW w:w="1984" w:type="dxa"/>
          </w:tcPr>
          <w:p w14:paraId="23AAC0B1"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65</w:t>
            </w:r>
          </w:p>
        </w:tc>
        <w:tc>
          <w:tcPr>
            <w:tcW w:w="1985" w:type="dxa"/>
          </w:tcPr>
          <w:p w14:paraId="68AEF9B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1BAE3919"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66CF66CE" w14:textId="77777777" w:rsidTr="00AD7B28">
        <w:trPr>
          <w:jc w:val="center"/>
        </w:trPr>
        <w:tc>
          <w:tcPr>
            <w:tcW w:w="3970" w:type="dxa"/>
          </w:tcPr>
          <w:p w14:paraId="44744449"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próbki kontrolne posiłków</w:t>
            </w:r>
          </w:p>
        </w:tc>
        <w:tc>
          <w:tcPr>
            <w:tcW w:w="1984" w:type="dxa"/>
          </w:tcPr>
          <w:p w14:paraId="3B6C73CB"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100</w:t>
            </w:r>
          </w:p>
        </w:tc>
        <w:tc>
          <w:tcPr>
            <w:tcW w:w="1985" w:type="dxa"/>
          </w:tcPr>
          <w:p w14:paraId="4AA31354"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c>
          <w:tcPr>
            <w:tcW w:w="1984" w:type="dxa"/>
          </w:tcPr>
          <w:p w14:paraId="6D295C86"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w:t>
            </w:r>
          </w:p>
        </w:tc>
      </w:tr>
      <w:tr w:rsidR="00165442" w:rsidRPr="009C0FF0" w14:paraId="05590209" w14:textId="77777777" w:rsidTr="00AD7B28">
        <w:trPr>
          <w:jc w:val="center"/>
        </w:trPr>
        <w:tc>
          <w:tcPr>
            <w:tcW w:w="3970" w:type="dxa"/>
          </w:tcPr>
          <w:p w14:paraId="3DA7DCDB" w14:textId="77777777" w:rsidR="00165442" w:rsidRPr="00951FCE" w:rsidRDefault="00165442" w:rsidP="0027720E">
            <w:pPr>
              <w:spacing w:line="276" w:lineRule="auto"/>
              <w:rPr>
                <w:rFonts w:eastAsia="Times New Roman" w:cstheme="minorHAnsi"/>
                <w:sz w:val="20"/>
                <w:szCs w:val="20"/>
                <w:lang w:eastAsia="pl-PL"/>
              </w:rPr>
            </w:pPr>
            <w:r w:rsidRPr="00951FCE">
              <w:rPr>
                <w:rFonts w:eastAsia="Times New Roman" w:cstheme="minorHAnsi"/>
                <w:sz w:val="20"/>
                <w:szCs w:val="20"/>
                <w:lang w:eastAsia="pl-PL"/>
              </w:rPr>
              <w:t>badania sanitarne</w:t>
            </w:r>
          </w:p>
        </w:tc>
        <w:tc>
          <w:tcPr>
            <w:tcW w:w="1984" w:type="dxa"/>
          </w:tcPr>
          <w:p w14:paraId="6BD0863D"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329</w:t>
            </w:r>
          </w:p>
        </w:tc>
        <w:tc>
          <w:tcPr>
            <w:tcW w:w="1985" w:type="dxa"/>
          </w:tcPr>
          <w:p w14:paraId="39BAB358"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20</w:t>
            </w:r>
          </w:p>
        </w:tc>
        <w:tc>
          <w:tcPr>
            <w:tcW w:w="1984" w:type="dxa"/>
          </w:tcPr>
          <w:p w14:paraId="4A7F0113" w14:textId="77777777" w:rsidR="00165442" w:rsidRPr="00951FCE" w:rsidRDefault="00165442" w:rsidP="0027720E">
            <w:pPr>
              <w:spacing w:line="276" w:lineRule="auto"/>
              <w:jc w:val="center"/>
              <w:rPr>
                <w:rFonts w:eastAsia="Times New Roman" w:cstheme="minorHAnsi"/>
                <w:sz w:val="20"/>
                <w:szCs w:val="20"/>
                <w:lang w:eastAsia="pl-PL"/>
              </w:rPr>
            </w:pPr>
            <w:r w:rsidRPr="00951FCE">
              <w:rPr>
                <w:rFonts w:eastAsia="Times New Roman" w:cstheme="minorHAnsi"/>
                <w:sz w:val="20"/>
                <w:szCs w:val="20"/>
                <w:lang w:eastAsia="pl-PL"/>
              </w:rPr>
              <w:t>6,08</w:t>
            </w:r>
          </w:p>
        </w:tc>
      </w:tr>
    </w:tbl>
    <w:p w14:paraId="42AFB55D" w14:textId="77777777" w:rsidR="00165442" w:rsidRPr="00885B56" w:rsidRDefault="00165442" w:rsidP="00951FCE">
      <w:pPr>
        <w:pStyle w:val="Stylnastroninternet"/>
        <w:rPr>
          <w:lang w:eastAsia="pl-PL"/>
        </w:rPr>
      </w:pPr>
    </w:p>
    <w:p w14:paraId="3ABBEB73" w14:textId="5DCC5DD8" w:rsidR="006B6BBB" w:rsidRPr="00885B56" w:rsidRDefault="006B6BBB" w:rsidP="00951FCE">
      <w:pPr>
        <w:pStyle w:val="Stylnastroninternet"/>
        <w:rPr>
          <w:rFonts w:eastAsia="Calibri"/>
        </w:rPr>
      </w:pPr>
      <w:r w:rsidRPr="00885B56">
        <w:rPr>
          <w:rFonts w:eastAsia="Calibri"/>
        </w:rPr>
        <w:t>Każdorazowo po otrzymaniu kwestionowanych wyników badań bezzwłocznie podejmowano właściwe działania nadzorowe</w:t>
      </w:r>
      <w:r w:rsidR="000E738B" w:rsidRPr="00885B56">
        <w:rPr>
          <w:rFonts w:eastAsia="Calibri"/>
        </w:rPr>
        <w:t xml:space="preserve"> w </w:t>
      </w:r>
      <w:r w:rsidRPr="00885B56">
        <w:rPr>
          <w:lang w:eastAsia="pl-PL"/>
        </w:rPr>
        <w:t>ramach funkcjonowania Systemu Wczesnego Ostrzegania o Niebezpiecznej Żywności</w:t>
      </w:r>
      <w:r w:rsidR="005A5A82" w:rsidRPr="00885B56">
        <w:rPr>
          <w:lang w:eastAsia="pl-PL"/>
        </w:rPr>
        <w:t xml:space="preserve"> i </w:t>
      </w:r>
      <w:r w:rsidRPr="00885B56">
        <w:rPr>
          <w:lang w:eastAsia="pl-PL"/>
        </w:rPr>
        <w:t xml:space="preserve">Paszach (RASFF) przy Głównym </w:t>
      </w:r>
      <w:r w:rsidRPr="00885B56">
        <w:rPr>
          <w:lang w:eastAsia="pl-PL"/>
        </w:rPr>
        <w:lastRenderedPageBreak/>
        <w:t>Inspektoracie Sanitarnym. Zachodniopomorski Państwowy Wojewódzki Inspektor Sanitarny</w:t>
      </w:r>
      <w:r w:rsidR="000E738B" w:rsidRPr="00885B56">
        <w:rPr>
          <w:lang w:eastAsia="pl-PL"/>
        </w:rPr>
        <w:t xml:space="preserve"> w </w:t>
      </w:r>
      <w:r w:rsidRPr="00885B56">
        <w:rPr>
          <w:lang w:eastAsia="pl-PL"/>
        </w:rPr>
        <w:t xml:space="preserve">Szczecinie zgłosił 7 powiadomień alarmowych oraz 9 powiadomień informacyjnych. </w:t>
      </w:r>
    </w:p>
    <w:p w14:paraId="56445F8F" w14:textId="30DB2BB5" w:rsidR="006B6BBB" w:rsidRPr="00885B56" w:rsidRDefault="006B6BBB" w:rsidP="00951FCE">
      <w:pPr>
        <w:pStyle w:val="Stylnastroninternet"/>
        <w:rPr>
          <w:lang w:eastAsia="pl-PL"/>
        </w:rPr>
      </w:pPr>
      <w:r w:rsidRPr="00885B56">
        <w:rPr>
          <w:lang w:eastAsia="pl-PL"/>
        </w:rPr>
        <w:t>W stosunku do przedsiębiorców działających na terenie naszego województwa, którzy wprowadzili na rynek produkty o niewłaściwej jakości zdrowotnej prowadzono działania zmierzające do wyeliminowania zaistniałych nieprawidłowości – kwestionowane produkty wycofywano</w:t>
      </w:r>
      <w:r w:rsidR="005A5A82" w:rsidRPr="00885B56">
        <w:rPr>
          <w:lang w:eastAsia="pl-PL"/>
        </w:rPr>
        <w:t xml:space="preserve"> z </w:t>
      </w:r>
      <w:r w:rsidRPr="00885B56">
        <w:rPr>
          <w:lang w:eastAsia="pl-PL"/>
        </w:rPr>
        <w:t>produkcji</w:t>
      </w:r>
      <w:r w:rsidR="005A5A82" w:rsidRPr="00885B56">
        <w:rPr>
          <w:lang w:eastAsia="pl-PL"/>
        </w:rPr>
        <w:t xml:space="preserve"> i </w:t>
      </w:r>
      <w:r w:rsidRPr="00885B56">
        <w:rPr>
          <w:lang w:eastAsia="pl-PL"/>
        </w:rPr>
        <w:t>obrotu handlowego, przeprowadzano zabiegi mycia</w:t>
      </w:r>
      <w:r w:rsidR="005A5A82" w:rsidRPr="00885B56">
        <w:rPr>
          <w:lang w:eastAsia="pl-PL"/>
        </w:rPr>
        <w:t xml:space="preserve"> i </w:t>
      </w:r>
      <w:r w:rsidRPr="00885B56">
        <w:rPr>
          <w:lang w:eastAsia="pl-PL"/>
        </w:rPr>
        <w:t>dezynfekcji, bądź dezynsekcji.</w:t>
      </w:r>
      <w:r w:rsidR="000E738B" w:rsidRPr="00885B56">
        <w:rPr>
          <w:lang w:eastAsia="pl-PL"/>
        </w:rPr>
        <w:t xml:space="preserve"> </w:t>
      </w:r>
      <w:r w:rsidR="00226AF9" w:rsidRPr="00885B56">
        <w:rPr>
          <w:lang w:eastAsia="pl-PL"/>
        </w:rPr>
        <w:t>W</w:t>
      </w:r>
      <w:r w:rsidR="000E738B" w:rsidRPr="00885B56">
        <w:rPr>
          <w:lang w:eastAsia="pl-PL"/>
        </w:rPr>
        <w:t> </w:t>
      </w:r>
      <w:r w:rsidRPr="00885B56">
        <w:rPr>
          <w:lang w:eastAsia="pl-PL"/>
        </w:rPr>
        <w:t>przypadku kwestionowania środków spożywczych pochodzących od producentów spoza województwa zachodniopomorskiego, informacje o</w:t>
      </w:r>
      <w:r w:rsidR="009E30D3">
        <w:rPr>
          <w:lang w:eastAsia="pl-PL"/>
        </w:rPr>
        <w:t> </w:t>
      </w:r>
      <w:r w:rsidRPr="00885B56">
        <w:rPr>
          <w:lang w:eastAsia="pl-PL"/>
        </w:rPr>
        <w:t>stwierdzonych nieprawidłowościach przekazywano również do właściwych terenowo organów Państwowej Inspekcji Sanitarnej lub Inspekcji Weterynaryjnej, pełniących nadzór nad producentem kwestionowanych środków spożywczych.</w:t>
      </w:r>
    </w:p>
    <w:p w14:paraId="1812E76A" w14:textId="5BC50220" w:rsidR="006B6BBB" w:rsidRPr="00885B56" w:rsidRDefault="006B6BBB" w:rsidP="00951FCE">
      <w:pPr>
        <w:pStyle w:val="Stylnastroninternet"/>
        <w:rPr>
          <w:rFonts w:eastAsia="Calibri"/>
        </w:rPr>
      </w:pPr>
      <w:r w:rsidRPr="00885B56">
        <w:rPr>
          <w:rFonts w:eastAsia="Calibri"/>
        </w:rPr>
        <w:t>Dodatkowo</w:t>
      </w:r>
      <w:r w:rsidR="000E738B" w:rsidRPr="00885B56">
        <w:rPr>
          <w:rFonts w:eastAsia="Calibri"/>
        </w:rPr>
        <w:t xml:space="preserve"> w </w:t>
      </w:r>
      <w:r w:rsidRPr="00885B56">
        <w:rPr>
          <w:rFonts w:eastAsia="Calibri"/>
        </w:rPr>
        <w:t>laboratorium WSSE</w:t>
      </w:r>
      <w:r w:rsidR="000E738B" w:rsidRPr="00885B56">
        <w:rPr>
          <w:rFonts w:eastAsia="Calibri"/>
        </w:rPr>
        <w:t xml:space="preserve"> w </w:t>
      </w:r>
      <w:r w:rsidRPr="00885B56">
        <w:rPr>
          <w:rFonts w:eastAsia="Calibri"/>
        </w:rPr>
        <w:t>Szczecinie</w:t>
      </w:r>
      <w:r w:rsidR="000E738B" w:rsidRPr="00885B56">
        <w:rPr>
          <w:rFonts w:eastAsia="Calibri"/>
        </w:rPr>
        <w:t xml:space="preserve"> w </w:t>
      </w:r>
      <w:r w:rsidRPr="00885B56">
        <w:rPr>
          <w:rFonts w:eastAsia="Calibri"/>
        </w:rPr>
        <w:t>2022 roku przebadane zostały próbki środków spożywczych, które pobrane były</w:t>
      </w:r>
      <w:r w:rsidR="000E738B" w:rsidRPr="00885B56">
        <w:rPr>
          <w:rFonts w:eastAsia="Calibri"/>
        </w:rPr>
        <w:t xml:space="preserve"> w </w:t>
      </w:r>
      <w:r w:rsidRPr="00885B56">
        <w:rPr>
          <w:rFonts w:eastAsia="Calibri"/>
        </w:rPr>
        <w:t>innych województwach. Próbki badane były zgodnie</w:t>
      </w:r>
      <w:r w:rsidR="005A5A82" w:rsidRPr="00885B56">
        <w:rPr>
          <w:rFonts w:eastAsia="Calibri"/>
        </w:rPr>
        <w:t xml:space="preserve"> z </w:t>
      </w:r>
      <w:r w:rsidRPr="00885B56">
        <w:rPr>
          <w:rFonts w:eastAsia="Calibri"/>
        </w:rPr>
        <w:t>wytycznymi Głównego Inspektora Sanitarnego</w:t>
      </w:r>
      <w:r w:rsidR="000E738B" w:rsidRPr="00885B56">
        <w:rPr>
          <w:rFonts w:eastAsia="Calibri"/>
        </w:rPr>
        <w:t xml:space="preserve"> w </w:t>
      </w:r>
      <w:r w:rsidRPr="00885B56">
        <w:rPr>
          <w:rFonts w:eastAsia="Calibri"/>
        </w:rPr>
        <w:t xml:space="preserve">kierunku zawartości glutenu- 177 próbek, izomerów trans kwasów tłuszczowych - 75 próbek oraz kwasu </w:t>
      </w:r>
      <w:proofErr w:type="spellStart"/>
      <w:r w:rsidRPr="00885B56">
        <w:rPr>
          <w:rFonts w:eastAsia="Calibri"/>
        </w:rPr>
        <w:t>erukowego</w:t>
      </w:r>
      <w:proofErr w:type="spellEnd"/>
      <w:r w:rsidRPr="00885B56">
        <w:rPr>
          <w:rFonts w:eastAsia="Calibri"/>
        </w:rPr>
        <w:t xml:space="preserve"> - 19 próbek, omega 3,6,9- 16 próbek, nienasycone kwasy tłuszczowe (ALA, LA, DHA) - 20 próbek.</w:t>
      </w:r>
    </w:p>
    <w:p w14:paraId="68693C06" w14:textId="77777777" w:rsidR="00165442" w:rsidRPr="00885B56" w:rsidRDefault="00165442" w:rsidP="00951FCE">
      <w:pPr>
        <w:pStyle w:val="Stylnastroninternet"/>
        <w:rPr>
          <w:lang w:eastAsia="pl-PL"/>
        </w:rPr>
      </w:pPr>
    </w:p>
    <w:p w14:paraId="6AE57D10" w14:textId="6E14B755" w:rsidR="00165442" w:rsidRDefault="00165442" w:rsidP="003F1CA0">
      <w:pPr>
        <w:pStyle w:val="Nagwek2"/>
        <w:numPr>
          <w:ilvl w:val="0"/>
          <w:numId w:val="124"/>
        </w:numPr>
        <w:spacing w:before="0"/>
        <w:rPr>
          <w:lang w:eastAsia="pl-PL"/>
        </w:rPr>
      </w:pPr>
      <w:bookmarkStart w:id="868" w:name="_Toc135828459"/>
      <w:r w:rsidRPr="0028520F">
        <w:rPr>
          <w:lang w:eastAsia="pl-PL"/>
        </w:rPr>
        <w:t>Suplementy diety, żywność dla określonych grup odbiorców</w:t>
      </w:r>
      <w:r w:rsidR="005A5A82">
        <w:rPr>
          <w:lang w:eastAsia="pl-PL"/>
        </w:rPr>
        <w:t xml:space="preserve"> i </w:t>
      </w:r>
      <w:r w:rsidRPr="0028520F">
        <w:rPr>
          <w:lang w:eastAsia="pl-PL"/>
        </w:rPr>
        <w:t>żywność wzbogacana</w:t>
      </w:r>
      <w:r w:rsidR="001F64FF">
        <w:rPr>
          <w:lang w:eastAsia="pl-PL"/>
        </w:rPr>
        <w:t>.</w:t>
      </w:r>
      <w:bookmarkEnd w:id="868"/>
    </w:p>
    <w:p w14:paraId="1CE03E42" w14:textId="77777777" w:rsidR="003F1CA0" w:rsidRPr="00885B56" w:rsidRDefault="003F1CA0" w:rsidP="00951FCE">
      <w:pPr>
        <w:pStyle w:val="Stylnastroninternet"/>
        <w:rPr>
          <w:lang w:eastAsia="pl-PL"/>
        </w:rPr>
      </w:pPr>
    </w:p>
    <w:p w14:paraId="160BD169" w14:textId="5828E815" w:rsidR="006B6BBB" w:rsidRPr="00885B56" w:rsidRDefault="006B6BBB" w:rsidP="00951FCE">
      <w:pPr>
        <w:pStyle w:val="Stylnastroninternet"/>
        <w:rPr>
          <w:rFonts w:cstheme="minorHAnsi"/>
          <w:lang w:eastAsia="pl-PL"/>
        </w:rPr>
      </w:pPr>
      <w:r w:rsidRPr="00885B56">
        <w:rPr>
          <w:rFonts w:cstheme="minorHAnsi"/>
          <w:lang w:eastAsia="pl-PL"/>
        </w:rPr>
        <w:t>Suplementy diety, żywność dla określonych grup oraz żywność wzbogacana są ogólnie dostępne</w:t>
      </w:r>
      <w:r w:rsidR="005A5A82" w:rsidRPr="00885B56">
        <w:rPr>
          <w:rFonts w:cstheme="minorHAnsi"/>
          <w:lang w:eastAsia="pl-PL"/>
        </w:rPr>
        <w:t xml:space="preserve"> i </w:t>
      </w:r>
      <w:r w:rsidRPr="00885B56">
        <w:rPr>
          <w:rFonts w:cstheme="minorHAnsi"/>
          <w:lang w:eastAsia="pl-PL"/>
        </w:rPr>
        <w:t>wprowadzane do obrotu zarówno przez apteki</w:t>
      </w:r>
      <w:r w:rsidR="005A5A82" w:rsidRPr="00885B56">
        <w:rPr>
          <w:rFonts w:cstheme="minorHAnsi"/>
          <w:lang w:eastAsia="pl-PL"/>
        </w:rPr>
        <w:t xml:space="preserve"> i </w:t>
      </w:r>
      <w:r w:rsidRPr="00885B56">
        <w:rPr>
          <w:rFonts w:cstheme="minorHAnsi"/>
          <w:lang w:eastAsia="pl-PL"/>
        </w:rPr>
        <w:t>hurtownie farmaceutyczne, wyspecjalizowane sklepy, jak również sklepy</w:t>
      </w:r>
      <w:r w:rsidR="005A5A82" w:rsidRPr="00885B56">
        <w:rPr>
          <w:rFonts w:cstheme="minorHAnsi"/>
          <w:lang w:eastAsia="pl-PL"/>
        </w:rPr>
        <w:t xml:space="preserve"> i </w:t>
      </w:r>
      <w:r w:rsidRPr="00885B56">
        <w:rPr>
          <w:rFonts w:cstheme="minorHAnsi"/>
          <w:lang w:eastAsia="pl-PL"/>
        </w:rPr>
        <w:t>hurtownie ogólnospożywcze.</w:t>
      </w:r>
      <w:r w:rsidR="000E738B" w:rsidRPr="00885B56">
        <w:rPr>
          <w:rFonts w:cstheme="minorHAnsi"/>
          <w:lang w:eastAsia="pl-PL"/>
        </w:rPr>
        <w:t xml:space="preserve"> </w:t>
      </w:r>
      <w:r w:rsidR="00226AF9" w:rsidRPr="00885B56">
        <w:rPr>
          <w:rFonts w:cstheme="minorHAnsi"/>
          <w:lang w:eastAsia="pl-PL"/>
        </w:rPr>
        <w:t>W</w:t>
      </w:r>
      <w:r w:rsidR="000E738B" w:rsidRPr="00885B56">
        <w:rPr>
          <w:rFonts w:cstheme="minorHAnsi"/>
          <w:lang w:eastAsia="pl-PL"/>
        </w:rPr>
        <w:t> </w:t>
      </w:r>
      <w:r w:rsidRPr="00885B56">
        <w:rPr>
          <w:rFonts w:cstheme="minorHAnsi"/>
          <w:lang w:eastAsia="pl-PL"/>
        </w:rPr>
        <w:t>ostatnich latach bardzo popularna jest sprzedaż żywności tego typu przez Internet za</w:t>
      </w:r>
      <w:r w:rsidR="009C6697">
        <w:rPr>
          <w:rFonts w:cstheme="minorHAnsi"/>
          <w:lang w:eastAsia="pl-PL"/>
        </w:rPr>
        <w:t> </w:t>
      </w:r>
      <w:r w:rsidRPr="00885B56">
        <w:rPr>
          <w:rFonts w:cstheme="minorHAnsi"/>
          <w:lang w:eastAsia="pl-PL"/>
        </w:rPr>
        <w:t>pośrednictwem sklepów internetowych lub portali sprzedażowych.</w:t>
      </w:r>
      <w:r w:rsidR="000E738B" w:rsidRPr="00885B56">
        <w:rPr>
          <w:rFonts w:cstheme="minorHAnsi"/>
          <w:lang w:eastAsia="pl-PL"/>
        </w:rPr>
        <w:t xml:space="preserve"> </w:t>
      </w:r>
      <w:r w:rsidR="00226AF9" w:rsidRPr="00885B56">
        <w:rPr>
          <w:rFonts w:cstheme="minorHAnsi"/>
          <w:lang w:eastAsia="pl-PL"/>
        </w:rPr>
        <w:t>W</w:t>
      </w:r>
      <w:r w:rsidR="000E738B" w:rsidRPr="00885B56">
        <w:rPr>
          <w:rFonts w:cstheme="minorHAnsi"/>
          <w:lang w:eastAsia="pl-PL"/>
        </w:rPr>
        <w:t> </w:t>
      </w:r>
      <w:r w:rsidRPr="00885B56">
        <w:rPr>
          <w:rFonts w:cstheme="minorHAnsi"/>
          <w:lang w:eastAsia="pl-PL"/>
        </w:rPr>
        <w:t>okresie sprawozdawczym przedstawiciele Państwowych Powiatowych Inspektorów Sanitarnych województwa zachodniopomorskiego prowadzili nadzór nad warunkami produkcji</w:t>
      </w:r>
      <w:r w:rsidR="005A5A82" w:rsidRPr="00885B56">
        <w:rPr>
          <w:rFonts w:cstheme="minorHAnsi"/>
          <w:lang w:eastAsia="pl-PL"/>
        </w:rPr>
        <w:t xml:space="preserve"> i </w:t>
      </w:r>
      <w:r w:rsidRPr="00885B56">
        <w:rPr>
          <w:rFonts w:cstheme="minorHAnsi"/>
          <w:lang w:eastAsia="pl-PL"/>
        </w:rPr>
        <w:t>magazynowania, prawidłowością ekspozycji oraz znakowania, prezentacji</w:t>
      </w:r>
      <w:r w:rsidR="005A5A82" w:rsidRPr="00885B56">
        <w:rPr>
          <w:rFonts w:cstheme="minorHAnsi"/>
          <w:lang w:eastAsia="pl-PL"/>
        </w:rPr>
        <w:t xml:space="preserve"> i </w:t>
      </w:r>
      <w:r w:rsidRPr="00885B56">
        <w:rPr>
          <w:rFonts w:cstheme="minorHAnsi"/>
          <w:lang w:eastAsia="pl-PL"/>
        </w:rPr>
        <w:t>reklamy przedmiotowych środków spożywczych,</w:t>
      </w:r>
      <w:r w:rsidR="005A5A82" w:rsidRPr="00885B56">
        <w:rPr>
          <w:rFonts w:cstheme="minorHAnsi"/>
          <w:lang w:eastAsia="pl-PL"/>
        </w:rPr>
        <w:t xml:space="preserve"> a </w:t>
      </w:r>
      <w:r w:rsidRPr="00885B56">
        <w:rPr>
          <w:rFonts w:cstheme="minorHAnsi"/>
          <w:lang w:eastAsia="pl-PL"/>
        </w:rPr>
        <w:t>także nad ich sprzedażą „na odległość”.</w:t>
      </w:r>
    </w:p>
    <w:p w14:paraId="5E6D6E87" w14:textId="0C6AB2B3" w:rsidR="006B6BBB" w:rsidRPr="00885B56" w:rsidRDefault="006B6BBB" w:rsidP="00951FCE">
      <w:pPr>
        <w:pStyle w:val="Stylnastroninternet"/>
        <w:rPr>
          <w:rFonts w:cstheme="minorHAnsi"/>
          <w:lang w:eastAsia="pl-PL"/>
        </w:rPr>
      </w:pPr>
      <w:r w:rsidRPr="00885B56">
        <w:rPr>
          <w:rFonts w:cstheme="minorHAnsi"/>
          <w:lang w:eastAsia="pl-PL"/>
        </w:rPr>
        <w:t>W 2022 r.</w:t>
      </w:r>
      <w:r w:rsidR="000E738B" w:rsidRPr="00885B56">
        <w:rPr>
          <w:rFonts w:cstheme="minorHAnsi"/>
          <w:lang w:eastAsia="pl-PL"/>
        </w:rPr>
        <w:t xml:space="preserve"> w </w:t>
      </w:r>
      <w:r w:rsidRPr="00885B56">
        <w:rPr>
          <w:rFonts w:cstheme="minorHAnsi"/>
          <w:lang w:eastAsia="pl-PL"/>
        </w:rPr>
        <w:t>ramach nadzoru nad żywnością prozdrowotną przeprowadzono ogółem 781 kontroli,</w:t>
      </w:r>
      <w:r w:rsidR="005A5A82" w:rsidRPr="00885B56">
        <w:rPr>
          <w:rFonts w:cstheme="minorHAnsi"/>
          <w:lang w:eastAsia="pl-PL"/>
        </w:rPr>
        <w:t xml:space="preserve"> z </w:t>
      </w:r>
      <w:r w:rsidRPr="00885B56">
        <w:rPr>
          <w:rFonts w:cstheme="minorHAnsi"/>
          <w:lang w:eastAsia="pl-PL"/>
        </w:rPr>
        <w:t>czego 68 dotyczyło sprzedaży „na odległość”. Podczas kontroli dokonywano oceny znakowania</w:t>
      </w:r>
      <w:r w:rsidR="005A5A82" w:rsidRPr="00885B56">
        <w:rPr>
          <w:rFonts w:cstheme="minorHAnsi"/>
          <w:lang w:eastAsia="pl-PL"/>
        </w:rPr>
        <w:t xml:space="preserve"> i </w:t>
      </w:r>
      <w:r w:rsidRPr="00885B56">
        <w:rPr>
          <w:rFonts w:cstheme="minorHAnsi"/>
          <w:lang w:eastAsia="pl-PL"/>
        </w:rPr>
        <w:t>prezentacji oraz składu 317 produktów,</w:t>
      </w:r>
      <w:r w:rsidR="000E738B" w:rsidRPr="00885B56">
        <w:rPr>
          <w:rFonts w:cstheme="minorHAnsi"/>
          <w:lang w:eastAsia="pl-PL"/>
        </w:rPr>
        <w:t xml:space="preserve"> w </w:t>
      </w:r>
      <w:r w:rsidRPr="00885B56">
        <w:rPr>
          <w:rFonts w:cstheme="minorHAnsi"/>
          <w:lang w:eastAsia="pl-PL"/>
        </w:rPr>
        <w:t>tym 99 ofert sprzedaży internetowej. Nieprawidłowości dotyczące znakowania oraz prezentacji stwierdzono</w:t>
      </w:r>
      <w:r w:rsidR="000E738B" w:rsidRPr="00885B56">
        <w:rPr>
          <w:rFonts w:cstheme="minorHAnsi"/>
          <w:lang w:eastAsia="pl-PL"/>
        </w:rPr>
        <w:t xml:space="preserve"> w </w:t>
      </w:r>
      <w:r w:rsidRPr="00885B56">
        <w:rPr>
          <w:rFonts w:cstheme="minorHAnsi"/>
          <w:lang w:eastAsia="pl-PL"/>
        </w:rPr>
        <w:t>przypadku 171 produktów / ofert sprzedaży internetowej, tj.</w:t>
      </w:r>
      <w:r w:rsidR="000E738B" w:rsidRPr="00885B56">
        <w:rPr>
          <w:rFonts w:cstheme="minorHAnsi"/>
          <w:lang w:eastAsia="pl-PL"/>
        </w:rPr>
        <w:t xml:space="preserve"> w </w:t>
      </w:r>
      <w:r w:rsidRPr="00885B56">
        <w:rPr>
          <w:rFonts w:cstheme="minorHAnsi"/>
          <w:lang w:eastAsia="pl-PL"/>
        </w:rPr>
        <w:t xml:space="preserve">54% ocenionych przypadków. </w:t>
      </w:r>
    </w:p>
    <w:p w14:paraId="27361287" w14:textId="7B15E6D6" w:rsidR="006B6BBB" w:rsidRPr="00885B56" w:rsidRDefault="006B6BBB" w:rsidP="00951FCE">
      <w:pPr>
        <w:pStyle w:val="Stylnastroninternet"/>
        <w:rPr>
          <w:rFonts w:eastAsia="SimSun" w:cstheme="minorHAnsi"/>
          <w:kern w:val="3"/>
          <w:lang w:eastAsia="pl-PL" w:bidi="hi-IN"/>
        </w:rPr>
      </w:pPr>
      <w:r w:rsidRPr="00885B56">
        <w:rPr>
          <w:rFonts w:cstheme="minorHAnsi"/>
          <w:lang w:eastAsia="pl-PL"/>
        </w:rPr>
        <w:t>W omawianym okresie sprawozdawczym</w:t>
      </w:r>
      <w:r w:rsidRPr="00885B56">
        <w:rPr>
          <w:rFonts w:eastAsia="SimSun" w:cstheme="minorHAnsi"/>
          <w:kern w:val="3"/>
          <w:lang w:eastAsia="pl-PL" w:bidi="hi-IN"/>
        </w:rPr>
        <w:t xml:space="preserve"> wydano 2 decyzje administracyjne nakazujące</w:t>
      </w:r>
      <w:r w:rsidR="005A5A82" w:rsidRPr="00885B56">
        <w:rPr>
          <w:rFonts w:eastAsia="SimSun" w:cstheme="minorHAnsi"/>
          <w:kern w:val="3"/>
          <w:lang w:eastAsia="pl-PL" w:bidi="hi-IN"/>
        </w:rPr>
        <w:t xml:space="preserve"> z </w:t>
      </w:r>
      <w:r w:rsidRPr="00885B56">
        <w:rPr>
          <w:rFonts w:eastAsia="SimSun" w:cstheme="minorHAnsi"/>
          <w:kern w:val="3"/>
          <w:lang w:eastAsia="pl-PL" w:bidi="hi-IN"/>
        </w:rPr>
        <w:t>rygorem natychmiastowej wykonalności wstrzymanie wprowadzania do obrotu handlowego suplementów diety.</w:t>
      </w:r>
      <w:r w:rsidR="000E738B" w:rsidRPr="00885B56">
        <w:rPr>
          <w:rFonts w:eastAsia="SimSun" w:cstheme="minorHAnsi"/>
          <w:kern w:val="3"/>
          <w:lang w:eastAsia="pl-PL" w:bidi="hi-IN"/>
        </w:rPr>
        <w:t xml:space="preserve"> </w:t>
      </w:r>
      <w:r w:rsidR="00226AF9" w:rsidRPr="00885B56">
        <w:rPr>
          <w:rFonts w:eastAsia="SimSun" w:cstheme="minorHAnsi"/>
          <w:kern w:val="3"/>
          <w:lang w:eastAsia="pl-PL" w:bidi="hi-IN"/>
        </w:rPr>
        <w:t>W</w:t>
      </w:r>
      <w:r w:rsidR="000E738B" w:rsidRPr="00885B56">
        <w:rPr>
          <w:rFonts w:eastAsia="SimSun" w:cstheme="minorHAnsi"/>
          <w:kern w:val="3"/>
          <w:lang w:eastAsia="pl-PL" w:bidi="hi-IN"/>
        </w:rPr>
        <w:t> </w:t>
      </w:r>
      <w:r w:rsidRPr="00885B56">
        <w:rPr>
          <w:rFonts w:eastAsia="SimSun" w:cstheme="minorHAnsi"/>
          <w:kern w:val="3"/>
          <w:lang w:eastAsia="pl-PL" w:bidi="hi-IN"/>
        </w:rPr>
        <w:t>jednym przypadku do czasu zakończenia przez Głównego Inspektora Sanitarnego postępowania wyjaśniającego dotyczącego wprowadzania ich po raz pierwszy do obrotu na terytorium RP, natomiast</w:t>
      </w:r>
      <w:r w:rsidR="000E738B" w:rsidRPr="00885B56">
        <w:rPr>
          <w:rFonts w:eastAsia="SimSun" w:cstheme="minorHAnsi"/>
          <w:kern w:val="3"/>
          <w:lang w:eastAsia="pl-PL" w:bidi="hi-IN"/>
        </w:rPr>
        <w:t xml:space="preserve"> w </w:t>
      </w:r>
      <w:r w:rsidRPr="00885B56">
        <w:rPr>
          <w:rFonts w:eastAsia="SimSun" w:cstheme="minorHAnsi"/>
          <w:kern w:val="3"/>
          <w:lang w:eastAsia="pl-PL" w:bidi="hi-IN"/>
        </w:rPr>
        <w:t>drugim ze względu na zawartość</w:t>
      </w:r>
      <w:r w:rsidR="000E738B" w:rsidRPr="00885B56">
        <w:rPr>
          <w:rFonts w:eastAsia="SimSun" w:cstheme="minorHAnsi"/>
          <w:kern w:val="3"/>
          <w:lang w:eastAsia="pl-PL" w:bidi="hi-IN"/>
        </w:rPr>
        <w:t xml:space="preserve"> w </w:t>
      </w:r>
      <w:r w:rsidRPr="00885B56">
        <w:rPr>
          <w:rFonts w:eastAsia="SimSun" w:cstheme="minorHAnsi"/>
          <w:kern w:val="3"/>
          <w:lang w:eastAsia="pl-PL" w:bidi="hi-IN"/>
        </w:rPr>
        <w:t>suplementach diety składnika niedozwolonego tj. DMAA (</w:t>
      </w:r>
      <w:proofErr w:type="spellStart"/>
      <w:r w:rsidRPr="00885B56">
        <w:rPr>
          <w:rFonts w:eastAsia="SimSun" w:cstheme="minorHAnsi"/>
          <w:kern w:val="3"/>
          <w:lang w:eastAsia="pl-PL" w:bidi="hi-IN"/>
        </w:rPr>
        <w:t>metyloheksanaminy</w:t>
      </w:r>
      <w:proofErr w:type="spellEnd"/>
      <w:r w:rsidRPr="00885B56">
        <w:rPr>
          <w:rFonts w:eastAsia="SimSun" w:cstheme="minorHAnsi"/>
          <w:kern w:val="3"/>
          <w:lang w:eastAsia="pl-PL" w:bidi="hi-IN"/>
        </w:rPr>
        <w:t>).</w:t>
      </w:r>
    </w:p>
    <w:p w14:paraId="60718495" w14:textId="77777777" w:rsidR="006B6BBB" w:rsidRPr="00885B56" w:rsidRDefault="006B6BBB" w:rsidP="00951FCE">
      <w:pPr>
        <w:pStyle w:val="Stylnastroninternet"/>
        <w:rPr>
          <w:rFonts w:eastAsia="Times New Roman" w:cstheme="minorHAnsi"/>
          <w:highlight w:val="yellow"/>
          <w:lang w:eastAsia="pl-PL"/>
        </w:rPr>
      </w:pPr>
      <w:r w:rsidRPr="00885B56">
        <w:rPr>
          <w:rFonts w:eastAsia="Times New Roman" w:cstheme="minorHAnsi"/>
          <w:lang w:eastAsia="pl-PL"/>
        </w:rPr>
        <w:lastRenderedPageBreak/>
        <w:t>Za stwierdzone podczas kontroli nieprawidłowości dotyczące wprowadzania po raz pierwszy do obrotu suplementów diety bez powiadomienia Głównego Inspektora Sanitarnego nałożono 3 mandaty karne na łączną kwotę 1200 zł.</w:t>
      </w:r>
    </w:p>
    <w:p w14:paraId="7DF8232A" w14:textId="2508CCB3" w:rsidR="006B6BBB" w:rsidRPr="00885B56" w:rsidRDefault="006B6BBB" w:rsidP="00951FCE">
      <w:pPr>
        <w:pStyle w:val="Stylnastroninternet"/>
        <w:rPr>
          <w:rFonts w:eastAsia="Times New Roman" w:cstheme="minorHAnsi"/>
          <w:lang w:eastAsia="pl-PL"/>
        </w:rPr>
      </w:pPr>
      <w:r w:rsidRPr="00885B56">
        <w:rPr>
          <w:rFonts w:eastAsia="Times New Roman" w:cstheme="minorHAnsi"/>
          <w:lang w:eastAsia="pl-PL"/>
        </w:rPr>
        <w:t>Do badań laboratoryjnych</w:t>
      </w:r>
      <w:r w:rsidR="000E738B" w:rsidRPr="00885B56">
        <w:rPr>
          <w:rFonts w:eastAsia="Times New Roman" w:cstheme="minorHAnsi"/>
          <w:lang w:eastAsia="pl-PL"/>
        </w:rPr>
        <w:t xml:space="preserve"> w </w:t>
      </w:r>
      <w:r w:rsidRPr="00885B56">
        <w:rPr>
          <w:rFonts w:eastAsia="Times New Roman" w:cstheme="minorHAnsi"/>
          <w:lang w:eastAsia="pl-PL"/>
        </w:rPr>
        <w:t>ramach urzędowej kontroli żywności</w:t>
      </w:r>
      <w:r w:rsidR="005A5A82" w:rsidRPr="00885B56">
        <w:rPr>
          <w:rFonts w:eastAsia="Times New Roman" w:cstheme="minorHAnsi"/>
          <w:lang w:eastAsia="pl-PL"/>
        </w:rPr>
        <w:t xml:space="preserve"> i </w:t>
      </w:r>
      <w:r w:rsidRPr="00885B56">
        <w:rPr>
          <w:rFonts w:eastAsia="Times New Roman" w:cstheme="minorHAnsi"/>
          <w:lang w:eastAsia="pl-PL"/>
        </w:rPr>
        <w:t>monitoringu pobrano 232 próbki suplementów diety, żywności dla określonych grup</w:t>
      </w:r>
      <w:r w:rsidR="005A5A82" w:rsidRPr="00885B56">
        <w:rPr>
          <w:rFonts w:eastAsia="Times New Roman" w:cstheme="minorHAnsi"/>
          <w:lang w:eastAsia="pl-PL"/>
        </w:rPr>
        <w:t xml:space="preserve"> i </w:t>
      </w:r>
      <w:r w:rsidRPr="00885B56">
        <w:rPr>
          <w:rFonts w:eastAsia="Times New Roman" w:cstheme="minorHAnsi"/>
          <w:lang w:eastAsia="pl-PL"/>
        </w:rPr>
        <w:t>środków spożywczych wzbogacanych. Pobrane próbki zbadano</w:t>
      </w:r>
      <w:r w:rsidR="000E738B" w:rsidRPr="00885B56">
        <w:rPr>
          <w:rFonts w:eastAsia="Times New Roman" w:cstheme="minorHAnsi"/>
          <w:lang w:eastAsia="pl-PL"/>
        </w:rPr>
        <w:t xml:space="preserve"> w </w:t>
      </w:r>
      <w:r w:rsidRPr="00885B56">
        <w:rPr>
          <w:rFonts w:eastAsia="Times New Roman" w:cstheme="minorHAnsi"/>
          <w:lang w:eastAsia="pl-PL"/>
        </w:rPr>
        <w:t>laboratoriach Państwowej Inspekcji Sanitarnej m.in.</w:t>
      </w:r>
      <w:r w:rsidR="000E738B" w:rsidRPr="00885B56">
        <w:rPr>
          <w:rFonts w:eastAsia="Times New Roman" w:cstheme="minorHAnsi"/>
          <w:lang w:eastAsia="pl-PL"/>
        </w:rPr>
        <w:t xml:space="preserve"> w </w:t>
      </w:r>
      <w:r w:rsidRPr="00885B56">
        <w:rPr>
          <w:rFonts w:eastAsia="Times New Roman" w:cstheme="minorHAnsi"/>
          <w:lang w:eastAsia="pl-PL"/>
        </w:rPr>
        <w:t>kierunku substancji dodatkowych - substancji konserwujących: kwasu benzoesowego</w:t>
      </w:r>
      <w:r w:rsidR="005A5A82" w:rsidRPr="00885B56">
        <w:rPr>
          <w:rFonts w:eastAsia="Times New Roman" w:cstheme="minorHAnsi"/>
          <w:lang w:eastAsia="pl-PL"/>
        </w:rPr>
        <w:t xml:space="preserve"> i </w:t>
      </w:r>
      <w:r w:rsidRPr="00885B56">
        <w:rPr>
          <w:rFonts w:eastAsia="Times New Roman" w:cstheme="minorHAnsi"/>
          <w:lang w:eastAsia="pl-PL"/>
        </w:rPr>
        <w:t xml:space="preserve">kwasu </w:t>
      </w:r>
      <w:proofErr w:type="spellStart"/>
      <w:r w:rsidRPr="00885B56">
        <w:rPr>
          <w:rFonts w:eastAsia="Times New Roman" w:cstheme="minorHAnsi"/>
          <w:lang w:eastAsia="pl-PL"/>
        </w:rPr>
        <w:t>sorbowego</w:t>
      </w:r>
      <w:proofErr w:type="spellEnd"/>
      <w:r w:rsidRPr="00885B56">
        <w:rPr>
          <w:rFonts w:eastAsia="Times New Roman" w:cstheme="minorHAnsi"/>
          <w:lang w:eastAsia="pl-PL"/>
        </w:rPr>
        <w:t xml:space="preserve">, zanieczyszczeń mikrobiologicznych, napromieniania, zawartości metali (ołów, kadm, rtęć), alkaloidów </w:t>
      </w:r>
      <w:proofErr w:type="spellStart"/>
      <w:r w:rsidRPr="00885B56">
        <w:rPr>
          <w:rFonts w:eastAsia="Times New Roman" w:cstheme="minorHAnsi"/>
          <w:lang w:eastAsia="pl-PL"/>
        </w:rPr>
        <w:t>pirolizydynowych</w:t>
      </w:r>
      <w:proofErr w:type="spellEnd"/>
      <w:r w:rsidRPr="00885B56">
        <w:rPr>
          <w:rFonts w:eastAsia="Times New Roman" w:cstheme="minorHAnsi"/>
          <w:lang w:eastAsia="pl-PL"/>
        </w:rPr>
        <w:t xml:space="preserve">, </w:t>
      </w:r>
      <w:proofErr w:type="spellStart"/>
      <w:r w:rsidRPr="00885B56">
        <w:rPr>
          <w:rFonts w:eastAsia="Times New Roman" w:cstheme="minorHAnsi"/>
          <w:lang w:eastAsia="pl-PL"/>
        </w:rPr>
        <w:t>mikotoksyn</w:t>
      </w:r>
      <w:proofErr w:type="spellEnd"/>
      <w:r w:rsidRPr="00885B56">
        <w:rPr>
          <w:rFonts w:eastAsia="Times New Roman" w:cstheme="minorHAnsi"/>
          <w:lang w:eastAsia="pl-PL"/>
        </w:rPr>
        <w:t xml:space="preserve"> (</w:t>
      </w:r>
      <w:proofErr w:type="spellStart"/>
      <w:r w:rsidRPr="00885B56">
        <w:rPr>
          <w:rFonts w:eastAsia="Times New Roman" w:cstheme="minorHAnsi"/>
          <w:lang w:eastAsia="pl-PL"/>
        </w:rPr>
        <w:t>cytryniny</w:t>
      </w:r>
      <w:proofErr w:type="spellEnd"/>
      <w:r w:rsidRPr="00885B56">
        <w:rPr>
          <w:rFonts w:eastAsia="Times New Roman" w:cstheme="minorHAnsi"/>
          <w:lang w:eastAsia="pl-PL"/>
        </w:rPr>
        <w:t>), WWA, 3-MCPD, zawartości składników mineralnych (magnez, żelazo, cynk, miedź, wapń, selen, potas, sód), witamin A, D, E, C, witamin</w:t>
      </w:r>
      <w:r w:rsidR="005A5A82" w:rsidRPr="00885B56">
        <w:rPr>
          <w:rFonts w:eastAsia="Times New Roman" w:cstheme="minorHAnsi"/>
          <w:lang w:eastAsia="pl-PL"/>
        </w:rPr>
        <w:t xml:space="preserve"> z </w:t>
      </w:r>
      <w:r w:rsidRPr="00885B56">
        <w:rPr>
          <w:rFonts w:eastAsia="Times New Roman" w:cstheme="minorHAnsi"/>
          <w:lang w:eastAsia="pl-PL"/>
        </w:rPr>
        <w:t xml:space="preserve">grupy B, kwasów tłuszczowych omega-3, omega-6, omega-9, białka, błonnika, </w:t>
      </w:r>
      <w:proofErr w:type="spellStart"/>
      <w:r w:rsidRPr="00885B56">
        <w:rPr>
          <w:rFonts w:eastAsia="Times New Roman" w:cstheme="minorHAnsi"/>
          <w:lang w:eastAsia="pl-PL"/>
        </w:rPr>
        <w:t>diosminy</w:t>
      </w:r>
      <w:proofErr w:type="spellEnd"/>
      <w:r w:rsidRPr="00885B56">
        <w:rPr>
          <w:rFonts w:eastAsia="Times New Roman" w:cstheme="minorHAnsi"/>
          <w:lang w:eastAsia="pl-PL"/>
        </w:rPr>
        <w:t>, koenzymu Q10, rutyny, kofeiny. Nie</w:t>
      </w:r>
      <w:r w:rsidR="009E30D3">
        <w:rPr>
          <w:rFonts w:eastAsia="Times New Roman" w:cstheme="minorHAnsi"/>
          <w:lang w:eastAsia="pl-PL"/>
        </w:rPr>
        <w:t> </w:t>
      </w:r>
      <w:r w:rsidRPr="00885B56">
        <w:rPr>
          <w:rFonts w:eastAsia="Times New Roman" w:cstheme="minorHAnsi"/>
          <w:lang w:eastAsia="pl-PL"/>
        </w:rPr>
        <w:t>kwestionowano jakości zdrowotnej pobranych do badań próbek suplementów diety. Stwierdzone nieprawidłowości, dotyczyły znakowania tych środków spożywczych,</w:t>
      </w:r>
      <w:r w:rsidR="000E738B" w:rsidRPr="00885B56">
        <w:rPr>
          <w:rFonts w:eastAsia="Times New Roman" w:cstheme="minorHAnsi"/>
          <w:lang w:eastAsia="pl-PL"/>
        </w:rPr>
        <w:t xml:space="preserve"> w </w:t>
      </w:r>
      <w:r w:rsidRPr="00885B56">
        <w:rPr>
          <w:rFonts w:eastAsia="Times New Roman" w:cstheme="minorHAnsi"/>
          <w:lang w:eastAsia="pl-PL"/>
        </w:rPr>
        <w:t>tym również</w:t>
      </w:r>
      <w:r w:rsidR="000E738B" w:rsidRPr="00885B56">
        <w:rPr>
          <w:rFonts w:eastAsia="Times New Roman" w:cstheme="minorHAnsi"/>
          <w:lang w:eastAsia="pl-PL"/>
        </w:rPr>
        <w:t xml:space="preserve"> w </w:t>
      </w:r>
      <w:r w:rsidRPr="00885B56">
        <w:rPr>
          <w:rFonts w:eastAsia="Times New Roman" w:cstheme="minorHAnsi"/>
          <w:lang w:eastAsia="pl-PL"/>
        </w:rPr>
        <w:t>zakresie zastosowanych oświadczeń żywieniowych</w:t>
      </w:r>
      <w:r w:rsidR="005A5A82" w:rsidRPr="00885B56">
        <w:rPr>
          <w:rFonts w:eastAsia="Times New Roman" w:cstheme="minorHAnsi"/>
          <w:lang w:eastAsia="pl-PL"/>
        </w:rPr>
        <w:t xml:space="preserve"> i </w:t>
      </w:r>
      <w:r w:rsidRPr="00885B56">
        <w:rPr>
          <w:rFonts w:eastAsia="Times New Roman" w:cstheme="minorHAnsi"/>
          <w:lang w:eastAsia="pl-PL"/>
        </w:rPr>
        <w:t>zdrowotnych.</w:t>
      </w:r>
    </w:p>
    <w:p w14:paraId="3369F6B3" w14:textId="1D5F9AFA" w:rsidR="006B6BBB" w:rsidRPr="00885B56" w:rsidRDefault="006B6BBB" w:rsidP="00951FCE">
      <w:pPr>
        <w:pStyle w:val="Stylnastroninternet"/>
        <w:rPr>
          <w:rFonts w:eastAsia="Times New Roman" w:cstheme="minorHAnsi"/>
          <w:lang w:eastAsia="pl-PL"/>
        </w:rPr>
      </w:pPr>
      <w:r w:rsidRPr="00885B56">
        <w:rPr>
          <w:rFonts w:eastAsia="Times New Roman" w:cstheme="minorHAnsi"/>
          <w:lang w:eastAsia="pl-PL"/>
        </w:rPr>
        <w:t>W analizowanym okresie do organów Państwowej Inspekcji Sanitarnej wpływały liczne interwencje, dotyczące sprzedaży, przede wszystkim za pośrednictwem Internetu, produktów deklarowanych jako suplementy diety, zawierających substancje, których spożycie może zaszkodzić zdrowiu konsumentów, bądź zawierających informacje wprowadzające</w:t>
      </w:r>
      <w:r w:rsidR="000E738B" w:rsidRPr="00885B56">
        <w:rPr>
          <w:rFonts w:eastAsia="Times New Roman" w:cstheme="minorHAnsi"/>
          <w:lang w:eastAsia="pl-PL"/>
        </w:rPr>
        <w:t xml:space="preserve"> w </w:t>
      </w:r>
      <w:r w:rsidRPr="00885B56">
        <w:rPr>
          <w:rFonts w:eastAsia="Times New Roman" w:cstheme="minorHAnsi"/>
          <w:lang w:eastAsia="pl-PL"/>
        </w:rPr>
        <w:t>błąd konsumentów poprzez przypisywanie im działania lub właściwości, których nie posiadają.</w:t>
      </w:r>
      <w:r w:rsidR="000E738B" w:rsidRPr="00885B56">
        <w:rPr>
          <w:rFonts w:eastAsia="Times New Roman" w:cstheme="minorHAnsi"/>
          <w:lang w:eastAsia="pl-PL"/>
        </w:rPr>
        <w:t xml:space="preserve"> </w:t>
      </w:r>
      <w:r w:rsidR="00226AF9" w:rsidRPr="00885B56">
        <w:rPr>
          <w:rFonts w:eastAsia="Times New Roman" w:cstheme="minorHAnsi"/>
          <w:lang w:eastAsia="pl-PL"/>
        </w:rPr>
        <w:t>W</w:t>
      </w:r>
      <w:r w:rsidR="000E738B" w:rsidRPr="00885B56">
        <w:rPr>
          <w:rFonts w:eastAsia="Times New Roman" w:cstheme="minorHAnsi"/>
          <w:lang w:eastAsia="pl-PL"/>
        </w:rPr>
        <w:t> </w:t>
      </w:r>
      <w:r w:rsidRPr="00885B56">
        <w:rPr>
          <w:rFonts w:eastAsia="Times New Roman" w:cstheme="minorHAnsi"/>
          <w:lang w:eastAsia="pl-PL"/>
        </w:rPr>
        <w:t>każdym przypadku przeprowadzano stosowne postępowanie nadzorowe.</w:t>
      </w:r>
      <w:r w:rsidR="000E738B" w:rsidRPr="00885B56">
        <w:rPr>
          <w:rFonts w:eastAsia="Times New Roman" w:cstheme="minorHAnsi"/>
          <w:lang w:eastAsia="pl-PL"/>
        </w:rPr>
        <w:t xml:space="preserve"> w </w:t>
      </w:r>
      <w:r w:rsidRPr="00885B56">
        <w:rPr>
          <w:rFonts w:eastAsia="Times New Roman" w:cstheme="minorHAnsi"/>
          <w:lang w:eastAsia="pl-PL"/>
        </w:rPr>
        <w:t>toku prowadzonych kontroli stwierdzano m.in. nieprawidłowości dotyczące braku zatwierdzenia i/lub rejestracji działalności związanej ze sprzedażą środków spożywczych „na odległość”, niepowiadomienia Głównego Inspektora Sanitarnego o</w:t>
      </w:r>
      <w:r w:rsidR="009E30D3">
        <w:rPr>
          <w:rFonts w:eastAsia="Times New Roman" w:cstheme="minorHAnsi"/>
          <w:lang w:eastAsia="pl-PL"/>
        </w:rPr>
        <w:t> </w:t>
      </w:r>
      <w:r w:rsidRPr="00885B56">
        <w:rPr>
          <w:rFonts w:eastAsia="Times New Roman" w:cstheme="minorHAnsi"/>
          <w:lang w:eastAsia="pl-PL"/>
        </w:rPr>
        <w:t>pierwszym wprowadzeniu do obrotu oraz błędów</w:t>
      </w:r>
      <w:r w:rsidR="000E738B" w:rsidRPr="00885B56">
        <w:rPr>
          <w:rFonts w:eastAsia="Times New Roman" w:cstheme="minorHAnsi"/>
          <w:lang w:eastAsia="pl-PL"/>
        </w:rPr>
        <w:t xml:space="preserve"> w </w:t>
      </w:r>
      <w:r w:rsidRPr="00885B56">
        <w:rPr>
          <w:rFonts w:eastAsia="Times New Roman" w:cstheme="minorHAnsi"/>
          <w:lang w:eastAsia="pl-PL"/>
        </w:rPr>
        <w:t xml:space="preserve">przekazywaniu konsumentom wymaganych informacji. </w:t>
      </w:r>
    </w:p>
    <w:p w14:paraId="0329EEFF" w14:textId="7B6EA8D6" w:rsidR="006B6BBB" w:rsidRPr="00885B56" w:rsidRDefault="006B6BBB" w:rsidP="00951FCE">
      <w:pPr>
        <w:pStyle w:val="Stylnastroninternet"/>
        <w:rPr>
          <w:rFonts w:eastAsia="Times New Roman" w:cstheme="minorHAnsi"/>
          <w:lang w:eastAsia="pl-PL"/>
        </w:rPr>
      </w:pPr>
      <w:r w:rsidRPr="00885B56">
        <w:rPr>
          <w:rFonts w:eastAsia="Times New Roman" w:cstheme="minorHAnsi"/>
          <w:lang w:eastAsia="pl-PL"/>
        </w:rPr>
        <w:t>Ponadto po otrzymaniu od Głównego Inspektora Sanitarnego informacji o</w:t>
      </w:r>
      <w:r w:rsidR="009E30D3">
        <w:rPr>
          <w:rFonts w:eastAsia="Times New Roman" w:cstheme="minorHAnsi"/>
          <w:lang w:eastAsia="pl-PL"/>
        </w:rPr>
        <w:t> </w:t>
      </w:r>
      <w:r w:rsidRPr="00885B56">
        <w:rPr>
          <w:rFonts w:eastAsia="Times New Roman" w:cstheme="minorHAnsi"/>
          <w:lang w:eastAsia="pl-PL"/>
        </w:rPr>
        <w:t>produktach zawierających substancje zabronione do stosowania</w:t>
      </w:r>
      <w:r w:rsidR="000E738B" w:rsidRPr="00885B56">
        <w:rPr>
          <w:rFonts w:eastAsia="Times New Roman" w:cstheme="minorHAnsi"/>
          <w:lang w:eastAsia="pl-PL"/>
        </w:rPr>
        <w:t xml:space="preserve"> w </w:t>
      </w:r>
      <w:r w:rsidRPr="00885B56">
        <w:rPr>
          <w:rFonts w:eastAsia="Times New Roman" w:cstheme="minorHAnsi"/>
          <w:lang w:eastAsia="pl-PL"/>
        </w:rPr>
        <w:t>suplementach diety każdorazowo podejmowano niezwłoczne działania sprawdzające, czy takie produkty są oferowane do sprzedaży (w tym internetowej) przez podmioty działające na terenie województwa zachodniopomorskiego.</w:t>
      </w:r>
    </w:p>
    <w:p w14:paraId="7AC2686D" w14:textId="1D343F5B" w:rsidR="006B6BBB" w:rsidRPr="00885B56" w:rsidRDefault="006B6BBB" w:rsidP="00951FCE">
      <w:pPr>
        <w:pStyle w:val="Stylnastroninternet"/>
        <w:rPr>
          <w:rFonts w:cstheme="minorHAnsi"/>
        </w:rPr>
      </w:pPr>
      <w:r w:rsidRPr="00885B56">
        <w:rPr>
          <w:rFonts w:cstheme="minorHAnsi"/>
        </w:rPr>
        <w:t>W ramach systemu RASFF</w:t>
      </w:r>
      <w:r w:rsidR="000E738B" w:rsidRPr="00885B56">
        <w:rPr>
          <w:rFonts w:cstheme="minorHAnsi"/>
        </w:rPr>
        <w:t xml:space="preserve"> w </w:t>
      </w:r>
      <w:r w:rsidRPr="00885B56">
        <w:rPr>
          <w:rFonts w:cstheme="minorHAnsi"/>
        </w:rPr>
        <w:t>2022 r. podjęte zostały działania</w:t>
      </w:r>
      <w:r w:rsidR="000E738B" w:rsidRPr="00885B56">
        <w:rPr>
          <w:rFonts w:cstheme="minorHAnsi"/>
        </w:rPr>
        <w:t xml:space="preserve"> w </w:t>
      </w:r>
      <w:r w:rsidRPr="00885B56">
        <w:rPr>
          <w:rFonts w:cstheme="minorHAnsi"/>
        </w:rPr>
        <w:t>związku</w:t>
      </w:r>
      <w:r w:rsidR="005A5A82" w:rsidRPr="00885B56">
        <w:rPr>
          <w:rFonts w:cstheme="minorHAnsi"/>
        </w:rPr>
        <w:t xml:space="preserve"> z </w:t>
      </w:r>
      <w:r w:rsidRPr="00885B56">
        <w:rPr>
          <w:rFonts w:cstheme="minorHAnsi"/>
        </w:rPr>
        <w:t>15 powiadomieniami (2 alarmowe, 12 informacyjnych oraz 1 powiadomienie AAC o</w:t>
      </w:r>
      <w:r w:rsidR="009E30D3">
        <w:rPr>
          <w:rFonts w:cstheme="minorHAnsi"/>
        </w:rPr>
        <w:t> </w:t>
      </w:r>
      <w:r w:rsidRPr="00885B56">
        <w:rPr>
          <w:rFonts w:cstheme="minorHAnsi"/>
        </w:rPr>
        <w:t>niezgodności) o niebezpiecznych produktach żywnościowych</w:t>
      </w:r>
      <w:r w:rsidR="000E738B" w:rsidRPr="00885B56">
        <w:rPr>
          <w:rFonts w:cstheme="minorHAnsi"/>
        </w:rPr>
        <w:t xml:space="preserve"> w </w:t>
      </w:r>
      <w:r w:rsidRPr="00885B56">
        <w:rPr>
          <w:rFonts w:cstheme="minorHAnsi"/>
        </w:rPr>
        <w:t>odniesieniu do żywności prozdrowotnej. Powiadomienia dotyczyły m.in.:</w:t>
      </w:r>
    </w:p>
    <w:p w14:paraId="0F2D1BDC" w14:textId="6A8F53D2" w:rsidR="006B6BBB" w:rsidRPr="00885B56" w:rsidRDefault="006B6BBB" w:rsidP="00951FCE">
      <w:pPr>
        <w:pStyle w:val="punktatornastron"/>
      </w:pPr>
      <w:r w:rsidRPr="00885B56">
        <w:t xml:space="preserve">stwierdzenia obecności składników: 5-hydroksytryptofanu (5-HTP), alfa </w:t>
      </w:r>
      <w:proofErr w:type="spellStart"/>
      <w:r w:rsidRPr="00885B56">
        <w:t>glicerylofosforylocholina</w:t>
      </w:r>
      <w:proofErr w:type="spellEnd"/>
      <w:r w:rsidRPr="00885B56">
        <w:t xml:space="preserve"> (alfa GPC), 1,3 </w:t>
      </w:r>
      <w:proofErr w:type="spellStart"/>
      <w:r w:rsidRPr="00885B56">
        <w:t>Dimethylamylamina</w:t>
      </w:r>
      <w:proofErr w:type="spellEnd"/>
      <w:r w:rsidRPr="00885B56">
        <w:t xml:space="preserve"> (DMAA), </w:t>
      </w:r>
      <w:proofErr w:type="spellStart"/>
      <w:r w:rsidRPr="00885B56">
        <w:t>Ashwagandha</w:t>
      </w:r>
      <w:proofErr w:type="spellEnd"/>
      <w:r w:rsidRPr="00885B56">
        <w:t xml:space="preserve">, </w:t>
      </w:r>
      <w:proofErr w:type="spellStart"/>
      <w:r w:rsidRPr="00885B56">
        <w:t>Tribulus</w:t>
      </w:r>
      <w:proofErr w:type="spellEnd"/>
      <w:r w:rsidRPr="00885B56">
        <w:t xml:space="preserve"> </w:t>
      </w:r>
      <w:proofErr w:type="spellStart"/>
      <w:r w:rsidRPr="00885B56">
        <w:t>terrestris</w:t>
      </w:r>
      <w:proofErr w:type="spellEnd"/>
      <w:r w:rsidRPr="00885B56">
        <w:t xml:space="preserve">, </w:t>
      </w:r>
      <w:proofErr w:type="spellStart"/>
      <w:r w:rsidRPr="00885B56">
        <w:t>Artemisia</w:t>
      </w:r>
      <w:proofErr w:type="spellEnd"/>
      <w:r w:rsidRPr="00885B56">
        <w:t xml:space="preserve"> </w:t>
      </w:r>
      <w:proofErr w:type="spellStart"/>
      <w:r w:rsidRPr="00885B56">
        <w:t>annua</w:t>
      </w:r>
      <w:proofErr w:type="spellEnd"/>
      <w:r w:rsidR="005A5A82" w:rsidRPr="00885B56">
        <w:t xml:space="preserve"> i </w:t>
      </w:r>
      <w:proofErr w:type="spellStart"/>
      <w:r w:rsidRPr="00885B56">
        <w:t>hupercyna</w:t>
      </w:r>
      <w:proofErr w:type="spellEnd"/>
      <w:r w:rsidRPr="00885B56">
        <w:t xml:space="preserve"> A;</w:t>
      </w:r>
    </w:p>
    <w:p w14:paraId="50926D82" w14:textId="77777777" w:rsidR="006B6BBB" w:rsidRPr="00885B56" w:rsidRDefault="006B6BBB" w:rsidP="00951FCE">
      <w:pPr>
        <w:pStyle w:val="punktatornastron"/>
      </w:pPr>
      <w:r w:rsidRPr="00885B56">
        <w:t>stwierdzenia niedeklarowanej substancji – johimbiny;</w:t>
      </w:r>
    </w:p>
    <w:p w14:paraId="1C8002F9" w14:textId="77777777" w:rsidR="006B6BBB" w:rsidRPr="00885B56" w:rsidRDefault="006B6BBB" w:rsidP="00951FCE">
      <w:pPr>
        <w:pStyle w:val="punktatornastron"/>
      </w:pPr>
      <w:r w:rsidRPr="00885B56">
        <w:t xml:space="preserve">stwierdzenia niedozwolonego składnika nowej żywności – </w:t>
      </w:r>
      <w:proofErr w:type="spellStart"/>
      <w:r w:rsidRPr="00885B56">
        <w:t>Cannabidiolu</w:t>
      </w:r>
      <w:proofErr w:type="spellEnd"/>
      <w:r w:rsidRPr="00885B56">
        <w:t xml:space="preserve"> (CBD); </w:t>
      </w:r>
    </w:p>
    <w:p w14:paraId="75FECFC3" w14:textId="63762274" w:rsidR="006B6BBB" w:rsidRPr="00885B56" w:rsidRDefault="006B6BBB" w:rsidP="00951FCE">
      <w:pPr>
        <w:pStyle w:val="punktatornastron"/>
      </w:pPr>
      <w:r w:rsidRPr="00885B56">
        <w:t>stwierdzenia tlenku etylenu (ETO)</w:t>
      </w:r>
      <w:r w:rsidR="000E738B" w:rsidRPr="00885B56">
        <w:t xml:space="preserve"> w </w:t>
      </w:r>
      <w:r w:rsidRPr="00885B56">
        <w:t>sproszkowanym produkcie;</w:t>
      </w:r>
    </w:p>
    <w:p w14:paraId="4B756CB7" w14:textId="77777777" w:rsidR="006B6BBB" w:rsidRPr="00885B56" w:rsidRDefault="006B6BBB" w:rsidP="00951FCE">
      <w:pPr>
        <w:pStyle w:val="punktatornastron"/>
      </w:pPr>
      <w:r w:rsidRPr="00885B56">
        <w:lastRenderedPageBreak/>
        <w:t xml:space="preserve">wykrycia niedozwolonego napromieniania próbki produktu; </w:t>
      </w:r>
    </w:p>
    <w:p w14:paraId="72D89280" w14:textId="77777777" w:rsidR="006B6BBB" w:rsidRPr="00885B56" w:rsidRDefault="006B6BBB" w:rsidP="00951FCE">
      <w:pPr>
        <w:pStyle w:val="punktatornastron"/>
      </w:pPr>
      <w:r w:rsidRPr="00885B56">
        <w:t xml:space="preserve">stwierdzenia przekroczenia </w:t>
      </w:r>
      <w:proofErr w:type="spellStart"/>
      <w:r w:rsidRPr="00885B56">
        <w:t>glicydu</w:t>
      </w:r>
      <w:proofErr w:type="spellEnd"/>
      <w:r w:rsidRPr="00885B56">
        <w:t xml:space="preserve"> pochodzącego od estrów </w:t>
      </w:r>
      <w:proofErr w:type="spellStart"/>
      <w:r w:rsidRPr="00885B56">
        <w:t>glicydowych</w:t>
      </w:r>
      <w:proofErr w:type="spellEnd"/>
      <w:r w:rsidRPr="00885B56">
        <w:t xml:space="preserve"> kwasów tłuszczowych;</w:t>
      </w:r>
    </w:p>
    <w:p w14:paraId="79793986" w14:textId="77777777" w:rsidR="006B6BBB" w:rsidRPr="00885B56" w:rsidRDefault="006B6BBB" w:rsidP="00951FCE">
      <w:pPr>
        <w:pStyle w:val="punktatornastron"/>
      </w:pPr>
      <w:r w:rsidRPr="00885B56">
        <w:t xml:space="preserve">stwierdzenia przekroczenia najwyższego dopuszczalnego poziomu alkaloidów </w:t>
      </w:r>
      <w:proofErr w:type="spellStart"/>
      <w:r w:rsidRPr="00885B56">
        <w:t>pirolizydynowych</w:t>
      </w:r>
      <w:proofErr w:type="spellEnd"/>
      <w:r w:rsidRPr="00885B56">
        <w:t>.</w:t>
      </w:r>
    </w:p>
    <w:p w14:paraId="3AA0C1CA" w14:textId="786F473E" w:rsidR="006B6BBB" w:rsidRPr="00885B56" w:rsidRDefault="006B6BBB" w:rsidP="00951FCE">
      <w:pPr>
        <w:pStyle w:val="Stylnastroninternet"/>
      </w:pPr>
      <w:r w:rsidRPr="00885B56">
        <w:t>Ponadto</w:t>
      </w:r>
      <w:r w:rsidR="000E738B" w:rsidRPr="00885B56">
        <w:t xml:space="preserve"> w </w:t>
      </w:r>
      <w:r w:rsidRPr="00885B56">
        <w:t>2022 r.</w:t>
      </w:r>
      <w:r w:rsidR="000E738B" w:rsidRPr="00885B56">
        <w:t xml:space="preserve"> w </w:t>
      </w:r>
      <w:r w:rsidRPr="00885B56">
        <w:t>ramach systemu AAC - współpracy</w:t>
      </w:r>
      <w:r w:rsidR="005A5A82" w:rsidRPr="00885B56">
        <w:t xml:space="preserve"> i </w:t>
      </w:r>
      <w:r w:rsidRPr="00885B56">
        <w:t>pomocy administracyjnej wpłynęło 1 powiadomienie</w:t>
      </w:r>
      <w:r w:rsidR="000E738B" w:rsidRPr="00885B56">
        <w:t xml:space="preserve"> w </w:t>
      </w:r>
      <w:r w:rsidRPr="00885B56">
        <w:t>sprawie braku informacji o napromienianiu produktu</w:t>
      </w:r>
      <w:r w:rsidR="009E30D3">
        <w:t>,</w:t>
      </w:r>
      <w:r w:rsidRPr="00885B56">
        <w:t xml:space="preserve"> tj. ekologicznej kurkumy. </w:t>
      </w:r>
    </w:p>
    <w:p w14:paraId="275CB293" w14:textId="77777777" w:rsidR="00F74787" w:rsidRPr="00885B56" w:rsidRDefault="00F74787" w:rsidP="00951FCE">
      <w:pPr>
        <w:pStyle w:val="Stylnastroninternet"/>
      </w:pPr>
    </w:p>
    <w:p w14:paraId="66567732" w14:textId="14E236A2" w:rsidR="00165442" w:rsidRDefault="00165442" w:rsidP="003F1CA0">
      <w:pPr>
        <w:pStyle w:val="Nagwek2"/>
        <w:numPr>
          <w:ilvl w:val="0"/>
          <w:numId w:val="124"/>
        </w:numPr>
        <w:spacing w:before="0"/>
        <w:rPr>
          <w:lang w:eastAsia="pl-PL"/>
        </w:rPr>
      </w:pPr>
      <w:bookmarkStart w:id="869" w:name="_Toc135828460"/>
      <w:r w:rsidRPr="0028520F">
        <w:rPr>
          <w:lang w:eastAsia="pl-PL"/>
        </w:rPr>
        <w:t>Wzmożony nadzór nad zakładami żywienia zbiorowego</w:t>
      </w:r>
      <w:r w:rsidR="000E738B">
        <w:rPr>
          <w:lang w:eastAsia="pl-PL"/>
        </w:rPr>
        <w:t xml:space="preserve"> w </w:t>
      </w:r>
      <w:r w:rsidRPr="0028520F">
        <w:rPr>
          <w:lang w:eastAsia="pl-PL"/>
        </w:rPr>
        <w:t>sezonie letnim</w:t>
      </w:r>
      <w:r w:rsidR="001F64FF">
        <w:rPr>
          <w:lang w:eastAsia="pl-PL"/>
        </w:rPr>
        <w:t>.</w:t>
      </w:r>
      <w:bookmarkEnd w:id="869"/>
    </w:p>
    <w:p w14:paraId="0FAA6520" w14:textId="77777777" w:rsidR="003F1CA0" w:rsidRPr="00885B56" w:rsidRDefault="003F1CA0" w:rsidP="00951FCE">
      <w:pPr>
        <w:pStyle w:val="Stylnastroninternet"/>
        <w:rPr>
          <w:lang w:eastAsia="pl-PL"/>
        </w:rPr>
      </w:pPr>
    </w:p>
    <w:p w14:paraId="2A941937" w14:textId="62A94974" w:rsidR="006B6BBB" w:rsidRPr="00885B56" w:rsidRDefault="006B6BBB" w:rsidP="00951FCE">
      <w:pPr>
        <w:pStyle w:val="Stylnastroninternet"/>
        <w:rPr>
          <w:rFonts w:cstheme="minorHAnsi"/>
        </w:rPr>
      </w:pPr>
      <w:r w:rsidRPr="00885B56">
        <w:rPr>
          <w:rFonts w:cstheme="minorHAnsi"/>
        </w:rPr>
        <w:t>Nadzór nad bezpieczeństwem żywności</w:t>
      </w:r>
      <w:r w:rsidR="005A5A82" w:rsidRPr="00885B56">
        <w:rPr>
          <w:rFonts w:cstheme="minorHAnsi"/>
        </w:rPr>
        <w:t xml:space="preserve"> i </w:t>
      </w:r>
      <w:r w:rsidRPr="00885B56">
        <w:rPr>
          <w:rFonts w:cstheme="minorHAnsi"/>
        </w:rPr>
        <w:t>żywienia na terenie województwa zachodniopomorskiego</w:t>
      </w:r>
      <w:r w:rsidR="000E738B" w:rsidRPr="00885B56">
        <w:rPr>
          <w:rFonts w:cstheme="minorHAnsi"/>
        </w:rPr>
        <w:t xml:space="preserve"> w </w:t>
      </w:r>
      <w:r w:rsidRPr="00885B56">
        <w:rPr>
          <w:rFonts w:cstheme="minorHAnsi"/>
        </w:rPr>
        <w:t>okresie sezonu letniego realizowany jest</w:t>
      </w:r>
      <w:r w:rsidR="000E738B" w:rsidRPr="00885B56">
        <w:rPr>
          <w:rFonts w:cstheme="minorHAnsi"/>
        </w:rPr>
        <w:t xml:space="preserve"> w </w:t>
      </w:r>
      <w:r w:rsidRPr="00885B56">
        <w:rPr>
          <w:rFonts w:cstheme="minorHAnsi"/>
        </w:rPr>
        <w:t>obiektach działających całorocznie, które</w:t>
      </w:r>
      <w:r w:rsidR="000E738B" w:rsidRPr="00885B56">
        <w:rPr>
          <w:rFonts w:cstheme="minorHAnsi"/>
        </w:rPr>
        <w:t xml:space="preserve"> w </w:t>
      </w:r>
      <w:r w:rsidRPr="00885B56">
        <w:rPr>
          <w:rFonts w:cstheme="minorHAnsi"/>
        </w:rPr>
        <w:t>sezonie letnim</w:t>
      </w:r>
      <w:r w:rsidR="000E738B" w:rsidRPr="00885B56">
        <w:rPr>
          <w:rFonts w:cstheme="minorHAnsi"/>
        </w:rPr>
        <w:t xml:space="preserve"> w </w:t>
      </w:r>
      <w:r w:rsidRPr="00885B56">
        <w:rPr>
          <w:rFonts w:cstheme="minorHAnsi"/>
        </w:rPr>
        <w:t>odpowiedzi na podwyższony popyt zwiększają swoją produkcję, takich jak: piekarnie, ciastkarnie, lodziarnie, środki transportu, zakłady gastronomiczne, stołówki</w:t>
      </w:r>
      <w:r w:rsidR="000E738B" w:rsidRPr="00885B56">
        <w:rPr>
          <w:rFonts w:cstheme="minorHAnsi"/>
        </w:rPr>
        <w:t xml:space="preserve"> w </w:t>
      </w:r>
      <w:r w:rsidRPr="00885B56">
        <w:rPr>
          <w:rFonts w:cstheme="minorHAnsi"/>
        </w:rPr>
        <w:t>domach wczasowych, obiekty stałe (w placówkach wypoczynku</w:t>
      </w:r>
      <w:r w:rsidR="005A5A82" w:rsidRPr="00885B56">
        <w:rPr>
          <w:rFonts w:cstheme="minorHAnsi"/>
        </w:rPr>
        <w:t xml:space="preserve"> i </w:t>
      </w:r>
      <w:r w:rsidRPr="00885B56">
        <w:rPr>
          <w:rFonts w:cstheme="minorHAnsi"/>
        </w:rPr>
        <w:t>nauczania – szkoły, internaty), jak również</w:t>
      </w:r>
      <w:r w:rsidR="000E738B" w:rsidRPr="00885B56">
        <w:rPr>
          <w:rFonts w:cstheme="minorHAnsi"/>
        </w:rPr>
        <w:t xml:space="preserve"> w </w:t>
      </w:r>
      <w:r w:rsidRPr="00885B56">
        <w:rPr>
          <w:rFonts w:cstheme="minorHAnsi"/>
        </w:rPr>
        <w:t>obiektach typowo sezonowych, jak np. stoiska</w:t>
      </w:r>
      <w:r w:rsidR="005A5A82" w:rsidRPr="00885B56">
        <w:rPr>
          <w:rFonts w:cstheme="minorHAnsi"/>
        </w:rPr>
        <w:t xml:space="preserve"> z </w:t>
      </w:r>
      <w:r w:rsidRPr="00885B56">
        <w:rPr>
          <w:rFonts w:cstheme="minorHAnsi"/>
        </w:rPr>
        <w:t xml:space="preserve">lodami, punkty małej gastronomii. </w:t>
      </w:r>
    </w:p>
    <w:p w14:paraId="0E981465" w14:textId="4937FC0C" w:rsidR="006B6BBB" w:rsidRPr="00885B56" w:rsidRDefault="006B6BBB" w:rsidP="00951FCE">
      <w:pPr>
        <w:pStyle w:val="Stylnastroninternet"/>
        <w:rPr>
          <w:rFonts w:cstheme="minorHAnsi"/>
        </w:rPr>
      </w:pPr>
      <w:r w:rsidRPr="00885B56">
        <w:rPr>
          <w:rFonts w:cstheme="minorHAnsi"/>
        </w:rPr>
        <w:t xml:space="preserve">Według ewidencji pod nadzorem znajdowało się </w:t>
      </w:r>
      <w:r w:rsidRPr="00885B56">
        <w:rPr>
          <w:rFonts w:cstheme="minorHAnsi"/>
          <w:bCs/>
        </w:rPr>
        <w:t xml:space="preserve">11061 </w:t>
      </w:r>
      <w:r w:rsidRPr="00885B56">
        <w:rPr>
          <w:rFonts w:cstheme="minorHAnsi"/>
        </w:rPr>
        <w:t>ww. obiektów.</w:t>
      </w:r>
      <w:r w:rsidR="000E738B" w:rsidRPr="00885B56">
        <w:rPr>
          <w:rFonts w:cstheme="minorHAnsi"/>
        </w:rPr>
        <w:t xml:space="preserve"> </w:t>
      </w:r>
      <w:r w:rsidR="00226AF9" w:rsidRPr="00885B56">
        <w:rPr>
          <w:rFonts w:cstheme="minorHAnsi"/>
        </w:rPr>
        <w:t xml:space="preserve">W </w:t>
      </w:r>
      <w:r w:rsidRPr="00885B56">
        <w:rPr>
          <w:rFonts w:cstheme="minorHAnsi"/>
        </w:rPr>
        <w:t>okresie sprawozdawczym</w:t>
      </w:r>
      <w:r w:rsidR="000E738B" w:rsidRPr="00885B56">
        <w:rPr>
          <w:rFonts w:cstheme="minorHAnsi"/>
        </w:rPr>
        <w:t xml:space="preserve"> w </w:t>
      </w:r>
      <w:r w:rsidRPr="00885B56">
        <w:rPr>
          <w:rFonts w:cstheme="minorHAnsi"/>
        </w:rPr>
        <w:t xml:space="preserve">zakładach tych przeprowadzono ogółem </w:t>
      </w:r>
      <w:r w:rsidRPr="00885B56">
        <w:rPr>
          <w:rFonts w:cstheme="minorHAnsi"/>
          <w:bCs/>
        </w:rPr>
        <w:t>2462</w:t>
      </w:r>
      <w:r w:rsidRPr="00885B56">
        <w:rPr>
          <w:rFonts w:cstheme="minorHAnsi"/>
        </w:rPr>
        <w:t xml:space="preserve"> kontrole.</w:t>
      </w:r>
    </w:p>
    <w:p w14:paraId="7B53301E" w14:textId="741F6845" w:rsidR="006B6BBB" w:rsidRPr="00885B56" w:rsidRDefault="006B6BBB" w:rsidP="00951FCE">
      <w:pPr>
        <w:pStyle w:val="Stylnastroninternet"/>
        <w:rPr>
          <w:rFonts w:cstheme="minorHAnsi"/>
        </w:rPr>
      </w:pPr>
      <w:r w:rsidRPr="00885B56">
        <w:rPr>
          <w:rFonts w:cstheme="minorHAnsi"/>
        </w:rPr>
        <w:t xml:space="preserve">W drodze prowadzonego postępowania administracyjnego wydano </w:t>
      </w:r>
      <w:r w:rsidRPr="00885B56">
        <w:rPr>
          <w:rFonts w:cstheme="minorHAnsi"/>
          <w:bCs/>
        </w:rPr>
        <w:t>1396</w:t>
      </w:r>
      <w:r w:rsidRPr="00885B56">
        <w:rPr>
          <w:rFonts w:cstheme="minorHAnsi"/>
        </w:rPr>
        <w:t xml:space="preserve"> decyzji,</w:t>
      </w:r>
      <w:r w:rsidR="000E738B" w:rsidRPr="00885B56">
        <w:rPr>
          <w:rFonts w:cstheme="minorHAnsi"/>
        </w:rPr>
        <w:t xml:space="preserve"> w </w:t>
      </w:r>
      <w:r w:rsidRPr="00885B56">
        <w:rPr>
          <w:rFonts w:cstheme="minorHAnsi"/>
        </w:rPr>
        <w:t xml:space="preserve">tym </w:t>
      </w:r>
      <w:r w:rsidRPr="00885B56">
        <w:rPr>
          <w:rFonts w:cstheme="minorHAnsi"/>
          <w:bCs/>
        </w:rPr>
        <w:t>473</w:t>
      </w:r>
      <w:r w:rsidRPr="00885B56">
        <w:rPr>
          <w:rFonts w:cstheme="minorHAnsi"/>
        </w:rPr>
        <w:t xml:space="preserve"> decyzje zatwierdzające obiekty do prowadzenia działalności żywieniowej.</w:t>
      </w:r>
      <w:r w:rsidR="000E738B" w:rsidRPr="00885B56">
        <w:rPr>
          <w:rFonts w:cstheme="minorHAnsi"/>
        </w:rPr>
        <w:t xml:space="preserve"> </w:t>
      </w:r>
      <w:r w:rsidR="00226AF9" w:rsidRPr="00885B56">
        <w:rPr>
          <w:rFonts w:cstheme="minorHAnsi"/>
        </w:rPr>
        <w:t>W</w:t>
      </w:r>
      <w:r w:rsidR="000E738B" w:rsidRPr="00885B56">
        <w:rPr>
          <w:rFonts w:cstheme="minorHAnsi"/>
        </w:rPr>
        <w:t> </w:t>
      </w:r>
      <w:r w:rsidRPr="00885B56">
        <w:rPr>
          <w:rFonts w:cstheme="minorHAnsi"/>
        </w:rPr>
        <w:t xml:space="preserve">celu poprawy stanu sanitarno-technicznego wydano </w:t>
      </w:r>
      <w:r w:rsidRPr="00885B56">
        <w:rPr>
          <w:rFonts w:cstheme="minorHAnsi"/>
          <w:bCs/>
        </w:rPr>
        <w:t>262</w:t>
      </w:r>
      <w:r w:rsidRPr="00885B56">
        <w:rPr>
          <w:rFonts w:cstheme="minorHAnsi"/>
        </w:rPr>
        <w:t xml:space="preserve"> decyzje. Zarządzenia tych decyzji dotyczyły głównie: </w:t>
      </w:r>
    </w:p>
    <w:p w14:paraId="4169EF67" w14:textId="1225A8DC" w:rsidR="006B6BBB" w:rsidRPr="00885B56" w:rsidRDefault="006B6BBB" w:rsidP="00951FCE">
      <w:pPr>
        <w:pStyle w:val="punktatornastron"/>
        <w:rPr>
          <w:bCs/>
        </w:rPr>
      </w:pPr>
      <w:r w:rsidRPr="00885B56">
        <w:t>doprowadzenia do właściwego stanu sanitarno – technicznego powierzchni ścian, sufitów, podłóg oraz sprzętu</w:t>
      </w:r>
      <w:r w:rsidR="000E738B" w:rsidRPr="00885B56">
        <w:t xml:space="preserve"> w </w:t>
      </w:r>
      <w:r w:rsidRPr="00885B56">
        <w:t xml:space="preserve">pomieszczeniach pionu żywienia, </w:t>
      </w:r>
      <w:r w:rsidRPr="00885B56">
        <w:rPr>
          <w:bCs/>
        </w:rPr>
        <w:t>zamontowania osłon przeciw owadom</w:t>
      </w:r>
      <w:r w:rsidR="000E738B" w:rsidRPr="00885B56">
        <w:rPr>
          <w:bCs/>
        </w:rPr>
        <w:t xml:space="preserve"> w </w:t>
      </w:r>
      <w:r w:rsidRPr="00885B56">
        <w:rPr>
          <w:bCs/>
        </w:rPr>
        <w:t>otwieranych oknach</w:t>
      </w:r>
      <w:r w:rsidRPr="00885B56">
        <w:t>;</w:t>
      </w:r>
    </w:p>
    <w:p w14:paraId="181209AD" w14:textId="2458C045" w:rsidR="006B6BBB" w:rsidRPr="00885B56" w:rsidRDefault="006B6BBB" w:rsidP="00951FCE">
      <w:pPr>
        <w:pStyle w:val="punktatornastron"/>
        <w:rPr>
          <w:bCs/>
        </w:rPr>
      </w:pPr>
      <w:r w:rsidRPr="00885B56">
        <w:t>opracowania/wdrożenia/zweryfikowania</w:t>
      </w:r>
      <w:r w:rsidR="005A5A82" w:rsidRPr="00885B56">
        <w:t xml:space="preserve"> i </w:t>
      </w:r>
      <w:r w:rsidRPr="00885B56">
        <w:t>utrzymania systemu kontroli wewnętrznej opartego na zasadach systemu HACCP.</w:t>
      </w:r>
    </w:p>
    <w:p w14:paraId="070A01BA" w14:textId="5D4D041F" w:rsidR="006B6BBB" w:rsidRPr="00885B56" w:rsidRDefault="006B6BBB" w:rsidP="00951FCE">
      <w:pPr>
        <w:pStyle w:val="Stylnastroninternet"/>
      </w:pPr>
      <w:r w:rsidRPr="00885B56">
        <w:t>Za nieprawidłowości</w:t>
      </w:r>
      <w:r w:rsidR="000E738B" w:rsidRPr="00885B56">
        <w:t xml:space="preserve"> w </w:t>
      </w:r>
      <w:r w:rsidRPr="00885B56">
        <w:t>bieżącym stanie sanitarnym nałożono 404 mandaty karne</w:t>
      </w:r>
      <w:r w:rsidR="000E738B" w:rsidRPr="00885B56">
        <w:t xml:space="preserve"> w </w:t>
      </w:r>
      <w:r w:rsidRPr="00885B56">
        <w:t xml:space="preserve">łącznej kwocie </w:t>
      </w:r>
      <w:r w:rsidRPr="00885B56">
        <w:rPr>
          <w:bCs/>
        </w:rPr>
        <w:t>117 750</w:t>
      </w:r>
      <w:r w:rsidRPr="00885B56">
        <w:t xml:space="preserve"> zł.</w:t>
      </w:r>
      <w:r w:rsidRPr="00885B56">
        <w:rPr>
          <w:color w:val="FF0000"/>
        </w:rPr>
        <w:t xml:space="preserve"> </w:t>
      </w:r>
      <w:r w:rsidRPr="00885B56">
        <w:t>Najczęściej stwierdzanymi</w:t>
      </w:r>
      <w:r w:rsidR="000E738B" w:rsidRPr="00885B56">
        <w:t xml:space="preserve"> w </w:t>
      </w:r>
      <w:r w:rsidRPr="00885B56">
        <w:t>trakcie kontroli uchybieniami kwalifikującymi się do nałożenia mandatów karnych były:</w:t>
      </w:r>
    </w:p>
    <w:p w14:paraId="25F0E1D0" w14:textId="77777777" w:rsidR="006B6BBB" w:rsidRPr="00885B56" w:rsidRDefault="006B6BBB" w:rsidP="00951FCE">
      <w:pPr>
        <w:pStyle w:val="punktatornastron"/>
      </w:pPr>
      <w:r w:rsidRPr="00885B56">
        <w:t>nieprzestrzeganie zasad higieny przez personel pracujący przy produkcji żywności;</w:t>
      </w:r>
    </w:p>
    <w:p w14:paraId="2513A69B" w14:textId="24F0E441" w:rsidR="006B6BBB" w:rsidRPr="00885B56" w:rsidRDefault="006B6BBB" w:rsidP="00951FCE">
      <w:pPr>
        <w:pStyle w:val="punktatornastron"/>
      </w:pPr>
      <w:r w:rsidRPr="00885B56">
        <w:t>niewłaściwe warunki sanitarno-higieniczne panujące</w:t>
      </w:r>
      <w:r w:rsidR="000E738B" w:rsidRPr="00885B56">
        <w:t xml:space="preserve"> w </w:t>
      </w:r>
      <w:r w:rsidRPr="00885B56">
        <w:t>pomieszczeniach żywienia;</w:t>
      </w:r>
    </w:p>
    <w:p w14:paraId="7DEB4B11" w14:textId="2EF1F695" w:rsidR="006B6BBB" w:rsidRPr="00885B56" w:rsidRDefault="006B6BBB" w:rsidP="00951FCE">
      <w:pPr>
        <w:pStyle w:val="punktatornastron"/>
      </w:pPr>
      <w:r w:rsidRPr="00885B56">
        <w:t>brudny sprzęt produkcyjny, naczynia do serwowania, powierzchnie robocze, urządzenia chłodnicze, ogólny nieporządek</w:t>
      </w:r>
      <w:r w:rsidR="000E738B" w:rsidRPr="00885B56">
        <w:t xml:space="preserve"> w </w:t>
      </w:r>
      <w:r w:rsidRPr="00885B56">
        <w:t>pomieszczeniach produkcyjnych</w:t>
      </w:r>
      <w:r w:rsidR="005A5A82" w:rsidRPr="00885B56">
        <w:t xml:space="preserve"> i </w:t>
      </w:r>
      <w:r w:rsidRPr="00885B56">
        <w:t>magazynowych;</w:t>
      </w:r>
    </w:p>
    <w:p w14:paraId="46ABC54F" w14:textId="77777777" w:rsidR="006B6BBB" w:rsidRPr="00885B56" w:rsidRDefault="006B6BBB" w:rsidP="00951FCE">
      <w:pPr>
        <w:pStyle w:val="punktatornastron"/>
      </w:pPr>
      <w:r w:rsidRPr="00885B56">
        <w:t xml:space="preserve">wykorzystywanie do produkcji środków spożywczych po upływie terminu przydatności do spożycia bądź nieoznakowanych; </w:t>
      </w:r>
    </w:p>
    <w:p w14:paraId="46BD4489" w14:textId="1DD401C5" w:rsidR="006B6BBB" w:rsidRPr="00885B56" w:rsidRDefault="006B6BBB" w:rsidP="00951FCE">
      <w:pPr>
        <w:pStyle w:val="punktatornastron"/>
      </w:pPr>
      <w:r w:rsidRPr="00885B56">
        <w:t>brak segregacji</w:t>
      </w:r>
      <w:r w:rsidR="000E738B" w:rsidRPr="00885B56">
        <w:t xml:space="preserve"> w </w:t>
      </w:r>
      <w:r w:rsidRPr="00885B56">
        <w:t>urządzeniach chłodniczych;</w:t>
      </w:r>
    </w:p>
    <w:p w14:paraId="65FB17A1" w14:textId="5CCEA729" w:rsidR="006B6BBB" w:rsidRPr="00885B56" w:rsidRDefault="006B6BBB" w:rsidP="00951FCE">
      <w:pPr>
        <w:pStyle w:val="punktatornastron"/>
      </w:pPr>
      <w:r w:rsidRPr="00885B56">
        <w:lastRenderedPageBreak/>
        <w:t>brak prowadzonych bieżących zapisów wynikających</w:t>
      </w:r>
      <w:r w:rsidR="005A5A82" w:rsidRPr="00885B56">
        <w:t xml:space="preserve"> z </w:t>
      </w:r>
      <w:r w:rsidRPr="00885B56">
        <w:t>opracowanej dokumentacji systemu HACCP;</w:t>
      </w:r>
    </w:p>
    <w:p w14:paraId="6CC66FD9" w14:textId="4D6BCAA8" w:rsidR="006B6BBB" w:rsidRPr="00885B56" w:rsidRDefault="006B6BBB" w:rsidP="00951FCE">
      <w:pPr>
        <w:pStyle w:val="punktatornastron"/>
      </w:pPr>
      <w:r w:rsidRPr="00885B56">
        <w:t>brak dokumentacji lekarskiej do celów sanitarno – epidemiologicznych osób mających kontakt</w:t>
      </w:r>
      <w:r w:rsidR="005A5A82" w:rsidRPr="00885B56">
        <w:t xml:space="preserve"> z </w:t>
      </w:r>
      <w:r w:rsidRPr="00885B56">
        <w:t>żywnością.</w:t>
      </w:r>
    </w:p>
    <w:p w14:paraId="13BDDB69" w14:textId="4DD5EA42" w:rsidR="006B6BBB" w:rsidRPr="00885B56" w:rsidRDefault="006B6BBB" w:rsidP="00951FCE">
      <w:pPr>
        <w:pStyle w:val="Stylnastroninternet"/>
      </w:pPr>
      <w:r w:rsidRPr="00885B56">
        <w:t xml:space="preserve">Do </w:t>
      </w:r>
      <w:r w:rsidR="00226AF9" w:rsidRPr="00885B56">
        <w:t>p</w:t>
      </w:r>
      <w:r w:rsidRPr="00885B56">
        <w:t xml:space="preserve">aństwowych </w:t>
      </w:r>
      <w:r w:rsidR="00226AF9" w:rsidRPr="00885B56">
        <w:t>p</w:t>
      </w:r>
      <w:r w:rsidRPr="00885B56">
        <w:t xml:space="preserve">owiatowych </w:t>
      </w:r>
      <w:r w:rsidR="00226AF9" w:rsidRPr="00885B56">
        <w:t>i</w:t>
      </w:r>
      <w:r w:rsidRPr="00885B56">
        <w:t xml:space="preserve">nspektorów </w:t>
      </w:r>
      <w:r w:rsidR="00226AF9" w:rsidRPr="00885B56">
        <w:t>s</w:t>
      </w:r>
      <w:r w:rsidRPr="00885B56">
        <w:t>anitarnych województwa zachodniopomorskiego zgłoszono 213 interwencji,</w:t>
      </w:r>
      <w:r w:rsidR="005A5A82" w:rsidRPr="00885B56">
        <w:t xml:space="preserve"> z </w:t>
      </w:r>
      <w:r w:rsidRPr="00885B56">
        <w:t>czego 64</w:t>
      </w:r>
      <w:r w:rsidRPr="00885B56">
        <w:rPr>
          <w:b/>
          <w:bCs/>
        </w:rPr>
        <w:t xml:space="preserve"> </w:t>
      </w:r>
      <w:r w:rsidRPr="00885B56">
        <w:t>uznano za zasadne</w:t>
      </w:r>
      <w:r w:rsidR="005A5A82" w:rsidRPr="00885B56">
        <w:t xml:space="preserve"> a </w:t>
      </w:r>
      <w:r w:rsidRPr="00885B56">
        <w:rPr>
          <w:bCs/>
        </w:rPr>
        <w:t>149</w:t>
      </w:r>
      <w:r w:rsidRPr="00885B56">
        <w:t xml:space="preserve"> za</w:t>
      </w:r>
      <w:r w:rsidR="00555856">
        <w:t> </w:t>
      </w:r>
      <w:r w:rsidRPr="00885B56">
        <w:t>niezasadne. Zarzuty podnoszone przez wnoszących interwencje dotyczyły przede</w:t>
      </w:r>
      <w:r w:rsidR="00555856">
        <w:t> </w:t>
      </w:r>
      <w:r w:rsidRPr="00885B56">
        <w:t>wszystkim:</w:t>
      </w:r>
    </w:p>
    <w:p w14:paraId="7596FD1E" w14:textId="34B323A2" w:rsidR="006B6BBB" w:rsidRPr="00885B56" w:rsidRDefault="006B6BBB" w:rsidP="00951FCE">
      <w:pPr>
        <w:pStyle w:val="punktatornastron"/>
      </w:pPr>
      <w:r w:rsidRPr="00885B56">
        <w:t>niewłaściwego stanu sanitarnego pomieszczeń</w:t>
      </w:r>
      <w:r w:rsidR="005A5A82" w:rsidRPr="00885B56">
        <w:t xml:space="preserve"> i </w:t>
      </w:r>
      <w:r w:rsidRPr="00885B56">
        <w:t>wyposażenia zakładu;</w:t>
      </w:r>
    </w:p>
    <w:p w14:paraId="3C796E05" w14:textId="71E61599" w:rsidR="006B6BBB" w:rsidRPr="00885B56" w:rsidRDefault="006B6BBB" w:rsidP="00951FCE">
      <w:pPr>
        <w:pStyle w:val="punktatornastron"/>
      </w:pPr>
      <w:r w:rsidRPr="00885B56">
        <w:t>wydawania posiłków na naczyniach wielokrotnego użycia bez zapewnionych warunków do ich mycia</w:t>
      </w:r>
      <w:r w:rsidR="005A5A82" w:rsidRPr="00885B56">
        <w:t xml:space="preserve"> i </w:t>
      </w:r>
      <w:r w:rsidRPr="00885B56">
        <w:t>wyparzania, jak również serwowania posiłków na</w:t>
      </w:r>
      <w:r w:rsidR="00555856">
        <w:t> </w:t>
      </w:r>
      <w:r w:rsidRPr="00885B56">
        <w:t>niedomytych naczyniach;</w:t>
      </w:r>
    </w:p>
    <w:p w14:paraId="197E950E" w14:textId="77777777" w:rsidR="006B6BBB" w:rsidRPr="00885B56" w:rsidRDefault="006B6BBB" w:rsidP="00951FCE">
      <w:pPr>
        <w:pStyle w:val="punktatornastron"/>
      </w:pPr>
      <w:r w:rsidRPr="00885B56">
        <w:t>wystąpienia dolegliwości żołądkowo- jelitowych po spożyciu żywności;</w:t>
      </w:r>
    </w:p>
    <w:p w14:paraId="2828E865" w14:textId="77777777" w:rsidR="006B6BBB" w:rsidRPr="00885B56" w:rsidRDefault="006B6BBB" w:rsidP="00951FCE">
      <w:pPr>
        <w:pStyle w:val="punktatornastron"/>
      </w:pPr>
      <w:r w:rsidRPr="00885B56">
        <w:t>nieprzestrzegania przez personel zasad higieny podczas prowadzonej działalności;</w:t>
      </w:r>
    </w:p>
    <w:p w14:paraId="446827E8" w14:textId="77777777" w:rsidR="006B6BBB" w:rsidRPr="00885B56" w:rsidRDefault="006B6BBB" w:rsidP="00951FCE">
      <w:pPr>
        <w:pStyle w:val="punktatornastron"/>
      </w:pPr>
      <w:r w:rsidRPr="00885B56">
        <w:t>stosowania brudnej odzieży roboczej przez pracowników zakładów;</w:t>
      </w:r>
    </w:p>
    <w:p w14:paraId="6ACFD87A" w14:textId="77777777" w:rsidR="006B6BBB" w:rsidRPr="00885B56" w:rsidRDefault="006B6BBB" w:rsidP="00951FCE">
      <w:pPr>
        <w:pStyle w:val="punktatornastron"/>
      </w:pPr>
      <w:r w:rsidRPr="00885B56">
        <w:t>braku orzeczeń lekarskich do celów sanitarno- epidemiologicznych pracowników;</w:t>
      </w:r>
    </w:p>
    <w:p w14:paraId="42B0C16C" w14:textId="77777777" w:rsidR="006B6BBB" w:rsidRPr="00885B56" w:rsidRDefault="006B6BBB" w:rsidP="00951FCE">
      <w:pPr>
        <w:pStyle w:val="punktatornastron"/>
      </w:pPr>
      <w:r w:rsidRPr="00885B56">
        <w:t>niewłaściwej jakości środków spożywczych wykorzystywanych do produkcji żywności lub wprowadzanych do obrotu.</w:t>
      </w:r>
    </w:p>
    <w:p w14:paraId="11F924E1" w14:textId="77777777" w:rsidR="006B6BBB" w:rsidRPr="00885B56" w:rsidRDefault="006B6BBB" w:rsidP="00951FCE">
      <w:pPr>
        <w:pStyle w:val="Stylnastroninternet"/>
      </w:pPr>
      <w:r w:rsidRPr="00885B56">
        <w:t>Każdorazowo po otrzymaniu interwencji niezwłocznie podejmowano działania kontrolne.</w:t>
      </w:r>
    </w:p>
    <w:p w14:paraId="1E087AA5" w14:textId="18C91328" w:rsidR="006B6BBB" w:rsidRPr="00885B56" w:rsidRDefault="006B6BBB" w:rsidP="00951FCE">
      <w:pPr>
        <w:pStyle w:val="Stylnastroninternet"/>
      </w:pPr>
      <w:r w:rsidRPr="00885B56">
        <w:t>W trakcie trwania sezonu letniego przedstawiciele państwowych powiatowych inspektorów sanitarnych woj. zachodniopomorskiego</w:t>
      </w:r>
      <w:r w:rsidR="009C6697">
        <w:t xml:space="preserve"> prowadzili</w:t>
      </w:r>
      <w:r w:rsidRPr="00885B56">
        <w:t xml:space="preserve"> wyrywkowe kontrole automatów do</w:t>
      </w:r>
      <w:r w:rsidR="00555856">
        <w:t> </w:t>
      </w:r>
      <w:r w:rsidRPr="00885B56">
        <w:t>lodów wraz</w:t>
      </w:r>
      <w:r w:rsidR="005A5A82" w:rsidRPr="00885B56">
        <w:t xml:space="preserve"> z </w:t>
      </w:r>
      <w:r w:rsidRPr="00885B56">
        <w:t>poborem próbek do badań laboratoryjnych</w:t>
      </w:r>
      <w:r w:rsidR="000E738B" w:rsidRPr="00885B56">
        <w:t xml:space="preserve"> w </w:t>
      </w:r>
      <w:r w:rsidRPr="00885B56">
        <w:t>kierunku zanieczyszczeń mikrobiologicznych. Do kontroli wytypowano obiekty zlokalizowane</w:t>
      </w:r>
      <w:r w:rsidR="000E738B" w:rsidRPr="00885B56">
        <w:t xml:space="preserve"> w </w:t>
      </w:r>
      <w:r w:rsidRPr="00885B56">
        <w:t xml:space="preserve">miejscach zwiększonej obecności turystów. </w:t>
      </w:r>
    </w:p>
    <w:p w14:paraId="4655DA8B" w14:textId="558958B2" w:rsidR="006B6BBB" w:rsidRPr="00885B56" w:rsidRDefault="006B6BBB" w:rsidP="00951FCE">
      <w:pPr>
        <w:pStyle w:val="Stylnastroninternet"/>
      </w:pPr>
      <w:r w:rsidRPr="00885B56">
        <w:t>Do badań mikrobiologicznych pobrano łącznie 320 próbek</w:t>
      </w:r>
      <w:r w:rsidR="005A5A82" w:rsidRPr="00885B56">
        <w:t xml:space="preserve"> z </w:t>
      </w:r>
      <w:r w:rsidRPr="00885B56">
        <w:t>64 partii lodów</w:t>
      </w:r>
      <w:r w:rsidR="005A5A82" w:rsidRPr="00885B56">
        <w:t xml:space="preserve"> z </w:t>
      </w:r>
      <w:r w:rsidRPr="00885B56">
        <w:t>automatu. Próbki lodów nie były kwestionowane</w:t>
      </w:r>
      <w:r w:rsidR="000E738B" w:rsidRPr="00885B56">
        <w:t xml:space="preserve"> w </w:t>
      </w:r>
      <w:r w:rsidRPr="00885B56">
        <w:t>zakresie wykonywanych badań mikrobiologicznych</w:t>
      </w:r>
      <w:r w:rsidR="000E738B" w:rsidRPr="00885B56">
        <w:t xml:space="preserve"> w </w:t>
      </w:r>
      <w:r w:rsidRPr="00885B56">
        <w:t xml:space="preserve">kierunku drobnoustrojów chorobotwórczych, tj.: </w:t>
      </w:r>
      <w:r w:rsidRPr="00885B56">
        <w:rPr>
          <w:i/>
        </w:rPr>
        <w:t>Salmonella</w:t>
      </w:r>
      <w:r w:rsidRPr="00885B56">
        <w:t xml:space="preserve"> (obecność</w:t>
      </w:r>
      <w:r w:rsidR="000E738B" w:rsidRPr="00885B56">
        <w:t xml:space="preserve"> w </w:t>
      </w:r>
      <w:r w:rsidRPr="00885B56">
        <w:t xml:space="preserve">25 g) oraz </w:t>
      </w:r>
      <w:proofErr w:type="spellStart"/>
      <w:r w:rsidRPr="00885B56">
        <w:rPr>
          <w:i/>
        </w:rPr>
        <w:t>Listeria</w:t>
      </w:r>
      <w:proofErr w:type="spellEnd"/>
      <w:r w:rsidRPr="00885B56">
        <w:rPr>
          <w:i/>
        </w:rPr>
        <w:t xml:space="preserve"> </w:t>
      </w:r>
      <w:proofErr w:type="spellStart"/>
      <w:r w:rsidRPr="00885B56">
        <w:rPr>
          <w:i/>
        </w:rPr>
        <w:t>monocytogenes</w:t>
      </w:r>
      <w:proofErr w:type="spellEnd"/>
      <w:r w:rsidRPr="00885B56">
        <w:t xml:space="preserve"> (liczba</w:t>
      </w:r>
      <w:r w:rsidR="000E738B" w:rsidRPr="00885B56">
        <w:t xml:space="preserve"> w </w:t>
      </w:r>
      <w:r w:rsidRPr="00885B56">
        <w:t>1g).</w:t>
      </w:r>
    </w:p>
    <w:p w14:paraId="66ADCEBA" w14:textId="7B818F95" w:rsidR="006B6BBB" w:rsidRPr="00885B56" w:rsidRDefault="006B6BBB" w:rsidP="00951FCE">
      <w:pPr>
        <w:pStyle w:val="Stylnastroninternet"/>
      </w:pPr>
      <w:r w:rsidRPr="00885B56">
        <w:t xml:space="preserve">Ze względu na zawyżoną ilość bakterii </w:t>
      </w:r>
      <w:proofErr w:type="spellStart"/>
      <w:r w:rsidRPr="00885B56">
        <w:rPr>
          <w:i/>
        </w:rPr>
        <w:t>Enterobacteriacae</w:t>
      </w:r>
      <w:proofErr w:type="spellEnd"/>
      <w:r w:rsidRPr="00885B56">
        <w:t xml:space="preserve"> (liczba</w:t>
      </w:r>
      <w:r w:rsidR="000E738B" w:rsidRPr="00885B56">
        <w:t xml:space="preserve"> w </w:t>
      </w:r>
      <w:r w:rsidRPr="00885B56">
        <w:t>1g), będących mikroorganizmami wskaźnikowymi, świadczącymi o braku zachowania należytej higieny</w:t>
      </w:r>
      <w:r w:rsidR="000E738B" w:rsidRPr="00885B56">
        <w:t xml:space="preserve"> w </w:t>
      </w:r>
      <w:r w:rsidRPr="00885B56">
        <w:t>procesie produkcji kwestionowano 150 próbek lodów</w:t>
      </w:r>
      <w:r w:rsidR="005A5A82" w:rsidRPr="00885B56">
        <w:t xml:space="preserve"> z </w:t>
      </w:r>
      <w:r w:rsidRPr="00885B56">
        <w:t>30 partii lodów</w:t>
      </w:r>
      <w:r w:rsidR="005A5A82" w:rsidRPr="00885B56">
        <w:t xml:space="preserve"> z </w:t>
      </w:r>
      <w:r w:rsidRPr="00885B56">
        <w:t>automatu (46,88%).</w:t>
      </w:r>
    </w:p>
    <w:p w14:paraId="34E0934E" w14:textId="53D11E3C" w:rsidR="006B6BBB" w:rsidRPr="00885B56" w:rsidRDefault="006B6BBB" w:rsidP="00951FCE">
      <w:pPr>
        <w:pStyle w:val="Stylnastroninternet"/>
      </w:pPr>
      <w:r w:rsidRPr="00885B56">
        <w:t>Ponadto</w:t>
      </w:r>
      <w:r w:rsidR="000E738B" w:rsidRPr="00885B56">
        <w:t xml:space="preserve"> w </w:t>
      </w:r>
      <w:r w:rsidRPr="00885B56">
        <w:t xml:space="preserve"> </w:t>
      </w:r>
      <w:r w:rsidR="00922CF5" w:rsidRPr="00885B56">
        <w:t>czerwcu</w:t>
      </w:r>
      <w:r w:rsidR="009737B1" w:rsidRPr="00885B56">
        <w:t xml:space="preserve"> </w:t>
      </w:r>
      <w:r w:rsidRPr="00885B56">
        <w:t>2022 r. przeprowadzono badania laboratoryjne gofrów. Do</w:t>
      </w:r>
      <w:r w:rsidR="00555856">
        <w:t> </w:t>
      </w:r>
      <w:r w:rsidRPr="00885B56">
        <w:t>badań mikrobiologicznych pobrano łącznie 50 próbek gofrów</w:t>
      </w:r>
      <w:r w:rsidR="005A5A82" w:rsidRPr="00885B56">
        <w:t xml:space="preserve"> z </w:t>
      </w:r>
      <w:r w:rsidRPr="00885B56">
        <w:t>bita śmietaną (z 10 partii produkcyjnych). Pobrane próbki gofrów</w:t>
      </w:r>
      <w:r w:rsidR="000E738B" w:rsidRPr="00885B56">
        <w:t xml:space="preserve"> w </w:t>
      </w:r>
      <w:r w:rsidRPr="00885B56">
        <w:t>zakresie wykonywanych badań mikrobiologicznych</w:t>
      </w:r>
      <w:r w:rsidR="000E738B" w:rsidRPr="00885B56">
        <w:t xml:space="preserve"> w </w:t>
      </w:r>
      <w:r w:rsidRPr="00885B56">
        <w:t xml:space="preserve">kierunku drobnoustrojów chorobotwórczych, tj.: </w:t>
      </w:r>
      <w:r w:rsidRPr="00885B56">
        <w:rPr>
          <w:i/>
          <w:iCs/>
        </w:rPr>
        <w:t>Salmonella</w:t>
      </w:r>
      <w:r w:rsidRPr="00885B56">
        <w:t xml:space="preserve"> (obecność</w:t>
      </w:r>
      <w:r w:rsidR="000E738B" w:rsidRPr="00885B56">
        <w:t xml:space="preserve"> w </w:t>
      </w:r>
      <w:r w:rsidRPr="00885B56">
        <w:t xml:space="preserve">25 g), </w:t>
      </w:r>
      <w:proofErr w:type="spellStart"/>
      <w:r w:rsidRPr="00885B56">
        <w:rPr>
          <w:i/>
          <w:iCs/>
        </w:rPr>
        <w:t>Listeria</w:t>
      </w:r>
      <w:proofErr w:type="spellEnd"/>
      <w:r w:rsidRPr="00885B56">
        <w:rPr>
          <w:i/>
          <w:iCs/>
        </w:rPr>
        <w:t xml:space="preserve"> </w:t>
      </w:r>
      <w:proofErr w:type="spellStart"/>
      <w:r w:rsidRPr="00885B56">
        <w:rPr>
          <w:i/>
          <w:iCs/>
        </w:rPr>
        <w:t>monocytogenes</w:t>
      </w:r>
      <w:proofErr w:type="spellEnd"/>
      <w:r w:rsidRPr="00885B56">
        <w:t xml:space="preserve"> (liczba</w:t>
      </w:r>
      <w:r w:rsidR="000E738B" w:rsidRPr="00885B56">
        <w:t xml:space="preserve"> w </w:t>
      </w:r>
      <w:r w:rsidRPr="00885B56">
        <w:t xml:space="preserve">1g) oraz przypuszczalne </w:t>
      </w:r>
      <w:proofErr w:type="spellStart"/>
      <w:r w:rsidRPr="00885B56">
        <w:rPr>
          <w:i/>
          <w:iCs/>
        </w:rPr>
        <w:t>Bacillus</w:t>
      </w:r>
      <w:proofErr w:type="spellEnd"/>
      <w:r w:rsidRPr="00885B56">
        <w:rPr>
          <w:i/>
          <w:iCs/>
        </w:rPr>
        <w:t xml:space="preserve"> cereus</w:t>
      </w:r>
      <w:r w:rsidRPr="00885B56">
        <w:t xml:space="preserve"> liczba</w:t>
      </w:r>
      <w:r w:rsidR="000E738B" w:rsidRPr="00885B56">
        <w:t xml:space="preserve"> w </w:t>
      </w:r>
      <w:r w:rsidRPr="00885B56">
        <w:t>1g - były prawidłowe.</w:t>
      </w:r>
    </w:p>
    <w:p w14:paraId="267FFA18" w14:textId="15482A13" w:rsidR="006B6BBB" w:rsidRPr="00885B56" w:rsidRDefault="006B6BBB" w:rsidP="00951FCE">
      <w:pPr>
        <w:pStyle w:val="Stylnastroninternet"/>
      </w:pPr>
      <w:r w:rsidRPr="00885B56">
        <w:t>Jednocześnie</w:t>
      </w:r>
      <w:r w:rsidR="000E738B" w:rsidRPr="00885B56">
        <w:t xml:space="preserve"> w </w:t>
      </w:r>
      <w:r w:rsidRPr="00885B56">
        <w:t>trakcie trwania sezonu letniego 2022 r. prowadzono działania akcyjne</w:t>
      </w:r>
      <w:r w:rsidR="000E738B" w:rsidRPr="00885B56">
        <w:t xml:space="preserve"> w </w:t>
      </w:r>
      <w:r w:rsidRPr="00885B56">
        <w:t xml:space="preserve">zakładach żywienia zbiorowego. Podczas przedmiotowych kontroli sprawdzono </w:t>
      </w:r>
      <w:r w:rsidRPr="00885B56">
        <w:lastRenderedPageBreak/>
        <w:t>przestrzeganie zasad dobrej praktyki higienicznej</w:t>
      </w:r>
      <w:r w:rsidR="005A5A82" w:rsidRPr="00885B56">
        <w:t xml:space="preserve"> i </w:t>
      </w:r>
      <w:r w:rsidRPr="00885B56">
        <w:t>produkcyjnej, oraz zasad systemu HACCP. Ponadto kontrolą objęte były obszary dotyczące warunków magazynowania artykułów spożywczych,</w:t>
      </w:r>
      <w:r w:rsidR="000E738B" w:rsidRPr="00885B56">
        <w:t xml:space="preserve"> w </w:t>
      </w:r>
      <w:r w:rsidRPr="00885B56">
        <w:t>tym przestrzegania terminów przydatności do spożycia</w:t>
      </w:r>
      <w:r w:rsidR="005A5A82" w:rsidRPr="00885B56">
        <w:t xml:space="preserve"> i </w:t>
      </w:r>
      <w:r w:rsidRPr="00885B56">
        <w:t>dat minimalnej trwałości,</w:t>
      </w:r>
      <w:r w:rsidR="005A5A82" w:rsidRPr="00885B56">
        <w:t xml:space="preserve"> a </w:t>
      </w:r>
      <w:r w:rsidRPr="00885B56">
        <w:t>także temperatur przechowywania żywności wymagającej zachowania ciągłości łańcucha chłodniczego.</w:t>
      </w:r>
      <w:r w:rsidR="000E738B" w:rsidRPr="00885B56">
        <w:t xml:space="preserve"> w </w:t>
      </w:r>
      <w:r w:rsidRPr="00885B56">
        <w:t>zakładach żywienia zbiorowego,</w:t>
      </w:r>
      <w:r w:rsidR="000E738B" w:rsidRPr="00885B56">
        <w:t xml:space="preserve"> w </w:t>
      </w:r>
      <w:r w:rsidRPr="00885B56">
        <w:t xml:space="preserve">których wyniki kontroli wykazały uchybienia sanitarno-higieniczne były prowadzone ponowne działania kontrolne. </w:t>
      </w:r>
    </w:p>
    <w:p w14:paraId="16AA2DA2" w14:textId="475FE4D7" w:rsidR="006B6BBB" w:rsidRPr="00885B56" w:rsidRDefault="006B6BBB" w:rsidP="00951FCE">
      <w:pPr>
        <w:pStyle w:val="Stylnastroninternet"/>
      </w:pPr>
      <w:r w:rsidRPr="00885B56">
        <w:rPr>
          <w:bCs/>
        </w:rPr>
        <w:t xml:space="preserve">w </w:t>
      </w:r>
      <w:r w:rsidR="009737B1" w:rsidRPr="00885B56">
        <w:rPr>
          <w:bCs/>
        </w:rPr>
        <w:t xml:space="preserve"> czerwc</w:t>
      </w:r>
      <w:r w:rsidR="00922CF5" w:rsidRPr="00885B56">
        <w:rPr>
          <w:bCs/>
        </w:rPr>
        <w:t>u</w:t>
      </w:r>
      <w:r w:rsidR="009737B1" w:rsidRPr="00885B56">
        <w:rPr>
          <w:bCs/>
        </w:rPr>
        <w:t xml:space="preserve"> </w:t>
      </w:r>
      <w:r w:rsidRPr="00885B56">
        <w:rPr>
          <w:bCs/>
        </w:rPr>
        <w:t>2022 r. prowadzono wzmożone kontrole</w:t>
      </w:r>
      <w:r w:rsidR="000E738B" w:rsidRPr="00885B56">
        <w:rPr>
          <w:bCs/>
        </w:rPr>
        <w:t xml:space="preserve"> w </w:t>
      </w:r>
      <w:r w:rsidRPr="00885B56">
        <w:rPr>
          <w:bCs/>
          <w:u w:val="single"/>
        </w:rPr>
        <w:t>zakładach żywienia zbiorowego.</w:t>
      </w:r>
      <w:r w:rsidR="000E738B" w:rsidRPr="00885B56">
        <w:rPr>
          <w:bCs/>
        </w:rPr>
        <w:t xml:space="preserve"> w </w:t>
      </w:r>
      <w:r w:rsidRPr="00885B56">
        <w:t>ww. okresie</w:t>
      </w:r>
      <w:r w:rsidR="000E738B" w:rsidRPr="00885B56">
        <w:t xml:space="preserve"> w </w:t>
      </w:r>
      <w:r w:rsidRPr="00885B56">
        <w:t xml:space="preserve">zakładach tych przeprowadzono ogółem </w:t>
      </w:r>
      <w:r w:rsidRPr="00885B56">
        <w:rPr>
          <w:bCs/>
        </w:rPr>
        <w:t>280</w:t>
      </w:r>
      <w:r w:rsidRPr="00885B56">
        <w:t xml:space="preserve"> kontroli.</w:t>
      </w:r>
      <w:r w:rsidR="000E738B" w:rsidRPr="00885B56">
        <w:t xml:space="preserve"> w </w:t>
      </w:r>
      <w:r w:rsidRPr="00885B56">
        <w:t>86 obiektach stwierdzono nieprzestrzeganie wymagań prawa żywnościowego. Za</w:t>
      </w:r>
      <w:r w:rsidR="00555856">
        <w:t> </w:t>
      </w:r>
      <w:r w:rsidRPr="00885B56">
        <w:t>nieprawidłowości</w:t>
      </w:r>
      <w:r w:rsidR="000E738B" w:rsidRPr="00885B56">
        <w:t xml:space="preserve"> w </w:t>
      </w:r>
      <w:r w:rsidRPr="00885B56">
        <w:t>bieżącym stanie sanitarnym nałożono 52 mandaty karne</w:t>
      </w:r>
      <w:r w:rsidR="000E738B" w:rsidRPr="00885B56">
        <w:t xml:space="preserve"> w </w:t>
      </w:r>
      <w:r w:rsidRPr="00885B56">
        <w:t xml:space="preserve">łącznej kwocie </w:t>
      </w:r>
      <w:r w:rsidRPr="00885B56">
        <w:rPr>
          <w:bCs/>
        </w:rPr>
        <w:t>13 500</w:t>
      </w:r>
      <w:r w:rsidRPr="00885B56">
        <w:t xml:space="preserve"> zł. Najczęściej stwierdzanymi</w:t>
      </w:r>
      <w:r w:rsidR="000E738B" w:rsidRPr="00885B56">
        <w:t xml:space="preserve"> w </w:t>
      </w:r>
      <w:r w:rsidRPr="00885B56">
        <w:t>trakcie kontroli uchybieniami kwalifikującymi się do nałożenia mandatów karnych były:</w:t>
      </w:r>
    </w:p>
    <w:p w14:paraId="19A55B33" w14:textId="09F79F80" w:rsidR="006B6BBB" w:rsidRPr="00885B56" w:rsidRDefault="006B6BBB" w:rsidP="00951FCE">
      <w:pPr>
        <w:pStyle w:val="punktatornastron"/>
      </w:pPr>
      <w:r w:rsidRPr="00885B56">
        <w:t>brak zapisów wynikających</w:t>
      </w:r>
      <w:r w:rsidR="005A5A82" w:rsidRPr="00885B56">
        <w:t xml:space="preserve"> z </w:t>
      </w:r>
      <w:r w:rsidRPr="00885B56">
        <w:t>procedur</w:t>
      </w:r>
      <w:r w:rsidR="005A5A82" w:rsidRPr="00885B56">
        <w:t xml:space="preserve"> i </w:t>
      </w:r>
      <w:r w:rsidRPr="00885B56">
        <w:t xml:space="preserve">instrukcji systemu kontroli wewnętrznej; </w:t>
      </w:r>
    </w:p>
    <w:p w14:paraId="77A8619B" w14:textId="767D36AB" w:rsidR="006B6BBB" w:rsidRPr="00885B56" w:rsidRDefault="006B6BBB" w:rsidP="00951FCE">
      <w:pPr>
        <w:pStyle w:val="punktatornastron"/>
      </w:pPr>
      <w:r w:rsidRPr="00885B56">
        <w:t>brak dokumentacji lekarskiej do celów sanitarno – epidemiologicznych osób mających kontakt</w:t>
      </w:r>
      <w:r w:rsidR="005A5A82" w:rsidRPr="00885B56">
        <w:t xml:space="preserve"> z </w:t>
      </w:r>
      <w:r w:rsidRPr="00885B56">
        <w:t>żywnością;</w:t>
      </w:r>
    </w:p>
    <w:p w14:paraId="11B56C5A" w14:textId="77777777" w:rsidR="006B6BBB" w:rsidRPr="00885B56" w:rsidRDefault="006B6BBB" w:rsidP="00951FCE">
      <w:pPr>
        <w:pStyle w:val="punktatornastron"/>
      </w:pPr>
      <w:r w:rsidRPr="00885B56">
        <w:t>wykorzystywanie do produkcji środków spożywczych przeterminowanych;</w:t>
      </w:r>
    </w:p>
    <w:p w14:paraId="780A61AE" w14:textId="5223245F" w:rsidR="006B6BBB" w:rsidRPr="00885B56" w:rsidRDefault="006B6BBB" w:rsidP="00951FCE">
      <w:pPr>
        <w:pStyle w:val="punktatornastron"/>
      </w:pPr>
      <w:r w:rsidRPr="00885B56">
        <w:t>brak segregacji</w:t>
      </w:r>
      <w:r w:rsidR="000E738B" w:rsidRPr="00885B56">
        <w:t xml:space="preserve"> w </w:t>
      </w:r>
      <w:r w:rsidRPr="00885B56">
        <w:t>urządzeniach chłodniczych;</w:t>
      </w:r>
    </w:p>
    <w:p w14:paraId="415237C3" w14:textId="483D63E1" w:rsidR="006B6BBB" w:rsidRPr="00885B56" w:rsidRDefault="006B6BBB" w:rsidP="00951FCE">
      <w:pPr>
        <w:pStyle w:val="punktatornastron"/>
      </w:pPr>
      <w:r w:rsidRPr="00885B56">
        <w:t>niewłaściwe warunki sanitarno-higieniczne panujące</w:t>
      </w:r>
      <w:r w:rsidR="000E738B" w:rsidRPr="00885B56">
        <w:t xml:space="preserve"> w </w:t>
      </w:r>
      <w:r w:rsidRPr="00885B56">
        <w:t xml:space="preserve">pomieszczeniach żywienia. </w:t>
      </w:r>
    </w:p>
    <w:p w14:paraId="0A320EE2" w14:textId="4A1D8E05" w:rsidR="006B6BBB" w:rsidRPr="00885B56" w:rsidRDefault="006B6BBB" w:rsidP="00951FCE">
      <w:pPr>
        <w:pStyle w:val="Stylnastroninternet"/>
      </w:pPr>
      <w:r w:rsidRPr="00885B56">
        <w:t xml:space="preserve">w </w:t>
      </w:r>
      <w:r w:rsidR="009737B1" w:rsidRPr="00885B56">
        <w:t>lipc</w:t>
      </w:r>
      <w:r w:rsidR="00922CF5" w:rsidRPr="00885B56">
        <w:t>u</w:t>
      </w:r>
      <w:r w:rsidR="009737B1" w:rsidRPr="00885B56">
        <w:t xml:space="preserve"> </w:t>
      </w:r>
      <w:r w:rsidRPr="00885B56">
        <w:t>2022 r. prowadzono wzmożone działania nadzorowe</w:t>
      </w:r>
      <w:r w:rsidR="000E738B" w:rsidRPr="00885B56">
        <w:t xml:space="preserve"> w </w:t>
      </w:r>
      <w:r w:rsidRPr="00885B56">
        <w:rPr>
          <w:u w:val="single"/>
        </w:rPr>
        <w:t>zakładach żywienia zbiorowego typu pizzerie.</w:t>
      </w:r>
      <w:r w:rsidR="000E738B" w:rsidRPr="00885B56">
        <w:t xml:space="preserve"> w </w:t>
      </w:r>
      <w:r w:rsidRPr="00885B56">
        <w:t>okresie tym skontrolowano 138 zakładów.</w:t>
      </w:r>
      <w:r w:rsidR="000E738B" w:rsidRPr="00885B56">
        <w:t xml:space="preserve"> </w:t>
      </w:r>
      <w:r w:rsidR="00922CF5" w:rsidRPr="00885B56">
        <w:t>W</w:t>
      </w:r>
      <w:r w:rsidR="000E738B" w:rsidRPr="00885B56">
        <w:t> </w:t>
      </w:r>
      <w:r w:rsidRPr="00885B56">
        <w:t>72 obiektach stwierdzono nieprzestrzeganie wymagań prawa żywnościowego. Za stwierdzone nieprawidłowości</w:t>
      </w:r>
      <w:r w:rsidR="000E738B" w:rsidRPr="00885B56">
        <w:t xml:space="preserve"> w </w:t>
      </w:r>
      <w:r w:rsidRPr="00885B56">
        <w:t>bieżącym stanie sanitarnym na osoby odpowiedzialne nałożono 48 mandatów karnych</w:t>
      </w:r>
      <w:r w:rsidR="000E738B" w:rsidRPr="00885B56">
        <w:t xml:space="preserve"> w </w:t>
      </w:r>
      <w:r w:rsidRPr="00885B56">
        <w:t>łącznej kwocie 14 150 zł. Najczęściej stwierdzanymi</w:t>
      </w:r>
      <w:r w:rsidR="000E738B" w:rsidRPr="00885B56">
        <w:t xml:space="preserve"> w </w:t>
      </w:r>
      <w:r w:rsidRPr="00885B56">
        <w:t>trakcie kontroli uchybieniami kwalifikującymi się do nałożenia mandatów karnych były:</w:t>
      </w:r>
    </w:p>
    <w:p w14:paraId="3D719BD0" w14:textId="77F4BD8D" w:rsidR="006B6BBB" w:rsidRPr="00885B56" w:rsidRDefault="006B6BBB" w:rsidP="00951FCE">
      <w:pPr>
        <w:pStyle w:val="punktatornastron"/>
      </w:pPr>
      <w:r w:rsidRPr="00885B56">
        <w:t>brak zapisów wynikających</w:t>
      </w:r>
      <w:r w:rsidR="005A5A82" w:rsidRPr="00885B56">
        <w:t xml:space="preserve"> z </w:t>
      </w:r>
      <w:r w:rsidRPr="00885B56">
        <w:t>procedur</w:t>
      </w:r>
      <w:r w:rsidR="005A5A82" w:rsidRPr="00885B56">
        <w:t xml:space="preserve"> i </w:t>
      </w:r>
      <w:r w:rsidRPr="00885B56">
        <w:t xml:space="preserve">instrukcji systemu kontroli wewnętrznej; </w:t>
      </w:r>
    </w:p>
    <w:p w14:paraId="4A735EBE" w14:textId="3FC29856" w:rsidR="006B6BBB" w:rsidRPr="00885B56" w:rsidRDefault="006B6BBB" w:rsidP="00951FCE">
      <w:pPr>
        <w:pStyle w:val="punktatornastron"/>
      </w:pPr>
      <w:r w:rsidRPr="00885B56">
        <w:t>niewłaściwe warunki sanitarno-higieniczne panujące</w:t>
      </w:r>
      <w:r w:rsidR="000E738B" w:rsidRPr="00885B56">
        <w:t xml:space="preserve"> w </w:t>
      </w:r>
      <w:r w:rsidRPr="00885B56">
        <w:t xml:space="preserve">pomieszczeniach żywienia; </w:t>
      </w:r>
    </w:p>
    <w:p w14:paraId="4706733E" w14:textId="66AAC57B" w:rsidR="006B6BBB" w:rsidRPr="00885B56" w:rsidRDefault="006B6BBB" w:rsidP="00951FCE">
      <w:pPr>
        <w:pStyle w:val="punktatornastron"/>
      </w:pPr>
      <w:r w:rsidRPr="00885B56">
        <w:t>brak dokumentacji lekarskiej do celów sanitarno – epidemiologicznych osób mających kontakt</w:t>
      </w:r>
      <w:r w:rsidR="005A5A82" w:rsidRPr="00885B56">
        <w:t xml:space="preserve"> z </w:t>
      </w:r>
      <w:r w:rsidRPr="00885B56">
        <w:t>żywnością;</w:t>
      </w:r>
    </w:p>
    <w:p w14:paraId="5D7FF1A8" w14:textId="77777777" w:rsidR="006B6BBB" w:rsidRPr="00885B56" w:rsidRDefault="006B6BBB" w:rsidP="00951FCE">
      <w:pPr>
        <w:pStyle w:val="punktatornastron"/>
      </w:pPr>
      <w:r w:rsidRPr="00885B56">
        <w:t>wykorzystywanie do produkcji środków spożywczych przeterminowanych;</w:t>
      </w:r>
    </w:p>
    <w:p w14:paraId="10669599" w14:textId="6802F217" w:rsidR="006B6BBB" w:rsidRPr="00885B56" w:rsidRDefault="006B6BBB" w:rsidP="00951FCE">
      <w:pPr>
        <w:pStyle w:val="punktatornastron"/>
      </w:pPr>
      <w:r w:rsidRPr="00885B56">
        <w:t>brak segregacji</w:t>
      </w:r>
      <w:r w:rsidR="000E738B" w:rsidRPr="00885B56">
        <w:t xml:space="preserve"> w </w:t>
      </w:r>
      <w:r w:rsidRPr="00885B56">
        <w:t>urządzeniach chłodniczych;</w:t>
      </w:r>
    </w:p>
    <w:p w14:paraId="50B65A09" w14:textId="43E2C12F" w:rsidR="00165442" w:rsidRPr="00885B56" w:rsidRDefault="006B6BBB" w:rsidP="00951FCE">
      <w:pPr>
        <w:pStyle w:val="Stylnastroninternet"/>
      </w:pPr>
      <w:r w:rsidRPr="00885B56">
        <w:t>W okresie sezonu letniego 2022 r.</w:t>
      </w:r>
      <w:r w:rsidR="000E738B" w:rsidRPr="00885B56">
        <w:t xml:space="preserve"> w </w:t>
      </w:r>
      <w:r w:rsidRPr="00885B56">
        <w:t>kontrolach</w:t>
      </w:r>
      <w:r w:rsidR="000E738B" w:rsidRPr="00885B56">
        <w:t xml:space="preserve"> w </w:t>
      </w:r>
      <w:r w:rsidRPr="00885B56">
        <w:t>zakładach produkcji</w:t>
      </w:r>
      <w:r w:rsidR="005A5A82" w:rsidRPr="00885B56">
        <w:t xml:space="preserve"> i </w:t>
      </w:r>
      <w:r w:rsidRPr="00885B56">
        <w:t>obrotu brali również udział przedstawiciele Zachodniopomorskiego Państwowego Wojewódzkiego Inspektora Sanitarnego</w:t>
      </w:r>
      <w:r w:rsidR="000E738B" w:rsidRPr="00885B56">
        <w:t xml:space="preserve"> w </w:t>
      </w:r>
      <w:r w:rsidRPr="00885B56">
        <w:t>Szczecinie</w:t>
      </w:r>
      <w:r w:rsidR="000E738B" w:rsidRPr="00885B56">
        <w:t xml:space="preserve"> w </w:t>
      </w:r>
      <w:r w:rsidRPr="00885B56">
        <w:t>ramach wsparcia działań PSSE.</w:t>
      </w:r>
    </w:p>
    <w:p w14:paraId="6A580210" w14:textId="77777777" w:rsidR="00466FAD" w:rsidRPr="00885B56" w:rsidRDefault="00466FAD" w:rsidP="00951FCE">
      <w:pPr>
        <w:pStyle w:val="Stylnastroninternet"/>
      </w:pPr>
    </w:p>
    <w:p w14:paraId="31DA244B" w14:textId="1BE7873D" w:rsidR="00165442" w:rsidRDefault="00165442" w:rsidP="003F1CA0">
      <w:pPr>
        <w:pStyle w:val="Nagwek2"/>
        <w:numPr>
          <w:ilvl w:val="0"/>
          <w:numId w:val="124"/>
        </w:numPr>
        <w:spacing w:before="0"/>
        <w:rPr>
          <w:lang w:eastAsia="pl-PL"/>
        </w:rPr>
      </w:pPr>
      <w:bookmarkStart w:id="870" w:name="_Toc135828461"/>
      <w:r w:rsidRPr="0028520F">
        <w:rPr>
          <w:lang w:eastAsia="pl-PL"/>
        </w:rPr>
        <w:t>System wczesnego Ostrzegania o Niebezpiecznej Żywności</w:t>
      </w:r>
      <w:r w:rsidR="005A5A82">
        <w:rPr>
          <w:lang w:eastAsia="pl-PL"/>
        </w:rPr>
        <w:t xml:space="preserve"> i </w:t>
      </w:r>
      <w:r w:rsidRPr="0028520F">
        <w:rPr>
          <w:lang w:eastAsia="pl-PL"/>
        </w:rPr>
        <w:t>Paszach – RASSF</w:t>
      </w:r>
      <w:bookmarkEnd w:id="870"/>
    </w:p>
    <w:p w14:paraId="2D17F0AA" w14:textId="77777777" w:rsidR="003F1CA0" w:rsidRPr="00885B56" w:rsidRDefault="003F1CA0" w:rsidP="00951FCE">
      <w:pPr>
        <w:pStyle w:val="Stylnastroninternet"/>
        <w:rPr>
          <w:lang w:eastAsia="pl-PL"/>
        </w:rPr>
      </w:pPr>
    </w:p>
    <w:p w14:paraId="252B49C1" w14:textId="1BFF2EBC" w:rsidR="00561C01" w:rsidRPr="00885B56" w:rsidRDefault="00561C01" w:rsidP="00951FCE">
      <w:pPr>
        <w:pStyle w:val="Stylnastroninternet"/>
        <w:rPr>
          <w:rFonts w:cstheme="minorHAnsi"/>
        </w:rPr>
      </w:pPr>
      <w:r w:rsidRPr="00885B56">
        <w:rPr>
          <w:rFonts w:cstheme="minorHAnsi"/>
        </w:rPr>
        <w:t>W 2022 roku</w:t>
      </w:r>
      <w:r w:rsidR="000E738B" w:rsidRPr="00885B56">
        <w:rPr>
          <w:rFonts w:cstheme="minorHAnsi"/>
        </w:rPr>
        <w:t xml:space="preserve"> w </w:t>
      </w:r>
      <w:r w:rsidRPr="00885B56">
        <w:rPr>
          <w:rFonts w:cstheme="minorHAnsi"/>
        </w:rPr>
        <w:t>ramach funkcjonowania Systemu Wczesnego Ostrzegania o</w:t>
      </w:r>
      <w:r w:rsidR="00836C77" w:rsidRPr="00885B56">
        <w:rPr>
          <w:rFonts w:cstheme="minorHAnsi"/>
        </w:rPr>
        <w:t> </w:t>
      </w:r>
      <w:r w:rsidRPr="00885B56">
        <w:rPr>
          <w:rFonts w:cstheme="minorHAnsi"/>
        </w:rPr>
        <w:t>Niebezpiecznej Żywności</w:t>
      </w:r>
      <w:r w:rsidR="005A5A82" w:rsidRPr="00885B56">
        <w:rPr>
          <w:rFonts w:cstheme="minorHAnsi"/>
        </w:rPr>
        <w:t xml:space="preserve"> i </w:t>
      </w:r>
      <w:r w:rsidRPr="00885B56">
        <w:rPr>
          <w:rFonts w:cstheme="minorHAnsi"/>
        </w:rPr>
        <w:t>Paszach (RASFF), podjęte zostały działania</w:t>
      </w:r>
      <w:r w:rsidR="000E738B" w:rsidRPr="00885B56">
        <w:rPr>
          <w:rFonts w:cstheme="minorHAnsi"/>
        </w:rPr>
        <w:t xml:space="preserve"> w </w:t>
      </w:r>
      <w:r w:rsidRPr="00885B56">
        <w:rPr>
          <w:rFonts w:cstheme="minorHAnsi"/>
        </w:rPr>
        <w:t>związku</w:t>
      </w:r>
      <w:r w:rsidR="005A5A82" w:rsidRPr="00885B56">
        <w:rPr>
          <w:rFonts w:cstheme="minorHAnsi"/>
        </w:rPr>
        <w:t xml:space="preserve"> z </w:t>
      </w:r>
      <w:r w:rsidRPr="00885B56">
        <w:rPr>
          <w:rFonts w:cstheme="minorHAnsi"/>
        </w:rPr>
        <w:t>147 powiadomieniami o niebezpiecznych produktach żywnościowych,</w:t>
      </w:r>
      <w:r w:rsidR="000E738B" w:rsidRPr="00885B56">
        <w:rPr>
          <w:rFonts w:cstheme="minorHAnsi"/>
        </w:rPr>
        <w:t xml:space="preserve"> w </w:t>
      </w:r>
      <w:r w:rsidRPr="00885B56">
        <w:rPr>
          <w:rFonts w:cstheme="minorHAnsi"/>
        </w:rPr>
        <w:t>tym 69 powiadomieniami alarmowymi</w:t>
      </w:r>
      <w:r w:rsidR="005A5A82" w:rsidRPr="00885B56">
        <w:rPr>
          <w:rFonts w:cstheme="minorHAnsi"/>
        </w:rPr>
        <w:t xml:space="preserve"> i </w:t>
      </w:r>
      <w:r w:rsidRPr="00885B56">
        <w:rPr>
          <w:rFonts w:cstheme="minorHAnsi"/>
        </w:rPr>
        <w:t xml:space="preserve">53 powiadomieniami informacyjnymi, </w:t>
      </w:r>
      <w:r w:rsidRPr="00885B56">
        <w:rPr>
          <w:rFonts w:cstheme="minorHAnsi"/>
          <w:color w:val="000000" w:themeColor="text1"/>
        </w:rPr>
        <w:t>2 powiadomieniami o</w:t>
      </w:r>
      <w:r w:rsidR="00555856">
        <w:rPr>
          <w:rFonts w:cstheme="minorHAnsi"/>
          <w:color w:val="000000" w:themeColor="text1"/>
        </w:rPr>
        <w:t> </w:t>
      </w:r>
      <w:r w:rsidRPr="00885B56">
        <w:rPr>
          <w:rFonts w:cstheme="minorHAnsi"/>
          <w:color w:val="000000" w:themeColor="text1"/>
        </w:rPr>
        <w:t xml:space="preserve">niezgodności, 1 powiadomieniem o fałszowaniu żywności, 2 powiadomieniami typu NEWS </w:t>
      </w:r>
      <w:r w:rsidRPr="00885B56">
        <w:rPr>
          <w:rFonts w:cstheme="minorHAnsi"/>
        </w:rPr>
        <w:lastRenderedPageBreak/>
        <w:t>oraz 20 powiadomieniami zgłoszonymi przez Zachodniopomorskiego Państwowego Wojewódzkiego Inspektora Sanitarnego</w:t>
      </w:r>
      <w:r w:rsidR="000E738B" w:rsidRPr="00885B56">
        <w:rPr>
          <w:rFonts w:cstheme="minorHAnsi"/>
        </w:rPr>
        <w:t xml:space="preserve"> w </w:t>
      </w:r>
      <w:r w:rsidRPr="00885B56">
        <w:rPr>
          <w:rFonts w:cstheme="minorHAnsi"/>
        </w:rPr>
        <w:t>Szczecinie (8 alarmowymi</w:t>
      </w:r>
      <w:r w:rsidR="005A5A82" w:rsidRPr="00885B56">
        <w:rPr>
          <w:rFonts w:cstheme="minorHAnsi"/>
        </w:rPr>
        <w:t xml:space="preserve"> i </w:t>
      </w:r>
      <w:r w:rsidRPr="00885B56">
        <w:rPr>
          <w:rFonts w:cstheme="minorHAnsi"/>
        </w:rPr>
        <w:t>12 informacyjnymi).</w:t>
      </w:r>
    </w:p>
    <w:p w14:paraId="08B92FFB" w14:textId="1824CBC0" w:rsidR="00561C01" w:rsidRPr="00885B56" w:rsidRDefault="00561C01" w:rsidP="00951FCE">
      <w:pPr>
        <w:pStyle w:val="Stylnastroninternet"/>
        <w:rPr>
          <w:rFonts w:cstheme="minorHAnsi"/>
        </w:rPr>
      </w:pPr>
      <w:r w:rsidRPr="00885B56">
        <w:rPr>
          <w:rFonts w:cstheme="minorHAnsi"/>
        </w:rPr>
        <w:t xml:space="preserve">W kwestionowanych produktach stwierdzano między innymi zanieczyszczenia bakteriami </w:t>
      </w:r>
      <w:r w:rsidRPr="00885B56">
        <w:rPr>
          <w:rFonts w:cstheme="minorHAnsi"/>
          <w:i/>
          <w:iCs/>
        </w:rPr>
        <w:t xml:space="preserve">Salmonella, </w:t>
      </w:r>
      <w:proofErr w:type="spellStart"/>
      <w:r w:rsidRPr="00885B56">
        <w:rPr>
          <w:rFonts w:cstheme="minorHAnsi"/>
          <w:i/>
          <w:iCs/>
        </w:rPr>
        <w:t>Listeria</w:t>
      </w:r>
      <w:proofErr w:type="spellEnd"/>
      <w:r w:rsidRPr="00885B56">
        <w:rPr>
          <w:rFonts w:cstheme="minorHAnsi"/>
          <w:i/>
          <w:iCs/>
        </w:rPr>
        <w:t xml:space="preserve"> </w:t>
      </w:r>
      <w:proofErr w:type="spellStart"/>
      <w:r w:rsidRPr="00885B56">
        <w:rPr>
          <w:rFonts w:cstheme="minorHAnsi"/>
          <w:i/>
          <w:iCs/>
        </w:rPr>
        <w:t>monocytogenes</w:t>
      </w:r>
      <w:proofErr w:type="spellEnd"/>
      <w:r w:rsidRPr="00885B56">
        <w:rPr>
          <w:rFonts w:cstheme="minorHAnsi"/>
        </w:rPr>
        <w:t xml:space="preserve">, tlenkiem etylenu, metalami, </w:t>
      </w:r>
      <w:proofErr w:type="spellStart"/>
      <w:r w:rsidRPr="00885B56">
        <w:rPr>
          <w:rFonts w:cstheme="minorHAnsi"/>
        </w:rPr>
        <w:t>mikotoksynami</w:t>
      </w:r>
      <w:proofErr w:type="spellEnd"/>
      <w:r w:rsidRPr="00885B56">
        <w:rPr>
          <w:rFonts w:cstheme="minorHAnsi"/>
        </w:rPr>
        <w:t xml:space="preserve"> oraz pozostałości pestycydów, obecność niezadeklarowanych</w:t>
      </w:r>
      <w:r w:rsidR="000E738B" w:rsidRPr="00885B56">
        <w:rPr>
          <w:rFonts w:cstheme="minorHAnsi"/>
        </w:rPr>
        <w:t xml:space="preserve"> w </w:t>
      </w:r>
      <w:r w:rsidRPr="00885B56">
        <w:rPr>
          <w:rFonts w:cstheme="minorHAnsi"/>
        </w:rPr>
        <w:t>składzie substancji alergennych, niedozwoloną migrację szkodliwych związków</w:t>
      </w:r>
      <w:r w:rsidR="005A5A82" w:rsidRPr="00885B56">
        <w:rPr>
          <w:rFonts w:cstheme="minorHAnsi"/>
        </w:rPr>
        <w:t xml:space="preserve"> z </w:t>
      </w:r>
      <w:r w:rsidRPr="00885B56">
        <w:rPr>
          <w:rFonts w:cstheme="minorHAnsi"/>
        </w:rPr>
        <w:t>materiałów</w:t>
      </w:r>
      <w:r w:rsidR="005A5A82" w:rsidRPr="00885B56">
        <w:rPr>
          <w:rFonts w:cstheme="minorHAnsi"/>
        </w:rPr>
        <w:t xml:space="preserve"> i </w:t>
      </w:r>
      <w:r w:rsidRPr="00885B56">
        <w:rPr>
          <w:rFonts w:cstheme="minorHAnsi"/>
        </w:rPr>
        <w:t>wyrobów przeznaczonych do kontaktu</w:t>
      </w:r>
      <w:r w:rsidR="005A5A82" w:rsidRPr="00885B56">
        <w:rPr>
          <w:rFonts w:cstheme="minorHAnsi"/>
        </w:rPr>
        <w:t xml:space="preserve"> z </w:t>
      </w:r>
      <w:r w:rsidRPr="00885B56">
        <w:rPr>
          <w:rFonts w:cstheme="minorHAnsi"/>
        </w:rPr>
        <w:t>żywnością. Działania</w:t>
      </w:r>
      <w:r w:rsidR="000E738B" w:rsidRPr="00885B56">
        <w:rPr>
          <w:rFonts w:cstheme="minorHAnsi"/>
        </w:rPr>
        <w:t xml:space="preserve"> w </w:t>
      </w:r>
      <w:r w:rsidRPr="00885B56">
        <w:rPr>
          <w:rFonts w:cstheme="minorHAnsi"/>
        </w:rPr>
        <w:t>celu wycofania</w:t>
      </w:r>
      <w:r w:rsidR="005A5A82" w:rsidRPr="00885B56">
        <w:rPr>
          <w:rFonts w:cstheme="minorHAnsi"/>
        </w:rPr>
        <w:t xml:space="preserve"> z </w:t>
      </w:r>
      <w:r w:rsidRPr="00885B56">
        <w:rPr>
          <w:rFonts w:cstheme="minorHAnsi"/>
        </w:rPr>
        <w:t xml:space="preserve">obrotu handlowego produktów będących przedmiotem powiadomienia, wielokrotnie podejmowali ich producenci bądź importerzy. </w:t>
      </w:r>
    </w:p>
    <w:p w14:paraId="437272DF" w14:textId="38377434" w:rsidR="00561C01" w:rsidRPr="00885B56" w:rsidRDefault="00561C01" w:rsidP="00951FCE">
      <w:pPr>
        <w:pStyle w:val="Stylnastroninternet"/>
        <w:rPr>
          <w:rFonts w:cstheme="minorHAnsi"/>
        </w:rPr>
      </w:pPr>
      <w:r w:rsidRPr="00885B56">
        <w:rPr>
          <w:rFonts w:cstheme="minorHAnsi"/>
        </w:rPr>
        <w:t>W przypadku sklepów sieciowych kwestionowane partie produktów często wycofywane były przez samych przedsiębiorców, którzy także informowali swoich klientów o</w:t>
      </w:r>
      <w:r w:rsidR="00836C77" w:rsidRPr="00885B56">
        <w:rPr>
          <w:rFonts w:cstheme="minorHAnsi"/>
        </w:rPr>
        <w:t> </w:t>
      </w:r>
      <w:r w:rsidRPr="00885B56">
        <w:rPr>
          <w:rFonts w:cstheme="minorHAnsi"/>
        </w:rPr>
        <w:t>kwestionowaniu produktu</w:t>
      </w:r>
      <w:r w:rsidR="005A5A82" w:rsidRPr="00885B56">
        <w:rPr>
          <w:rFonts w:cstheme="minorHAnsi"/>
        </w:rPr>
        <w:t xml:space="preserve"> i </w:t>
      </w:r>
      <w:r w:rsidRPr="00885B56">
        <w:rPr>
          <w:rFonts w:cstheme="minorHAnsi"/>
        </w:rPr>
        <w:t>możliwości jego zwrotu do sklepu – wszystkie te działania zgodnie</w:t>
      </w:r>
      <w:r w:rsidR="005A5A82" w:rsidRPr="00885B56">
        <w:rPr>
          <w:rFonts w:cstheme="minorHAnsi"/>
        </w:rPr>
        <w:t xml:space="preserve"> z </w:t>
      </w:r>
      <w:r w:rsidRPr="00885B56">
        <w:rPr>
          <w:rFonts w:cstheme="minorHAnsi"/>
        </w:rPr>
        <w:t>obowiązującą procedurą systemu RASFF były monitorowane przez organy urzędowej kontroli żywności Państwowej Inspekcji Sanitarnej.</w:t>
      </w:r>
    </w:p>
    <w:p w14:paraId="36BAB45B" w14:textId="77777777" w:rsidR="00165442" w:rsidRPr="00885B56" w:rsidRDefault="00165442" w:rsidP="00951FCE">
      <w:pPr>
        <w:pStyle w:val="Stylnastroninternet"/>
        <w:rPr>
          <w:rFonts w:cstheme="minorHAnsi"/>
          <w:lang w:eastAsia="pl-PL"/>
        </w:rPr>
      </w:pPr>
    </w:p>
    <w:p w14:paraId="7F2198AB" w14:textId="5E97DE76" w:rsidR="00165442" w:rsidRDefault="00165442" w:rsidP="003F1CA0">
      <w:pPr>
        <w:pStyle w:val="Nagwek2"/>
        <w:numPr>
          <w:ilvl w:val="0"/>
          <w:numId w:val="124"/>
        </w:numPr>
        <w:spacing w:before="0"/>
        <w:rPr>
          <w:lang w:eastAsia="pl-PL"/>
        </w:rPr>
      </w:pPr>
      <w:bookmarkStart w:id="871" w:name="_Toc135828462"/>
      <w:r w:rsidRPr="0028520F">
        <w:rPr>
          <w:lang w:eastAsia="pl-PL"/>
        </w:rPr>
        <w:t>Obrót grzybami</w:t>
      </w:r>
      <w:r w:rsidR="005A5A82">
        <w:rPr>
          <w:lang w:eastAsia="pl-PL"/>
        </w:rPr>
        <w:t xml:space="preserve"> i</w:t>
      </w:r>
      <w:r w:rsidR="00951FCE">
        <w:rPr>
          <w:lang w:eastAsia="pl-PL"/>
        </w:rPr>
        <w:t xml:space="preserve"> </w:t>
      </w:r>
      <w:r w:rsidRPr="0028520F">
        <w:rPr>
          <w:lang w:eastAsia="pl-PL"/>
        </w:rPr>
        <w:t>przetwórstwo grzybów oraz zatrucia grzybami</w:t>
      </w:r>
      <w:bookmarkEnd w:id="871"/>
    </w:p>
    <w:p w14:paraId="0CB1271D" w14:textId="77777777" w:rsidR="003F1CA0" w:rsidRPr="00885B56" w:rsidRDefault="003F1CA0" w:rsidP="00FA1500">
      <w:pPr>
        <w:pStyle w:val="Stylnastroninternet"/>
        <w:rPr>
          <w:lang w:eastAsia="pl-PL"/>
        </w:rPr>
      </w:pPr>
    </w:p>
    <w:p w14:paraId="241BBDA9" w14:textId="483216F0" w:rsidR="00561C01" w:rsidRPr="00885B56" w:rsidRDefault="00561C01" w:rsidP="00FA1500">
      <w:pPr>
        <w:pStyle w:val="Stylnastroninternet"/>
        <w:rPr>
          <w:rFonts w:cstheme="minorHAnsi"/>
        </w:rPr>
      </w:pPr>
      <w:r w:rsidRPr="00885B56">
        <w:rPr>
          <w:rFonts w:eastAsia="Times New Roman" w:cstheme="minorHAnsi"/>
          <w:lang w:eastAsia="pl-PL"/>
        </w:rPr>
        <w:t>Przed rozpoczęciem sezonu grzybowego</w:t>
      </w:r>
      <w:r w:rsidR="000E738B" w:rsidRPr="00885B56">
        <w:rPr>
          <w:rFonts w:eastAsia="Times New Roman" w:cstheme="minorHAnsi"/>
          <w:lang w:eastAsia="pl-PL"/>
        </w:rPr>
        <w:t xml:space="preserve"> w </w:t>
      </w:r>
      <w:r w:rsidRPr="00885B56">
        <w:rPr>
          <w:rFonts w:eastAsia="Times New Roman" w:cstheme="minorHAnsi"/>
          <w:lang w:eastAsia="pl-PL"/>
        </w:rPr>
        <w:t>2022 r., wzorem lat ubiegłych, państwowi powiatowi inspektorzy sanitarni województwa zachodniopomorskiego wystosowali do</w:t>
      </w:r>
      <w:r w:rsidR="00555856">
        <w:rPr>
          <w:rFonts w:eastAsia="Times New Roman" w:cstheme="minorHAnsi"/>
          <w:lang w:eastAsia="pl-PL"/>
        </w:rPr>
        <w:t> </w:t>
      </w:r>
      <w:r w:rsidRPr="00885B56">
        <w:rPr>
          <w:rFonts w:eastAsia="Times New Roman" w:cstheme="minorHAnsi"/>
          <w:lang w:eastAsia="pl-PL"/>
        </w:rPr>
        <w:t>jednostek samorządowych Urzędów Miast</w:t>
      </w:r>
      <w:r w:rsidR="005A5A82" w:rsidRPr="00885B56">
        <w:rPr>
          <w:rFonts w:eastAsia="Times New Roman" w:cstheme="minorHAnsi"/>
          <w:lang w:eastAsia="pl-PL"/>
        </w:rPr>
        <w:t xml:space="preserve"> i </w:t>
      </w:r>
      <w:r w:rsidRPr="00885B56">
        <w:rPr>
          <w:rFonts w:eastAsia="Times New Roman" w:cstheme="minorHAnsi"/>
          <w:lang w:eastAsia="pl-PL"/>
        </w:rPr>
        <w:t xml:space="preserve">Gmin oraz Nadleśnictw pisma informujące </w:t>
      </w:r>
      <w:r w:rsidRPr="00885B56">
        <w:rPr>
          <w:rFonts w:cstheme="minorHAnsi"/>
        </w:rPr>
        <w:t>o</w:t>
      </w:r>
      <w:r w:rsidR="00836C77" w:rsidRPr="00885B56">
        <w:rPr>
          <w:rFonts w:cstheme="minorHAnsi"/>
        </w:rPr>
        <w:t> </w:t>
      </w:r>
      <w:r w:rsidRPr="00885B56">
        <w:rPr>
          <w:rFonts w:cstheme="minorHAnsi"/>
        </w:rPr>
        <w:t xml:space="preserve">rozpoczętym sezonie grzybowym wraz ze wskazówkami, </w:t>
      </w:r>
      <w:r w:rsidRPr="00885B56">
        <w:rPr>
          <w:rFonts w:eastAsia="Times New Roman" w:cstheme="minorHAnsi"/>
          <w:lang w:eastAsia="pl-PL"/>
        </w:rPr>
        <w:t>jakie warunki muszą być spełnione podczas wprowadzania do obrotu handlowego grzybów leśnych, dołączając do</w:t>
      </w:r>
      <w:r w:rsidR="00555856">
        <w:rPr>
          <w:rFonts w:eastAsia="Times New Roman" w:cstheme="minorHAnsi"/>
          <w:lang w:eastAsia="pl-PL"/>
        </w:rPr>
        <w:t> </w:t>
      </w:r>
      <w:r w:rsidRPr="00885B56">
        <w:rPr>
          <w:rFonts w:eastAsia="Times New Roman" w:cstheme="minorHAnsi"/>
          <w:lang w:eastAsia="pl-PL"/>
        </w:rPr>
        <w:t>korespondencji opracowane</w:t>
      </w:r>
      <w:r w:rsidR="000E738B" w:rsidRPr="00885B56">
        <w:rPr>
          <w:rFonts w:eastAsia="Times New Roman" w:cstheme="minorHAnsi"/>
          <w:lang w:eastAsia="pl-PL"/>
        </w:rPr>
        <w:t xml:space="preserve"> w </w:t>
      </w:r>
      <w:r w:rsidRPr="00885B56">
        <w:rPr>
          <w:rFonts w:eastAsia="Times New Roman" w:cstheme="minorHAnsi"/>
          <w:lang w:eastAsia="pl-PL"/>
        </w:rPr>
        <w:t xml:space="preserve">tym zakresie ulotki, </w:t>
      </w:r>
      <w:r w:rsidRPr="00885B56">
        <w:rPr>
          <w:rFonts w:cstheme="minorHAnsi"/>
        </w:rPr>
        <w:t>informacje dot. pracy klasyfikatorów grzybów oraz uzyskiwania atestów na grzyby świeże</w:t>
      </w:r>
      <w:r w:rsidRPr="00885B56">
        <w:rPr>
          <w:rFonts w:eastAsia="Times New Roman" w:cstheme="minorHAnsi"/>
          <w:lang w:eastAsia="pl-PL"/>
        </w:rPr>
        <w:t xml:space="preserve">. </w:t>
      </w:r>
    </w:p>
    <w:p w14:paraId="5747C0F4" w14:textId="6D17A8D5" w:rsidR="00561C01" w:rsidRPr="00885B56" w:rsidRDefault="00561C01" w:rsidP="00FA1500">
      <w:pPr>
        <w:pStyle w:val="Stylnastroninternet"/>
        <w:rPr>
          <w:rFonts w:eastAsia="Times New Roman" w:cstheme="minorHAnsi"/>
          <w:lang w:eastAsia="pl-PL"/>
        </w:rPr>
      </w:pPr>
      <w:r w:rsidRPr="00885B56">
        <w:rPr>
          <w:rFonts w:eastAsia="Times New Roman" w:cstheme="minorHAnsi"/>
          <w:lang w:eastAsia="pl-PL"/>
        </w:rPr>
        <w:t>Na stronach internetowych PSSE bądź tablicach ogłoszeniowych poszczególnych stacji, wywieszano informację dla zainteresowanych o godzinach dyżurowania grzyboznawców</w:t>
      </w:r>
      <w:r w:rsidR="005A5A82" w:rsidRPr="00885B56">
        <w:rPr>
          <w:rFonts w:eastAsia="Times New Roman" w:cstheme="minorHAnsi"/>
          <w:lang w:eastAsia="pl-PL"/>
        </w:rPr>
        <w:t xml:space="preserve"> i </w:t>
      </w:r>
      <w:r w:rsidRPr="00885B56">
        <w:rPr>
          <w:rFonts w:eastAsia="Times New Roman" w:cstheme="minorHAnsi"/>
          <w:lang w:eastAsia="pl-PL"/>
        </w:rPr>
        <w:t>klasyfikatorów grzybów zatrudnionych</w:t>
      </w:r>
      <w:r w:rsidR="000E738B" w:rsidRPr="00885B56">
        <w:rPr>
          <w:rFonts w:eastAsia="Times New Roman" w:cstheme="minorHAnsi"/>
          <w:lang w:eastAsia="pl-PL"/>
        </w:rPr>
        <w:t xml:space="preserve"> w </w:t>
      </w:r>
      <w:r w:rsidRPr="00885B56">
        <w:rPr>
          <w:rFonts w:eastAsia="Times New Roman" w:cstheme="minorHAnsi"/>
          <w:lang w:eastAsia="pl-PL"/>
        </w:rPr>
        <w:t>poszczególnych stacjach, stwarzając tym samym osobom zbierającym świeże grzyby na własny użytek możliwość uzyskania porad</w:t>
      </w:r>
      <w:r w:rsidR="000E738B" w:rsidRPr="00885B56">
        <w:rPr>
          <w:rFonts w:eastAsia="Times New Roman" w:cstheme="minorHAnsi"/>
          <w:lang w:eastAsia="pl-PL"/>
        </w:rPr>
        <w:t xml:space="preserve"> w </w:t>
      </w:r>
      <w:r w:rsidRPr="00885B56">
        <w:rPr>
          <w:rFonts w:eastAsia="Times New Roman" w:cstheme="minorHAnsi"/>
          <w:lang w:eastAsia="pl-PL"/>
        </w:rPr>
        <w:t>zakresie ich przynależności gatunkowej, celem uniknięcia ewentualnego zatrucia.</w:t>
      </w:r>
    </w:p>
    <w:p w14:paraId="76C23232" w14:textId="1C28E4B1" w:rsidR="00561C01" w:rsidRPr="00885B56" w:rsidRDefault="00561C01" w:rsidP="00FA1500">
      <w:pPr>
        <w:pStyle w:val="Stylnastroninternet"/>
        <w:rPr>
          <w:rFonts w:eastAsia="Times New Roman" w:cstheme="minorHAnsi"/>
          <w:highlight w:val="yellow"/>
          <w:lang w:eastAsia="pl-PL"/>
        </w:rPr>
      </w:pPr>
      <w:r w:rsidRPr="00885B56">
        <w:rPr>
          <w:rFonts w:eastAsia="Times New Roman" w:cstheme="minorHAnsi"/>
          <w:lang w:eastAsia="pl-PL"/>
        </w:rPr>
        <w:t>W okresie sezonu grzybowego wzmożono czynności nadzorowe</w:t>
      </w:r>
      <w:r w:rsidR="000E738B" w:rsidRPr="00885B56">
        <w:rPr>
          <w:rFonts w:eastAsia="Times New Roman" w:cstheme="minorHAnsi"/>
          <w:lang w:eastAsia="pl-PL"/>
        </w:rPr>
        <w:t xml:space="preserve"> w </w:t>
      </w:r>
      <w:r w:rsidRPr="00885B56">
        <w:rPr>
          <w:rFonts w:eastAsia="Times New Roman" w:cstheme="minorHAnsi"/>
          <w:lang w:eastAsia="pl-PL"/>
        </w:rPr>
        <w:t>miejscach skupu</w:t>
      </w:r>
      <w:r w:rsidR="005A5A82" w:rsidRPr="00885B56">
        <w:rPr>
          <w:rFonts w:eastAsia="Times New Roman" w:cstheme="minorHAnsi"/>
          <w:lang w:eastAsia="pl-PL"/>
        </w:rPr>
        <w:t xml:space="preserve"> i </w:t>
      </w:r>
      <w:r w:rsidRPr="00885B56">
        <w:rPr>
          <w:rFonts w:eastAsia="Times New Roman" w:cstheme="minorHAnsi"/>
          <w:lang w:eastAsia="pl-PL"/>
        </w:rPr>
        <w:t>obrotu grzybami dzikorosnącymi lub ich przetworami. Działania podejmowane przez przedstawicieli Państwowej Inspekcji Sanitarnej</w:t>
      </w:r>
      <w:r w:rsidR="000E738B" w:rsidRPr="00885B56">
        <w:rPr>
          <w:rFonts w:eastAsia="Times New Roman" w:cstheme="minorHAnsi"/>
          <w:lang w:eastAsia="pl-PL"/>
        </w:rPr>
        <w:t xml:space="preserve"> w </w:t>
      </w:r>
      <w:r w:rsidRPr="00885B56">
        <w:rPr>
          <w:rFonts w:eastAsia="Times New Roman" w:cstheme="minorHAnsi"/>
          <w:lang w:eastAsia="pl-PL"/>
        </w:rPr>
        <w:t>ramach urzędowej kontroli żywności miały na celu przede wszystkim sprawdzenie, czy przedsiębiorcy prowadzący ww. działalność spełniają obowiązujące</w:t>
      </w:r>
      <w:r w:rsidR="000E738B" w:rsidRPr="00885B56">
        <w:rPr>
          <w:rFonts w:eastAsia="Times New Roman" w:cstheme="minorHAnsi"/>
          <w:lang w:eastAsia="pl-PL"/>
        </w:rPr>
        <w:t xml:space="preserve"> w </w:t>
      </w:r>
      <w:r w:rsidRPr="00885B56">
        <w:rPr>
          <w:rFonts w:eastAsia="Times New Roman" w:cstheme="minorHAnsi"/>
          <w:lang w:eastAsia="pl-PL"/>
        </w:rPr>
        <w:t xml:space="preserve">tym zakresie wymagania, </w:t>
      </w:r>
      <w:r w:rsidRPr="00885B56">
        <w:rPr>
          <w:rFonts w:cstheme="minorHAnsi"/>
        </w:rPr>
        <w:t>czy grzyby oferowane</w:t>
      </w:r>
      <w:r w:rsidR="000E738B" w:rsidRPr="00885B56">
        <w:rPr>
          <w:rFonts w:cstheme="minorHAnsi"/>
        </w:rPr>
        <w:t xml:space="preserve"> w </w:t>
      </w:r>
      <w:r w:rsidRPr="00885B56">
        <w:rPr>
          <w:rFonts w:cstheme="minorHAnsi"/>
        </w:rPr>
        <w:t>sprzedaży</w:t>
      </w:r>
      <w:r w:rsidR="005A5A82" w:rsidRPr="00885B56">
        <w:rPr>
          <w:rFonts w:cstheme="minorHAnsi"/>
        </w:rPr>
        <w:t xml:space="preserve"> i </w:t>
      </w:r>
      <w:r w:rsidRPr="00885B56">
        <w:rPr>
          <w:rFonts w:cstheme="minorHAnsi"/>
        </w:rPr>
        <w:t>stosowane do produkcji żywności są dopuszczone do obrotu</w:t>
      </w:r>
      <w:r w:rsidR="005A5A82" w:rsidRPr="00885B56">
        <w:rPr>
          <w:rFonts w:cstheme="minorHAnsi"/>
        </w:rPr>
        <w:t xml:space="preserve"> i </w:t>
      </w:r>
      <w:r w:rsidRPr="00885B56">
        <w:rPr>
          <w:rFonts w:cstheme="minorHAnsi"/>
        </w:rPr>
        <w:t>produkcji przetworów grzybowych, posiadają wymagane atesty, opakowania</w:t>
      </w:r>
      <w:r w:rsidR="005A5A82" w:rsidRPr="00885B56">
        <w:rPr>
          <w:rFonts w:cstheme="minorHAnsi"/>
        </w:rPr>
        <w:t xml:space="preserve"> i </w:t>
      </w:r>
      <w:r w:rsidRPr="00885B56">
        <w:rPr>
          <w:rFonts w:cstheme="minorHAnsi"/>
        </w:rPr>
        <w:t>oznakowanie.</w:t>
      </w:r>
      <w:r w:rsidRPr="00885B56">
        <w:rPr>
          <w:rFonts w:eastAsia="Times New Roman" w:cstheme="minorHAnsi"/>
          <w:highlight w:val="yellow"/>
          <w:lang w:eastAsia="pl-PL"/>
        </w:rPr>
        <w:t xml:space="preserve"> </w:t>
      </w:r>
    </w:p>
    <w:p w14:paraId="130C950A" w14:textId="35B312A7" w:rsidR="00561C01" w:rsidRPr="00885B56" w:rsidRDefault="00561C01" w:rsidP="00FA1500">
      <w:pPr>
        <w:pStyle w:val="Stylnastroninternet"/>
        <w:rPr>
          <w:rFonts w:eastAsia="Times New Roman" w:cstheme="minorHAnsi"/>
          <w:lang w:eastAsia="pl-PL"/>
        </w:rPr>
      </w:pPr>
      <w:r w:rsidRPr="00885B56">
        <w:rPr>
          <w:rFonts w:cstheme="minorHAnsi"/>
          <w:bCs/>
          <w:iCs/>
        </w:rPr>
        <w:t>Przeprowadzono</w:t>
      </w:r>
      <w:r w:rsidRPr="00885B56">
        <w:rPr>
          <w:rFonts w:cstheme="minorHAnsi"/>
          <w:b/>
          <w:iCs/>
        </w:rPr>
        <w:t xml:space="preserve"> </w:t>
      </w:r>
      <w:r w:rsidRPr="00885B56">
        <w:rPr>
          <w:rFonts w:cstheme="minorHAnsi"/>
          <w:bCs/>
          <w:iCs/>
        </w:rPr>
        <w:t>9 kontroli</w:t>
      </w:r>
      <w:r w:rsidR="000E738B" w:rsidRPr="00885B56">
        <w:rPr>
          <w:rFonts w:cstheme="minorHAnsi"/>
          <w:bCs/>
          <w:iCs/>
        </w:rPr>
        <w:t xml:space="preserve"> w </w:t>
      </w:r>
      <w:r w:rsidRPr="00885B56">
        <w:rPr>
          <w:rFonts w:cstheme="minorHAnsi"/>
          <w:bCs/>
          <w:iCs/>
        </w:rPr>
        <w:t>punktach skupu grzybów</w:t>
      </w:r>
      <w:r w:rsidR="005A5A82" w:rsidRPr="00885B56">
        <w:rPr>
          <w:rFonts w:cstheme="minorHAnsi"/>
          <w:bCs/>
          <w:iCs/>
        </w:rPr>
        <w:t xml:space="preserve"> i </w:t>
      </w:r>
      <w:r w:rsidRPr="00885B56">
        <w:rPr>
          <w:rFonts w:cstheme="minorHAnsi"/>
          <w:bCs/>
          <w:iCs/>
        </w:rPr>
        <w:t>runa leśnego</w:t>
      </w:r>
      <w:r w:rsidRPr="00885B56">
        <w:rPr>
          <w:rFonts w:cstheme="minorHAnsi"/>
        </w:rPr>
        <w:t>, nie</w:t>
      </w:r>
      <w:r w:rsidR="00845F8B">
        <w:rPr>
          <w:rFonts w:cstheme="minorHAnsi"/>
        </w:rPr>
        <w:t> </w:t>
      </w:r>
      <w:r w:rsidRPr="00885B56">
        <w:rPr>
          <w:rFonts w:cstheme="minorHAnsi"/>
        </w:rPr>
        <w:t>stwierdzając nieprawidłowości sanitarno - technicznych</w:t>
      </w:r>
      <w:r w:rsidRPr="00885B56">
        <w:rPr>
          <w:rFonts w:cstheme="minorHAnsi"/>
          <w:bCs/>
          <w:iCs/>
        </w:rPr>
        <w:t>.</w:t>
      </w:r>
      <w:r w:rsidR="000E738B" w:rsidRPr="00885B56">
        <w:rPr>
          <w:rFonts w:eastAsia="Times New Roman" w:cstheme="minorHAnsi"/>
          <w:lang w:eastAsia="pl-PL"/>
        </w:rPr>
        <w:t xml:space="preserve"> </w:t>
      </w:r>
      <w:r w:rsidR="00922CF5" w:rsidRPr="00885B56">
        <w:rPr>
          <w:rFonts w:eastAsia="Times New Roman" w:cstheme="minorHAnsi"/>
          <w:lang w:eastAsia="pl-PL"/>
        </w:rPr>
        <w:t>W</w:t>
      </w:r>
      <w:r w:rsidR="000E738B" w:rsidRPr="00885B56">
        <w:rPr>
          <w:rFonts w:eastAsia="Times New Roman" w:cstheme="minorHAnsi"/>
          <w:lang w:eastAsia="pl-PL"/>
        </w:rPr>
        <w:t> </w:t>
      </w:r>
      <w:r w:rsidRPr="00885B56">
        <w:rPr>
          <w:rFonts w:eastAsia="Times New Roman" w:cstheme="minorHAnsi"/>
          <w:lang w:eastAsia="pl-PL"/>
        </w:rPr>
        <w:t>miejscach sprzedaży detalicznej przeprowadzono 99 kontroli sanitarnych, podczas których zwracano szczególną uwagę na</w:t>
      </w:r>
      <w:r w:rsidR="001A121E">
        <w:rPr>
          <w:rFonts w:eastAsia="Times New Roman" w:cstheme="minorHAnsi"/>
          <w:lang w:eastAsia="pl-PL"/>
        </w:rPr>
        <w:t> </w:t>
      </w:r>
      <w:r w:rsidRPr="00885B56">
        <w:rPr>
          <w:rFonts w:eastAsia="Times New Roman" w:cstheme="minorHAnsi"/>
          <w:lang w:eastAsia="pl-PL"/>
        </w:rPr>
        <w:t xml:space="preserve">warunki przechowywania oraz właściwe oznakowanie oferowanych do sprzedaży </w:t>
      </w:r>
      <w:r w:rsidRPr="00885B56">
        <w:rPr>
          <w:rFonts w:eastAsia="Times New Roman" w:cstheme="minorHAnsi"/>
          <w:lang w:eastAsia="pl-PL"/>
        </w:rPr>
        <w:lastRenderedPageBreak/>
        <w:t>pieczarek, grzybów suszonych</w:t>
      </w:r>
      <w:r w:rsidR="000E738B" w:rsidRPr="00885B56">
        <w:rPr>
          <w:rFonts w:eastAsia="Times New Roman" w:cstheme="minorHAnsi"/>
          <w:lang w:eastAsia="pl-PL"/>
        </w:rPr>
        <w:t xml:space="preserve"> w </w:t>
      </w:r>
      <w:r w:rsidRPr="00885B56">
        <w:rPr>
          <w:rFonts w:eastAsia="Times New Roman" w:cstheme="minorHAnsi"/>
          <w:lang w:eastAsia="pl-PL"/>
        </w:rPr>
        <w:t>opakowaniach jednostkowych oraz przetworów grzybowych.</w:t>
      </w:r>
    </w:p>
    <w:p w14:paraId="64BE5142" w14:textId="01542AF4" w:rsidR="00561C01" w:rsidRPr="00885B56" w:rsidRDefault="00561C01" w:rsidP="00FA1500">
      <w:pPr>
        <w:pStyle w:val="Stylnastroninternet"/>
        <w:rPr>
          <w:rFonts w:eastAsia="Times New Roman" w:cstheme="minorHAnsi"/>
          <w:lang w:eastAsia="pl-PL"/>
        </w:rPr>
      </w:pPr>
      <w:r w:rsidRPr="00885B56">
        <w:rPr>
          <w:rFonts w:eastAsia="Times New Roman" w:cstheme="minorHAnsi"/>
          <w:lang w:eastAsia="pl-PL"/>
        </w:rPr>
        <w:t>W 2022 roku do badań laboratoryjnych</w:t>
      </w:r>
      <w:r w:rsidR="000E738B" w:rsidRPr="00885B56">
        <w:rPr>
          <w:rFonts w:eastAsia="Times New Roman" w:cstheme="minorHAnsi"/>
          <w:lang w:eastAsia="pl-PL"/>
        </w:rPr>
        <w:t xml:space="preserve"> w </w:t>
      </w:r>
      <w:r w:rsidRPr="00885B56">
        <w:rPr>
          <w:rFonts w:eastAsia="Times New Roman" w:cstheme="minorHAnsi"/>
          <w:lang w:eastAsia="pl-PL"/>
        </w:rPr>
        <w:t>ramach urzędowej kontroli żywności</w:t>
      </w:r>
      <w:r w:rsidR="005A5A82" w:rsidRPr="00885B56">
        <w:rPr>
          <w:rFonts w:eastAsia="Times New Roman" w:cstheme="minorHAnsi"/>
          <w:lang w:eastAsia="pl-PL"/>
        </w:rPr>
        <w:t xml:space="preserve"> i </w:t>
      </w:r>
      <w:r w:rsidRPr="00885B56">
        <w:rPr>
          <w:rFonts w:eastAsia="Times New Roman" w:cstheme="minorHAnsi"/>
          <w:lang w:eastAsia="pl-PL"/>
        </w:rPr>
        <w:t>monitoringu pobrano ogółem</w:t>
      </w:r>
      <w:r w:rsidRPr="00885B56">
        <w:rPr>
          <w:rFonts w:eastAsia="Times New Roman" w:cstheme="minorHAnsi"/>
          <w:b/>
          <w:bCs/>
          <w:lang w:eastAsia="pl-PL"/>
        </w:rPr>
        <w:t xml:space="preserve"> </w:t>
      </w:r>
      <w:r w:rsidRPr="00885B56">
        <w:rPr>
          <w:rFonts w:eastAsia="Times New Roman" w:cstheme="minorHAnsi"/>
          <w:lang w:eastAsia="pl-PL"/>
        </w:rPr>
        <w:t>15 próbek grzybów świeżych, suszonych</w:t>
      </w:r>
      <w:r w:rsidR="005A5A82" w:rsidRPr="00885B56">
        <w:rPr>
          <w:rFonts w:eastAsia="Times New Roman" w:cstheme="minorHAnsi"/>
          <w:lang w:eastAsia="pl-PL"/>
        </w:rPr>
        <w:t xml:space="preserve"> i </w:t>
      </w:r>
      <w:r w:rsidRPr="00885B56">
        <w:rPr>
          <w:rFonts w:eastAsia="Times New Roman" w:cstheme="minorHAnsi"/>
          <w:lang w:eastAsia="pl-PL"/>
        </w:rPr>
        <w:t>przetworów grzybowych,</w:t>
      </w:r>
      <w:bookmarkStart w:id="872" w:name="_Hlk116906567"/>
      <w:r w:rsidRPr="00885B56">
        <w:rPr>
          <w:rFonts w:eastAsia="Times New Roman" w:cstheme="minorHAnsi"/>
          <w:lang w:eastAsia="pl-PL"/>
        </w:rPr>
        <w:t xml:space="preserve"> </w:t>
      </w:r>
      <w:bookmarkEnd w:id="872"/>
      <w:r w:rsidRPr="00885B56">
        <w:rPr>
          <w:rFonts w:eastAsia="Times New Roman" w:cstheme="minorHAnsi"/>
          <w:lang w:eastAsia="pl-PL"/>
        </w:rPr>
        <w:t>wszystkie próbki odpowiadały wymaganiom</w:t>
      </w:r>
      <w:r w:rsidR="000E738B" w:rsidRPr="00885B56">
        <w:rPr>
          <w:rFonts w:eastAsia="Times New Roman" w:cstheme="minorHAnsi"/>
          <w:lang w:eastAsia="pl-PL"/>
        </w:rPr>
        <w:t xml:space="preserve"> w </w:t>
      </w:r>
      <w:r w:rsidRPr="00885B56">
        <w:rPr>
          <w:rFonts w:eastAsia="Times New Roman" w:cstheme="minorHAnsi"/>
          <w:lang w:eastAsia="pl-PL"/>
        </w:rPr>
        <w:t>zakresie zbadanych parametrów.</w:t>
      </w:r>
    </w:p>
    <w:p w14:paraId="74404CC1" w14:textId="77777777" w:rsidR="00561C01" w:rsidRPr="00885B56" w:rsidRDefault="00561C01" w:rsidP="00FA1500">
      <w:pPr>
        <w:pStyle w:val="Stylnastroninternet"/>
        <w:rPr>
          <w:rFonts w:eastAsia="Times New Roman" w:cstheme="minorHAnsi"/>
          <w:lang w:eastAsia="pl-PL"/>
        </w:rPr>
      </w:pPr>
      <w:bookmarkStart w:id="873" w:name="_Hlk116907647"/>
      <w:r w:rsidRPr="00885B56">
        <w:rPr>
          <w:rFonts w:eastAsia="Times New Roman" w:cstheme="minorHAnsi"/>
          <w:lang w:eastAsia="pl-PL"/>
        </w:rPr>
        <w:t>W roku sprawozdawczym wystawiono łącznie 131 atestów (115 atestów na grzyby świeże oraz 16 atestów na grzyby suszone)</w:t>
      </w:r>
      <w:bookmarkEnd w:id="873"/>
      <w:r w:rsidRPr="00885B56">
        <w:rPr>
          <w:rFonts w:eastAsia="Times New Roman" w:cstheme="minorHAnsi"/>
          <w:lang w:eastAsia="pl-PL"/>
        </w:rPr>
        <w:t>.</w:t>
      </w:r>
    </w:p>
    <w:p w14:paraId="61CD8B03" w14:textId="02161FB3" w:rsidR="00561C01" w:rsidRPr="00885B56" w:rsidRDefault="00561C01" w:rsidP="00FA1500">
      <w:pPr>
        <w:pStyle w:val="Stylnastroninternet"/>
        <w:rPr>
          <w:rFonts w:cstheme="minorHAnsi"/>
        </w:rPr>
      </w:pPr>
      <w:r w:rsidRPr="00885B56">
        <w:rPr>
          <w:rFonts w:cstheme="minorHAnsi"/>
        </w:rPr>
        <w:t>W zakresie działalności edukacyjnej dla konsumentów na stronach internetowych inspekcji sanitarnej woj. zachodniopomorskiego (WSSE</w:t>
      </w:r>
      <w:r w:rsidR="005A5A82" w:rsidRPr="00885B56">
        <w:rPr>
          <w:rFonts w:cstheme="minorHAnsi"/>
        </w:rPr>
        <w:t xml:space="preserve"> i </w:t>
      </w:r>
      <w:r w:rsidRPr="00885B56">
        <w:rPr>
          <w:rFonts w:cstheme="minorHAnsi"/>
        </w:rPr>
        <w:t>PSSE) umieszczono materiały edukacyjne dot. zasad bezpiecznego grzybobrania, zasad wprowadzania do obrotu grzybów świeżych oraz zatruć grzybami. Na stoiskach edukacyjnych oraz</w:t>
      </w:r>
      <w:r w:rsidR="000E738B" w:rsidRPr="00885B56">
        <w:rPr>
          <w:rFonts w:cstheme="minorHAnsi"/>
        </w:rPr>
        <w:t xml:space="preserve"> w </w:t>
      </w:r>
      <w:r w:rsidRPr="00885B56">
        <w:rPr>
          <w:rFonts w:cstheme="minorHAnsi"/>
        </w:rPr>
        <w:t>punktach skupu przygotowywano</w:t>
      </w:r>
      <w:r w:rsidR="005A5A82" w:rsidRPr="00885B56">
        <w:rPr>
          <w:rFonts w:cstheme="minorHAnsi"/>
        </w:rPr>
        <w:t xml:space="preserve"> i </w:t>
      </w:r>
      <w:r w:rsidRPr="00885B56">
        <w:rPr>
          <w:rFonts w:cstheme="minorHAnsi"/>
        </w:rPr>
        <w:t xml:space="preserve">rozpowszechniano ulotki o najważniejszych zagadnieniach dotyczących dopuszczenia grzybów do obrotu dla konsumentów. </w:t>
      </w:r>
      <w:r w:rsidRPr="00885B56">
        <w:rPr>
          <w:rFonts w:eastAsia="Times New Roman" w:cstheme="minorHAnsi"/>
          <w:lang w:eastAsia="pl-PL"/>
        </w:rPr>
        <w:t>Za pośrednictwem mediów społecznościowych</w:t>
      </w:r>
      <w:r w:rsidR="005A5A82" w:rsidRPr="00885B56">
        <w:rPr>
          <w:rFonts w:eastAsia="Times New Roman" w:cstheme="minorHAnsi"/>
          <w:lang w:eastAsia="pl-PL"/>
        </w:rPr>
        <w:t xml:space="preserve"> i </w:t>
      </w:r>
      <w:r w:rsidRPr="00885B56">
        <w:rPr>
          <w:rFonts w:eastAsia="Times New Roman" w:cstheme="minorHAnsi"/>
          <w:lang w:eastAsia="pl-PL"/>
        </w:rPr>
        <w:t>portali internetowych Państwowa Inspekcja Sanitarna docierała</w:t>
      </w:r>
      <w:r w:rsidR="000E738B" w:rsidRPr="00885B56">
        <w:rPr>
          <w:rFonts w:eastAsia="Times New Roman" w:cstheme="minorHAnsi"/>
          <w:lang w:eastAsia="pl-PL"/>
        </w:rPr>
        <w:t xml:space="preserve"> w </w:t>
      </w:r>
      <w:r w:rsidRPr="00885B56">
        <w:rPr>
          <w:rFonts w:eastAsia="Times New Roman" w:cstheme="minorHAnsi"/>
          <w:lang w:eastAsia="pl-PL"/>
        </w:rPr>
        <w:t>okresie jesiennym do społeczeństwa, informując o: cechach charakteryzujących niektóre gatunki grzybów, regulacjach prawnych dot. obrotu grzybami, ich wartości odżywczej oraz</w:t>
      </w:r>
      <w:r w:rsidR="004255E3">
        <w:rPr>
          <w:rFonts w:eastAsia="Times New Roman" w:cstheme="minorHAnsi"/>
          <w:lang w:eastAsia="pl-PL"/>
        </w:rPr>
        <w:t> </w:t>
      </w:r>
      <w:r w:rsidRPr="00885B56">
        <w:rPr>
          <w:rFonts w:eastAsia="Times New Roman" w:cstheme="minorHAnsi"/>
          <w:lang w:eastAsia="pl-PL"/>
        </w:rPr>
        <w:t>zasadach przechowywania,</w:t>
      </w:r>
      <w:r w:rsidR="005A5A82" w:rsidRPr="00885B56">
        <w:rPr>
          <w:rFonts w:eastAsia="Times New Roman" w:cstheme="minorHAnsi"/>
          <w:lang w:eastAsia="pl-PL"/>
        </w:rPr>
        <w:t xml:space="preserve"> a </w:t>
      </w:r>
      <w:r w:rsidRPr="00885B56">
        <w:rPr>
          <w:rFonts w:eastAsia="Times New Roman" w:cstheme="minorHAnsi"/>
          <w:lang w:eastAsia="pl-PL"/>
        </w:rPr>
        <w:t>także profilaktyce, rodzajach</w:t>
      </w:r>
      <w:r w:rsidR="005A5A82" w:rsidRPr="00885B56">
        <w:rPr>
          <w:rFonts w:eastAsia="Times New Roman" w:cstheme="minorHAnsi"/>
          <w:lang w:eastAsia="pl-PL"/>
        </w:rPr>
        <w:t xml:space="preserve"> i </w:t>
      </w:r>
      <w:r w:rsidRPr="00885B56">
        <w:rPr>
          <w:rFonts w:eastAsia="Times New Roman" w:cstheme="minorHAnsi"/>
          <w:lang w:eastAsia="pl-PL"/>
        </w:rPr>
        <w:t xml:space="preserve">objawach zatruć grzybami. </w:t>
      </w:r>
    </w:p>
    <w:p w14:paraId="255AD885" w14:textId="78AEF2CB" w:rsidR="00561C01" w:rsidRPr="00885B56" w:rsidRDefault="00561C01" w:rsidP="00FA1500">
      <w:pPr>
        <w:pStyle w:val="Stylnastroninternet"/>
        <w:rPr>
          <w:rFonts w:cstheme="minorHAnsi"/>
        </w:rPr>
      </w:pPr>
      <w:r w:rsidRPr="00885B56">
        <w:rPr>
          <w:rFonts w:cstheme="minorHAnsi"/>
        </w:rPr>
        <w:t>Pracownicy obszaru Oświaty Zdrowotnej</w:t>
      </w:r>
      <w:r w:rsidR="005A5A82" w:rsidRPr="00885B56">
        <w:rPr>
          <w:rFonts w:cstheme="minorHAnsi"/>
        </w:rPr>
        <w:t xml:space="preserve"> i </w:t>
      </w:r>
      <w:r w:rsidRPr="00885B56">
        <w:rPr>
          <w:rFonts w:cstheme="minorHAnsi"/>
        </w:rPr>
        <w:t>Promocji Zdrowia PSSE przeprowadzali prelekcje</w:t>
      </w:r>
      <w:r w:rsidR="000E738B" w:rsidRPr="00885B56">
        <w:rPr>
          <w:rFonts w:cstheme="minorHAnsi"/>
        </w:rPr>
        <w:t xml:space="preserve"> w </w:t>
      </w:r>
      <w:r w:rsidRPr="00885B56">
        <w:rPr>
          <w:rFonts w:cstheme="minorHAnsi"/>
        </w:rPr>
        <w:t>szkołach dot. oceny</w:t>
      </w:r>
      <w:r w:rsidR="005A5A82" w:rsidRPr="00885B56">
        <w:rPr>
          <w:rFonts w:cstheme="minorHAnsi"/>
        </w:rPr>
        <w:t xml:space="preserve"> i </w:t>
      </w:r>
      <w:r w:rsidRPr="00885B56">
        <w:rPr>
          <w:rFonts w:cstheme="minorHAnsi"/>
        </w:rPr>
        <w:t xml:space="preserve">rozpoznawalności grzybów. Organizowano wystawy, dotyczące </w:t>
      </w:r>
      <w:r w:rsidRPr="00885B56">
        <w:rPr>
          <w:rFonts w:eastAsia="Times New Roman" w:cstheme="minorHAnsi"/>
          <w:lang w:eastAsia="pl-PL"/>
        </w:rPr>
        <w:t xml:space="preserve">profilaktyki zatruć grzybami oraz konkursy dot. zasad grzybobrania dla uczniów. </w:t>
      </w:r>
      <w:r w:rsidRPr="00885B56">
        <w:rPr>
          <w:rFonts w:cstheme="minorHAnsi"/>
        </w:rPr>
        <w:t>Organizowane były punkty edukacyjne, na których można było poznać zasady właściwego rozpoznawania</w:t>
      </w:r>
      <w:r w:rsidR="005A5A82" w:rsidRPr="00885B56">
        <w:rPr>
          <w:rFonts w:cstheme="minorHAnsi"/>
        </w:rPr>
        <w:t xml:space="preserve"> i </w:t>
      </w:r>
      <w:r w:rsidRPr="00885B56">
        <w:rPr>
          <w:rFonts w:cstheme="minorHAnsi"/>
        </w:rPr>
        <w:t>zbierania grzybów, rozprowadzano również ulotki</w:t>
      </w:r>
      <w:r w:rsidR="005A5A82" w:rsidRPr="00885B56">
        <w:rPr>
          <w:rFonts w:cstheme="minorHAnsi"/>
        </w:rPr>
        <w:t xml:space="preserve"> i </w:t>
      </w:r>
      <w:r w:rsidRPr="00885B56">
        <w:rPr>
          <w:rFonts w:cstheme="minorHAnsi"/>
        </w:rPr>
        <w:t>informacje dot. edukacji grzybobrania, zachowania</w:t>
      </w:r>
      <w:r w:rsidR="000E738B" w:rsidRPr="00885B56">
        <w:rPr>
          <w:rFonts w:cstheme="minorHAnsi"/>
        </w:rPr>
        <w:t xml:space="preserve"> w </w:t>
      </w:r>
      <w:r w:rsidRPr="00885B56">
        <w:rPr>
          <w:rFonts w:cstheme="minorHAnsi"/>
        </w:rPr>
        <w:t>lesie, klasyfikacji grzybów, kodeksu grzybobrania</w:t>
      </w:r>
      <w:r w:rsidRPr="00885B56">
        <w:rPr>
          <w:rFonts w:eastAsia="Times New Roman" w:cstheme="minorHAnsi"/>
          <w:lang w:eastAsia="pl-PL"/>
        </w:rPr>
        <w:t xml:space="preserve">. </w:t>
      </w:r>
    </w:p>
    <w:p w14:paraId="29312568" w14:textId="220C0129" w:rsidR="00561C01" w:rsidRPr="00885B56" w:rsidRDefault="00561C01" w:rsidP="00FA1500">
      <w:pPr>
        <w:pStyle w:val="Stylnastroninternet"/>
        <w:rPr>
          <w:rFonts w:eastAsia="Times New Roman" w:cstheme="minorHAnsi"/>
          <w:lang w:eastAsia="pl-PL"/>
        </w:rPr>
      </w:pPr>
      <w:r w:rsidRPr="00885B56">
        <w:rPr>
          <w:rFonts w:eastAsia="Times New Roman" w:cstheme="minorHAnsi"/>
          <w:lang w:eastAsia="pl-PL"/>
        </w:rPr>
        <w:t>Klasyfikatorzy grzybów/grzyboznawcy</w:t>
      </w:r>
      <w:r w:rsidR="005A5A82" w:rsidRPr="00885B56">
        <w:rPr>
          <w:rFonts w:eastAsia="Times New Roman" w:cstheme="minorHAnsi"/>
          <w:lang w:eastAsia="pl-PL"/>
        </w:rPr>
        <w:t xml:space="preserve"> z </w:t>
      </w:r>
      <w:r w:rsidRPr="00885B56">
        <w:rPr>
          <w:rFonts w:eastAsia="Times New Roman" w:cstheme="minorHAnsi"/>
          <w:lang w:eastAsia="pl-PL"/>
        </w:rPr>
        <w:t>Powiatowych Stacji Sanitarno- Epidemiologicznych uczestniczyli</w:t>
      </w:r>
      <w:r w:rsidR="000E738B" w:rsidRPr="00885B56">
        <w:rPr>
          <w:rFonts w:eastAsia="Times New Roman" w:cstheme="minorHAnsi"/>
          <w:lang w:eastAsia="pl-PL"/>
        </w:rPr>
        <w:t xml:space="preserve"> w </w:t>
      </w:r>
      <w:r w:rsidRPr="00885B56">
        <w:rPr>
          <w:rFonts w:eastAsia="Times New Roman" w:cstheme="minorHAnsi"/>
          <w:lang w:eastAsia="pl-PL"/>
        </w:rPr>
        <w:t>grzybobraniach oraz prelekcjach,</w:t>
      </w:r>
      <w:r w:rsidR="000E738B" w:rsidRPr="00885B56">
        <w:rPr>
          <w:rFonts w:eastAsia="Times New Roman" w:cstheme="minorHAnsi"/>
          <w:lang w:eastAsia="pl-PL"/>
        </w:rPr>
        <w:t xml:space="preserve"> w </w:t>
      </w:r>
      <w:r w:rsidRPr="00885B56">
        <w:rPr>
          <w:rFonts w:eastAsia="Times New Roman" w:cstheme="minorHAnsi"/>
          <w:lang w:eastAsia="pl-PL"/>
        </w:rPr>
        <w:t>czasie których udzielali porad dotyczących podstawowych zasad grzybobrania indywidualnym zbieraczom oraz przekazywali informacje na temat grzybów oraz zasad ich zbierania.</w:t>
      </w:r>
    </w:p>
    <w:p w14:paraId="5D74DE5F" w14:textId="5FEB4A8C" w:rsidR="00561C01" w:rsidRPr="00885B56" w:rsidRDefault="00561C01" w:rsidP="00FA1500">
      <w:pPr>
        <w:pStyle w:val="Stylnastroninternet"/>
        <w:rPr>
          <w:rFonts w:eastAsia="Times New Roman" w:cstheme="minorHAnsi"/>
          <w:lang w:eastAsia="pl-PL"/>
        </w:rPr>
      </w:pPr>
      <w:r w:rsidRPr="00885B56">
        <w:rPr>
          <w:rFonts w:eastAsia="Times New Roman" w:cstheme="minorHAnsi"/>
          <w:lang w:eastAsia="pl-PL"/>
        </w:rPr>
        <w:t>W województwie zachodniopomorskim</w:t>
      </w:r>
      <w:r w:rsidR="000E738B" w:rsidRPr="00885B56">
        <w:rPr>
          <w:rFonts w:eastAsia="Times New Roman" w:cstheme="minorHAnsi"/>
          <w:lang w:eastAsia="pl-PL"/>
        </w:rPr>
        <w:t xml:space="preserve"> w </w:t>
      </w:r>
      <w:r w:rsidRPr="00885B56">
        <w:rPr>
          <w:rFonts w:eastAsia="Times New Roman" w:cstheme="minorHAnsi"/>
          <w:lang w:eastAsia="pl-PL"/>
        </w:rPr>
        <w:t>roku 2022 nie odnotowano żadnych zgłoszeń interwencyjnych dot. wprowadzania do obrotu handlowego grzybów świeżych</w:t>
      </w:r>
      <w:r w:rsidR="005A5A82" w:rsidRPr="00885B56">
        <w:rPr>
          <w:rFonts w:eastAsia="Times New Roman" w:cstheme="minorHAnsi"/>
          <w:lang w:eastAsia="pl-PL"/>
        </w:rPr>
        <w:t xml:space="preserve"> i </w:t>
      </w:r>
      <w:r w:rsidRPr="00885B56">
        <w:rPr>
          <w:rFonts w:eastAsia="Times New Roman" w:cstheme="minorHAnsi"/>
          <w:lang w:eastAsia="pl-PL"/>
        </w:rPr>
        <w:t xml:space="preserve">przetworów grzybowych. </w:t>
      </w:r>
    </w:p>
    <w:p w14:paraId="6783C950" w14:textId="15C57CD2" w:rsidR="00561C01" w:rsidRPr="00885B56" w:rsidRDefault="00561C01" w:rsidP="00FA1500">
      <w:pPr>
        <w:pStyle w:val="Stylnastroninternet"/>
        <w:rPr>
          <w:rFonts w:eastAsia="Calibri" w:cstheme="minorHAnsi"/>
        </w:rPr>
      </w:pPr>
      <w:r w:rsidRPr="00885B56">
        <w:rPr>
          <w:rFonts w:eastAsia="Times New Roman" w:cstheme="minorHAnsi"/>
          <w:lang w:eastAsia="pl-PL"/>
        </w:rPr>
        <w:t>Na terenie województwa zachodniopomorskiego</w:t>
      </w:r>
      <w:r w:rsidR="000E738B" w:rsidRPr="00885B56">
        <w:rPr>
          <w:rFonts w:eastAsia="Times New Roman" w:cstheme="minorHAnsi"/>
          <w:lang w:eastAsia="pl-PL"/>
        </w:rPr>
        <w:t xml:space="preserve"> w </w:t>
      </w:r>
      <w:r w:rsidRPr="00885B56">
        <w:rPr>
          <w:rFonts w:eastAsia="Times New Roman" w:cstheme="minorHAnsi"/>
          <w:lang w:eastAsia="pl-PL"/>
        </w:rPr>
        <w:t xml:space="preserve">roku 2022 odnotowano dwa przypadki zatruć grzybami - </w:t>
      </w:r>
      <w:r w:rsidRPr="00885B56">
        <w:rPr>
          <w:rFonts w:cstheme="minorHAnsi"/>
        </w:rPr>
        <w:t>u dwójki dzieci (rodzeństwa, 19 miesięcznych bliźniaczek), które były</w:t>
      </w:r>
      <w:r w:rsidR="005A5A82" w:rsidRPr="00885B56">
        <w:rPr>
          <w:rFonts w:cstheme="minorHAnsi"/>
        </w:rPr>
        <w:t xml:space="preserve"> z </w:t>
      </w:r>
      <w:r w:rsidRPr="00885B56">
        <w:rPr>
          <w:rFonts w:cstheme="minorHAnsi"/>
        </w:rPr>
        <w:t xml:space="preserve">tego powodu hospitalizowane. Objawy złego samopoczucia wystąpiły </w:t>
      </w:r>
      <w:r w:rsidRPr="00885B56">
        <w:rPr>
          <w:rFonts w:eastAsia="Calibri" w:cstheme="minorHAnsi"/>
        </w:rPr>
        <w:t xml:space="preserve">po spożyciu </w:t>
      </w:r>
      <w:proofErr w:type="spellStart"/>
      <w:r w:rsidRPr="00885B56">
        <w:rPr>
          <w:rFonts w:eastAsia="Calibri" w:cstheme="minorHAnsi"/>
        </w:rPr>
        <w:t>kępniaka</w:t>
      </w:r>
      <w:proofErr w:type="spellEnd"/>
      <w:r w:rsidRPr="00885B56">
        <w:rPr>
          <w:rFonts w:eastAsia="Calibri" w:cstheme="minorHAnsi"/>
        </w:rPr>
        <w:t>, tj. gatunku grzyba, który został zidentyfikowany jako przyczyna zatrucia. Ustalono, iż dziewczynki podczas zabawy zerwały</w:t>
      </w:r>
      <w:r w:rsidR="005A5A82" w:rsidRPr="00885B56">
        <w:rPr>
          <w:rFonts w:eastAsia="Calibri" w:cstheme="minorHAnsi"/>
        </w:rPr>
        <w:t xml:space="preserve"> i </w:t>
      </w:r>
      <w:r w:rsidRPr="00885B56">
        <w:rPr>
          <w:rFonts w:eastAsia="Calibri" w:cstheme="minorHAnsi"/>
        </w:rPr>
        <w:t>zjadły część grzyba</w:t>
      </w:r>
      <w:r w:rsidR="000E738B" w:rsidRPr="00885B56">
        <w:rPr>
          <w:rFonts w:eastAsia="Calibri" w:cstheme="minorHAnsi"/>
        </w:rPr>
        <w:t xml:space="preserve"> w </w:t>
      </w:r>
      <w:r w:rsidRPr="00885B56">
        <w:rPr>
          <w:rFonts w:eastAsia="Calibri" w:cstheme="minorHAnsi"/>
        </w:rPr>
        <w:t>ogródku u dziadków. Dzięki badaniom toksykologicznym potwierdzono</w:t>
      </w:r>
      <w:r w:rsidR="000E738B" w:rsidRPr="00885B56">
        <w:rPr>
          <w:rFonts w:eastAsia="Calibri" w:cstheme="minorHAnsi"/>
        </w:rPr>
        <w:t xml:space="preserve"> w </w:t>
      </w:r>
      <w:r w:rsidRPr="00885B56">
        <w:rPr>
          <w:rFonts w:eastAsia="Calibri" w:cstheme="minorHAnsi"/>
        </w:rPr>
        <w:t xml:space="preserve">popłuczynach obecność niejadalnego grzyba - </w:t>
      </w:r>
      <w:proofErr w:type="spellStart"/>
      <w:r w:rsidRPr="00885B56">
        <w:rPr>
          <w:rFonts w:eastAsia="Calibri" w:cstheme="minorHAnsi"/>
        </w:rPr>
        <w:t>kępniaka</w:t>
      </w:r>
      <w:proofErr w:type="spellEnd"/>
      <w:r w:rsidRPr="00885B56">
        <w:rPr>
          <w:rFonts w:eastAsia="Calibri" w:cstheme="minorHAnsi"/>
        </w:rPr>
        <w:t>.</w:t>
      </w:r>
    </w:p>
    <w:p w14:paraId="066F7CBC" w14:textId="77777777" w:rsidR="00145644" w:rsidRDefault="00145644" w:rsidP="003F1CA0">
      <w:pPr>
        <w:spacing w:after="0" w:line="276" w:lineRule="auto"/>
        <w:ind w:firstLine="567"/>
        <w:jc w:val="both"/>
        <w:rPr>
          <w:rFonts w:cstheme="minorHAnsi"/>
          <w:sz w:val="24"/>
          <w:szCs w:val="24"/>
        </w:rPr>
        <w:sectPr w:rsidR="00145644" w:rsidSect="009152FD">
          <w:headerReference w:type="default" r:id="rId31"/>
          <w:pgSz w:w="11906" w:h="16838"/>
          <w:pgMar w:top="1418" w:right="1418" w:bottom="1418" w:left="1418" w:header="709" w:footer="709" w:gutter="0"/>
          <w:cols w:space="708"/>
          <w:docGrid w:linePitch="360"/>
        </w:sectPr>
      </w:pPr>
    </w:p>
    <w:p w14:paraId="179E32BD" w14:textId="5FBD396B" w:rsidR="00014D0A" w:rsidRPr="00AD5D5D" w:rsidRDefault="003E4616" w:rsidP="003F1CA0">
      <w:pPr>
        <w:pStyle w:val="Nagwek1"/>
        <w:numPr>
          <w:ilvl w:val="0"/>
          <w:numId w:val="121"/>
        </w:numPr>
        <w:spacing w:before="0"/>
        <w:rPr>
          <w:color w:val="002060"/>
        </w:rPr>
      </w:pPr>
      <w:bookmarkStart w:id="874" w:name="_Toc135828463"/>
      <w:r w:rsidRPr="00AD5D5D">
        <w:rPr>
          <w:color w:val="002060"/>
        </w:rPr>
        <w:lastRenderedPageBreak/>
        <w:t>Jakość wody przeznaczonej do spożycia oraz wody użytkowej</w:t>
      </w:r>
      <w:bookmarkEnd w:id="874"/>
    </w:p>
    <w:p w14:paraId="796296F6" w14:textId="3E33F1C8" w:rsidR="00622C34" w:rsidRPr="00885B56" w:rsidRDefault="00622C34" w:rsidP="00FA1500">
      <w:pPr>
        <w:pStyle w:val="Stylnastroninternet"/>
      </w:pPr>
    </w:p>
    <w:p w14:paraId="73B28C3F" w14:textId="6372D98C" w:rsidR="00BE261D" w:rsidRPr="00885B56" w:rsidRDefault="00BE261D" w:rsidP="00FA1500">
      <w:pPr>
        <w:pStyle w:val="Stylnastroninternet"/>
      </w:pPr>
      <w:r w:rsidRPr="00885B56">
        <w:rPr>
          <w:rStyle w:val="markedcontent"/>
          <w:rFonts w:cstheme="minorHAnsi"/>
          <w:szCs w:val="24"/>
        </w:rPr>
        <w:t>Zadaniem urządzeń wodociągowych jest dostarczanie ludności dobrej</w:t>
      </w:r>
      <w:r w:rsidR="005A5A82" w:rsidRPr="00885B56">
        <w:rPr>
          <w:rStyle w:val="markedcontent"/>
          <w:rFonts w:cstheme="minorHAnsi"/>
          <w:szCs w:val="24"/>
        </w:rPr>
        <w:t xml:space="preserve"> i </w:t>
      </w:r>
      <w:r w:rsidRPr="00885B56">
        <w:rPr>
          <w:rStyle w:val="markedcontent"/>
          <w:rFonts w:cstheme="minorHAnsi"/>
          <w:szCs w:val="24"/>
        </w:rPr>
        <w:t>zdrowej wody do picia oraz na potrzeby gospodarcze</w:t>
      </w:r>
      <w:r w:rsidR="005A5A82" w:rsidRPr="00885B56">
        <w:rPr>
          <w:rStyle w:val="markedcontent"/>
          <w:rFonts w:cstheme="minorHAnsi"/>
          <w:szCs w:val="24"/>
        </w:rPr>
        <w:t xml:space="preserve"> a </w:t>
      </w:r>
      <w:r w:rsidRPr="00885B56">
        <w:rPr>
          <w:rStyle w:val="markedcontent"/>
          <w:rFonts w:cstheme="minorHAnsi"/>
          <w:szCs w:val="24"/>
        </w:rPr>
        <w:t>także do mycia, kąpieli, gotowania</w:t>
      </w:r>
      <w:r w:rsidR="005A5A82" w:rsidRPr="00885B56">
        <w:rPr>
          <w:rStyle w:val="markedcontent"/>
          <w:rFonts w:cstheme="minorHAnsi"/>
          <w:szCs w:val="24"/>
        </w:rPr>
        <w:t xml:space="preserve"> i </w:t>
      </w:r>
      <w:r w:rsidRPr="00885B56">
        <w:rPr>
          <w:rStyle w:val="markedcontent"/>
          <w:rFonts w:cstheme="minorHAnsi"/>
          <w:szCs w:val="24"/>
        </w:rPr>
        <w:t>prania oraz</w:t>
      </w:r>
      <w:r w:rsidR="001A121E">
        <w:rPr>
          <w:rStyle w:val="markedcontent"/>
          <w:rFonts w:cstheme="minorHAnsi"/>
          <w:szCs w:val="24"/>
        </w:rPr>
        <w:t> </w:t>
      </w:r>
      <w:r w:rsidRPr="00885B56">
        <w:rPr>
          <w:rStyle w:val="markedcontent"/>
          <w:rFonts w:cstheme="minorHAnsi"/>
          <w:szCs w:val="24"/>
        </w:rPr>
        <w:t>utrzymania czystości pomieszczeń</w:t>
      </w:r>
      <w:r w:rsidR="005A5A82" w:rsidRPr="00885B56">
        <w:rPr>
          <w:rStyle w:val="markedcontent"/>
          <w:rFonts w:cstheme="minorHAnsi"/>
          <w:szCs w:val="24"/>
        </w:rPr>
        <w:t xml:space="preserve"> i </w:t>
      </w:r>
      <w:r w:rsidRPr="00885B56">
        <w:rPr>
          <w:rStyle w:val="markedcontent"/>
          <w:rFonts w:cstheme="minorHAnsi"/>
          <w:szCs w:val="24"/>
        </w:rPr>
        <w:t>otoczenia. Urządzenia powinny zapewniać</w:t>
      </w:r>
      <w:r w:rsidR="000E738B" w:rsidRPr="00885B56">
        <w:rPr>
          <w:rStyle w:val="markedcontent"/>
          <w:rFonts w:cstheme="minorHAnsi"/>
          <w:szCs w:val="24"/>
        </w:rPr>
        <w:t xml:space="preserve"> w </w:t>
      </w:r>
      <w:r w:rsidRPr="00885B56">
        <w:t>sposób ciągły realizację dostaw wody</w:t>
      </w:r>
      <w:r w:rsidR="000E738B" w:rsidRPr="00885B56">
        <w:t xml:space="preserve"> w </w:t>
      </w:r>
      <w:r w:rsidRPr="00885B56">
        <w:t>wymaganej ilości</w:t>
      </w:r>
      <w:r w:rsidR="005A5A82" w:rsidRPr="00885B56">
        <w:t xml:space="preserve"> i </w:t>
      </w:r>
      <w:r w:rsidRPr="00885B56">
        <w:t>pod odpowiednim ciśnieniem,</w:t>
      </w:r>
      <w:r w:rsidR="005A5A82" w:rsidRPr="00885B56">
        <w:t xml:space="preserve"> a </w:t>
      </w:r>
      <w:r w:rsidRPr="00885B56">
        <w:t>także zapewnić właściwą jakość dostarczanej wody.</w:t>
      </w:r>
    </w:p>
    <w:p w14:paraId="23BB3138" w14:textId="35FB3EBF" w:rsidR="00BE261D" w:rsidRPr="00885B56" w:rsidRDefault="00BE261D" w:rsidP="00FA1500">
      <w:pPr>
        <w:pStyle w:val="Stylnastroninternet"/>
      </w:pPr>
      <w:r w:rsidRPr="00885B56">
        <w:t>Przepisy ustawy</w:t>
      </w:r>
      <w:r w:rsidR="005A5A82" w:rsidRPr="00885B56">
        <w:t xml:space="preserve"> z </w:t>
      </w:r>
      <w:r w:rsidRPr="00885B56">
        <w:t xml:space="preserve">dnia 7 czerwca 2001 r. </w:t>
      </w:r>
      <w:r w:rsidRPr="00885B56">
        <w:rPr>
          <w:i/>
        </w:rPr>
        <w:t>o zbiorowym zaopatrywaniu</w:t>
      </w:r>
      <w:r w:rsidR="000E738B" w:rsidRPr="00885B56">
        <w:rPr>
          <w:i/>
        </w:rPr>
        <w:t xml:space="preserve"> w </w:t>
      </w:r>
      <w:r w:rsidRPr="00885B56">
        <w:rPr>
          <w:i/>
        </w:rPr>
        <w:t>wodę</w:t>
      </w:r>
      <w:r w:rsidR="005A5A82" w:rsidRPr="00885B56">
        <w:rPr>
          <w:i/>
        </w:rPr>
        <w:t xml:space="preserve"> i </w:t>
      </w:r>
      <w:r w:rsidRPr="00885B56">
        <w:rPr>
          <w:i/>
        </w:rPr>
        <w:t xml:space="preserve">zbiorowym odprowadzaniu ścieków </w:t>
      </w:r>
      <w:r w:rsidRPr="00885B56">
        <w:rPr>
          <w:rStyle w:val="markedcontent"/>
          <w:rFonts w:cstheme="minorHAnsi"/>
          <w:szCs w:val="24"/>
        </w:rPr>
        <w:t>(</w:t>
      </w:r>
      <w:r w:rsidRPr="00885B56">
        <w:t xml:space="preserve">t. j. </w:t>
      </w:r>
      <w:r w:rsidRPr="00885B56">
        <w:rPr>
          <w:rStyle w:val="markedcontent"/>
          <w:rFonts w:cstheme="minorHAnsi"/>
          <w:szCs w:val="24"/>
        </w:rPr>
        <w:t>Dz. U</w:t>
      </w:r>
      <w:r w:rsidR="005A5A82" w:rsidRPr="00885B56">
        <w:rPr>
          <w:rStyle w:val="markedcontent"/>
          <w:rFonts w:cstheme="minorHAnsi"/>
          <w:szCs w:val="24"/>
        </w:rPr>
        <w:t xml:space="preserve"> z </w:t>
      </w:r>
      <w:r w:rsidRPr="00885B56">
        <w:rPr>
          <w:rStyle w:val="markedcontent"/>
          <w:rFonts w:cstheme="minorHAnsi"/>
          <w:szCs w:val="24"/>
        </w:rPr>
        <w:t xml:space="preserve">2023 r., poz. 537) </w:t>
      </w:r>
      <w:r w:rsidRPr="00885B56">
        <w:t>określają zasady</w:t>
      </w:r>
      <w:r w:rsidR="005A5A82" w:rsidRPr="00885B56">
        <w:t xml:space="preserve"> i </w:t>
      </w:r>
      <w:r w:rsidRPr="00885B56">
        <w:t>warunki zbiorowego zaopatrzenia</w:t>
      </w:r>
      <w:r w:rsidR="000E738B" w:rsidRPr="00885B56">
        <w:t xml:space="preserve"> w </w:t>
      </w:r>
      <w:r w:rsidRPr="00885B56">
        <w:t>wodę przeznaczoną do spożycia przez ludzi</w:t>
      </w:r>
      <w:r w:rsidR="005A5A82" w:rsidRPr="00885B56">
        <w:t xml:space="preserve"> i </w:t>
      </w:r>
      <w:r w:rsidRPr="00885B56">
        <w:t>zbiorowego odprowadzenia ścieków, które to należą do zadań własnych gminy.</w:t>
      </w:r>
    </w:p>
    <w:p w14:paraId="64A80F79" w14:textId="2F8B25F2" w:rsidR="00BE261D" w:rsidRPr="00885B56" w:rsidRDefault="00BE261D" w:rsidP="00FA1500">
      <w:pPr>
        <w:pStyle w:val="Stylnastroninternet"/>
      </w:pPr>
      <w:r w:rsidRPr="00885B56">
        <w:rPr>
          <w:rStyle w:val="markedcontent"/>
          <w:rFonts w:cstheme="minorHAnsi"/>
          <w:szCs w:val="24"/>
        </w:rPr>
        <w:t>Ustawowy nadzór nad jakością wody przeznaczonej do spożycia przez ludzi sprawowany jest przez organy Państwowej Inspekcji Sanitarnej na mocy art. 12 ust. 1 ww. ustawy. Podstawę oceny jakości wody przeznaczonej do spożycia przez ludzi stanowią wymagania określone</w:t>
      </w:r>
      <w:r w:rsidR="000E738B" w:rsidRPr="00885B56">
        <w:rPr>
          <w:rStyle w:val="markedcontent"/>
          <w:rFonts w:cstheme="minorHAnsi"/>
          <w:szCs w:val="24"/>
        </w:rPr>
        <w:t xml:space="preserve"> w </w:t>
      </w:r>
      <w:r w:rsidRPr="00885B56">
        <w:rPr>
          <w:rStyle w:val="markedcontent"/>
          <w:rFonts w:cstheme="minorHAnsi"/>
          <w:szCs w:val="24"/>
        </w:rPr>
        <w:t>rozporządzeniu Ministra Zdrowia</w:t>
      </w:r>
      <w:r w:rsidR="005A5A82" w:rsidRPr="00885B56">
        <w:rPr>
          <w:rStyle w:val="markedcontent"/>
          <w:rFonts w:cstheme="minorHAnsi"/>
          <w:szCs w:val="24"/>
        </w:rPr>
        <w:t xml:space="preserve"> z </w:t>
      </w:r>
      <w:r w:rsidRPr="00885B56">
        <w:rPr>
          <w:rStyle w:val="markedcontent"/>
          <w:rFonts w:cstheme="minorHAnsi"/>
          <w:szCs w:val="24"/>
        </w:rPr>
        <w:t>dnia 7 grudnia 2017 r.</w:t>
      </w:r>
      <w:r w:rsidR="000E738B" w:rsidRPr="00885B56">
        <w:rPr>
          <w:rStyle w:val="markedcontent"/>
          <w:rFonts w:cstheme="minorHAnsi"/>
          <w:szCs w:val="24"/>
        </w:rPr>
        <w:t xml:space="preserve"> w </w:t>
      </w:r>
      <w:r w:rsidRPr="00885B56">
        <w:rPr>
          <w:rStyle w:val="markedcontent"/>
          <w:rFonts w:cstheme="minorHAnsi"/>
          <w:i/>
          <w:iCs/>
          <w:szCs w:val="24"/>
        </w:rPr>
        <w:t xml:space="preserve">sprawie jakości wody przeznaczonej do spożycia przez ludzi </w:t>
      </w:r>
      <w:r w:rsidRPr="00885B56">
        <w:rPr>
          <w:rStyle w:val="markedcontent"/>
          <w:rFonts w:cstheme="minorHAnsi"/>
          <w:szCs w:val="24"/>
        </w:rPr>
        <w:t>(Dz. U.</w:t>
      </w:r>
      <w:r w:rsidR="005A5A82" w:rsidRPr="00885B56">
        <w:rPr>
          <w:rStyle w:val="markedcontent"/>
          <w:rFonts w:cstheme="minorHAnsi"/>
          <w:szCs w:val="24"/>
        </w:rPr>
        <w:t xml:space="preserve"> z </w:t>
      </w:r>
      <w:r w:rsidRPr="00885B56">
        <w:rPr>
          <w:rStyle w:val="markedcontent"/>
          <w:rFonts w:cstheme="minorHAnsi"/>
          <w:szCs w:val="24"/>
        </w:rPr>
        <w:t xml:space="preserve">2017 r., poz. 2294). </w:t>
      </w:r>
    </w:p>
    <w:p w14:paraId="1E669383" w14:textId="6AEACCE0" w:rsidR="00BE261D" w:rsidRPr="00885B56" w:rsidRDefault="00BE261D" w:rsidP="00FA1500">
      <w:pPr>
        <w:pStyle w:val="Stylnastroninternet"/>
      </w:pPr>
      <w:r w:rsidRPr="00885B56">
        <w:t>Oceny jakości wody do spożycia właściwi inspektorzy sanitarni dokonywali m. in. na</w:t>
      </w:r>
      <w:r w:rsidR="001A121E">
        <w:t> </w:t>
      </w:r>
      <w:r w:rsidRPr="00885B56">
        <w:t>podstawie sprawozdań</w:t>
      </w:r>
      <w:r w:rsidR="005A5A82" w:rsidRPr="00885B56">
        <w:t xml:space="preserve"> z </w:t>
      </w:r>
      <w:r w:rsidRPr="00885B56">
        <w:t>badań wykonywanych</w:t>
      </w:r>
      <w:r w:rsidR="000E738B" w:rsidRPr="00885B56">
        <w:t xml:space="preserve"> w </w:t>
      </w:r>
      <w:r w:rsidRPr="00885B56">
        <w:t>ramach kontroli wewnętrznej prowadzonej przez podmioty zobowiązane, zgodnie</w:t>
      </w:r>
      <w:r w:rsidR="005A5A82" w:rsidRPr="00885B56">
        <w:t xml:space="preserve"> z </w:t>
      </w:r>
      <w:r w:rsidRPr="00885B56">
        <w:t>ustalonym harmonogramem pobierania próbek oraz na podstawie sprawozdań</w:t>
      </w:r>
      <w:r w:rsidR="005A5A82" w:rsidRPr="00885B56">
        <w:t xml:space="preserve"> z </w:t>
      </w:r>
      <w:r w:rsidRPr="00885B56">
        <w:t>badań wykonywanych przez organy Państwowej Inspekcji Sanitarnej</w:t>
      </w:r>
      <w:r w:rsidR="000E738B" w:rsidRPr="00885B56">
        <w:t xml:space="preserve"> w </w:t>
      </w:r>
      <w:r w:rsidRPr="00885B56">
        <w:t xml:space="preserve">ramach prowadzonego monitoringu jakości wody. </w:t>
      </w:r>
    </w:p>
    <w:p w14:paraId="6035DA69" w14:textId="427627C2" w:rsidR="00BE261D" w:rsidRPr="00885B56" w:rsidRDefault="00BE261D" w:rsidP="00FA1500">
      <w:pPr>
        <w:pStyle w:val="Stylnastroninternet"/>
      </w:pPr>
      <w:r w:rsidRPr="00885B56">
        <w:t>Badania składu</w:t>
      </w:r>
      <w:r w:rsidR="005A5A82" w:rsidRPr="00885B56">
        <w:t xml:space="preserve"> i </w:t>
      </w:r>
      <w:r w:rsidRPr="00885B56">
        <w:t>właściwości wody przeznaczonej do spożycia należą do rutynowych obowiązków stawianych przed przedsiębiorstwami zajmującymi się dystrybucją wody. Zakres badań obejmuje zarówno badania mikrobiologiczne, fizykochemiczne, organoleptyczne oraz</w:t>
      </w:r>
      <w:r w:rsidR="001A121E">
        <w:t> </w:t>
      </w:r>
      <w:r w:rsidRPr="00885B56">
        <w:t>badania stężeń promieniotwórczości</w:t>
      </w:r>
      <w:r w:rsidR="000E738B" w:rsidRPr="00885B56">
        <w:t xml:space="preserve"> w </w:t>
      </w:r>
      <w:r w:rsidRPr="00885B56">
        <w:t>wodzie.</w:t>
      </w:r>
    </w:p>
    <w:p w14:paraId="0D08D579" w14:textId="37161723" w:rsidR="00BE261D" w:rsidRPr="00885B56" w:rsidRDefault="00BE261D" w:rsidP="00FA1500">
      <w:pPr>
        <w:pStyle w:val="Stylnastroninternet"/>
      </w:pPr>
      <w:r w:rsidRPr="00885B56">
        <w:t>W ramach monitoringu jakości wody do spożycia prowadzonego przez organy Państwowej Inspekcji Sanitarnej badania wykonywało laboratorium Wojewódzkiej Stacji Sanitarno-Epidemiologicznej</w:t>
      </w:r>
      <w:r w:rsidR="000E738B" w:rsidRPr="00885B56">
        <w:t xml:space="preserve"> w </w:t>
      </w:r>
      <w:r w:rsidRPr="00885B56">
        <w:t>Szczecinie (Oddziały</w:t>
      </w:r>
      <w:r w:rsidR="000E738B" w:rsidRPr="00885B56">
        <w:t xml:space="preserve"> w </w:t>
      </w:r>
      <w:r w:rsidRPr="00885B56">
        <w:t>Szczecinie, Koszalinie, Kamieniu Pomorskim oraz Szczecinku) oraz inne laboratoria o udokumentowanym systemie jakości zatwierdzonym przez właściwych państwowych inspektorów sanitarnych,</w:t>
      </w:r>
      <w:r w:rsidR="000E738B" w:rsidRPr="00885B56">
        <w:t xml:space="preserve"> w </w:t>
      </w:r>
      <w:r w:rsidRPr="00885B56">
        <w:t>tym 16 na</w:t>
      </w:r>
      <w:r w:rsidR="001A121E">
        <w:t> </w:t>
      </w:r>
      <w:r w:rsidRPr="00885B56">
        <w:t>terenie woj. zachodniopomorskiego.</w:t>
      </w:r>
    </w:p>
    <w:p w14:paraId="26F248F1" w14:textId="0511847E" w:rsidR="00BE261D" w:rsidRDefault="00BE261D" w:rsidP="00FA1500">
      <w:pPr>
        <w:pStyle w:val="Stylnastroninternet"/>
      </w:pPr>
      <w:r w:rsidRPr="00885B56">
        <w:t>Woda dostarczana</w:t>
      </w:r>
      <w:r w:rsidR="000E738B" w:rsidRPr="00885B56">
        <w:t xml:space="preserve"> w </w:t>
      </w:r>
      <w:r w:rsidRPr="00885B56">
        <w:t>ramach zbiorowego zaopatrzenia ludności woj. zachodniopomorskiego pochodzi głównie</w:t>
      </w:r>
      <w:r w:rsidR="005A5A82" w:rsidRPr="00885B56">
        <w:t xml:space="preserve"> z </w:t>
      </w:r>
      <w:r w:rsidRPr="00885B56">
        <w:t>ujęć podziemnych oraz</w:t>
      </w:r>
      <w:r w:rsidR="005A5A82" w:rsidRPr="00885B56">
        <w:t xml:space="preserve"> z </w:t>
      </w:r>
      <w:r w:rsidRPr="00885B56">
        <w:t>jednego ujęcia powierzchniowego (j. Miedwie wraz</w:t>
      </w:r>
      <w:r w:rsidR="005A5A82" w:rsidRPr="00885B56">
        <w:t xml:space="preserve"> z </w:t>
      </w:r>
      <w:r w:rsidRPr="00885B56">
        <w:t>awaryjnym ujęciem "Kurów" na Odrze Zachodniej), które wraz</w:t>
      </w:r>
      <w:r w:rsidR="005A5A82" w:rsidRPr="00885B56">
        <w:t xml:space="preserve"> z </w:t>
      </w:r>
      <w:r w:rsidRPr="00885B56">
        <w:t>dwoma ujęciami głębinowymi („Pilchowo”</w:t>
      </w:r>
      <w:r w:rsidR="005A5A82" w:rsidRPr="00885B56">
        <w:t xml:space="preserve"> i </w:t>
      </w:r>
      <w:r w:rsidRPr="00885B56">
        <w:t>„Skolwin”) stanowi główne źródło zaopatrzenia</w:t>
      </w:r>
      <w:r w:rsidR="000E738B" w:rsidRPr="00885B56">
        <w:t xml:space="preserve"> w </w:t>
      </w:r>
      <w:r w:rsidRPr="00885B56">
        <w:t>wodę do spożycia mieszkańców Szczecina</w:t>
      </w:r>
      <w:r w:rsidR="005A5A82" w:rsidRPr="00885B56">
        <w:t xml:space="preserve"> i </w:t>
      </w:r>
      <w:r w:rsidRPr="00885B56">
        <w:t>3 miejscowości Żelewo, Kołbacz</w:t>
      </w:r>
      <w:r w:rsidR="005A5A82" w:rsidRPr="00885B56">
        <w:t xml:space="preserve"> i </w:t>
      </w:r>
      <w:r w:rsidRPr="00885B56">
        <w:t>Stare Czarnowo</w:t>
      </w:r>
      <w:r w:rsidR="000E738B" w:rsidRPr="00885B56">
        <w:t xml:space="preserve"> w </w:t>
      </w:r>
      <w:r w:rsidRPr="00885B56">
        <w:t>pow. gryfińskim.</w:t>
      </w:r>
    </w:p>
    <w:p w14:paraId="29DDDD3C" w14:textId="11F1DAEF" w:rsidR="001A121E" w:rsidRDefault="001A121E" w:rsidP="00FA1500">
      <w:pPr>
        <w:pStyle w:val="Stylnastroninternet"/>
      </w:pPr>
      <w:r>
        <w:br w:type="page"/>
      </w:r>
    </w:p>
    <w:p w14:paraId="5625C4BF" w14:textId="4D46F672" w:rsidR="00014D0A" w:rsidRPr="001A121E" w:rsidRDefault="00014D0A" w:rsidP="00BE261D">
      <w:pPr>
        <w:pStyle w:val="Nagwek2"/>
        <w:numPr>
          <w:ilvl w:val="0"/>
          <w:numId w:val="125"/>
        </w:numPr>
        <w:spacing w:before="0"/>
      </w:pPr>
      <w:bookmarkStart w:id="875" w:name="_Toc135828464"/>
      <w:r w:rsidRPr="00014D0A">
        <w:lastRenderedPageBreak/>
        <w:t xml:space="preserve">Infrastruktura </w:t>
      </w:r>
      <w:r w:rsidRPr="001A121E">
        <w:t>zaopatrzenia ludności</w:t>
      </w:r>
      <w:r w:rsidR="000E738B" w:rsidRPr="001A121E">
        <w:t xml:space="preserve"> w </w:t>
      </w:r>
      <w:r w:rsidRPr="001A121E">
        <w:t>wodę</w:t>
      </w:r>
      <w:bookmarkEnd w:id="875"/>
      <w:r w:rsidRPr="001A121E">
        <w:tab/>
      </w:r>
    </w:p>
    <w:p w14:paraId="250731A8" w14:textId="77777777" w:rsidR="00BE261D" w:rsidRPr="001A121E" w:rsidRDefault="00BE261D" w:rsidP="00FA1500">
      <w:pPr>
        <w:pStyle w:val="Stylnastroninternet"/>
      </w:pPr>
    </w:p>
    <w:p w14:paraId="23EBECE0" w14:textId="0A9D3107" w:rsidR="00BE261D" w:rsidRPr="00885B56" w:rsidRDefault="00BE261D" w:rsidP="00FA1500">
      <w:pPr>
        <w:pStyle w:val="Stylnastroninternet"/>
      </w:pPr>
      <w:r w:rsidRPr="00885B56">
        <w:t>W 2022 roku nadzorem sanitarnym objętych było łącznie 991 wodociągów, tj. 858 wodociągów zbiorowego zaopatrzenia oraz 133 innych podmiotów wykorzystujących wodę</w:t>
      </w:r>
      <w:r w:rsidR="005A5A82" w:rsidRPr="00885B56">
        <w:t xml:space="preserve"> z </w:t>
      </w:r>
      <w:r w:rsidRPr="00885B56">
        <w:t>indywidualnych ujęć (szpitale, gospodarstwa agroturystyczne, kolonie, obozy, domy pomocy społecznej, obiekty szkolne, nadleśnictwa, zakłady karne oraz inne,</w:t>
      </w:r>
      <w:r w:rsidR="000E738B" w:rsidRPr="00885B56">
        <w:t xml:space="preserve"> w </w:t>
      </w:r>
      <w:r w:rsidRPr="00885B56">
        <w:t>których woda jest wykorzystywana do działalności handlowej lub celów publicznych),</w:t>
      </w:r>
      <w:r w:rsidR="000E738B" w:rsidRPr="00885B56">
        <w:t xml:space="preserve"> w </w:t>
      </w:r>
      <w:r w:rsidRPr="00885B56">
        <w:t>tym:</w:t>
      </w:r>
    </w:p>
    <w:p w14:paraId="2CEB1F6C" w14:textId="167B725F" w:rsidR="00BE261D" w:rsidRPr="00885B56" w:rsidRDefault="00BE261D" w:rsidP="00FA1500">
      <w:pPr>
        <w:pStyle w:val="punktatornastron"/>
      </w:pPr>
      <w:r w:rsidRPr="00885B56">
        <w:t>858 prowadziło zbiorowe zaopatrzenie ludności</w:t>
      </w:r>
      <w:r w:rsidR="000E738B" w:rsidRPr="00885B56">
        <w:t xml:space="preserve"> w </w:t>
      </w:r>
      <w:r w:rsidRPr="00885B56">
        <w:t>wodę do spożycia;</w:t>
      </w:r>
    </w:p>
    <w:p w14:paraId="5321481A" w14:textId="4A4FDECF" w:rsidR="00BE261D" w:rsidRPr="00885B56" w:rsidRDefault="00BE261D" w:rsidP="00FA1500">
      <w:pPr>
        <w:pStyle w:val="punktatornastron"/>
      </w:pPr>
      <w:r w:rsidRPr="00885B56">
        <w:t>31 innych podmiotów zaopatrujących ludność</w:t>
      </w:r>
      <w:r w:rsidR="000E738B" w:rsidRPr="00885B56">
        <w:t xml:space="preserve"> w </w:t>
      </w:r>
      <w:r w:rsidRPr="00885B56">
        <w:t>wodę do spożycia;</w:t>
      </w:r>
    </w:p>
    <w:p w14:paraId="3ED7ED6E" w14:textId="1376256A" w:rsidR="00BE261D" w:rsidRPr="00885B56" w:rsidRDefault="00BE261D" w:rsidP="00FA1500">
      <w:pPr>
        <w:pStyle w:val="punktatornastron"/>
      </w:pPr>
      <w:r w:rsidRPr="00885B56">
        <w:t>102 innych podmiotów wykorzystujących wodę jedynie na własne potrzeby, np.</w:t>
      </w:r>
      <w:r w:rsidR="001A121E">
        <w:t> </w:t>
      </w:r>
      <w:r w:rsidRPr="00885B56">
        <w:t>zakłady produkujące żywność, szpitale.</w:t>
      </w:r>
    </w:p>
    <w:p w14:paraId="4C693D7C" w14:textId="77777777" w:rsidR="00FA1500" w:rsidRDefault="00FA1500" w:rsidP="00FA1500">
      <w:pPr>
        <w:pStyle w:val="Stylnastroninternet"/>
      </w:pPr>
    </w:p>
    <w:p w14:paraId="7CBC6295" w14:textId="69F73997" w:rsidR="00BE261D" w:rsidRPr="00885B56" w:rsidRDefault="00BE261D" w:rsidP="00FA1500">
      <w:pPr>
        <w:pStyle w:val="Stylnastroninternet"/>
      </w:pPr>
      <w:r w:rsidRPr="00885B56">
        <w:t>W 2022 roku monitorowano jakość wody dostarczanej przez:</w:t>
      </w:r>
    </w:p>
    <w:p w14:paraId="621EF539" w14:textId="6113BF93" w:rsidR="00BE261D" w:rsidRPr="00885B56" w:rsidRDefault="00BE261D" w:rsidP="00FA1500">
      <w:pPr>
        <w:pStyle w:val="punktatornastron"/>
      </w:pPr>
      <w:r w:rsidRPr="00885B56">
        <w:t>857 wodociągów zbiorowego zaopatrzenia (nie skontrolowano jakości wody</w:t>
      </w:r>
      <w:r w:rsidR="005A5A82" w:rsidRPr="00885B56">
        <w:t xml:space="preserve"> z </w:t>
      </w:r>
      <w:r w:rsidRPr="00885B56">
        <w:t>jednego ujęcia</w:t>
      </w:r>
      <w:r w:rsidR="000E738B" w:rsidRPr="00885B56">
        <w:t xml:space="preserve"> w </w:t>
      </w:r>
      <w:r w:rsidRPr="00885B56">
        <w:t>pow. stargardzkim wyłączonego</w:t>
      </w:r>
      <w:r w:rsidR="005A5A82" w:rsidRPr="00885B56">
        <w:t xml:space="preserve"> z </w:t>
      </w:r>
      <w:r w:rsidRPr="00885B56">
        <w:t>eksploatacji</w:t>
      </w:r>
      <w:r w:rsidR="000E738B" w:rsidRPr="00885B56">
        <w:t xml:space="preserve"> w </w:t>
      </w:r>
      <w:r w:rsidRPr="00885B56">
        <w:t>roku sprawozdawczym);</w:t>
      </w:r>
    </w:p>
    <w:p w14:paraId="275934E8" w14:textId="4F95B9E8" w:rsidR="002D7A64" w:rsidRPr="00885B56" w:rsidRDefault="00BE261D" w:rsidP="00FA1500">
      <w:pPr>
        <w:pStyle w:val="punktatornastron"/>
      </w:pPr>
      <w:r w:rsidRPr="00885B56">
        <w:t>121 innych podmiotów wykorzystujących wodę pochodzącą</w:t>
      </w:r>
      <w:r w:rsidR="005A5A82" w:rsidRPr="00885B56">
        <w:t xml:space="preserve"> z </w:t>
      </w:r>
      <w:r w:rsidRPr="00885B56">
        <w:t>indywidualnych ujęć (nie</w:t>
      </w:r>
      <w:r w:rsidR="001A121E">
        <w:t> </w:t>
      </w:r>
      <w:r w:rsidRPr="00885B56">
        <w:t>skontrolowano 12 podmiotów</w:t>
      </w:r>
      <w:r w:rsidR="005A5A82" w:rsidRPr="00885B56">
        <w:t xml:space="preserve"> z </w:t>
      </w:r>
      <w:r w:rsidRPr="00885B56">
        <w:t>uwagi na to, iż nie dostarczały one wody</w:t>
      </w:r>
      <w:r w:rsidR="000E738B" w:rsidRPr="00885B56">
        <w:t xml:space="preserve"> w </w:t>
      </w:r>
      <w:r w:rsidRPr="00885B56">
        <w:t>roku sprawozdawczym).</w:t>
      </w:r>
    </w:p>
    <w:p w14:paraId="61CB9ACA" w14:textId="77777777" w:rsidR="00CE4B79" w:rsidRPr="0057057F" w:rsidRDefault="00CE4B79" w:rsidP="00FA1500">
      <w:pPr>
        <w:pStyle w:val="Stylnastroninternet"/>
      </w:pPr>
    </w:p>
    <w:p w14:paraId="71B2DDF5" w14:textId="3BBD5EBF" w:rsidR="00DC7373" w:rsidRPr="0057057F" w:rsidRDefault="00DC7373" w:rsidP="00DC7373">
      <w:pPr>
        <w:pStyle w:val="Legenda"/>
        <w:keepNext/>
        <w:rPr>
          <w:i w:val="0"/>
          <w:iCs w:val="0"/>
          <w:color w:val="auto"/>
        </w:rPr>
      </w:pPr>
      <w:bookmarkStart w:id="876" w:name="_Toc133231334"/>
      <w:bookmarkStart w:id="877" w:name="_Toc133236343"/>
      <w:bookmarkStart w:id="878" w:name="_Toc133311733"/>
      <w:bookmarkStart w:id="879" w:name="_Toc133320589"/>
      <w:bookmarkStart w:id="880" w:name="_Toc133321708"/>
      <w:bookmarkStart w:id="881" w:name="_Toc133387686"/>
      <w:bookmarkStart w:id="882" w:name="_Toc133388630"/>
      <w:bookmarkStart w:id="883" w:name="_Toc133500653"/>
      <w:bookmarkStart w:id="884" w:name="_Toc133559657"/>
      <w:bookmarkStart w:id="885" w:name="_Toc133576679"/>
      <w:bookmarkStart w:id="886" w:name="_Toc133582283"/>
      <w:bookmarkStart w:id="887" w:name="_Toc133582901"/>
      <w:bookmarkStart w:id="888" w:name="_Toc133583791"/>
      <w:bookmarkStart w:id="889" w:name="_Toc134604400"/>
      <w:bookmarkStart w:id="890" w:name="_Toc134610914"/>
      <w:bookmarkStart w:id="891" w:name="_Toc135041613"/>
      <w:bookmarkStart w:id="892" w:name="_Toc135828605"/>
      <w:r w:rsidRPr="0057057F">
        <w:rPr>
          <w:i w:val="0"/>
          <w:iCs w:val="0"/>
          <w:color w:val="auto"/>
        </w:rPr>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40</w:t>
      </w:r>
      <w:r w:rsidRPr="0057057F">
        <w:rPr>
          <w:i w:val="0"/>
          <w:iCs w:val="0"/>
          <w:noProof/>
          <w:color w:val="auto"/>
        </w:rPr>
        <w:fldChar w:fldCharType="end"/>
      </w:r>
      <w:r w:rsidR="00506244">
        <w:rPr>
          <w:i w:val="0"/>
          <w:iCs w:val="0"/>
          <w:noProof/>
          <w:color w:val="auto"/>
        </w:rPr>
        <w:t>.</w:t>
      </w:r>
      <w:r w:rsidRPr="0057057F">
        <w:rPr>
          <w:i w:val="0"/>
          <w:iCs w:val="0"/>
          <w:color w:val="auto"/>
        </w:rPr>
        <w:t xml:space="preserve"> Infrastruktura zaopatrzenia ludności</w:t>
      </w:r>
      <w:r w:rsidR="000E738B" w:rsidRPr="0057057F">
        <w:rPr>
          <w:i w:val="0"/>
          <w:iCs w:val="0"/>
          <w:color w:val="auto"/>
        </w:rPr>
        <w:t xml:space="preserve"> w </w:t>
      </w:r>
      <w:r w:rsidRPr="0057057F">
        <w:rPr>
          <w:i w:val="0"/>
          <w:iCs w:val="0"/>
          <w:color w:val="auto"/>
        </w:rPr>
        <w:t>wodę do spożycia na terenie woj. zachodniopomorskiego</w:t>
      </w:r>
      <w:r w:rsidR="000E738B" w:rsidRPr="0057057F">
        <w:rPr>
          <w:i w:val="0"/>
          <w:iCs w:val="0"/>
          <w:color w:val="auto"/>
        </w:rPr>
        <w:t xml:space="preserve"> w </w:t>
      </w:r>
      <w:r w:rsidRPr="0057057F">
        <w:rPr>
          <w:i w:val="0"/>
          <w:iCs w:val="0"/>
          <w:color w:val="auto"/>
        </w:rPr>
        <w:t>2022 r.</w:t>
      </w:r>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r w:rsidRPr="0057057F">
        <w:rPr>
          <w:i w:val="0"/>
          <w:iCs w:val="0"/>
          <w:color w:val="auto"/>
        </w:rPr>
        <w:t xml:space="preserve"> </w:t>
      </w:r>
    </w:p>
    <w:tbl>
      <w:tblPr>
        <w:tblStyle w:val="Siatkatabelijasna"/>
        <w:tblW w:w="9342" w:type="dxa"/>
        <w:jc w:val="center"/>
        <w:tblLayout w:type="fixed"/>
        <w:tblLook w:val="0020" w:firstRow="1" w:lastRow="0" w:firstColumn="0" w:lastColumn="0" w:noHBand="0" w:noVBand="0"/>
        <w:tblCaption w:val="Tabela 40 Infrastruktura zaopatrzenia ludności w wodę do spożycia na terenie woj. zachodniopomorskiego w 2022 r. "/>
        <w:tblDescription w:val="Tabela 40 Infrastruktura zaopatrzenia ludności w wodę do spożycia na terenie woj. zachodniopomorskiego w 2022 r. "/>
      </w:tblPr>
      <w:tblGrid>
        <w:gridCol w:w="1563"/>
        <w:gridCol w:w="2921"/>
        <w:gridCol w:w="1740"/>
        <w:gridCol w:w="3118"/>
      </w:tblGrid>
      <w:tr w:rsidR="00622C34" w:rsidRPr="00E262E4" w14:paraId="069D04D7" w14:textId="77777777" w:rsidTr="008071BF">
        <w:trPr>
          <w:jc w:val="center"/>
        </w:trPr>
        <w:tc>
          <w:tcPr>
            <w:tcW w:w="1563" w:type="dxa"/>
          </w:tcPr>
          <w:p w14:paraId="2DE0F74B" w14:textId="77777777" w:rsidR="00622C34" w:rsidRPr="009323E4" w:rsidRDefault="00622C34" w:rsidP="00400395">
            <w:pPr>
              <w:snapToGrid w:val="0"/>
              <w:jc w:val="center"/>
              <w:rPr>
                <w:rFonts w:cstheme="minorHAnsi"/>
                <w:b/>
              </w:rPr>
            </w:pPr>
            <w:r w:rsidRPr="009323E4">
              <w:rPr>
                <w:rFonts w:cstheme="minorHAnsi"/>
                <w:b/>
              </w:rPr>
              <w:t>Rodzaj wodociągu</w:t>
            </w:r>
          </w:p>
        </w:tc>
        <w:tc>
          <w:tcPr>
            <w:tcW w:w="2921" w:type="dxa"/>
          </w:tcPr>
          <w:p w14:paraId="2A7BB996" w14:textId="77777777" w:rsidR="00622C34" w:rsidRPr="009323E4" w:rsidRDefault="00622C34" w:rsidP="00400395">
            <w:pPr>
              <w:snapToGrid w:val="0"/>
              <w:jc w:val="center"/>
              <w:rPr>
                <w:rFonts w:cstheme="minorHAnsi"/>
                <w:b/>
              </w:rPr>
            </w:pPr>
            <w:r w:rsidRPr="009323E4">
              <w:rPr>
                <w:rFonts w:cstheme="minorHAnsi"/>
                <w:b/>
              </w:rPr>
              <w:t>produkcja wody (w m</w:t>
            </w:r>
            <w:r w:rsidRPr="009323E4">
              <w:rPr>
                <w:rFonts w:cstheme="minorHAnsi"/>
                <w:b/>
                <w:vertAlign w:val="superscript"/>
              </w:rPr>
              <w:t>3</w:t>
            </w:r>
            <w:r w:rsidRPr="009323E4">
              <w:rPr>
                <w:rFonts w:cstheme="minorHAnsi"/>
                <w:b/>
              </w:rPr>
              <w:t>/d)</w:t>
            </w:r>
          </w:p>
        </w:tc>
        <w:tc>
          <w:tcPr>
            <w:tcW w:w="1740" w:type="dxa"/>
          </w:tcPr>
          <w:p w14:paraId="678B71F4" w14:textId="77777777" w:rsidR="00622C34" w:rsidRPr="009323E4" w:rsidRDefault="00622C34" w:rsidP="00400395">
            <w:pPr>
              <w:snapToGrid w:val="0"/>
              <w:jc w:val="center"/>
              <w:rPr>
                <w:rFonts w:cstheme="minorHAnsi"/>
                <w:b/>
              </w:rPr>
            </w:pPr>
            <w:r w:rsidRPr="009323E4">
              <w:rPr>
                <w:rFonts w:cstheme="minorHAnsi"/>
                <w:b/>
              </w:rPr>
              <w:t>Liczba wodociągów</w:t>
            </w:r>
          </w:p>
        </w:tc>
        <w:tc>
          <w:tcPr>
            <w:tcW w:w="3118" w:type="dxa"/>
          </w:tcPr>
          <w:p w14:paraId="6B9F7BE6" w14:textId="77777777" w:rsidR="00622C34" w:rsidRPr="009323E4" w:rsidRDefault="00622C34" w:rsidP="00400395">
            <w:pPr>
              <w:snapToGrid w:val="0"/>
              <w:jc w:val="center"/>
              <w:rPr>
                <w:rFonts w:cstheme="minorHAnsi"/>
                <w:b/>
              </w:rPr>
            </w:pPr>
          </w:p>
          <w:p w14:paraId="606113B9" w14:textId="77777777" w:rsidR="00622C34" w:rsidRPr="009323E4" w:rsidRDefault="00622C34" w:rsidP="00400395">
            <w:pPr>
              <w:snapToGrid w:val="0"/>
              <w:jc w:val="center"/>
              <w:rPr>
                <w:rFonts w:cstheme="minorHAnsi"/>
                <w:b/>
              </w:rPr>
            </w:pPr>
            <w:r w:rsidRPr="009323E4">
              <w:rPr>
                <w:rFonts w:cstheme="minorHAnsi"/>
                <w:b/>
              </w:rPr>
              <w:t>Liczba ludności zaopatrywanej</w:t>
            </w:r>
          </w:p>
          <w:p w14:paraId="073E9313" w14:textId="77777777" w:rsidR="00622C34" w:rsidRPr="009323E4" w:rsidRDefault="00622C34" w:rsidP="00400395">
            <w:pPr>
              <w:jc w:val="center"/>
              <w:rPr>
                <w:rFonts w:cstheme="minorHAnsi"/>
                <w:b/>
              </w:rPr>
            </w:pPr>
            <w:r w:rsidRPr="009323E4">
              <w:rPr>
                <w:rFonts w:cstheme="minorHAnsi"/>
                <w:b/>
              </w:rPr>
              <w:t>w wodę (w  tys.)</w:t>
            </w:r>
          </w:p>
        </w:tc>
      </w:tr>
      <w:tr w:rsidR="00622C34" w:rsidRPr="00E262E4" w14:paraId="1A2D80B6" w14:textId="77777777" w:rsidTr="008071BF">
        <w:trPr>
          <w:jc w:val="center"/>
        </w:trPr>
        <w:tc>
          <w:tcPr>
            <w:tcW w:w="1563" w:type="dxa"/>
            <w:vMerge w:val="restart"/>
          </w:tcPr>
          <w:p w14:paraId="50CF63C7" w14:textId="77777777" w:rsidR="00622C34" w:rsidRPr="00F925D5" w:rsidRDefault="00622C34" w:rsidP="00400395">
            <w:pPr>
              <w:snapToGrid w:val="0"/>
              <w:rPr>
                <w:rFonts w:cstheme="minorHAnsi"/>
                <w:b/>
              </w:rPr>
            </w:pPr>
          </w:p>
          <w:p w14:paraId="3F33A18F" w14:textId="77777777" w:rsidR="00622C34" w:rsidRPr="00EF7B8B" w:rsidRDefault="00622C34" w:rsidP="00400395">
            <w:pPr>
              <w:rPr>
                <w:rFonts w:cstheme="minorHAnsi"/>
                <w:b/>
              </w:rPr>
            </w:pPr>
            <w:r w:rsidRPr="00F925D5">
              <w:rPr>
                <w:rFonts w:cstheme="minorHAnsi"/>
                <w:b/>
              </w:rPr>
              <w:t>Wodociągi zbiorowego zaopatrzenia</w:t>
            </w:r>
            <w:r>
              <w:rPr>
                <w:rFonts w:cstheme="minorHAnsi"/>
                <w:b/>
              </w:rPr>
              <w:t xml:space="preserve">  </w:t>
            </w:r>
          </w:p>
        </w:tc>
        <w:tc>
          <w:tcPr>
            <w:tcW w:w="2921" w:type="dxa"/>
          </w:tcPr>
          <w:p w14:paraId="3AC9C3BD" w14:textId="77777777" w:rsidR="00622C34" w:rsidRPr="000733CD" w:rsidRDefault="00622C34" w:rsidP="00400395">
            <w:pPr>
              <w:snapToGrid w:val="0"/>
              <w:jc w:val="center"/>
              <w:rPr>
                <w:rFonts w:cstheme="minorHAnsi"/>
              </w:rPr>
            </w:pPr>
            <w:r w:rsidRPr="000733CD">
              <w:rPr>
                <w:rFonts w:cstheme="minorHAnsi"/>
              </w:rPr>
              <w:t>&lt; 100</w:t>
            </w:r>
          </w:p>
        </w:tc>
        <w:tc>
          <w:tcPr>
            <w:tcW w:w="1740" w:type="dxa"/>
          </w:tcPr>
          <w:p w14:paraId="69670CDD" w14:textId="77777777" w:rsidR="00622C34" w:rsidRPr="000733CD" w:rsidRDefault="00622C34" w:rsidP="00400395">
            <w:pPr>
              <w:snapToGrid w:val="0"/>
              <w:jc w:val="center"/>
              <w:rPr>
                <w:rFonts w:cstheme="minorHAnsi"/>
              </w:rPr>
            </w:pPr>
            <w:r>
              <w:rPr>
                <w:rFonts w:cstheme="minorHAnsi"/>
              </w:rPr>
              <w:t>616</w:t>
            </w:r>
          </w:p>
        </w:tc>
        <w:tc>
          <w:tcPr>
            <w:tcW w:w="3118" w:type="dxa"/>
          </w:tcPr>
          <w:p w14:paraId="31656702" w14:textId="77777777" w:rsidR="00622C34" w:rsidRPr="00F925D5" w:rsidRDefault="00622C34" w:rsidP="00400395">
            <w:pPr>
              <w:tabs>
                <w:tab w:val="left" w:pos="1293"/>
              </w:tabs>
              <w:snapToGrid w:val="0"/>
              <w:jc w:val="center"/>
              <w:rPr>
                <w:rFonts w:cstheme="minorHAnsi"/>
              </w:rPr>
            </w:pPr>
            <w:r w:rsidRPr="00F925D5">
              <w:rPr>
                <w:rFonts w:cstheme="minorHAnsi"/>
              </w:rPr>
              <w:t>194,347</w:t>
            </w:r>
          </w:p>
        </w:tc>
      </w:tr>
      <w:tr w:rsidR="00622C34" w:rsidRPr="00E262E4" w14:paraId="301F664C" w14:textId="77777777" w:rsidTr="008071BF">
        <w:trPr>
          <w:jc w:val="center"/>
        </w:trPr>
        <w:tc>
          <w:tcPr>
            <w:tcW w:w="1563" w:type="dxa"/>
            <w:vMerge/>
          </w:tcPr>
          <w:p w14:paraId="5EAF7672" w14:textId="77777777" w:rsidR="00622C34" w:rsidRPr="00E262E4" w:rsidRDefault="00622C34" w:rsidP="00400395">
            <w:pPr>
              <w:snapToGrid w:val="0"/>
              <w:rPr>
                <w:rFonts w:cstheme="minorHAnsi"/>
                <w:color w:val="C00000"/>
              </w:rPr>
            </w:pPr>
          </w:p>
        </w:tc>
        <w:tc>
          <w:tcPr>
            <w:tcW w:w="2921" w:type="dxa"/>
          </w:tcPr>
          <w:p w14:paraId="0C5FD353" w14:textId="77777777" w:rsidR="00622C34" w:rsidRPr="00F925D5" w:rsidRDefault="00622C34" w:rsidP="00400395">
            <w:pPr>
              <w:snapToGrid w:val="0"/>
              <w:jc w:val="center"/>
              <w:rPr>
                <w:rFonts w:cstheme="minorHAnsi"/>
              </w:rPr>
            </w:pPr>
            <w:r w:rsidRPr="00F925D5">
              <w:rPr>
                <w:rFonts w:cstheme="minorHAnsi"/>
              </w:rPr>
              <w:t>100 –  1 000</w:t>
            </w:r>
          </w:p>
        </w:tc>
        <w:tc>
          <w:tcPr>
            <w:tcW w:w="1740" w:type="dxa"/>
          </w:tcPr>
          <w:p w14:paraId="533ADDCF" w14:textId="77777777" w:rsidR="00622C34" w:rsidRPr="00F925D5" w:rsidRDefault="00622C34" w:rsidP="00400395">
            <w:pPr>
              <w:snapToGrid w:val="0"/>
              <w:jc w:val="center"/>
              <w:rPr>
                <w:rFonts w:cstheme="minorHAnsi"/>
              </w:rPr>
            </w:pPr>
            <w:r w:rsidRPr="00F925D5">
              <w:rPr>
                <w:rFonts w:cstheme="minorHAnsi"/>
              </w:rPr>
              <w:t>207</w:t>
            </w:r>
          </w:p>
        </w:tc>
        <w:tc>
          <w:tcPr>
            <w:tcW w:w="3118" w:type="dxa"/>
          </w:tcPr>
          <w:p w14:paraId="145C330E" w14:textId="77777777" w:rsidR="00622C34" w:rsidRPr="00F925D5" w:rsidRDefault="00622C34" w:rsidP="00400395">
            <w:pPr>
              <w:snapToGrid w:val="0"/>
              <w:jc w:val="center"/>
              <w:rPr>
                <w:rFonts w:cstheme="minorHAnsi"/>
              </w:rPr>
            </w:pPr>
            <w:r w:rsidRPr="00F925D5">
              <w:rPr>
                <w:rFonts w:cstheme="minorHAnsi"/>
              </w:rPr>
              <w:t>373,513</w:t>
            </w:r>
          </w:p>
        </w:tc>
      </w:tr>
      <w:tr w:rsidR="00622C34" w:rsidRPr="00E262E4" w14:paraId="7B7767ED" w14:textId="77777777" w:rsidTr="008071BF">
        <w:trPr>
          <w:jc w:val="center"/>
        </w:trPr>
        <w:tc>
          <w:tcPr>
            <w:tcW w:w="1563" w:type="dxa"/>
            <w:vMerge/>
          </w:tcPr>
          <w:p w14:paraId="3FA42CA7" w14:textId="77777777" w:rsidR="00622C34" w:rsidRPr="00E262E4" w:rsidRDefault="00622C34" w:rsidP="00400395">
            <w:pPr>
              <w:snapToGrid w:val="0"/>
              <w:rPr>
                <w:rFonts w:cstheme="minorHAnsi"/>
                <w:color w:val="C00000"/>
              </w:rPr>
            </w:pPr>
          </w:p>
        </w:tc>
        <w:tc>
          <w:tcPr>
            <w:tcW w:w="2921" w:type="dxa"/>
          </w:tcPr>
          <w:p w14:paraId="1851E19B" w14:textId="77777777" w:rsidR="00622C34" w:rsidRPr="00F925D5" w:rsidRDefault="00622C34" w:rsidP="00400395">
            <w:pPr>
              <w:snapToGrid w:val="0"/>
              <w:jc w:val="center"/>
              <w:rPr>
                <w:rFonts w:cstheme="minorHAnsi"/>
              </w:rPr>
            </w:pPr>
            <w:r w:rsidRPr="00F925D5">
              <w:rPr>
                <w:rFonts w:cstheme="minorHAnsi"/>
              </w:rPr>
              <w:t>1 000 – 10 000</w:t>
            </w:r>
          </w:p>
        </w:tc>
        <w:tc>
          <w:tcPr>
            <w:tcW w:w="1740" w:type="dxa"/>
          </w:tcPr>
          <w:p w14:paraId="1848B01B" w14:textId="77777777" w:rsidR="00622C34" w:rsidRPr="00F925D5" w:rsidRDefault="00622C34" w:rsidP="00400395">
            <w:pPr>
              <w:tabs>
                <w:tab w:val="left" w:pos="639"/>
              </w:tabs>
              <w:snapToGrid w:val="0"/>
              <w:jc w:val="center"/>
              <w:rPr>
                <w:rFonts w:cstheme="minorHAnsi"/>
              </w:rPr>
            </w:pPr>
            <w:r w:rsidRPr="00F925D5">
              <w:rPr>
                <w:rFonts w:cstheme="minorHAnsi"/>
              </w:rPr>
              <w:t>32</w:t>
            </w:r>
          </w:p>
        </w:tc>
        <w:tc>
          <w:tcPr>
            <w:tcW w:w="3118" w:type="dxa"/>
          </w:tcPr>
          <w:p w14:paraId="3798C983" w14:textId="77777777" w:rsidR="00622C34" w:rsidRPr="00F925D5" w:rsidRDefault="00622C34" w:rsidP="00400395">
            <w:pPr>
              <w:snapToGrid w:val="0"/>
              <w:jc w:val="center"/>
              <w:rPr>
                <w:rFonts w:cstheme="minorHAnsi"/>
              </w:rPr>
            </w:pPr>
            <w:r w:rsidRPr="00F925D5">
              <w:rPr>
                <w:rFonts w:cstheme="minorHAnsi"/>
              </w:rPr>
              <w:t>494,587</w:t>
            </w:r>
          </w:p>
        </w:tc>
      </w:tr>
      <w:tr w:rsidR="00622C34" w:rsidRPr="00E262E4" w14:paraId="2EBF7CA3" w14:textId="77777777" w:rsidTr="008071BF">
        <w:trPr>
          <w:jc w:val="center"/>
        </w:trPr>
        <w:tc>
          <w:tcPr>
            <w:tcW w:w="1563" w:type="dxa"/>
            <w:vMerge/>
          </w:tcPr>
          <w:p w14:paraId="2EDAD7EC" w14:textId="77777777" w:rsidR="00622C34" w:rsidRPr="00E262E4" w:rsidRDefault="00622C34" w:rsidP="00400395">
            <w:pPr>
              <w:snapToGrid w:val="0"/>
              <w:rPr>
                <w:rFonts w:cstheme="minorHAnsi"/>
                <w:color w:val="C00000"/>
              </w:rPr>
            </w:pPr>
          </w:p>
        </w:tc>
        <w:tc>
          <w:tcPr>
            <w:tcW w:w="2921" w:type="dxa"/>
          </w:tcPr>
          <w:p w14:paraId="1C9A5712" w14:textId="77777777" w:rsidR="00622C34" w:rsidRPr="00F925D5" w:rsidRDefault="00622C34" w:rsidP="00400395">
            <w:pPr>
              <w:snapToGrid w:val="0"/>
              <w:jc w:val="center"/>
              <w:rPr>
                <w:rFonts w:cstheme="minorHAnsi"/>
              </w:rPr>
            </w:pPr>
            <w:r w:rsidRPr="00F925D5">
              <w:rPr>
                <w:rFonts w:cstheme="minorHAnsi"/>
              </w:rPr>
              <w:t>10 000 – 100 000</w:t>
            </w:r>
          </w:p>
        </w:tc>
        <w:tc>
          <w:tcPr>
            <w:tcW w:w="1740" w:type="dxa"/>
          </w:tcPr>
          <w:p w14:paraId="680B1B50" w14:textId="77777777" w:rsidR="00622C34" w:rsidRPr="00F925D5" w:rsidRDefault="00622C34" w:rsidP="00400395">
            <w:pPr>
              <w:snapToGrid w:val="0"/>
              <w:jc w:val="center"/>
              <w:rPr>
                <w:rFonts w:cstheme="minorHAnsi"/>
              </w:rPr>
            </w:pPr>
            <w:r w:rsidRPr="00F925D5">
              <w:rPr>
                <w:rFonts w:cstheme="minorHAnsi"/>
              </w:rPr>
              <w:t xml:space="preserve"> 3</w:t>
            </w:r>
          </w:p>
        </w:tc>
        <w:tc>
          <w:tcPr>
            <w:tcW w:w="3118" w:type="dxa"/>
          </w:tcPr>
          <w:p w14:paraId="0D23BABC" w14:textId="77777777" w:rsidR="00622C34" w:rsidRPr="00F925D5" w:rsidRDefault="00622C34" w:rsidP="00400395">
            <w:pPr>
              <w:snapToGrid w:val="0"/>
              <w:jc w:val="center"/>
              <w:rPr>
                <w:rFonts w:cstheme="minorHAnsi"/>
              </w:rPr>
            </w:pPr>
            <w:r w:rsidRPr="00F925D5">
              <w:rPr>
                <w:rFonts w:cstheme="minorHAnsi"/>
              </w:rPr>
              <w:t>566,052</w:t>
            </w:r>
          </w:p>
        </w:tc>
      </w:tr>
      <w:tr w:rsidR="00622C34" w:rsidRPr="00E262E4" w14:paraId="3E40EEDB" w14:textId="77777777" w:rsidTr="008071BF">
        <w:trPr>
          <w:trHeight w:val="330"/>
          <w:jc w:val="center"/>
        </w:trPr>
        <w:tc>
          <w:tcPr>
            <w:tcW w:w="4484" w:type="dxa"/>
            <w:gridSpan w:val="2"/>
            <w:vMerge w:val="restart"/>
          </w:tcPr>
          <w:p w14:paraId="031D57DA" w14:textId="77777777" w:rsidR="00622C34" w:rsidRPr="00BD6960" w:rsidRDefault="00622C34" w:rsidP="00400395">
            <w:pPr>
              <w:snapToGrid w:val="0"/>
              <w:jc w:val="center"/>
              <w:rPr>
                <w:rFonts w:cstheme="minorHAnsi"/>
              </w:rPr>
            </w:pPr>
            <w:r w:rsidRPr="00BD6960">
              <w:rPr>
                <w:rFonts w:cstheme="minorHAnsi"/>
                <w:b/>
              </w:rPr>
              <w:t xml:space="preserve">Inne podmioty zaopatrujące </w:t>
            </w:r>
            <w:r w:rsidRPr="00BD6960">
              <w:rPr>
                <w:rFonts w:cstheme="minorHAnsi"/>
                <w:b/>
              </w:rPr>
              <w:br/>
              <w:t>w wodę</w:t>
            </w:r>
          </w:p>
        </w:tc>
        <w:tc>
          <w:tcPr>
            <w:tcW w:w="1740" w:type="dxa"/>
          </w:tcPr>
          <w:p w14:paraId="17C0097C" w14:textId="77777777" w:rsidR="00622C34" w:rsidRPr="00F925D5" w:rsidRDefault="00622C34" w:rsidP="00400395">
            <w:pPr>
              <w:snapToGrid w:val="0"/>
              <w:jc w:val="center"/>
              <w:rPr>
                <w:rFonts w:cstheme="minorHAnsi"/>
              </w:rPr>
            </w:pPr>
            <w:r w:rsidRPr="00F925D5">
              <w:rPr>
                <w:rFonts w:cstheme="minorHAnsi"/>
              </w:rPr>
              <w:t>31</w:t>
            </w:r>
          </w:p>
        </w:tc>
        <w:tc>
          <w:tcPr>
            <w:tcW w:w="3118" w:type="dxa"/>
          </w:tcPr>
          <w:p w14:paraId="3D3891DF" w14:textId="77777777" w:rsidR="00622C34" w:rsidRPr="0089276A" w:rsidRDefault="00622C34" w:rsidP="00400395">
            <w:pPr>
              <w:tabs>
                <w:tab w:val="center" w:pos="1426"/>
                <w:tab w:val="right" w:pos="2853"/>
              </w:tabs>
              <w:snapToGrid w:val="0"/>
              <w:jc w:val="center"/>
              <w:rPr>
                <w:rFonts w:cstheme="minorHAnsi"/>
              </w:rPr>
            </w:pPr>
            <w:r w:rsidRPr="0089276A">
              <w:rPr>
                <w:rFonts w:cstheme="minorHAnsi"/>
              </w:rPr>
              <w:t>3,170</w:t>
            </w:r>
          </w:p>
        </w:tc>
      </w:tr>
      <w:tr w:rsidR="00622C34" w:rsidRPr="00E262E4" w14:paraId="23C6D0EB" w14:textId="77777777" w:rsidTr="008071BF">
        <w:trPr>
          <w:trHeight w:val="330"/>
          <w:jc w:val="center"/>
        </w:trPr>
        <w:tc>
          <w:tcPr>
            <w:tcW w:w="4484" w:type="dxa"/>
            <w:gridSpan w:val="2"/>
            <w:vMerge/>
          </w:tcPr>
          <w:p w14:paraId="5C180F0A" w14:textId="77777777" w:rsidR="00622C34" w:rsidRPr="00E262E4" w:rsidRDefault="00622C34" w:rsidP="00400395">
            <w:pPr>
              <w:snapToGrid w:val="0"/>
              <w:jc w:val="center"/>
              <w:rPr>
                <w:rFonts w:cstheme="minorHAnsi"/>
                <w:color w:val="C00000"/>
              </w:rPr>
            </w:pPr>
          </w:p>
        </w:tc>
        <w:tc>
          <w:tcPr>
            <w:tcW w:w="1740" w:type="dxa"/>
          </w:tcPr>
          <w:p w14:paraId="2205D76A" w14:textId="77777777" w:rsidR="00622C34" w:rsidRPr="00F925D5" w:rsidRDefault="00622C34" w:rsidP="00400395">
            <w:pPr>
              <w:snapToGrid w:val="0"/>
              <w:jc w:val="center"/>
              <w:rPr>
                <w:rFonts w:cstheme="minorHAnsi"/>
              </w:rPr>
            </w:pPr>
            <w:r w:rsidRPr="00F925D5">
              <w:rPr>
                <w:rFonts w:cstheme="minorHAnsi"/>
              </w:rPr>
              <w:t>102</w:t>
            </w:r>
          </w:p>
        </w:tc>
        <w:tc>
          <w:tcPr>
            <w:tcW w:w="3118" w:type="dxa"/>
          </w:tcPr>
          <w:p w14:paraId="5525BCBF" w14:textId="77777777" w:rsidR="00622C34" w:rsidRPr="0089276A" w:rsidRDefault="00622C34" w:rsidP="00400395">
            <w:pPr>
              <w:snapToGrid w:val="0"/>
              <w:jc w:val="center"/>
              <w:rPr>
                <w:rFonts w:cstheme="minorHAnsi"/>
              </w:rPr>
            </w:pPr>
            <w:r w:rsidRPr="0089276A">
              <w:rPr>
                <w:rFonts w:cstheme="minorHAnsi"/>
              </w:rPr>
              <w:t>0,000</w:t>
            </w:r>
          </w:p>
        </w:tc>
      </w:tr>
      <w:tr w:rsidR="00622C34" w:rsidRPr="00E262E4" w14:paraId="0D38E69E" w14:textId="77777777" w:rsidTr="008071BF">
        <w:trPr>
          <w:jc w:val="center"/>
        </w:trPr>
        <w:tc>
          <w:tcPr>
            <w:tcW w:w="4484" w:type="dxa"/>
            <w:gridSpan w:val="2"/>
          </w:tcPr>
          <w:p w14:paraId="1D497F92" w14:textId="77777777" w:rsidR="00622C34" w:rsidRPr="0089276A" w:rsidRDefault="00622C34" w:rsidP="00400395">
            <w:pPr>
              <w:snapToGrid w:val="0"/>
              <w:jc w:val="center"/>
              <w:rPr>
                <w:rFonts w:cstheme="minorHAnsi"/>
                <w:b/>
              </w:rPr>
            </w:pPr>
            <w:r w:rsidRPr="0089276A">
              <w:rPr>
                <w:rFonts w:cstheme="minorHAnsi"/>
                <w:b/>
              </w:rPr>
              <w:t>RAZEM</w:t>
            </w:r>
          </w:p>
        </w:tc>
        <w:tc>
          <w:tcPr>
            <w:tcW w:w="1740" w:type="dxa"/>
          </w:tcPr>
          <w:p w14:paraId="27AFC05C" w14:textId="77777777" w:rsidR="00622C34" w:rsidRPr="0089276A" w:rsidRDefault="00622C34" w:rsidP="00400395">
            <w:pPr>
              <w:jc w:val="center"/>
              <w:rPr>
                <w:rFonts w:cstheme="minorHAnsi"/>
                <w:b/>
              </w:rPr>
            </w:pPr>
            <w:r w:rsidRPr="0089276A">
              <w:rPr>
                <w:rFonts w:cstheme="minorHAnsi"/>
                <w:b/>
              </w:rPr>
              <w:t>991</w:t>
            </w:r>
          </w:p>
        </w:tc>
        <w:tc>
          <w:tcPr>
            <w:tcW w:w="3118" w:type="dxa"/>
          </w:tcPr>
          <w:p w14:paraId="1C73455E" w14:textId="77777777" w:rsidR="00622C34" w:rsidRPr="0089276A" w:rsidRDefault="00622C34" w:rsidP="00400395">
            <w:pPr>
              <w:snapToGrid w:val="0"/>
              <w:jc w:val="center"/>
              <w:rPr>
                <w:rFonts w:cstheme="minorHAnsi"/>
                <w:b/>
              </w:rPr>
            </w:pPr>
            <w:r w:rsidRPr="0089276A">
              <w:rPr>
                <w:rFonts w:cstheme="minorHAnsi"/>
                <w:b/>
              </w:rPr>
              <w:t>1 631,996</w:t>
            </w:r>
          </w:p>
        </w:tc>
      </w:tr>
    </w:tbl>
    <w:p w14:paraId="40BB3933" w14:textId="77777777" w:rsidR="00622C34" w:rsidRPr="00885B56" w:rsidRDefault="00622C34" w:rsidP="00FA1500">
      <w:pPr>
        <w:pStyle w:val="Stylnastroninternet"/>
      </w:pPr>
    </w:p>
    <w:p w14:paraId="73C10887" w14:textId="13F82E87" w:rsidR="003F1CA0" w:rsidRDefault="00622C34" w:rsidP="00FA1500">
      <w:pPr>
        <w:pStyle w:val="Stylnastroninternet"/>
      </w:pPr>
      <w:r w:rsidRPr="00885B56">
        <w:t>Najwięcej wodociągów o produkcji mniejszej niż 100 m</w:t>
      </w:r>
      <w:r w:rsidRPr="00885B56">
        <w:rPr>
          <w:vertAlign w:val="superscript"/>
        </w:rPr>
        <w:t>3</w:t>
      </w:r>
      <w:r w:rsidRPr="00885B56">
        <w:t>/d znajduje się</w:t>
      </w:r>
      <w:r w:rsidR="000E738B" w:rsidRPr="00885B56">
        <w:t xml:space="preserve"> w </w:t>
      </w:r>
      <w:r w:rsidRPr="00885B56">
        <w:t>powiatach: koszalińskim (73), gryfińskim (60), choszczeńskim (55), łobeskim (54), świdwińskim (47), gryfickim (45), stargardzkim (41).</w:t>
      </w:r>
      <w:bookmarkStart w:id="893" w:name="_Toc133231335"/>
      <w:bookmarkStart w:id="894" w:name="_Toc133236344"/>
    </w:p>
    <w:p w14:paraId="54C49A94" w14:textId="527DFDCF" w:rsidR="00FA1500" w:rsidRDefault="00FA1500" w:rsidP="00FA1500">
      <w:pPr>
        <w:pStyle w:val="Stylnastroninternet"/>
      </w:pPr>
      <w:r>
        <w:br w:type="page"/>
      </w:r>
    </w:p>
    <w:p w14:paraId="5F31B3E6" w14:textId="309769AA" w:rsidR="00DC7373" w:rsidRPr="0057057F" w:rsidRDefault="00DC7373" w:rsidP="00DC7373">
      <w:pPr>
        <w:pStyle w:val="Legenda"/>
        <w:keepNext/>
        <w:rPr>
          <w:i w:val="0"/>
          <w:iCs w:val="0"/>
          <w:color w:val="auto"/>
        </w:rPr>
      </w:pPr>
      <w:bookmarkStart w:id="895" w:name="_Toc133311734"/>
      <w:bookmarkStart w:id="896" w:name="_Toc133320590"/>
      <w:bookmarkStart w:id="897" w:name="_Toc133321709"/>
      <w:bookmarkStart w:id="898" w:name="_Toc133387687"/>
      <w:bookmarkStart w:id="899" w:name="_Toc133388631"/>
      <w:bookmarkStart w:id="900" w:name="_Toc133500654"/>
      <w:bookmarkStart w:id="901" w:name="_Toc133559658"/>
      <w:bookmarkStart w:id="902" w:name="_Toc133576680"/>
      <w:bookmarkStart w:id="903" w:name="_Toc133582284"/>
      <w:bookmarkStart w:id="904" w:name="_Toc133582902"/>
      <w:bookmarkStart w:id="905" w:name="_Toc133583792"/>
      <w:bookmarkStart w:id="906" w:name="_Toc134604401"/>
      <w:bookmarkStart w:id="907" w:name="_Toc134610915"/>
      <w:bookmarkStart w:id="908" w:name="_Toc135041614"/>
      <w:bookmarkStart w:id="909" w:name="_Toc135828606"/>
      <w:r w:rsidRPr="0057057F">
        <w:rPr>
          <w:i w:val="0"/>
          <w:iCs w:val="0"/>
          <w:color w:val="auto"/>
        </w:rPr>
        <w:lastRenderedPageBreak/>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41</w:t>
      </w:r>
      <w:r w:rsidRPr="0057057F">
        <w:rPr>
          <w:i w:val="0"/>
          <w:iCs w:val="0"/>
          <w:noProof/>
          <w:color w:val="auto"/>
        </w:rPr>
        <w:fldChar w:fldCharType="end"/>
      </w:r>
      <w:r w:rsidR="00506244">
        <w:rPr>
          <w:i w:val="0"/>
          <w:iCs w:val="0"/>
          <w:noProof/>
          <w:color w:val="auto"/>
        </w:rPr>
        <w:t>.</w:t>
      </w:r>
      <w:r w:rsidRPr="0057057F">
        <w:rPr>
          <w:i w:val="0"/>
          <w:iCs w:val="0"/>
          <w:color w:val="auto"/>
        </w:rPr>
        <w:t xml:space="preserve"> Zaopatrzenie ludności</w:t>
      </w:r>
      <w:r w:rsidR="000E738B" w:rsidRPr="0057057F">
        <w:rPr>
          <w:i w:val="0"/>
          <w:iCs w:val="0"/>
          <w:color w:val="auto"/>
        </w:rPr>
        <w:t xml:space="preserve"> w </w:t>
      </w:r>
      <w:r w:rsidRPr="0057057F">
        <w:rPr>
          <w:i w:val="0"/>
          <w:iCs w:val="0"/>
          <w:color w:val="auto"/>
        </w:rPr>
        <w:t>wodę do spożycia na terenie woj. zachodniopomorskiego</w:t>
      </w:r>
      <w:r w:rsidR="000E738B" w:rsidRPr="0057057F">
        <w:rPr>
          <w:i w:val="0"/>
          <w:iCs w:val="0"/>
          <w:color w:val="auto"/>
        </w:rPr>
        <w:t xml:space="preserve"> w </w:t>
      </w:r>
      <w:r w:rsidRPr="0057057F">
        <w:rPr>
          <w:i w:val="0"/>
          <w:iCs w:val="0"/>
          <w:color w:val="auto"/>
        </w:rPr>
        <w:t>2022 r. - wodociągi</w:t>
      </w:r>
      <w:r w:rsidR="000E738B" w:rsidRPr="0057057F">
        <w:rPr>
          <w:i w:val="0"/>
          <w:iCs w:val="0"/>
          <w:color w:val="auto"/>
        </w:rPr>
        <w:t xml:space="preserve"> w </w:t>
      </w:r>
      <w:r w:rsidRPr="0057057F">
        <w:rPr>
          <w:i w:val="0"/>
          <w:iCs w:val="0"/>
          <w:color w:val="auto"/>
        </w:rPr>
        <w:t>ewidencji organów Państwowej Inspekcji Sanitarnej.</w:t>
      </w:r>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p>
    <w:tbl>
      <w:tblPr>
        <w:tblStyle w:val="Siatkatabelijasna"/>
        <w:tblW w:w="9354" w:type="dxa"/>
        <w:jc w:val="center"/>
        <w:tblLook w:val="04A0" w:firstRow="1" w:lastRow="0" w:firstColumn="1" w:lastColumn="0" w:noHBand="0" w:noVBand="1"/>
        <w:tblCaption w:val="Tabela 41 Zaopatrzenie ludności w wodę do spożycia na terenie woj. zachodniopomorskiego w 2022 r. - wodociągi w ewidencji organów Państwowej Inspekcji Sanitarnej."/>
        <w:tblDescription w:val="Tabela 41 Zaopatrzenie ludności w wodę do spożycia na terenie woj. zachodniopomorskiego w 2022 r. - wodociągi w ewidencji organów Państwowej Inspekcji Sanitarnej."/>
      </w:tblPr>
      <w:tblGrid>
        <w:gridCol w:w="495"/>
        <w:gridCol w:w="1426"/>
        <w:gridCol w:w="746"/>
        <w:gridCol w:w="960"/>
        <w:gridCol w:w="960"/>
        <w:gridCol w:w="1130"/>
        <w:gridCol w:w="1087"/>
        <w:gridCol w:w="1701"/>
        <w:gridCol w:w="849"/>
      </w:tblGrid>
      <w:tr w:rsidR="00622C34" w:rsidRPr="00E351FC" w14:paraId="75399D98" w14:textId="77777777" w:rsidTr="008071BF">
        <w:trPr>
          <w:trHeight w:val="300"/>
          <w:jc w:val="center"/>
        </w:trPr>
        <w:tc>
          <w:tcPr>
            <w:tcW w:w="9354" w:type="dxa"/>
            <w:gridSpan w:val="9"/>
            <w:hideMark/>
          </w:tcPr>
          <w:p w14:paraId="5030A513" w14:textId="77777777" w:rsidR="00622C34" w:rsidRPr="00B56472" w:rsidRDefault="00622C34" w:rsidP="00400395">
            <w:pPr>
              <w:jc w:val="center"/>
              <w:rPr>
                <w:rFonts w:ascii="Calibri" w:hAnsi="Calibri" w:cs="Calibri"/>
                <w:b/>
                <w:bCs/>
              </w:rPr>
            </w:pPr>
            <w:r w:rsidRPr="00B56472">
              <w:rPr>
                <w:rFonts w:ascii="Calibri" w:hAnsi="Calibri" w:cs="Calibri"/>
                <w:b/>
                <w:bCs/>
              </w:rPr>
              <w:t xml:space="preserve">2022 rok </w:t>
            </w:r>
          </w:p>
        </w:tc>
      </w:tr>
      <w:tr w:rsidR="00622C34" w:rsidRPr="00E351FC" w14:paraId="0C7F72B6" w14:textId="77777777" w:rsidTr="008071BF">
        <w:trPr>
          <w:trHeight w:val="300"/>
          <w:jc w:val="center"/>
        </w:trPr>
        <w:tc>
          <w:tcPr>
            <w:tcW w:w="6804" w:type="dxa"/>
            <w:gridSpan w:val="7"/>
            <w:hideMark/>
          </w:tcPr>
          <w:p w14:paraId="3E5FCC4D" w14:textId="329FEF6E" w:rsidR="00622C34" w:rsidRPr="00B56472" w:rsidRDefault="00622C34" w:rsidP="00400395">
            <w:pPr>
              <w:jc w:val="center"/>
              <w:rPr>
                <w:rFonts w:ascii="Calibri" w:hAnsi="Calibri" w:cs="Calibri"/>
                <w:b/>
              </w:rPr>
            </w:pPr>
            <w:r w:rsidRPr="00B56472">
              <w:rPr>
                <w:rFonts w:ascii="Calibri" w:hAnsi="Calibri" w:cs="Calibri"/>
                <w:bCs/>
              </w:rPr>
              <w:t>wodociągi zbiorowego zaopatrzenia o produkcji</w:t>
            </w:r>
            <w:r w:rsidR="000E738B">
              <w:rPr>
                <w:rFonts w:ascii="Calibri" w:hAnsi="Calibri" w:cs="Calibri"/>
                <w:bCs/>
              </w:rPr>
              <w:t xml:space="preserve"> w </w:t>
            </w:r>
            <w:r w:rsidRPr="00B56472">
              <w:rPr>
                <w:rFonts w:ascii="Calibri" w:hAnsi="Calibri" w:cs="Calibri"/>
                <w:bCs/>
              </w:rPr>
              <w:t>m³ / dobę:</w:t>
            </w:r>
          </w:p>
        </w:tc>
        <w:tc>
          <w:tcPr>
            <w:tcW w:w="1701" w:type="dxa"/>
            <w:vMerge w:val="restart"/>
            <w:hideMark/>
          </w:tcPr>
          <w:p w14:paraId="7C2D7804" w14:textId="77777777" w:rsidR="00622C34" w:rsidRPr="00B56472" w:rsidRDefault="00622C34" w:rsidP="00400395">
            <w:pPr>
              <w:jc w:val="center"/>
              <w:rPr>
                <w:rFonts w:ascii="Calibri" w:hAnsi="Calibri" w:cs="Calibri"/>
                <w:b/>
              </w:rPr>
            </w:pPr>
            <w:r w:rsidRPr="00B56472">
              <w:rPr>
                <w:rFonts w:ascii="Calibri" w:hAnsi="Calibri" w:cs="Calibri"/>
                <w:b/>
              </w:rPr>
              <w:t xml:space="preserve">wodociągi innych podmiotów </w:t>
            </w:r>
          </w:p>
        </w:tc>
        <w:tc>
          <w:tcPr>
            <w:tcW w:w="849" w:type="dxa"/>
            <w:vMerge w:val="restart"/>
            <w:hideMark/>
          </w:tcPr>
          <w:p w14:paraId="77622DAE" w14:textId="77777777" w:rsidR="00622C34" w:rsidRPr="00B56472" w:rsidRDefault="00622C34" w:rsidP="00400395">
            <w:pPr>
              <w:jc w:val="center"/>
              <w:rPr>
                <w:rFonts w:ascii="Calibri" w:hAnsi="Calibri" w:cs="Calibri"/>
                <w:b/>
              </w:rPr>
            </w:pPr>
            <w:r w:rsidRPr="00B56472">
              <w:rPr>
                <w:rFonts w:ascii="Calibri" w:hAnsi="Calibri" w:cs="Calibri"/>
                <w:b/>
              </w:rPr>
              <w:t>suma</w:t>
            </w:r>
          </w:p>
        </w:tc>
      </w:tr>
      <w:tr w:rsidR="00622C34" w:rsidRPr="00E351FC" w14:paraId="1D18188C" w14:textId="77777777" w:rsidTr="008071BF">
        <w:trPr>
          <w:trHeight w:val="480"/>
          <w:jc w:val="center"/>
        </w:trPr>
        <w:tc>
          <w:tcPr>
            <w:tcW w:w="394" w:type="dxa"/>
            <w:hideMark/>
          </w:tcPr>
          <w:p w14:paraId="10606565" w14:textId="77777777" w:rsidR="00622C34" w:rsidRPr="00B56472" w:rsidRDefault="00622C34" w:rsidP="00400395">
            <w:pPr>
              <w:jc w:val="center"/>
              <w:rPr>
                <w:rFonts w:ascii="Calibri" w:hAnsi="Calibri" w:cs="Calibri"/>
                <w:b/>
              </w:rPr>
            </w:pPr>
            <w:r w:rsidRPr="00B56472">
              <w:rPr>
                <w:rFonts w:ascii="Calibri" w:hAnsi="Calibri" w:cs="Calibri"/>
                <w:b/>
              </w:rPr>
              <w:t>Lp.</w:t>
            </w:r>
          </w:p>
        </w:tc>
        <w:tc>
          <w:tcPr>
            <w:tcW w:w="1480" w:type="dxa"/>
            <w:hideMark/>
          </w:tcPr>
          <w:p w14:paraId="5D1E8CC9" w14:textId="77777777" w:rsidR="00622C34" w:rsidRPr="00B56472" w:rsidRDefault="00622C34" w:rsidP="00400395">
            <w:pPr>
              <w:jc w:val="center"/>
              <w:rPr>
                <w:rFonts w:ascii="Calibri" w:hAnsi="Calibri" w:cs="Calibri"/>
                <w:b/>
              </w:rPr>
            </w:pPr>
            <w:r w:rsidRPr="00B56472">
              <w:rPr>
                <w:rFonts w:ascii="Calibri" w:hAnsi="Calibri" w:cs="Calibri"/>
                <w:b/>
              </w:rPr>
              <w:t>PSSE/GSSE</w:t>
            </w:r>
          </w:p>
        </w:tc>
        <w:tc>
          <w:tcPr>
            <w:tcW w:w="746" w:type="dxa"/>
            <w:hideMark/>
          </w:tcPr>
          <w:p w14:paraId="780BE497" w14:textId="77777777" w:rsidR="00622C34" w:rsidRPr="00B56472" w:rsidRDefault="00622C34" w:rsidP="00400395">
            <w:pPr>
              <w:jc w:val="center"/>
              <w:rPr>
                <w:rFonts w:ascii="Calibri" w:hAnsi="Calibri" w:cs="Calibri"/>
                <w:b/>
              </w:rPr>
            </w:pPr>
            <w:r w:rsidRPr="00B56472">
              <w:rPr>
                <w:rFonts w:ascii="Calibri" w:hAnsi="Calibri" w:cs="Calibri"/>
                <w:b/>
              </w:rPr>
              <w:t>do 100</w:t>
            </w:r>
          </w:p>
        </w:tc>
        <w:tc>
          <w:tcPr>
            <w:tcW w:w="960" w:type="dxa"/>
            <w:hideMark/>
          </w:tcPr>
          <w:p w14:paraId="7B4D726F" w14:textId="77777777" w:rsidR="00622C34" w:rsidRPr="00B56472" w:rsidRDefault="00622C34" w:rsidP="00400395">
            <w:pPr>
              <w:jc w:val="center"/>
              <w:rPr>
                <w:rFonts w:ascii="Calibri" w:hAnsi="Calibri" w:cs="Calibri"/>
                <w:b/>
              </w:rPr>
            </w:pPr>
            <w:r w:rsidRPr="00B56472">
              <w:rPr>
                <w:rFonts w:ascii="Calibri" w:hAnsi="Calibri" w:cs="Calibri"/>
                <w:b/>
              </w:rPr>
              <w:t>101-1.000</w:t>
            </w:r>
          </w:p>
        </w:tc>
        <w:tc>
          <w:tcPr>
            <w:tcW w:w="960" w:type="dxa"/>
            <w:hideMark/>
          </w:tcPr>
          <w:p w14:paraId="652BF6A5" w14:textId="77777777" w:rsidR="00622C34" w:rsidRPr="00B56472" w:rsidRDefault="00622C34" w:rsidP="00400395">
            <w:pPr>
              <w:jc w:val="center"/>
              <w:rPr>
                <w:rFonts w:ascii="Calibri" w:hAnsi="Calibri" w:cs="Calibri"/>
                <w:b/>
              </w:rPr>
            </w:pPr>
            <w:r w:rsidRPr="00B56472">
              <w:rPr>
                <w:rFonts w:ascii="Calibri" w:hAnsi="Calibri" w:cs="Calibri"/>
                <w:b/>
              </w:rPr>
              <w:t>1.001-10.000</w:t>
            </w:r>
          </w:p>
        </w:tc>
        <w:tc>
          <w:tcPr>
            <w:tcW w:w="1130" w:type="dxa"/>
            <w:hideMark/>
          </w:tcPr>
          <w:p w14:paraId="62A20E8D" w14:textId="77777777" w:rsidR="00622C34" w:rsidRPr="00B56472" w:rsidRDefault="00622C34" w:rsidP="00400395">
            <w:pPr>
              <w:jc w:val="center"/>
              <w:rPr>
                <w:rFonts w:ascii="Calibri" w:hAnsi="Calibri" w:cs="Calibri"/>
                <w:b/>
              </w:rPr>
            </w:pPr>
            <w:r w:rsidRPr="00B56472">
              <w:rPr>
                <w:rFonts w:ascii="Calibri" w:hAnsi="Calibri" w:cs="Calibri"/>
                <w:b/>
              </w:rPr>
              <w:t>10.001-100.000</w:t>
            </w:r>
          </w:p>
        </w:tc>
        <w:tc>
          <w:tcPr>
            <w:tcW w:w="1134" w:type="dxa"/>
            <w:hideMark/>
          </w:tcPr>
          <w:p w14:paraId="7E1525AA" w14:textId="77777777" w:rsidR="00622C34" w:rsidRPr="00B56472" w:rsidRDefault="00622C34" w:rsidP="00400395">
            <w:pPr>
              <w:jc w:val="center"/>
              <w:rPr>
                <w:rFonts w:ascii="Calibri" w:hAnsi="Calibri" w:cs="Calibri"/>
                <w:b/>
              </w:rPr>
            </w:pPr>
            <w:r w:rsidRPr="00B56472">
              <w:rPr>
                <w:rFonts w:ascii="Calibri" w:hAnsi="Calibri" w:cs="Calibri"/>
                <w:b/>
              </w:rPr>
              <w:t>&gt; 100.001</w:t>
            </w:r>
          </w:p>
        </w:tc>
        <w:tc>
          <w:tcPr>
            <w:tcW w:w="1701" w:type="dxa"/>
            <w:vMerge/>
            <w:hideMark/>
          </w:tcPr>
          <w:p w14:paraId="0C52E0EC" w14:textId="77777777" w:rsidR="00622C34" w:rsidRPr="00B56472" w:rsidRDefault="00622C34" w:rsidP="00400395">
            <w:pPr>
              <w:rPr>
                <w:rFonts w:ascii="Calibri" w:hAnsi="Calibri" w:cs="Calibri"/>
                <w:b/>
              </w:rPr>
            </w:pPr>
          </w:p>
        </w:tc>
        <w:tc>
          <w:tcPr>
            <w:tcW w:w="849" w:type="dxa"/>
            <w:vMerge/>
            <w:hideMark/>
          </w:tcPr>
          <w:p w14:paraId="628B8271" w14:textId="77777777" w:rsidR="00622C34" w:rsidRPr="00B56472" w:rsidRDefault="00622C34" w:rsidP="00400395">
            <w:pPr>
              <w:rPr>
                <w:rFonts w:ascii="Calibri" w:hAnsi="Calibri" w:cs="Calibri"/>
                <w:b/>
              </w:rPr>
            </w:pPr>
          </w:p>
        </w:tc>
      </w:tr>
      <w:tr w:rsidR="00622C34" w:rsidRPr="00E351FC" w14:paraId="1816A0B9" w14:textId="77777777" w:rsidTr="008071BF">
        <w:trPr>
          <w:trHeight w:val="300"/>
          <w:jc w:val="center"/>
        </w:trPr>
        <w:tc>
          <w:tcPr>
            <w:tcW w:w="394" w:type="dxa"/>
            <w:hideMark/>
          </w:tcPr>
          <w:p w14:paraId="40727120" w14:textId="77777777" w:rsidR="00622C34" w:rsidRPr="00B56472" w:rsidRDefault="00622C34" w:rsidP="00400395">
            <w:pPr>
              <w:jc w:val="center"/>
              <w:rPr>
                <w:rFonts w:ascii="Calibri" w:hAnsi="Calibri" w:cs="Calibri"/>
              </w:rPr>
            </w:pPr>
            <w:r w:rsidRPr="00B56472">
              <w:rPr>
                <w:rFonts w:ascii="Calibri" w:hAnsi="Calibri" w:cs="Calibri"/>
              </w:rPr>
              <w:t>1.</w:t>
            </w:r>
          </w:p>
        </w:tc>
        <w:tc>
          <w:tcPr>
            <w:tcW w:w="1480" w:type="dxa"/>
            <w:hideMark/>
          </w:tcPr>
          <w:p w14:paraId="016AB04C" w14:textId="77777777" w:rsidR="00622C34" w:rsidRPr="00B56472" w:rsidRDefault="00622C34" w:rsidP="00400395">
            <w:pPr>
              <w:rPr>
                <w:rFonts w:ascii="Calibri" w:hAnsi="Calibri" w:cs="Calibri"/>
              </w:rPr>
            </w:pPr>
            <w:r w:rsidRPr="00B56472">
              <w:rPr>
                <w:rFonts w:ascii="Calibri" w:hAnsi="Calibri" w:cs="Calibri"/>
              </w:rPr>
              <w:t>Białogard</w:t>
            </w:r>
          </w:p>
        </w:tc>
        <w:tc>
          <w:tcPr>
            <w:tcW w:w="746" w:type="dxa"/>
            <w:hideMark/>
          </w:tcPr>
          <w:p w14:paraId="74F9F4A6" w14:textId="77777777" w:rsidR="00622C34" w:rsidRPr="002E542C" w:rsidRDefault="00622C34" w:rsidP="00400395">
            <w:pPr>
              <w:jc w:val="center"/>
              <w:rPr>
                <w:rFonts w:ascii="Calibri" w:hAnsi="Calibri" w:cs="Calibri"/>
              </w:rPr>
            </w:pPr>
            <w:r w:rsidRPr="002E542C">
              <w:rPr>
                <w:rFonts w:ascii="Calibri" w:hAnsi="Calibri" w:cs="Calibri"/>
              </w:rPr>
              <w:t>9</w:t>
            </w:r>
          </w:p>
        </w:tc>
        <w:tc>
          <w:tcPr>
            <w:tcW w:w="960" w:type="dxa"/>
            <w:hideMark/>
          </w:tcPr>
          <w:p w14:paraId="342B887B" w14:textId="77777777" w:rsidR="00622C34" w:rsidRPr="00433290" w:rsidRDefault="00622C34" w:rsidP="00400395">
            <w:pPr>
              <w:jc w:val="center"/>
              <w:rPr>
                <w:rFonts w:ascii="Calibri" w:hAnsi="Calibri" w:cs="Calibri"/>
                <w:color w:val="C00000"/>
              </w:rPr>
            </w:pPr>
            <w:r w:rsidRPr="00433290">
              <w:rPr>
                <w:rFonts w:ascii="Calibri" w:hAnsi="Calibri" w:cs="Calibri"/>
              </w:rPr>
              <w:t>3</w:t>
            </w:r>
          </w:p>
        </w:tc>
        <w:tc>
          <w:tcPr>
            <w:tcW w:w="960" w:type="dxa"/>
            <w:hideMark/>
          </w:tcPr>
          <w:p w14:paraId="051FA596"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2A20293C"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2EDAB00D"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16A0A09E" w14:textId="77777777" w:rsidR="00622C34" w:rsidRPr="00F842B6" w:rsidRDefault="00622C34" w:rsidP="00400395">
            <w:pPr>
              <w:jc w:val="center"/>
              <w:rPr>
                <w:rFonts w:ascii="Calibri" w:hAnsi="Calibri" w:cs="Calibri"/>
              </w:rPr>
            </w:pPr>
            <w:r w:rsidRPr="00F842B6">
              <w:rPr>
                <w:rFonts w:ascii="Calibri" w:hAnsi="Calibri" w:cs="Calibri"/>
              </w:rPr>
              <w:t>3</w:t>
            </w:r>
          </w:p>
        </w:tc>
        <w:tc>
          <w:tcPr>
            <w:tcW w:w="849" w:type="dxa"/>
            <w:noWrap/>
            <w:hideMark/>
          </w:tcPr>
          <w:p w14:paraId="2B3E8239"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16</w:t>
            </w:r>
          </w:p>
        </w:tc>
      </w:tr>
      <w:tr w:rsidR="00622C34" w:rsidRPr="00E351FC" w14:paraId="596F0B97" w14:textId="77777777" w:rsidTr="008071BF">
        <w:trPr>
          <w:trHeight w:val="300"/>
          <w:jc w:val="center"/>
        </w:trPr>
        <w:tc>
          <w:tcPr>
            <w:tcW w:w="394" w:type="dxa"/>
            <w:hideMark/>
          </w:tcPr>
          <w:p w14:paraId="37208EC8" w14:textId="77777777" w:rsidR="00622C34" w:rsidRPr="00B56472" w:rsidRDefault="00622C34" w:rsidP="00400395">
            <w:pPr>
              <w:jc w:val="center"/>
              <w:rPr>
                <w:rFonts w:ascii="Calibri" w:hAnsi="Calibri" w:cs="Calibri"/>
              </w:rPr>
            </w:pPr>
            <w:r w:rsidRPr="00B56472">
              <w:rPr>
                <w:rFonts w:ascii="Calibri" w:hAnsi="Calibri" w:cs="Calibri"/>
              </w:rPr>
              <w:t>2.</w:t>
            </w:r>
          </w:p>
        </w:tc>
        <w:tc>
          <w:tcPr>
            <w:tcW w:w="1480" w:type="dxa"/>
            <w:hideMark/>
          </w:tcPr>
          <w:p w14:paraId="7712639F" w14:textId="77777777" w:rsidR="00622C34" w:rsidRPr="00B56472" w:rsidRDefault="00622C34" w:rsidP="00400395">
            <w:pPr>
              <w:rPr>
                <w:rFonts w:ascii="Calibri" w:hAnsi="Calibri" w:cs="Calibri"/>
              </w:rPr>
            </w:pPr>
            <w:r w:rsidRPr="00B56472">
              <w:rPr>
                <w:rFonts w:ascii="Calibri" w:hAnsi="Calibri" w:cs="Calibri"/>
              </w:rPr>
              <w:t>Choszczno</w:t>
            </w:r>
          </w:p>
        </w:tc>
        <w:tc>
          <w:tcPr>
            <w:tcW w:w="746" w:type="dxa"/>
            <w:hideMark/>
          </w:tcPr>
          <w:p w14:paraId="1784CA38" w14:textId="77777777" w:rsidR="00622C34" w:rsidRPr="002E542C" w:rsidRDefault="00622C34" w:rsidP="00400395">
            <w:pPr>
              <w:jc w:val="center"/>
              <w:rPr>
                <w:rFonts w:ascii="Calibri" w:hAnsi="Calibri" w:cs="Calibri"/>
              </w:rPr>
            </w:pPr>
            <w:r w:rsidRPr="002E542C">
              <w:rPr>
                <w:rFonts w:ascii="Calibri" w:hAnsi="Calibri" w:cs="Calibri"/>
              </w:rPr>
              <w:t>55</w:t>
            </w:r>
          </w:p>
        </w:tc>
        <w:tc>
          <w:tcPr>
            <w:tcW w:w="960" w:type="dxa"/>
            <w:hideMark/>
          </w:tcPr>
          <w:p w14:paraId="5C4E78C5" w14:textId="77777777" w:rsidR="00622C34" w:rsidRPr="00433290" w:rsidRDefault="00622C34" w:rsidP="00400395">
            <w:pPr>
              <w:jc w:val="center"/>
              <w:rPr>
                <w:rFonts w:ascii="Calibri" w:hAnsi="Calibri" w:cs="Calibri"/>
                <w:color w:val="C00000"/>
              </w:rPr>
            </w:pPr>
            <w:r w:rsidRPr="00433290">
              <w:rPr>
                <w:rFonts w:ascii="Calibri" w:hAnsi="Calibri" w:cs="Calibri"/>
              </w:rPr>
              <w:t>7</w:t>
            </w:r>
          </w:p>
        </w:tc>
        <w:tc>
          <w:tcPr>
            <w:tcW w:w="960" w:type="dxa"/>
            <w:hideMark/>
          </w:tcPr>
          <w:p w14:paraId="497C00C5"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3536724A"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4CB49DE"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05DD79FB" w14:textId="77777777" w:rsidR="00622C34" w:rsidRPr="00F842B6" w:rsidRDefault="00622C34" w:rsidP="00400395">
            <w:pPr>
              <w:jc w:val="center"/>
              <w:rPr>
                <w:rFonts w:ascii="Calibri" w:hAnsi="Calibri" w:cs="Calibri"/>
              </w:rPr>
            </w:pPr>
            <w:r w:rsidRPr="00F842B6">
              <w:rPr>
                <w:rFonts w:ascii="Calibri" w:hAnsi="Calibri" w:cs="Calibri"/>
              </w:rPr>
              <w:t>3</w:t>
            </w:r>
          </w:p>
        </w:tc>
        <w:tc>
          <w:tcPr>
            <w:tcW w:w="849" w:type="dxa"/>
            <w:noWrap/>
            <w:hideMark/>
          </w:tcPr>
          <w:p w14:paraId="1C9D4BBB"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66</w:t>
            </w:r>
          </w:p>
        </w:tc>
      </w:tr>
      <w:tr w:rsidR="00622C34" w:rsidRPr="00E351FC" w14:paraId="21A3DA7A" w14:textId="77777777" w:rsidTr="008071BF">
        <w:trPr>
          <w:trHeight w:val="300"/>
          <w:jc w:val="center"/>
        </w:trPr>
        <w:tc>
          <w:tcPr>
            <w:tcW w:w="394" w:type="dxa"/>
            <w:hideMark/>
          </w:tcPr>
          <w:p w14:paraId="141C84B6" w14:textId="77777777" w:rsidR="00622C34" w:rsidRPr="00B56472" w:rsidRDefault="00622C34" w:rsidP="00400395">
            <w:pPr>
              <w:jc w:val="center"/>
              <w:rPr>
                <w:rFonts w:ascii="Calibri" w:hAnsi="Calibri" w:cs="Calibri"/>
              </w:rPr>
            </w:pPr>
            <w:r w:rsidRPr="00B56472">
              <w:rPr>
                <w:rFonts w:ascii="Calibri" w:hAnsi="Calibri" w:cs="Calibri"/>
              </w:rPr>
              <w:t>3.</w:t>
            </w:r>
          </w:p>
        </w:tc>
        <w:tc>
          <w:tcPr>
            <w:tcW w:w="1480" w:type="dxa"/>
            <w:hideMark/>
          </w:tcPr>
          <w:p w14:paraId="251C0054" w14:textId="77777777" w:rsidR="00622C34" w:rsidRPr="00B56472" w:rsidRDefault="00622C34" w:rsidP="00400395">
            <w:pPr>
              <w:rPr>
                <w:rFonts w:ascii="Calibri" w:hAnsi="Calibri" w:cs="Calibri"/>
              </w:rPr>
            </w:pPr>
            <w:r w:rsidRPr="00B56472">
              <w:rPr>
                <w:rFonts w:ascii="Calibri" w:hAnsi="Calibri" w:cs="Calibri"/>
              </w:rPr>
              <w:t>Drawsko Pom.</w:t>
            </w:r>
          </w:p>
        </w:tc>
        <w:tc>
          <w:tcPr>
            <w:tcW w:w="746" w:type="dxa"/>
            <w:noWrap/>
            <w:hideMark/>
          </w:tcPr>
          <w:p w14:paraId="3E45518F" w14:textId="77777777" w:rsidR="00622C34" w:rsidRPr="002E542C" w:rsidRDefault="00622C34" w:rsidP="00400395">
            <w:pPr>
              <w:jc w:val="center"/>
              <w:rPr>
                <w:rFonts w:ascii="Calibri" w:hAnsi="Calibri" w:cs="Calibri"/>
              </w:rPr>
            </w:pPr>
            <w:r w:rsidRPr="002E542C">
              <w:rPr>
                <w:rFonts w:ascii="Calibri" w:hAnsi="Calibri" w:cs="Calibri"/>
              </w:rPr>
              <w:t>38</w:t>
            </w:r>
          </w:p>
        </w:tc>
        <w:tc>
          <w:tcPr>
            <w:tcW w:w="960" w:type="dxa"/>
            <w:hideMark/>
          </w:tcPr>
          <w:p w14:paraId="0456B9E3" w14:textId="77777777" w:rsidR="00622C34" w:rsidRPr="00433290" w:rsidRDefault="00622C34" w:rsidP="00400395">
            <w:pPr>
              <w:jc w:val="center"/>
              <w:rPr>
                <w:rFonts w:ascii="Calibri" w:hAnsi="Calibri" w:cs="Calibri"/>
                <w:color w:val="C00000"/>
              </w:rPr>
            </w:pPr>
            <w:r w:rsidRPr="00433290">
              <w:rPr>
                <w:rFonts w:ascii="Calibri" w:hAnsi="Calibri" w:cs="Calibri"/>
              </w:rPr>
              <w:t>6</w:t>
            </w:r>
          </w:p>
        </w:tc>
        <w:tc>
          <w:tcPr>
            <w:tcW w:w="960" w:type="dxa"/>
            <w:hideMark/>
          </w:tcPr>
          <w:p w14:paraId="0E25F244" w14:textId="77777777" w:rsidR="00622C34" w:rsidRPr="00401292" w:rsidRDefault="00622C34" w:rsidP="00400395">
            <w:pPr>
              <w:jc w:val="center"/>
              <w:rPr>
                <w:rFonts w:ascii="Calibri" w:hAnsi="Calibri" w:cs="Calibri"/>
              </w:rPr>
            </w:pPr>
            <w:r w:rsidRPr="00401292">
              <w:rPr>
                <w:rFonts w:ascii="Calibri" w:hAnsi="Calibri" w:cs="Calibri"/>
              </w:rPr>
              <w:t>2</w:t>
            </w:r>
          </w:p>
        </w:tc>
        <w:tc>
          <w:tcPr>
            <w:tcW w:w="1130" w:type="dxa"/>
            <w:noWrap/>
            <w:hideMark/>
          </w:tcPr>
          <w:p w14:paraId="60CBC20A"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3DFE156"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3ED462B4" w14:textId="77777777" w:rsidR="00622C34" w:rsidRPr="00F842B6" w:rsidRDefault="00622C34" w:rsidP="00400395">
            <w:pPr>
              <w:jc w:val="center"/>
              <w:rPr>
                <w:rFonts w:ascii="Calibri" w:hAnsi="Calibri" w:cs="Calibri"/>
              </w:rPr>
            </w:pPr>
            <w:r w:rsidRPr="00F842B6">
              <w:rPr>
                <w:rFonts w:ascii="Calibri" w:hAnsi="Calibri" w:cs="Calibri"/>
              </w:rPr>
              <w:t>6</w:t>
            </w:r>
          </w:p>
        </w:tc>
        <w:tc>
          <w:tcPr>
            <w:tcW w:w="849" w:type="dxa"/>
            <w:noWrap/>
            <w:hideMark/>
          </w:tcPr>
          <w:p w14:paraId="74DB71A6"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52</w:t>
            </w:r>
          </w:p>
        </w:tc>
      </w:tr>
      <w:tr w:rsidR="00622C34" w:rsidRPr="00E351FC" w14:paraId="756B9812" w14:textId="77777777" w:rsidTr="008071BF">
        <w:trPr>
          <w:trHeight w:val="300"/>
          <w:jc w:val="center"/>
        </w:trPr>
        <w:tc>
          <w:tcPr>
            <w:tcW w:w="394" w:type="dxa"/>
            <w:hideMark/>
          </w:tcPr>
          <w:p w14:paraId="260146D3" w14:textId="77777777" w:rsidR="00622C34" w:rsidRPr="00B56472" w:rsidRDefault="00622C34" w:rsidP="00400395">
            <w:pPr>
              <w:jc w:val="center"/>
              <w:rPr>
                <w:rFonts w:ascii="Calibri" w:hAnsi="Calibri" w:cs="Calibri"/>
              </w:rPr>
            </w:pPr>
            <w:r w:rsidRPr="00B56472">
              <w:rPr>
                <w:rFonts w:ascii="Calibri" w:hAnsi="Calibri" w:cs="Calibri"/>
              </w:rPr>
              <w:t>4.</w:t>
            </w:r>
          </w:p>
        </w:tc>
        <w:tc>
          <w:tcPr>
            <w:tcW w:w="1480" w:type="dxa"/>
            <w:hideMark/>
          </w:tcPr>
          <w:p w14:paraId="1A06D197" w14:textId="77777777" w:rsidR="00622C34" w:rsidRPr="00B56472" w:rsidRDefault="00622C34" w:rsidP="00400395">
            <w:pPr>
              <w:rPr>
                <w:rFonts w:ascii="Calibri" w:hAnsi="Calibri" w:cs="Calibri"/>
              </w:rPr>
            </w:pPr>
            <w:r w:rsidRPr="00B56472">
              <w:rPr>
                <w:rFonts w:ascii="Calibri" w:hAnsi="Calibri" w:cs="Calibri"/>
              </w:rPr>
              <w:t>Goleniów</w:t>
            </w:r>
          </w:p>
        </w:tc>
        <w:tc>
          <w:tcPr>
            <w:tcW w:w="746" w:type="dxa"/>
            <w:hideMark/>
          </w:tcPr>
          <w:p w14:paraId="12A34588" w14:textId="77777777" w:rsidR="00622C34" w:rsidRPr="002E542C" w:rsidRDefault="00622C34" w:rsidP="00400395">
            <w:pPr>
              <w:jc w:val="center"/>
              <w:rPr>
                <w:rFonts w:ascii="Calibri" w:hAnsi="Calibri" w:cs="Calibri"/>
              </w:rPr>
            </w:pPr>
            <w:r w:rsidRPr="002E542C">
              <w:rPr>
                <w:rFonts w:ascii="Calibri" w:hAnsi="Calibri" w:cs="Calibri"/>
              </w:rPr>
              <w:t>30</w:t>
            </w:r>
          </w:p>
        </w:tc>
        <w:tc>
          <w:tcPr>
            <w:tcW w:w="960" w:type="dxa"/>
            <w:hideMark/>
          </w:tcPr>
          <w:p w14:paraId="1CAF2450" w14:textId="77777777" w:rsidR="00622C34" w:rsidRPr="00433290" w:rsidRDefault="00622C34" w:rsidP="00400395">
            <w:pPr>
              <w:jc w:val="center"/>
              <w:rPr>
                <w:rFonts w:ascii="Calibri" w:hAnsi="Calibri" w:cs="Calibri"/>
                <w:color w:val="C00000"/>
              </w:rPr>
            </w:pPr>
            <w:r w:rsidRPr="00433290">
              <w:rPr>
                <w:rFonts w:ascii="Calibri" w:hAnsi="Calibri" w:cs="Calibri"/>
              </w:rPr>
              <w:t>17</w:t>
            </w:r>
          </w:p>
        </w:tc>
        <w:tc>
          <w:tcPr>
            <w:tcW w:w="960" w:type="dxa"/>
            <w:hideMark/>
          </w:tcPr>
          <w:p w14:paraId="0610C37E" w14:textId="77777777" w:rsidR="00622C34" w:rsidRPr="00401292" w:rsidRDefault="00622C34" w:rsidP="00400395">
            <w:pPr>
              <w:jc w:val="center"/>
              <w:rPr>
                <w:rFonts w:ascii="Calibri" w:hAnsi="Calibri" w:cs="Calibri"/>
              </w:rPr>
            </w:pPr>
            <w:r w:rsidRPr="00401292">
              <w:rPr>
                <w:rFonts w:ascii="Calibri" w:hAnsi="Calibri" w:cs="Calibri"/>
              </w:rPr>
              <w:t>2</w:t>
            </w:r>
          </w:p>
        </w:tc>
        <w:tc>
          <w:tcPr>
            <w:tcW w:w="1130" w:type="dxa"/>
            <w:noWrap/>
            <w:hideMark/>
          </w:tcPr>
          <w:p w14:paraId="4C28759D"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4734F4C2"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559E7F75" w14:textId="77777777" w:rsidR="00622C34" w:rsidRPr="00F842B6" w:rsidRDefault="00622C34" w:rsidP="00400395">
            <w:pPr>
              <w:jc w:val="center"/>
              <w:rPr>
                <w:rFonts w:ascii="Calibri" w:hAnsi="Calibri" w:cs="Calibri"/>
              </w:rPr>
            </w:pPr>
            <w:r w:rsidRPr="00F842B6">
              <w:rPr>
                <w:rFonts w:ascii="Calibri" w:hAnsi="Calibri" w:cs="Calibri"/>
              </w:rPr>
              <w:t>2</w:t>
            </w:r>
          </w:p>
        </w:tc>
        <w:tc>
          <w:tcPr>
            <w:tcW w:w="849" w:type="dxa"/>
            <w:noWrap/>
            <w:hideMark/>
          </w:tcPr>
          <w:p w14:paraId="3C8C8232"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51</w:t>
            </w:r>
          </w:p>
        </w:tc>
      </w:tr>
      <w:tr w:rsidR="00622C34" w:rsidRPr="00E351FC" w14:paraId="0BD97FC0" w14:textId="77777777" w:rsidTr="008071BF">
        <w:trPr>
          <w:trHeight w:val="300"/>
          <w:jc w:val="center"/>
        </w:trPr>
        <w:tc>
          <w:tcPr>
            <w:tcW w:w="394" w:type="dxa"/>
            <w:hideMark/>
          </w:tcPr>
          <w:p w14:paraId="3BB5D78F" w14:textId="77777777" w:rsidR="00622C34" w:rsidRPr="00B56472" w:rsidRDefault="00622C34" w:rsidP="00400395">
            <w:pPr>
              <w:jc w:val="center"/>
              <w:rPr>
                <w:rFonts w:ascii="Calibri" w:hAnsi="Calibri" w:cs="Calibri"/>
              </w:rPr>
            </w:pPr>
            <w:r w:rsidRPr="00B56472">
              <w:rPr>
                <w:rFonts w:ascii="Calibri" w:hAnsi="Calibri" w:cs="Calibri"/>
              </w:rPr>
              <w:t>5.</w:t>
            </w:r>
          </w:p>
        </w:tc>
        <w:tc>
          <w:tcPr>
            <w:tcW w:w="1480" w:type="dxa"/>
            <w:hideMark/>
          </w:tcPr>
          <w:p w14:paraId="4A1B6DE1" w14:textId="77777777" w:rsidR="00622C34" w:rsidRPr="00B56472" w:rsidRDefault="00622C34" w:rsidP="00400395">
            <w:pPr>
              <w:rPr>
                <w:rFonts w:ascii="Calibri" w:hAnsi="Calibri" w:cs="Calibri"/>
              </w:rPr>
            </w:pPr>
            <w:r w:rsidRPr="00B56472">
              <w:rPr>
                <w:rFonts w:ascii="Calibri" w:hAnsi="Calibri" w:cs="Calibri"/>
              </w:rPr>
              <w:t>Gryfice</w:t>
            </w:r>
          </w:p>
        </w:tc>
        <w:tc>
          <w:tcPr>
            <w:tcW w:w="746" w:type="dxa"/>
            <w:hideMark/>
          </w:tcPr>
          <w:p w14:paraId="19531DEB" w14:textId="77777777" w:rsidR="00622C34" w:rsidRPr="00E9216E" w:rsidRDefault="00622C34" w:rsidP="00400395">
            <w:pPr>
              <w:jc w:val="center"/>
              <w:rPr>
                <w:rFonts w:ascii="Calibri" w:hAnsi="Calibri" w:cs="Calibri"/>
              </w:rPr>
            </w:pPr>
            <w:r w:rsidRPr="00E9216E">
              <w:rPr>
                <w:rFonts w:ascii="Calibri" w:hAnsi="Calibri" w:cs="Calibri"/>
              </w:rPr>
              <w:t>45</w:t>
            </w:r>
          </w:p>
        </w:tc>
        <w:tc>
          <w:tcPr>
            <w:tcW w:w="960" w:type="dxa"/>
            <w:hideMark/>
          </w:tcPr>
          <w:p w14:paraId="24AF774C" w14:textId="77777777" w:rsidR="00622C34" w:rsidRPr="00433290" w:rsidRDefault="00622C34" w:rsidP="00400395">
            <w:pPr>
              <w:jc w:val="center"/>
              <w:rPr>
                <w:rFonts w:ascii="Calibri" w:hAnsi="Calibri" w:cs="Calibri"/>
                <w:color w:val="C00000"/>
              </w:rPr>
            </w:pPr>
            <w:r w:rsidRPr="00433290">
              <w:rPr>
                <w:rFonts w:ascii="Calibri" w:hAnsi="Calibri" w:cs="Calibri"/>
              </w:rPr>
              <w:t>12</w:t>
            </w:r>
          </w:p>
        </w:tc>
        <w:tc>
          <w:tcPr>
            <w:tcW w:w="960" w:type="dxa"/>
            <w:hideMark/>
          </w:tcPr>
          <w:p w14:paraId="7A80578D" w14:textId="77777777" w:rsidR="00622C34" w:rsidRPr="00401292" w:rsidRDefault="00622C34" w:rsidP="00400395">
            <w:pPr>
              <w:jc w:val="center"/>
              <w:rPr>
                <w:rFonts w:ascii="Calibri" w:hAnsi="Calibri" w:cs="Calibri"/>
              </w:rPr>
            </w:pPr>
            <w:r w:rsidRPr="00401292">
              <w:rPr>
                <w:rFonts w:ascii="Calibri" w:hAnsi="Calibri" w:cs="Calibri"/>
              </w:rPr>
              <w:t>2</w:t>
            </w:r>
          </w:p>
        </w:tc>
        <w:tc>
          <w:tcPr>
            <w:tcW w:w="1130" w:type="dxa"/>
            <w:noWrap/>
            <w:hideMark/>
          </w:tcPr>
          <w:p w14:paraId="28ABBE3A"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5FAD703D"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1BB7C4B4" w14:textId="77777777" w:rsidR="00622C34" w:rsidRPr="00F842B6" w:rsidRDefault="00622C34" w:rsidP="00400395">
            <w:pPr>
              <w:jc w:val="center"/>
              <w:rPr>
                <w:rFonts w:ascii="Calibri" w:hAnsi="Calibri" w:cs="Calibri"/>
              </w:rPr>
            </w:pPr>
            <w:r w:rsidRPr="00F842B6">
              <w:rPr>
                <w:rFonts w:ascii="Calibri" w:hAnsi="Calibri" w:cs="Calibri"/>
              </w:rPr>
              <w:t>3</w:t>
            </w:r>
          </w:p>
        </w:tc>
        <w:tc>
          <w:tcPr>
            <w:tcW w:w="849" w:type="dxa"/>
            <w:noWrap/>
            <w:hideMark/>
          </w:tcPr>
          <w:p w14:paraId="7402007C"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62</w:t>
            </w:r>
          </w:p>
        </w:tc>
      </w:tr>
      <w:tr w:rsidR="00622C34" w:rsidRPr="00E351FC" w14:paraId="2CFC7953" w14:textId="77777777" w:rsidTr="008071BF">
        <w:trPr>
          <w:trHeight w:val="300"/>
          <w:jc w:val="center"/>
        </w:trPr>
        <w:tc>
          <w:tcPr>
            <w:tcW w:w="394" w:type="dxa"/>
            <w:hideMark/>
          </w:tcPr>
          <w:p w14:paraId="32068F0A" w14:textId="77777777" w:rsidR="00622C34" w:rsidRPr="00B56472" w:rsidRDefault="00622C34" w:rsidP="00400395">
            <w:pPr>
              <w:jc w:val="center"/>
              <w:rPr>
                <w:rFonts w:ascii="Calibri" w:hAnsi="Calibri" w:cs="Calibri"/>
              </w:rPr>
            </w:pPr>
            <w:r w:rsidRPr="00B56472">
              <w:rPr>
                <w:rFonts w:ascii="Calibri" w:hAnsi="Calibri" w:cs="Calibri"/>
              </w:rPr>
              <w:t>6.</w:t>
            </w:r>
          </w:p>
        </w:tc>
        <w:tc>
          <w:tcPr>
            <w:tcW w:w="1480" w:type="dxa"/>
            <w:hideMark/>
          </w:tcPr>
          <w:p w14:paraId="40AA4581" w14:textId="77777777" w:rsidR="00622C34" w:rsidRPr="00B56472" w:rsidRDefault="00622C34" w:rsidP="00400395">
            <w:pPr>
              <w:rPr>
                <w:rFonts w:ascii="Calibri" w:hAnsi="Calibri" w:cs="Calibri"/>
              </w:rPr>
            </w:pPr>
            <w:r w:rsidRPr="00B56472">
              <w:rPr>
                <w:rFonts w:ascii="Calibri" w:hAnsi="Calibri" w:cs="Calibri"/>
              </w:rPr>
              <w:t>Gryfino</w:t>
            </w:r>
          </w:p>
        </w:tc>
        <w:tc>
          <w:tcPr>
            <w:tcW w:w="746" w:type="dxa"/>
            <w:hideMark/>
          </w:tcPr>
          <w:p w14:paraId="5F393BA8" w14:textId="77777777" w:rsidR="00622C34" w:rsidRPr="00E9216E" w:rsidRDefault="00622C34" w:rsidP="00400395">
            <w:pPr>
              <w:jc w:val="center"/>
              <w:rPr>
                <w:rFonts w:ascii="Calibri" w:hAnsi="Calibri" w:cs="Calibri"/>
              </w:rPr>
            </w:pPr>
            <w:r w:rsidRPr="00E9216E">
              <w:rPr>
                <w:rFonts w:ascii="Calibri" w:hAnsi="Calibri" w:cs="Calibri"/>
              </w:rPr>
              <w:t>60</w:t>
            </w:r>
          </w:p>
        </w:tc>
        <w:tc>
          <w:tcPr>
            <w:tcW w:w="960" w:type="dxa"/>
            <w:hideMark/>
          </w:tcPr>
          <w:p w14:paraId="31B2750C" w14:textId="77777777" w:rsidR="00622C34" w:rsidRPr="00433290" w:rsidRDefault="00622C34" w:rsidP="00400395">
            <w:pPr>
              <w:jc w:val="center"/>
              <w:rPr>
                <w:rFonts w:ascii="Calibri" w:hAnsi="Calibri" w:cs="Calibri"/>
                <w:color w:val="C00000"/>
              </w:rPr>
            </w:pPr>
            <w:r w:rsidRPr="00433290">
              <w:rPr>
                <w:rFonts w:ascii="Calibri" w:hAnsi="Calibri" w:cs="Calibri"/>
              </w:rPr>
              <w:t>26</w:t>
            </w:r>
          </w:p>
        </w:tc>
        <w:tc>
          <w:tcPr>
            <w:tcW w:w="960" w:type="dxa"/>
            <w:hideMark/>
          </w:tcPr>
          <w:p w14:paraId="26411F1C"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noWrap/>
            <w:hideMark/>
          </w:tcPr>
          <w:p w14:paraId="2B532F2B"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31454EBA"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4AEA01B2" w14:textId="77777777" w:rsidR="00622C34" w:rsidRPr="00F842B6" w:rsidRDefault="00622C34" w:rsidP="00400395">
            <w:pPr>
              <w:jc w:val="center"/>
              <w:rPr>
                <w:rFonts w:ascii="Calibri" w:hAnsi="Calibri" w:cs="Calibri"/>
              </w:rPr>
            </w:pPr>
            <w:r>
              <w:rPr>
                <w:rFonts w:ascii="Calibri" w:hAnsi="Calibri" w:cs="Calibri"/>
              </w:rPr>
              <w:t>3</w:t>
            </w:r>
          </w:p>
        </w:tc>
        <w:tc>
          <w:tcPr>
            <w:tcW w:w="849" w:type="dxa"/>
            <w:noWrap/>
            <w:hideMark/>
          </w:tcPr>
          <w:p w14:paraId="0E4FF87D"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90</w:t>
            </w:r>
          </w:p>
        </w:tc>
      </w:tr>
      <w:tr w:rsidR="00622C34" w:rsidRPr="00E351FC" w14:paraId="3986AEB8" w14:textId="77777777" w:rsidTr="008071BF">
        <w:trPr>
          <w:trHeight w:val="300"/>
          <w:jc w:val="center"/>
        </w:trPr>
        <w:tc>
          <w:tcPr>
            <w:tcW w:w="394" w:type="dxa"/>
            <w:hideMark/>
          </w:tcPr>
          <w:p w14:paraId="6CC73B8B" w14:textId="77777777" w:rsidR="00622C34" w:rsidRPr="00B56472" w:rsidRDefault="00622C34" w:rsidP="00400395">
            <w:pPr>
              <w:jc w:val="center"/>
              <w:rPr>
                <w:rFonts w:ascii="Calibri" w:hAnsi="Calibri" w:cs="Calibri"/>
              </w:rPr>
            </w:pPr>
            <w:r w:rsidRPr="00B56472">
              <w:rPr>
                <w:rFonts w:ascii="Calibri" w:hAnsi="Calibri" w:cs="Calibri"/>
              </w:rPr>
              <w:t>7.</w:t>
            </w:r>
          </w:p>
        </w:tc>
        <w:tc>
          <w:tcPr>
            <w:tcW w:w="1480" w:type="dxa"/>
            <w:hideMark/>
          </w:tcPr>
          <w:p w14:paraId="32442DE5" w14:textId="77777777" w:rsidR="00622C34" w:rsidRPr="00B56472" w:rsidRDefault="00622C34" w:rsidP="00400395">
            <w:pPr>
              <w:rPr>
                <w:rFonts w:ascii="Calibri" w:hAnsi="Calibri" w:cs="Calibri"/>
              </w:rPr>
            </w:pPr>
            <w:r w:rsidRPr="00B56472">
              <w:rPr>
                <w:rFonts w:ascii="Calibri" w:hAnsi="Calibri" w:cs="Calibri"/>
              </w:rPr>
              <w:t>Kamień Pom.</w:t>
            </w:r>
          </w:p>
        </w:tc>
        <w:tc>
          <w:tcPr>
            <w:tcW w:w="746" w:type="dxa"/>
            <w:noWrap/>
            <w:hideMark/>
          </w:tcPr>
          <w:p w14:paraId="7CA18154" w14:textId="77777777" w:rsidR="00622C34" w:rsidRPr="00564D67" w:rsidRDefault="00622C34" w:rsidP="00400395">
            <w:pPr>
              <w:jc w:val="center"/>
              <w:rPr>
                <w:rFonts w:ascii="Calibri" w:hAnsi="Calibri" w:cs="Calibri"/>
              </w:rPr>
            </w:pPr>
            <w:r w:rsidRPr="00564D67">
              <w:rPr>
                <w:rFonts w:ascii="Calibri" w:hAnsi="Calibri" w:cs="Calibri"/>
              </w:rPr>
              <w:t>32</w:t>
            </w:r>
          </w:p>
        </w:tc>
        <w:tc>
          <w:tcPr>
            <w:tcW w:w="960" w:type="dxa"/>
            <w:noWrap/>
            <w:hideMark/>
          </w:tcPr>
          <w:p w14:paraId="5AEB7D3C" w14:textId="77777777" w:rsidR="00622C34" w:rsidRPr="00433290" w:rsidRDefault="00622C34" w:rsidP="00400395">
            <w:pPr>
              <w:jc w:val="center"/>
              <w:rPr>
                <w:rFonts w:ascii="Calibri" w:hAnsi="Calibri" w:cs="Calibri"/>
                <w:color w:val="C00000"/>
              </w:rPr>
            </w:pPr>
            <w:r w:rsidRPr="00433290">
              <w:rPr>
                <w:rFonts w:ascii="Calibri" w:hAnsi="Calibri" w:cs="Calibri"/>
              </w:rPr>
              <w:t>13</w:t>
            </w:r>
          </w:p>
        </w:tc>
        <w:tc>
          <w:tcPr>
            <w:tcW w:w="960" w:type="dxa"/>
            <w:hideMark/>
          </w:tcPr>
          <w:p w14:paraId="17303B3E" w14:textId="77777777" w:rsidR="00622C34" w:rsidRPr="00401292" w:rsidRDefault="00622C34" w:rsidP="00400395">
            <w:pPr>
              <w:jc w:val="center"/>
              <w:rPr>
                <w:rFonts w:ascii="Calibri" w:hAnsi="Calibri" w:cs="Calibri"/>
              </w:rPr>
            </w:pPr>
            <w:r w:rsidRPr="00401292">
              <w:rPr>
                <w:rFonts w:ascii="Calibri" w:hAnsi="Calibri" w:cs="Calibri"/>
              </w:rPr>
              <w:t>3</w:t>
            </w:r>
          </w:p>
        </w:tc>
        <w:tc>
          <w:tcPr>
            <w:tcW w:w="1130" w:type="dxa"/>
            <w:noWrap/>
            <w:hideMark/>
          </w:tcPr>
          <w:p w14:paraId="305D8833"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F3EDBBB"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7980482E" w14:textId="77777777" w:rsidR="00622C34" w:rsidRPr="00F842B6" w:rsidRDefault="00622C34" w:rsidP="00400395">
            <w:pPr>
              <w:jc w:val="center"/>
              <w:rPr>
                <w:rFonts w:ascii="Calibri" w:hAnsi="Calibri" w:cs="Calibri"/>
              </w:rPr>
            </w:pPr>
            <w:r w:rsidRPr="00F842B6">
              <w:rPr>
                <w:rFonts w:ascii="Calibri" w:hAnsi="Calibri" w:cs="Calibri"/>
              </w:rPr>
              <w:t>10</w:t>
            </w:r>
          </w:p>
        </w:tc>
        <w:tc>
          <w:tcPr>
            <w:tcW w:w="849" w:type="dxa"/>
            <w:noWrap/>
            <w:hideMark/>
          </w:tcPr>
          <w:p w14:paraId="495E1634"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58</w:t>
            </w:r>
          </w:p>
        </w:tc>
      </w:tr>
      <w:tr w:rsidR="00622C34" w:rsidRPr="00E351FC" w14:paraId="5882D884" w14:textId="77777777" w:rsidTr="008071BF">
        <w:trPr>
          <w:trHeight w:val="300"/>
          <w:jc w:val="center"/>
        </w:trPr>
        <w:tc>
          <w:tcPr>
            <w:tcW w:w="394" w:type="dxa"/>
            <w:hideMark/>
          </w:tcPr>
          <w:p w14:paraId="7EE99CE9" w14:textId="77777777" w:rsidR="00622C34" w:rsidRPr="00B56472" w:rsidRDefault="00622C34" w:rsidP="00400395">
            <w:pPr>
              <w:jc w:val="center"/>
              <w:rPr>
                <w:rFonts w:ascii="Calibri" w:hAnsi="Calibri" w:cs="Calibri"/>
              </w:rPr>
            </w:pPr>
            <w:r w:rsidRPr="00B56472">
              <w:rPr>
                <w:rFonts w:ascii="Calibri" w:hAnsi="Calibri" w:cs="Calibri"/>
              </w:rPr>
              <w:t>8.</w:t>
            </w:r>
          </w:p>
        </w:tc>
        <w:tc>
          <w:tcPr>
            <w:tcW w:w="1480" w:type="dxa"/>
            <w:hideMark/>
          </w:tcPr>
          <w:p w14:paraId="63358F34" w14:textId="77777777" w:rsidR="00622C34" w:rsidRPr="00B56472" w:rsidRDefault="00622C34" w:rsidP="00400395">
            <w:pPr>
              <w:rPr>
                <w:rFonts w:ascii="Calibri" w:hAnsi="Calibri" w:cs="Calibri"/>
              </w:rPr>
            </w:pPr>
            <w:r w:rsidRPr="00B56472">
              <w:rPr>
                <w:rFonts w:ascii="Calibri" w:hAnsi="Calibri" w:cs="Calibri"/>
              </w:rPr>
              <w:t>Kołobrzeg</w:t>
            </w:r>
          </w:p>
        </w:tc>
        <w:tc>
          <w:tcPr>
            <w:tcW w:w="746" w:type="dxa"/>
            <w:hideMark/>
          </w:tcPr>
          <w:p w14:paraId="18C3A1C6" w14:textId="77777777" w:rsidR="00622C34" w:rsidRPr="00564D67" w:rsidRDefault="00622C34" w:rsidP="00400395">
            <w:pPr>
              <w:jc w:val="center"/>
              <w:rPr>
                <w:rFonts w:ascii="Calibri" w:hAnsi="Calibri" w:cs="Calibri"/>
              </w:rPr>
            </w:pPr>
            <w:r w:rsidRPr="00564D67">
              <w:rPr>
                <w:rFonts w:ascii="Calibri" w:hAnsi="Calibri" w:cs="Calibri"/>
              </w:rPr>
              <w:t>1</w:t>
            </w:r>
          </w:p>
        </w:tc>
        <w:tc>
          <w:tcPr>
            <w:tcW w:w="960" w:type="dxa"/>
            <w:hideMark/>
          </w:tcPr>
          <w:p w14:paraId="2421E147" w14:textId="77777777" w:rsidR="00622C34" w:rsidRPr="00433290" w:rsidRDefault="00622C34" w:rsidP="00400395">
            <w:pPr>
              <w:jc w:val="center"/>
              <w:rPr>
                <w:rFonts w:ascii="Calibri" w:hAnsi="Calibri" w:cs="Calibri"/>
                <w:color w:val="C00000"/>
              </w:rPr>
            </w:pPr>
            <w:r w:rsidRPr="00433290">
              <w:rPr>
                <w:rFonts w:ascii="Calibri" w:hAnsi="Calibri" w:cs="Calibri"/>
              </w:rPr>
              <w:t>4</w:t>
            </w:r>
          </w:p>
        </w:tc>
        <w:tc>
          <w:tcPr>
            <w:tcW w:w="960" w:type="dxa"/>
            <w:hideMark/>
          </w:tcPr>
          <w:p w14:paraId="42CC2B0C"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2D9C456D" w14:textId="77777777" w:rsidR="00622C34" w:rsidRPr="00F842B6" w:rsidRDefault="00622C34" w:rsidP="00400395">
            <w:pPr>
              <w:jc w:val="center"/>
              <w:rPr>
                <w:rFonts w:ascii="Calibri" w:hAnsi="Calibri" w:cs="Calibri"/>
              </w:rPr>
            </w:pPr>
            <w:r w:rsidRPr="00F842B6">
              <w:rPr>
                <w:rFonts w:ascii="Calibri" w:hAnsi="Calibri" w:cs="Calibri"/>
              </w:rPr>
              <w:t>1</w:t>
            </w:r>
          </w:p>
        </w:tc>
        <w:tc>
          <w:tcPr>
            <w:tcW w:w="1134" w:type="dxa"/>
            <w:hideMark/>
          </w:tcPr>
          <w:p w14:paraId="5F2026CF"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6F7DC696" w14:textId="77777777" w:rsidR="00622C34" w:rsidRPr="00F842B6" w:rsidRDefault="00622C34" w:rsidP="00400395">
            <w:pPr>
              <w:jc w:val="center"/>
              <w:rPr>
                <w:rFonts w:ascii="Calibri" w:hAnsi="Calibri" w:cs="Calibri"/>
              </w:rPr>
            </w:pPr>
            <w:r w:rsidRPr="00F842B6">
              <w:rPr>
                <w:rFonts w:ascii="Calibri" w:hAnsi="Calibri" w:cs="Calibri"/>
              </w:rPr>
              <w:t>6</w:t>
            </w:r>
          </w:p>
        </w:tc>
        <w:tc>
          <w:tcPr>
            <w:tcW w:w="849" w:type="dxa"/>
            <w:noWrap/>
            <w:hideMark/>
          </w:tcPr>
          <w:p w14:paraId="47385E34"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13</w:t>
            </w:r>
          </w:p>
        </w:tc>
      </w:tr>
      <w:tr w:rsidR="00622C34" w:rsidRPr="00E351FC" w14:paraId="46925CD2" w14:textId="77777777" w:rsidTr="008071BF">
        <w:trPr>
          <w:trHeight w:val="300"/>
          <w:jc w:val="center"/>
        </w:trPr>
        <w:tc>
          <w:tcPr>
            <w:tcW w:w="394" w:type="dxa"/>
            <w:hideMark/>
          </w:tcPr>
          <w:p w14:paraId="2EB921D0" w14:textId="77777777" w:rsidR="00622C34" w:rsidRPr="00B56472" w:rsidRDefault="00622C34" w:rsidP="00400395">
            <w:pPr>
              <w:jc w:val="center"/>
              <w:rPr>
                <w:rFonts w:ascii="Calibri" w:hAnsi="Calibri" w:cs="Calibri"/>
              </w:rPr>
            </w:pPr>
            <w:r w:rsidRPr="00B56472">
              <w:rPr>
                <w:rFonts w:ascii="Calibri" w:hAnsi="Calibri" w:cs="Calibri"/>
              </w:rPr>
              <w:t>9.</w:t>
            </w:r>
          </w:p>
        </w:tc>
        <w:tc>
          <w:tcPr>
            <w:tcW w:w="1480" w:type="dxa"/>
            <w:hideMark/>
          </w:tcPr>
          <w:p w14:paraId="0F52E495" w14:textId="77777777" w:rsidR="00622C34" w:rsidRPr="00B56472" w:rsidRDefault="00622C34" w:rsidP="00400395">
            <w:pPr>
              <w:rPr>
                <w:rFonts w:ascii="Calibri" w:hAnsi="Calibri" w:cs="Calibri"/>
              </w:rPr>
            </w:pPr>
            <w:r w:rsidRPr="00B56472">
              <w:rPr>
                <w:rFonts w:ascii="Calibri" w:hAnsi="Calibri" w:cs="Calibri"/>
              </w:rPr>
              <w:t>Koszalin</w:t>
            </w:r>
          </w:p>
        </w:tc>
        <w:tc>
          <w:tcPr>
            <w:tcW w:w="746" w:type="dxa"/>
            <w:hideMark/>
          </w:tcPr>
          <w:p w14:paraId="7A17EE8F" w14:textId="77777777" w:rsidR="00622C34" w:rsidRPr="00564D67" w:rsidRDefault="00622C34" w:rsidP="00400395">
            <w:pPr>
              <w:jc w:val="center"/>
              <w:rPr>
                <w:rFonts w:ascii="Calibri" w:hAnsi="Calibri" w:cs="Calibri"/>
              </w:rPr>
            </w:pPr>
            <w:r w:rsidRPr="00564D67">
              <w:rPr>
                <w:rFonts w:ascii="Calibri" w:hAnsi="Calibri" w:cs="Calibri"/>
              </w:rPr>
              <w:t>73</w:t>
            </w:r>
          </w:p>
        </w:tc>
        <w:tc>
          <w:tcPr>
            <w:tcW w:w="960" w:type="dxa"/>
            <w:hideMark/>
          </w:tcPr>
          <w:p w14:paraId="0327DA44" w14:textId="77777777" w:rsidR="00622C34" w:rsidRPr="00433290" w:rsidRDefault="00622C34" w:rsidP="00400395">
            <w:pPr>
              <w:jc w:val="center"/>
              <w:rPr>
                <w:rFonts w:ascii="Calibri" w:hAnsi="Calibri" w:cs="Calibri"/>
              </w:rPr>
            </w:pPr>
            <w:r w:rsidRPr="00433290">
              <w:rPr>
                <w:rFonts w:ascii="Calibri" w:hAnsi="Calibri" w:cs="Calibri"/>
              </w:rPr>
              <w:t>15</w:t>
            </w:r>
          </w:p>
        </w:tc>
        <w:tc>
          <w:tcPr>
            <w:tcW w:w="960" w:type="dxa"/>
            <w:hideMark/>
          </w:tcPr>
          <w:p w14:paraId="2AED0EFD"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6364C0CC" w14:textId="77777777" w:rsidR="00622C34" w:rsidRPr="00F842B6" w:rsidRDefault="00622C34" w:rsidP="00400395">
            <w:pPr>
              <w:jc w:val="center"/>
              <w:rPr>
                <w:rFonts w:ascii="Calibri" w:hAnsi="Calibri" w:cs="Calibri"/>
              </w:rPr>
            </w:pPr>
            <w:r w:rsidRPr="00F842B6">
              <w:rPr>
                <w:rFonts w:ascii="Calibri" w:hAnsi="Calibri" w:cs="Calibri"/>
              </w:rPr>
              <w:t>1</w:t>
            </w:r>
          </w:p>
        </w:tc>
        <w:tc>
          <w:tcPr>
            <w:tcW w:w="1134" w:type="dxa"/>
            <w:hideMark/>
          </w:tcPr>
          <w:p w14:paraId="2B454E7E"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1CE0FF55" w14:textId="77777777" w:rsidR="00622C34" w:rsidRPr="00F842B6" w:rsidRDefault="00622C34" w:rsidP="00400395">
            <w:pPr>
              <w:jc w:val="center"/>
              <w:rPr>
                <w:rFonts w:ascii="Calibri" w:hAnsi="Calibri" w:cs="Calibri"/>
              </w:rPr>
            </w:pPr>
            <w:r w:rsidRPr="00F842B6">
              <w:rPr>
                <w:rFonts w:ascii="Calibri" w:hAnsi="Calibri" w:cs="Calibri"/>
              </w:rPr>
              <w:t>1</w:t>
            </w:r>
            <w:r>
              <w:rPr>
                <w:rFonts w:ascii="Calibri" w:hAnsi="Calibri" w:cs="Calibri"/>
              </w:rPr>
              <w:t>6</w:t>
            </w:r>
          </w:p>
        </w:tc>
        <w:tc>
          <w:tcPr>
            <w:tcW w:w="849" w:type="dxa"/>
            <w:noWrap/>
            <w:hideMark/>
          </w:tcPr>
          <w:p w14:paraId="7EB02542"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106</w:t>
            </w:r>
          </w:p>
        </w:tc>
      </w:tr>
      <w:tr w:rsidR="00622C34" w:rsidRPr="00E351FC" w14:paraId="6D2427E1" w14:textId="77777777" w:rsidTr="008071BF">
        <w:trPr>
          <w:trHeight w:val="300"/>
          <w:jc w:val="center"/>
        </w:trPr>
        <w:tc>
          <w:tcPr>
            <w:tcW w:w="394" w:type="dxa"/>
            <w:hideMark/>
          </w:tcPr>
          <w:p w14:paraId="77FFCA43" w14:textId="77777777" w:rsidR="00622C34" w:rsidRPr="00B56472" w:rsidRDefault="00622C34" w:rsidP="00400395">
            <w:pPr>
              <w:jc w:val="center"/>
              <w:rPr>
                <w:rFonts w:ascii="Calibri" w:hAnsi="Calibri" w:cs="Calibri"/>
              </w:rPr>
            </w:pPr>
            <w:r w:rsidRPr="00B56472">
              <w:rPr>
                <w:rFonts w:ascii="Calibri" w:hAnsi="Calibri" w:cs="Calibri"/>
              </w:rPr>
              <w:t>10.</w:t>
            </w:r>
          </w:p>
        </w:tc>
        <w:tc>
          <w:tcPr>
            <w:tcW w:w="1480" w:type="dxa"/>
            <w:hideMark/>
          </w:tcPr>
          <w:p w14:paraId="2AFF74B6" w14:textId="77777777" w:rsidR="00622C34" w:rsidRPr="00B56472" w:rsidRDefault="00622C34" w:rsidP="00400395">
            <w:pPr>
              <w:rPr>
                <w:rFonts w:ascii="Calibri" w:hAnsi="Calibri" w:cs="Calibri"/>
              </w:rPr>
            </w:pPr>
            <w:r w:rsidRPr="00B56472">
              <w:rPr>
                <w:rFonts w:ascii="Calibri" w:hAnsi="Calibri" w:cs="Calibri"/>
              </w:rPr>
              <w:t>Myślibórz</w:t>
            </w:r>
          </w:p>
        </w:tc>
        <w:tc>
          <w:tcPr>
            <w:tcW w:w="746" w:type="dxa"/>
            <w:hideMark/>
          </w:tcPr>
          <w:p w14:paraId="252D3413" w14:textId="77777777" w:rsidR="00622C34" w:rsidRPr="00564D67" w:rsidRDefault="00622C34" w:rsidP="00400395">
            <w:pPr>
              <w:jc w:val="center"/>
              <w:rPr>
                <w:rFonts w:ascii="Calibri" w:hAnsi="Calibri" w:cs="Calibri"/>
              </w:rPr>
            </w:pPr>
            <w:r w:rsidRPr="00564D67">
              <w:rPr>
                <w:rFonts w:ascii="Calibri" w:hAnsi="Calibri" w:cs="Calibri"/>
              </w:rPr>
              <w:t>26</w:t>
            </w:r>
          </w:p>
        </w:tc>
        <w:tc>
          <w:tcPr>
            <w:tcW w:w="960" w:type="dxa"/>
            <w:hideMark/>
          </w:tcPr>
          <w:p w14:paraId="52337B18" w14:textId="77777777" w:rsidR="00622C34" w:rsidRPr="00433290" w:rsidRDefault="00622C34" w:rsidP="00400395">
            <w:pPr>
              <w:jc w:val="center"/>
              <w:rPr>
                <w:rFonts w:ascii="Calibri" w:hAnsi="Calibri" w:cs="Calibri"/>
                <w:color w:val="C00000"/>
              </w:rPr>
            </w:pPr>
            <w:r w:rsidRPr="00433290">
              <w:rPr>
                <w:rFonts w:ascii="Calibri" w:hAnsi="Calibri" w:cs="Calibri"/>
              </w:rPr>
              <w:t>10</w:t>
            </w:r>
          </w:p>
        </w:tc>
        <w:tc>
          <w:tcPr>
            <w:tcW w:w="960" w:type="dxa"/>
            <w:hideMark/>
          </w:tcPr>
          <w:p w14:paraId="1C06186B" w14:textId="77777777" w:rsidR="00622C34" w:rsidRPr="00401292" w:rsidRDefault="00622C34" w:rsidP="00400395">
            <w:pPr>
              <w:jc w:val="center"/>
              <w:rPr>
                <w:rFonts w:ascii="Calibri" w:hAnsi="Calibri" w:cs="Calibri"/>
              </w:rPr>
            </w:pPr>
            <w:r w:rsidRPr="00401292">
              <w:rPr>
                <w:rFonts w:ascii="Calibri" w:hAnsi="Calibri" w:cs="Calibri"/>
              </w:rPr>
              <w:t>3</w:t>
            </w:r>
          </w:p>
        </w:tc>
        <w:tc>
          <w:tcPr>
            <w:tcW w:w="1130" w:type="dxa"/>
            <w:hideMark/>
          </w:tcPr>
          <w:p w14:paraId="30E38C66"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248E027E"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770262A7" w14:textId="77777777" w:rsidR="00622C34" w:rsidRPr="00F842B6" w:rsidRDefault="00622C34" w:rsidP="00400395">
            <w:pPr>
              <w:jc w:val="center"/>
              <w:rPr>
                <w:rFonts w:ascii="Calibri" w:hAnsi="Calibri" w:cs="Calibri"/>
              </w:rPr>
            </w:pPr>
            <w:r>
              <w:rPr>
                <w:rFonts w:ascii="Calibri" w:hAnsi="Calibri" w:cs="Calibri"/>
              </w:rPr>
              <w:t>6</w:t>
            </w:r>
          </w:p>
        </w:tc>
        <w:tc>
          <w:tcPr>
            <w:tcW w:w="849" w:type="dxa"/>
            <w:noWrap/>
            <w:hideMark/>
          </w:tcPr>
          <w:p w14:paraId="318F9A6D"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45</w:t>
            </w:r>
          </w:p>
        </w:tc>
      </w:tr>
      <w:tr w:rsidR="00622C34" w:rsidRPr="00E351FC" w14:paraId="053E8895" w14:textId="77777777" w:rsidTr="008071BF">
        <w:trPr>
          <w:trHeight w:val="300"/>
          <w:jc w:val="center"/>
        </w:trPr>
        <w:tc>
          <w:tcPr>
            <w:tcW w:w="394" w:type="dxa"/>
            <w:hideMark/>
          </w:tcPr>
          <w:p w14:paraId="1F1ACC3D" w14:textId="77777777" w:rsidR="00622C34" w:rsidRPr="00B56472" w:rsidRDefault="00622C34" w:rsidP="00400395">
            <w:pPr>
              <w:jc w:val="center"/>
              <w:rPr>
                <w:rFonts w:ascii="Calibri" w:hAnsi="Calibri" w:cs="Calibri"/>
              </w:rPr>
            </w:pPr>
            <w:r w:rsidRPr="00B56472">
              <w:rPr>
                <w:rFonts w:ascii="Calibri" w:hAnsi="Calibri" w:cs="Calibri"/>
              </w:rPr>
              <w:t>11.</w:t>
            </w:r>
          </w:p>
        </w:tc>
        <w:tc>
          <w:tcPr>
            <w:tcW w:w="1480" w:type="dxa"/>
            <w:hideMark/>
          </w:tcPr>
          <w:p w14:paraId="621A1068" w14:textId="77777777" w:rsidR="00622C34" w:rsidRPr="00B56472" w:rsidRDefault="00622C34" w:rsidP="00400395">
            <w:pPr>
              <w:rPr>
                <w:rFonts w:ascii="Calibri" w:hAnsi="Calibri" w:cs="Calibri"/>
              </w:rPr>
            </w:pPr>
            <w:r w:rsidRPr="00B56472">
              <w:rPr>
                <w:rFonts w:ascii="Calibri" w:hAnsi="Calibri" w:cs="Calibri"/>
              </w:rPr>
              <w:t>Police</w:t>
            </w:r>
          </w:p>
        </w:tc>
        <w:tc>
          <w:tcPr>
            <w:tcW w:w="746" w:type="dxa"/>
            <w:hideMark/>
          </w:tcPr>
          <w:p w14:paraId="1CF4543A" w14:textId="77777777" w:rsidR="00622C34" w:rsidRPr="00564D67" w:rsidRDefault="00622C34" w:rsidP="00400395">
            <w:pPr>
              <w:jc w:val="center"/>
              <w:rPr>
                <w:rFonts w:ascii="Calibri" w:hAnsi="Calibri" w:cs="Calibri"/>
              </w:rPr>
            </w:pPr>
            <w:r w:rsidRPr="00564D67">
              <w:rPr>
                <w:rFonts w:ascii="Calibri" w:hAnsi="Calibri" w:cs="Calibri"/>
              </w:rPr>
              <w:t>6</w:t>
            </w:r>
          </w:p>
        </w:tc>
        <w:tc>
          <w:tcPr>
            <w:tcW w:w="960" w:type="dxa"/>
            <w:hideMark/>
          </w:tcPr>
          <w:p w14:paraId="645004DE" w14:textId="77777777" w:rsidR="00622C34" w:rsidRPr="00433290" w:rsidRDefault="00622C34" w:rsidP="00400395">
            <w:pPr>
              <w:jc w:val="center"/>
              <w:rPr>
                <w:rFonts w:ascii="Calibri" w:hAnsi="Calibri" w:cs="Calibri"/>
                <w:color w:val="C00000"/>
              </w:rPr>
            </w:pPr>
            <w:r w:rsidRPr="00433290">
              <w:rPr>
                <w:rFonts w:ascii="Calibri" w:hAnsi="Calibri" w:cs="Calibri"/>
              </w:rPr>
              <w:t>10</w:t>
            </w:r>
          </w:p>
        </w:tc>
        <w:tc>
          <w:tcPr>
            <w:tcW w:w="960" w:type="dxa"/>
            <w:hideMark/>
          </w:tcPr>
          <w:p w14:paraId="6CD7A3A5" w14:textId="77777777" w:rsidR="00622C34" w:rsidRPr="00401292" w:rsidRDefault="00622C34" w:rsidP="00400395">
            <w:pPr>
              <w:jc w:val="center"/>
              <w:rPr>
                <w:rFonts w:ascii="Calibri" w:hAnsi="Calibri" w:cs="Calibri"/>
              </w:rPr>
            </w:pPr>
            <w:r w:rsidRPr="00401292">
              <w:rPr>
                <w:rFonts w:ascii="Calibri" w:hAnsi="Calibri" w:cs="Calibri"/>
              </w:rPr>
              <w:t>4</w:t>
            </w:r>
          </w:p>
        </w:tc>
        <w:tc>
          <w:tcPr>
            <w:tcW w:w="1130" w:type="dxa"/>
            <w:hideMark/>
          </w:tcPr>
          <w:p w14:paraId="27ADD978"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537C930E"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6D225E58" w14:textId="77777777" w:rsidR="00622C34" w:rsidRPr="00F842B6" w:rsidRDefault="00622C34" w:rsidP="00400395">
            <w:pPr>
              <w:jc w:val="center"/>
              <w:rPr>
                <w:rFonts w:ascii="Calibri" w:hAnsi="Calibri" w:cs="Calibri"/>
              </w:rPr>
            </w:pPr>
            <w:r>
              <w:rPr>
                <w:rFonts w:ascii="Calibri" w:hAnsi="Calibri" w:cs="Calibri"/>
              </w:rPr>
              <w:t>3</w:t>
            </w:r>
          </w:p>
        </w:tc>
        <w:tc>
          <w:tcPr>
            <w:tcW w:w="849" w:type="dxa"/>
            <w:noWrap/>
            <w:hideMark/>
          </w:tcPr>
          <w:p w14:paraId="5A8A4323"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23</w:t>
            </w:r>
          </w:p>
        </w:tc>
      </w:tr>
      <w:tr w:rsidR="00622C34" w:rsidRPr="00E351FC" w14:paraId="209A7671" w14:textId="77777777" w:rsidTr="008071BF">
        <w:trPr>
          <w:trHeight w:val="300"/>
          <w:jc w:val="center"/>
        </w:trPr>
        <w:tc>
          <w:tcPr>
            <w:tcW w:w="394" w:type="dxa"/>
            <w:hideMark/>
          </w:tcPr>
          <w:p w14:paraId="4B0A8110" w14:textId="77777777" w:rsidR="00622C34" w:rsidRPr="00B56472" w:rsidRDefault="00622C34" w:rsidP="00400395">
            <w:pPr>
              <w:jc w:val="center"/>
              <w:rPr>
                <w:rFonts w:ascii="Calibri" w:hAnsi="Calibri" w:cs="Calibri"/>
              </w:rPr>
            </w:pPr>
            <w:r w:rsidRPr="00B56472">
              <w:rPr>
                <w:rFonts w:ascii="Calibri" w:hAnsi="Calibri" w:cs="Calibri"/>
              </w:rPr>
              <w:t>12.</w:t>
            </w:r>
          </w:p>
        </w:tc>
        <w:tc>
          <w:tcPr>
            <w:tcW w:w="1480" w:type="dxa"/>
            <w:hideMark/>
          </w:tcPr>
          <w:p w14:paraId="6D0620D8" w14:textId="77777777" w:rsidR="00622C34" w:rsidRPr="00B56472" w:rsidRDefault="00622C34" w:rsidP="00400395">
            <w:pPr>
              <w:rPr>
                <w:rFonts w:ascii="Calibri" w:hAnsi="Calibri" w:cs="Calibri"/>
              </w:rPr>
            </w:pPr>
            <w:r w:rsidRPr="00B56472">
              <w:rPr>
                <w:rFonts w:ascii="Calibri" w:hAnsi="Calibri" w:cs="Calibri"/>
              </w:rPr>
              <w:t>Pyrzyce</w:t>
            </w:r>
          </w:p>
        </w:tc>
        <w:tc>
          <w:tcPr>
            <w:tcW w:w="746" w:type="dxa"/>
            <w:noWrap/>
            <w:hideMark/>
          </w:tcPr>
          <w:p w14:paraId="1F26FD1A" w14:textId="77777777" w:rsidR="00622C34" w:rsidRPr="00564D67" w:rsidRDefault="00622C34" w:rsidP="00400395">
            <w:pPr>
              <w:jc w:val="center"/>
              <w:rPr>
                <w:rFonts w:ascii="Calibri" w:hAnsi="Calibri" w:cs="Calibri"/>
              </w:rPr>
            </w:pPr>
            <w:r w:rsidRPr="00564D67">
              <w:rPr>
                <w:rFonts w:ascii="Calibri" w:hAnsi="Calibri" w:cs="Calibri"/>
              </w:rPr>
              <w:t>26</w:t>
            </w:r>
          </w:p>
        </w:tc>
        <w:tc>
          <w:tcPr>
            <w:tcW w:w="960" w:type="dxa"/>
            <w:noWrap/>
            <w:hideMark/>
          </w:tcPr>
          <w:p w14:paraId="35C88106" w14:textId="77777777" w:rsidR="00622C34" w:rsidRPr="00433290" w:rsidRDefault="00622C34" w:rsidP="00400395">
            <w:pPr>
              <w:jc w:val="center"/>
              <w:rPr>
                <w:rFonts w:ascii="Calibri" w:hAnsi="Calibri" w:cs="Calibri"/>
                <w:color w:val="C00000"/>
              </w:rPr>
            </w:pPr>
            <w:r w:rsidRPr="00433290">
              <w:rPr>
                <w:rFonts w:ascii="Calibri" w:hAnsi="Calibri" w:cs="Calibri"/>
              </w:rPr>
              <w:t>11</w:t>
            </w:r>
          </w:p>
        </w:tc>
        <w:tc>
          <w:tcPr>
            <w:tcW w:w="960" w:type="dxa"/>
            <w:noWrap/>
            <w:hideMark/>
          </w:tcPr>
          <w:p w14:paraId="680A8DF5"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77F4D47B"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68862C8"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noWrap/>
            <w:hideMark/>
          </w:tcPr>
          <w:p w14:paraId="39423BF1" w14:textId="77777777" w:rsidR="00622C34" w:rsidRPr="00F842B6" w:rsidRDefault="00622C34" w:rsidP="00400395">
            <w:pPr>
              <w:jc w:val="center"/>
              <w:rPr>
                <w:rFonts w:ascii="Calibri" w:hAnsi="Calibri" w:cs="Calibri"/>
              </w:rPr>
            </w:pPr>
            <w:r w:rsidRPr="00F842B6">
              <w:rPr>
                <w:rFonts w:ascii="Calibri" w:hAnsi="Calibri" w:cs="Calibri"/>
              </w:rPr>
              <w:t>2</w:t>
            </w:r>
          </w:p>
        </w:tc>
        <w:tc>
          <w:tcPr>
            <w:tcW w:w="849" w:type="dxa"/>
            <w:noWrap/>
            <w:hideMark/>
          </w:tcPr>
          <w:p w14:paraId="3D02699D"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40</w:t>
            </w:r>
          </w:p>
        </w:tc>
      </w:tr>
      <w:tr w:rsidR="00622C34" w:rsidRPr="00E351FC" w14:paraId="7AC63471" w14:textId="77777777" w:rsidTr="008071BF">
        <w:trPr>
          <w:trHeight w:val="300"/>
          <w:jc w:val="center"/>
        </w:trPr>
        <w:tc>
          <w:tcPr>
            <w:tcW w:w="394" w:type="dxa"/>
            <w:hideMark/>
          </w:tcPr>
          <w:p w14:paraId="60BE8EB0" w14:textId="77777777" w:rsidR="00622C34" w:rsidRPr="00B56472" w:rsidRDefault="00622C34" w:rsidP="00400395">
            <w:pPr>
              <w:jc w:val="center"/>
              <w:rPr>
                <w:rFonts w:ascii="Calibri" w:hAnsi="Calibri" w:cs="Calibri"/>
              </w:rPr>
            </w:pPr>
            <w:r w:rsidRPr="00B56472">
              <w:rPr>
                <w:rFonts w:ascii="Calibri" w:hAnsi="Calibri" w:cs="Calibri"/>
              </w:rPr>
              <w:t>13.</w:t>
            </w:r>
          </w:p>
        </w:tc>
        <w:tc>
          <w:tcPr>
            <w:tcW w:w="1480" w:type="dxa"/>
            <w:hideMark/>
          </w:tcPr>
          <w:p w14:paraId="0974D447" w14:textId="77777777" w:rsidR="00622C34" w:rsidRPr="00B56472" w:rsidRDefault="00622C34" w:rsidP="00400395">
            <w:pPr>
              <w:rPr>
                <w:rFonts w:ascii="Calibri" w:hAnsi="Calibri" w:cs="Calibri"/>
              </w:rPr>
            </w:pPr>
            <w:r w:rsidRPr="00B56472">
              <w:rPr>
                <w:rFonts w:ascii="Calibri" w:hAnsi="Calibri" w:cs="Calibri"/>
              </w:rPr>
              <w:t>Sławno</w:t>
            </w:r>
          </w:p>
        </w:tc>
        <w:tc>
          <w:tcPr>
            <w:tcW w:w="746" w:type="dxa"/>
            <w:hideMark/>
          </w:tcPr>
          <w:p w14:paraId="62004F34" w14:textId="77777777" w:rsidR="00622C34" w:rsidRPr="00564D67" w:rsidRDefault="00622C34" w:rsidP="00400395">
            <w:pPr>
              <w:jc w:val="center"/>
              <w:rPr>
                <w:rFonts w:ascii="Calibri" w:hAnsi="Calibri" w:cs="Calibri"/>
              </w:rPr>
            </w:pPr>
            <w:r w:rsidRPr="00564D67">
              <w:rPr>
                <w:rFonts w:ascii="Calibri" w:hAnsi="Calibri" w:cs="Calibri"/>
              </w:rPr>
              <w:t>24</w:t>
            </w:r>
          </w:p>
        </w:tc>
        <w:tc>
          <w:tcPr>
            <w:tcW w:w="960" w:type="dxa"/>
            <w:hideMark/>
          </w:tcPr>
          <w:p w14:paraId="40EB6C8F" w14:textId="77777777" w:rsidR="00622C34" w:rsidRPr="00433290" w:rsidRDefault="00622C34" w:rsidP="00400395">
            <w:pPr>
              <w:jc w:val="center"/>
              <w:rPr>
                <w:rFonts w:ascii="Calibri" w:hAnsi="Calibri" w:cs="Calibri"/>
                <w:color w:val="C00000"/>
              </w:rPr>
            </w:pPr>
            <w:r w:rsidRPr="00433290">
              <w:rPr>
                <w:rFonts w:ascii="Calibri" w:hAnsi="Calibri" w:cs="Calibri"/>
              </w:rPr>
              <w:t>16</w:t>
            </w:r>
          </w:p>
        </w:tc>
        <w:tc>
          <w:tcPr>
            <w:tcW w:w="960" w:type="dxa"/>
            <w:hideMark/>
          </w:tcPr>
          <w:p w14:paraId="22B08EA8" w14:textId="77777777" w:rsidR="00622C34" w:rsidRPr="00401292" w:rsidRDefault="00622C34" w:rsidP="00400395">
            <w:pPr>
              <w:jc w:val="center"/>
              <w:rPr>
                <w:rFonts w:ascii="Calibri" w:hAnsi="Calibri" w:cs="Calibri"/>
              </w:rPr>
            </w:pPr>
            <w:r w:rsidRPr="00401292">
              <w:rPr>
                <w:rFonts w:ascii="Calibri" w:hAnsi="Calibri" w:cs="Calibri"/>
              </w:rPr>
              <w:t>2</w:t>
            </w:r>
          </w:p>
        </w:tc>
        <w:tc>
          <w:tcPr>
            <w:tcW w:w="1130" w:type="dxa"/>
            <w:hideMark/>
          </w:tcPr>
          <w:p w14:paraId="6A5D7B4D"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1F5022A0"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604D0BF2" w14:textId="77777777" w:rsidR="00622C34" w:rsidRPr="00F842B6" w:rsidRDefault="00622C34" w:rsidP="00400395">
            <w:pPr>
              <w:jc w:val="center"/>
              <w:rPr>
                <w:rFonts w:ascii="Calibri" w:hAnsi="Calibri" w:cs="Calibri"/>
              </w:rPr>
            </w:pPr>
            <w:r>
              <w:rPr>
                <w:rFonts w:ascii="Calibri" w:hAnsi="Calibri" w:cs="Calibri"/>
              </w:rPr>
              <w:t>9</w:t>
            </w:r>
          </w:p>
        </w:tc>
        <w:tc>
          <w:tcPr>
            <w:tcW w:w="849" w:type="dxa"/>
            <w:noWrap/>
            <w:hideMark/>
          </w:tcPr>
          <w:p w14:paraId="06D0291F"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51</w:t>
            </w:r>
          </w:p>
        </w:tc>
      </w:tr>
      <w:tr w:rsidR="00622C34" w:rsidRPr="00E351FC" w14:paraId="51CC1372" w14:textId="77777777" w:rsidTr="008071BF">
        <w:trPr>
          <w:trHeight w:val="300"/>
          <w:jc w:val="center"/>
        </w:trPr>
        <w:tc>
          <w:tcPr>
            <w:tcW w:w="394" w:type="dxa"/>
            <w:hideMark/>
          </w:tcPr>
          <w:p w14:paraId="20D6DD5F" w14:textId="77777777" w:rsidR="00622C34" w:rsidRPr="00B56472" w:rsidRDefault="00622C34" w:rsidP="00400395">
            <w:pPr>
              <w:jc w:val="center"/>
              <w:rPr>
                <w:rFonts w:ascii="Calibri" w:hAnsi="Calibri" w:cs="Calibri"/>
              </w:rPr>
            </w:pPr>
            <w:r w:rsidRPr="00B56472">
              <w:rPr>
                <w:rFonts w:ascii="Calibri" w:hAnsi="Calibri" w:cs="Calibri"/>
              </w:rPr>
              <w:t>14.</w:t>
            </w:r>
          </w:p>
        </w:tc>
        <w:tc>
          <w:tcPr>
            <w:tcW w:w="1480" w:type="dxa"/>
            <w:hideMark/>
          </w:tcPr>
          <w:p w14:paraId="6DF744F9" w14:textId="77777777" w:rsidR="00622C34" w:rsidRPr="00B56472" w:rsidRDefault="00622C34" w:rsidP="00400395">
            <w:pPr>
              <w:rPr>
                <w:rFonts w:ascii="Calibri" w:hAnsi="Calibri" w:cs="Calibri"/>
              </w:rPr>
            </w:pPr>
            <w:r w:rsidRPr="00B56472">
              <w:rPr>
                <w:rFonts w:ascii="Calibri" w:hAnsi="Calibri" w:cs="Calibri"/>
              </w:rPr>
              <w:t>Stargard</w:t>
            </w:r>
          </w:p>
        </w:tc>
        <w:tc>
          <w:tcPr>
            <w:tcW w:w="746" w:type="dxa"/>
            <w:hideMark/>
          </w:tcPr>
          <w:p w14:paraId="421DFEE4" w14:textId="77777777" w:rsidR="00622C34" w:rsidRPr="001255F1" w:rsidRDefault="00622C34" w:rsidP="00400395">
            <w:pPr>
              <w:jc w:val="center"/>
              <w:rPr>
                <w:rFonts w:ascii="Calibri" w:hAnsi="Calibri" w:cs="Calibri"/>
              </w:rPr>
            </w:pPr>
            <w:r w:rsidRPr="001255F1">
              <w:rPr>
                <w:rFonts w:ascii="Calibri" w:hAnsi="Calibri" w:cs="Calibri"/>
              </w:rPr>
              <w:t>41</w:t>
            </w:r>
          </w:p>
        </w:tc>
        <w:tc>
          <w:tcPr>
            <w:tcW w:w="960" w:type="dxa"/>
            <w:hideMark/>
          </w:tcPr>
          <w:p w14:paraId="13C8432D" w14:textId="77777777" w:rsidR="00622C34" w:rsidRPr="00433290" w:rsidRDefault="00622C34" w:rsidP="00400395">
            <w:pPr>
              <w:jc w:val="center"/>
              <w:rPr>
                <w:rFonts w:ascii="Calibri" w:hAnsi="Calibri" w:cs="Calibri"/>
              </w:rPr>
            </w:pPr>
            <w:r w:rsidRPr="00433290">
              <w:rPr>
                <w:rFonts w:ascii="Calibri" w:hAnsi="Calibri" w:cs="Calibri"/>
              </w:rPr>
              <w:t>23</w:t>
            </w:r>
          </w:p>
        </w:tc>
        <w:tc>
          <w:tcPr>
            <w:tcW w:w="960" w:type="dxa"/>
            <w:hideMark/>
          </w:tcPr>
          <w:p w14:paraId="04C5E0BB" w14:textId="77777777" w:rsidR="00622C34" w:rsidRPr="00401292" w:rsidRDefault="00622C34" w:rsidP="00400395">
            <w:pPr>
              <w:jc w:val="center"/>
              <w:rPr>
                <w:rFonts w:ascii="Calibri" w:hAnsi="Calibri" w:cs="Calibri"/>
              </w:rPr>
            </w:pPr>
            <w:r w:rsidRPr="00401292">
              <w:rPr>
                <w:rFonts w:ascii="Calibri" w:hAnsi="Calibri" w:cs="Calibri"/>
              </w:rPr>
              <w:t>2</w:t>
            </w:r>
          </w:p>
        </w:tc>
        <w:tc>
          <w:tcPr>
            <w:tcW w:w="1130" w:type="dxa"/>
            <w:hideMark/>
          </w:tcPr>
          <w:p w14:paraId="364B0F12"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788DF4A9"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78EFF067" w14:textId="77777777" w:rsidR="00622C34" w:rsidRPr="00F842B6" w:rsidRDefault="00622C34" w:rsidP="00400395">
            <w:pPr>
              <w:jc w:val="center"/>
              <w:rPr>
                <w:rFonts w:ascii="Calibri" w:hAnsi="Calibri" w:cs="Calibri"/>
              </w:rPr>
            </w:pPr>
            <w:r>
              <w:rPr>
                <w:rFonts w:ascii="Calibri" w:hAnsi="Calibri" w:cs="Calibri"/>
              </w:rPr>
              <w:t>7</w:t>
            </w:r>
          </w:p>
        </w:tc>
        <w:tc>
          <w:tcPr>
            <w:tcW w:w="849" w:type="dxa"/>
            <w:noWrap/>
            <w:hideMark/>
          </w:tcPr>
          <w:p w14:paraId="27E686BF"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73</w:t>
            </w:r>
          </w:p>
        </w:tc>
      </w:tr>
      <w:tr w:rsidR="00622C34" w:rsidRPr="00E351FC" w14:paraId="0617A602" w14:textId="77777777" w:rsidTr="008071BF">
        <w:trPr>
          <w:trHeight w:val="300"/>
          <w:jc w:val="center"/>
        </w:trPr>
        <w:tc>
          <w:tcPr>
            <w:tcW w:w="394" w:type="dxa"/>
            <w:hideMark/>
          </w:tcPr>
          <w:p w14:paraId="1D12CFE3" w14:textId="77777777" w:rsidR="00622C34" w:rsidRPr="00B56472" w:rsidRDefault="00622C34" w:rsidP="00400395">
            <w:pPr>
              <w:jc w:val="center"/>
              <w:rPr>
                <w:rFonts w:ascii="Calibri" w:hAnsi="Calibri" w:cs="Calibri"/>
              </w:rPr>
            </w:pPr>
            <w:r w:rsidRPr="00B56472">
              <w:rPr>
                <w:rFonts w:ascii="Calibri" w:hAnsi="Calibri" w:cs="Calibri"/>
              </w:rPr>
              <w:t>15.</w:t>
            </w:r>
          </w:p>
        </w:tc>
        <w:tc>
          <w:tcPr>
            <w:tcW w:w="1480" w:type="dxa"/>
            <w:hideMark/>
          </w:tcPr>
          <w:p w14:paraId="75BDF846" w14:textId="77777777" w:rsidR="00622C34" w:rsidRPr="00B56472" w:rsidRDefault="00622C34" w:rsidP="00400395">
            <w:pPr>
              <w:rPr>
                <w:rFonts w:ascii="Calibri" w:hAnsi="Calibri" w:cs="Calibri"/>
              </w:rPr>
            </w:pPr>
            <w:r w:rsidRPr="00B56472">
              <w:rPr>
                <w:rFonts w:ascii="Calibri" w:hAnsi="Calibri" w:cs="Calibri"/>
              </w:rPr>
              <w:t>Szczecinek</w:t>
            </w:r>
          </w:p>
        </w:tc>
        <w:tc>
          <w:tcPr>
            <w:tcW w:w="746" w:type="dxa"/>
            <w:noWrap/>
            <w:hideMark/>
          </w:tcPr>
          <w:p w14:paraId="13EA9A35" w14:textId="77777777" w:rsidR="00622C34" w:rsidRPr="00331210" w:rsidRDefault="00622C34" w:rsidP="00400395">
            <w:pPr>
              <w:jc w:val="center"/>
              <w:rPr>
                <w:rFonts w:ascii="Calibri" w:hAnsi="Calibri" w:cs="Calibri"/>
              </w:rPr>
            </w:pPr>
            <w:r w:rsidRPr="00331210">
              <w:rPr>
                <w:rFonts w:ascii="Calibri" w:hAnsi="Calibri" w:cs="Calibri"/>
              </w:rPr>
              <w:t>16</w:t>
            </w:r>
          </w:p>
        </w:tc>
        <w:tc>
          <w:tcPr>
            <w:tcW w:w="960" w:type="dxa"/>
            <w:hideMark/>
          </w:tcPr>
          <w:p w14:paraId="2A2A91A3" w14:textId="77777777" w:rsidR="00622C34" w:rsidRPr="00433290" w:rsidRDefault="00622C34" w:rsidP="00400395">
            <w:pPr>
              <w:jc w:val="center"/>
              <w:rPr>
                <w:rFonts w:ascii="Calibri" w:hAnsi="Calibri" w:cs="Calibri"/>
              </w:rPr>
            </w:pPr>
            <w:r w:rsidRPr="00433290">
              <w:rPr>
                <w:rFonts w:ascii="Calibri" w:hAnsi="Calibri" w:cs="Calibri"/>
              </w:rPr>
              <w:t>10</w:t>
            </w:r>
          </w:p>
        </w:tc>
        <w:tc>
          <w:tcPr>
            <w:tcW w:w="960" w:type="dxa"/>
            <w:hideMark/>
          </w:tcPr>
          <w:p w14:paraId="3E21DE66"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345DD422"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E9FF778"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29E56547" w14:textId="77777777" w:rsidR="00622C34" w:rsidRPr="00F842B6" w:rsidRDefault="00622C34" w:rsidP="00400395">
            <w:pPr>
              <w:jc w:val="center"/>
              <w:rPr>
                <w:rFonts w:ascii="Calibri" w:hAnsi="Calibri" w:cs="Calibri"/>
              </w:rPr>
            </w:pPr>
            <w:r w:rsidRPr="00F842B6">
              <w:rPr>
                <w:rFonts w:ascii="Calibri" w:hAnsi="Calibri" w:cs="Calibri"/>
              </w:rPr>
              <w:t>8</w:t>
            </w:r>
          </w:p>
        </w:tc>
        <w:tc>
          <w:tcPr>
            <w:tcW w:w="849" w:type="dxa"/>
            <w:noWrap/>
            <w:hideMark/>
          </w:tcPr>
          <w:p w14:paraId="606B0E7C"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35</w:t>
            </w:r>
          </w:p>
        </w:tc>
      </w:tr>
      <w:tr w:rsidR="00622C34" w:rsidRPr="00E351FC" w14:paraId="000571F8" w14:textId="77777777" w:rsidTr="008071BF">
        <w:trPr>
          <w:trHeight w:val="300"/>
          <w:jc w:val="center"/>
        </w:trPr>
        <w:tc>
          <w:tcPr>
            <w:tcW w:w="394" w:type="dxa"/>
            <w:hideMark/>
          </w:tcPr>
          <w:p w14:paraId="544850F9" w14:textId="77777777" w:rsidR="00622C34" w:rsidRPr="00B56472" w:rsidRDefault="00622C34" w:rsidP="00400395">
            <w:pPr>
              <w:jc w:val="center"/>
              <w:rPr>
                <w:rFonts w:ascii="Calibri" w:hAnsi="Calibri" w:cs="Calibri"/>
              </w:rPr>
            </w:pPr>
            <w:r w:rsidRPr="00B56472">
              <w:rPr>
                <w:rFonts w:ascii="Calibri" w:hAnsi="Calibri" w:cs="Calibri"/>
              </w:rPr>
              <w:t>16.</w:t>
            </w:r>
          </w:p>
        </w:tc>
        <w:tc>
          <w:tcPr>
            <w:tcW w:w="1480" w:type="dxa"/>
            <w:hideMark/>
          </w:tcPr>
          <w:p w14:paraId="75574DC6" w14:textId="77777777" w:rsidR="00622C34" w:rsidRPr="00B56472" w:rsidRDefault="00622C34" w:rsidP="00400395">
            <w:pPr>
              <w:rPr>
                <w:rFonts w:ascii="Calibri" w:hAnsi="Calibri" w:cs="Calibri"/>
              </w:rPr>
            </w:pPr>
            <w:r w:rsidRPr="00B56472">
              <w:rPr>
                <w:rFonts w:ascii="Calibri" w:hAnsi="Calibri" w:cs="Calibri"/>
              </w:rPr>
              <w:t>Świdwin</w:t>
            </w:r>
          </w:p>
        </w:tc>
        <w:tc>
          <w:tcPr>
            <w:tcW w:w="746" w:type="dxa"/>
            <w:hideMark/>
          </w:tcPr>
          <w:p w14:paraId="314FA5A8" w14:textId="77777777" w:rsidR="00622C34" w:rsidRPr="00331210" w:rsidRDefault="00622C34" w:rsidP="00400395">
            <w:pPr>
              <w:jc w:val="center"/>
              <w:rPr>
                <w:rFonts w:ascii="Calibri" w:hAnsi="Calibri" w:cs="Calibri"/>
              </w:rPr>
            </w:pPr>
            <w:r w:rsidRPr="00331210">
              <w:rPr>
                <w:rFonts w:ascii="Calibri" w:hAnsi="Calibri" w:cs="Calibri"/>
              </w:rPr>
              <w:t>47</w:t>
            </w:r>
          </w:p>
        </w:tc>
        <w:tc>
          <w:tcPr>
            <w:tcW w:w="960" w:type="dxa"/>
            <w:hideMark/>
          </w:tcPr>
          <w:p w14:paraId="5792FA44" w14:textId="77777777" w:rsidR="00622C34" w:rsidRPr="00433290" w:rsidRDefault="00622C34" w:rsidP="00400395">
            <w:pPr>
              <w:jc w:val="center"/>
              <w:rPr>
                <w:rFonts w:ascii="Calibri" w:hAnsi="Calibri" w:cs="Calibri"/>
              </w:rPr>
            </w:pPr>
            <w:r w:rsidRPr="00433290">
              <w:rPr>
                <w:rFonts w:ascii="Calibri" w:hAnsi="Calibri" w:cs="Calibri"/>
              </w:rPr>
              <w:t>11</w:t>
            </w:r>
          </w:p>
        </w:tc>
        <w:tc>
          <w:tcPr>
            <w:tcW w:w="960" w:type="dxa"/>
            <w:hideMark/>
          </w:tcPr>
          <w:p w14:paraId="3C97F38C" w14:textId="77777777" w:rsidR="00622C34" w:rsidRPr="00401292" w:rsidRDefault="00622C34" w:rsidP="00400395">
            <w:pPr>
              <w:jc w:val="center"/>
              <w:rPr>
                <w:rFonts w:ascii="Calibri" w:hAnsi="Calibri" w:cs="Calibri"/>
              </w:rPr>
            </w:pPr>
            <w:r w:rsidRPr="00401292">
              <w:rPr>
                <w:rFonts w:ascii="Calibri" w:hAnsi="Calibri" w:cs="Calibri"/>
              </w:rPr>
              <w:t>0</w:t>
            </w:r>
          </w:p>
        </w:tc>
        <w:tc>
          <w:tcPr>
            <w:tcW w:w="1130" w:type="dxa"/>
            <w:hideMark/>
          </w:tcPr>
          <w:p w14:paraId="2C670A77"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8095173"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68865090" w14:textId="77777777" w:rsidR="00622C34" w:rsidRPr="00F842B6" w:rsidRDefault="00622C34" w:rsidP="00400395">
            <w:pPr>
              <w:jc w:val="center"/>
              <w:rPr>
                <w:rFonts w:ascii="Calibri" w:hAnsi="Calibri" w:cs="Calibri"/>
              </w:rPr>
            </w:pPr>
            <w:r w:rsidRPr="00F842B6">
              <w:rPr>
                <w:rFonts w:ascii="Calibri" w:hAnsi="Calibri" w:cs="Calibri"/>
              </w:rPr>
              <w:t>29</w:t>
            </w:r>
          </w:p>
        </w:tc>
        <w:tc>
          <w:tcPr>
            <w:tcW w:w="849" w:type="dxa"/>
            <w:noWrap/>
            <w:hideMark/>
          </w:tcPr>
          <w:p w14:paraId="03CD8F77"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87</w:t>
            </w:r>
          </w:p>
        </w:tc>
      </w:tr>
      <w:tr w:rsidR="00622C34" w:rsidRPr="00E351FC" w14:paraId="40089B20" w14:textId="77777777" w:rsidTr="008071BF">
        <w:trPr>
          <w:trHeight w:val="300"/>
          <w:jc w:val="center"/>
        </w:trPr>
        <w:tc>
          <w:tcPr>
            <w:tcW w:w="394" w:type="dxa"/>
            <w:hideMark/>
          </w:tcPr>
          <w:p w14:paraId="6BF1F13C" w14:textId="77777777" w:rsidR="00622C34" w:rsidRPr="00B56472" w:rsidRDefault="00622C34" w:rsidP="00400395">
            <w:pPr>
              <w:jc w:val="center"/>
              <w:rPr>
                <w:rFonts w:ascii="Calibri" w:hAnsi="Calibri" w:cs="Calibri"/>
              </w:rPr>
            </w:pPr>
            <w:r w:rsidRPr="00B56472">
              <w:rPr>
                <w:rFonts w:ascii="Calibri" w:hAnsi="Calibri" w:cs="Calibri"/>
              </w:rPr>
              <w:t>17.</w:t>
            </w:r>
          </w:p>
        </w:tc>
        <w:tc>
          <w:tcPr>
            <w:tcW w:w="1480" w:type="dxa"/>
            <w:hideMark/>
          </w:tcPr>
          <w:p w14:paraId="3BC08934" w14:textId="77777777" w:rsidR="00622C34" w:rsidRPr="00B56472" w:rsidRDefault="00622C34" w:rsidP="00400395">
            <w:pPr>
              <w:rPr>
                <w:rFonts w:ascii="Calibri" w:hAnsi="Calibri" w:cs="Calibri"/>
              </w:rPr>
            </w:pPr>
            <w:r w:rsidRPr="00B56472">
              <w:rPr>
                <w:rFonts w:ascii="Calibri" w:hAnsi="Calibri" w:cs="Calibri"/>
              </w:rPr>
              <w:t>Wałcz</w:t>
            </w:r>
          </w:p>
        </w:tc>
        <w:tc>
          <w:tcPr>
            <w:tcW w:w="746" w:type="dxa"/>
            <w:hideMark/>
          </w:tcPr>
          <w:p w14:paraId="645C61A3" w14:textId="77777777" w:rsidR="00622C34" w:rsidRPr="00331210" w:rsidRDefault="00622C34" w:rsidP="00400395">
            <w:pPr>
              <w:jc w:val="center"/>
              <w:rPr>
                <w:rFonts w:ascii="Calibri" w:hAnsi="Calibri" w:cs="Calibri"/>
              </w:rPr>
            </w:pPr>
            <w:r w:rsidRPr="00331210">
              <w:rPr>
                <w:rFonts w:ascii="Calibri" w:hAnsi="Calibri" w:cs="Calibri"/>
              </w:rPr>
              <w:t>31</w:t>
            </w:r>
          </w:p>
        </w:tc>
        <w:tc>
          <w:tcPr>
            <w:tcW w:w="960" w:type="dxa"/>
            <w:hideMark/>
          </w:tcPr>
          <w:p w14:paraId="471A8A93" w14:textId="77777777" w:rsidR="00622C34" w:rsidRPr="00433290" w:rsidRDefault="00622C34" w:rsidP="00400395">
            <w:pPr>
              <w:jc w:val="center"/>
              <w:rPr>
                <w:rFonts w:ascii="Calibri" w:hAnsi="Calibri" w:cs="Calibri"/>
              </w:rPr>
            </w:pPr>
            <w:r w:rsidRPr="00433290">
              <w:rPr>
                <w:rFonts w:ascii="Calibri" w:hAnsi="Calibri" w:cs="Calibri"/>
              </w:rPr>
              <w:t>8</w:t>
            </w:r>
          </w:p>
        </w:tc>
        <w:tc>
          <w:tcPr>
            <w:tcW w:w="960" w:type="dxa"/>
            <w:hideMark/>
          </w:tcPr>
          <w:p w14:paraId="6042F381"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03848E5C"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F560184"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7184F13A" w14:textId="77777777" w:rsidR="00622C34" w:rsidRPr="00F842B6" w:rsidRDefault="00622C34" w:rsidP="00400395">
            <w:pPr>
              <w:jc w:val="center"/>
              <w:rPr>
                <w:rFonts w:ascii="Calibri" w:hAnsi="Calibri" w:cs="Calibri"/>
              </w:rPr>
            </w:pPr>
            <w:r w:rsidRPr="00F842B6">
              <w:rPr>
                <w:rFonts w:ascii="Calibri" w:hAnsi="Calibri" w:cs="Calibri"/>
              </w:rPr>
              <w:t>4</w:t>
            </w:r>
          </w:p>
        </w:tc>
        <w:tc>
          <w:tcPr>
            <w:tcW w:w="849" w:type="dxa"/>
            <w:noWrap/>
            <w:hideMark/>
          </w:tcPr>
          <w:p w14:paraId="14273AD4"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44</w:t>
            </w:r>
          </w:p>
        </w:tc>
      </w:tr>
      <w:tr w:rsidR="00622C34" w:rsidRPr="00E351FC" w14:paraId="637DB5CF" w14:textId="77777777" w:rsidTr="008071BF">
        <w:trPr>
          <w:trHeight w:val="300"/>
          <w:jc w:val="center"/>
        </w:trPr>
        <w:tc>
          <w:tcPr>
            <w:tcW w:w="394" w:type="dxa"/>
            <w:hideMark/>
          </w:tcPr>
          <w:p w14:paraId="2533F8BD" w14:textId="77777777" w:rsidR="00622C34" w:rsidRPr="00B56472" w:rsidRDefault="00622C34" w:rsidP="00400395">
            <w:pPr>
              <w:jc w:val="center"/>
              <w:rPr>
                <w:rFonts w:ascii="Calibri" w:hAnsi="Calibri" w:cs="Calibri"/>
              </w:rPr>
            </w:pPr>
            <w:r w:rsidRPr="00B56472">
              <w:rPr>
                <w:rFonts w:ascii="Calibri" w:hAnsi="Calibri" w:cs="Calibri"/>
              </w:rPr>
              <w:t>18.</w:t>
            </w:r>
          </w:p>
        </w:tc>
        <w:tc>
          <w:tcPr>
            <w:tcW w:w="1480" w:type="dxa"/>
            <w:hideMark/>
          </w:tcPr>
          <w:p w14:paraId="55DA2388" w14:textId="77777777" w:rsidR="00622C34" w:rsidRPr="00B56472" w:rsidRDefault="00622C34" w:rsidP="00400395">
            <w:pPr>
              <w:rPr>
                <w:rFonts w:ascii="Calibri" w:hAnsi="Calibri" w:cs="Calibri"/>
              </w:rPr>
            </w:pPr>
            <w:r w:rsidRPr="00B56472">
              <w:rPr>
                <w:rFonts w:ascii="Calibri" w:hAnsi="Calibri" w:cs="Calibri"/>
              </w:rPr>
              <w:t>Łobez</w:t>
            </w:r>
          </w:p>
        </w:tc>
        <w:tc>
          <w:tcPr>
            <w:tcW w:w="746" w:type="dxa"/>
            <w:hideMark/>
          </w:tcPr>
          <w:p w14:paraId="2C91ED14" w14:textId="77777777" w:rsidR="00622C34" w:rsidRPr="00331210" w:rsidRDefault="00622C34" w:rsidP="00400395">
            <w:pPr>
              <w:jc w:val="center"/>
              <w:rPr>
                <w:rFonts w:ascii="Calibri" w:hAnsi="Calibri" w:cs="Calibri"/>
              </w:rPr>
            </w:pPr>
            <w:r w:rsidRPr="00331210">
              <w:rPr>
                <w:rFonts w:ascii="Calibri" w:hAnsi="Calibri" w:cs="Calibri"/>
              </w:rPr>
              <w:t>54</w:t>
            </w:r>
          </w:p>
        </w:tc>
        <w:tc>
          <w:tcPr>
            <w:tcW w:w="960" w:type="dxa"/>
            <w:hideMark/>
          </w:tcPr>
          <w:p w14:paraId="7540D57B" w14:textId="77777777" w:rsidR="00622C34" w:rsidRPr="00433290" w:rsidRDefault="00622C34" w:rsidP="00400395">
            <w:pPr>
              <w:jc w:val="center"/>
              <w:rPr>
                <w:rFonts w:ascii="Calibri" w:hAnsi="Calibri" w:cs="Calibri"/>
              </w:rPr>
            </w:pPr>
            <w:r w:rsidRPr="00433290">
              <w:rPr>
                <w:rFonts w:ascii="Calibri" w:hAnsi="Calibri" w:cs="Calibri"/>
              </w:rPr>
              <w:t>5</w:t>
            </w:r>
          </w:p>
        </w:tc>
        <w:tc>
          <w:tcPr>
            <w:tcW w:w="960" w:type="dxa"/>
            <w:hideMark/>
          </w:tcPr>
          <w:p w14:paraId="534AB8E2" w14:textId="77777777" w:rsidR="00622C34" w:rsidRPr="00401292" w:rsidRDefault="00622C34" w:rsidP="00400395">
            <w:pPr>
              <w:jc w:val="center"/>
              <w:rPr>
                <w:rFonts w:ascii="Calibri" w:hAnsi="Calibri" w:cs="Calibri"/>
              </w:rPr>
            </w:pPr>
            <w:r w:rsidRPr="00401292">
              <w:rPr>
                <w:rFonts w:ascii="Calibri" w:hAnsi="Calibri" w:cs="Calibri"/>
              </w:rPr>
              <w:t>1</w:t>
            </w:r>
          </w:p>
        </w:tc>
        <w:tc>
          <w:tcPr>
            <w:tcW w:w="1130" w:type="dxa"/>
            <w:hideMark/>
          </w:tcPr>
          <w:p w14:paraId="74A390D6"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41F860AC"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70A174EF" w14:textId="77777777" w:rsidR="00622C34" w:rsidRPr="00F842B6" w:rsidRDefault="00622C34" w:rsidP="00400395">
            <w:pPr>
              <w:jc w:val="center"/>
              <w:rPr>
                <w:rFonts w:ascii="Calibri" w:hAnsi="Calibri" w:cs="Calibri"/>
              </w:rPr>
            </w:pPr>
            <w:r>
              <w:rPr>
                <w:rFonts w:ascii="Calibri" w:hAnsi="Calibri" w:cs="Calibri"/>
              </w:rPr>
              <w:t>3</w:t>
            </w:r>
          </w:p>
        </w:tc>
        <w:tc>
          <w:tcPr>
            <w:tcW w:w="849" w:type="dxa"/>
            <w:noWrap/>
            <w:hideMark/>
          </w:tcPr>
          <w:p w14:paraId="7D0FD57A"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63</w:t>
            </w:r>
          </w:p>
        </w:tc>
      </w:tr>
      <w:tr w:rsidR="00622C34" w:rsidRPr="00E351FC" w14:paraId="5B94E1AD" w14:textId="77777777" w:rsidTr="008071BF">
        <w:trPr>
          <w:trHeight w:val="300"/>
          <w:jc w:val="center"/>
        </w:trPr>
        <w:tc>
          <w:tcPr>
            <w:tcW w:w="394" w:type="dxa"/>
            <w:hideMark/>
          </w:tcPr>
          <w:p w14:paraId="68B4B637" w14:textId="77777777" w:rsidR="00622C34" w:rsidRPr="00B56472" w:rsidRDefault="00622C34" w:rsidP="00400395">
            <w:pPr>
              <w:jc w:val="center"/>
              <w:rPr>
                <w:rFonts w:ascii="Calibri" w:hAnsi="Calibri" w:cs="Calibri"/>
              </w:rPr>
            </w:pPr>
            <w:r w:rsidRPr="00B56472">
              <w:rPr>
                <w:rFonts w:ascii="Calibri" w:hAnsi="Calibri" w:cs="Calibri"/>
              </w:rPr>
              <w:t>19.</w:t>
            </w:r>
          </w:p>
        </w:tc>
        <w:tc>
          <w:tcPr>
            <w:tcW w:w="1480" w:type="dxa"/>
            <w:hideMark/>
          </w:tcPr>
          <w:p w14:paraId="77BF4B05" w14:textId="77777777" w:rsidR="00622C34" w:rsidRPr="00B56472" w:rsidRDefault="00622C34" w:rsidP="00400395">
            <w:pPr>
              <w:rPr>
                <w:rFonts w:ascii="Calibri" w:hAnsi="Calibri" w:cs="Calibri"/>
              </w:rPr>
            </w:pPr>
            <w:r w:rsidRPr="00B56472">
              <w:rPr>
                <w:rFonts w:ascii="Calibri" w:hAnsi="Calibri" w:cs="Calibri"/>
              </w:rPr>
              <w:t>Szczecin</w:t>
            </w:r>
          </w:p>
        </w:tc>
        <w:tc>
          <w:tcPr>
            <w:tcW w:w="746" w:type="dxa"/>
            <w:hideMark/>
          </w:tcPr>
          <w:p w14:paraId="00AE065E" w14:textId="77777777" w:rsidR="00622C34" w:rsidRPr="00331210" w:rsidRDefault="00622C34" w:rsidP="00400395">
            <w:pPr>
              <w:jc w:val="center"/>
              <w:rPr>
                <w:rFonts w:ascii="Calibri" w:hAnsi="Calibri" w:cs="Calibri"/>
              </w:rPr>
            </w:pPr>
            <w:r w:rsidRPr="00331210">
              <w:rPr>
                <w:rFonts w:ascii="Calibri" w:hAnsi="Calibri" w:cs="Calibri"/>
              </w:rPr>
              <w:t>1</w:t>
            </w:r>
          </w:p>
        </w:tc>
        <w:tc>
          <w:tcPr>
            <w:tcW w:w="960" w:type="dxa"/>
            <w:hideMark/>
          </w:tcPr>
          <w:p w14:paraId="2F36E7E4" w14:textId="77777777" w:rsidR="00622C34" w:rsidRPr="00433290" w:rsidRDefault="00622C34" w:rsidP="00400395">
            <w:pPr>
              <w:jc w:val="center"/>
              <w:rPr>
                <w:rFonts w:ascii="Calibri" w:hAnsi="Calibri" w:cs="Calibri"/>
              </w:rPr>
            </w:pPr>
            <w:r w:rsidRPr="00433290">
              <w:rPr>
                <w:rFonts w:ascii="Calibri" w:hAnsi="Calibri" w:cs="Calibri"/>
              </w:rPr>
              <w:t>0</w:t>
            </w:r>
          </w:p>
        </w:tc>
        <w:tc>
          <w:tcPr>
            <w:tcW w:w="960" w:type="dxa"/>
            <w:hideMark/>
          </w:tcPr>
          <w:p w14:paraId="686AE1F4" w14:textId="77777777" w:rsidR="00622C34" w:rsidRPr="00401292" w:rsidRDefault="00622C34" w:rsidP="00400395">
            <w:pPr>
              <w:jc w:val="center"/>
              <w:rPr>
                <w:rFonts w:ascii="Calibri" w:hAnsi="Calibri" w:cs="Calibri"/>
              </w:rPr>
            </w:pPr>
            <w:r w:rsidRPr="00401292">
              <w:rPr>
                <w:rFonts w:ascii="Calibri" w:hAnsi="Calibri" w:cs="Calibri"/>
              </w:rPr>
              <w:t>0</w:t>
            </w:r>
          </w:p>
        </w:tc>
        <w:tc>
          <w:tcPr>
            <w:tcW w:w="1130" w:type="dxa"/>
            <w:hideMark/>
          </w:tcPr>
          <w:p w14:paraId="676B47F5" w14:textId="77777777" w:rsidR="00622C34" w:rsidRPr="00F842B6" w:rsidRDefault="00622C34" w:rsidP="00400395">
            <w:pPr>
              <w:jc w:val="center"/>
              <w:rPr>
                <w:rFonts w:ascii="Calibri" w:hAnsi="Calibri" w:cs="Calibri"/>
              </w:rPr>
            </w:pPr>
            <w:r w:rsidRPr="00F842B6">
              <w:rPr>
                <w:rFonts w:ascii="Calibri" w:hAnsi="Calibri" w:cs="Calibri"/>
              </w:rPr>
              <w:t>1</w:t>
            </w:r>
          </w:p>
        </w:tc>
        <w:tc>
          <w:tcPr>
            <w:tcW w:w="1134" w:type="dxa"/>
            <w:hideMark/>
          </w:tcPr>
          <w:p w14:paraId="19B48355"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3D1F1AFD" w14:textId="77777777" w:rsidR="00622C34" w:rsidRPr="00F842B6" w:rsidRDefault="00622C34" w:rsidP="00400395">
            <w:pPr>
              <w:jc w:val="center"/>
              <w:rPr>
                <w:rFonts w:ascii="Calibri" w:hAnsi="Calibri" w:cs="Calibri"/>
              </w:rPr>
            </w:pPr>
            <w:r w:rsidRPr="00F842B6">
              <w:rPr>
                <w:rFonts w:ascii="Calibri" w:hAnsi="Calibri" w:cs="Calibri"/>
              </w:rPr>
              <w:t>9</w:t>
            </w:r>
          </w:p>
        </w:tc>
        <w:tc>
          <w:tcPr>
            <w:tcW w:w="849" w:type="dxa"/>
            <w:noWrap/>
            <w:hideMark/>
          </w:tcPr>
          <w:p w14:paraId="6D5B1DD8"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11</w:t>
            </w:r>
          </w:p>
        </w:tc>
      </w:tr>
      <w:tr w:rsidR="00622C34" w:rsidRPr="00E351FC" w14:paraId="3BC2AA5E" w14:textId="77777777" w:rsidTr="008071BF">
        <w:trPr>
          <w:trHeight w:val="300"/>
          <w:jc w:val="center"/>
        </w:trPr>
        <w:tc>
          <w:tcPr>
            <w:tcW w:w="394" w:type="dxa"/>
            <w:hideMark/>
          </w:tcPr>
          <w:p w14:paraId="79A28D93" w14:textId="77777777" w:rsidR="00622C34" w:rsidRPr="00B56472" w:rsidRDefault="00622C34" w:rsidP="00400395">
            <w:pPr>
              <w:jc w:val="center"/>
              <w:rPr>
                <w:rFonts w:ascii="Calibri" w:hAnsi="Calibri" w:cs="Calibri"/>
              </w:rPr>
            </w:pPr>
            <w:r w:rsidRPr="00B56472">
              <w:rPr>
                <w:rFonts w:ascii="Calibri" w:hAnsi="Calibri" w:cs="Calibri"/>
              </w:rPr>
              <w:t>20.</w:t>
            </w:r>
          </w:p>
        </w:tc>
        <w:tc>
          <w:tcPr>
            <w:tcW w:w="1480" w:type="dxa"/>
            <w:hideMark/>
          </w:tcPr>
          <w:p w14:paraId="6C1E3789" w14:textId="77777777" w:rsidR="00622C34" w:rsidRPr="00B56472" w:rsidRDefault="00622C34" w:rsidP="00400395">
            <w:pPr>
              <w:rPr>
                <w:rFonts w:ascii="Calibri" w:hAnsi="Calibri" w:cs="Calibri"/>
              </w:rPr>
            </w:pPr>
            <w:r w:rsidRPr="00B56472">
              <w:rPr>
                <w:rFonts w:ascii="Calibri" w:hAnsi="Calibri" w:cs="Calibri"/>
              </w:rPr>
              <w:t>Świnoujście</w:t>
            </w:r>
          </w:p>
        </w:tc>
        <w:tc>
          <w:tcPr>
            <w:tcW w:w="746" w:type="dxa"/>
            <w:hideMark/>
          </w:tcPr>
          <w:p w14:paraId="5E457BC7" w14:textId="77777777" w:rsidR="00622C34" w:rsidRPr="00331210" w:rsidRDefault="00622C34" w:rsidP="00400395">
            <w:pPr>
              <w:jc w:val="center"/>
              <w:rPr>
                <w:rFonts w:ascii="Calibri" w:hAnsi="Calibri" w:cs="Calibri"/>
              </w:rPr>
            </w:pPr>
            <w:r w:rsidRPr="00331210">
              <w:rPr>
                <w:rFonts w:ascii="Calibri" w:hAnsi="Calibri" w:cs="Calibri"/>
              </w:rPr>
              <w:t>0</w:t>
            </w:r>
          </w:p>
        </w:tc>
        <w:tc>
          <w:tcPr>
            <w:tcW w:w="960" w:type="dxa"/>
            <w:hideMark/>
          </w:tcPr>
          <w:p w14:paraId="2AAA689F" w14:textId="77777777" w:rsidR="00622C34" w:rsidRPr="00433290" w:rsidRDefault="00622C34" w:rsidP="00400395">
            <w:pPr>
              <w:jc w:val="center"/>
              <w:rPr>
                <w:rFonts w:ascii="Calibri" w:hAnsi="Calibri" w:cs="Calibri"/>
              </w:rPr>
            </w:pPr>
            <w:r w:rsidRPr="00433290">
              <w:rPr>
                <w:rFonts w:ascii="Calibri" w:hAnsi="Calibri" w:cs="Calibri"/>
              </w:rPr>
              <w:t>0</w:t>
            </w:r>
          </w:p>
        </w:tc>
        <w:tc>
          <w:tcPr>
            <w:tcW w:w="960" w:type="dxa"/>
            <w:hideMark/>
          </w:tcPr>
          <w:p w14:paraId="667C61BE" w14:textId="77777777" w:rsidR="00622C34" w:rsidRPr="00401292" w:rsidRDefault="00622C34" w:rsidP="00400395">
            <w:pPr>
              <w:jc w:val="center"/>
              <w:rPr>
                <w:rFonts w:ascii="Calibri" w:hAnsi="Calibri" w:cs="Calibri"/>
              </w:rPr>
            </w:pPr>
            <w:r w:rsidRPr="00401292">
              <w:rPr>
                <w:rFonts w:ascii="Calibri" w:hAnsi="Calibri" w:cs="Calibri"/>
              </w:rPr>
              <w:t>3</w:t>
            </w:r>
          </w:p>
        </w:tc>
        <w:tc>
          <w:tcPr>
            <w:tcW w:w="1130" w:type="dxa"/>
            <w:noWrap/>
            <w:hideMark/>
          </w:tcPr>
          <w:p w14:paraId="4CBEA8E3"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4961F7C3"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4E6AD1E0"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849" w:type="dxa"/>
            <w:noWrap/>
            <w:hideMark/>
          </w:tcPr>
          <w:p w14:paraId="730256A3"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3</w:t>
            </w:r>
          </w:p>
        </w:tc>
      </w:tr>
      <w:tr w:rsidR="00622C34" w:rsidRPr="00E351FC" w14:paraId="66DBD944" w14:textId="77777777" w:rsidTr="008071BF">
        <w:trPr>
          <w:trHeight w:val="300"/>
          <w:jc w:val="center"/>
        </w:trPr>
        <w:tc>
          <w:tcPr>
            <w:tcW w:w="394" w:type="dxa"/>
            <w:hideMark/>
          </w:tcPr>
          <w:p w14:paraId="360EBB6E" w14:textId="77777777" w:rsidR="00622C34" w:rsidRPr="00B56472" w:rsidRDefault="00622C34" w:rsidP="00400395">
            <w:pPr>
              <w:jc w:val="center"/>
              <w:rPr>
                <w:rFonts w:ascii="Calibri" w:hAnsi="Calibri" w:cs="Calibri"/>
              </w:rPr>
            </w:pPr>
            <w:r w:rsidRPr="00B56472">
              <w:rPr>
                <w:rFonts w:ascii="Calibri" w:hAnsi="Calibri" w:cs="Calibri"/>
              </w:rPr>
              <w:t>21.</w:t>
            </w:r>
          </w:p>
        </w:tc>
        <w:tc>
          <w:tcPr>
            <w:tcW w:w="1480" w:type="dxa"/>
            <w:hideMark/>
          </w:tcPr>
          <w:p w14:paraId="6E393849" w14:textId="77777777" w:rsidR="00622C34" w:rsidRPr="00B56472" w:rsidRDefault="00622C34" w:rsidP="00400395">
            <w:pPr>
              <w:rPr>
                <w:rFonts w:ascii="Calibri" w:hAnsi="Calibri" w:cs="Calibri"/>
              </w:rPr>
            </w:pPr>
            <w:r w:rsidRPr="00B56472">
              <w:rPr>
                <w:rFonts w:ascii="Calibri" w:hAnsi="Calibri" w:cs="Calibri"/>
              </w:rPr>
              <w:t>GSSE Szczecin</w:t>
            </w:r>
          </w:p>
        </w:tc>
        <w:tc>
          <w:tcPr>
            <w:tcW w:w="746" w:type="dxa"/>
            <w:hideMark/>
          </w:tcPr>
          <w:p w14:paraId="243133BE" w14:textId="77777777" w:rsidR="00622C34" w:rsidRPr="00331210" w:rsidRDefault="00622C34" w:rsidP="00400395">
            <w:pPr>
              <w:jc w:val="center"/>
              <w:rPr>
                <w:rFonts w:ascii="Calibri" w:hAnsi="Calibri" w:cs="Calibri"/>
              </w:rPr>
            </w:pPr>
            <w:r w:rsidRPr="00331210">
              <w:rPr>
                <w:rFonts w:ascii="Calibri" w:hAnsi="Calibri" w:cs="Calibri"/>
              </w:rPr>
              <w:t>1</w:t>
            </w:r>
          </w:p>
        </w:tc>
        <w:tc>
          <w:tcPr>
            <w:tcW w:w="960" w:type="dxa"/>
            <w:hideMark/>
          </w:tcPr>
          <w:p w14:paraId="0E9AD72B" w14:textId="77777777" w:rsidR="00622C34" w:rsidRPr="00433290" w:rsidRDefault="00622C34" w:rsidP="00400395">
            <w:pPr>
              <w:jc w:val="center"/>
              <w:rPr>
                <w:rFonts w:ascii="Calibri" w:hAnsi="Calibri" w:cs="Calibri"/>
              </w:rPr>
            </w:pPr>
            <w:r w:rsidRPr="00433290">
              <w:rPr>
                <w:rFonts w:ascii="Calibri" w:hAnsi="Calibri" w:cs="Calibri"/>
              </w:rPr>
              <w:t>0</w:t>
            </w:r>
          </w:p>
        </w:tc>
        <w:tc>
          <w:tcPr>
            <w:tcW w:w="960" w:type="dxa"/>
            <w:hideMark/>
          </w:tcPr>
          <w:p w14:paraId="653D499C" w14:textId="77777777" w:rsidR="00622C34" w:rsidRPr="00401292" w:rsidRDefault="00622C34" w:rsidP="00400395">
            <w:pPr>
              <w:jc w:val="center"/>
              <w:rPr>
                <w:rFonts w:ascii="Calibri" w:hAnsi="Calibri" w:cs="Calibri"/>
              </w:rPr>
            </w:pPr>
            <w:r w:rsidRPr="00401292">
              <w:rPr>
                <w:rFonts w:ascii="Calibri" w:hAnsi="Calibri" w:cs="Calibri"/>
              </w:rPr>
              <w:t>0</w:t>
            </w:r>
          </w:p>
        </w:tc>
        <w:tc>
          <w:tcPr>
            <w:tcW w:w="1130" w:type="dxa"/>
            <w:noWrap/>
            <w:hideMark/>
          </w:tcPr>
          <w:p w14:paraId="7B3DE054"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134" w:type="dxa"/>
            <w:hideMark/>
          </w:tcPr>
          <w:p w14:paraId="0FD3DD9F" w14:textId="77777777" w:rsidR="00622C34" w:rsidRPr="00F842B6" w:rsidRDefault="00622C34" w:rsidP="00400395">
            <w:pPr>
              <w:jc w:val="center"/>
              <w:rPr>
                <w:rFonts w:ascii="Calibri" w:hAnsi="Calibri" w:cs="Calibri"/>
              </w:rPr>
            </w:pPr>
            <w:r w:rsidRPr="00F842B6">
              <w:rPr>
                <w:rFonts w:ascii="Calibri" w:hAnsi="Calibri" w:cs="Calibri"/>
              </w:rPr>
              <w:t>0</w:t>
            </w:r>
          </w:p>
        </w:tc>
        <w:tc>
          <w:tcPr>
            <w:tcW w:w="1701" w:type="dxa"/>
            <w:hideMark/>
          </w:tcPr>
          <w:p w14:paraId="4DE9CDD7" w14:textId="77777777" w:rsidR="00622C34" w:rsidRPr="00F842B6" w:rsidRDefault="00622C34" w:rsidP="00400395">
            <w:pPr>
              <w:jc w:val="center"/>
              <w:rPr>
                <w:rFonts w:ascii="Calibri" w:hAnsi="Calibri" w:cs="Calibri"/>
              </w:rPr>
            </w:pPr>
            <w:r w:rsidRPr="00F842B6">
              <w:rPr>
                <w:rFonts w:ascii="Calibri" w:hAnsi="Calibri" w:cs="Calibri"/>
              </w:rPr>
              <w:t>1</w:t>
            </w:r>
          </w:p>
        </w:tc>
        <w:tc>
          <w:tcPr>
            <w:tcW w:w="849" w:type="dxa"/>
            <w:noWrap/>
            <w:hideMark/>
          </w:tcPr>
          <w:p w14:paraId="1D8A89F9" w14:textId="77777777" w:rsidR="00622C34" w:rsidRPr="00433290" w:rsidRDefault="00622C34" w:rsidP="00400395">
            <w:pPr>
              <w:jc w:val="center"/>
              <w:rPr>
                <w:rFonts w:ascii="Calibri" w:hAnsi="Calibri" w:cs="Calibri"/>
                <w:b/>
                <w:bCs/>
                <w:color w:val="C00000"/>
              </w:rPr>
            </w:pPr>
            <w:r w:rsidRPr="00433290">
              <w:rPr>
                <w:rFonts w:ascii="Calibri" w:hAnsi="Calibri" w:cs="Calibri"/>
                <w:b/>
                <w:bCs/>
              </w:rPr>
              <w:t>2</w:t>
            </w:r>
          </w:p>
        </w:tc>
      </w:tr>
      <w:tr w:rsidR="00622C34" w:rsidRPr="0097214A" w14:paraId="11B230FD" w14:textId="77777777" w:rsidTr="008071BF">
        <w:trPr>
          <w:trHeight w:val="283"/>
          <w:jc w:val="center"/>
        </w:trPr>
        <w:tc>
          <w:tcPr>
            <w:tcW w:w="394" w:type="dxa"/>
            <w:hideMark/>
          </w:tcPr>
          <w:p w14:paraId="1B2AEE4E" w14:textId="77777777" w:rsidR="00622C34" w:rsidRPr="0097214A" w:rsidRDefault="00622C34" w:rsidP="00400395">
            <w:pPr>
              <w:jc w:val="center"/>
              <w:rPr>
                <w:rFonts w:ascii="Calibri" w:hAnsi="Calibri" w:cs="Calibri"/>
              </w:rPr>
            </w:pPr>
            <w:r w:rsidRPr="0097214A">
              <w:rPr>
                <w:rFonts w:ascii="Calibri" w:hAnsi="Calibri" w:cs="Calibri"/>
              </w:rPr>
              <w:t>22.</w:t>
            </w:r>
          </w:p>
        </w:tc>
        <w:tc>
          <w:tcPr>
            <w:tcW w:w="1480" w:type="dxa"/>
            <w:hideMark/>
          </w:tcPr>
          <w:p w14:paraId="5904EFB1" w14:textId="77777777" w:rsidR="00622C34" w:rsidRPr="0097214A" w:rsidRDefault="00622C34" w:rsidP="00400395">
            <w:pPr>
              <w:rPr>
                <w:rFonts w:ascii="Calibri" w:hAnsi="Calibri" w:cs="Calibri"/>
              </w:rPr>
            </w:pPr>
            <w:r w:rsidRPr="0097214A">
              <w:rPr>
                <w:rFonts w:ascii="Calibri" w:hAnsi="Calibri" w:cs="Calibri"/>
              </w:rPr>
              <w:t>GSSE Świnoujście</w:t>
            </w:r>
          </w:p>
        </w:tc>
        <w:tc>
          <w:tcPr>
            <w:tcW w:w="746" w:type="dxa"/>
            <w:hideMark/>
          </w:tcPr>
          <w:p w14:paraId="2D6C2C79" w14:textId="77777777" w:rsidR="00622C34" w:rsidRPr="0097214A" w:rsidRDefault="00622C34" w:rsidP="00400395">
            <w:pPr>
              <w:jc w:val="center"/>
              <w:rPr>
                <w:rFonts w:ascii="Calibri" w:hAnsi="Calibri" w:cs="Calibri"/>
              </w:rPr>
            </w:pPr>
            <w:r w:rsidRPr="0097214A">
              <w:rPr>
                <w:rFonts w:ascii="Calibri" w:hAnsi="Calibri" w:cs="Calibri"/>
              </w:rPr>
              <w:t>0</w:t>
            </w:r>
          </w:p>
        </w:tc>
        <w:tc>
          <w:tcPr>
            <w:tcW w:w="960" w:type="dxa"/>
            <w:hideMark/>
          </w:tcPr>
          <w:p w14:paraId="29F2E943" w14:textId="77777777" w:rsidR="00622C34" w:rsidRPr="0097214A" w:rsidRDefault="00622C34" w:rsidP="00400395">
            <w:pPr>
              <w:jc w:val="center"/>
              <w:rPr>
                <w:rFonts w:ascii="Calibri" w:hAnsi="Calibri" w:cs="Calibri"/>
              </w:rPr>
            </w:pPr>
            <w:r w:rsidRPr="0097214A">
              <w:rPr>
                <w:rFonts w:ascii="Calibri" w:hAnsi="Calibri" w:cs="Calibri"/>
              </w:rPr>
              <w:t>0</w:t>
            </w:r>
          </w:p>
        </w:tc>
        <w:tc>
          <w:tcPr>
            <w:tcW w:w="960" w:type="dxa"/>
            <w:hideMark/>
          </w:tcPr>
          <w:p w14:paraId="66EB77DE" w14:textId="77777777" w:rsidR="00622C34" w:rsidRPr="0097214A" w:rsidRDefault="00622C34" w:rsidP="00400395">
            <w:pPr>
              <w:jc w:val="center"/>
              <w:rPr>
                <w:rFonts w:ascii="Calibri" w:hAnsi="Calibri" w:cs="Calibri"/>
              </w:rPr>
            </w:pPr>
            <w:r w:rsidRPr="0097214A">
              <w:rPr>
                <w:rFonts w:ascii="Calibri" w:hAnsi="Calibri" w:cs="Calibri"/>
              </w:rPr>
              <w:t>0</w:t>
            </w:r>
          </w:p>
        </w:tc>
        <w:tc>
          <w:tcPr>
            <w:tcW w:w="1130" w:type="dxa"/>
            <w:noWrap/>
            <w:hideMark/>
          </w:tcPr>
          <w:p w14:paraId="72627941" w14:textId="77777777" w:rsidR="00622C34" w:rsidRPr="0097214A" w:rsidRDefault="00622C34" w:rsidP="00400395">
            <w:pPr>
              <w:jc w:val="center"/>
              <w:rPr>
                <w:rFonts w:ascii="Calibri" w:hAnsi="Calibri" w:cs="Calibri"/>
              </w:rPr>
            </w:pPr>
            <w:r w:rsidRPr="0097214A">
              <w:rPr>
                <w:rFonts w:ascii="Calibri" w:hAnsi="Calibri" w:cs="Calibri"/>
              </w:rPr>
              <w:t>0</w:t>
            </w:r>
          </w:p>
        </w:tc>
        <w:tc>
          <w:tcPr>
            <w:tcW w:w="1134" w:type="dxa"/>
            <w:hideMark/>
          </w:tcPr>
          <w:p w14:paraId="46D2AB3F" w14:textId="77777777" w:rsidR="00622C34" w:rsidRPr="0097214A" w:rsidRDefault="00622C34" w:rsidP="00400395">
            <w:pPr>
              <w:jc w:val="center"/>
              <w:rPr>
                <w:rFonts w:ascii="Calibri" w:hAnsi="Calibri" w:cs="Calibri"/>
              </w:rPr>
            </w:pPr>
            <w:r w:rsidRPr="0097214A">
              <w:rPr>
                <w:rFonts w:ascii="Calibri" w:hAnsi="Calibri" w:cs="Calibri"/>
              </w:rPr>
              <w:t>0</w:t>
            </w:r>
          </w:p>
        </w:tc>
        <w:tc>
          <w:tcPr>
            <w:tcW w:w="1701" w:type="dxa"/>
            <w:hideMark/>
          </w:tcPr>
          <w:p w14:paraId="1B007AD0" w14:textId="77777777" w:rsidR="00622C34" w:rsidRPr="0097214A" w:rsidRDefault="00622C34" w:rsidP="00400395">
            <w:pPr>
              <w:jc w:val="center"/>
              <w:rPr>
                <w:rFonts w:ascii="Calibri" w:hAnsi="Calibri" w:cs="Calibri"/>
              </w:rPr>
            </w:pPr>
            <w:r w:rsidRPr="0097214A">
              <w:rPr>
                <w:rFonts w:ascii="Calibri" w:hAnsi="Calibri" w:cs="Calibri"/>
              </w:rPr>
              <w:t>0</w:t>
            </w:r>
          </w:p>
        </w:tc>
        <w:tc>
          <w:tcPr>
            <w:tcW w:w="849" w:type="dxa"/>
            <w:noWrap/>
            <w:hideMark/>
          </w:tcPr>
          <w:p w14:paraId="7C7438C1" w14:textId="77777777" w:rsidR="00622C34" w:rsidRPr="0097214A" w:rsidRDefault="00622C34" w:rsidP="00400395">
            <w:pPr>
              <w:jc w:val="center"/>
              <w:rPr>
                <w:rFonts w:ascii="Calibri" w:hAnsi="Calibri" w:cs="Calibri"/>
                <w:b/>
                <w:bCs/>
              </w:rPr>
            </w:pPr>
            <w:r w:rsidRPr="0097214A">
              <w:rPr>
                <w:rFonts w:ascii="Calibri" w:hAnsi="Calibri" w:cs="Calibri"/>
                <w:b/>
                <w:bCs/>
              </w:rPr>
              <w:t>0</w:t>
            </w:r>
          </w:p>
        </w:tc>
      </w:tr>
      <w:tr w:rsidR="00622C34" w:rsidRPr="0097214A" w14:paraId="5819EB92" w14:textId="77777777" w:rsidTr="008071BF">
        <w:trPr>
          <w:trHeight w:val="300"/>
          <w:jc w:val="center"/>
        </w:trPr>
        <w:tc>
          <w:tcPr>
            <w:tcW w:w="1874" w:type="dxa"/>
            <w:gridSpan w:val="2"/>
            <w:hideMark/>
          </w:tcPr>
          <w:p w14:paraId="7C0E0A89" w14:textId="77777777" w:rsidR="00622C34" w:rsidRPr="0097214A" w:rsidRDefault="00622C34" w:rsidP="00400395">
            <w:pPr>
              <w:jc w:val="center"/>
              <w:rPr>
                <w:rFonts w:ascii="Calibri" w:hAnsi="Calibri" w:cs="Calibri"/>
                <w:b/>
              </w:rPr>
            </w:pPr>
            <w:r w:rsidRPr="0097214A">
              <w:rPr>
                <w:rFonts w:ascii="Calibri" w:hAnsi="Calibri" w:cs="Calibri"/>
                <w:b/>
              </w:rPr>
              <w:t>RAZEM</w:t>
            </w:r>
          </w:p>
        </w:tc>
        <w:tc>
          <w:tcPr>
            <w:tcW w:w="746" w:type="dxa"/>
            <w:hideMark/>
          </w:tcPr>
          <w:p w14:paraId="41B7258D" w14:textId="77777777" w:rsidR="00622C34" w:rsidRPr="00185312" w:rsidRDefault="00622C34" w:rsidP="00400395">
            <w:pPr>
              <w:jc w:val="center"/>
              <w:rPr>
                <w:rFonts w:ascii="Calibri" w:hAnsi="Calibri" w:cs="Calibri"/>
                <w:b/>
                <w:bCs/>
              </w:rPr>
            </w:pPr>
            <w:r w:rsidRPr="00185312">
              <w:rPr>
                <w:rFonts w:ascii="Calibri" w:hAnsi="Calibri" w:cs="Calibri"/>
                <w:b/>
                <w:bCs/>
              </w:rPr>
              <w:t>616</w:t>
            </w:r>
          </w:p>
        </w:tc>
        <w:tc>
          <w:tcPr>
            <w:tcW w:w="960" w:type="dxa"/>
            <w:hideMark/>
          </w:tcPr>
          <w:p w14:paraId="2A286EC3" w14:textId="77777777" w:rsidR="00622C34" w:rsidRPr="00185312" w:rsidRDefault="00622C34" w:rsidP="00400395">
            <w:pPr>
              <w:jc w:val="center"/>
              <w:rPr>
                <w:rFonts w:ascii="Calibri" w:hAnsi="Calibri" w:cs="Calibri"/>
                <w:b/>
                <w:bCs/>
              </w:rPr>
            </w:pPr>
            <w:r w:rsidRPr="00185312">
              <w:rPr>
                <w:rFonts w:ascii="Calibri" w:hAnsi="Calibri" w:cs="Calibri"/>
                <w:b/>
                <w:bCs/>
              </w:rPr>
              <w:t>207</w:t>
            </w:r>
          </w:p>
        </w:tc>
        <w:tc>
          <w:tcPr>
            <w:tcW w:w="960" w:type="dxa"/>
            <w:hideMark/>
          </w:tcPr>
          <w:p w14:paraId="6C2DEED4" w14:textId="77777777" w:rsidR="00622C34" w:rsidRPr="00185312" w:rsidRDefault="00622C34" w:rsidP="00400395">
            <w:pPr>
              <w:jc w:val="center"/>
              <w:rPr>
                <w:rFonts w:ascii="Calibri" w:hAnsi="Calibri" w:cs="Calibri"/>
                <w:b/>
                <w:bCs/>
              </w:rPr>
            </w:pPr>
            <w:r w:rsidRPr="00185312">
              <w:rPr>
                <w:rFonts w:ascii="Calibri" w:hAnsi="Calibri" w:cs="Calibri"/>
                <w:b/>
                <w:bCs/>
              </w:rPr>
              <w:t>32</w:t>
            </w:r>
          </w:p>
        </w:tc>
        <w:tc>
          <w:tcPr>
            <w:tcW w:w="1130" w:type="dxa"/>
            <w:hideMark/>
          </w:tcPr>
          <w:p w14:paraId="39301980" w14:textId="77777777" w:rsidR="00622C34" w:rsidRPr="00185312" w:rsidRDefault="00622C34" w:rsidP="00400395">
            <w:pPr>
              <w:jc w:val="center"/>
              <w:rPr>
                <w:rFonts w:ascii="Calibri" w:hAnsi="Calibri" w:cs="Calibri"/>
                <w:b/>
                <w:bCs/>
              </w:rPr>
            </w:pPr>
            <w:r w:rsidRPr="00185312">
              <w:rPr>
                <w:rFonts w:ascii="Calibri" w:hAnsi="Calibri" w:cs="Calibri"/>
                <w:b/>
                <w:bCs/>
              </w:rPr>
              <w:t>3</w:t>
            </w:r>
          </w:p>
        </w:tc>
        <w:tc>
          <w:tcPr>
            <w:tcW w:w="1134" w:type="dxa"/>
            <w:hideMark/>
          </w:tcPr>
          <w:p w14:paraId="054F1F4B" w14:textId="77777777" w:rsidR="00622C34" w:rsidRPr="00185312" w:rsidRDefault="00622C34" w:rsidP="00400395">
            <w:pPr>
              <w:jc w:val="center"/>
              <w:rPr>
                <w:rFonts w:ascii="Calibri" w:hAnsi="Calibri" w:cs="Calibri"/>
                <w:b/>
                <w:bCs/>
              </w:rPr>
            </w:pPr>
            <w:r w:rsidRPr="00185312">
              <w:rPr>
                <w:rFonts w:ascii="Calibri" w:hAnsi="Calibri" w:cs="Calibri"/>
                <w:b/>
                <w:bCs/>
              </w:rPr>
              <w:t>0</w:t>
            </w:r>
          </w:p>
        </w:tc>
        <w:tc>
          <w:tcPr>
            <w:tcW w:w="1701" w:type="dxa"/>
            <w:hideMark/>
          </w:tcPr>
          <w:p w14:paraId="477020EA" w14:textId="77777777" w:rsidR="00622C34" w:rsidRPr="00185312" w:rsidRDefault="00622C34" w:rsidP="00400395">
            <w:pPr>
              <w:jc w:val="center"/>
              <w:rPr>
                <w:rFonts w:ascii="Calibri" w:hAnsi="Calibri" w:cs="Calibri"/>
                <w:b/>
                <w:bCs/>
              </w:rPr>
            </w:pPr>
            <w:r w:rsidRPr="00185312">
              <w:rPr>
                <w:rFonts w:ascii="Calibri" w:hAnsi="Calibri" w:cs="Calibri"/>
                <w:b/>
                <w:bCs/>
              </w:rPr>
              <w:t>133</w:t>
            </w:r>
          </w:p>
        </w:tc>
        <w:tc>
          <w:tcPr>
            <w:tcW w:w="849" w:type="dxa"/>
            <w:hideMark/>
          </w:tcPr>
          <w:p w14:paraId="33AB9257" w14:textId="77777777" w:rsidR="00622C34" w:rsidRPr="00185312" w:rsidRDefault="00622C34" w:rsidP="00400395">
            <w:pPr>
              <w:jc w:val="center"/>
              <w:rPr>
                <w:rFonts w:ascii="Calibri" w:hAnsi="Calibri" w:cs="Calibri"/>
                <w:b/>
                <w:bCs/>
              </w:rPr>
            </w:pPr>
            <w:r w:rsidRPr="00185312">
              <w:rPr>
                <w:rFonts w:ascii="Calibri" w:hAnsi="Calibri" w:cs="Calibri"/>
                <w:b/>
                <w:bCs/>
              </w:rPr>
              <w:t>991</w:t>
            </w:r>
          </w:p>
        </w:tc>
      </w:tr>
    </w:tbl>
    <w:p w14:paraId="041BF2F4" w14:textId="77777777" w:rsidR="00622C34" w:rsidRPr="00885B56" w:rsidRDefault="00622C34" w:rsidP="00622C34">
      <w:pPr>
        <w:rPr>
          <w:sz w:val="24"/>
          <w:szCs w:val="24"/>
        </w:rPr>
      </w:pPr>
    </w:p>
    <w:p w14:paraId="6910E465" w14:textId="61A71EAD" w:rsidR="00845F8B" w:rsidRDefault="00622C34" w:rsidP="00FA1500">
      <w:pPr>
        <w:pStyle w:val="Stylnastroninternet"/>
      </w:pPr>
      <w:r w:rsidRPr="00885B56">
        <w:t>W roku sprawozdawczym 858 wodociągów zbiorowego zaopatrzenia na terenie woj. zachodniopomorskiego zarządzanych było przez 97 przedsiębiorstw wodociągowo-kanalizacyjnych. Najwięcej przedsiębiorstw wodociągowo-kanalizacyjnych prowadzi działalność na terenie powiatów: gryfińskiego (11), świdwińskiego (9), koszalińskiego (8), choszczeńskiego (8), drawskiego (7), natomiast</w:t>
      </w:r>
      <w:r w:rsidR="000E738B" w:rsidRPr="00885B56">
        <w:t xml:space="preserve"> w </w:t>
      </w:r>
      <w:r w:rsidRPr="00885B56">
        <w:t>powiecie białogardzkim, kołobrzeskim oraz</w:t>
      </w:r>
      <w:r w:rsidR="001A121E">
        <w:t> </w:t>
      </w:r>
      <w:r w:rsidRPr="00885B56">
        <w:t>m. Świnoujście zbiorowe zaopatrzenie</w:t>
      </w:r>
      <w:r w:rsidR="000E738B" w:rsidRPr="00885B56">
        <w:t xml:space="preserve"> w </w:t>
      </w:r>
      <w:r w:rsidRPr="00885B56">
        <w:t xml:space="preserve">wodę realizowane jest tylko </w:t>
      </w:r>
      <w:r w:rsidR="00602045" w:rsidRPr="00885B56">
        <w:t xml:space="preserve">przez </w:t>
      </w:r>
      <w:r w:rsidRPr="00885B56">
        <w:t>jedno przedsiębiorstwo wodociągowo-kanalizacyjne.</w:t>
      </w:r>
      <w:r w:rsidR="00845F8B">
        <w:br w:type="page"/>
      </w:r>
    </w:p>
    <w:p w14:paraId="31464C27" w14:textId="4CDCCFEB" w:rsidR="00014D0A" w:rsidRPr="0057187C" w:rsidRDefault="00014D0A" w:rsidP="00DF11E0">
      <w:pPr>
        <w:pStyle w:val="Nagwek2"/>
        <w:numPr>
          <w:ilvl w:val="0"/>
          <w:numId w:val="125"/>
        </w:numPr>
      </w:pPr>
      <w:bookmarkStart w:id="910" w:name="_Toc135828465"/>
      <w:r w:rsidRPr="002D7A64">
        <w:lastRenderedPageBreak/>
        <w:t>Nadzór nad jakością wody do spożycia</w:t>
      </w:r>
      <w:bookmarkEnd w:id="910"/>
    </w:p>
    <w:p w14:paraId="66B0182A" w14:textId="77777777" w:rsidR="00E826F1" w:rsidRDefault="00E826F1" w:rsidP="00E826F1">
      <w:pPr>
        <w:pStyle w:val="Stylnastroninternet"/>
      </w:pPr>
    </w:p>
    <w:p w14:paraId="0C1B2A3A" w14:textId="4656741E" w:rsidR="00622C34" w:rsidRPr="00885B56" w:rsidRDefault="00622C34" w:rsidP="00E826F1">
      <w:pPr>
        <w:pStyle w:val="Stylnastroninternet"/>
        <w:rPr>
          <w:rFonts w:eastAsia="TimesNewRomanPSMT"/>
          <w:lang w:eastAsia="pl-PL"/>
        </w:rPr>
      </w:pPr>
      <w:r w:rsidRPr="00885B56">
        <w:t>Woda do spożycia jest bezpieczna dla zdrowia ludzi</w:t>
      </w:r>
      <w:r w:rsidR="00602045" w:rsidRPr="00885B56">
        <w:t>,</w:t>
      </w:r>
      <w:r w:rsidRPr="00885B56">
        <w:t xml:space="preserve"> jeśli spełnia szczegółowe wymagania określone</w:t>
      </w:r>
      <w:r w:rsidR="000E738B" w:rsidRPr="00885B56">
        <w:t xml:space="preserve"> w </w:t>
      </w:r>
      <w:r w:rsidRPr="00885B56">
        <w:t>rozporządzeniu Ministra Zdrowia</w:t>
      </w:r>
      <w:r w:rsidR="005A5A82" w:rsidRPr="00885B56">
        <w:t xml:space="preserve"> z </w:t>
      </w:r>
      <w:r w:rsidRPr="00885B56">
        <w:t>dnia 7 grudnia 2017 r.</w:t>
      </w:r>
      <w:r w:rsidR="000E738B" w:rsidRPr="00885B56">
        <w:t xml:space="preserve"> w </w:t>
      </w:r>
      <w:r w:rsidRPr="00885B56">
        <w:rPr>
          <w:i/>
        </w:rPr>
        <w:t>sprawie jakości wody przeznaczonej do spożycia przez ludzi</w:t>
      </w:r>
      <w:r w:rsidRPr="00885B56">
        <w:t>, zgodnie</w:t>
      </w:r>
      <w:r w:rsidR="005A5A82" w:rsidRPr="00885B56">
        <w:t xml:space="preserve"> z </w:t>
      </w:r>
      <w:r w:rsidRPr="00885B56">
        <w:t xml:space="preserve">którym </w:t>
      </w:r>
      <w:r w:rsidRPr="00885B56">
        <w:rPr>
          <w:rFonts w:eastAsia="TimesNewRomanPSMT"/>
          <w:lang w:eastAsia="pl-PL"/>
        </w:rPr>
        <w:t>woda jest zdatna do</w:t>
      </w:r>
      <w:r w:rsidR="00E421E2">
        <w:rPr>
          <w:rFonts w:eastAsia="TimesNewRomanPSMT"/>
          <w:lang w:eastAsia="pl-PL"/>
        </w:rPr>
        <w:t> </w:t>
      </w:r>
      <w:r w:rsidRPr="00885B56">
        <w:rPr>
          <w:rFonts w:eastAsia="TimesNewRomanPSMT"/>
          <w:lang w:eastAsia="pl-PL"/>
        </w:rPr>
        <w:t>użycia, jeżeli jest wolna od mikroorganizmów chorobotwórczych</w:t>
      </w:r>
      <w:r w:rsidR="005A5A82" w:rsidRPr="00885B56">
        <w:rPr>
          <w:rFonts w:eastAsia="TimesNewRomanPSMT"/>
          <w:lang w:eastAsia="pl-PL"/>
        </w:rPr>
        <w:t xml:space="preserve"> i </w:t>
      </w:r>
      <w:r w:rsidRPr="00885B56">
        <w:rPr>
          <w:rFonts w:eastAsia="TimesNewRomanPSMT"/>
          <w:lang w:eastAsia="pl-PL"/>
        </w:rPr>
        <w:t>pasożytów</w:t>
      </w:r>
      <w:r w:rsidR="000E738B" w:rsidRPr="00885B56">
        <w:rPr>
          <w:rFonts w:eastAsia="TimesNewRomanPSMT"/>
          <w:lang w:eastAsia="pl-PL"/>
        </w:rPr>
        <w:t xml:space="preserve"> w </w:t>
      </w:r>
      <w:r w:rsidRPr="00885B56">
        <w:rPr>
          <w:rFonts w:eastAsia="TimesNewRomanPSMT"/>
          <w:lang w:eastAsia="pl-PL"/>
        </w:rPr>
        <w:t>liczbie</w:t>
      </w:r>
      <w:r w:rsidRPr="00885B56">
        <w:t xml:space="preserve"> </w:t>
      </w:r>
      <w:r w:rsidRPr="00885B56">
        <w:rPr>
          <w:rFonts w:eastAsia="TimesNewRomanPSMT"/>
          <w:lang w:eastAsia="pl-PL"/>
        </w:rPr>
        <w:t>stanowiącej potencjalne zagrożenie dla zdrowia ludzkiego, wszelkich substancji</w:t>
      </w:r>
      <w:r w:rsidR="000E738B" w:rsidRPr="00885B56">
        <w:rPr>
          <w:rFonts w:eastAsia="TimesNewRomanPSMT"/>
          <w:lang w:eastAsia="pl-PL"/>
        </w:rPr>
        <w:t xml:space="preserve"> w </w:t>
      </w:r>
      <w:r w:rsidRPr="00885B56">
        <w:rPr>
          <w:rFonts w:eastAsia="TimesNewRomanPSMT"/>
          <w:lang w:eastAsia="pl-PL"/>
        </w:rPr>
        <w:t>stężeniach stanowiących potencjalne</w:t>
      </w:r>
      <w:r w:rsidRPr="00885B56">
        <w:t xml:space="preserve"> </w:t>
      </w:r>
      <w:r w:rsidRPr="00885B56">
        <w:rPr>
          <w:rFonts w:eastAsia="TimesNewRomanPSMT"/>
          <w:lang w:eastAsia="pl-PL"/>
        </w:rPr>
        <w:t>zagrożenie dla zdrowia ludzkiego oraz nie wykazuje agresywnych właściwości korozyjnych</w:t>
      </w:r>
      <w:r w:rsidR="005A5A82" w:rsidRPr="00885B56">
        <w:rPr>
          <w:rFonts w:eastAsia="TimesNewRomanPSMT"/>
          <w:lang w:eastAsia="pl-PL"/>
        </w:rPr>
        <w:t xml:space="preserve"> i </w:t>
      </w:r>
      <w:r w:rsidRPr="00885B56">
        <w:rPr>
          <w:rFonts w:eastAsia="TimesNewRomanPSMT"/>
          <w:lang w:eastAsia="pl-PL"/>
        </w:rPr>
        <w:t>spełnia wymagania mikrobiologiczne</w:t>
      </w:r>
      <w:r w:rsidR="005A5A82" w:rsidRPr="00885B56">
        <w:rPr>
          <w:rFonts w:eastAsia="TimesNewRomanPSMT"/>
          <w:lang w:eastAsia="pl-PL"/>
        </w:rPr>
        <w:t xml:space="preserve"> i </w:t>
      </w:r>
      <w:r w:rsidRPr="00885B56">
        <w:rPr>
          <w:rFonts w:eastAsia="TimesNewRomanPSMT"/>
          <w:lang w:eastAsia="pl-PL"/>
        </w:rPr>
        <w:t>chemiczne określone</w:t>
      </w:r>
      <w:r w:rsidR="000E738B" w:rsidRPr="00885B56">
        <w:rPr>
          <w:rFonts w:eastAsia="TimesNewRomanPSMT"/>
          <w:lang w:eastAsia="pl-PL"/>
        </w:rPr>
        <w:t xml:space="preserve"> w </w:t>
      </w:r>
      <w:r w:rsidRPr="00885B56">
        <w:rPr>
          <w:rFonts w:eastAsia="TimesNewRomanPSMT"/>
          <w:lang w:eastAsia="pl-PL"/>
        </w:rPr>
        <w:t>rozporządzeniu.</w:t>
      </w:r>
    </w:p>
    <w:p w14:paraId="092FAABF" w14:textId="518491DF" w:rsidR="00622C34" w:rsidRPr="00885B56" w:rsidRDefault="00622C34" w:rsidP="00E826F1">
      <w:pPr>
        <w:pStyle w:val="Stylnastroninternet"/>
      </w:pPr>
      <w:r w:rsidRPr="00885B56">
        <w:t>Badania jakości wody realizowane były zgodnie</w:t>
      </w:r>
      <w:r w:rsidR="005A5A82" w:rsidRPr="00885B56">
        <w:t xml:space="preserve"> z </w:t>
      </w:r>
      <w:r w:rsidRPr="00885B56">
        <w:t>ustalonymi rocznymi „</w:t>
      </w:r>
      <w:r w:rsidRPr="00885B56">
        <w:rPr>
          <w:i/>
        </w:rPr>
        <w:t>Harmonogramami pobierania próbek wody”</w:t>
      </w:r>
      <w:r w:rsidR="005A5A82" w:rsidRPr="00885B56">
        <w:rPr>
          <w:i/>
        </w:rPr>
        <w:t xml:space="preserve"> z </w:t>
      </w:r>
      <w:r w:rsidRPr="00885B56">
        <w:t>częstotliwością określoną</w:t>
      </w:r>
      <w:r w:rsidR="000E738B" w:rsidRPr="00885B56">
        <w:t xml:space="preserve"> w </w:t>
      </w:r>
      <w:r w:rsidRPr="00885B56">
        <w:t>przywołanym powyżej rozporządzeniu. Próbki wody pobierane były głównie</w:t>
      </w:r>
      <w:r w:rsidR="005A5A82" w:rsidRPr="00885B56">
        <w:t xml:space="preserve"> z </w:t>
      </w:r>
      <w:r w:rsidRPr="00885B56">
        <w:t>punktów zlokalizowanych na</w:t>
      </w:r>
      <w:r w:rsidR="00736CC0">
        <w:t> </w:t>
      </w:r>
      <w:r w:rsidRPr="00885B56">
        <w:t xml:space="preserve">sieci wodociągowej (u odbiorców) oraz </w:t>
      </w:r>
      <w:r w:rsidR="000E738B" w:rsidRPr="00885B56">
        <w:t xml:space="preserve"> w </w:t>
      </w:r>
      <w:r w:rsidRPr="00885B56">
        <w:t xml:space="preserve">stacjach uzdatniania wody (woda uzdatniona). </w:t>
      </w:r>
    </w:p>
    <w:p w14:paraId="04B6134B" w14:textId="77777777" w:rsidR="00622C34" w:rsidRPr="00885B56" w:rsidRDefault="00622C34" w:rsidP="00E826F1">
      <w:pPr>
        <w:pStyle w:val="Stylnastroninternet"/>
      </w:pPr>
      <w:r w:rsidRPr="00885B56">
        <w:t>Zaplanowano pobranie przez Państwową Inspekcję Sanitarną ogółem 2 054 próbek wody do spożycia. Pobrano 3 246 próbek, tj. o 1 192 próbki więcej. Zakwestionowano 294 (9,1 %) próbki ze względu na przekroczenia parametrów mikrobiologicznych oraz 378 (11,6 %) próbek ze względu na przekroczenia parametrów fizykochemicznych.</w:t>
      </w:r>
    </w:p>
    <w:p w14:paraId="580ED6AC" w14:textId="0F64A227" w:rsidR="00622C34" w:rsidRPr="00885B56" w:rsidRDefault="00622C34" w:rsidP="00E826F1">
      <w:pPr>
        <w:pStyle w:val="Stylnastroninternet"/>
      </w:pPr>
      <w:r w:rsidRPr="00885B56">
        <w:t>Zgodnie</w:t>
      </w:r>
      <w:r w:rsidR="005A5A82" w:rsidRPr="00885B56">
        <w:t xml:space="preserve"> z </w:t>
      </w:r>
      <w:r w:rsidRPr="00885B56">
        <w:t>harmonogramami</w:t>
      </w:r>
      <w:r w:rsidR="000E738B" w:rsidRPr="00885B56">
        <w:t xml:space="preserve"> w </w:t>
      </w:r>
      <w:r w:rsidRPr="00885B56">
        <w:t>ramach kontroli wewnętrznej  przedsiębiorstw wodociągowo-kanalizacyjnych oraz podmiotów wykorzystujących wodę, pochodzącą</w:t>
      </w:r>
      <w:r w:rsidR="005A5A82" w:rsidRPr="00885B56">
        <w:t xml:space="preserve"> z </w:t>
      </w:r>
      <w:r w:rsidRPr="00885B56">
        <w:t>indywidualnego ujęcia, zaplanowano pobranie ogółem 4 286 próbek wody do spożycia. Pobrano 4 854 próbki, tj. o 568 próbek więcej. Zakwestionowano 185 (3,8 %) próbek ze</w:t>
      </w:r>
      <w:r w:rsidR="00E421E2">
        <w:t> </w:t>
      </w:r>
      <w:r w:rsidRPr="00885B56">
        <w:t>względu na przekroczenia mikrobiologiczne oraz 390 (8,0 %) próbek ze względu na</w:t>
      </w:r>
      <w:r w:rsidR="00E421E2">
        <w:t> </w:t>
      </w:r>
      <w:r w:rsidRPr="00885B56">
        <w:t>przekroczenia fizykochemiczne.</w:t>
      </w:r>
    </w:p>
    <w:p w14:paraId="4C4E67B0" w14:textId="17D2C486" w:rsidR="00622C34" w:rsidRPr="00885B56" w:rsidRDefault="00622C34" w:rsidP="00E826F1">
      <w:pPr>
        <w:pStyle w:val="Stylnastroninternet"/>
      </w:pPr>
      <w:r w:rsidRPr="00885B56">
        <w:t>Ponadplanowe próbki wody pobierane były m. in.</w:t>
      </w:r>
      <w:r w:rsidR="000E738B" w:rsidRPr="00885B56">
        <w:t xml:space="preserve"> w </w:t>
      </w:r>
      <w:r w:rsidRPr="00885B56">
        <w:t>trakcie</w:t>
      </w:r>
      <w:r w:rsidR="005A5A82" w:rsidRPr="00885B56">
        <w:t xml:space="preserve"> i </w:t>
      </w:r>
      <w:r w:rsidRPr="00885B56">
        <w:t>po zakończeniu działań naprawczych  przeprowadzanych przez producentów wody celem poprawy jakości wody</w:t>
      </w:r>
      <w:r w:rsidR="005A5A82" w:rsidRPr="00885B56">
        <w:t xml:space="preserve"> a </w:t>
      </w:r>
      <w:r w:rsidRPr="00885B56">
        <w:t>także</w:t>
      </w:r>
      <w:r w:rsidR="000E738B" w:rsidRPr="00885B56">
        <w:t xml:space="preserve"> w </w:t>
      </w:r>
      <w:r w:rsidRPr="00885B56">
        <w:t>związku</w:t>
      </w:r>
      <w:r w:rsidR="005A5A82" w:rsidRPr="00885B56">
        <w:t xml:space="preserve"> z </w:t>
      </w:r>
      <w:r w:rsidRPr="00885B56">
        <w:t>wnoszonymi interwencjami dot. złej jakości wody oraz powtórnymi badaniami</w:t>
      </w:r>
      <w:r w:rsidR="000E738B" w:rsidRPr="00885B56">
        <w:t xml:space="preserve"> w </w:t>
      </w:r>
      <w:r w:rsidRPr="00885B56">
        <w:t>przypadku uzyskania nieprawidłowych wyników. Organy Państwowej Inspekcji Sanitarnej każdorazowo przeprowadzały badanie</w:t>
      </w:r>
      <w:r w:rsidR="005A5A82" w:rsidRPr="00885B56">
        <w:t xml:space="preserve"> i </w:t>
      </w:r>
      <w:r w:rsidRPr="00885B56">
        <w:t>ocenę jakości wody po zakończeniu działań naprawczych. Ponadto dodatkowe próbki wody pobierano również</w:t>
      </w:r>
      <w:r w:rsidR="000E738B" w:rsidRPr="00885B56">
        <w:t xml:space="preserve"> w </w:t>
      </w:r>
      <w:r w:rsidRPr="00885B56">
        <w:t>związku</w:t>
      </w:r>
      <w:r w:rsidR="005A5A82" w:rsidRPr="00885B56">
        <w:t xml:space="preserve"> z </w:t>
      </w:r>
      <w:r w:rsidRPr="00885B56">
        <w:t>wystąpieniem sytuacji masowego śnięcia ryb</w:t>
      </w:r>
      <w:r w:rsidR="000E738B" w:rsidRPr="00885B56">
        <w:t xml:space="preserve"> w </w:t>
      </w:r>
      <w:r w:rsidRPr="00885B56">
        <w:t>rzece Odrze.</w:t>
      </w:r>
    </w:p>
    <w:p w14:paraId="76ECB7A8" w14:textId="710A3DA5" w:rsidR="00622C34" w:rsidRPr="00885B56" w:rsidRDefault="00622C34" w:rsidP="00E826F1">
      <w:pPr>
        <w:pStyle w:val="Stylnastroninternet"/>
        <w:rPr>
          <w:rFonts w:ascii="Calibri" w:hAnsi="Calibri" w:cs="Calibri"/>
        </w:rPr>
      </w:pPr>
      <w:r w:rsidRPr="00885B56">
        <w:rPr>
          <w:rFonts w:ascii="Calibri" w:hAnsi="Calibri" w:cs="Calibri"/>
        </w:rPr>
        <w:t>Zawsze</w:t>
      </w:r>
      <w:r w:rsidR="000E738B" w:rsidRPr="00885B56">
        <w:rPr>
          <w:rFonts w:ascii="Calibri" w:hAnsi="Calibri" w:cs="Calibri"/>
        </w:rPr>
        <w:t xml:space="preserve"> w </w:t>
      </w:r>
      <w:r w:rsidRPr="00885B56">
        <w:rPr>
          <w:rFonts w:ascii="Calibri" w:hAnsi="Calibri" w:cs="Calibri"/>
        </w:rPr>
        <w:t>przypadku, kiedy woda nie spełniała wymagań właściwy państwowy inspektor sanitarny po rozważeniu stopnia zagrożenia dla zdrowia ludzi wydawał decyzję,</w:t>
      </w:r>
      <w:r w:rsidR="000E738B" w:rsidRPr="00885B56">
        <w:rPr>
          <w:rFonts w:ascii="Calibri" w:hAnsi="Calibri" w:cs="Calibri"/>
        </w:rPr>
        <w:t xml:space="preserve"> w </w:t>
      </w:r>
      <w:r w:rsidRPr="00885B56">
        <w:rPr>
          <w:rFonts w:ascii="Calibri" w:hAnsi="Calibri" w:cs="Calibri"/>
        </w:rPr>
        <w:t xml:space="preserve">której stwierdzał </w:t>
      </w:r>
      <w:r w:rsidRPr="001F4759">
        <w:rPr>
          <w:rFonts w:ascii="Calibri" w:hAnsi="Calibri" w:cs="Calibri"/>
          <w:iCs/>
        </w:rPr>
        <w:t>warunkową przydatność</w:t>
      </w:r>
      <w:r w:rsidRPr="00885B56">
        <w:rPr>
          <w:rFonts w:ascii="Calibri" w:hAnsi="Calibri" w:cs="Calibri"/>
        </w:rPr>
        <w:t xml:space="preserve"> lub tymczasowy </w:t>
      </w:r>
      <w:r w:rsidRPr="001F4759">
        <w:rPr>
          <w:rFonts w:ascii="Calibri" w:hAnsi="Calibri" w:cs="Calibri"/>
          <w:iCs/>
        </w:rPr>
        <w:t xml:space="preserve">brak przydatności </w:t>
      </w:r>
      <w:r w:rsidRPr="00885B56">
        <w:rPr>
          <w:rFonts w:ascii="Calibri" w:hAnsi="Calibri" w:cs="Calibri"/>
        </w:rPr>
        <w:t>wody do</w:t>
      </w:r>
      <w:r w:rsidR="00E421E2">
        <w:rPr>
          <w:rFonts w:ascii="Calibri" w:hAnsi="Calibri" w:cs="Calibri"/>
        </w:rPr>
        <w:t> </w:t>
      </w:r>
      <w:r w:rsidRPr="00885B56">
        <w:rPr>
          <w:rFonts w:ascii="Calibri" w:hAnsi="Calibri" w:cs="Calibri"/>
        </w:rPr>
        <w:t xml:space="preserve">spożycia przez ludzi. </w:t>
      </w:r>
    </w:p>
    <w:p w14:paraId="1A908097" w14:textId="666C1EBE" w:rsidR="00014D0A" w:rsidRDefault="00622C34" w:rsidP="00E826F1">
      <w:pPr>
        <w:pStyle w:val="Stylnastroninternet"/>
        <w:rPr>
          <w:rFonts w:ascii="Calibri" w:hAnsi="Calibri" w:cs="Calibri"/>
        </w:rPr>
      </w:pPr>
      <w:r w:rsidRPr="00885B56">
        <w:rPr>
          <w:rFonts w:ascii="Calibri" w:hAnsi="Calibri" w:cs="Calibri"/>
        </w:rPr>
        <w:t>W 2022 roku wydanych zostało łącznie 167 decyzji</w:t>
      </w:r>
      <w:r w:rsidR="000E738B" w:rsidRPr="00885B56">
        <w:rPr>
          <w:rFonts w:ascii="Calibri" w:hAnsi="Calibri" w:cs="Calibri"/>
        </w:rPr>
        <w:t xml:space="preserve"> w </w:t>
      </w:r>
      <w:r w:rsidRPr="00885B56">
        <w:rPr>
          <w:rFonts w:ascii="Calibri" w:hAnsi="Calibri" w:cs="Calibri"/>
        </w:rPr>
        <w:t>sprawie poprawy jakości wody do spożycia,</w:t>
      </w:r>
      <w:r w:rsidR="000E738B" w:rsidRPr="00885B56">
        <w:rPr>
          <w:rFonts w:ascii="Calibri" w:hAnsi="Calibri" w:cs="Calibri"/>
        </w:rPr>
        <w:t xml:space="preserve"> w </w:t>
      </w:r>
      <w:r w:rsidRPr="00885B56">
        <w:rPr>
          <w:rFonts w:ascii="Calibri" w:hAnsi="Calibri" w:cs="Calibri"/>
        </w:rPr>
        <w:t>tym 110</w:t>
      </w:r>
      <w:r w:rsidR="000E738B" w:rsidRPr="00885B56">
        <w:rPr>
          <w:rFonts w:ascii="Calibri" w:hAnsi="Calibri" w:cs="Calibri"/>
        </w:rPr>
        <w:t xml:space="preserve"> w </w:t>
      </w:r>
      <w:r w:rsidRPr="00885B56">
        <w:rPr>
          <w:rFonts w:ascii="Calibri" w:hAnsi="Calibri" w:cs="Calibri"/>
        </w:rPr>
        <w:t xml:space="preserve">sprawie </w:t>
      </w:r>
      <w:r w:rsidRPr="001F4759">
        <w:rPr>
          <w:rFonts w:ascii="Calibri" w:hAnsi="Calibri" w:cs="Calibri"/>
          <w:iCs/>
        </w:rPr>
        <w:t>warunkowej przydatności</w:t>
      </w:r>
      <w:r w:rsidRPr="00885B56">
        <w:rPr>
          <w:rFonts w:ascii="Calibri" w:hAnsi="Calibri" w:cs="Calibri"/>
        </w:rPr>
        <w:t xml:space="preserve"> oraz 57</w:t>
      </w:r>
      <w:r w:rsidR="000E738B" w:rsidRPr="00885B56">
        <w:rPr>
          <w:rFonts w:ascii="Calibri" w:hAnsi="Calibri" w:cs="Calibri"/>
        </w:rPr>
        <w:t xml:space="preserve"> w </w:t>
      </w:r>
      <w:r w:rsidRPr="00885B56">
        <w:rPr>
          <w:rFonts w:ascii="Calibri" w:hAnsi="Calibri" w:cs="Calibri"/>
        </w:rPr>
        <w:t xml:space="preserve">sprawie </w:t>
      </w:r>
      <w:r w:rsidRPr="003F5048">
        <w:rPr>
          <w:rFonts w:ascii="Calibri" w:hAnsi="Calibri" w:cs="Calibri"/>
        </w:rPr>
        <w:t>tymczasowego braku przydatności</w:t>
      </w:r>
      <w:r w:rsidRPr="00885B56">
        <w:rPr>
          <w:rFonts w:ascii="Calibri" w:hAnsi="Calibri" w:cs="Calibri"/>
        </w:rPr>
        <w:t xml:space="preserve"> wody do spożycia.</w:t>
      </w:r>
      <w:r w:rsidR="003F5048">
        <w:rPr>
          <w:rFonts w:ascii="Calibri" w:hAnsi="Calibri" w:cs="Calibri"/>
        </w:rPr>
        <w:t xml:space="preserve"> </w:t>
      </w:r>
      <w:r w:rsidRPr="00885B56">
        <w:rPr>
          <w:rFonts w:ascii="Calibri" w:hAnsi="Calibri" w:cs="Calibri"/>
        </w:rPr>
        <w:t>Dodatkowo obowiązywały stwierdzone</w:t>
      </w:r>
      <w:r w:rsidR="000E738B" w:rsidRPr="00885B56">
        <w:rPr>
          <w:rFonts w:ascii="Calibri" w:hAnsi="Calibri" w:cs="Calibri"/>
        </w:rPr>
        <w:t xml:space="preserve"> w </w:t>
      </w:r>
      <w:r w:rsidRPr="00885B56">
        <w:rPr>
          <w:rFonts w:ascii="Calibri" w:hAnsi="Calibri" w:cs="Calibri"/>
        </w:rPr>
        <w:t>latach poprzednich: 4 tymczasowe braki przydatności</w:t>
      </w:r>
      <w:r w:rsidR="00AD7B0B">
        <w:rPr>
          <w:rFonts w:ascii="Calibri" w:hAnsi="Calibri" w:cs="Calibri"/>
        </w:rPr>
        <w:t xml:space="preserve"> </w:t>
      </w:r>
      <w:r w:rsidRPr="00885B56">
        <w:rPr>
          <w:rFonts w:ascii="Calibri" w:hAnsi="Calibri" w:cs="Calibri"/>
        </w:rPr>
        <w:t>wody do spożycia</w:t>
      </w:r>
      <w:r w:rsidRPr="00885B56">
        <w:rPr>
          <w:rStyle w:val="Pogrubienie"/>
          <w:rFonts w:ascii="Calibri" w:hAnsi="Calibri" w:cs="Calibri"/>
          <w:b w:val="0"/>
          <w:bCs w:val="0"/>
          <w:sz w:val="24"/>
          <w:szCs w:val="24"/>
        </w:rPr>
        <w:t xml:space="preserve"> oraz</w:t>
      </w:r>
      <w:r w:rsidRPr="00885B56">
        <w:rPr>
          <w:rStyle w:val="Pogrubienie"/>
          <w:rFonts w:ascii="Calibri" w:hAnsi="Calibri" w:cs="Calibri"/>
          <w:sz w:val="24"/>
          <w:szCs w:val="24"/>
        </w:rPr>
        <w:t xml:space="preserve"> </w:t>
      </w:r>
      <w:r w:rsidRPr="00885B56">
        <w:rPr>
          <w:rFonts w:ascii="Calibri" w:hAnsi="Calibri" w:cs="Calibri"/>
        </w:rPr>
        <w:t>22 warunkowe.</w:t>
      </w:r>
      <w:r w:rsidR="003F5048">
        <w:rPr>
          <w:rFonts w:ascii="Calibri" w:hAnsi="Calibri" w:cs="Calibri"/>
        </w:rPr>
        <w:t xml:space="preserve"> </w:t>
      </w:r>
      <w:r w:rsidRPr="00885B56">
        <w:rPr>
          <w:rFonts w:ascii="Calibri" w:hAnsi="Calibri" w:cs="Calibri"/>
        </w:rPr>
        <w:t>Uzyskano poprawę jakości wody poprzez wykonanie nakazów zawartych</w:t>
      </w:r>
      <w:r w:rsidR="000E738B" w:rsidRPr="00885B56">
        <w:rPr>
          <w:rFonts w:ascii="Calibri" w:hAnsi="Calibri" w:cs="Calibri"/>
        </w:rPr>
        <w:t xml:space="preserve"> w </w:t>
      </w:r>
      <w:r w:rsidRPr="00885B56">
        <w:rPr>
          <w:rFonts w:ascii="Calibri" w:hAnsi="Calibri" w:cs="Calibri"/>
        </w:rPr>
        <w:t xml:space="preserve">81 </w:t>
      </w:r>
      <w:r w:rsidRPr="00885B56">
        <w:rPr>
          <w:rFonts w:ascii="Calibri" w:hAnsi="Calibri" w:cs="Calibri"/>
        </w:rPr>
        <w:lastRenderedPageBreak/>
        <w:t xml:space="preserve">(61,4%) decyzjach orzekających </w:t>
      </w:r>
      <w:r w:rsidRPr="003F5048">
        <w:rPr>
          <w:rFonts w:ascii="Calibri" w:hAnsi="Calibri" w:cs="Calibri"/>
          <w:iCs/>
        </w:rPr>
        <w:t>warunkową przydatność</w:t>
      </w:r>
      <w:r w:rsidRPr="00885B56">
        <w:rPr>
          <w:rFonts w:ascii="Calibri" w:hAnsi="Calibri" w:cs="Calibri"/>
        </w:rPr>
        <w:t xml:space="preserve"> wody do spożycia,</w:t>
      </w:r>
      <w:r w:rsidR="000E738B" w:rsidRPr="00885B56">
        <w:rPr>
          <w:rFonts w:ascii="Calibri" w:hAnsi="Calibri" w:cs="Calibri"/>
        </w:rPr>
        <w:t xml:space="preserve"> w </w:t>
      </w:r>
      <w:r w:rsidRPr="00885B56">
        <w:rPr>
          <w:rFonts w:ascii="Calibri" w:hAnsi="Calibri" w:cs="Calibri"/>
        </w:rPr>
        <w:t>tym</w:t>
      </w:r>
      <w:r w:rsidR="000E738B" w:rsidRPr="00885B56">
        <w:rPr>
          <w:rFonts w:ascii="Calibri" w:hAnsi="Calibri" w:cs="Calibri"/>
        </w:rPr>
        <w:t xml:space="preserve"> w </w:t>
      </w:r>
      <w:r w:rsidRPr="00885B56">
        <w:rPr>
          <w:rFonts w:ascii="Calibri" w:hAnsi="Calibri" w:cs="Calibri"/>
        </w:rPr>
        <w:t>71 decyzjach wydanych</w:t>
      </w:r>
      <w:r w:rsidR="000E738B" w:rsidRPr="00885B56">
        <w:rPr>
          <w:rFonts w:ascii="Calibri" w:hAnsi="Calibri" w:cs="Calibri"/>
        </w:rPr>
        <w:t xml:space="preserve"> w </w:t>
      </w:r>
      <w:r w:rsidRPr="00885B56">
        <w:rPr>
          <w:rFonts w:ascii="Calibri" w:hAnsi="Calibri" w:cs="Calibri"/>
        </w:rPr>
        <w:t>2022 roku oraz</w:t>
      </w:r>
      <w:r w:rsidR="000E738B" w:rsidRPr="00885B56">
        <w:rPr>
          <w:rFonts w:ascii="Calibri" w:hAnsi="Calibri" w:cs="Calibri"/>
        </w:rPr>
        <w:t xml:space="preserve"> w </w:t>
      </w:r>
      <w:r w:rsidRPr="00885B56">
        <w:rPr>
          <w:rFonts w:ascii="Calibri" w:hAnsi="Calibri" w:cs="Calibri"/>
        </w:rPr>
        <w:t>10 decyzjach wydanych</w:t>
      </w:r>
      <w:r w:rsidR="000E738B" w:rsidRPr="00885B56">
        <w:rPr>
          <w:rFonts w:ascii="Calibri" w:hAnsi="Calibri" w:cs="Calibri"/>
        </w:rPr>
        <w:t xml:space="preserve"> w </w:t>
      </w:r>
      <w:r w:rsidRPr="00885B56">
        <w:rPr>
          <w:rFonts w:ascii="Calibri" w:hAnsi="Calibri" w:cs="Calibri"/>
        </w:rPr>
        <w:t>latach poprzednich.</w:t>
      </w:r>
    </w:p>
    <w:p w14:paraId="6E8689A8" w14:textId="77777777" w:rsidR="00D559A9" w:rsidRPr="00885B56" w:rsidRDefault="00D559A9" w:rsidP="00E826F1">
      <w:pPr>
        <w:pStyle w:val="Stylnastroninternet"/>
        <w:rPr>
          <w:rFonts w:ascii="Calibri" w:hAnsi="Calibri" w:cs="Calibri"/>
        </w:rPr>
      </w:pPr>
    </w:p>
    <w:p w14:paraId="41A3184C" w14:textId="5D311AD2" w:rsidR="00014D0A" w:rsidRPr="00D559A9" w:rsidRDefault="00AB0B17" w:rsidP="00D559A9">
      <w:pPr>
        <w:pStyle w:val="Stylnastroninternet"/>
        <w:rPr>
          <w:b/>
          <w:bCs/>
        </w:rPr>
      </w:pPr>
      <w:r w:rsidRPr="00D559A9">
        <w:rPr>
          <w:b/>
          <w:bCs/>
        </w:rPr>
        <w:t>Warunkowa przydatność wody do spożycia</w:t>
      </w:r>
    </w:p>
    <w:p w14:paraId="0B1694B6" w14:textId="163F3FFF" w:rsidR="00622C34" w:rsidRPr="00885B56" w:rsidRDefault="00622C34" w:rsidP="00D559A9">
      <w:pPr>
        <w:pStyle w:val="Stylnastroninternet"/>
        <w:rPr>
          <w:rFonts w:ascii="Calibri" w:hAnsi="Calibri" w:cs="Calibri"/>
        </w:rPr>
      </w:pPr>
      <w:r w:rsidRPr="00885B56">
        <w:rPr>
          <w:rFonts w:ascii="Calibri" w:hAnsi="Calibri" w:cs="Calibri"/>
        </w:rPr>
        <w:t>Decyzje państwowych inspektorów sanitarnych</w:t>
      </w:r>
      <w:r w:rsidR="000E738B" w:rsidRPr="00885B56">
        <w:rPr>
          <w:rFonts w:ascii="Calibri" w:hAnsi="Calibri" w:cs="Calibri"/>
        </w:rPr>
        <w:t xml:space="preserve"> w </w:t>
      </w:r>
      <w:r w:rsidRPr="00885B56">
        <w:rPr>
          <w:rFonts w:ascii="Calibri" w:hAnsi="Calibri" w:cs="Calibri"/>
        </w:rPr>
        <w:t xml:space="preserve">sprawie </w:t>
      </w:r>
      <w:r w:rsidRPr="00885B56">
        <w:rPr>
          <w:rFonts w:ascii="Calibri" w:hAnsi="Calibri" w:cs="Calibri"/>
          <w:i/>
        </w:rPr>
        <w:t xml:space="preserve">warunkowej przydatności </w:t>
      </w:r>
      <w:r w:rsidRPr="00885B56">
        <w:rPr>
          <w:rFonts w:ascii="Calibri" w:hAnsi="Calibri" w:cs="Calibri"/>
        </w:rPr>
        <w:t>wody do spożycia dotyczyły:</w:t>
      </w:r>
    </w:p>
    <w:p w14:paraId="7C53B619" w14:textId="77777777" w:rsidR="00622C34" w:rsidRPr="00885B56" w:rsidRDefault="00622C34" w:rsidP="00D559A9">
      <w:pPr>
        <w:pStyle w:val="punktatornastron"/>
      </w:pPr>
      <w:r w:rsidRPr="00885B56">
        <w:t>parametrów fizykochemicznych: mętność, mangan, żelazo, amonowy jon, chlorki, sód, siarczany, twardość ogólna, zapach, smak – 110 decyzji;</w:t>
      </w:r>
    </w:p>
    <w:p w14:paraId="327DCED3" w14:textId="38F2BB1E" w:rsidR="00622C34" w:rsidRPr="00885B56" w:rsidRDefault="00622C34" w:rsidP="00D559A9">
      <w:pPr>
        <w:pStyle w:val="punktatornastron"/>
      </w:pPr>
      <w:r w:rsidRPr="00885B56">
        <w:t>parametrów mikrobiologicznych: bakterie grupy coli oraz/lub ogólna liczba mikroorganizmów</w:t>
      </w:r>
      <w:r w:rsidR="000E738B" w:rsidRPr="00885B56">
        <w:t xml:space="preserve"> w </w:t>
      </w:r>
      <w:r w:rsidRPr="00885B56">
        <w:t xml:space="preserve">22 </w:t>
      </w:r>
      <w:proofErr w:type="spellStart"/>
      <w:r w:rsidRPr="00885B56">
        <w:rPr>
          <w:vertAlign w:val="superscript"/>
        </w:rPr>
        <w:t>o</w:t>
      </w:r>
      <w:r w:rsidRPr="00885B56">
        <w:t>C</w:t>
      </w:r>
      <w:proofErr w:type="spellEnd"/>
      <w:r w:rsidRPr="00885B56">
        <w:t xml:space="preserve"> – 34 decyzje;  </w:t>
      </w:r>
    </w:p>
    <w:p w14:paraId="4A6D1B09" w14:textId="744FAE08" w:rsidR="00622C34" w:rsidRPr="00885B56" w:rsidRDefault="00622C34" w:rsidP="00D559A9">
      <w:pPr>
        <w:pStyle w:val="punktatornastron"/>
      </w:pPr>
      <w:r w:rsidRPr="00885B56">
        <w:t>parametrów fizykochemicznych</w:t>
      </w:r>
      <w:r w:rsidR="005A5A82" w:rsidRPr="00885B56">
        <w:t xml:space="preserve"> i </w:t>
      </w:r>
      <w:r w:rsidRPr="00885B56">
        <w:t>mikrobiologicznych: ogólnej liczby mikroorganizmów</w:t>
      </w:r>
      <w:r w:rsidR="000E738B" w:rsidRPr="00885B56">
        <w:t xml:space="preserve"> w </w:t>
      </w:r>
      <w:r w:rsidRPr="00885B56">
        <w:t>22</w:t>
      </w:r>
      <w:r w:rsidRPr="00885B56">
        <w:rPr>
          <w:vertAlign w:val="superscript"/>
        </w:rPr>
        <w:t xml:space="preserve"> </w:t>
      </w:r>
      <w:proofErr w:type="spellStart"/>
      <w:r w:rsidRPr="00885B56">
        <w:rPr>
          <w:vertAlign w:val="superscript"/>
        </w:rPr>
        <w:t>o</w:t>
      </w:r>
      <w:r w:rsidRPr="00885B56">
        <w:t>C</w:t>
      </w:r>
      <w:proofErr w:type="spellEnd"/>
      <w:r w:rsidRPr="00885B56">
        <w:t xml:space="preserve"> oraz/lub mętność, mangan, żelazo – 3 decyzje;</w:t>
      </w:r>
    </w:p>
    <w:p w14:paraId="62A800AF" w14:textId="77777777" w:rsidR="000D7255" w:rsidRPr="00885B56" w:rsidRDefault="000D7255" w:rsidP="00D559A9">
      <w:pPr>
        <w:pStyle w:val="Stylnastroninternet"/>
      </w:pPr>
    </w:p>
    <w:p w14:paraId="56B2F2AC" w14:textId="4E832695" w:rsidR="00622C34" w:rsidRPr="00885B56" w:rsidRDefault="00622C34" w:rsidP="00D559A9">
      <w:pPr>
        <w:pStyle w:val="Stylnastroninternet"/>
      </w:pPr>
      <w:r w:rsidRPr="00885B56">
        <w:t>Najwięcej przekroczeń podobnie jak</w:t>
      </w:r>
      <w:r w:rsidR="000E738B" w:rsidRPr="00885B56">
        <w:t xml:space="preserve"> w </w:t>
      </w:r>
      <w:r w:rsidRPr="00885B56">
        <w:t>latach ubiegłych odnotowano</w:t>
      </w:r>
      <w:r w:rsidR="000E738B" w:rsidRPr="00885B56">
        <w:t xml:space="preserve"> w </w:t>
      </w:r>
      <w:r w:rsidRPr="00885B56">
        <w:t>wodzie dostarczanej przez wodociągi o najniższej dobowej produkcji wody, tj. poniżej 100 m</w:t>
      </w:r>
      <w:r w:rsidRPr="00885B56">
        <w:rPr>
          <w:vertAlign w:val="superscript"/>
        </w:rPr>
        <w:t>3</w:t>
      </w:r>
      <w:r w:rsidRPr="00885B56">
        <w:t>/d. Liczba obowiązujących decyzji</w:t>
      </w:r>
      <w:r w:rsidR="000E738B" w:rsidRPr="00885B56">
        <w:t xml:space="preserve"> w </w:t>
      </w:r>
      <w:r w:rsidRPr="00885B56">
        <w:t xml:space="preserve">poszczególnych grupach wodociągów: </w:t>
      </w:r>
    </w:p>
    <w:p w14:paraId="2A14987D" w14:textId="77777777" w:rsidR="00622C34" w:rsidRPr="00885B56" w:rsidRDefault="00622C34" w:rsidP="00D559A9">
      <w:pPr>
        <w:pStyle w:val="punktatornastron"/>
      </w:pPr>
      <w:r w:rsidRPr="00885B56">
        <w:t xml:space="preserve">108 decyzji na wodociągi o </w:t>
      </w:r>
      <w:proofErr w:type="spellStart"/>
      <w:r w:rsidRPr="00885B56">
        <w:t>prod</w:t>
      </w:r>
      <w:proofErr w:type="spellEnd"/>
      <w:r w:rsidRPr="00885B56">
        <w:t>. ≤ 100 m</w:t>
      </w:r>
      <w:r w:rsidRPr="00885B56">
        <w:rPr>
          <w:vertAlign w:val="superscript"/>
        </w:rPr>
        <w:t>3</w:t>
      </w:r>
      <w:r w:rsidRPr="00885B56">
        <w:t>/d;</w:t>
      </w:r>
    </w:p>
    <w:p w14:paraId="732AAB61" w14:textId="77777777" w:rsidR="00622C34" w:rsidRPr="00885B56" w:rsidRDefault="00622C34" w:rsidP="00D559A9">
      <w:pPr>
        <w:pStyle w:val="punktatornastron"/>
      </w:pPr>
      <w:r w:rsidRPr="00885B56">
        <w:t xml:space="preserve">19 decyzji na wodociągi o </w:t>
      </w:r>
      <w:proofErr w:type="spellStart"/>
      <w:r w:rsidRPr="00885B56">
        <w:t>prod</w:t>
      </w:r>
      <w:proofErr w:type="spellEnd"/>
      <w:r w:rsidRPr="00885B56">
        <w:t>. 100 –1 000 m</w:t>
      </w:r>
      <w:r w:rsidRPr="00885B56">
        <w:rPr>
          <w:vertAlign w:val="superscript"/>
        </w:rPr>
        <w:t>3</w:t>
      </w:r>
      <w:r w:rsidRPr="00885B56">
        <w:t>/d;</w:t>
      </w:r>
    </w:p>
    <w:p w14:paraId="46FD9C61" w14:textId="77777777" w:rsidR="00622C34" w:rsidRPr="00885B56" w:rsidRDefault="00622C34" w:rsidP="00D559A9">
      <w:pPr>
        <w:pStyle w:val="punktatornastron"/>
      </w:pPr>
      <w:r w:rsidRPr="00885B56">
        <w:t xml:space="preserve">5 decyzji na wodociągi o </w:t>
      </w:r>
      <w:proofErr w:type="spellStart"/>
      <w:r w:rsidRPr="00885B56">
        <w:t>prod</w:t>
      </w:r>
      <w:proofErr w:type="spellEnd"/>
      <w:r w:rsidRPr="00885B56">
        <w:t>. 1 000 – 10 000 m</w:t>
      </w:r>
      <w:r w:rsidRPr="00885B56">
        <w:rPr>
          <w:vertAlign w:val="superscript"/>
        </w:rPr>
        <w:t>3</w:t>
      </w:r>
      <w:r w:rsidRPr="00885B56">
        <w:t>/d.</w:t>
      </w:r>
    </w:p>
    <w:p w14:paraId="19296646" w14:textId="77777777" w:rsidR="00D559A9" w:rsidRDefault="00D559A9" w:rsidP="00D559A9">
      <w:pPr>
        <w:pStyle w:val="Stylnastroninternet"/>
      </w:pPr>
    </w:p>
    <w:p w14:paraId="3E1842A7" w14:textId="63959E46" w:rsidR="00014D0A" w:rsidRDefault="00622C34" w:rsidP="00D559A9">
      <w:pPr>
        <w:pStyle w:val="Stylnastroninternet"/>
      </w:pPr>
      <w:r w:rsidRPr="00885B56">
        <w:t xml:space="preserve">Najwięcej wodociągów dostarczających wodę o </w:t>
      </w:r>
      <w:r w:rsidRPr="00885B56">
        <w:rPr>
          <w:i/>
        </w:rPr>
        <w:t>warunkowej przydatności</w:t>
      </w:r>
      <w:r w:rsidRPr="00885B56">
        <w:t xml:space="preserve"> wody do</w:t>
      </w:r>
      <w:r w:rsidR="00E421E2">
        <w:t> </w:t>
      </w:r>
      <w:r w:rsidRPr="00885B56">
        <w:t>spożycia</w:t>
      </w:r>
      <w:r w:rsidR="000E738B" w:rsidRPr="00885B56">
        <w:t xml:space="preserve"> w </w:t>
      </w:r>
      <w:r w:rsidRPr="00885B56">
        <w:t>2022 roku znajdowało się</w:t>
      </w:r>
      <w:r w:rsidR="000E738B" w:rsidRPr="00885B56">
        <w:t xml:space="preserve"> w </w:t>
      </w:r>
      <w:r w:rsidRPr="00885B56">
        <w:t>powiatach: choszczeńskim (25), koszalińskim (15), pyrzyckim (10), goleniowskim (8), kamieńskim (7), gryfickim (7), drawskim (6).</w:t>
      </w:r>
    </w:p>
    <w:p w14:paraId="52AD17DF" w14:textId="77777777" w:rsidR="00D559A9" w:rsidRPr="00885B56" w:rsidRDefault="00D559A9" w:rsidP="00D559A9">
      <w:pPr>
        <w:pStyle w:val="Stylnastroninternet"/>
      </w:pPr>
    </w:p>
    <w:p w14:paraId="742AA495" w14:textId="27768B6D" w:rsidR="00B77E74" w:rsidRPr="00D559A9" w:rsidRDefault="00014D0A" w:rsidP="00D559A9">
      <w:pPr>
        <w:pStyle w:val="Stylnastroninternet"/>
        <w:rPr>
          <w:b/>
          <w:bCs/>
        </w:rPr>
      </w:pPr>
      <w:r w:rsidRPr="00D559A9">
        <w:rPr>
          <w:b/>
          <w:bCs/>
        </w:rPr>
        <w:t xml:space="preserve">Brak przydatności wody do spożycia </w:t>
      </w:r>
    </w:p>
    <w:p w14:paraId="34173881" w14:textId="5DFE0629" w:rsidR="00622C34" w:rsidRPr="00885B56" w:rsidRDefault="00622C34" w:rsidP="00D559A9">
      <w:pPr>
        <w:pStyle w:val="Stylnastroninternet"/>
        <w:rPr>
          <w:rFonts w:cstheme="minorHAnsi"/>
        </w:rPr>
      </w:pPr>
      <w:r w:rsidRPr="00885B56">
        <w:rPr>
          <w:rFonts w:cstheme="minorHAnsi"/>
        </w:rPr>
        <w:t>Stwierdzenie</w:t>
      </w:r>
      <w:r w:rsidR="000E738B" w:rsidRPr="00885B56">
        <w:rPr>
          <w:rFonts w:cstheme="minorHAnsi"/>
        </w:rPr>
        <w:t xml:space="preserve"> w </w:t>
      </w:r>
      <w:r w:rsidRPr="00885B56">
        <w:rPr>
          <w:rFonts w:cstheme="minorHAnsi"/>
        </w:rPr>
        <w:t xml:space="preserve">wodzie wskaźników zanieczyszczenia mikrobiologicznego takich jak </w:t>
      </w:r>
      <w:r w:rsidRPr="00885B56">
        <w:rPr>
          <w:rFonts w:cstheme="minorHAnsi"/>
          <w:i/>
        </w:rPr>
        <w:t>Escherichia coli</w:t>
      </w:r>
      <w:r w:rsidR="005A5A82" w:rsidRPr="00885B56">
        <w:rPr>
          <w:rFonts w:cstheme="minorHAnsi"/>
        </w:rPr>
        <w:t xml:space="preserve"> i </w:t>
      </w:r>
      <w:proofErr w:type="spellStart"/>
      <w:r w:rsidRPr="00885B56">
        <w:rPr>
          <w:rFonts w:cstheme="minorHAnsi"/>
        </w:rPr>
        <w:t>enterokoki</w:t>
      </w:r>
      <w:proofErr w:type="spellEnd"/>
      <w:r w:rsidRPr="00885B56">
        <w:rPr>
          <w:rFonts w:cstheme="minorHAnsi"/>
        </w:rPr>
        <w:t xml:space="preserve"> (paciorkowce kałowe), bytujących zwykle</w:t>
      </w:r>
      <w:r w:rsidR="000E738B" w:rsidRPr="00885B56">
        <w:rPr>
          <w:rFonts w:cstheme="minorHAnsi"/>
        </w:rPr>
        <w:t xml:space="preserve"> w </w:t>
      </w:r>
      <w:r w:rsidRPr="00885B56">
        <w:rPr>
          <w:rFonts w:cstheme="minorHAnsi"/>
        </w:rPr>
        <w:t>odchodach ludzi</w:t>
      </w:r>
      <w:r w:rsidR="005A5A82" w:rsidRPr="00885B56">
        <w:rPr>
          <w:rFonts w:cstheme="minorHAnsi"/>
        </w:rPr>
        <w:t xml:space="preserve"> i </w:t>
      </w:r>
      <w:r w:rsidRPr="00885B56">
        <w:rPr>
          <w:rFonts w:cstheme="minorHAnsi"/>
        </w:rPr>
        <w:t>zwierząt stałocieplnych wiąże się</w:t>
      </w:r>
      <w:r w:rsidR="005A5A82" w:rsidRPr="00885B56">
        <w:rPr>
          <w:rFonts w:cstheme="minorHAnsi"/>
        </w:rPr>
        <w:t xml:space="preserve"> z </w:t>
      </w:r>
      <w:r w:rsidRPr="00885B56">
        <w:rPr>
          <w:rFonts w:cstheme="minorHAnsi"/>
        </w:rPr>
        <w:t>koniecznością podjęcia natychmiastowych działań naprawczych.</w:t>
      </w:r>
      <w:r w:rsidRPr="00885B56">
        <w:rPr>
          <w:rFonts w:ascii="Calibri" w:hAnsi="Calibri" w:cs="Calibri"/>
        </w:rPr>
        <w:t xml:space="preserve"> Nadto uzasadnione jest stwierdzanie </w:t>
      </w:r>
      <w:r w:rsidRPr="00AC6B1E">
        <w:rPr>
          <w:rFonts w:ascii="Calibri" w:hAnsi="Calibri" w:cs="Calibri"/>
          <w:iCs/>
        </w:rPr>
        <w:t>braku przydatności</w:t>
      </w:r>
      <w:r w:rsidRPr="00885B56">
        <w:rPr>
          <w:rFonts w:ascii="Calibri" w:hAnsi="Calibri" w:cs="Calibri"/>
        </w:rPr>
        <w:t xml:space="preserve"> wody do spożycia</w:t>
      </w:r>
      <w:r w:rsidR="000E738B" w:rsidRPr="00885B56">
        <w:rPr>
          <w:rFonts w:ascii="Calibri" w:hAnsi="Calibri" w:cs="Calibri"/>
        </w:rPr>
        <w:t xml:space="preserve"> w </w:t>
      </w:r>
      <w:r w:rsidRPr="00885B56">
        <w:rPr>
          <w:rFonts w:ascii="Calibri" w:hAnsi="Calibri" w:cs="Calibri"/>
        </w:rPr>
        <w:t>przypadku zaistnienia innych sytuacji, gdy jej jakość zagraża zdrowiu konsumentów.</w:t>
      </w:r>
    </w:p>
    <w:p w14:paraId="79DF782A" w14:textId="6C187CCA" w:rsidR="00622C34" w:rsidRPr="00885B56" w:rsidRDefault="00622C34" w:rsidP="00D559A9">
      <w:pPr>
        <w:pStyle w:val="Stylnastroninternet"/>
      </w:pPr>
      <w:r w:rsidRPr="00885B56">
        <w:t xml:space="preserve">W odniesieniu do stwierdzania tymczasowego </w:t>
      </w:r>
      <w:r w:rsidRPr="00AC6B1E">
        <w:rPr>
          <w:iCs/>
        </w:rPr>
        <w:t>braku przydatności</w:t>
      </w:r>
      <w:r w:rsidRPr="00885B56">
        <w:t xml:space="preserve"> wody do spożycia właściwi państwowi inspektorzy sanitarni dokonywali: oceny bezpieczeństwa zdrowotnego konsumentów (analiza potencjalnych zagrożeń), weryfikacji podejmowanych przez</w:t>
      </w:r>
      <w:r w:rsidR="003F5048">
        <w:t> </w:t>
      </w:r>
      <w:r w:rsidRPr="00885B56">
        <w:t>producenta wody działań naprawczych</w:t>
      </w:r>
      <w:r w:rsidR="000D7255" w:rsidRPr="00885B56">
        <w:t>,</w:t>
      </w:r>
      <w:r w:rsidR="005A5A82" w:rsidRPr="00885B56">
        <w:t xml:space="preserve"> a </w:t>
      </w:r>
      <w:r w:rsidRPr="00885B56">
        <w:t>następnie po potwierdzeniu zagrożenia zdrowotnego konsumentów</w:t>
      </w:r>
      <w:r w:rsidR="000D7255" w:rsidRPr="00885B56">
        <w:t>,</w:t>
      </w:r>
      <w:r w:rsidRPr="00885B56">
        <w:t xml:space="preserve"> stwierdzano </w:t>
      </w:r>
      <w:r w:rsidRPr="00AC6B1E">
        <w:rPr>
          <w:iCs/>
        </w:rPr>
        <w:t>brak przydatności</w:t>
      </w:r>
      <w:r w:rsidRPr="00885B56">
        <w:t xml:space="preserve"> wody do spożycia.</w:t>
      </w:r>
    </w:p>
    <w:p w14:paraId="7FB7F569" w14:textId="220DC258" w:rsidR="00622C34" w:rsidRPr="00885B56" w:rsidRDefault="00622C34" w:rsidP="00D559A9">
      <w:pPr>
        <w:pStyle w:val="Stylnastroninternet"/>
        <w:rPr>
          <w:szCs w:val="24"/>
        </w:rPr>
      </w:pPr>
      <w:r w:rsidRPr="00885B56">
        <w:rPr>
          <w:szCs w:val="24"/>
        </w:rPr>
        <w:t>W 2022 roku na terenie woj. zachodniopomorskiego obowiązywało 61 tymczasowych braków przydatności wody do spożycia,</w:t>
      </w:r>
      <w:r w:rsidR="000E738B" w:rsidRPr="00885B56">
        <w:rPr>
          <w:szCs w:val="24"/>
        </w:rPr>
        <w:t xml:space="preserve"> w </w:t>
      </w:r>
      <w:r w:rsidRPr="00885B56">
        <w:rPr>
          <w:szCs w:val="24"/>
        </w:rPr>
        <w:t>tym 57 wydanych</w:t>
      </w:r>
      <w:r w:rsidR="000E738B" w:rsidRPr="00885B56">
        <w:rPr>
          <w:szCs w:val="24"/>
        </w:rPr>
        <w:t xml:space="preserve"> w </w:t>
      </w:r>
      <w:r w:rsidRPr="00885B56">
        <w:rPr>
          <w:szCs w:val="24"/>
        </w:rPr>
        <w:t>2022 roku oraz 4 wydane</w:t>
      </w:r>
      <w:r w:rsidR="000E738B" w:rsidRPr="00885B56">
        <w:rPr>
          <w:szCs w:val="24"/>
        </w:rPr>
        <w:t xml:space="preserve"> w </w:t>
      </w:r>
      <w:r w:rsidRPr="00885B56">
        <w:rPr>
          <w:szCs w:val="24"/>
        </w:rPr>
        <w:t>latach poprzednich.</w:t>
      </w:r>
      <w:r w:rsidR="003F5048">
        <w:rPr>
          <w:szCs w:val="24"/>
        </w:rPr>
        <w:t xml:space="preserve"> </w:t>
      </w:r>
      <w:r w:rsidRPr="00885B56">
        <w:rPr>
          <w:szCs w:val="24"/>
        </w:rPr>
        <w:t>Powyższe stanowi wzrost</w:t>
      </w:r>
      <w:r w:rsidR="000E738B" w:rsidRPr="00885B56">
        <w:rPr>
          <w:szCs w:val="24"/>
        </w:rPr>
        <w:t xml:space="preserve"> w </w:t>
      </w:r>
      <w:r w:rsidRPr="00885B56">
        <w:rPr>
          <w:szCs w:val="24"/>
        </w:rPr>
        <w:t xml:space="preserve">stosunku do liczby stwierdzanych </w:t>
      </w:r>
      <w:r w:rsidRPr="003F5048">
        <w:rPr>
          <w:szCs w:val="24"/>
        </w:rPr>
        <w:t>tymczasowych braków przydatności wody</w:t>
      </w:r>
      <w:r w:rsidRPr="00885B56">
        <w:rPr>
          <w:szCs w:val="24"/>
        </w:rPr>
        <w:t xml:space="preserve"> do spożycia</w:t>
      </w:r>
      <w:r w:rsidR="000E738B" w:rsidRPr="00885B56">
        <w:rPr>
          <w:szCs w:val="24"/>
        </w:rPr>
        <w:t xml:space="preserve"> w </w:t>
      </w:r>
      <w:r w:rsidRPr="00885B56">
        <w:rPr>
          <w:szCs w:val="24"/>
        </w:rPr>
        <w:t>ostatnich latach, gdyż</w:t>
      </w:r>
      <w:r w:rsidR="000E738B" w:rsidRPr="00885B56">
        <w:rPr>
          <w:szCs w:val="24"/>
        </w:rPr>
        <w:t xml:space="preserve"> w </w:t>
      </w:r>
      <w:r w:rsidRPr="00885B56">
        <w:rPr>
          <w:szCs w:val="24"/>
        </w:rPr>
        <w:t>2021 r. wydane zostały 54 decyzje,</w:t>
      </w:r>
      <w:r w:rsidR="000E738B" w:rsidRPr="00885B56">
        <w:rPr>
          <w:szCs w:val="24"/>
        </w:rPr>
        <w:t xml:space="preserve"> w </w:t>
      </w:r>
      <w:r w:rsidRPr="00885B56">
        <w:rPr>
          <w:szCs w:val="24"/>
        </w:rPr>
        <w:t>2020 r. 41 decyzji,</w:t>
      </w:r>
      <w:r w:rsidR="000E738B" w:rsidRPr="00885B56">
        <w:rPr>
          <w:szCs w:val="24"/>
        </w:rPr>
        <w:t xml:space="preserve"> w </w:t>
      </w:r>
      <w:r w:rsidRPr="00885B56">
        <w:rPr>
          <w:szCs w:val="24"/>
        </w:rPr>
        <w:t>2019 r. 48 decyzji</w:t>
      </w:r>
      <w:r w:rsidR="000E738B" w:rsidRPr="00885B56">
        <w:rPr>
          <w:szCs w:val="24"/>
        </w:rPr>
        <w:t xml:space="preserve"> w </w:t>
      </w:r>
      <w:r w:rsidR="000D7255" w:rsidRPr="00885B56">
        <w:rPr>
          <w:szCs w:val="24"/>
        </w:rPr>
        <w:t>powyższym zakresie</w:t>
      </w:r>
      <w:r w:rsidRPr="00885B56">
        <w:rPr>
          <w:i/>
          <w:szCs w:val="24"/>
        </w:rPr>
        <w:t>.</w:t>
      </w:r>
    </w:p>
    <w:p w14:paraId="4F4EB5C7" w14:textId="6A398FB9" w:rsidR="00622C34" w:rsidRPr="00885B56" w:rsidRDefault="00622C34" w:rsidP="00D559A9">
      <w:pPr>
        <w:pStyle w:val="Stylnastroninternet"/>
        <w:rPr>
          <w:szCs w:val="24"/>
        </w:rPr>
      </w:pPr>
      <w:r w:rsidRPr="00885B56">
        <w:rPr>
          <w:szCs w:val="24"/>
        </w:rPr>
        <w:lastRenderedPageBreak/>
        <w:t>Obowiązujące</w:t>
      </w:r>
      <w:r w:rsidR="000E738B" w:rsidRPr="00885B56">
        <w:rPr>
          <w:szCs w:val="24"/>
        </w:rPr>
        <w:t xml:space="preserve"> w </w:t>
      </w:r>
      <w:r w:rsidRPr="00885B56">
        <w:rPr>
          <w:szCs w:val="24"/>
        </w:rPr>
        <w:t>okresie sprawozdawczym</w:t>
      </w:r>
      <w:r w:rsidR="002E3E62">
        <w:rPr>
          <w:szCs w:val="24"/>
        </w:rPr>
        <w:t xml:space="preserve"> decyzje dot. </w:t>
      </w:r>
      <w:r w:rsidRPr="003F5048">
        <w:rPr>
          <w:szCs w:val="24"/>
        </w:rPr>
        <w:t>tymczasowe</w:t>
      </w:r>
      <w:r w:rsidR="002E3E62">
        <w:rPr>
          <w:szCs w:val="24"/>
        </w:rPr>
        <w:t>go</w:t>
      </w:r>
      <w:r w:rsidRPr="003F5048">
        <w:rPr>
          <w:szCs w:val="24"/>
        </w:rPr>
        <w:t xml:space="preserve"> brak</w:t>
      </w:r>
      <w:r w:rsidR="002E3E62">
        <w:rPr>
          <w:szCs w:val="24"/>
        </w:rPr>
        <w:t>u</w:t>
      </w:r>
      <w:r w:rsidRPr="003F5048">
        <w:rPr>
          <w:szCs w:val="24"/>
        </w:rPr>
        <w:t xml:space="preserve"> przydatności</w:t>
      </w:r>
      <w:r w:rsidRPr="00885B56">
        <w:rPr>
          <w:szCs w:val="24"/>
        </w:rPr>
        <w:t xml:space="preserve"> wody do</w:t>
      </w:r>
      <w:r w:rsidR="00E421E2">
        <w:rPr>
          <w:szCs w:val="24"/>
        </w:rPr>
        <w:t> </w:t>
      </w:r>
      <w:r w:rsidRPr="00885B56">
        <w:rPr>
          <w:szCs w:val="24"/>
        </w:rPr>
        <w:t>spożycia spowodowane były zanieczyszczeniem mikrobiologicznym wody,</w:t>
      </w:r>
      <w:r w:rsidR="000E738B" w:rsidRPr="00885B56">
        <w:rPr>
          <w:szCs w:val="24"/>
        </w:rPr>
        <w:t xml:space="preserve"> w </w:t>
      </w:r>
      <w:r w:rsidRPr="00885B56">
        <w:rPr>
          <w:szCs w:val="24"/>
        </w:rPr>
        <w:t>tym:</w:t>
      </w:r>
    </w:p>
    <w:p w14:paraId="19A07E38" w14:textId="77777777" w:rsidR="00622C34" w:rsidRPr="00885B56" w:rsidRDefault="00622C34" w:rsidP="00D559A9">
      <w:pPr>
        <w:pStyle w:val="punktatornastron"/>
      </w:pPr>
      <w:r w:rsidRPr="00885B56">
        <w:t>41 przypadków dot. stwierdzenia obecności bakterii grupy coli;</w:t>
      </w:r>
    </w:p>
    <w:p w14:paraId="3D16E58A" w14:textId="77777777" w:rsidR="00622C34" w:rsidRPr="00885B56" w:rsidRDefault="00622C34" w:rsidP="00D559A9">
      <w:pPr>
        <w:pStyle w:val="punktatornastron"/>
      </w:pPr>
      <w:r w:rsidRPr="00885B56">
        <w:t xml:space="preserve">6 przypadków dot. stwierdzenia obecności bakterii grupy coli oraz </w:t>
      </w:r>
      <w:proofErr w:type="spellStart"/>
      <w:r w:rsidRPr="00885B56">
        <w:t>Enterokoków</w:t>
      </w:r>
      <w:proofErr w:type="spellEnd"/>
      <w:r w:rsidRPr="00885B56">
        <w:t>;</w:t>
      </w:r>
    </w:p>
    <w:p w14:paraId="3270A5A4" w14:textId="77777777" w:rsidR="00622C34" w:rsidRPr="00885B56" w:rsidRDefault="00622C34" w:rsidP="00D559A9">
      <w:pPr>
        <w:pStyle w:val="punktatornastron"/>
      </w:pPr>
      <w:r w:rsidRPr="00885B56">
        <w:t xml:space="preserve">5 przypadków dot. stwierdzenia obecności </w:t>
      </w:r>
      <w:proofErr w:type="spellStart"/>
      <w:r w:rsidRPr="00885B56">
        <w:t>Enterokoków</w:t>
      </w:r>
      <w:proofErr w:type="spellEnd"/>
      <w:r w:rsidRPr="00885B56">
        <w:t>;</w:t>
      </w:r>
    </w:p>
    <w:p w14:paraId="268F5B7F" w14:textId="4E1B3D1E" w:rsidR="00622C34" w:rsidRPr="00885B56" w:rsidRDefault="00622C34" w:rsidP="00D559A9">
      <w:pPr>
        <w:pStyle w:val="punktatornastron"/>
      </w:pPr>
      <w:r w:rsidRPr="00885B56">
        <w:t xml:space="preserve">2 przypadki dot. stwierdzenia </w:t>
      </w:r>
      <w:r w:rsidRPr="00885B56">
        <w:rPr>
          <w:bCs/>
        </w:rPr>
        <w:t xml:space="preserve">bakterii grupy coli, </w:t>
      </w:r>
      <w:proofErr w:type="spellStart"/>
      <w:r w:rsidRPr="00885B56">
        <w:rPr>
          <w:bCs/>
        </w:rPr>
        <w:t>Enterokoków</w:t>
      </w:r>
      <w:proofErr w:type="spellEnd"/>
      <w:r w:rsidRPr="00885B56">
        <w:rPr>
          <w:bCs/>
        </w:rPr>
        <w:t xml:space="preserve">, </w:t>
      </w:r>
      <w:r w:rsidRPr="00885B56">
        <w:rPr>
          <w:bCs/>
          <w:i/>
          <w:iCs/>
        </w:rPr>
        <w:t xml:space="preserve">Escherichia coli, </w:t>
      </w:r>
      <w:r w:rsidRPr="00885B56">
        <w:rPr>
          <w:bCs/>
        </w:rPr>
        <w:t>ogólnej liczby mikroorganizmów</w:t>
      </w:r>
      <w:r w:rsidR="000E738B" w:rsidRPr="00885B56">
        <w:rPr>
          <w:bCs/>
        </w:rPr>
        <w:t xml:space="preserve"> w </w:t>
      </w:r>
      <w:r w:rsidRPr="00885B56">
        <w:rPr>
          <w:bCs/>
        </w:rPr>
        <w:t>22±2 ºC po 72 h</w:t>
      </w:r>
    </w:p>
    <w:p w14:paraId="64B5E596" w14:textId="77453212" w:rsidR="00622C34" w:rsidRPr="00885B56" w:rsidRDefault="00622C34" w:rsidP="00D559A9">
      <w:pPr>
        <w:pStyle w:val="punktatornastron"/>
      </w:pPr>
      <w:r w:rsidRPr="00885B56">
        <w:t xml:space="preserve">1 przypadek dot. stwierdzenia obecności </w:t>
      </w:r>
      <w:r w:rsidRPr="00885B56">
        <w:rPr>
          <w:bCs/>
        </w:rPr>
        <w:t xml:space="preserve">bakterii grupy coli, </w:t>
      </w:r>
      <w:proofErr w:type="spellStart"/>
      <w:r w:rsidRPr="00885B56">
        <w:rPr>
          <w:bCs/>
        </w:rPr>
        <w:t>Enterokoków</w:t>
      </w:r>
      <w:proofErr w:type="spellEnd"/>
      <w:r w:rsidRPr="00885B56">
        <w:rPr>
          <w:bCs/>
        </w:rPr>
        <w:t>, ogólnej liczby mikroorganizmów</w:t>
      </w:r>
      <w:r w:rsidR="000E738B" w:rsidRPr="00885B56">
        <w:rPr>
          <w:bCs/>
        </w:rPr>
        <w:t xml:space="preserve"> w </w:t>
      </w:r>
      <w:r w:rsidRPr="00885B56">
        <w:rPr>
          <w:bCs/>
        </w:rPr>
        <w:t>22±2 ºC po 72 h</w:t>
      </w:r>
      <w:r w:rsidRPr="00885B56">
        <w:t xml:space="preserve"> </w:t>
      </w:r>
    </w:p>
    <w:p w14:paraId="31358C27" w14:textId="4993644B" w:rsidR="00622C34" w:rsidRPr="00885B56" w:rsidRDefault="00622C34" w:rsidP="00D559A9">
      <w:pPr>
        <w:pStyle w:val="punktatornastron"/>
      </w:pPr>
      <w:r w:rsidRPr="00885B56">
        <w:t xml:space="preserve">1 przypadek dot. stwierdzenia obecności </w:t>
      </w:r>
      <w:r w:rsidRPr="00885B56">
        <w:rPr>
          <w:bCs/>
        </w:rPr>
        <w:t xml:space="preserve">bakterii grupy coli, </w:t>
      </w:r>
      <w:r w:rsidRPr="00885B56">
        <w:rPr>
          <w:bCs/>
          <w:i/>
          <w:iCs/>
        </w:rPr>
        <w:t>Escherichia coli</w:t>
      </w:r>
      <w:r w:rsidRPr="00885B56">
        <w:rPr>
          <w:bCs/>
        </w:rPr>
        <w:t>, ogólnej liczby mikroorganizmów</w:t>
      </w:r>
      <w:r w:rsidR="000E738B" w:rsidRPr="00885B56">
        <w:rPr>
          <w:bCs/>
        </w:rPr>
        <w:t xml:space="preserve"> w </w:t>
      </w:r>
      <w:r w:rsidRPr="00885B56">
        <w:rPr>
          <w:bCs/>
        </w:rPr>
        <w:t>22±2 ºC po 72 h</w:t>
      </w:r>
      <w:r w:rsidRPr="00885B56">
        <w:t xml:space="preserve"> </w:t>
      </w:r>
    </w:p>
    <w:p w14:paraId="54E75358" w14:textId="77777777" w:rsidR="00D559A9" w:rsidRDefault="00D559A9" w:rsidP="00D559A9">
      <w:pPr>
        <w:pStyle w:val="Stylnastroninternet"/>
      </w:pPr>
    </w:p>
    <w:p w14:paraId="52BCA1A9" w14:textId="5829C13E" w:rsidR="00622C34" w:rsidRPr="00885B56" w:rsidRDefault="00622C34" w:rsidP="00D559A9">
      <w:pPr>
        <w:pStyle w:val="Stylnastroninternet"/>
      </w:pPr>
      <w:r w:rsidRPr="00885B56">
        <w:t xml:space="preserve">Najwięcej przypadków tymczasowych </w:t>
      </w:r>
      <w:r w:rsidRPr="002E3E62">
        <w:rPr>
          <w:iCs/>
        </w:rPr>
        <w:t>braków przydatności</w:t>
      </w:r>
      <w:r w:rsidRPr="00885B56">
        <w:t xml:space="preserve"> wody do spożycia, podobnie jak</w:t>
      </w:r>
      <w:r w:rsidR="000E738B" w:rsidRPr="00885B56">
        <w:t xml:space="preserve"> w </w:t>
      </w:r>
      <w:r w:rsidRPr="00885B56">
        <w:t>latach ubiegłych, stwierdzano</w:t>
      </w:r>
      <w:r w:rsidR="000E738B" w:rsidRPr="00885B56">
        <w:t xml:space="preserve"> w </w:t>
      </w:r>
      <w:r w:rsidRPr="00885B56">
        <w:t>stosunku do wodociągów o najniższej dobowej produkcji wody, tj. poniżej 100 m</w:t>
      </w:r>
      <w:r w:rsidRPr="00885B56">
        <w:rPr>
          <w:vertAlign w:val="superscript"/>
        </w:rPr>
        <w:t>3</w:t>
      </w:r>
      <w:r w:rsidRPr="00885B56">
        <w:t xml:space="preserve">/d. </w:t>
      </w:r>
    </w:p>
    <w:p w14:paraId="2992C0B7" w14:textId="439DE65D" w:rsidR="00622C34" w:rsidRPr="00885B56" w:rsidRDefault="00622C34" w:rsidP="00D559A9">
      <w:pPr>
        <w:pStyle w:val="Stylnastroninternet"/>
      </w:pPr>
      <w:r w:rsidRPr="00885B56">
        <w:t>Liczba stwierdzanych braków przydatności wody do spożycia</w:t>
      </w:r>
      <w:r w:rsidR="000E738B" w:rsidRPr="00885B56">
        <w:t xml:space="preserve"> w </w:t>
      </w:r>
      <w:r w:rsidRPr="00885B56">
        <w:t xml:space="preserve">poszczególnych grupach wodociągów: </w:t>
      </w:r>
    </w:p>
    <w:p w14:paraId="7DF7EAAB" w14:textId="77777777" w:rsidR="00622C34" w:rsidRPr="00885B56" w:rsidRDefault="00622C34" w:rsidP="00D559A9">
      <w:pPr>
        <w:pStyle w:val="punktatornastron"/>
      </w:pPr>
      <w:r w:rsidRPr="00885B56">
        <w:t xml:space="preserve">42 </w:t>
      </w:r>
      <w:r w:rsidRPr="001F4759">
        <w:rPr>
          <w:iCs/>
        </w:rPr>
        <w:t>braki przydatności dot</w:t>
      </w:r>
      <w:r w:rsidRPr="00885B56">
        <w:t>. wodociągów o produkcji poniżej 100 m</w:t>
      </w:r>
      <w:r w:rsidRPr="00885B56">
        <w:rPr>
          <w:vertAlign w:val="superscript"/>
        </w:rPr>
        <w:t>3</w:t>
      </w:r>
      <w:r w:rsidRPr="00885B56">
        <w:t>/d;</w:t>
      </w:r>
    </w:p>
    <w:p w14:paraId="2AF2992F" w14:textId="77777777" w:rsidR="00622C34" w:rsidRPr="00885B56" w:rsidRDefault="00622C34" w:rsidP="00D559A9">
      <w:pPr>
        <w:pStyle w:val="punktatornastron"/>
      </w:pPr>
      <w:r w:rsidRPr="00885B56">
        <w:t>12</w:t>
      </w:r>
      <w:r w:rsidRPr="00885B56">
        <w:rPr>
          <w:i/>
        </w:rPr>
        <w:t xml:space="preserve"> </w:t>
      </w:r>
      <w:r w:rsidRPr="001F4759">
        <w:rPr>
          <w:iCs/>
        </w:rPr>
        <w:t>braków przydatności</w:t>
      </w:r>
      <w:r w:rsidRPr="00885B56">
        <w:t xml:space="preserve"> dot. wodociągów o produkcji 100 </w:t>
      </w:r>
      <w:r w:rsidRPr="00885B56">
        <w:sym w:font="Symbol" w:char="F02D"/>
      </w:r>
      <w:r w:rsidRPr="00885B56">
        <w:t xml:space="preserve"> 1 000 m</w:t>
      </w:r>
      <w:r w:rsidRPr="00885B56">
        <w:rPr>
          <w:vertAlign w:val="superscript"/>
        </w:rPr>
        <w:t>3</w:t>
      </w:r>
      <w:r w:rsidRPr="00885B56">
        <w:t>/d;</w:t>
      </w:r>
    </w:p>
    <w:p w14:paraId="37EB6BAD" w14:textId="77777777" w:rsidR="00622C34" w:rsidRPr="00885B56" w:rsidRDefault="00622C34" w:rsidP="00D559A9">
      <w:pPr>
        <w:pStyle w:val="punktatornastron"/>
      </w:pPr>
      <w:r w:rsidRPr="00885B56">
        <w:t>6</w:t>
      </w:r>
      <w:r w:rsidRPr="00885B56">
        <w:rPr>
          <w:i/>
        </w:rPr>
        <w:t xml:space="preserve"> </w:t>
      </w:r>
      <w:r w:rsidRPr="001F4759">
        <w:rPr>
          <w:iCs/>
        </w:rPr>
        <w:t>braków przydatności</w:t>
      </w:r>
      <w:r w:rsidRPr="00885B56">
        <w:t xml:space="preserve"> dot. wodociągów o produkcji 1000 </w:t>
      </w:r>
      <w:r w:rsidRPr="00885B56">
        <w:sym w:font="Symbol" w:char="F02D"/>
      </w:r>
      <w:r w:rsidRPr="00885B56">
        <w:t xml:space="preserve"> 10 000 m</w:t>
      </w:r>
      <w:r w:rsidRPr="00885B56">
        <w:rPr>
          <w:vertAlign w:val="superscript"/>
        </w:rPr>
        <w:t>3</w:t>
      </w:r>
      <w:r w:rsidRPr="00885B56">
        <w:t>/d;</w:t>
      </w:r>
    </w:p>
    <w:p w14:paraId="5D8EB040" w14:textId="77777777" w:rsidR="00622C34" w:rsidRPr="00885B56" w:rsidRDefault="00622C34" w:rsidP="00D559A9">
      <w:pPr>
        <w:pStyle w:val="punktatornastron"/>
      </w:pPr>
      <w:r w:rsidRPr="00885B56">
        <w:t>1</w:t>
      </w:r>
      <w:r w:rsidRPr="00885B56">
        <w:rPr>
          <w:i/>
        </w:rPr>
        <w:t xml:space="preserve"> </w:t>
      </w:r>
      <w:r w:rsidRPr="001F4759">
        <w:rPr>
          <w:iCs/>
        </w:rPr>
        <w:t>brak przydatności</w:t>
      </w:r>
      <w:r w:rsidRPr="00885B56">
        <w:t xml:space="preserve"> dot. wodociągów o produkcji  10 000 </w:t>
      </w:r>
      <w:r w:rsidRPr="00885B56">
        <w:sym w:font="Symbol" w:char="F02D"/>
      </w:r>
      <w:r w:rsidRPr="00885B56">
        <w:t xml:space="preserve"> 100 000 m</w:t>
      </w:r>
      <w:r w:rsidRPr="00885B56">
        <w:rPr>
          <w:vertAlign w:val="superscript"/>
        </w:rPr>
        <w:t>3</w:t>
      </w:r>
      <w:r w:rsidRPr="00885B56">
        <w:t>/d;</w:t>
      </w:r>
    </w:p>
    <w:p w14:paraId="460C7060" w14:textId="77777777" w:rsidR="00622C34" w:rsidRPr="00885B56" w:rsidRDefault="00622C34" w:rsidP="00D559A9">
      <w:pPr>
        <w:pStyle w:val="Stylnastroninternet"/>
      </w:pPr>
    </w:p>
    <w:p w14:paraId="663FE6A5" w14:textId="321B7FAF" w:rsidR="00622C34" w:rsidRPr="00885B56" w:rsidRDefault="00622C34" w:rsidP="00D559A9">
      <w:pPr>
        <w:pStyle w:val="Stylnastroninternet"/>
      </w:pPr>
      <w:r w:rsidRPr="00885B56">
        <w:t>Łącznie</w:t>
      </w:r>
      <w:r w:rsidR="000E738B" w:rsidRPr="00885B56">
        <w:t xml:space="preserve"> w </w:t>
      </w:r>
      <w:r w:rsidRPr="00885B56">
        <w:t xml:space="preserve">2022 roku na tymczasowe </w:t>
      </w:r>
      <w:r w:rsidRPr="002E3E62">
        <w:rPr>
          <w:iCs/>
        </w:rPr>
        <w:t>braki przydatności wody</w:t>
      </w:r>
      <w:r w:rsidRPr="00885B56">
        <w:t xml:space="preserve"> do spożycia narażonych było ok. 48 tys. mieszkańców woj. zachodniopomorskiego.</w:t>
      </w:r>
    </w:p>
    <w:p w14:paraId="1B0A026B" w14:textId="7BB060ED" w:rsidR="00622C34" w:rsidRPr="00885B56" w:rsidRDefault="00622C34" w:rsidP="00D559A9">
      <w:pPr>
        <w:pStyle w:val="Stylnastroninternet"/>
      </w:pPr>
      <w:r w:rsidRPr="002E3E62">
        <w:t>Tymczasowe braki przydatności</w:t>
      </w:r>
      <w:r w:rsidRPr="00885B56">
        <w:t xml:space="preserve"> wody do spożycia obowiązywały do czasu zakończenia działań naprawczych, których skuteczność potwierdzano każdorazowo wynikami badań wody. Orzekane tymczasowe</w:t>
      </w:r>
      <w:r w:rsidRPr="00885B56">
        <w:rPr>
          <w:i/>
        </w:rPr>
        <w:t xml:space="preserve"> </w:t>
      </w:r>
      <w:r w:rsidRPr="002E3E62">
        <w:rPr>
          <w:iCs/>
        </w:rPr>
        <w:t>braki przydatności</w:t>
      </w:r>
      <w:r w:rsidRPr="00885B56">
        <w:t xml:space="preserve"> trwały</w:t>
      </w:r>
      <w:r w:rsidR="005A5A82" w:rsidRPr="00885B56">
        <w:t xml:space="preserve"> z </w:t>
      </w:r>
      <w:r w:rsidRPr="00885B56">
        <w:t>reguły ok. tygodnia</w:t>
      </w:r>
      <w:r w:rsidR="00E421E2">
        <w:t>,</w:t>
      </w:r>
      <w:r w:rsidRPr="00885B56">
        <w:t xml:space="preserve"> przy</w:t>
      </w:r>
      <w:r w:rsidR="00E421E2">
        <w:t> </w:t>
      </w:r>
      <w:r w:rsidRPr="00885B56">
        <w:t>czym najkrócej 1 dzień oraz najdłużej 98 dni</w:t>
      </w:r>
      <w:r w:rsidR="000E738B" w:rsidRPr="00885B56">
        <w:t xml:space="preserve"> w </w:t>
      </w:r>
      <w:r w:rsidRPr="00885B56">
        <w:t>przypadku dwóch wodociągów zbiorowego zaopatrzenia o</w:t>
      </w:r>
      <w:r w:rsidR="00836C77" w:rsidRPr="00885B56">
        <w:t> </w:t>
      </w:r>
      <w:r w:rsidRPr="00885B56">
        <w:t>produkcji poniżej 100 m</w:t>
      </w:r>
      <w:r w:rsidRPr="00885B56">
        <w:rPr>
          <w:vertAlign w:val="superscript"/>
        </w:rPr>
        <w:t>3</w:t>
      </w:r>
      <w:r w:rsidRPr="00885B56">
        <w:t>/d</w:t>
      </w:r>
      <w:r w:rsidR="000E738B" w:rsidRPr="00885B56">
        <w:t xml:space="preserve"> w </w:t>
      </w:r>
      <w:r w:rsidRPr="00885B56">
        <w:t>pow. koszalińskim</w:t>
      </w:r>
      <w:r w:rsidR="005A5A82" w:rsidRPr="00885B56">
        <w:t xml:space="preserve"> i </w:t>
      </w:r>
      <w:r w:rsidRPr="00885B56">
        <w:t>179 dni</w:t>
      </w:r>
      <w:r w:rsidR="000E738B" w:rsidRPr="00885B56">
        <w:t xml:space="preserve"> w </w:t>
      </w:r>
      <w:r w:rsidRPr="00885B56">
        <w:t>przypadku innego podmiotu wykorzystującego wodę jedynie na własne potrzeby pow.</w:t>
      </w:r>
      <w:r w:rsidR="003F5048">
        <w:t> </w:t>
      </w:r>
      <w:r w:rsidRPr="00885B56">
        <w:t>polickim.</w:t>
      </w:r>
      <w:r w:rsidR="003F5048">
        <w:t xml:space="preserve"> </w:t>
      </w:r>
      <w:r w:rsidRPr="00885B56">
        <w:t>Ponadto na koniec 2022 roku nadal obowiązywał stwierdzony</w:t>
      </w:r>
      <w:r w:rsidR="000E738B" w:rsidRPr="00885B56">
        <w:t xml:space="preserve"> w </w:t>
      </w:r>
      <w:r w:rsidRPr="00885B56">
        <w:t xml:space="preserve">listopadzie 2014 r. </w:t>
      </w:r>
      <w:r w:rsidRPr="002E3E62">
        <w:rPr>
          <w:iCs/>
        </w:rPr>
        <w:t>brak przydatności</w:t>
      </w:r>
      <w:r w:rsidRPr="00885B56">
        <w:t xml:space="preserve"> wody do spożycia dostarczanej przez wodociąg Karcino</w:t>
      </w:r>
      <w:r w:rsidR="000E738B" w:rsidRPr="00885B56">
        <w:t xml:space="preserve"> w </w:t>
      </w:r>
      <w:r w:rsidRPr="00885B56">
        <w:t xml:space="preserve">pow. kołobrzeskim, zaopatrujący 14 osób, ze względu na zanieczyszczenie mikrobiologiczne bakteriami grupy coli, </w:t>
      </w:r>
      <w:r w:rsidRPr="00885B56">
        <w:rPr>
          <w:i/>
        </w:rPr>
        <w:t>Escherichia coli,</w:t>
      </w:r>
      <w:r w:rsidRPr="00885B56">
        <w:t xml:space="preserve"> </w:t>
      </w:r>
      <w:proofErr w:type="spellStart"/>
      <w:r w:rsidRPr="00885B56">
        <w:t>Enterokokami</w:t>
      </w:r>
      <w:proofErr w:type="spellEnd"/>
      <w:r w:rsidRPr="00885B56">
        <w:t xml:space="preserve"> oraz ogólną liczbą mikroorganizmów</w:t>
      </w:r>
      <w:r w:rsidR="000E738B" w:rsidRPr="00885B56">
        <w:t xml:space="preserve"> w </w:t>
      </w:r>
      <w:r w:rsidRPr="00885B56">
        <w:t xml:space="preserve">22 </w:t>
      </w:r>
      <w:proofErr w:type="spellStart"/>
      <w:r w:rsidRPr="00885B56">
        <w:rPr>
          <w:vertAlign w:val="superscript"/>
        </w:rPr>
        <w:t>o</w:t>
      </w:r>
      <w:r w:rsidRPr="00885B56">
        <w:t>C</w:t>
      </w:r>
      <w:proofErr w:type="spellEnd"/>
      <w:r w:rsidRPr="00885B56">
        <w:t xml:space="preserve"> po 72 h. </w:t>
      </w:r>
      <w:r w:rsidR="009403D6" w:rsidRPr="00885B56">
        <w:t>Mieszkańcy mają zapewnioną wodę do spożycia</w:t>
      </w:r>
      <w:r w:rsidR="000E738B" w:rsidRPr="00885B56">
        <w:t xml:space="preserve"> w </w:t>
      </w:r>
      <w:r w:rsidR="009403D6" w:rsidRPr="00885B56">
        <w:t xml:space="preserve">jednostkowych opakowaniach. </w:t>
      </w:r>
    </w:p>
    <w:p w14:paraId="5425CE5A" w14:textId="77777777" w:rsidR="00D559A9" w:rsidRDefault="00D559A9" w:rsidP="00D559A9">
      <w:pPr>
        <w:pStyle w:val="Stylnastroninternet"/>
      </w:pPr>
      <w:bookmarkStart w:id="911" w:name="_Toc133231336"/>
      <w:bookmarkStart w:id="912" w:name="_Toc133236345"/>
      <w:bookmarkStart w:id="913" w:name="_Toc133311735"/>
    </w:p>
    <w:p w14:paraId="73EAADF0" w14:textId="228DAFA1" w:rsidR="00014D0A" w:rsidRPr="0057057F" w:rsidRDefault="002D7A64" w:rsidP="002D7A64">
      <w:pPr>
        <w:pStyle w:val="Legenda"/>
        <w:keepNext/>
        <w:jc w:val="both"/>
        <w:rPr>
          <w:i w:val="0"/>
          <w:iCs w:val="0"/>
          <w:color w:val="auto"/>
        </w:rPr>
      </w:pPr>
      <w:bookmarkStart w:id="914" w:name="_Toc133320591"/>
      <w:bookmarkStart w:id="915" w:name="_Toc133321710"/>
      <w:bookmarkStart w:id="916" w:name="_Toc133387688"/>
      <w:bookmarkStart w:id="917" w:name="_Toc133388632"/>
      <w:bookmarkStart w:id="918" w:name="_Toc133500655"/>
      <w:bookmarkStart w:id="919" w:name="_Toc133559659"/>
      <w:bookmarkStart w:id="920" w:name="_Toc133576681"/>
      <w:bookmarkStart w:id="921" w:name="_Toc133582285"/>
      <w:bookmarkStart w:id="922" w:name="_Toc133582903"/>
      <w:bookmarkStart w:id="923" w:name="_Toc133583793"/>
      <w:bookmarkStart w:id="924" w:name="_Toc134604402"/>
      <w:bookmarkStart w:id="925" w:name="_Toc134610916"/>
      <w:bookmarkStart w:id="926" w:name="_Toc135041615"/>
      <w:bookmarkStart w:id="927" w:name="_Toc135828607"/>
      <w:r w:rsidRPr="0057057F">
        <w:rPr>
          <w:i w:val="0"/>
          <w:iCs w:val="0"/>
          <w:color w:val="auto"/>
        </w:rPr>
        <w:lastRenderedPageBreak/>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42</w:t>
      </w:r>
      <w:r w:rsidRPr="0057057F">
        <w:rPr>
          <w:i w:val="0"/>
          <w:iCs w:val="0"/>
          <w:noProof/>
          <w:color w:val="auto"/>
        </w:rPr>
        <w:fldChar w:fldCharType="end"/>
      </w:r>
      <w:r w:rsidR="00506244">
        <w:rPr>
          <w:i w:val="0"/>
          <w:iCs w:val="0"/>
          <w:noProof/>
          <w:color w:val="auto"/>
        </w:rPr>
        <w:t>.</w:t>
      </w:r>
      <w:r w:rsidRPr="0057057F">
        <w:rPr>
          <w:i w:val="0"/>
          <w:iCs w:val="0"/>
          <w:color w:val="auto"/>
        </w:rPr>
        <w:t xml:space="preserve"> Tymczasowe braki przydatności wody do spożycia przez ludzi</w:t>
      </w:r>
      <w:r w:rsidR="000E738B" w:rsidRPr="0057057F">
        <w:rPr>
          <w:i w:val="0"/>
          <w:iCs w:val="0"/>
          <w:color w:val="auto"/>
        </w:rPr>
        <w:t xml:space="preserve"> w </w:t>
      </w:r>
      <w:r w:rsidRPr="0057057F">
        <w:rPr>
          <w:i w:val="0"/>
          <w:iCs w:val="0"/>
          <w:color w:val="auto"/>
        </w:rPr>
        <w:t>woj. zachodniopomorskim</w:t>
      </w:r>
      <w:r w:rsidR="000E738B" w:rsidRPr="0057057F">
        <w:rPr>
          <w:i w:val="0"/>
          <w:iCs w:val="0"/>
          <w:color w:val="auto"/>
        </w:rPr>
        <w:t xml:space="preserve"> w </w:t>
      </w:r>
      <w:r w:rsidRPr="0057057F">
        <w:rPr>
          <w:i w:val="0"/>
          <w:iCs w:val="0"/>
          <w:color w:val="auto"/>
        </w:rPr>
        <w:t>trakcie 2022 roku</w:t>
      </w:r>
      <w:r w:rsidR="005A5A82" w:rsidRPr="0057057F">
        <w:rPr>
          <w:i w:val="0"/>
          <w:iCs w:val="0"/>
          <w:color w:val="auto"/>
        </w:rPr>
        <w:t xml:space="preserve"> z </w:t>
      </w:r>
      <w:r w:rsidRPr="0057057F">
        <w:rPr>
          <w:i w:val="0"/>
          <w:iCs w:val="0"/>
          <w:color w:val="auto"/>
        </w:rPr>
        <w:t>uwzględnieniem produkcji dobowej wodociągów.</w:t>
      </w:r>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p>
    <w:tbl>
      <w:tblPr>
        <w:tblStyle w:val="Siatkatabelijasna"/>
        <w:tblW w:w="9605" w:type="dxa"/>
        <w:jc w:val="center"/>
        <w:tblLayout w:type="fixed"/>
        <w:tblLook w:val="0020" w:firstRow="1" w:lastRow="0" w:firstColumn="0" w:lastColumn="0" w:noHBand="0" w:noVBand="0"/>
        <w:tblCaption w:val="Tabela 42 Tymczasowe braki przydatności wody do spożycia przez ludzi w woj. zachodniopomorskim w trakcie 2022 roku z uwzględnieniem produkcji dobowej wodociągów."/>
        <w:tblDescription w:val="Tabela 42 Tymczasowe braki przydatności wody do spożycia przez ludzi w woj. zachodniopomorskim w trakcie 2022 roku z uwzględnieniem produkcji dobowej wodociągów."/>
      </w:tblPr>
      <w:tblGrid>
        <w:gridCol w:w="534"/>
        <w:gridCol w:w="2268"/>
        <w:gridCol w:w="1275"/>
        <w:gridCol w:w="1276"/>
        <w:gridCol w:w="1418"/>
        <w:gridCol w:w="1417"/>
        <w:gridCol w:w="1417"/>
      </w:tblGrid>
      <w:tr w:rsidR="00622C34" w:rsidRPr="00845F8B" w14:paraId="152CF379" w14:textId="77777777" w:rsidTr="008071BF">
        <w:trPr>
          <w:jc w:val="center"/>
        </w:trPr>
        <w:tc>
          <w:tcPr>
            <w:tcW w:w="534" w:type="dxa"/>
          </w:tcPr>
          <w:p w14:paraId="0ADE1B79" w14:textId="77777777" w:rsidR="00622C34" w:rsidRPr="00845F8B" w:rsidRDefault="00622C34" w:rsidP="00400395">
            <w:pPr>
              <w:snapToGrid w:val="0"/>
              <w:jc w:val="center"/>
              <w:rPr>
                <w:rFonts w:cstheme="minorHAnsi"/>
                <w:bCs/>
              </w:rPr>
            </w:pPr>
            <w:r w:rsidRPr="00845F8B">
              <w:rPr>
                <w:rFonts w:cstheme="minorHAnsi"/>
                <w:bCs/>
              </w:rPr>
              <w:t>Lp.</w:t>
            </w:r>
          </w:p>
        </w:tc>
        <w:tc>
          <w:tcPr>
            <w:tcW w:w="2268" w:type="dxa"/>
          </w:tcPr>
          <w:p w14:paraId="05D09AEC" w14:textId="77777777" w:rsidR="00622C34" w:rsidRPr="00845F8B" w:rsidRDefault="00622C34" w:rsidP="00400395">
            <w:pPr>
              <w:snapToGrid w:val="0"/>
              <w:jc w:val="center"/>
              <w:rPr>
                <w:rFonts w:cstheme="minorHAnsi"/>
                <w:bCs/>
              </w:rPr>
            </w:pPr>
            <w:r w:rsidRPr="00845F8B">
              <w:rPr>
                <w:rFonts w:cstheme="minorHAnsi"/>
                <w:bCs/>
              </w:rPr>
              <w:t>Nazwa PSSE/GSSE</w:t>
            </w:r>
          </w:p>
        </w:tc>
        <w:tc>
          <w:tcPr>
            <w:tcW w:w="1275" w:type="dxa"/>
          </w:tcPr>
          <w:p w14:paraId="2ED3F86C" w14:textId="77777777" w:rsidR="00622C34" w:rsidRPr="00845F8B" w:rsidRDefault="00622C34" w:rsidP="00400395">
            <w:pPr>
              <w:snapToGrid w:val="0"/>
              <w:jc w:val="center"/>
              <w:rPr>
                <w:rFonts w:cstheme="minorHAnsi"/>
                <w:bCs/>
              </w:rPr>
            </w:pPr>
            <w:r w:rsidRPr="00845F8B">
              <w:rPr>
                <w:rFonts w:cstheme="minorHAnsi"/>
                <w:bCs/>
              </w:rPr>
              <w:t>Liczba braków przydatności</w:t>
            </w:r>
          </w:p>
        </w:tc>
        <w:tc>
          <w:tcPr>
            <w:tcW w:w="1276" w:type="dxa"/>
          </w:tcPr>
          <w:p w14:paraId="14EE12EA" w14:textId="77777777" w:rsidR="00622C34" w:rsidRPr="00845F8B" w:rsidRDefault="00622C34" w:rsidP="00400395">
            <w:pPr>
              <w:snapToGrid w:val="0"/>
              <w:jc w:val="center"/>
              <w:rPr>
                <w:rFonts w:cstheme="minorHAnsi"/>
                <w:bCs/>
              </w:rPr>
            </w:pPr>
            <w:r w:rsidRPr="00845F8B">
              <w:rPr>
                <w:rFonts w:cstheme="minorHAnsi"/>
                <w:bCs/>
              </w:rPr>
              <w:t xml:space="preserve">Wodociągi o </w:t>
            </w:r>
            <w:proofErr w:type="spellStart"/>
            <w:r w:rsidRPr="00845F8B">
              <w:rPr>
                <w:rFonts w:cstheme="minorHAnsi"/>
                <w:bCs/>
              </w:rPr>
              <w:t>prod</w:t>
            </w:r>
            <w:proofErr w:type="spellEnd"/>
            <w:r w:rsidRPr="00845F8B">
              <w:rPr>
                <w:rFonts w:cstheme="minorHAnsi"/>
                <w:bCs/>
              </w:rPr>
              <w:t>.  &lt;100 m</w:t>
            </w:r>
            <w:r w:rsidRPr="00845F8B">
              <w:rPr>
                <w:rFonts w:cstheme="minorHAnsi"/>
                <w:bCs/>
                <w:vertAlign w:val="superscript"/>
              </w:rPr>
              <w:t>3</w:t>
            </w:r>
            <w:r w:rsidRPr="00845F8B">
              <w:rPr>
                <w:rFonts w:cstheme="minorHAnsi"/>
                <w:bCs/>
              </w:rPr>
              <w:t>/d</w:t>
            </w:r>
          </w:p>
        </w:tc>
        <w:tc>
          <w:tcPr>
            <w:tcW w:w="1418" w:type="dxa"/>
          </w:tcPr>
          <w:p w14:paraId="0C586005" w14:textId="77777777" w:rsidR="00622C34" w:rsidRPr="00845F8B" w:rsidRDefault="00622C34" w:rsidP="00400395">
            <w:pPr>
              <w:snapToGrid w:val="0"/>
              <w:jc w:val="center"/>
              <w:rPr>
                <w:rFonts w:cstheme="minorHAnsi"/>
                <w:bCs/>
              </w:rPr>
            </w:pPr>
            <w:r w:rsidRPr="00845F8B">
              <w:rPr>
                <w:rFonts w:cstheme="minorHAnsi"/>
                <w:bCs/>
              </w:rPr>
              <w:t xml:space="preserve">Wodociągi o </w:t>
            </w:r>
            <w:proofErr w:type="spellStart"/>
            <w:r w:rsidRPr="00845F8B">
              <w:rPr>
                <w:rFonts w:cstheme="minorHAnsi"/>
                <w:bCs/>
              </w:rPr>
              <w:t>prod</w:t>
            </w:r>
            <w:proofErr w:type="spellEnd"/>
            <w:r w:rsidRPr="00845F8B">
              <w:rPr>
                <w:rFonts w:cstheme="minorHAnsi"/>
                <w:bCs/>
              </w:rPr>
              <w:t xml:space="preserve">. </w:t>
            </w:r>
            <w:r w:rsidRPr="00845F8B">
              <w:rPr>
                <w:rFonts w:cstheme="minorHAnsi"/>
                <w:bCs/>
              </w:rPr>
              <w:br/>
              <w:t>100-1 000 m</w:t>
            </w:r>
            <w:r w:rsidRPr="00845F8B">
              <w:rPr>
                <w:rFonts w:cstheme="minorHAnsi"/>
                <w:bCs/>
                <w:vertAlign w:val="superscript"/>
              </w:rPr>
              <w:t>3</w:t>
            </w:r>
            <w:r w:rsidRPr="00845F8B">
              <w:rPr>
                <w:rFonts w:cstheme="minorHAnsi"/>
                <w:bCs/>
              </w:rPr>
              <w:t>/d</w:t>
            </w:r>
          </w:p>
        </w:tc>
        <w:tc>
          <w:tcPr>
            <w:tcW w:w="1417" w:type="dxa"/>
          </w:tcPr>
          <w:p w14:paraId="35685E75" w14:textId="77777777" w:rsidR="00622C34" w:rsidRPr="00845F8B" w:rsidRDefault="00622C34" w:rsidP="00400395">
            <w:pPr>
              <w:snapToGrid w:val="0"/>
              <w:jc w:val="center"/>
              <w:rPr>
                <w:rFonts w:cstheme="minorHAnsi"/>
                <w:bCs/>
              </w:rPr>
            </w:pPr>
            <w:r w:rsidRPr="00845F8B">
              <w:rPr>
                <w:rFonts w:cstheme="minorHAnsi"/>
                <w:bCs/>
              </w:rPr>
              <w:t xml:space="preserve">Wodociągi o </w:t>
            </w:r>
            <w:proofErr w:type="spellStart"/>
            <w:r w:rsidRPr="00845F8B">
              <w:rPr>
                <w:rFonts w:cstheme="minorHAnsi"/>
                <w:bCs/>
              </w:rPr>
              <w:t>prod</w:t>
            </w:r>
            <w:proofErr w:type="spellEnd"/>
            <w:r w:rsidRPr="00845F8B">
              <w:rPr>
                <w:rFonts w:cstheme="minorHAnsi"/>
                <w:bCs/>
              </w:rPr>
              <w:t xml:space="preserve">. </w:t>
            </w:r>
            <w:r w:rsidRPr="00845F8B">
              <w:rPr>
                <w:rFonts w:cstheme="minorHAnsi"/>
                <w:bCs/>
              </w:rPr>
              <w:br/>
              <w:t>1000-10 000 m</w:t>
            </w:r>
            <w:r w:rsidRPr="00845F8B">
              <w:rPr>
                <w:rFonts w:cstheme="minorHAnsi"/>
                <w:bCs/>
                <w:vertAlign w:val="superscript"/>
              </w:rPr>
              <w:t>3</w:t>
            </w:r>
            <w:r w:rsidRPr="00845F8B">
              <w:rPr>
                <w:rFonts w:cstheme="minorHAnsi"/>
                <w:bCs/>
              </w:rPr>
              <w:t>/d</w:t>
            </w:r>
          </w:p>
        </w:tc>
        <w:tc>
          <w:tcPr>
            <w:tcW w:w="1417" w:type="dxa"/>
          </w:tcPr>
          <w:p w14:paraId="7FFC82A5" w14:textId="77777777" w:rsidR="00622C34" w:rsidRPr="00845F8B" w:rsidRDefault="00622C34" w:rsidP="00400395">
            <w:pPr>
              <w:snapToGrid w:val="0"/>
              <w:jc w:val="center"/>
              <w:rPr>
                <w:rFonts w:cstheme="minorHAnsi"/>
                <w:bCs/>
              </w:rPr>
            </w:pPr>
            <w:r w:rsidRPr="00845F8B">
              <w:rPr>
                <w:rFonts w:cstheme="minorHAnsi"/>
                <w:bCs/>
              </w:rPr>
              <w:t xml:space="preserve">Wodociągi o </w:t>
            </w:r>
            <w:proofErr w:type="spellStart"/>
            <w:r w:rsidRPr="00845F8B">
              <w:rPr>
                <w:rFonts w:cstheme="minorHAnsi"/>
                <w:bCs/>
              </w:rPr>
              <w:t>prod</w:t>
            </w:r>
            <w:proofErr w:type="spellEnd"/>
            <w:r w:rsidRPr="00845F8B">
              <w:rPr>
                <w:rFonts w:cstheme="minorHAnsi"/>
                <w:bCs/>
              </w:rPr>
              <w:t xml:space="preserve">. </w:t>
            </w:r>
            <w:r w:rsidRPr="00845F8B">
              <w:rPr>
                <w:rFonts w:cstheme="minorHAnsi"/>
                <w:bCs/>
              </w:rPr>
              <w:br/>
              <w:t>10 000-100 000 m</w:t>
            </w:r>
            <w:r w:rsidRPr="00845F8B">
              <w:rPr>
                <w:rFonts w:cstheme="minorHAnsi"/>
                <w:bCs/>
                <w:vertAlign w:val="superscript"/>
              </w:rPr>
              <w:t>3</w:t>
            </w:r>
            <w:r w:rsidRPr="00845F8B">
              <w:rPr>
                <w:rFonts w:cstheme="minorHAnsi"/>
                <w:bCs/>
              </w:rPr>
              <w:t>/d</w:t>
            </w:r>
          </w:p>
        </w:tc>
      </w:tr>
      <w:tr w:rsidR="00622C34" w:rsidRPr="00845F8B" w14:paraId="54D4532C" w14:textId="77777777" w:rsidTr="008071BF">
        <w:trPr>
          <w:jc w:val="center"/>
        </w:trPr>
        <w:tc>
          <w:tcPr>
            <w:tcW w:w="534" w:type="dxa"/>
          </w:tcPr>
          <w:p w14:paraId="7885226D" w14:textId="77777777" w:rsidR="00622C34" w:rsidRPr="00845F8B" w:rsidRDefault="00622C34" w:rsidP="00400395">
            <w:pPr>
              <w:snapToGrid w:val="0"/>
              <w:jc w:val="center"/>
              <w:rPr>
                <w:rFonts w:cstheme="minorHAnsi"/>
                <w:bCs/>
              </w:rPr>
            </w:pPr>
            <w:r w:rsidRPr="00845F8B">
              <w:rPr>
                <w:rFonts w:cstheme="minorHAnsi"/>
                <w:bCs/>
              </w:rPr>
              <w:t xml:space="preserve">1. </w:t>
            </w:r>
          </w:p>
        </w:tc>
        <w:tc>
          <w:tcPr>
            <w:tcW w:w="2268" w:type="dxa"/>
          </w:tcPr>
          <w:p w14:paraId="268695A7" w14:textId="77777777" w:rsidR="00622C34" w:rsidRPr="00845F8B" w:rsidRDefault="00622C34" w:rsidP="00400395">
            <w:pPr>
              <w:snapToGrid w:val="0"/>
              <w:rPr>
                <w:rFonts w:cstheme="minorHAnsi"/>
                <w:bCs/>
              </w:rPr>
            </w:pPr>
            <w:r w:rsidRPr="00845F8B">
              <w:rPr>
                <w:rFonts w:cstheme="minorHAnsi"/>
                <w:bCs/>
              </w:rPr>
              <w:t>PSSE Białogard</w:t>
            </w:r>
          </w:p>
        </w:tc>
        <w:tc>
          <w:tcPr>
            <w:tcW w:w="1275" w:type="dxa"/>
          </w:tcPr>
          <w:p w14:paraId="1427EA6F" w14:textId="77777777" w:rsidR="00622C34" w:rsidRPr="00845F8B" w:rsidRDefault="00622C34" w:rsidP="00400395">
            <w:pPr>
              <w:snapToGrid w:val="0"/>
              <w:jc w:val="center"/>
              <w:rPr>
                <w:rFonts w:cstheme="minorHAnsi"/>
                <w:bCs/>
              </w:rPr>
            </w:pPr>
            <w:r w:rsidRPr="00845F8B">
              <w:rPr>
                <w:rFonts w:cstheme="minorHAnsi"/>
                <w:bCs/>
              </w:rPr>
              <w:t>0</w:t>
            </w:r>
          </w:p>
        </w:tc>
        <w:tc>
          <w:tcPr>
            <w:tcW w:w="1276" w:type="dxa"/>
          </w:tcPr>
          <w:p w14:paraId="5A5951BB"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2FA14F9F"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5A7854B0"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5555BA2E"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5440D019" w14:textId="77777777" w:rsidTr="008071BF">
        <w:trPr>
          <w:jc w:val="center"/>
        </w:trPr>
        <w:tc>
          <w:tcPr>
            <w:tcW w:w="534" w:type="dxa"/>
          </w:tcPr>
          <w:p w14:paraId="70879E5E" w14:textId="77777777" w:rsidR="00622C34" w:rsidRPr="00845F8B" w:rsidRDefault="00622C34" w:rsidP="00400395">
            <w:pPr>
              <w:snapToGrid w:val="0"/>
              <w:jc w:val="center"/>
              <w:rPr>
                <w:rFonts w:cstheme="minorHAnsi"/>
                <w:bCs/>
              </w:rPr>
            </w:pPr>
            <w:r w:rsidRPr="00845F8B">
              <w:rPr>
                <w:rFonts w:cstheme="minorHAnsi"/>
                <w:bCs/>
              </w:rPr>
              <w:t>2.</w:t>
            </w:r>
          </w:p>
        </w:tc>
        <w:tc>
          <w:tcPr>
            <w:tcW w:w="2268" w:type="dxa"/>
          </w:tcPr>
          <w:p w14:paraId="1DD35EC2" w14:textId="77777777" w:rsidR="00622C34" w:rsidRPr="00845F8B" w:rsidRDefault="00622C34" w:rsidP="00400395">
            <w:pPr>
              <w:snapToGrid w:val="0"/>
              <w:rPr>
                <w:rFonts w:cstheme="minorHAnsi"/>
                <w:bCs/>
              </w:rPr>
            </w:pPr>
            <w:r w:rsidRPr="00845F8B">
              <w:rPr>
                <w:rFonts w:cstheme="minorHAnsi"/>
                <w:bCs/>
              </w:rPr>
              <w:t>PSSE Choszczno</w:t>
            </w:r>
          </w:p>
        </w:tc>
        <w:tc>
          <w:tcPr>
            <w:tcW w:w="1275" w:type="dxa"/>
          </w:tcPr>
          <w:p w14:paraId="50E6ED73" w14:textId="77777777" w:rsidR="00622C34" w:rsidRPr="00845F8B" w:rsidRDefault="00622C34" w:rsidP="00400395">
            <w:pPr>
              <w:snapToGrid w:val="0"/>
              <w:jc w:val="center"/>
              <w:rPr>
                <w:rFonts w:cstheme="minorHAnsi"/>
                <w:bCs/>
              </w:rPr>
            </w:pPr>
            <w:r w:rsidRPr="00845F8B">
              <w:rPr>
                <w:rFonts w:cstheme="minorHAnsi"/>
                <w:bCs/>
              </w:rPr>
              <w:t>5</w:t>
            </w:r>
          </w:p>
        </w:tc>
        <w:tc>
          <w:tcPr>
            <w:tcW w:w="1276" w:type="dxa"/>
          </w:tcPr>
          <w:p w14:paraId="46303EBA" w14:textId="77777777" w:rsidR="00622C34" w:rsidRPr="00845F8B" w:rsidRDefault="00622C34" w:rsidP="00400395">
            <w:pPr>
              <w:snapToGrid w:val="0"/>
              <w:jc w:val="center"/>
              <w:rPr>
                <w:rFonts w:cstheme="minorHAnsi"/>
                <w:bCs/>
              </w:rPr>
            </w:pPr>
            <w:r w:rsidRPr="00845F8B">
              <w:rPr>
                <w:rFonts w:cstheme="minorHAnsi"/>
                <w:bCs/>
              </w:rPr>
              <w:t>4</w:t>
            </w:r>
          </w:p>
        </w:tc>
        <w:tc>
          <w:tcPr>
            <w:tcW w:w="1418" w:type="dxa"/>
          </w:tcPr>
          <w:p w14:paraId="43E33944" w14:textId="77777777" w:rsidR="00622C34" w:rsidRPr="00845F8B" w:rsidRDefault="00622C34" w:rsidP="00400395">
            <w:pPr>
              <w:snapToGrid w:val="0"/>
              <w:jc w:val="center"/>
              <w:rPr>
                <w:rFonts w:cstheme="minorHAnsi"/>
                <w:bCs/>
              </w:rPr>
            </w:pPr>
            <w:r w:rsidRPr="00845F8B">
              <w:rPr>
                <w:rFonts w:cstheme="minorHAnsi"/>
                <w:bCs/>
              </w:rPr>
              <w:t>1</w:t>
            </w:r>
          </w:p>
        </w:tc>
        <w:tc>
          <w:tcPr>
            <w:tcW w:w="1417" w:type="dxa"/>
          </w:tcPr>
          <w:p w14:paraId="7F18BB6B"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72DAF047"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0A873F3C" w14:textId="77777777" w:rsidTr="008071BF">
        <w:trPr>
          <w:jc w:val="center"/>
        </w:trPr>
        <w:tc>
          <w:tcPr>
            <w:tcW w:w="534" w:type="dxa"/>
          </w:tcPr>
          <w:p w14:paraId="557C361C" w14:textId="77777777" w:rsidR="00622C34" w:rsidRPr="00845F8B" w:rsidRDefault="00622C34" w:rsidP="00400395">
            <w:pPr>
              <w:snapToGrid w:val="0"/>
              <w:jc w:val="center"/>
              <w:rPr>
                <w:rFonts w:cstheme="minorHAnsi"/>
                <w:bCs/>
              </w:rPr>
            </w:pPr>
            <w:r w:rsidRPr="00845F8B">
              <w:rPr>
                <w:rFonts w:cstheme="minorHAnsi"/>
                <w:bCs/>
              </w:rPr>
              <w:t>3.</w:t>
            </w:r>
          </w:p>
        </w:tc>
        <w:tc>
          <w:tcPr>
            <w:tcW w:w="2268" w:type="dxa"/>
          </w:tcPr>
          <w:p w14:paraId="1934A0A6" w14:textId="77777777" w:rsidR="00622C34" w:rsidRPr="00845F8B" w:rsidRDefault="00622C34" w:rsidP="00400395">
            <w:pPr>
              <w:snapToGrid w:val="0"/>
              <w:rPr>
                <w:rFonts w:cstheme="minorHAnsi"/>
                <w:bCs/>
              </w:rPr>
            </w:pPr>
            <w:r w:rsidRPr="00845F8B">
              <w:rPr>
                <w:rFonts w:cstheme="minorHAnsi"/>
                <w:bCs/>
              </w:rPr>
              <w:t>PSSE Drawsko Pomorskie</w:t>
            </w:r>
          </w:p>
        </w:tc>
        <w:tc>
          <w:tcPr>
            <w:tcW w:w="1275" w:type="dxa"/>
          </w:tcPr>
          <w:p w14:paraId="1303B6EE" w14:textId="77777777" w:rsidR="00622C34" w:rsidRPr="00845F8B" w:rsidRDefault="00622C34" w:rsidP="00400395">
            <w:pPr>
              <w:snapToGrid w:val="0"/>
              <w:jc w:val="center"/>
              <w:rPr>
                <w:rFonts w:cstheme="minorHAnsi"/>
                <w:bCs/>
              </w:rPr>
            </w:pPr>
            <w:r w:rsidRPr="00845F8B">
              <w:rPr>
                <w:rFonts w:cstheme="minorHAnsi"/>
                <w:bCs/>
              </w:rPr>
              <w:t>6</w:t>
            </w:r>
          </w:p>
        </w:tc>
        <w:tc>
          <w:tcPr>
            <w:tcW w:w="1276" w:type="dxa"/>
          </w:tcPr>
          <w:p w14:paraId="108D8BE6" w14:textId="77777777" w:rsidR="00622C34" w:rsidRPr="00845F8B" w:rsidRDefault="00622C34" w:rsidP="00400395">
            <w:pPr>
              <w:snapToGrid w:val="0"/>
              <w:jc w:val="center"/>
              <w:rPr>
                <w:rFonts w:cstheme="minorHAnsi"/>
                <w:bCs/>
              </w:rPr>
            </w:pPr>
            <w:r w:rsidRPr="00845F8B">
              <w:rPr>
                <w:rFonts w:cstheme="minorHAnsi"/>
                <w:bCs/>
              </w:rPr>
              <w:t>4</w:t>
            </w:r>
          </w:p>
        </w:tc>
        <w:tc>
          <w:tcPr>
            <w:tcW w:w="1418" w:type="dxa"/>
          </w:tcPr>
          <w:p w14:paraId="213CBC51" w14:textId="77777777" w:rsidR="00622C34" w:rsidRPr="00845F8B" w:rsidRDefault="00622C34" w:rsidP="00400395">
            <w:pPr>
              <w:snapToGrid w:val="0"/>
              <w:jc w:val="center"/>
              <w:rPr>
                <w:rFonts w:cstheme="minorHAnsi"/>
                <w:bCs/>
              </w:rPr>
            </w:pPr>
            <w:r w:rsidRPr="00845F8B">
              <w:rPr>
                <w:rFonts w:cstheme="minorHAnsi"/>
                <w:bCs/>
              </w:rPr>
              <w:t>2</w:t>
            </w:r>
          </w:p>
        </w:tc>
        <w:tc>
          <w:tcPr>
            <w:tcW w:w="1417" w:type="dxa"/>
          </w:tcPr>
          <w:p w14:paraId="32112706"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5712E27A"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661CB760" w14:textId="77777777" w:rsidTr="008071BF">
        <w:trPr>
          <w:jc w:val="center"/>
        </w:trPr>
        <w:tc>
          <w:tcPr>
            <w:tcW w:w="534" w:type="dxa"/>
          </w:tcPr>
          <w:p w14:paraId="01919D45" w14:textId="77777777" w:rsidR="00622C34" w:rsidRPr="00845F8B" w:rsidRDefault="00622C34" w:rsidP="00400395">
            <w:pPr>
              <w:snapToGrid w:val="0"/>
              <w:jc w:val="center"/>
              <w:rPr>
                <w:rFonts w:cstheme="minorHAnsi"/>
                <w:bCs/>
              </w:rPr>
            </w:pPr>
            <w:r w:rsidRPr="00845F8B">
              <w:rPr>
                <w:rFonts w:cstheme="minorHAnsi"/>
                <w:bCs/>
              </w:rPr>
              <w:t>4.</w:t>
            </w:r>
          </w:p>
        </w:tc>
        <w:tc>
          <w:tcPr>
            <w:tcW w:w="2268" w:type="dxa"/>
          </w:tcPr>
          <w:p w14:paraId="4A4B0395" w14:textId="77777777" w:rsidR="00622C34" w:rsidRPr="00845F8B" w:rsidRDefault="00622C34" w:rsidP="00400395">
            <w:pPr>
              <w:snapToGrid w:val="0"/>
              <w:rPr>
                <w:rFonts w:cstheme="minorHAnsi"/>
                <w:bCs/>
              </w:rPr>
            </w:pPr>
            <w:r w:rsidRPr="00845F8B">
              <w:rPr>
                <w:rFonts w:cstheme="minorHAnsi"/>
                <w:bCs/>
              </w:rPr>
              <w:t>PSSE Goleniów</w:t>
            </w:r>
          </w:p>
        </w:tc>
        <w:tc>
          <w:tcPr>
            <w:tcW w:w="1275" w:type="dxa"/>
          </w:tcPr>
          <w:p w14:paraId="3AD548B7" w14:textId="77777777" w:rsidR="00622C34" w:rsidRPr="00845F8B" w:rsidRDefault="00622C34" w:rsidP="00400395">
            <w:pPr>
              <w:snapToGrid w:val="0"/>
              <w:jc w:val="center"/>
              <w:rPr>
                <w:rFonts w:cstheme="minorHAnsi"/>
                <w:bCs/>
              </w:rPr>
            </w:pPr>
            <w:r w:rsidRPr="00845F8B">
              <w:rPr>
                <w:rFonts w:cstheme="minorHAnsi"/>
                <w:bCs/>
              </w:rPr>
              <w:t>0</w:t>
            </w:r>
          </w:p>
        </w:tc>
        <w:tc>
          <w:tcPr>
            <w:tcW w:w="1276" w:type="dxa"/>
          </w:tcPr>
          <w:p w14:paraId="235374C4"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53B34657"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1F9E47DB"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163764A4"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4011B099" w14:textId="77777777" w:rsidTr="008071BF">
        <w:trPr>
          <w:jc w:val="center"/>
        </w:trPr>
        <w:tc>
          <w:tcPr>
            <w:tcW w:w="534" w:type="dxa"/>
          </w:tcPr>
          <w:p w14:paraId="76B3C8DF" w14:textId="77777777" w:rsidR="00622C34" w:rsidRPr="00845F8B" w:rsidRDefault="00622C34" w:rsidP="00400395">
            <w:pPr>
              <w:snapToGrid w:val="0"/>
              <w:jc w:val="center"/>
              <w:rPr>
                <w:rFonts w:cstheme="minorHAnsi"/>
                <w:bCs/>
              </w:rPr>
            </w:pPr>
            <w:r w:rsidRPr="00845F8B">
              <w:rPr>
                <w:rFonts w:cstheme="minorHAnsi"/>
                <w:bCs/>
              </w:rPr>
              <w:t>5.</w:t>
            </w:r>
          </w:p>
        </w:tc>
        <w:tc>
          <w:tcPr>
            <w:tcW w:w="2268" w:type="dxa"/>
          </w:tcPr>
          <w:p w14:paraId="6A2DFB89" w14:textId="77777777" w:rsidR="00622C34" w:rsidRPr="00845F8B" w:rsidRDefault="00622C34" w:rsidP="00400395">
            <w:pPr>
              <w:snapToGrid w:val="0"/>
              <w:rPr>
                <w:rFonts w:cstheme="minorHAnsi"/>
                <w:bCs/>
              </w:rPr>
            </w:pPr>
            <w:r w:rsidRPr="00845F8B">
              <w:rPr>
                <w:rFonts w:cstheme="minorHAnsi"/>
                <w:bCs/>
              </w:rPr>
              <w:t>PSSE Gryfice</w:t>
            </w:r>
          </w:p>
        </w:tc>
        <w:tc>
          <w:tcPr>
            <w:tcW w:w="1275" w:type="dxa"/>
          </w:tcPr>
          <w:p w14:paraId="01179F99" w14:textId="77777777" w:rsidR="00622C34" w:rsidRPr="00845F8B" w:rsidRDefault="00622C34" w:rsidP="00400395">
            <w:pPr>
              <w:snapToGrid w:val="0"/>
              <w:jc w:val="center"/>
              <w:rPr>
                <w:rFonts w:cstheme="minorHAnsi"/>
                <w:bCs/>
              </w:rPr>
            </w:pPr>
            <w:r w:rsidRPr="00845F8B">
              <w:rPr>
                <w:rFonts w:cstheme="minorHAnsi"/>
                <w:bCs/>
              </w:rPr>
              <w:t>1</w:t>
            </w:r>
          </w:p>
        </w:tc>
        <w:tc>
          <w:tcPr>
            <w:tcW w:w="1276" w:type="dxa"/>
          </w:tcPr>
          <w:p w14:paraId="0252687C" w14:textId="77777777" w:rsidR="00622C34" w:rsidRPr="00845F8B" w:rsidRDefault="00622C34" w:rsidP="00400395">
            <w:pPr>
              <w:snapToGrid w:val="0"/>
              <w:jc w:val="center"/>
              <w:rPr>
                <w:rFonts w:cstheme="minorHAnsi"/>
                <w:bCs/>
              </w:rPr>
            </w:pPr>
            <w:r w:rsidRPr="00845F8B">
              <w:rPr>
                <w:rFonts w:cstheme="minorHAnsi"/>
                <w:bCs/>
              </w:rPr>
              <w:t>1</w:t>
            </w:r>
          </w:p>
        </w:tc>
        <w:tc>
          <w:tcPr>
            <w:tcW w:w="1418" w:type="dxa"/>
          </w:tcPr>
          <w:p w14:paraId="2E7EFD7E"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58CFA2B3"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30A18901"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59C71601" w14:textId="77777777" w:rsidTr="008071BF">
        <w:trPr>
          <w:jc w:val="center"/>
        </w:trPr>
        <w:tc>
          <w:tcPr>
            <w:tcW w:w="534" w:type="dxa"/>
          </w:tcPr>
          <w:p w14:paraId="01B0B122" w14:textId="77777777" w:rsidR="00622C34" w:rsidRPr="00845F8B" w:rsidRDefault="00622C34" w:rsidP="00400395">
            <w:pPr>
              <w:snapToGrid w:val="0"/>
              <w:jc w:val="center"/>
              <w:rPr>
                <w:rFonts w:cstheme="minorHAnsi"/>
                <w:bCs/>
              </w:rPr>
            </w:pPr>
            <w:r w:rsidRPr="00845F8B">
              <w:rPr>
                <w:rFonts w:cstheme="minorHAnsi"/>
                <w:bCs/>
              </w:rPr>
              <w:t>6.</w:t>
            </w:r>
          </w:p>
        </w:tc>
        <w:tc>
          <w:tcPr>
            <w:tcW w:w="2268" w:type="dxa"/>
          </w:tcPr>
          <w:p w14:paraId="728806C4" w14:textId="77777777" w:rsidR="00622C34" w:rsidRPr="00845F8B" w:rsidRDefault="00622C34" w:rsidP="00400395">
            <w:pPr>
              <w:snapToGrid w:val="0"/>
              <w:rPr>
                <w:rFonts w:cstheme="minorHAnsi"/>
                <w:bCs/>
              </w:rPr>
            </w:pPr>
            <w:r w:rsidRPr="00845F8B">
              <w:rPr>
                <w:rFonts w:cstheme="minorHAnsi"/>
                <w:bCs/>
              </w:rPr>
              <w:t>PSSE Gryfino</w:t>
            </w:r>
          </w:p>
        </w:tc>
        <w:tc>
          <w:tcPr>
            <w:tcW w:w="1275" w:type="dxa"/>
          </w:tcPr>
          <w:p w14:paraId="67788DDB" w14:textId="77777777" w:rsidR="00622C34" w:rsidRPr="00845F8B" w:rsidRDefault="00622C34" w:rsidP="00400395">
            <w:pPr>
              <w:snapToGrid w:val="0"/>
              <w:jc w:val="center"/>
              <w:rPr>
                <w:rFonts w:cstheme="minorHAnsi"/>
                <w:bCs/>
              </w:rPr>
            </w:pPr>
            <w:r w:rsidRPr="00845F8B">
              <w:rPr>
                <w:rFonts w:cstheme="minorHAnsi"/>
                <w:bCs/>
              </w:rPr>
              <w:t>6</w:t>
            </w:r>
          </w:p>
        </w:tc>
        <w:tc>
          <w:tcPr>
            <w:tcW w:w="1276" w:type="dxa"/>
          </w:tcPr>
          <w:p w14:paraId="16E6F6AF" w14:textId="77777777" w:rsidR="00622C34" w:rsidRPr="00845F8B" w:rsidRDefault="00622C34" w:rsidP="00400395">
            <w:pPr>
              <w:snapToGrid w:val="0"/>
              <w:jc w:val="center"/>
              <w:rPr>
                <w:rFonts w:cstheme="minorHAnsi"/>
                <w:bCs/>
              </w:rPr>
            </w:pPr>
            <w:r w:rsidRPr="00845F8B">
              <w:rPr>
                <w:rFonts w:cstheme="minorHAnsi"/>
                <w:bCs/>
              </w:rPr>
              <w:t>3</w:t>
            </w:r>
          </w:p>
        </w:tc>
        <w:tc>
          <w:tcPr>
            <w:tcW w:w="1418" w:type="dxa"/>
          </w:tcPr>
          <w:p w14:paraId="35924F2C" w14:textId="77777777" w:rsidR="00622C34" w:rsidRPr="00845F8B" w:rsidRDefault="00622C34" w:rsidP="00400395">
            <w:pPr>
              <w:snapToGrid w:val="0"/>
              <w:jc w:val="center"/>
              <w:rPr>
                <w:rFonts w:cstheme="minorHAnsi"/>
                <w:bCs/>
              </w:rPr>
            </w:pPr>
            <w:r w:rsidRPr="00845F8B">
              <w:rPr>
                <w:rFonts w:cstheme="minorHAnsi"/>
                <w:bCs/>
              </w:rPr>
              <w:t>3</w:t>
            </w:r>
          </w:p>
        </w:tc>
        <w:tc>
          <w:tcPr>
            <w:tcW w:w="1417" w:type="dxa"/>
          </w:tcPr>
          <w:p w14:paraId="48F41C48"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57EDD311"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4527EB8D" w14:textId="77777777" w:rsidTr="008071BF">
        <w:trPr>
          <w:jc w:val="center"/>
        </w:trPr>
        <w:tc>
          <w:tcPr>
            <w:tcW w:w="534" w:type="dxa"/>
          </w:tcPr>
          <w:p w14:paraId="45A4149B" w14:textId="77777777" w:rsidR="00622C34" w:rsidRPr="00845F8B" w:rsidRDefault="00622C34" w:rsidP="00400395">
            <w:pPr>
              <w:snapToGrid w:val="0"/>
              <w:jc w:val="center"/>
              <w:rPr>
                <w:rFonts w:cstheme="minorHAnsi"/>
                <w:bCs/>
              </w:rPr>
            </w:pPr>
            <w:r w:rsidRPr="00845F8B">
              <w:rPr>
                <w:rFonts w:cstheme="minorHAnsi"/>
                <w:bCs/>
              </w:rPr>
              <w:t>7.</w:t>
            </w:r>
          </w:p>
        </w:tc>
        <w:tc>
          <w:tcPr>
            <w:tcW w:w="2268" w:type="dxa"/>
          </w:tcPr>
          <w:p w14:paraId="42B75BE5" w14:textId="77777777" w:rsidR="00622C34" w:rsidRPr="00845F8B" w:rsidRDefault="00622C34" w:rsidP="00400395">
            <w:pPr>
              <w:snapToGrid w:val="0"/>
              <w:rPr>
                <w:rFonts w:cstheme="minorHAnsi"/>
                <w:bCs/>
              </w:rPr>
            </w:pPr>
            <w:r w:rsidRPr="00845F8B">
              <w:rPr>
                <w:rFonts w:cstheme="minorHAnsi"/>
                <w:bCs/>
              </w:rPr>
              <w:t>PSSE Kamień Pomorski</w:t>
            </w:r>
          </w:p>
        </w:tc>
        <w:tc>
          <w:tcPr>
            <w:tcW w:w="1275" w:type="dxa"/>
          </w:tcPr>
          <w:p w14:paraId="0F4D3503" w14:textId="77777777" w:rsidR="00622C34" w:rsidRPr="00845F8B" w:rsidRDefault="00622C34" w:rsidP="00400395">
            <w:pPr>
              <w:snapToGrid w:val="0"/>
              <w:jc w:val="center"/>
              <w:rPr>
                <w:rFonts w:cstheme="minorHAnsi"/>
                <w:bCs/>
              </w:rPr>
            </w:pPr>
            <w:r w:rsidRPr="00845F8B">
              <w:rPr>
                <w:rFonts w:cstheme="minorHAnsi"/>
                <w:bCs/>
              </w:rPr>
              <w:t>5</w:t>
            </w:r>
          </w:p>
        </w:tc>
        <w:tc>
          <w:tcPr>
            <w:tcW w:w="1276" w:type="dxa"/>
          </w:tcPr>
          <w:p w14:paraId="1FF77F3F" w14:textId="77777777" w:rsidR="00622C34" w:rsidRPr="00845F8B" w:rsidRDefault="00622C34" w:rsidP="00400395">
            <w:pPr>
              <w:snapToGrid w:val="0"/>
              <w:jc w:val="center"/>
              <w:rPr>
                <w:rFonts w:cstheme="minorHAnsi"/>
                <w:bCs/>
              </w:rPr>
            </w:pPr>
            <w:r w:rsidRPr="00845F8B">
              <w:rPr>
                <w:rFonts w:cstheme="minorHAnsi"/>
                <w:bCs/>
              </w:rPr>
              <w:t>3</w:t>
            </w:r>
          </w:p>
        </w:tc>
        <w:tc>
          <w:tcPr>
            <w:tcW w:w="1418" w:type="dxa"/>
          </w:tcPr>
          <w:p w14:paraId="74D94E7A" w14:textId="77777777" w:rsidR="00622C34" w:rsidRPr="00845F8B" w:rsidRDefault="00622C34" w:rsidP="00400395">
            <w:pPr>
              <w:snapToGrid w:val="0"/>
              <w:jc w:val="center"/>
              <w:rPr>
                <w:rFonts w:cstheme="minorHAnsi"/>
                <w:bCs/>
              </w:rPr>
            </w:pPr>
            <w:r w:rsidRPr="00845F8B">
              <w:rPr>
                <w:rFonts w:cstheme="minorHAnsi"/>
                <w:bCs/>
              </w:rPr>
              <w:t>1</w:t>
            </w:r>
          </w:p>
        </w:tc>
        <w:tc>
          <w:tcPr>
            <w:tcW w:w="1417" w:type="dxa"/>
          </w:tcPr>
          <w:p w14:paraId="4FA4A02C" w14:textId="77777777" w:rsidR="00622C34" w:rsidRPr="00845F8B" w:rsidRDefault="00622C34" w:rsidP="00400395">
            <w:pPr>
              <w:snapToGrid w:val="0"/>
              <w:jc w:val="center"/>
              <w:rPr>
                <w:rFonts w:cstheme="minorHAnsi"/>
                <w:bCs/>
              </w:rPr>
            </w:pPr>
            <w:r w:rsidRPr="00845F8B">
              <w:rPr>
                <w:rFonts w:cstheme="minorHAnsi"/>
                <w:bCs/>
              </w:rPr>
              <w:t>1</w:t>
            </w:r>
          </w:p>
        </w:tc>
        <w:tc>
          <w:tcPr>
            <w:tcW w:w="1417" w:type="dxa"/>
          </w:tcPr>
          <w:p w14:paraId="79A18994"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73E7F0D7" w14:textId="77777777" w:rsidTr="008071BF">
        <w:trPr>
          <w:jc w:val="center"/>
        </w:trPr>
        <w:tc>
          <w:tcPr>
            <w:tcW w:w="534" w:type="dxa"/>
          </w:tcPr>
          <w:p w14:paraId="27845292" w14:textId="77777777" w:rsidR="00622C34" w:rsidRPr="00845F8B" w:rsidRDefault="00622C34" w:rsidP="00400395">
            <w:pPr>
              <w:snapToGrid w:val="0"/>
              <w:jc w:val="center"/>
              <w:rPr>
                <w:rFonts w:cstheme="minorHAnsi"/>
                <w:bCs/>
              </w:rPr>
            </w:pPr>
            <w:r w:rsidRPr="00845F8B">
              <w:rPr>
                <w:rFonts w:cstheme="minorHAnsi"/>
                <w:bCs/>
              </w:rPr>
              <w:t>8.</w:t>
            </w:r>
          </w:p>
        </w:tc>
        <w:tc>
          <w:tcPr>
            <w:tcW w:w="2268" w:type="dxa"/>
          </w:tcPr>
          <w:p w14:paraId="1A60766B" w14:textId="77777777" w:rsidR="00622C34" w:rsidRPr="00845F8B" w:rsidRDefault="00622C34" w:rsidP="00400395">
            <w:pPr>
              <w:snapToGrid w:val="0"/>
              <w:rPr>
                <w:rFonts w:cstheme="minorHAnsi"/>
                <w:bCs/>
              </w:rPr>
            </w:pPr>
            <w:r w:rsidRPr="00845F8B">
              <w:rPr>
                <w:rFonts w:cstheme="minorHAnsi"/>
                <w:bCs/>
              </w:rPr>
              <w:t>PSSE Kołobrzeg</w:t>
            </w:r>
          </w:p>
        </w:tc>
        <w:tc>
          <w:tcPr>
            <w:tcW w:w="1275" w:type="dxa"/>
          </w:tcPr>
          <w:p w14:paraId="01ABB660" w14:textId="77777777" w:rsidR="00622C34" w:rsidRPr="00845F8B" w:rsidRDefault="00622C34" w:rsidP="00400395">
            <w:pPr>
              <w:snapToGrid w:val="0"/>
              <w:jc w:val="center"/>
              <w:rPr>
                <w:rFonts w:cstheme="minorHAnsi"/>
                <w:bCs/>
              </w:rPr>
            </w:pPr>
            <w:r w:rsidRPr="00845F8B">
              <w:rPr>
                <w:rFonts w:cstheme="minorHAnsi"/>
                <w:bCs/>
              </w:rPr>
              <w:t>3</w:t>
            </w:r>
          </w:p>
        </w:tc>
        <w:tc>
          <w:tcPr>
            <w:tcW w:w="1276" w:type="dxa"/>
          </w:tcPr>
          <w:p w14:paraId="338029A3" w14:textId="77777777" w:rsidR="00622C34" w:rsidRPr="00845F8B" w:rsidRDefault="00622C34" w:rsidP="00400395">
            <w:pPr>
              <w:snapToGrid w:val="0"/>
              <w:jc w:val="center"/>
              <w:rPr>
                <w:rFonts w:cstheme="minorHAnsi"/>
                <w:bCs/>
              </w:rPr>
            </w:pPr>
            <w:r w:rsidRPr="00845F8B">
              <w:rPr>
                <w:rFonts w:cstheme="minorHAnsi"/>
                <w:bCs/>
              </w:rPr>
              <w:t>2</w:t>
            </w:r>
          </w:p>
        </w:tc>
        <w:tc>
          <w:tcPr>
            <w:tcW w:w="1418" w:type="dxa"/>
          </w:tcPr>
          <w:p w14:paraId="56CA24DD"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23F50A2E"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0A943CAA" w14:textId="77777777" w:rsidR="00622C34" w:rsidRPr="00845F8B" w:rsidRDefault="00622C34" w:rsidP="00400395">
            <w:pPr>
              <w:snapToGrid w:val="0"/>
              <w:jc w:val="center"/>
              <w:rPr>
                <w:rFonts w:cstheme="minorHAnsi"/>
                <w:bCs/>
              </w:rPr>
            </w:pPr>
            <w:r w:rsidRPr="00845F8B">
              <w:rPr>
                <w:rFonts w:cstheme="minorHAnsi"/>
                <w:bCs/>
              </w:rPr>
              <w:t>1</w:t>
            </w:r>
          </w:p>
        </w:tc>
      </w:tr>
      <w:tr w:rsidR="00622C34" w:rsidRPr="00845F8B" w14:paraId="2E68B3A2" w14:textId="77777777" w:rsidTr="008071BF">
        <w:trPr>
          <w:jc w:val="center"/>
        </w:trPr>
        <w:tc>
          <w:tcPr>
            <w:tcW w:w="534" w:type="dxa"/>
          </w:tcPr>
          <w:p w14:paraId="240F52F5" w14:textId="77777777" w:rsidR="00622C34" w:rsidRPr="00845F8B" w:rsidRDefault="00622C34" w:rsidP="00400395">
            <w:pPr>
              <w:snapToGrid w:val="0"/>
              <w:jc w:val="center"/>
              <w:rPr>
                <w:rFonts w:cstheme="minorHAnsi"/>
                <w:bCs/>
              </w:rPr>
            </w:pPr>
            <w:r w:rsidRPr="00845F8B">
              <w:rPr>
                <w:rFonts w:cstheme="minorHAnsi"/>
                <w:bCs/>
              </w:rPr>
              <w:t>9.</w:t>
            </w:r>
          </w:p>
        </w:tc>
        <w:tc>
          <w:tcPr>
            <w:tcW w:w="2268" w:type="dxa"/>
          </w:tcPr>
          <w:p w14:paraId="7AEE3560" w14:textId="77777777" w:rsidR="00622C34" w:rsidRPr="00845F8B" w:rsidRDefault="00622C34" w:rsidP="00400395">
            <w:pPr>
              <w:snapToGrid w:val="0"/>
              <w:rPr>
                <w:rFonts w:cstheme="minorHAnsi"/>
                <w:bCs/>
              </w:rPr>
            </w:pPr>
            <w:r w:rsidRPr="00845F8B">
              <w:rPr>
                <w:rFonts w:cstheme="minorHAnsi"/>
                <w:bCs/>
              </w:rPr>
              <w:t>PSSE Koszalin</w:t>
            </w:r>
          </w:p>
        </w:tc>
        <w:tc>
          <w:tcPr>
            <w:tcW w:w="1275" w:type="dxa"/>
          </w:tcPr>
          <w:p w14:paraId="1F82A2CE" w14:textId="77777777" w:rsidR="00622C34" w:rsidRPr="00845F8B" w:rsidRDefault="00622C34" w:rsidP="00400395">
            <w:pPr>
              <w:snapToGrid w:val="0"/>
              <w:jc w:val="center"/>
              <w:rPr>
                <w:rFonts w:cstheme="minorHAnsi"/>
                <w:bCs/>
              </w:rPr>
            </w:pPr>
            <w:r w:rsidRPr="00845F8B">
              <w:rPr>
                <w:rFonts w:cstheme="minorHAnsi"/>
                <w:bCs/>
              </w:rPr>
              <w:t>12</w:t>
            </w:r>
          </w:p>
        </w:tc>
        <w:tc>
          <w:tcPr>
            <w:tcW w:w="1276" w:type="dxa"/>
          </w:tcPr>
          <w:p w14:paraId="71AC8748" w14:textId="77777777" w:rsidR="00622C34" w:rsidRPr="00845F8B" w:rsidRDefault="00622C34" w:rsidP="00400395">
            <w:pPr>
              <w:snapToGrid w:val="0"/>
              <w:jc w:val="center"/>
              <w:rPr>
                <w:rFonts w:cstheme="minorHAnsi"/>
                <w:bCs/>
              </w:rPr>
            </w:pPr>
            <w:r w:rsidRPr="00845F8B">
              <w:rPr>
                <w:rFonts w:cstheme="minorHAnsi"/>
                <w:bCs/>
              </w:rPr>
              <w:t>12</w:t>
            </w:r>
          </w:p>
        </w:tc>
        <w:tc>
          <w:tcPr>
            <w:tcW w:w="1418" w:type="dxa"/>
          </w:tcPr>
          <w:p w14:paraId="02CEDC2E"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54E19079"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6C7061E6"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549741F3" w14:textId="77777777" w:rsidTr="008071BF">
        <w:trPr>
          <w:jc w:val="center"/>
        </w:trPr>
        <w:tc>
          <w:tcPr>
            <w:tcW w:w="534" w:type="dxa"/>
          </w:tcPr>
          <w:p w14:paraId="01C02A18" w14:textId="77777777" w:rsidR="00622C34" w:rsidRPr="00845F8B" w:rsidRDefault="00622C34" w:rsidP="00400395">
            <w:pPr>
              <w:snapToGrid w:val="0"/>
              <w:jc w:val="center"/>
              <w:rPr>
                <w:rFonts w:cstheme="minorHAnsi"/>
                <w:bCs/>
              </w:rPr>
            </w:pPr>
            <w:r w:rsidRPr="00845F8B">
              <w:rPr>
                <w:rFonts w:cstheme="minorHAnsi"/>
                <w:bCs/>
              </w:rPr>
              <w:t>10.</w:t>
            </w:r>
          </w:p>
        </w:tc>
        <w:tc>
          <w:tcPr>
            <w:tcW w:w="2268" w:type="dxa"/>
          </w:tcPr>
          <w:p w14:paraId="441B7ED6" w14:textId="77777777" w:rsidR="00622C34" w:rsidRPr="00845F8B" w:rsidRDefault="00622C34" w:rsidP="00400395">
            <w:pPr>
              <w:snapToGrid w:val="0"/>
              <w:rPr>
                <w:rFonts w:cstheme="minorHAnsi"/>
                <w:bCs/>
              </w:rPr>
            </w:pPr>
            <w:r w:rsidRPr="00845F8B">
              <w:rPr>
                <w:rFonts w:cstheme="minorHAnsi"/>
                <w:bCs/>
              </w:rPr>
              <w:t>PSSE Myślibórz</w:t>
            </w:r>
          </w:p>
        </w:tc>
        <w:tc>
          <w:tcPr>
            <w:tcW w:w="1275" w:type="dxa"/>
          </w:tcPr>
          <w:p w14:paraId="6DDDA059" w14:textId="77777777" w:rsidR="00622C34" w:rsidRPr="00845F8B" w:rsidRDefault="00622C34" w:rsidP="00400395">
            <w:pPr>
              <w:snapToGrid w:val="0"/>
              <w:jc w:val="center"/>
              <w:rPr>
                <w:rFonts w:cstheme="minorHAnsi"/>
                <w:bCs/>
              </w:rPr>
            </w:pPr>
            <w:r w:rsidRPr="00845F8B">
              <w:rPr>
                <w:rFonts w:cstheme="minorHAnsi"/>
                <w:bCs/>
              </w:rPr>
              <w:t>2</w:t>
            </w:r>
          </w:p>
        </w:tc>
        <w:tc>
          <w:tcPr>
            <w:tcW w:w="1276" w:type="dxa"/>
          </w:tcPr>
          <w:p w14:paraId="6A5D678C" w14:textId="77777777" w:rsidR="00622C34" w:rsidRPr="00845F8B" w:rsidRDefault="00622C34" w:rsidP="00400395">
            <w:pPr>
              <w:snapToGrid w:val="0"/>
              <w:jc w:val="center"/>
              <w:rPr>
                <w:rFonts w:cstheme="minorHAnsi"/>
                <w:bCs/>
              </w:rPr>
            </w:pPr>
            <w:r w:rsidRPr="00845F8B">
              <w:rPr>
                <w:rFonts w:cstheme="minorHAnsi"/>
                <w:bCs/>
              </w:rPr>
              <w:t>2</w:t>
            </w:r>
          </w:p>
        </w:tc>
        <w:tc>
          <w:tcPr>
            <w:tcW w:w="1418" w:type="dxa"/>
          </w:tcPr>
          <w:p w14:paraId="1C5A5162"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4FF0E92D"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682E559C"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5FFD1818" w14:textId="77777777" w:rsidTr="008071BF">
        <w:trPr>
          <w:jc w:val="center"/>
        </w:trPr>
        <w:tc>
          <w:tcPr>
            <w:tcW w:w="534" w:type="dxa"/>
          </w:tcPr>
          <w:p w14:paraId="49C9DFEB" w14:textId="77777777" w:rsidR="00622C34" w:rsidRPr="00845F8B" w:rsidRDefault="00622C34" w:rsidP="00400395">
            <w:pPr>
              <w:snapToGrid w:val="0"/>
              <w:jc w:val="center"/>
              <w:rPr>
                <w:rFonts w:cstheme="minorHAnsi"/>
                <w:bCs/>
              </w:rPr>
            </w:pPr>
            <w:r w:rsidRPr="00845F8B">
              <w:rPr>
                <w:rFonts w:cstheme="minorHAnsi"/>
                <w:bCs/>
              </w:rPr>
              <w:t>11.</w:t>
            </w:r>
          </w:p>
        </w:tc>
        <w:tc>
          <w:tcPr>
            <w:tcW w:w="2268" w:type="dxa"/>
          </w:tcPr>
          <w:p w14:paraId="60A00FA3" w14:textId="77777777" w:rsidR="00622C34" w:rsidRPr="00845F8B" w:rsidRDefault="00622C34" w:rsidP="00400395">
            <w:pPr>
              <w:snapToGrid w:val="0"/>
              <w:rPr>
                <w:rFonts w:cstheme="minorHAnsi"/>
                <w:bCs/>
              </w:rPr>
            </w:pPr>
            <w:r w:rsidRPr="00845F8B">
              <w:rPr>
                <w:rFonts w:cstheme="minorHAnsi"/>
                <w:bCs/>
              </w:rPr>
              <w:t>PSSE Police</w:t>
            </w:r>
          </w:p>
        </w:tc>
        <w:tc>
          <w:tcPr>
            <w:tcW w:w="1275" w:type="dxa"/>
          </w:tcPr>
          <w:p w14:paraId="7784D52D" w14:textId="77777777" w:rsidR="00622C34" w:rsidRPr="00845F8B" w:rsidRDefault="00622C34" w:rsidP="00400395">
            <w:pPr>
              <w:snapToGrid w:val="0"/>
              <w:jc w:val="center"/>
              <w:rPr>
                <w:rFonts w:cstheme="minorHAnsi"/>
                <w:bCs/>
              </w:rPr>
            </w:pPr>
            <w:r w:rsidRPr="00845F8B">
              <w:rPr>
                <w:rFonts w:cstheme="minorHAnsi"/>
                <w:bCs/>
              </w:rPr>
              <w:t>2</w:t>
            </w:r>
          </w:p>
        </w:tc>
        <w:tc>
          <w:tcPr>
            <w:tcW w:w="1276" w:type="dxa"/>
          </w:tcPr>
          <w:p w14:paraId="3DF30DF1" w14:textId="77777777" w:rsidR="00622C34" w:rsidRPr="00845F8B" w:rsidRDefault="00622C34" w:rsidP="00400395">
            <w:pPr>
              <w:snapToGrid w:val="0"/>
              <w:jc w:val="center"/>
              <w:rPr>
                <w:rFonts w:cstheme="minorHAnsi"/>
                <w:bCs/>
              </w:rPr>
            </w:pPr>
            <w:r w:rsidRPr="00845F8B">
              <w:rPr>
                <w:rFonts w:cstheme="minorHAnsi"/>
                <w:bCs/>
              </w:rPr>
              <w:t>2</w:t>
            </w:r>
          </w:p>
        </w:tc>
        <w:tc>
          <w:tcPr>
            <w:tcW w:w="1418" w:type="dxa"/>
          </w:tcPr>
          <w:p w14:paraId="306AB44A"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08933747"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12BC61B5"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1981024E" w14:textId="77777777" w:rsidTr="008071BF">
        <w:trPr>
          <w:jc w:val="center"/>
        </w:trPr>
        <w:tc>
          <w:tcPr>
            <w:tcW w:w="534" w:type="dxa"/>
          </w:tcPr>
          <w:p w14:paraId="0B924B88" w14:textId="77777777" w:rsidR="00622C34" w:rsidRPr="00845F8B" w:rsidRDefault="00622C34" w:rsidP="00400395">
            <w:pPr>
              <w:snapToGrid w:val="0"/>
              <w:jc w:val="center"/>
              <w:rPr>
                <w:rFonts w:cstheme="minorHAnsi"/>
                <w:bCs/>
              </w:rPr>
            </w:pPr>
            <w:r w:rsidRPr="00845F8B">
              <w:rPr>
                <w:rFonts w:cstheme="minorHAnsi"/>
                <w:bCs/>
              </w:rPr>
              <w:t>12.</w:t>
            </w:r>
          </w:p>
        </w:tc>
        <w:tc>
          <w:tcPr>
            <w:tcW w:w="2268" w:type="dxa"/>
          </w:tcPr>
          <w:p w14:paraId="066848B9" w14:textId="77777777" w:rsidR="00622C34" w:rsidRPr="00845F8B" w:rsidRDefault="00622C34" w:rsidP="00400395">
            <w:pPr>
              <w:snapToGrid w:val="0"/>
              <w:rPr>
                <w:rFonts w:cstheme="minorHAnsi"/>
                <w:bCs/>
              </w:rPr>
            </w:pPr>
            <w:r w:rsidRPr="00845F8B">
              <w:rPr>
                <w:rFonts w:cstheme="minorHAnsi"/>
                <w:bCs/>
              </w:rPr>
              <w:t>PSSE Pyrzyce</w:t>
            </w:r>
          </w:p>
        </w:tc>
        <w:tc>
          <w:tcPr>
            <w:tcW w:w="1275" w:type="dxa"/>
          </w:tcPr>
          <w:p w14:paraId="69BA8A0A" w14:textId="77777777" w:rsidR="00622C34" w:rsidRPr="00845F8B" w:rsidRDefault="00622C34" w:rsidP="00400395">
            <w:pPr>
              <w:snapToGrid w:val="0"/>
              <w:jc w:val="center"/>
              <w:rPr>
                <w:rFonts w:cstheme="minorHAnsi"/>
                <w:bCs/>
              </w:rPr>
            </w:pPr>
            <w:r w:rsidRPr="00845F8B">
              <w:rPr>
                <w:rFonts w:cstheme="minorHAnsi"/>
                <w:bCs/>
              </w:rPr>
              <w:t>2</w:t>
            </w:r>
          </w:p>
        </w:tc>
        <w:tc>
          <w:tcPr>
            <w:tcW w:w="1276" w:type="dxa"/>
          </w:tcPr>
          <w:p w14:paraId="344EA19D"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479AC0CD" w14:textId="77777777" w:rsidR="00622C34" w:rsidRPr="00845F8B" w:rsidRDefault="00622C34" w:rsidP="00400395">
            <w:pPr>
              <w:snapToGrid w:val="0"/>
              <w:jc w:val="center"/>
              <w:rPr>
                <w:rFonts w:cstheme="minorHAnsi"/>
                <w:bCs/>
              </w:rPr>
            </w:pPr>
            <w:r w:rsidRPr="00845F8B">
              <w:rPr>
                <w:rFonts w:cstheme="minorHAnsi"/>
                <w:bCs/>
              </w:rPr>
              <w:t>2</w:t>
            </w:r>
          </w:p>
        </w:tc>
        <w:tc>
          <w:tcPr>
            <w:tcW w:w="1417" w:type="dxa"/>
          </w:tcPr>
          <w:p w14:paraId="16E35E3A"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2BA2A42C"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6F6C055D" w14:textId="77777777" w:rsidTr="008071BF">
        <w:trPr>
          <w:jc w:val="center"/>
        </w:trPr>
        <w:tc>
          <w:tcPr>
            <w:tcW w:w="534" w:type="dxa"/>
          </w:tcPr>
          <w:p w14:paraId="05422768" w14:textId="77777777" w:rsidR="00622C34" w:rsidRPr="00845F8B" w:rsidRDefault="00622C34" w:rsidP="00400395">
            <w:pPr>
              <w:snapToGrid w:val="0"/>
              <w:jc w:val="center"/>
              <w:rPr>
                <w:rFonts w:cstheme="minorHAnsi"/>
                <w:bCs/>
              </w:rPr>
            </w:pPr>
            <w:r w:rsidRPr="00845F8B">
              <w:rPr>
                <w:rFonts w:cstheme="minorHAnsi"/>
                <w:bCs/>
              </w:rPr>
              <w:t>13.</w:t>
            </w:r>
          </w:p>
        </w:tc>
        <w:tc>
          <w:tcPr>
            <w:tcW w:w="2268" w:type="dxa"/>
          </w:tcPr>
          <w:p w14:paraId="55EE75AE" w14:textId="77777777" w:rsidR="00622C34" w:rsidRPr="00845F8B" w:rsidRDefault="00622C34" w:rsidP="00400395">
            <w:pPr>
              <w:snapToGrid w:val="0"/>
              <w:rPr>
                <w:rFonts w:cstheme="minorHAnsi"/>
                <w:bCs/>
              </w:rPr>
            </w:pPr>
            <w:r w:rsidRPr="00845F8B">
              <w:rPr>
                <w:rFonts w:cstheme="minorHAnsi"/>
                <w:bCs/>
              </w:rPr>
              <w:t>PSSE Sławno</w:t>
            </w:r>
          </w:p>
        </w:tc>
        <w:tc>
          <w:tcPr>
            <w:tcW w:w="1275" w:type="dxa"/>
          </w:tcPr>
          <w:p w14:paraId="38257731" w14:textId="77777777" w:rsidR="00622C34" w:rsidRPr="00845F8B" w:rsidRDefault="00622C34" w:rsidP="00400395">
            <w:pPr>
              <w:snapToGrid w:val="0"/>
              <w:jc w:val="center"/>
              <w:rPr>
                <w:rFonts w:cstheme="minorHAnsi"/>
                <w:bCs/>
              </w:rPr>
            </w:pPr>
            <w:r w:rsidRPr="00845F8B">
              <w:rPr>
                <w:rFonts w:cstheme="minorHAnsi"/>
                <w:bCs/>
              </w:rPr>
              <w:t>1</w:t>
            </w:r>
          </w:p>
        </w:tc>
        <w:tc>
          <w:tcPr>
            <w:tcW w:w="1276" w:type="dxa"/>
          </w:tcPr>
          <w:p w14:paraId="105A6A9F" w14:textId="77777777" w:rsidR="00622C34" w:rsidRPr="00845F8B" w:rsidRDefault="00622C34" w:rsidP="00400395">
            <w:pPr>
              <w:snapToGrid w:val="0"/>
              <w:jc w:val="center"/>
              <w:rPr>
                <w:rFonts w:cstheme="minorHAnsi"/>
                <w:bCs/>
              </w:rPr>
            </w:pPr>
            <w:r w:rsidRPr="00845F8B">
              <w:rPr>
                <w:rFonts w:cstheme="minorHAnsi"/>
                <w:bCs/>
              </w:rPr>
              <w:t>1</w:t>
            </w:r>
          </w:p>
        </w:tc>
        <w:tc>
          <w:tcPr>
            <w:tcW w:w="1418" w:type="dxa"/>
          </w:tcPr>
          <w:p w14:paraId="77B904BD"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0FF7C298"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2EF1057B"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319D2A3D" w14:textId="77777777" w:rsidTr="008071BF">
        <w:trPr>
          <w:jc w:val="center"/>
        </w:trPr>
        <w:tc>
          <w:tcPr>
            <w:tcW w:w="534" w:type="dxa"/>
          </w:tcPr>
          <w:p w14:paraId="1E16BE25" w14:textId="77777777" w:rsidR="00622C34" w:rsidRPr="00845F8B" w:rsidRDefault="00622C34" w:rsidP="00400395">
            <w:pPr>
              <w:snapToGrid w:val="0"/>
              <w:jc w:val="center"/>
              <w:rPr>
                <w:rFonts w:cstheme="minorHAnsi"/>
                <w:bCs/>
              </w:rPr>
            </w:pPr>
            <w:r w:rsidRPr="00845F8B">
              <w:rPr>
                <w:rFonts w:cstheme="minorHAnsi"/>
                <w:bCs/>
              </w:rPr>
              <w:t>14.</w:t>
            </w:r>
          </w:p>
        </w:tc>
        <w:tc>
          <w:tcPr>
            <w:tcW w:w="2268" w:type="dxa"/>
          </w:tcPr>
          <w:p w14:paraId="69894092" w14:textId="77777777" w:rsidR="00622C34" w:rsidRPr="00845F8B" w:rsidRDefault="00622C34" w:rsidP="00400395">
            <w:pPr>
              <w:snapToGrid w:val="0"/>
              <w:rPr>
                <w:rFonts w:cstheme="minorHAnsi"/>
                <w:bCs/>
              </w:rPr>
            </w:pPr>
            <w:r w:rsidRPr="00845F8B">
              <w:rPr>
                <w:rFonts w:cstheme="minorHAnsi"/>
                <w:bCs/>
              </w:rPr>
              <w:t>PSSE Stargard</w:t>
            </w:r>
          </w:p>
        </w:tc>
        <w:tc>
          <w:tcPr>
            <w:tcW w:w="1275" w:type="dxa"/>
          </w:tcPr>
          <w:p w14:paraId="517F048B" w14:textId="77777777" w:rsidR="00622C34" w:rsidRPr="00845F8B" w:rsidRDefault="00622C34" w:rsidP="00400395">
            <w:pPr>
              <w:snapToGrid w:val="0"/>
              <w:jc w:val="center"/>
              <w:rPr>
                <w:rFonts w:cstheme="minorHAnsi"/>
                <w:bCs/>
              </w:rPr>
            </w:pPr>
            <w:r w:rsidRPr="00845F8B">
              <w:rPr>
                <w:rFonts w:cstheme="minorHAnsi"/>
                <w:bCs/>
              </w:rPr>
              <w:t>0</w:t>
            </w:r>
          </w:p>
        </w:tc>
        <w:tc>
          <w:tcPr>
            <w:tcW w:w="1276" w:type="dxa"/>
          </w:tcPr>
          <w:p w14:paraId="10DE2ABB"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361A006E"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1E8F5427"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7B9C2DFD"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62E8A9F7" w14:textId="77777777" w:rsidTr="008071BF">
        <w:trPr>
          <w:jc w:val="center"/>
        </w:trPr>
        <w:tc>
          <w:tcPr>
            <w:tcW w:w="534" w:type="dxa"/>
          </w:tcPr>
          <w:p w14:paraId="756A2C37" w14:textId="77777777" w:rsidR="00622C34" w:rsidRPr="00845F8B" w:rsidRDefault="00622C34" w:rsidP="00400395">
            <w:pPr>
              <w:snapToGrid w:val="0"/>
              <w:jc w:val="center"/>
              <w:rPr>
                <w:rFonts w:cstheme="minorHAnsi"/>
                <w:bCs/>
              </w:rPr>
            </w:pPr>
            <w:r w:rsidRPr="00845F8B">
              <w:rPr>
                <w:rFonts w:cstheme="minorHAnsi"/>
                <w:bCs/>
              </w:rPr>
              <w:t>15.</w:t>
            </w:r>
          </w:p>
        </w:tc>
        <w:tc>
          <w:tcPr>
            <w:tcW w:w="2268" w:type="dxa"/>
          </w:tcPr>
          <w:p w14:paraId="052F33D1" w14:textId="77777777" w:rsidR="00622C34" w:rsidRPr="00845F8B" w:rsidRDefault="00622C34" w:rsidP="00400395">
            <w:pPr>
              <w:snapToGrid w:val="0"/>
              <w:rPr>
                <w:rFonts w:cstheme="minorHAnsi"/>
                <w:bCs/>
              </w:rPr>
            </w:pPr>
            <w:r w:rsidRPr="00845F8B">
              <w:rPr>
                <w:rFonts w:cstheme="minorHAnsi"/>
                <w:bCs/>
              </w:rPr>
              <w:t>PSSE Szczecinek</w:t>
            </w:r>
          </w:p>
        </w:tc>
        <w:tc>
          <w:tcPr>
            <w:tcW w:w="1275" w:type="dxa"/>
          </w:tcPr>
          <w:p w14:paraId="7EE399E3" w14:textId="77777777" w:rsidR="00622C34" w:rsidRPr="00845F8B" w:rsidRDefault="00622C34" w:rsidP="00400395">
            <w:pPr>
              <w:snapToGrid w:val="0"/>
              <w:jc w:val="center"/>
              <w:rPr>
                <w:rFonts w:cstheme="minorHAnsi"/>
                <w:bCs/>
              </w:rPr>
            </w:pPr>
            <w:r w:rsidRPr="00845F8B">
              <w:rPr>
                <w:rFonts w:cstheme="minorHAnsi"/>
                <w:bCs/>
              </w:rPr>
              <w:t>4</w:t>
            </w:r>
          </w:p>
        </w:tc>
        <w:tc>
          <w:tcPr>
            <w:tcW w:w="1276" w:type="dxa"/>
          </w:tcPr>
          <w:p w14:paraId="7C9385CF" w14:textId="77777777" w:rsidR="00622C34" w:rsidRPr="00845F8B" w:rsidRDefault="00622C34" w:rsidP="00400395">
            <w:pPr>
              <w:snapToGrid w:val="0"/>
              <w:jc w:val="center"/>
              <w:rPr>
                <w:rFonts w:cstheme="minorHAnsi"/>
                <w:bCs/>
              </w:rPr>
            </w:pPr>
            <w:r w:rsidRPr="00845F8B">
              <w:rPr>
                <w:rFonts w:cstheme="minorHAnsi"/>
                <w:bCs/>
              </w:rPr>
              <w:t>3</w:t>
            </w:r>
          </w:p>
        </w:tc>
        <w:tc>
          <w:tcPr>
            <w:tcW w:w="1418" w:type="dxa"/>
          </w:tcPr>
          <w:p w14:paraId="42814937" w14:textId="77777777" w:rsidR="00622C34" w:rsidRPr="00845F8B" w:rsidRDefault="00622C34" w:rsidP="00400395">
            <w:pPr>
              <w:snapToGrid w:val="0"/>
              <w:jc w:val="center"/>
              <w:rPr>
                <w:rFonts w:cstheme="minorHAnsi"/>
                <w:bCs/>
              </w:rPr>
            </w:pPr>
            <w:r w:rsidRPr="00845F8B">
              <w:rPr>
                <w:rFonts w:cstheme="minorHAnsi"/>
                <w:bCs/>
              </w:rPr>
              <w:t>1</w:t>
            </w:r>
          </w:p>
        </w:tc>
        <w:tc>
          <w:tcPr>
            <w:tcW w:w="1417" w:type="dxa"/>
          </w:tcPr>
          <w:p w14:paraId="74E295EC" w14:textId="77777777" w:rsidR="00622C34" w:rsidRPr="00845F8B" w:rsidRDefault="00622C34" w:rsidP="00400395">
            <w:pPr>
              <w:snapToGrid w:val="0"/>
              <w:jc w:val="center"/>
              <w:rPr>
                <w:rFonts w:cstheme="minorHAnsi"/>
                <w:bCs/>
              </w:rPr>
            </w:pPr>
            <w:r w:rsidRPr="00845F8B">
              <w:rPr>
                <w:rFonts w:cstheme="minorHAnsi"/>
                <w:bCs/>
              </w:rPr>
              <w:t xml:space="preserve">0                                         </w:t>
            </w:r>
          </w:p>
        </w:tc>
        <w:tc>
          <w:tcPr>
            <w:tcW w:w="1417" w:type="dxa"/>
          </w:tcPr>
          <w:p w14:paraId="339E81DC"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3D66CD77" w14:textId="77777777" w:rsidTr="008071BF">
        <w:trPr>
          <w:jc w:val="center"/>
        </w:trPr>
        <w:tc>
          <w:tcPr>
            <w:tcW w:w="534" w:type="dxa"/>
          </w:tcPr>
          <w:p w14:paraId="12CD48CB" w14:textId="77777777" w:rsidR="00622C34" w:rsidRPr="00845F8B" w:rsidRDefault="00622C34" w:rsidP="00400395">
            <w:pPr>
              <w:snapToGrid w:val="0"/>
              <w:jc w:val="center"/>
              <w:rPr>
                <w:rFonts w:cstheme="minorHAnsi"/>
                <w:bCs/>
              </w:rPr>
            </w:pPr>
            <w:r w:rsidRPr="00845F8B">
              <w:rPr>
                <w:rFonts w:cstheme="minorHAnsi"/>
                <w:bCs/>
              </w:rPr>
              <w:t>16.</w:t>
            </w:r>
          </w:p>
        </w:tc>
        <w:tc>
          <w:tcPr>
            <w:tcW w:w="2268" w:type="dxa"/>
          </w:tcPr>
          <w:p w14:paraId="686E41FA" w14:textId="77777777" w:rsidR="00622C34" w:rsidRPr="00845F8B" w:rsidRDefault="00622C34" w:rsidP="00400395">
            <w:pPr>
              <w:snapToGrid w:val="0"/>
              <w:rPr>
                <w:rFonts w:cstheme="minorHAnsi"/>
                <w:bCs/>
              </w:rPr>
            </w:pPr>
            <w:r w:rsidRPr="00845F8B">
              <w:rPr>
                <w:rFonts w:cstheme="minorHAnsi"/>
                <w:bCs/>
              </w:rPr>
              <w:t>PSSE Świdwin</w:t>
            </w:r>
          </w:p>
        </w:tc>
        <w:tc>
          <w:tcPr>
            <w:tcW w:w="1275" w:type="dxa"/>
          </w:tcPr>
          <w:p w14:paraId="68E5F06E" w14:textId="77777777" w:rsidR="00622C34" w:rsidRPr="00845F8B" w:rsidRDefault="00622C34" w:rsidP="00400395">
            <w:pPr>
              <w:snapToGrid w:val="0"/>
              <w:jc w:val="center"/>
              <w:rPr>
                <w:rFonts w:cstheme="minorHAnsi"/>
                <w:bCs/>
              </w:rPr>
            </w:pPr>
            <w:r w:rsidRPr="00845F8B">
              <w:rPr>
                <w:rFonts w:cstheme="minorHAnsi"/>
                <w:bCs/>
              </w:rPr>
              <w:t>4</w:t>
            </w:r>
          </w:p>
        </w:tc>
        <w:tc>
          <w:tcPr>
            <w:tcW w:w="1276" w:type="dxa"/>
          </w:tcPr>
          <w:p w14:paraId="58459948" w14:textId="77777777" w:rsidR="00622C34" w:rsidRPr="00845F8B" w:rsidRDefault="00622C34" w:rsidP="00400395">
            <w:pPr>
              <w:snapToGrid w:val="0"/>
              <w:jc w:val="center"/>
              <w:rPr>
                <w:rFonts w:cstheme="minorHAnsi"/>
                <w:bCs/>
              </w:rPr>
            </w:pPr>
            <w:r w:rsidRPr="00845F8B">
              <w:rPr>
                <w:rFonts w:cstheme="minorHAnsi"/>
                <w:bCs/>
              </w:rPr>
              <w:t>2</w:t>
            </w:r>
          </w:p>
        </w:tc>
        <w:tc>
          <w:tcPr>
            <w:tcW w:w="1418" w:type="dxa"/>
          </w:tcPr>
          <w:p w14:paraId="01163986" w14:textId="77777777" w:rsidR="00622C34" w:rsidRPr="00845F8B" w:rsidRDefault="00622C34" w:rsidP="00400395">
            <w:pPr>
              <w:snapToGrid w:val="0"/>
              <w:jc w:val="center"/>
              <w:rPr>
                <w:rFonts w:cstheme="minorHAnsi"/>
                <w:bCs/>
              </w:rPr>
            </w:pPr>
            <w:r w:rsidRPr="00845F8B">
              <w:rPr>
                <w:rFonts w:cstheme="minorHAnsi"/>
                <w:bCs/>
              </w:rPr>
              <w:t>2</w:t>
            </w:r>
          </w:p>
        </w:tc>
        <w:tc>
          <w:tcPr>
            <w:tcW w:w="1417" w:type="dxa"/>
          </w:tcPr>
          <w:p w14:paraId="4CA97F67"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1D897554"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3F441D50" w14:textId="77777777" w:rsidTr="008071BF">
        <w:trPr>
          <w:jc w:val="center"/>
        </w:trPr>
        <w:tc>
          <w:tcPr>
            <w:tcW w:w="534" w:type="dxa"/>
          </w:tcPr>
          <w:p w14:paraId="2BE51FAE" w14:textId="77777777" w:rsidR="00622C34" w:rsidRPr="00845F8B" w:rsidRDefault="00622C34" w:rsidP="00400395">
            <w:pPr>
              <w:snapToGrid w:val="0"/>
              <w:jc w:val="center"/>
              <w:rPr>
                <w:rFonts w:cstheme="minorHAnsi"/>
                <w:bCs/>
              </w:rPr>
            </w:pPr>
            <w:r w:rsidRPr="00845F8B">
              <w:rPr>
                <w:rFonts w:cstheme="minorHAnsi"/>
                <w:bCs/>
              </w:rPr>
              <w:t>17</w:t>
            </w:r>
          </w:p>
        </w:tc>
        <w:tc>
          <w:tcPr>
            <w:tcW w:w="2268" w:type="dxa"/>
          </w:tcPr>
          <w:p w14:paraId="0FFD1AB3" w14:textId="77777777" w:rsidR="00622C34" w:rsidRPr="00845F8B" w:rsidRDefault="00622C34" w:rsidP="00400395">
            <w:pPr>
              <w:snapToGrid w:val="0"/>
              <w:rPr>
                <w:rFonts w:cstheme="minorHAnsi"/>
                <w:bCs/>
              </w:rPr>
            </w:pPr>
            <w:r w:rsidRPr="00845F8B">
              <w:rPr>
                <w:rFonts w:cstheme="minorHAnsi"/>
                <w:bCs/>
              </w:rPr>
              <w:t>PSSE Wałcz</w:t>
            </w:r>
          </w:p>
        </w:tc>
        <w:tc>
          <w:tcPr>
            <w:tcW w:w="1275" w:type="dxa"/>
          </w:tcPr>
          <w:p w14:paraId="7BF5F940" w14:textId="77777777" w:rsidR="00622C34" w:rsidRPr="00845F8B" w:rsidRDefault="00622C34" w:rsidP="00400395">
            <w:pPr>
              <w:snapToGrid w:val="0"/>
              <w:jc w:val="center"/>
              <w:rPr>
                <w:rFonts w:cstheme="minorHAnsi"/>
                <w:bCs/>
              </w:rPr>
            </w:pPr>
            <w:r w:rsidRPr="00845F8B">
              <w:rPr>
                <w:rFonts w:cstheme="minorHAnsi"/>
                <w:bCs/>
              </w:rPr>
              <w:t>3</w:t>
            </w:r>
          </w:p>
        </w:tc>
        <w:tc>
          <w:tcPr>
            <w:tcW w:w="1276" w:type="dxa"/>
          </w:tcPr>
          <w:p w14:paraId="2667FD3E" w14:textId="77777777" w:rsidR="00622C34" w:rsidRPr="00845F8B" w:rsidRDefault="00622C34" w:rsidP="00400395">
            <w:pPr>
              <w:snapToGrid w:val="0"/>
              <w:jc w:val="center"/>
              <w:rPr>
                <w:rFonts w:cstheme="minorHAnsi"/>
                <w:bCs/>
              </w:rPr>
            </w:pPr>
            <w:r w:rsidRPr="00845F8B">
              <w:rPr>
                <w:rFonts w:cstheme="minorHAnsi"/>
                <w:bCs/>
              </w:rPr>
              <w:t>3</w:t>
            </w:r>
          </w:p>
        </w:tc>
        <w:tc>
          <w:tcPr>
            <w:tcW w:w="1418" w:type="dxa"/>
          </w:tcPr>
          <w:p w14:paraId="7E6B0A10"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6B6E0025"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760880DA"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13D50A95" w14:textId="77777777" w:rsidTr="008071BF">
        <w:trPr>
          <w:jc w:val="center"/>
        </w:trPr>
        <w:tc>
          <w:tcPr>
            <w:tcW w:w="534" w:type="dxa"/>
          </w:tcPr>
          <w:p w14:paraId="3325521E" w14:textId="77777777" w:rsidR="00622C34" w:rsidRPr="00845F8B" w:rsidRDefault="00622C34" w:rsidP="00400395">
            <w:pPr>
              <w:snapToGrid w:val="0"/>
              <w:jc w:val="center"/>
              <w:rPr>
                <w:rFonts w:cstheme="minorHAnsi"/>
                <w:bCs/>
              </w:rPr>
            </w:pPr>
            <w:r w:rsidRPr="00845F8B">
              <w:rPr>
                <w:rFonts w:cstheme="minorHAnsi"/>
                <w:bCs/>
              </w:rPr>
              <w:t>18.</w:t>
            </w:r>
          </w:p>
        </w:tc>
        <w:tc>
          <w:tcPr>
            <w:tcW w:w="2268" w:type="dxa"/>
          </w:tcPr>
          <w:p w14:paraId="39CC0A63" w14:textId="77777777" w:rsidR="00622C34" w:rsidRPr="00845F8B" w:rsidRDefault="00622C34" w:rsidP="00400395">
            <w:pPr>
              <w:snapToGrid w:val="0"/>
              <w:rPr>
                <w:rFonts w:cstheme="minorHAnsi"/>
                <w:bCs/>
              </w:rPr>
            </w:pPr>
            <w:r w:rsidRPr="00845F8B">
              <w:rPr>
                <w:rFonts w:cstheme="minorHAnsi"/>
                <w:bCs/>
              </w:rPr>
              <w:t>PSSE Łobez</w:t>
            </w:r>
          </w:p>
        </w:tc>
        <w:tc>
          <w:tcPr>
            <w:tcW w:w="1275" w:type="dxa"/>
          </w:tcPr>
          <w:p w14:paraId="63B7485C" w14:textId="77777777" w:rsidR="00622C34" w:rsidRPr="00845F8B" w:rsidRDefault="00622C34" w:rsidP="00400395">
            <w:pPr>
              <w:snapToGrid w:val="0"/>
              <w:jc w:val="center"/>
              <w:rPr>
                <w:rFonts w:cstheme="minorHAnsi"/>
                <w:bCs/>
              </w:rPr>
            </w:pPr>
            <w:r w:rsidRPr="00845F8B">
              <w:rPr>
                <w:rFonts w:cstheme="minorHAnsi"/>
                <w:bCs/>
              </w:rPr>
              <w:t>0</w:t>
            </w:r>
          </w:p>
        </w:tc>
        <w:tc>
          <w:tcPr>
            <w:tcW w:w="1276" w:type="dxa"/>
          </w:tcPr>
          <w:p w14:paraId="095FEDCE"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4032BF65"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75E54B12"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787DF962"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7E711107" w14:textId="77777777" w:rsidTr="008071BF">
        <w:trPr>
          <w:jc w:val="center"/>
        </w:trPr>
        <w:tc>
          <w:tcPr>
            <w:tcW w:w="534" w:type="dxa"/>
          </w:tcPr>
          <w:p w14:paraId="6F03B1D8" w14:textId="77777777" w:rsidR="00622C34" w:rsidRPr="00845F8B" w:rsidRDefault="00622C34" w:rsidP="00400395">
            <w:pPr>
              <w:snapToGrid w:val="0"/>
              <w:jc w:val="center"/>
              <w:rPr>
                <w:rFonts w:cstheme="minorHAnsi"/>
                <w:bCs/>
              </w:rPr>
            </w:pPr>
            <w:r w:rsidRPr="00845F8B">
              <w:rPr>
                <w:rFonts w:cstheme="minorHAnsi"/>
                <w:bCs/>
              </w:rPr>
              <w:t>19.</w:t>
            </w:r>
          </w:p>
        </w:tc>
        <w:tc>
          <w:tcPr>
            <w:tcW w:w="2268" w:type="dxa"/>
          </w:tcPr>
          <w:p w14:paraId="7BCAA2C0" w14:textId="77777777" w:rsidR="00622C34" w:rsidRPr="00845F8B" w:rsidRDefault="00622C34" w:rsidP="00400395">
            <w:pPr>
              <w:snapToGrid w:val="0"/>
              <w:rPr>
                <w:rFonts w:cstheme="minorHAnsi"/>
                <w:bCs/>
              </w:rPr>
            </w:pPr>
            <w:r w:rsidRPr="00845F8B">
              <w:rPr>
                <w:rFonts w:cstheme="minorHAnsi"/>
                <w:bCs/>
              </w:rPr>
              <w:t>PSSE Świnoujście</w:t>
            </w:r>
          </w:p>
        </w:tc>
        <w:tc>
          <w:tcPr>
            <w:tcW w:w="1275" w:type="dxa"/>
          </w:tcPr>
          <w:p w14:paraId="27D2A68C" w14:textId="77777777" w:rsidR="00622C34" w:rsidRPr="00845F8B" w:rsidRDefault="00622C34" w:rsidP="00400395">
            <w:pPr>
              <w:snapToGrid w:val="0"/>
              <w:jc w:val="center"/>
              <w:rPr>
                <w:rFonts w:cstheme="minorHAnsi"/>
                <w:bCs/>
              </w:rPr>
            </w:pPr>
            <w:r w:rsidRPr="00845F8B">
              <w:rPr>
                <w:rFonts w:cstheme="minorHAnsi"/>
                <w:bCs/>
              </w:rPr>
              <w:t>3</w:t>
            </w:r>
          </w:p>
        </w:tc>
        <w:tc>
          <w:tcPr>
            <w:tcW w:w="1276" w:type="dxa"/>
          </w:tcPr>
          <w:p w14:paraId="574C1A01"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1D8E8DB4"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00DEF71B" w14:textId="77777777" w:rsidR="00622C34" w:rsidRPr="00845F8B" w:rsidRDefault="00622C34" w:rsidP="00400395">
            <w:pPr>
              <w:snapToGrid w:val="0"/>
              <w:jc w:val="center"/>
              <w:rPr>
                <w:rFonts w:cstheme="minorHAnsi"/>
                <w:bCs/>
              </w:rPr>
            </w:pPr>
            <w:r w:rsidRPr="00845F8B">
              <w:rPr>
                <w:rFonts w:cstheme="minorHAnsi"/>
                <w:bCs/>
              </w:rPr>
              <w:t>3</w:t>
            </w:r>
          </w:p>
        </w:tc>
        <w:tc>
          <w:tcPr>
            <w:tcW w:w="1417" w:type="dxa"/>
          </w:tcPr>
          <w:p w14:paraId="04BA6994"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0B2383DA" w14:textId="77777777" w:rsidTr="008071BF">
        <w:trPr>
          <w:jc w:val="center"/>
        </w:trPr>
        <w:tc>
          <w:tcPr>
            <w:tcW w:w="534" w:type="dxa"/>
          </w:tcPr>
          <w:p w14:paraId="52A74311" w14:textId="77777777" w:rsidR="00622C34" w:rsidRPr="00845F8B" w:rsidRDefault="00622C34" w:rsidP="00400395">
            <w:pPr>
              <w:snapToGrid w:val="0"/>
              <w:jc w:val="center"/>
              <w:rPr>
                <w:rFonts w:cstheme="minorHAnsi"/>
                <w:bCs/>
              </w:rPr>
            </w:pPr>
            <w:r w:rsidRPr="00845F8B">
              <w:rPr>
                <w:rFonts w:cstheme="minorHAnsi"/>
                <w:bCs/>
              </w:rPr>
              <w:t>20.</w:t>
            </w:r>
          </w:p>
        </w:tc>
        <w:tc>
          <w:tcPr>
            <w:tcW w:w="2268" w:type="dxa"/>
          </w:tcPr>
          <w:p w14:paraId="75C4D7FC" w14:textId="77777777" w:rsidR="00622C34" w:rsidRPr="00845F8B" w:rsidRDefault="00622C34" w:rsidP="00400395">
            <w:pPr>
              <w:snapToGrid w:val="0"/>
              <w:rPr>
                <w:rFonts w:cstheme="minorHAnsi"/>
                <w:bCs/>
              </w:rPr>
            </w:pPr>
            <w:r w:rsidRPr="00845F8B">
              <w:rPr>
                <w:rFonts w:cstheme="minorHAnsi"/>
                <w:bCs/>
              </w:rPr>
              <w:t>PSSE Szczecin</w:t>
            </w:r>
          </w:p>
        </w:tc>
        <w:tc>
          <w:tcPr>
            <w:tcW w:w="1275" w:type="dxa"/>
          </w:tcPr>
          <w:p w14:paraId="1B9EE592" w14:textId="77777777" w:rsidR="00622C34" w:rsidRPr="00845F8B" w:rsidRDefault="00622C34" w:rsidP="00400395">
            <w:pPr>
              <w:snapToGrid w:val="0"/>
              <w:jc w:val="center"/>
              <w:rPr>
                <w:rFonts w:cstheme="minorHAnsi"/>
                <w:bCs/>
              </w:rPr>
            </w:pPr>
            <w:r w:rsidRPr="00845F8B">
              <w:rPr>
                <w:rFonts w:cstheme="minorHAnsi"/>
                <w:bCs/>
              </w:rPr>
              <w:t>0</w:t>
            </w:r>
          </w:p>
        </w:tc>
        <w:tc>
          <w:tcPr>
            <w:tcW w:w="1276" w:type="dxa"/>
          </w:tcPr>
          <w:p w14:paraId="39D9D1CE"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7452956A"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1F3AEB96"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326C9882"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6B20C82A" w14:textId="77777777" w:rsidTr="008071BF">
        <w:trPr>
          <w:jc w:val="center"/>
        </w:trPr>
        <w:tc>
          <w:tcPr>
            <w:tcW w:w="534" w:type="dxa"/>
          </w:tcPr>
          <w:p w14:paraId="6C8606C1" w14:textId="77777777" w:rsidR="00622C34" w:rsidRPr="00845F8B" w:rsidRDefault="00622C34" w:rsidP="00400395">
            <w:pPr>
              <w:snapToGrid w:val="0"/>
              <w:jc w:val="center"/>
              <w:rPr>
                <w:rFonts w:cstheme="minorHAnsi"/>
                <w:bCs/>
              </w:rPr>
            </w:pPr>
            <w:r w:rsidRPr="00845F8B">
              <w:rPr>
                <w:rFonts w:cstheme="minorHAnsi"/>
                <w:bCs/>
              </w:rPr>
              <w:t>21.</w:t>
            </w:r>
          </w:p>
        </w:tc>
        <w:tc>
          <w:tcPr>
            <w:tcW w:w="2268" w:type="dxa"/>
          </w:tcPr>
          <w:p w14:paraId="6CBDFBAB" w14:textId="77777777" w:rsidR="00622C34" w:rsidRPr="00845F8B" w:rsidRDefault="00622C34" w:rsidP="00400395">
            <w:pPr>
              <w:snapToGrid w:val="0"/>
              <w:rPr>
                <w:rFonts w:cstheme="minorHAnsi"/>
                <w:bCs/>
              </w:rPr>
            </w:pPr>
            <w:r w:rsidRPr="00845F8B">
              <w:rPr>
                <w:rFonts w:cstheme="minorHAnsi"/>
                <w:bCs/>
              </w:rPr>
              <w:t>GSSE Szczecin</w:t>
            </w:r>
          </w:p>
        </w:tc>
        <w:tc>
          <w:tcPr>
            <w:tcW w:w="1275" w:type="dxa"/>
          </w:tcPr>
          <w:p w14:paraId="4F6CBC24" w14:textId="77777777" w:rsidR="00622C34" w:rsidRPr="00845F8B" w:rsidRDefault="00622C34" w:rsidP="00400395">
            <w:pPr>
              <w:snapToGrid w:val="0"/>
              <w:jc w:val="center"/>
              <w:rPr>
                <w:rFonts w:cstheme="minorHAnsi"/>
                <w:bCs/>
              </w:rPr>
            </w:pPr>
            <w:r w:rsidRPr="00845F8B">
              <w:rPr>
                <w:rFonts w:cstheme="minorHAnsi"/>
                <w:bCs/>
              </w:rPr>
              <w:t>2</w:t>
            </w:r>
          </w:p>
        </w:tc>
        <w:tc>
          <w:tcPr>
            <w:tcW w:w="1276" w:type="dxa"/>
          </w:tcPr>
          <w:p w14:paraId="197A9602" w14:textId="77777777" w:rsidR="00622C34" w:rsidRPr="00845F8B" w:rsidRDefault="00622C34" w:rsidP="00400395">
            <w:pPr>
              <w:snapToGrid w:val="0"/>
              <w:jc w:val="center"/>
              <w:rPr>
                <w:rFonts w:cstheme="minorHAnsi"/>
                <w:bCs/>
              </w:rPr>
            </w:pPr>
            <w:r w:rsidRPr="00845F8B">
              <w:rPr>
                <w:rFonts w:cstheme="minorHAnsi"/>
                <w:bCs/>
              </w:rPr>
              <w:t>0</w:t>
            </w:r>
          </w:p>
        </w:tc>
        <w:tc>
          <w:tcPr>
            <w:tcW w:w="1418" w:type="dxa"/>
          </w:tcPr>
          <w:p w14:paraId="0ED997E8" w14:textId="77777777" w:rsidR="00622C34" w:rsidRPr="00845F8B" w:rsidRDefault="00622C34" w:rsidP="00400395">
            <w:pPr>
              <w:snapToGrid w:val="0"/>
              <w:jc w:val="center"/>
              <w:rPr>
                <w:rFonts w:cstheme="minorHAnsi"/>
                <w:bCs/>
              </w:rPr>
            </w:pPr>
            <w:r w:rsidRPr="00845F8B">
              <w:rPr>
                <w:rFonts w:cstheme="minorHAnsi"/>
                <w:bCs/>
              </w:rPr>
              <w:t>0</w:t>
            </w:r>
          </w:p>
        </w:tc>
        <w:tc>
          <w:tcPr>
            <w:tcW w:w="1417" w:type="dxa"/>
          </w:tcPr>
          <w:p w14:paraId="4CA55634" w14:textId="77777777" w:rsidR="00622C34" w:rsidRPr="00845F8B" w:rsidRDefault="00622C34" w:rsidP="00400395">
            <w:pPr>
              <w:snapToGrid w:val="0"/>
              <w:jc w:val="center"/>
              <w:rPr>
                <w:rFonts w:cstheme="minorHAnsi"/>
                <w:bCs/>
              </w:rPr>
            </w:pPr>
            <w:r w:rsidRPr="00845F8B">
              <w:rPr>
                <w:rFonts w:cstheme="minorHAnsi"/>
                <w:bCs/>
              </w:rPr>
              <w:t>2</w:t>
            </w:r>
          </w:p>
        </w:tc>
        <w:tc>
          <w:tcPr>
            <w:tcW w:w="1417" w:type="dxa"/>
          </w:tcPr>
          <w:p w14:paraId="7DE8E832" w14:textId="77777777" w:rsidR="00622C34" w:rsidRPr="00845F8B" w:rsidRDefault="00622C34" w:rsidP="00400395">
            <w:pPr>
              <w:snapToGrid w:val="0"/>
              <w:jc w:val="center"/>
              <w:rPr>
                <w:rFonts w:cstheme="minorHAnsi"/>
                <w:bCs/>
              </w:rPr>
            </w:pPr>
            <w:r w:rsidRPr="00845F8B">
              <w:rPr>
                <w:rFonts w:cstheme="minorHAnsi"/>
                <w:bCs/>
              </w:rPr>
              <w:t>0</w:t>
            </w:r>
          </w:p>
        </w:tc>
      </w:tr>
      <w:tr w:rsidR="00622C34" w:rsidRPr="00845F8B" w14:paraId="4ACAAE55" w14:textId="77777777" w:rsidTr="008071BF">
        <w:trPr>
          <w:jc w:val="center"/>
        </w:trPr>
        <w:tc>
          <w:tcPr>
            <w:tcW w:w="2802" w:type="dxa"/>
            <w:gridSpan w:val="2"/>
          </w:tcPr>
          <w:p w14:paraId="63ABD2CA" w14:textId="77777777" w:rsidR="00622C34" w:rsidRPr="00845F8B" w:rsidRDefault="00622C34" w:rsidP="00400395">
            <w:pPr>
              <w:snapToGrid w:val="0"/>
              <w:jc w:val="center"/>
              <w:rPr>
                <w:rFonts w:cstheme="minorHAnsi"/>
                <w:bCs/>
              </w:rPr>
            </w:pPr>
            <w:r w:rsidRPr="00845F8B">
              <w:rPr>
                <w:rFonts w:cstheme="minorHAnsi"/>
                <w:bCs/>
              </w:rPr>
              <w:t>Razem</w:t>
            </w:r>
          </w:p>
        </w:tc>
        <w:tc>
          <w:tcPr>
            <w:tcW w:w="1275" w:type="dxa"/>
          </w:tcPr>
          <w:p w14:paraId="51C28000" w14:textId="77777777" w:rsidR="00622C34" w:rsidRPr="00845F8B" w:rsidRDefault="00622C34" w:rsidP="00400395">
            <w:pPr>
              <w:jc w:val="center"/>
              <w:rPr>
                <w:rFonts w:cstheme="minorHAnsi"/>
                <w:bCs/>
              </w:rPr>
            </w:pPr>
            <w:r w:rsidRPr="00845F8B">
              <w:rPr>
                <w:rFonts w:cstheme="minorHAnsi"/>
                <w:bCs/>
              </w:rPr>
              <w:t>51</w:t>
            </w:r>
          </w:p>
        </w:tc>
        <w:tc>
          <w:tcPr>
            <w:tcW w:w="1276" w:type="dxa"/>
          </w:tcPr>
          <w:p w14:paraId="2DB55A11" w14:textId="77777777" w:rsidR="00622C34" w:rsidRPr="00845F8B" w:rsidRDefault="00622C34" w:rsidP="00400395">
            <w:pPr>
              <w:jc w:val="center"/>
              <w:rPr>
                <w:rFonts w:cstheme="minorHAnsi"/>
                <w:bCs/>
              </w:rPr>
            </w:pPr>
            <w:r w:rsidRPr="00845F8B">
              <w:rPr>
                <w:rFonts w:cstheme="minorHAnsi"/>
                <w:bCs/>
              </w:rPr>
              <w:t>42</w:t>
            </w:r>
          </w:p>
        </w:tc>
        <w:tc>
          <w:tcPr>
            <w:tcW w:w="1418" w:type="dxa"/>
          </w:tcPr>
          <w:p w14:paraId="214CFE64" w14:textId="77777777" w:rsidR="00622C34" w:rsidRPr="00845F8B" w:rsidRDefault="00622C34" w:rsidP="00400395">
            <w:pPr>
              <w:jc w:val="center"/>
              <w:rPr>
                <w:rFonts w:cstheme="minorHAnsi"/>
                <w:bCs/>
              </w:rPr>
            </w:pPr>
            <w:r w:rsidRPr="00845F8B">
              <w:rPr>
                <w:rFonts w:cstheme="minorHAnsi"/>
                <w:bCs/>
              </w:rPr>
              <w:t>12</w:t>
            </w:r>
          </w:p>
        </w:tc>
        <w:tc>
          <w:tcPr>
            <w:tcW w:w="1417" w:type="dxa"/>
          </w:tcPr>
          <w:p w14:paraId="21C80F5B" w14:textId="77777777" w:rsidR="00622C34" w:rsidRPr="00845F8B" w:rsidRDefault="00622C34" w:rsidP="00400395">
            <w:pPr>
              <w:jc w:val="center"/>
              <w:rPr>
                <w:rFonts w:cstheme="minorHAnsi"/>
                <w:bCs/>
              </w:rPr>
            </w:pPr>
            <w:r w:rsidRPr="00845F8B">
              <w:rPr>
                <w:rFonts w:cstheme="minorHAnsi"/>
                <w:bCs/>
              </w:rPr>
              <w:t>6</w:t>
            </w:r>
          </w:p>
        </w:tc>
        <w:tc>
          <w:tcPr>
            <w:tcW w:w="1417" w:type="dxa"/>
          </w:tcPr>
          <w:p w14:paraId="1301E569" w14:textId="77777777" w:rsidR="00622C34" w:rsidRPr="00845F8B" w:rsidRDefault="00622C34" w:rsidP="00400395">
            <w:pPr>
              <w:jc w:val="center"/>
              <w:rPr>
                <w:rFonts w:cstheme="minorHAnsi"/>
                <w:bCs/>
              </w:rPr>
            </w:pPr>
            <w:r w:rsidRPr="00845F8B">
              <w:rPr>
                <w:rFonts w:cstheme="minorHAnsi"/>
                <w:bCs/>
              </w:rPr>
              <w:t>1</w:t>
            </w:r>
          </w:p>
        </w:tc>
      </w:tr>
    </w:tbl>
    <w:p w14:paraId="7641B780" w14:textId="1973C801" w:rsidR="00014D0A" w:rsidRPr="0057057F" w:rsidRDefault="00D559A9" w:rsidP="002C643A">
      <w:pPr>
        <w:rPr>
          <w:i/>
          <w:iCs/>
          <w:sz w:val="18"/>
          <w:szCs w:val="18"/>
        </w:rPr>
      </w:pPr>
      <w:r>
        <w:br w:type="page"/>
      </w:r>
      <w:bookmarkStart w:id="928" w:name="_Toc133231337"/>
      <w:bookmarkStart w:id="929" w:name="_Toc133236346"/>
      <w:bookmarkStart w:id="930" w:name="_Toc133311736"/>
      <w:bookmarkStart w:id="931" w:name="_Toc133320592"/>
      <w:bookmarkStart w:id="932" w:name="_Toc133321711"/>
      <w:bookmarkStart w:id="933" w:name="_Toc133387689"/>
      <w:bookmarkStart w:id="934" w:name="_Toc133388633"/>
      <w:bookmarkStart w:id="935" w:name="_Toc133500656"/>
      <w:bookmarkStart w:id="936" w:name="_Toc133559660"/>
      <w:bookmarkStart w:id="937" w:name="_Toc133576682"/>
      <w:bookmarkStart w:id="938" w:name="_Toc133582286"/>
      <w:bookmarkStart w:id="939" w:name="_Toc133582904"/>
      <w:bookmarkStart w:id="940" w:name="_Toc133583794"/>
      <w:bookmarkStart w:id="941" w:name="_Toc134604403"/>
      <w:bookmarkStart w:id="942" w:name="_Toc134610917"/>
      <w:bookmarkStart w:id="943" w:name="_Toc135041616"/>
      <w:bookmarkStart w:id="944" w:name="_Toc135828608"/>
      <w:r w:rsidR="002D7A64" w:rsidRPr="0057057F">
        <w:rPr>
          <w:sz w:val="18"/>
          <w:szCs w:val="18"/>
        </w:rPr>
        <w:lastRenderedPageBreak/>
        <w:t xml:space="preserve">Tabela </w:t>
      </w:r>
      <w:r w:rsidR="002D7A64" w:rsidRPr="0057057F">
        <w:rPr>
          <w:i/>
          <w:iCs/>
          <w:sz w:val="18"/>
          <w:szCs w:val="18"/>
        </w:rPr>
        <w:fldChar w:fldCharType="begin"/>
      </w:r>
      <w:r w:rsidR="002D7A64" w:rsidRPr="0057057F">
        <w:rPr>
          <w:sz w:val="18"/>
          <w:szCs w:val="18"/>
        </w:rPr>
        <w:instrText xml:space="preserve"> SEQ Tabela \* ARABIC </w:instrText>
      </w:r>
      <w:r w:rsidR="002D7A64" w:rsidRPr="0057057F">
        <w:rPr>
          <w:i/>
          <w:iCs/>
          <w:sz w:val="18"/>
          <w:szCs w:val="18"/>
        </w:rPr>
        <w:fldChar w:fldCharType="separate"/>
      </w:r>
      <w:r w:rsidR="00B41039" w:rsidRPr="0057057F">
        <w:rPr>
          <w:noProof/>
          <w:sz w:val="18"/>
          <w:szCs w:val="18"/>
        </w:rPr>
        <w:t>43</w:t>
      </w:r>
      <w:r w:rsidR="002D7A64" w:rsidRPr="0057057F">
        <w:rPr>
          <w:i/>
          <w:iCs/>
          <w:noProof/>
          <w:sz w:val="18"/>
          <w:szCs w:val="18"/>
        </w:rPr>
        <w:fldChar w:fldCharType="end"/>
      </w:r>
      <w:r w:rsidR="00D8688C">
        <w:rPr>
          <w:i/>
          <w:iCs/>
          <w:noProof/>
          <w:sz w:val="18"/>
          <w:szCs w:val="18"/>
        </w:rPr>
        <w:t>.</w:t>
      </w:r>
      <w:r w:rsidR="002D7A64" w:rsidRPr="0057057F">
        <w:rPr>
          <w:sz w:val="18"/>
          <w:szCs w:val="18"/>
        </w:rPr>
        <w:t xml:space="preserve"> Tymczasowe braki przydatności wody do spożycia przez ludzi</w:t>
      </w:r>
      <w:r w:rsidR="000E738B" w:rsidRPr="0057057F">
        <w:rPr>
          <w:sz w:val="18"/>
          <w:szCs w:val="18"/>
        </w:rPr>
        <w:t xml:space="preserve"> w </w:t>
      </w:r>
      <w:r w:rsidR="002D7A64" w:rsidRPr="0057057F">
        <w:rPr>
          <w:sz w:val="18"/>
          <w:szCs w:val="18"/>
        </w:rPr>
        <w:t>woj. zachodniopomorskim</w:t>
      </w:r>
      <w:r w:rsidR="000E738B" w:rsidRPr="0057057F">
        <w:rPr>
          <w:sz w:val="18"/>
          <w:szCs w:val="18"/>
        </w:rPr>
        <w:t xml:space="preserve"> w </w:t>
      </w:r>
      <w:r w:rsidR="002D7A64" w:rsidRPr="0057057F">
        <w:rPr>
          <w:sz w:val="18"/>
          <w:szCs w:val="18"/>
        </w:rPr>
        <w:t>trakcie 2022 roku</w:t>
      </w:r>
      <w:r w:rsidR="005A5A82" w:rsidRPr="0057057F">
        <w:rPr>
          <w:sz w:val="18"/>
          <w:szCs w:val="18"/>
        </w:rPr>
        <w:t xml:space="preserve"> z </w:t>
      </w:r>
      <w:r w:rsidR="002D7A64" w:rsidRPr="0057057F">
        <w:rPr>
          <w:sz w:val="18"/>
          <w:szCs w:val="18"/>
        </w:rPr>
        <w:t>uwzględnieniem przekroczonego parametru.</w:t>
      </w:r>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p>
    <w:tbl>
      <w:tblPr>
        <w:tblStyle w:val="Siatkatabelijasna"/>
        <w:tblW w:w="0" w:type="auto"/>
        <w:jc w:val="center"/>
        <w:tblLook w:val="04A0" w:firstRow="1" w:lastRow="0" w:firstColumn="1" w:lastColumn="0" w:noHBand="0" w:noVBand="1"/>
        <w:tblCaption w:val="Tabela 43 Tymczasowe braki przydatności wody do spożycia przez ludzi w woj. zachodniopomorskim w trakcie 2022 roku z uwzględnieniem przekroczonego parametru."/>
        <w:tblDescription w:val="Tabela 43 Tymczasowe braki przydatności wody do spożycia przez ludzi w woj. zachodniopomorskim w trakcie 2022 roku z uwzględnieniem przekroczonego parametru."/>
      </w:tblPr>
      <w:tblGrid>
        <w:gridCol w:w="959"/>
        <w:gridCol w:w="5953"/>
        <w:gridCol w:w="1985"/>
      </w:tblGrid>
      <w:tr w:rsidR="00622C34" w:rsidRPr="008827C6" w14:paraId="3B3219BD" w14:textId="77777777" w:rsidTr="008071BF">
        <w:trPr>
          <w:trHeight w:val="779"/>
          <w:jc w:val="center"/>
        </w:trPr>
        <w:tc>
          <w:tcPr>
            <w:tcW w:w="959" w:type="dxa"/>
          </w:tcPr>
          <w:p w14:paraId="0F2E4948" w14:textId="77777777" w:rsidR="00622C34" w:rsidRPr="008827C6" w:rsidRDefault="00622C34" w:rsidP="00400395">
            <w:pPr>
              <w:snapToGrid w:val="0"/>
              <w:jc w:val="center"/>
              <w:rPr>
                <w:rFonts w:cstheme="minorHAnsi"/>
                <w:b/>
              </w:rPr>
            </w:pPr>
            <w:r w:rsidRPr="008827C6">
              <w:rPr>
                <w:rFonts w:cstheme="minorHAnsi"/>
                <w:b/>
              </w:rPr>
              <w:t>Lp.</w:t>
            </w:r>
          </w:p>
        </w:tc>
        <w:tc>
          <w:tcPr>
            <w:tcW w:w="5953" w:type="dxa"/>
            <w:hideMark/>
          </w:tcPr>
          <w:p w14:paraId="7DBE1A28" w14:textId="77777777" w:rsidR="00622C34" w:rsidRPr="008827C6" w:rsidRDefault="00622C34" w:rsidP="00400395">
            <w:pPr>
              <w:jc w:val="center"/>
              <w:rPr>
                <w:rFonts w:cstheme="minorHAnsi"/>
                <w:b/>
              </w:rPr>
            </w:pPr>
            <w:r w:rsidRPr="008827C6">
              <w:rPr>
                <w:rFonts w:cstheme="minorHAnsi"/>
                <w:b/>
                <w:bCs/>
              </w:rPr>
              <w:t>Parametr</w:t>
            </w:r>
          </w:p>
        </w:tc>
        <w:tc>
          <w:tcPr>
            <w:tcW w:w="1985" w:type="dxa"/>
            <w:hideMark/>
          </w:tcPr>
          <w:p w14:paraId="00FE69EB" w14:textId="77777777" w:rsidR="00622C34" w:rsidRPr="008827C6" w:rsidRDefault="00622C34" w:rsidP="00400395">
            <w:pPr>
              <w:jc w:val="center"/>
              <w:rPr>
                <w:rFonts w:cstheme="minorHAnsi"/>
                <w:b/>
                <w:bCs/>
              </w:rPr>
            </w:pPr>
            <w:r w:rsidRPr="008827C6">
              <w:rPr>
                <w:rFonts w:cstheme="minorHAnsi"/>
                <w:b/>
                <w:bCs/>
              </w:rPr>
              <w:t>Liczba braków przydatności</w:t>
            </w:r>
          </w:p>
        </w:tc>
      </w:tr>
      <w:tr w:rsidR="00622C34" w:rsidRPr="008827C6" w14:paraId="2B37E3D7" w14:textId="77777777" w:rsidTr="008071BF">
        <w:trPr>
          <w:trHeight w:val="261"/>
          <w:jc w:val="center"/>
        </w:trPr>
        <w:tc>
          <w:tcPr>
            <w:tcW w:w="959" w:type="dxa"/>
          </w:tcPr>
          <w:p w14:paraId="0C123870" w14:textId="77777777" w:rsidR="00622C34" w:rsidRPr="008827C6" w:rsidRDefault="00622C34" w:rsidP="00400395">
            <w:pPr>
              <w:jc w:val="center"/>
              <w:rPr>
                <w:rFonts w:cstheme="minorHAnsi"/>
                <w:bCs/>
              </w:rPr>
            </w:pPr>
            <w:r w:rsidRPr="008827C6">
              <w:rPr>
                <w:rFonts w:cstheme="minorHAnsi"/>
                <w:bCs/>
              </w:rPr>
              <w:t>1.</w:t>
            </w:r>
          </w:p>
        </w:tc>
        <w:tc>
          <w:tcPr>
            <w:tcW w:w="5953" w:type="dxa"/>
            <w:hideMark/>
          </w:tcPr>
          <w:p w14:paraId="320BD849" w14:textId="77777777" w:rsidR="00622C34" w:rsidRPr="008827C6" w:rsidRDefault="00622C34" w:rsidP="00400395">
            <w:pPr>
              <w:jc w:val="both"/>
              <w:rPr>
                <w:rFonts w:cstheme="minorHAnsi"/>
              </w:rPr>
            </w:pPr>
            <w:r w:rsidRPr="008827C6">
              <w:rPr>
                <w:rFonts w:cstheme="minorHAnsi"/>
                <w:bCs/>
              </w:rPr>
              <w:t xml:space="preserve">bakterie grupy coli </w:t>
            </w:r>
          </w:p>
        </w:tc>
        <w:tc>
          <w:tcPr>
            <w:tcW w:w="1985" w:type="dxa"/>
            <w:hideMark/>
          </w:tcPr>
          <w:p w14:paraId="0B7539D2" w14:textId="77777777" w:rsidR="00622C34" w:rsidRPr="008827C6" w:rsidRDefault="00622C34" w:rsidP="00400395">
            <w:pPr>
              <w:jc w:val="center"/>
              <w:rPr>
                <w:rFonts w:cstheme="minorHAnsi"/>
              </w:rPr>
            </w:pPr>
            <w:r w:rsidRPr="008827C6">
              <w:rPr>
                <w:rFonts w:cstheme="minorHAnsi"/>
                <w:bCs/>
              </w:rPr>
              <w:t>41</w:t>
            </w:r>
          </w:p>
        </w:tc>
      </w:tr>
      <w:tr w:rsidR="00622C34" w:rsidRPr="008827C6" w14:paraId="4EA428D7" w14:textId="77777777" w:rsidTr="008071BF">
        <w:trPr>
          <w:trHeight w:val="261"/>
          <w:jc w:val="center"/>
        </w:trPr>
        <w:tc>
          <w:tcPr>
            <w:tcW w:w="959" w:type="dxa"/>
          </w:tcPr>
          <w:p w14:paraId="1A2C6B93" w14:textId="77777777" w:rsidR="00622C34" w:rsidRPr="008827C6" w:rsidRDefault="00622C34" w:rsidP="00400395">
            <w:pPr>
              <w:jc w:val="center"/>
              <w:rPr>
                <w:rFonts w:cstheme="minorHAnsi"/>
                <w:bCs/>
              </w:rPr>
            </w:pPr>
            <w:r w:rsidRPr="008827C6">
              <w:rPr>
                <w:rFonts w:cstheme="minorHAnsi"/>
                <w:bCs/>
              </w:rPr>
              <w:t>2.</w:t>
            </w:r>
          </w:p>
        </w:tc>
        <w:tc>
          <w:tcPr>
            <w:tcW w:w="5953" w:type="dxa"/>
            <w:hideMark/>
          </w:tcPr>
          <w:p w14:paraId="3527B048" w14:textId="77777777" w:rsidR="00622C34" w:rsidRPr="008827C6" w:rsidRDefault="00622C34" w:rsidP="00400395">
            <w:pPr>
              <w:jc w:val="both"/>
              <w:rPr>
                <w:rFonts w:cstheme="minorHAnsi"/>
                <w:bCs/>
              </w:rPr>
            </w:pPr>
            <w:r w:rsidRPr="008827C6">
              <w:rPr>
                <w:rFonts w:cstheme="minorHAnsi"/>
                <w:bCs/>
              </w:rPr>
              <w:t xml:space="preserve">bakterie grupy coli, </w:t>
            </w:r>
            <w:proofErr w:type="spellStart"/>
            <w:r w:rsidRPr="008827C6">
              <w:rPr>
                <w:rFonts w:cstheme="minorHAnsi"/>
                <w:bCs/>
              </w:rPr>
              <w:t>Enterokoki</w:t>
            </w:r>
            <w:proofErr w:type="spellEnd"/>
          </w:p>
        </w:tc>
        <w:tc>
          <w:tcPr>
            <w:tcW w:w="1985" w:type="dxa"/>
            <w:hideMark/>
          </w:tcPr>
          <w:p w14:paraId="4EA297BE" w14:textId="77777777" w:rsidR="00622C34" w:rsidRPr="008827C6" w:rsidRDefault="00622C34" w:rsidP="00400395">
            <w:pPr>
              <w:jc w:val="center"/>
              <w:rPr>
                <w:rFonts w:cstheme="minorHAnsi"/>
                <w:bCs/>
              </w:rPr>
            </w:pPr>
            <w:r w:rsidRPr="008827C6">
              <w:rPr>
                <w:rFonts w:cstheme="minorHAnsi"/>
                <w:bCs/>
              </w:rPr>
              <w:t>6</w:t>
            </w:r>
          </w:p>
        </w:tc>
      </w:tr>
      <w:tr w:rsidR="00622C34" w:rsidRPr="008827C6" w14:paraId="08D94D7B" w14:textId="77777777" w:rsidTr="008071BF">
        <w:trPr>
          <w:trHeight w:val="261"/>
          <w:jc w:val="center"/>
        </w:trPr>
        <w:tc>
          <w:tcPr>
            <w:tcW w:w="959" w:type="dxa"/>
          </w:tcPr>
          <w:p w14:paraId="0ABFB1A0" w14:textId="77777777" w:rsidR="00622C34" w:rsidRPr="008827C6" w:rsidRDefault="00622C34" w:rsidP="00400395">
            <w:pPr>
              <w:jc w:val="center"/>
              <w:rPr>
                <w:rFonts w:cstheme="minorHAnsi"/>
                <w:bCs/>
              </w:rPr>
            </w:pPr>
            <w:r w:rsidRPr="008827C6">
              <w:rPr>
                <w:rFonts w:cstheme="minorHAnsi"/>
                <w:bCs/>
              </w:rPr>
              <w:t>3.</w:t>
            </w:r>
          </w:p>
        </w:tc>
        <w:tc>
          <w:tcPr>
            <w:tcW w:w="5953" w:type="dxa"/>
            <w:hideMark/>
          </w:tcPr>
          <w:p w14:paraId="770E01B7" w14:textId="77777777" w:rsidR="00622C34" w:rsidRPr="008827C6" w:rsidRDefault="00622C34" w:rsidP="00400395">
            <w:pPr>
              <w:jc w:val="both"/>
              <w:rPr>
                <w:rFonts w:cstheme="minorHAnsi"/>
              </w:rPr>
            </w:pPr>
            <w:proofErr w:type="spellStart"/>
            <w:r w:rsidRPr="008827C6">
              <w:rPr>
                <w:rFonts w:cstheme="minorHAnsi"/>
                <w:bCs/>
              </w:rPr>
              <w:t>Enterokoki</w:t>
            </w:r>
            <w:proofErr w:type="spellEnd"/>
            <w:r w:rsidRPr="008827C6">
              <w:rPr>
                <w:rFonts w:cstheme="minorHAnsi"/>
                <w:bCs/>
              </w:rPr>
              <w:t xml:space="preserve"> </w:t>
            </w:r>
          </w:p>
        </w:tc>
        <w:tc>
          <w:tcPr>
            <w:tcW w:w="1985" w:type="dxa"/>
            <w:hideMark/>
          </w:tcPr>
          <w:p w14:paraId="6F64CB54" w14:textId="77777777" w:rsidR="00622C34" w:rsidRPr="008827C6" w:rsidRDefault="00622C34" w:rsidP="00400395">
            <w:pPr>
              <w:jc w:val="center"/>
              <w:rPr>
                <w:rFonts w:cstheme="minorHAnsi"/>
              </w:rPr>
            </w:pPr>
            <w:r w:rsidRPr="008827C6">
              <w:rPr>
                <w:rFonts w:cstheme="minorHAnsi"/>
                <w:bCs/>
              </w:rPr>
              <w:t>5</w:t>
            </w:r>
          </w:p>
        </w:tc>
      </w:tr>
      <w:tr w:rsidR="00622C34" w:rsidRPr="008827C6" w14:paraId="48701788" w14:textId="77777777" w:rsidTr="008071BF">
        <w:trPr>
          <w:trHeight w:val="261"/>
          <w:jc w:val="center"/>
        </w:trPr>
        <w:tc>
          <w:tcPr>
            <w:tcW w:w="959" w:type="dxa"/>
          </w:tcPr>
          <w:p w14:paraId="137E13D2" w14:textId="77777777" w:rsidR="00622C34" w:rsidRPr="008827C6" w:rsidRDefault="00622C34" w:rsidP="00400395">
            <w:pPr>
              <w:jc w:val="center"/>
              <w:rPr>
                <w:rFonts w:cstheme="minorHAnsi"/>
                <w:bCs/>
              </w:rPr>
            </w:pPr>
            <w:r w:rsidRPr="008827C6">
              <w:rPr>
                <w:rFonts w:cstheme="minorHAnsi"/>
                <w:bCs/>
              </w:rPr>
              <w:t>4.</w:t>
            </w:r>
          </w:p>
        </w:tc>
        <w:tc>
          <w:tcPr>
            <w:tcW w:w="5953" w:type="dxa"/>
            <w:hideMark/>
          </w:tcPr>
          <w:p w14:paraId="66CB123D" w14:textId="77777777" w:rsidR="00622C34" w:rsidRPr="008827C6" w:rsidRDefault="00622C34" w:rsidP="00400395">
            <w:pPr>
              <w:jc w:val="both"/>
              <w:rPr>
                <w:rFonts w:cstheme="minorHAnsi"/>
                <w:bCs/>
              </w:rPr>
            </w:pPr>
            <w:r w:rsidRPr="008827C6">
              <w:rPr>
                <w:rFonts w:cstheme="minorHAnsi"/>
                <w:bCs/>
              </w:rPr>
              <w:t xml:space="preserve">bakterie grupy coli, </w:t>
            </w:r>
            <w:r w:rsidRPr="008827C6">
              <w:rPr>
                <w:rFonts w:cstheme="minorHAnsi"/>
                <w:bCs/>
                <w:i/>
                <w:iCs/>
              </w:rPr>
              <w:t>Escherichia coli</w:t>
            </w:r>
          </w:p>
        </w:tc>
        <w:tc>
          <w:tcPr>
            <w:tcW w:w="1985" w:type="dxa"/>
            <w:hideMark/>
          </w:tcPr>
          <w:p w14:paraId="17879BC8" w14:textId="77777777" w:rsidR="00622C34" w:rsidRPr="008827C6" w:rsidRDefault="00622C34" w:rsidP="00400395">
            <w:pPr>
              <w:jc w:val="center"/>
              <w:rPr>
                <w:rFonts w:cstheme="minorHAnsi"/>
                <w:bCs/>
              </w:rPr>
            </w:pPr>
            <w:r w:rsidRPr="008827C6">
              <w:rPr>
                <w:rFonts w:cstheme="minorHAnsi"/>
                <w:bCs/>
              </w:rPr>
              <w:t>5</w:t>
            </w:r>
          </w:p>
        </w:tc>
      </w:tr>
      <w:tr w:rsidR="00622C34" w:rsidRPr="008827C6" w14:paraId="4729DC4E" w14:textId="77777777" w:rsidTr="008071BF">
        <w:trPr>
          <w:trHeight w:val="261"/>
          <w:jc w:val="center"/>
        </w:trPr>
        <w:tc>
          <w:tcPr>
            <w:tcW w:w="959" w:type="dxa"/>
          </w:tcPr>
          <w:p w14:paraId="0F438803" w14:textId="77777777" w:rsidR="00622C34" w:rsidRPr="008827C6" w:rsidRDefault="00622C34" w:rsidP="00400395">
            <w:pPr>
              <w:jc w:val="center"/>
              <w:rPr>
                <w:rFonts w:cstheme="minorHAnsi"/>
                <w:bCs/>
              </w:rPr>
            </w:pPr>
            <w:r w:rsidRPr="008827C6">
              <w:rPr>
                <w:rFonts w:cstheme="minorHAnsi"/>
                <w:bCs/>
              </w:rPr>
              <w:t>5.</w:t>
            </w:r>
          </w:p>
        </w:tc>
        <w:tc>
          <w:tcPr>
            <w:tcW w:w="5953" w:type="dxa"/>
            <w:hideMark/>
          </w:tcPr>
          <w:p w14:paraId="2CC59922" w14:textId="17CE02DA" w:rsidR="00622C34" w:rsidRPr="008827C6" w:rsidRDefault="00622C34" w:rsidP="00400395">
            <w:pPr>
              <w:jc w:val="both"/>
              <w:rPr>
                <w:rFonts w:cstheme="minorHAnsi"/>
                <w:bCs/>
              </w:rPr>
            </w:pPr>
            <w:r w:rsidRPr="008827C6">
              <w:rPr>
                <w:rFonts w:cstheme="minorHAnsi"/>
                <w:bCs/>
              </w:rPr>
              <w:t xml:space="preserve">bakterie grupy coli, </w:t>
            </w:r>
            <w:proofErr w:type="spellStart"/>
            <w:r w:rsidRPr="008827C6">
              <w:rPr>
                <w:rFonts w:cstheme="minorHAnsi"/>
                <w:bCs/>
              </w:rPr>
              <w:t>Enterokoki</w:t>
            </w:r>
            <w:proofErr w:type="spellEnd"/>
            <w:r w:rsidRPr="008827C6">
              <w:rPr>
                <w:rFonts w:cstheme="minorHAnsi"/>
                <w:bCs/>
              </w:rPr>
              <w:t xml:space="preserve">, </w:t>
            </w:r>
            <w:r w:rsidRPr="008827C6">
              <w:rPr>
                <w:rFonts w:cstheme="minorHAnsi"/>
                <w:bCs/>
                <w:i/>
                <w:iCs/>
              </w:rPr>
              <w:t xml:space="preserve">Escherichia coli, </w:t>
            </w:r>
            <w:r w:rsidRPr="008827C6">
              <w:rPr>
                <w:rFonts w:cstheme="minorHAnsi"/>
                <w:bCs/>
              </w:rPr>
              <w:t>ogólna liczba mikroorganizmów</w:t>
            </w:r>
            <w:r w:rsidR="000E738B">
              <w:rPr>
                <w:rFonts w:cstheme="minorHAnsi"/>
                <w:bCs/>
              </w:rPr>
              <w:t xml:space="preserve"> w </w:t>
            </w:r>
            <w:r w:rsidRPr="008827C6">
              <w:rPr>
                <w:rFonts w:cstheme="minorHAnsi"/>
                <w:bCs/>
              </w:rPr>
              <w:t>22±2 ºC po 72 h</w:t>
            </w:r>
          </w:p>
        </w:tc>
        <w:tc>
          <w:tcPr>
            <w:tcW w:w="1985" w:type="dxa"/>
            <w:hideMark/>
          </w:tcPr>
          <w:p w14:paraId="3390701D" w14:textId="77777777" w:rsidR="00622C34" w:rsidRPr="008827C6" w:rsidRDefault="00622C34" w:rsidP="00400395">
            <w:pPr>
              <w:jc w:val="center"/>
              <w:rPr>
                <w:rFonts w:cstheme="minorHAnsi"/>
                <w:bCs/>
              </w:rPr>
            </w:pPr>
            <w:r w:rsidRPr="008827C6">
              <w:rPr>
                <w:rFonts w:cstheme="minorHAnsi"/>
                <w:bCs/>
              </w:rPr>
              <w:t>2</w:t>
            </w:r>
          </w:p>
        </w:tc>
      </w:tr>
      <w:tr w:rsidR="00622C34" w:rsidRPr="008827C6" w14:paraId="76B69A2F" w14:textId="77777777" w:rsidTr="008071BF">
        <w:trPr>
          <w:trHeight w:val="261"/>
          <w:jc w:val="center"/>
        </w:trPr>
        <w:tc>
          <w:tcPr>
            <w:tcW w:w="959" w:type="dxa"/>
          </w:tcPr>
          <w:p w14:paraId="2BF57906" w14:textId="77777777" w:rsidR="00622C34" w:rsidRPr="008827C6" w:rsidRDefault="00622C34" w:rsidP="00400395">
            <w:pPr>
              <w:jc w:val="center"/>
              <w:rPr>
                <w:rFonts w:cstheme="minorHAnsi"/>
                <w:bCs/>
              </w:rPr>
            </w:pPr>
            <w:r w:rsidRPr="008827C6">
              <w:rPr>
                <w:rFonts w:cstheme="minorHAnsi"/>
                <w:bCs/>
              </w:rPr>
              <w:t>6.</w:t>
            </w:r>
          </w:p>
        </w:tc>
        <w:tc>
          <w:tcPr>
            <w:tcW w:w="5953" w:type="dxa"/>
            <w:hideMark/>
          </w:tcPr>
          <w:p w14:paraId="0330A91C" w14:textId="7C7ED3C6" w:rsidR="00622C34" w:rsidRPr="008827C6" w:rsidRDefault="00622C34" w:rsidP="00400395">
            <w:pPr>
              <w:jc w:val="both"/>
              <w:rPr>
                <w:rFonts w:cstheme="minorHAnsi"/>
                <w:bCs/>
              </w:rPr>
            </w:pPr>
            <w:r w:rsidRPr="008827C6">
              <w:rPr>
                <w:rFonts w:cstheme="minorHAnsi"/>
                <w:bCs/>
              </w:rPr>
              <w:t xml:space="preserve">bakterie grupy coli, </w:t>
            </w:r>
            <w:proofErr w:type="spellStart"/>
            <w:r w:rsidRPr="008827C6">
              <w:rPr>
                <w:rFonts w:cstheme="minorHAnsi"/>
                <w:bCs/>
                <w:i/>
                <w:iCs/>
              </w:rPr>
              <w:t>Enterokoki</w:t>
            </w:r>
            <w:proofErr w:type="spellEnd"/>
            <w:r w:rsidRPr="008827C6">
              <w:rPr>
                <w:rFonts w:cstheme="minorHAnsi"/>
                <w:bCs/>
                <w:i/>
                <w:iCs/>
              </w:rPr>
              <w:t xml:space="preserve">, </w:t>
            </w:r>
            <w:r w:rsidRPr="008827C6">
              <w:rPr>
                <w:rFonts w:cstheme="minorHAnsi"/>
                <w:bCs/>
              </w:rPr>
              <w:t>ogólna liczba mikroorganizmów</w:t>
            </w:r>
            <w:r w:rsidR="000E738B">
              <w:rPr>
                <w:rFonts w:cstheme="minorHAnsi"/>
                <w:bCs/>
              </w:rPr>
              <w:t xml:space="preserve"> w </w:t>
            </w:r>
            <w:r w:rsidRPr="008827C6">
              <w:rPr>
                <w:rFonts w:cstheme="minorHAnsi"/>
                <w:bCs/>
              </w:rPr>
              <w:t>22±2 ºC po 72 h</w:t>
            </w:r>
          </w:p>
        </w:tc>
        <w:tc>
          <w:tcPr>
            <w:tcW w:w="1985" w:type="dxa"/>
            <w:hideMark/>
          </w:tcPr>
          <w:p w14:paraId="7CD4470C" w14:textId="77777777" w:rsidR="00622C34" w:rsidRPr="008827C6" w:rsidRDefault="00622C34" w:rsidP="00400395">
            <w:pPr>
              <w:jc w:val="center"/>
              <w:rPr>
                <w:rFonts w:cstheme="minorHAnsi"/>
                <w:bCs/>
              </w:rPr>
            </w:pPr>
            <w:r w:rsidRPr="008827C6">
              <w:rPr>
                <w:rFonts w:cstheme="minorHAnsi"/>
                <w:bCs/>
              </w:rPr>
              <w:t>1</w:t>
            </w:r>
          </w:p>
        </w:tc>
      </w:tr>
      <w:tr w:rsidR="00622C34" w:rsidRPr="008827C6" w14:paraId="0A755585" w14:textId="77777777" w:rsidTr="008071BF">
        <w:trPr>
          <w:trHeight w:val="261"/>
          <w:jc w:val="center"/>
        </w:trPr>
        <w:tc>
          <w:tcPr>
            <w:tcW w:w="959" w:type="dxa"/>
          </w:tcPr>
          <w:p w14:paraId="5645F389" w14:textId="77777777" w:rsidR="00622C34" w:rsidRPr="008827C6" w:rsidRDefault="00622C34" w:rsidP="00400395">
            <w:pPr>
              <w:jc w:val="center"/>
              <w:rPr>
                <w:rFonts w:cstheme="minorHAnsi"/>
                <w:bCs/>
              </w:rPr>
            </w:pPr>
            <w:r w:rsidRPr="008827C6">
              <w:rPr>
                <w:rFonts w:cstheme="minorHAnsi"/>
                <w:bCs/>
              </w:rPr>
              <w:t>7.</w:t>
            </w:r>
          </w:p>
        </w:tc>
        <w:tc>
          <w:tcPr>
            <w:tcW w:w="5953" w:type="dxa"/>
          </w:tcPr>
          <w:p w14:paraId="549CAF5A" w14:textId="1D6F515C" w:rsidR="00622C34" w:rsidRPr="008827C6" w:rsidRDefault="00622C34" w:rsidP="00400395">
            <w:pPr>
              <w:jc w:val="both"/>
              <w:rPr>
                <w:rFonts w:cstheme="minorHAnsi"/>
                <w:bCs/>
              </w:rPr>
            </w:pPr>
            <w:r w:rsidRPr="008827C6">
              <w:rPr>
                <w:rFonts w:cstheme="minorHAnsi"/>
                <w:bCs/>
              </w:rPr>
              <w:t xml:space="preserve">bakterie grupy coli, </w:t>
            </w:r>
            <w:r w:rsidRPr="008827C6">
              <w:rPr>
                <w:rFonts w:cstheme="minorHAnsi"/>
                <w:bCs/>
                <w:i/>
                <w:iCs/>
              </w:rPr>
              <w:t xml:space="preserve">Escherichia coli, </w:t>
            </w:r>
            <w:r w:rsidRPr="008827C6">
              <w:rPr>
                <w:rFonts w:cstheme="minorHAnsi"/>
                <w:bCs/>
              </w:rPr>
              <w:t>ogólna liczba mikroorganizmów</w:t>
            </w:r>
            <w:r w:rsidR="000E738B">
              <w:rPr>
                <w:rFonts w:cstheme="minorHAnsi"/>
                <w:bCs/>
              </w:rPr>
              <w:t xml:space="preserve"> w </w:t>
            </w:r>
            <w:r w:rsidRPr="008827C6">
              <w:rPr>
                <w:rFonts w:cstheme="minorHAnsi"/>
                <w:bCs/>
              </w:rPr>
              <w:t>22±2 ºC po 72 h</w:t>
            </w:r>
          </w:p>
        </w:tc>
        <w:tc>
          <w:tcPr>
            <w:tcW w:w="1985" w:type="dxa"/>
          </w:tcPr>
          <w:p w14:paraId="19FFEEB5" w14:textId="77777777" w:rsidR="00622C34" w:rsidRPr="008827C6" w:rsidRDefault="00622C34" w:rsidP="00400395">
            <w:pPr>
              <w:jc w:val="center"/>
              <w:rPr>
                <w:rFonts w:cstheme="minorHAnsi"/>
                <w:bCs/>
              </w:rPr>
            </w:pPr>
            <w:r w:rsidRPr="008827C6">
              <w:rPr>
                <w:rFonts w:cstheme="minorHAnsi"/>
                <w:bCs/>
              </w:rPr>
              <w:t>1</w:t>
            </w:r>
          </w:p>
        </w:tc>
      </w:tr>
      <w:tr w:rsidR="00622C34" w:rsidRPr="008827C6" w14:paraId="68322301" w14:textId="77777777" w:rsidTr="008071BF">
        <w:trPr>
          <w:trHeight w:val="261"/>
          <w:jc w:val="center"/>
        </w:trPr>
        <w:tc>
          <w:tcPr>
            <w:tcW w:w="6912" w:type="dxa"/>
            <w:gridSpan w:val="2"/>
          </w:tcPr>
          <w:p w14:paraId="525E98E5" w14:textId="77777777" w:rsidR="00622C34" w:rsidRPr="008827C6" w:rsidRDefault="00622C34" w:rsidP="00400395">
            <w:pPr>
              <w:jc w:val="center"/>
              <w:rPr>
                <w:rFonts w:cstheme="minorHAnsi"/>
                <w:b/>
              </w:rPr>
            </w:pPr>
            <w:r w:rsidRPr="008827C6">
              <w:rPr>
                <w:rFonts w:cstheme="minorHAnsi"/>
                <w:b/>
                <w:bCs/>
              </w:rPr>
              <w:t>Razem</w:t>
            </w:r>
          </w:p>
        </w:tc>
        <w:tc>
          <w:tcPr>
            <w:tcW w:w="1985" w:type="dxa"/>
            <w:hideMark/>
          </w:tcPr>
          <w:p w14:paraId="121C7145" w14:textId="77777777" w:rsidR="00622C34" w:rsidRPr="008827C6" w:rsidRDefault="00622C34" w:rsidP="00400395">
            <w:pPr>
              <w:jc w:val="center"/>
              <w:rPr>
                <w:rFonts w:cstheme="minorHAnsi"/>
                <w:b/>
              </w:rPr>
            </w:pPr>
            <w:r w:rsidRPr="008827C6">
              <w:rPr>
                <w:rFonts w:cstheme="minorHAnsi"/>
                <w:b/>
                <w:bCs/>
              </w:rPr>
              <w:t>61</w:t>
            </w:r>
          </w:p>
        </w:tc>
      </w:tr>
    </w:tbl>
    <w:p w14:paraId="0FF34F91" w14:textId="77777777" w:rsidR="00014D0A" w:rsidRPr="002C643A" w:rsidRDefault="00014D0A" w:rsidP="002C643A">
      <w:pPr>
        <w:pStyle w:val="Stylnastroninternet"/>
      </w:pPr>
    </w:p>
    <w:p w14:paraId="757BDCB5" w14:textId="77777777" w:rsidR="00D559A9" w:rsidRPr="00885B56" w:rsidRDefault="00D559A9" w:rsidP="00D559A9">
      <w:pPr>
        <w:pStyle w:val="Stylnastroninternet"/>
      </w:pPr>
      <w:r w:rsidRPr="00885B56">
        <w:t xml:space="preserve">W przypadku stwierdzania tymczasowego </w:t>
      </w:r>
      <w:r w:rsidRPr="001F4759">
        <w:rPr>
          <w:iCs/>
        </w:rPr>
        <w:t>braku przydatności</w:t>
      </w:r>
      <w:r w:rsidRPr="00885B56">
        <w:t xml:space="preserve"> wody do spożycia każdorazowo konsumenci niezwłocznie informowani byli o zanieczyszczeniu wody. Przedsiębiorstwa wodociągowe zapewniały mieszkańcom zastępcze źródła zaopatrzenia w wodę oraz prowadziły działania naprawcze w celu poprawy jakości wody (dezynfekcja, płukanie sieci, przegląd sieci, itp.).</w:t>
      </w:r>
    </w:p>
    <w:p w14:paraId="2BCEEFA3" w14:textId="77777777" w:rsidR="00D559A9" w:rsidRDefault="00D559A9" w:rsidP="00D559A9">
      <w:pPr>
        <w:pStyle w:val="Stylnastroninternet"/>
      </w:pPr>
      <w:r w:rsidRPr="00885B56">
        <w:t xml:space="preserve">Najwięcej tymczasowych </w:t>
      </w:r>
      <w:r w:rsidRPr="001F4759">
        <w:rPr>
          <w:iCs/>
        </w:rPr>
        <w:t>braków przydatności</w:t>
      </w:r>
      <w:r w:rsidRPr="00885B56">
        <w:t xml:space="preserve"> wody do spożycia w 2022 roku stwierdzono w powiatach: koszalińskim (12), gryfińskim (6), drawskim (6).</w:t>
      </w:r>
      <w:r w:rsidRPr="00885B56">
        <w:rPr>
          <w:color w:val="C00000"/>
        </w:rPr>
        <w:t xml:space="preserve"> </w:t>
      </w:r>
      <w:r w:rsidRPr="00885B56">
        <w:t xml:space="preserve">Nie stwierdzano natomiast żadnych </w:t>
      </w:r>
      <w:r w:rsidRPr="001F4759">
        <w:rPr>
          <w:iCs/>
        </w:rPr>
        <w:t>braków przydatności</w:t>
      </w:r>
      <w:r w:rsidRPr="00885B56">
        <w:t xml:space="preserve"> wody do spożycia w powiatach: białogardzkim, goleniowskim, stargardzkim, łobeskim i Szczecinie.</w:t>
      </w:r>
    </w:p>
    <w:p w14:paraId="562FB24C" w14:textId="77777777" w:rsidR="00D559A9" w:rsidRPr="00CC70BC" w:rsidRDefault="00D559A9" w:rsidP="00D559A9">
      <w:pPr>
        <w:pStyle w:val="Stylnastroninternet"/>
      </w:pPr>
    </w:p>
    <w:p w14:paraId="2D5B4EC9" w14:textId="1E0E661E" w:rsidR="00014D0A" w:rsidRPr="002C643A" w:rsidRDefault="00014D0A" w:rsidP="002C643A">
      <w:pPr>
        <w:pStyle w:val="Stylnastroninternet"/>
        <w:rPr>
          <w:b/>
          <w:bCs/>
        </w:rPr>
      </w:pPr>
      <w:r w:rsidRPr="002C643A">
        <w:rPr>
          <w:b/>
          <w:bCs/>
        </w:rPr>
        <w:t xml:space="preserve">Odstępstwa od wymaganej jakości wody do spożycia </w:t>
      </w:r>
    </w:p>
    <w:p w14:paraId="21D030FD" w14:textId="1B712A58" w:rsidR="00622C34" w:rsidRPr="00885B56" w:rsidRDefault="00622C34" w:rsidP="002C643A">
      <w:pPr>
        <w:pStyle w:val="Stylnastroninternet"/>
        <w:rPr>
          <w:rFonts w:cstheme="minorHAnsi"/>
        </w:rPr>
      </w:pPr>
      <w:r w:rsidRPr="00885B56">
        <w:rPr>
          <w:rFonts w:cstheme="minorHAnsi"/>
        </w:rPr>
        <w:t>W przypadku gdy woda nie spełnia wymagań określonych</w:t>
      </w:r>
      <w:r w:rsidR="000E738B" w:rsidRPr="00885B56">
        <w:rPr>
          <w:rFonts w:cstheme="minorHAnsi"/>
        </w:rPr>
        <w:t xml:space="preserve"> w </w:t>
      </w:r>
      <w:r w:rsidRPr="00885B56">
        <w:rPr>
          <w:rFonts w:cstheme="minorHAnsi"/>
        </w:rPr>
        <w:t>części B załącznika nr 1 do rozporządzenia Ministra Zdrowia</w:t>
      </w:r>
      <w:r w:rsidR="005A5A82" w:rsidRPr="00885B56">
        <w:rPr>
          <w:rFonts w:cstheme="minorHAnsi"/>
        </w:rPr>
        <w:t xml:space="preserve"> z </w:t>
      </w:r>
      <w:r w:rsidRPr="00885B56">
        <w:rPr>
          <w:rFonts w:cstheme="minorHAnsi"/>
        </w:rPr>
        <w:t>dnia 7 grudnia 2017 r.</w:t>
      </w:r>
      <w:r w:rsidR="000E738B" w:rsidRPr="00885B56">
        <w:rPr>
          <w:rFonts w:cstheme="minorHAnsi"/>
        </w:rPr>
        <w:t xml:space="preserve"> w </w:t>
      </w:r>
      <w:r w:rsidRPr="00885B56">
        <w:rPr>
          <w:rFonts w:cstheme="minorHAnsi"/>
          <w:i/>
        </w:rPr>
        <w:t>sprawie jakości wody przeznaczonej do spożycia przez ludzi</w:t>
      </w:r>
      <w:r w:rsidRPr="00885B56">
        <w:rPr>
          <w:rFonts w:cstheme="minorHAnsi"/>
        </w:rPr>
        <w:t>,</w:t>
      </w:r>
      <w:r w:rsidR="005A5A82" w:rsidRPr="00885B56">
        <w:rPr>
          <w:rFonts w:cstheme="minorHAnsi"/>
        </w:rPr>
        <w:t xml:space="preserve"> z </w:t>
      </w:r>
      <w:r w:rsidRPr="00885B56">
        <w:rPr>
          <w:rFonts w:cstheme="minorHAnsi"/>
        </w:rPr>
        <w:t>wyłączeniem wymagań określonych dla bromianów</w:t>
      </w:r>
      <w:r w:rsidR="005A5A82" w:rsidRPr="00885B56">
        <w:rPr>
          <w:rFonts w:cstheme="minorHAnsi"/>
        </w:rPr>
        <w:t xml:space="preserve"> i </w:t>
      </w:r>
      <w:r w:rsidRPr="00885B56">
        <w:rPr>
          <w:rFonts w:cstheme="minorHAnsi"/>
        </w:rPr>
        <w:t>ołowiu,</w:t>
      </w:r>
      <w:r w:rsidR="005A5A82" w:rsidRPr="00885B56">
        <w:rPr>
          <w:rFonts w:cstheme="minorHAnsi"/>
        </w:rPr>
        <w:t xml:space="preserve"> i </w:t>
      </w:r>
      <w:r w:rsidRPr="00885B56">
        <w:rPr>
          <w:rFonts w:cstheme="minorHAnsi"/>
        </w:rPr>
        <w:t>nie jest możliwe przywrócenie jej jakości do stanu wymaganego przepisami rozporządzenia</w:t>
      </w:r>
      <w:r w:rsidR="000E738B" w:rsidRPr="00885B56">
        <w:rPr>
          <w:rFonts w:cstheme="minorHAnsi"/>
        </w:rPr>
        <w:t xml:space="preserve"> w </w:t>
      </w:r>
      <w:r w:rsidRPr="00885B56">
        <w:rPr>
          <w:rFonts w:cstheme="minorHAnsi"/>
        </w:rPr>
        <w:t>terminie 30 dni, podmioty, o których mowa</w:t>
      </w:r>
      <w:r w:rsidR="000E738B" w:rsidRPr="00885B56">
        <w:rPr>
          <w:rFonts w:cstheme="minorHAnsi"/>
        </w:rPr>
        <w:t xml:space="preserve"> w </w:t>
      </w:r>
      <w:r w:rsidRPr="00885B56">
        <w:rPr>
          <w:rFonts w:cstheme="minorHAnsi"/>
        </w:rPr>
        <w:t>§ 6</w:t>
      </w:r>
      <w:r w:rsidR="005A5A82" w:rsidRPr="00885B56">
        <w:rPr>
          <w:rFonts w:cstheme="minorHAnsi"/>
        </w:rPr>
        <w:t xml:space="preserve"> i </w:t>
      </w:r>
      <w:r w:rsidRPr="00885B56">
        <w:rPr>
          <w:rFonts w:cstheme="minorHAnsi"/>
        </w:rPr>
        <w:t>§ 7, mogą wystąpić</w:t>
      </w:r>
      <w:r w:rsidR="005A5A82" w:rsidRPr="00885B56">
        <w:rPr>
          <w:rFonts w:cstheme="minorHAnsi"/>
        </w:rPr>
        <w:t xml:space="preserve"> z </w:t>
      </w:r>
      <w:r w:rsidRPr="00885B56">
        <w:rPr>
          <w:rFonts w:cstheme="minorHAnsi"/>
        </w:rPr>
        <w:t>wnioskiem do właściwego państwowego powiatowego lub państwowego granicznego inspektora sanitarnego o udzielenie zgody na odstępstwo od tych wymagań.</w:t>
      </w:r>
    </w:p>
    <w:p w14:paraId="17428B2C" w14:textId="3B917B60" w:rsidR="00014D0A" w:rsidRDefault="00622C34" w:rsidP="002C643A">
      <w:pPr>
        <w:pStyle w:val="Stylnastroninternet"/>
        <w:rPr>
          <w:rFonts w:cstheme="minorHAnsi"/>
        </w:rPr>
      </w:pPr>
      <w:r w:rsidRPr="00885B56">
        <w:rPr>
          <w:rFonts w:cstheme="minorHAnsi"/>
        </w:rPr>
        <w:t xml:space="preserve">W 2022 roku na ternie woj. zachodniopomorskiego nie </w:t>
      </w:r>
      <w:r w:rsidR="009403D6" w:rsidRPr="00885B56">
        <w:rPr>
          <w:rFonts w:cstheme="minorHAnsi"/>
        </w:rPr>
        <w:t>odnotowano</w:t>
      </w:r>
      <w:r w:rsidRPr="00885B56">
        <w:rPr>
          <w:rFonts w:cstheme="minorHAnsi"/>
        </w:rPr>
        <w:t xml:space="preserve"> żadnych przypadków występowania</w:t>
      </w:r>
      <w:r w:rsidR="005A5A82" w:rsidRPr="00885B56">
        <w:rPr>
          <w:rFonts w:cstheme="minorHAnsi"/>
        </w:rPr>
        <w:t xml:space="preserve"> z </w:t>
      </w:r>
      <w:r w:rsidRPr="00885B56">
        <w:rPr>
          <w:rFonts w:cstheme="minorHAnsi"/>
        </w:rPr>
        <w:t xml:space="preserve">wnioskiem o udzielenie zgody na przywołane powyżej odstępstwo. </w:t>
      </w:r>
    </w:p>
    <w:p w14:paraId="0B185645" w14:textId="77777777" w:rsidR="002C643A" w:rsidRPr="00885B56" w:rsidRDefault="002C643A" w:rsidP="002C643A">
      <w:pPr>
        <w:pStyle w:val="Stylnastroninternet"/>
        <w:rPr>
          <w:rFonts w:cstheme="minorHAnsi"/>
        </w:rPr>
      </w:pPr>
    </w:p>
    <w:p w14:paraId="475324CD" w14:textId="4429C56B" w:rsidR="00622C34" w:rsidRPr="002C643A" w:rsidRDefault="00014D0A" w:rsidP="002C643A">
      <w:pPr>
        <w:pStyle w:val="Stylnastroninternet"/>
        <w:rPr>
          <w:b/>
          <w:bCs/>
        </w:rPr>
      </w:pPr>
      <w:r w:rsidRPr="002C643A">
        <w:rPr>
          <w:b/>
          <w:bCs/>
        </w:rPr>
        <w:t>Substancje promieniotwórcze</w:t>
      </w:r>
      <w:r w:rsidR="000E738B" w:rsidRPr="002C643A">
        <w:rPr>
          <w:b/>
          <w:bCs/>
        </w:rPr>
        <w:t xml:space="preserve"> w </w:t>
      </w:r>
      <w:r w:rsidRPr="002C643A">
        <w:rPr>
          <w:b/>
          <w:bCs/>
        </w:rPr>
        <w:t xml:space="preserve">wodzie przeznaczonej do spożycia </w:t>
      </w:r>
    </w:p>
    <w:p w14:paraId="5BB798D3" w14:textId="71CC93D7" w:rsidR="00622C34" w:rsidRPr="00885B56" w:rsidRDefault="00622C34" w:rsidP="002C643A">
      <w:pPr>
        <w:pStyle w:val="Stylnastroninternet"/>
        <w:rPr>
          <w:rFonts w:cstheme="minorHAnsi"/>
        </w:rPr>
      </w:pPr>
      <w:r w:rsidRPr="00885B56">
        <w:rPr>
          <w:rFonts w:cstheme="minorHAnsi"/>
        </w:rPr>
        <w:t>W rozporządzeniu Ministra Zdrowia</w:t>
      </w:r>
      <w:r w:rsidR="005A5A82" w:rsidRPr="00885B56">
        <w:rPr>
          <w:rFonts w:cstheme="minorHAnsi"/>
        </w:rPr>
        <w:t xml:space="preserve"> z </w:t>
      </w:r>
      <w:r w:rsidRPr="00885B56">
        <w:rPr>
          <w:rFonts w:cstheme="minorHAnsi"/>
        </w:rPr>
        <w:t>dnia 7 grudnia 2017 r.</w:t>
      </w:r>
      <w:r w:rsidR="000E738B" w:rsidRPr="00885B56">
        <w:rPr>
          <w:rFonts w:cstheme="minorHAnsi"/>
        </w:rPr>
        <w:t xml:space="preserve"> w </w:t>
      </w:r>
      <w:r w:rsidRPr="00885B56">
        <w:rPr>
          <w:rFonts w:cstheme="minorHAnsi"/>
          <w:i/>
        </w:rPr>
        <w:t>sprawie jakości wody przeznaczonej do spożycia przez ludzi</w:t>
      </w:r>
      <w:r w:rsidRPr="00885B56">
        <w:rPr>
          <w:rFonts w:cstheme="minorHAnsi"/>
        </w:rPr>
        <w:t xml:space="preserve"> przewidziano realizację wstępnego monitoringu substancji promieniotwórczych oraz kontrolnego monitoringu substancji promieniotwórczych. </w:t>
      </w:r>
    </w:p>
    <w:p w14:paraId="73C0FFBF" w14:textId="68B9CC93" w:rsidR="00A83D83" w:rsidRDefault="00622C34" w:rsidP="002C643A">
      <w:pPr>
        <w:pStyle w:val="Stylnastroninternet"/>
        <w:rPr>
          <w:rFonts w:cstheme="minorHAnsi"/>
        </w:rPr>
      </w:pPr>
      <w:r w:rsidRPr="00885B56">
        <w:rPr>
          <w:rFonts w:cstheme="minorHAnsi"/>
        </w:rPr>
        <w:lastRenderedPageBreak/>
        <w:t>Wyniki pomiarów stężenia substancji promieniotwórczych</w:t>
      </w:r>
      <w:r w:rsidR="000E738B" w:rsidRPr="00885B56">
        <w:rPr>
          <w:rFonts w:cstheme="minorHAnsi"/>
        </w:rPr>
        <w:t xml:space="preserve"> w </w:t>
      </w:r>
      <w:r w:rsidRPr="00885B56">
        <w:rPr>
          <w:rFonts w:cstheme="minorHAnsi"/>
        </w:rPr>
        <w:t>wodzie przeznaczonej do spożycia przez ludzi wykazały, iż na terenie województwa zachodniopomorskiego występuje znikome ryzyko dla zdrowia ludzkiego</w:t>
      </w:r>
      <w:r w:rsidR="000E738B" w:rsidRPr="00885B56">
        <w:rPr>
          <w:rFonts w:cstheme="minorHAnsi"/>
        </w:rPr>
        <w:t xml:space="preserve"> w </w:t>
      </w:r>
      <w:r w:rsidRPr="00885B56">
        <w:rPr>
          <w:rFonts w:cstheme="minorHAnsi"/>
        </w:rPr>
        <w:t>związku</w:t>
      </w:r>
      <w:r w:rsidR="005A5A82" w:rsidRPr="00885B56">
        <w:rPr>
          <w:rFonts w:cstheme="minorHAnsi"/>
        </w:rPr>
        <w:t xml:space="preserve"> z </w:t>
      </w:r>
      <w:r w:rsidRPr="00885B56">
        <w:rPr>
          <w:rFonts w:cstheme="minorHAnsi"/>
        </w:rPr>
        <w:t>narażeniem na substancje promieniotwórcze pochodzące</w:t>
      </w:r>
      <w:r w:rsidR="005A5A82" w:rsidRPr="00885B56">
        <w:rPr>
          <w:rFonts w:cstheme="minorHAnsi"/>
        </w:rPr>
        <w:t xml:space="preserve"> z </w:t>
      </w:r>
      <w:r w:rsidRPr="00885B56">
        <w:rPr>
          <w:rFonts w:cstheme="minorHAnsi"/>
        </w:rPr>
        <w:t>wody przeznaczonej do spożycia przez ludzi.</w:t>
      </w:r>
    </w:p>
    <w:p w14:paraId="172E3758" w14:textId="77777777" w:rsidR="002E3E62" w:rsidRPr="00885B56" w:rsidRDefault="002E3E62" w:rsidP="002C643A">
      <w:pPr>
        <w:pStyle w:val="Stylnastroninternet"/>
        <w:rPr>
          <w:rFonts w:cstheme="minorHAnsi"/>
        </w:rPr>
      </w:pPr>
    </w:p>
    <w:p w14:paraId="4E20266A" w14:textId="2E34C7F3" w:rsidR="00A83D83" w:rsidRDefault="00A83D83" w:rsidP="00B66ADF">
      <w:pPr>
        <w:pStyle w:val="Nagwek2"/>
        <w:numPr>
          <w:ilvl w:val="0"/>
          <w:numId w:val="125"/>
        </w:numPr>
        <w:spacing w:before="0"/>
        <w:rPr>
          <w:rStyle w:val="AkapitzlistZnak"/>
          <w:bCs/>
          <w:sz w:val="24"/>
          <w:szCs w:val="24"/>
        </w:rPr>
      </w:pPr>
      <w:bookmarkStart w:id="945" w:name="_Toc135828466"/>
      <w:r w:rsidRPr="00CC70BC">
        <w:rPr>
          <w:rStyle w:val="AkapitzlistZnak"/>
          <w:bCs/>
          <w:sz w:val="24"/>
          <w:szCs w:val="24"/>
        </w:rPr>
        <w:t xml:space="preserve">Ocena jakości </w:t>
      </w:r>
      <w:r w:rsidRPr="00E85861">
        <w:rPr>
          <w:rStyle w:val="AkapitzlistZnak"/>
        </w:rPr>
        <w:t>wody</w:t>
      </w:r>
      <w:r w:rsidRPr="00CC70BC">
        <w:rPr>
          <w:rStyle w:val="AkapitzlistZnak"/>
          <w:bCs/>
          <w:sz w:val="24"/>
          <w:szCs w:val="24"/>
        </w:rPr>
        <w:t xml:space="preserve"> przeznaczonej do spożycia</w:t>
      </w:r>
      <w:bookmarkEnd w:id="945"/>
    </w:p>
    <w:p w14:paraId="264E4B9A" w14:textId="77777777" w:rsidR="00B66ADF" w:rsidRPr="000143E4" w:rsidRDefault="00B66ADF" w:rsidP="002C643A">
      <w:pPr>
        <w:pStyle w:val="Stylnastroninternet"/>
      </w:pPr>
    </w:p>
    <w:p w14:paraId="1B75153B" w14:textId="4519CE71" w:rsidR="00622C34" w:rsidRPr="000143E4" w:rsidRDefault="009403D6" w:rsidP="002C643A">
      <w:pPr>
        <w:pStyle w:val="Stylnastroninternet"/>
        <w:rPr>
          <w:rFonts w:cstheme="minorHAnsi"/>
          <w:color w:val="000000" w:themeColor="text1"/>
          <w:lang w:eastAsia="pl-PL"/>
        </w:rPr>
      </w:pPr>
      <w:r w:rsidRPr="000143E4">
        <w:rPr>
          <w:rFonts w:cstheme="minorHAnsi"/>
          <w:color w:val="000000" w:themeColor="text1"/>
          <w:lang w:eastAsia="pl-PL"/>
        </w:rPr>
        <w:t>„</w:t>
      </w:r>
      <w:r w:rsidR="00622C34" w:rsidRPr="000143E4">
        <w:rPr>
          <w:rFonts w:cstheme="minorHAnsi"/>
          <w:color w:val="000000" w:themeColor="text1"/>
          <w:lang w:eastAsia="pl-PL"/>
        </w:rPr>
        <w:t>Oceny przydatności wody do spożycia</w:t>
      </w:r>
      <w:r w:rsidRPr="000143E4">
        <w:rPr>
          <w:rFonts w:cstheme="minorHAnsi"/>
          <w:color w:val="000000" w:themeColor="text1"/>
          <w:lang w:eastAsia="pl-PL"/>
        </w:rPr>
        <w:t>”</w:t>
      </w:r>
      <w:r w:rsidR="00622C34" w:rsidRPr="000143E4">
        <w:rPr>
          <w:rFonts w:cstheme="minorHAnsi"/>
          <w:color w:val="000000" w:themeColor="text1"/>
          <w:lang w:eastAsia="pl-PL"/>
        </w:rPr>
        <w:t xml:space="preserve"> dokonują właściwi państwowi inspektorzy sanitarni</w:t>
      </w:r>
      <w:r w:rsidR="000E738B" w:rsidRPr="000143E4">
        <w:rPr>
          <w:rFonts w:cstheme="minorHAnsi"/>
          <w:color w:val="000000" w:themeColor="text1"/>
          <w:lang w:eastAsia="pl-PL"/>
        </w:rPr>
        <w:t xml:space="preserve"> w </w:t>
      </w:r>
      <w:r w:rsidR="00622C34" w:rsidRPr="000143E4">
        <w:rPr>
          <w:rFonts w:cstheme="minorHAnsi"/>
          <w:color w:val="000000" w:themeColor="text1"/>
          <w:lang w:eastAsia="pl-PL"/>
        </w:rPr>
        <w:t>oparciu o sprawozdania</w:t>
      </w:r>
      <w:r w:rsidR="005A5A82" w:rsidRPr="000143E4">
        <w:rPr>
          <w:rFonts w:cstheme="minorHAnsi"/>
          <w:color w:val="000000" w:themeColor="text1"/>
          <w:lang w:eastAsia="pl-PL"/>
        </w:rPr>
        <w:t xml:space="preserve"> z </w:t>
      </w:r>
      <w:r w:rsidR="00622C34" w:rsidRPr="000143E4">
        <w:rPr>
          <w:rFonts w:cstheme="minorHAnsi"/>
          <w:color w:val="000000" w:themeColor="text1"/>
          <w:lang w:eastAsia="pl-PL"/>
        </w:rPr>
        <w:t>badań przeprowadzanych przez organy Państwowej Inspekcji Sanitarnej, jak</w:t>
      </w:r>
      <w:r w:rsidR="005A5A82" w:rsidRPr="000143E4">
        <w:rPr>
          <w:rFonts w:cstheme="minorHAnsi"/>
          <w:color w:val="000000" w:themeColor="text1"/>
          <w:lang w:eastAsia="pl-PL"/>
        </w:rPr>
        <w:t xml:space="preserve"> i </w:t>
      </w:r>
      <w:r w:rsidR="00622C34" w:rsidRPr="000143E4">
        <w:rPr>
          <w:rFonts w:cstheme="minorHAnsi"/>
          <w:color w:val="000000" w:themeColor="text1"/>
          <w:lang w:eastAsia="pl-PL"/>
        </w:rPr>
        <w:t>sprawozdania</w:t>
      </w:r>
      <w:r w:rsidR="005A5A82" w:rsidRPr="000143E4">
        <w:rPr>
          <w:rFonts w:cstheme="minorHAnsi"/>
          <w:color w:val="000000" w:themeColor="text1"/>
          <w:lang w:eastAsia="pl-PL"/>
        </w:rPr>
        <w:t xml:space="preserve"> z </w:t>
      </w:r>
      <w:r w:rsidR="00622C34" w:rsidRPr="000143E4">
        <w:rPr>
          <w:rFonts w:cstheme="minorHAnsi"/>
          <w:color w:val="000000" w:themeColor="text1"/>
          <w:lang w:eastAsia="pl-PL"/>
        </w:rPr>
        <w:t>badań wykonanych</w:t>
      </w:r>
      <w:r w:rsidR="000E738B" w:rsidRPr="000143E4">
        <w:rPr>
          <w:rFonts w:cstheme="minorHAnsi"/>
          <w:color w:val="000000" w:themeColor="text1"/>
          <w:lang w:eastAsia="pl-PL"/>
        </w:rPr>
        <w:t xml:space="preserve"> w </w:t>
      </w:r>
      <w:r w:rsidR="00622C34" w:rsidRPr="000143E4">
        <w:rPr>
          <w:rFonts w:cstheme="minorHAnsi"/>
          <w:color w:val="000000" w:themeColor="text1"/>
          <w:lang w:eastAsia="pl-PL"/>
        </w:rPr>
        <w:t>ramach kontroli wewnętrznej przez przedsiębiorstwa wodociągowo-kanalizacyjne</w:t>
      </w:r>
      <w:r w:rsidR="00622C34" w:rsidRPr="000143E4">
        <w:rPr>
          <w:rFonts w:cstheme="minorHAnsi"/>
          <w:color w:val="000000" w:themeColor="text1"/>
        </w:rPr>
        <w:t xml:space="preserve"> oraz podmioty wykorzystujące wodę</w:t>
      </w:r>
      <w:r w:rsidR="005A5A82" w:rsidRPr="000143E4">
        <w:rPr>
          <w:rFonts w:cstheme="minorHAnsi"/>
          <w:color w:val="000000" w:themeColor="text1"/>
        </w:rPr>
        <w:t xml:space="preserve"> z </w:t>
      </w:r>
      <w:r w:rsidR="00622C34" w:rsidRPr="000143E4">
        <w:rPr>
          <w:rFonts w:cstheme="minorHAnsi"/>
          <w:color w:val="000000" w:themeColor="text1"/>
        </w:rPr>
        <w:t>indywidualnych ujęć</w:t>
      </w:r>
      <w:r w:rsidR="00622C34" w:rsidRPr="000143E4">
        <w:rPr>
          <w:rFonts w:cstheme="minorHAnsi"/>
          <w:color w:val="000000" w:themeColor="text1"/>
          <w:lang w:eastAsia="pl-PL"/>
        </w:rPr>
        <w:t>. Dodatkowo</w:t>
      </w:r>
      <w:r w:rsidR="000E738B" w:rsidRPr="000143E4">
        <w:rPr>
          <w:rFonts w:cstheme="minorHAnsi"/>
          <w:color w:val="000000" w:themeColor="text1"/>
          <w:lang w:eastAsia="pl-PL"/>
        </w:rPr>
        <w:t xml:space="preserve"> w </w:t>
      </w:r>
      <w:r w:rsidR="00622C34" w:rsidRPr="000143E4">
        <w:rPr>
          <w:rFonts w:cstheme="minorHAnsi"/>
          <w:color w:val="000000" w:themeColor="text1"/>
          <w:lang w:eastAsia="pl-PL"/>
        </w:rPr>
        <w:t xml:space="preserve">odniesieniu do wodociągów zbiorowego zaopatrzenia przeprowadzano również </w:t>
      </w:r>
      <w:r w:rsidRPr="000143E4">
        <w:rPr>
          <w:rFonts w:cstheme="minorHAnsi"/>
          <w:color w:val="000000" w:themeColor="text1"/>
          <w:lang w:eastAsia="pl-PL"/>
        </w:rPr>
        <w:t>„</w:t>
      </w:r>
      <w:r w:rsidR="00622C34" w:rsidRPr="000143E4">
        <w:rPr>
          <w:rFonts w:cstheme="minorHAnsi"/>
          <w:color w:val="000000" w:themeColor="text1"/>
          <w:lang w:eastAsia="pl-PL"/>
        </w:rPr>
        <w:t>oceny okresowe</w:t>
      </w:r>
      <w:r w:rsidRPr="000143E4">
        <w:rPr>
          <w:rFonts w:cstheme="minorHAnsi"/>
          <w:color w:val="000000" w:themeColor="text1"/>
          <w:lang w:eastAsia="pl-PL"/>
        </w:rPr>
        <w:t>”</w:t>
      </w:r>
      <w:r w:rsidR="00622C34" w:rsidRPr="000143E4">
        <w:rPr>
          <w:rFonts w:cstheme="minorHAnsi"/>
          <w:color w:val="000000" w:themeColor="text1"/>
          <w:lang w:eastAsia="pl-PL"/>
        </w:rPr>
        <w:t xml:space="preserve"> oraz </w:t>
      </w:r>
      <w:r w:rsidRPr="000143E4">
        <w:rPr>
          <w:rFonts w:cstheme="minorHAnsi"/>
          <w:color w:val="000000" w:themeColor="text1"/>
          <w:lang w:eastAsia="pl-PL"/>
        </w:rPr>
        <w:t>„</w:t>
      </w:r>
      <w:r w:rsidR="00622C34" w:rsidRPr="000143E4">
        <w:rPr>
          <w:rFonts w:cstheme="minorHAnsi"/>
          <w:color w:val="000000" w:themeColor="text1"/>
          <w:lang w:eastAsia="pl-PL"/>
        </w:rPr>
        <w:t>oceny obszarowe</w:t>
      </w:r>
      <w:r w:rsidRPr="000143E4">
        <w:rPr>
          <w:rFonts w:cstheme="minorHAnsi"/>
          <w:color w:val="000000" w:themeColor="text1"/>
          <w:lang w:eastAsia="pl-PL"/>
        </w:rPr>
        <w:t>”</w:t>
      </w:r>
      <w:r w:rsidR="00622C34" w:rsidRPr="000143E4">
        <w:rPr>
          <w:rFonts w:cstheme="minorHAnsi"/>
          <w:color w:val="000000" w:themeColor="text1"/>
          <w:lang w:eastAsia="pl-PL"/>
        </w:rPr>
        <w:t xml:space="preserve">, które obejmowały m. in. informację o </w:t>
      </w:r>
      <w:r w:rsidR="00622C34" w:rsidRPr="000143E4">
        <w:rPr>
          <w:rFonts w:cstheme="minorHAnsi"/>
          <w:color w:val="000000" w:themeColor="text1"/>
        </w:rPr>
        <w:t>działaniach naprawczych prowadzonych przez przedsiębiorstwa wodociągowo-kanalizacyjne</w:t>
      </w:r>
      <w:r w:rsidR="00622C34" w:rsidRPr="000143E4">
        <w:rPr>
          <w:rFonts w:cstheme="minorHAnsi"/>
          <w:color w:val="000000" w:themeColor="text1"/>
          <w:lang w:eastAsia="pl-PL"/>
        </w:rPr>
        <w:t xml:space="preserve"> oraz </w:t>
      </w:r>
      <w:r w:rsidR="00622C34" w:rsidRPr="000143E4">
        <w:rPr>
          <w:rFonts w:cstheme="minorHAnsi"/>
          <w:color w:val="000000" w:themeColor="text1"/>
        </w:rPr>
        <w:t>przekroczenia wartości dopuszczalnych parametrów jakości wody wraz ze wskazaniem ich wpływu na zdrowie konsumentów.</w:t>
      </w:r>
    </w:p>
    <w:p w14:paraId="75BC3E0A" w14:textId="70866C29" w:rsidR="00622C34" w:rsidRPr="000143E4" w:rsidRDefault="00622C34" w:rsidP="002C643A">
      <w:pPr>
        <w:pStyle w:val="Stylnastroninternet"/>
        <w:rPr>
          <w:rFonts w:cstheme="minorHAnsi"/>
          <w:color w:val="000000" w:themeColor="text1"/>
          <w:lang w:eastAsia="pl-PL"/>
        </w:rPr>
      </w:pPr>
      <w:r w:rsidRPr="000143E4">
        <w:rPr>
          <w:rFonts w:cstheme="minorHAnsi"/>
          <w:color w:val="000000" w:themeColor="text1"/>
          <w:lang w:eastAsia="pl-PL"/>
        </w:rPr>
        <w:t>W 2022 roku podobnie jak</w:t>
      </w:r>
      <w:r w:rsidR="000E738B" w:rsidRPr="000143E4">
        <w:rPr>
          <w:rFonts w:cstheme="minorHAnsi"/>
          <w:color w:val="000000" w:themeColor="text1"/>
          <w:lang w:eastAsia="pl-PL"/>
        </w:rPr>
        <w:t xml:space="preserve"> w </w:t>
      </w:r>
      <w:r w:rsidRPr="000143E4">
        <w:rPr>
          <w:rFonts w:cstheme="minorHAnsi"/>
          <w:color w:val="000000" w:themeColor="text1"/>
          <w:lang w:eastAsia="pl-PL"/>
        </w:rPr>
        <w:t>latach ubiegłych nie stwierdzono chorób</w:t>
      </w:r>
      <w:r w:rsidR="005A5A82" w:rsidRPr="000143E4">
        <w:rPr>
          <w:rFonts w:cstheme="minorHAnsi"/>
          <w:color w:val="000000" w:themeColor="text1"/>
          <w:lang w:eastAsia="pl-PL"/>
        </w:rPr>
        <w:t xml:space="preserve"> i </w:t>
      </w:r>
      <w:r w:rsidRPr="000143E4">
        <w:rPr>
          <w:rFonts w:cstheme="minorHAnsi"/>
          <w:color w:val="000000" w:themeColor="text1"/>
          <w:lang w:eastAsia="pl-PL"/>
        </w:rPr>
        <w:t xml:space="preserve">zatruć związanych ze spożyciem wody. </w:t>
      </w:r>
    </w:p>
    <w:p w14:paraId="51A4FC05" w14:textId="24F65A47" w:rsidR="00622C34" w:rsidRPr="000143E4" w:rsidRDefault="00622C34" w:rsidP="002C643A">
      <w:pPr>
        <w:pStyle w:val="Stylnastroninternet"/>
        <w:rPr>
          <w:rFonts w:cstheme="minorHAnsi"/>
          <w:b/>
          <w:color w:val="C00000"/>
        </w:rPr>
      </w:pPr>
      <w:r w:rsidRPr="000143E4">
        <w:rPr>
          <w:rFonts w:cstheme="minorHAnsi"/>
          <w:color w:val="000000" w:themeColor="text1"/>
        </w:rPr>
        <w:t>W woj. zachodniopomorskim wodociągi zbiorowego zaopatrzenia o największej produkcji wody</w:t>
      </w:r>
      <w:r w:rsidR="009403D6" w:rsidRPr="000143E4">
        <w:rPr>
          <w:rFonts w:cstheme="minorHAnsi"/>
          <w:color w:val="000000" w:themeColor="text1"/>
        </w:rPr>
        <w:t>,</w:t>
      </w:r>
      <w:r w:rsidRPr="000143E4">
        <w:rPr>
          <w:rFonts w:cstheme="minorHAnsi"/>
          <w:color w:val="000000" w:themeColor="text1"/>
        </w:rPr>
        <w:t xml:space="preserve"> tj. powyżej 10 000 m</w:t>
      </w:r>
      <w:r w:rsidRPr="000143E4">
        <w:rPr>
          <w:rFonts w:cstheme="minorHAnsi"/>
          <w:color w:val="000000" w:themeColor="text1"/>
          <w:vertAlign w:val="superscript"/>
        </w:rPr>
        <w:t>3</w:t>
      </w:r>
      <w:r w:rsidRPr="000143E4">
        <w:rPr>
          <w:rFonts w:cstheme="minorHAnsi"/>
          <w:color w:val="000000" w:themeColor="text1"/>
        </w:rPr>
        <w:t>/d</w:t>
      </w:r>
      <w:r w:rsidR="009403D6" w:rsidRPr="000143E4">
        <w:rPr>
          <w:rFonts w:cstheme="minorHAnsi"/>
          <w:color w:val="000000" w:themeColor="text1"/>
        </w:rPr>
        <w:t>,</w:t>
      </w:r>
      <w:r w:rsidRPr="000143E4">
        <w:rPr>
          <w:rFonts w:cstheme="minorHAnsi"/>
          <w:color w:val="000000" w:themeColor="text1"/>
        </w:rPr>
        <w:t xml:space="preserve"> dostarczające wodę, której jakość najrzadziej podlega kwestionowaniu</w:t>
      </w:r>
      <w:r w:rsidR="009403D6" w:rsidRPr="000143E4">
        <w:rPr>
          <w:rFonts w:cstheme="minorHAnsi"/>
          <w:color w:val="000000" w:themeColor="text1"/>
        </w:rPr>
        <w:t>,</w:t>
      </w:r>
      <w:r w:rsidRPr="000143E4">
        <w:rPr>
          <w:rFonts w:cstheme="minorHAnsi"/>
          <w:color w:val="000000" w:themeColor="text1"/>
        </w:rPr>
        <w:t xml:space="preserve"> zaopatrują tylko 34,70 % mieszkańców, co jest porównywalne do</w:t>
      </w:r>
      <w:r w:rsidR="002E3E62">
        <w:rPr>
          <w:rFonts w:cstheme="minorHAnsi"/>
          <w:color w:val="000000" w:themeColor="text1"/>
        </w:rPr>
        <w:t> </w:t>
      </w:r>
      <w:r w:rsidRPr="000143E4">
        <w:rPr>
          <w:rFonts w:cstheme="minorHAnsi"/>
          <w:color w:val="000000" w:themeColor="text1"/>
        </w:rPr>
        <w:t>sytuacji</w:t>
      </w:r>
      <w:r w:rsidR="000E738B" w:rsidRPr="000143E4">
        <w:rPr>
          <w:rFonts w:cstheme="minorHAnsi"/>
          <w:color w:val="000000" w:themeColor="text1"/>
        </w:rPr>
        <w:t xml:space="preserve"> w </w:t>
      </w:r>
      <w:r w:rsidRPr="000143E4">
        <w:rPr>
          <w:rFonts w:cstheme="minorHAnsi"/>
          <w:color w:val="000000" w:themeColor="text1"/>
        </w:rPr>
        <w:t>latach ubiegłych. Natomiast wodociągi o małej produkcji dobowej ≤ 100 m</w:t>
      </w:r>
      <w:r w:rsidRPr="000143E4">
        <w:rPr>
          <w:rFonts w:cstheme="minorHAnsi"/>
          <w:color w:val="000000" w:themeColor="text1"/>
          <w:vertAlign w:val="superscript"/>
        </w:rPr>
        <w:t>3</w:t>
      </w:r>
      <w:r w:rsidRPr="000143E4">
        <w:rPr>
          <w:rFonts w:cstheme="minorHAnsi"/>
          <w:color w:val="000000" w:themeColor="text1"/>
        </w:rPr>
        <w:t>/d,</w:t>
      </w:r>
      <w:r w:rsidR="000E738B" w:rsidRPr="000143E4">
        <w:rPr>
          <w:rFonts w:cstheme="minorHAnsi"/>
          <w:color w:val="000000" w:themeColor="text1"/>
        </w:rPr>
        <w:t xml:space="preserve"> w </w:t>
      </w:r>
      <w:r w:rsidRPr="000143E4">
        <w:rPr>
          <w:rFonts w:cstheme="minorHAnsi"/>
          <w:color w:val="000000" w:themeColor="text1"/>
        </w:rPr>
        <w:t>których najczęściej występują przypadki dostarczania wody o niestabilnych parametrach fizykochemicznych</w:t>
      </w:r>
      <w:r w:rsidR="005A5A82" w:rsidRPr="000143E4">
        <w:rPr>
          <w:rFonts w:cstheme="minorHAnsi"/>
          <w:color w:val="000000" w:themeColor="text1"/>
        </w:rPr>
        <w:t xml:space="preserve"> i </w:t>
      </w:r>
      <w:r w:rsidRPr="000143E4">
        <w:rPr>
          <w:rFonts w:cstheme="minorHAnsi"/>
          <w:color w:val="000000" w:themeColor="text1"/>
        </w:rPr>
        <w:t>mikrobiologicznych</w:t>
      </w:r>
      <w:r w:rsidR="009403D6" w:rsidRPr="000143E4">
        <w:rPr>
          <w:rFonts w:cstheme="minorHAnsi"/>
          <w:color w:val="000000" w:themeColor="text1"/>
        </w:rPr>
        <w:t>,</w:t>
      </w:r>
      <w:r w:rsidRPr="000143E4">
        <w:rPr>
          <w:rFonts w:cstheme="minorHAnsi"/>
          <w:color w:val="000000" w:themeColor="text1"/>
        </w:rPr>
        <w:t xml:space="preserve"> zaopatrują 11,91 % mieszkańców (tabela nr 1 </w:t>
      </w:r>
      <w:r w:rsidRPr="000143E4">
        <w:rPr>
          <w:rFonts w:cstheme="minorHAnsi"/>
          <w:bCs/>
          <w:i/>
          <w:iCs/>
          <w:color w:val="000000" w:themeColor="text1"/>
        </w:rPr>
        <w:t>Infrastruktura zaopatrzenia ludności</w:t>
      </w:r>
      <w:r w:rsidR="000E738B" w:rsidRPr="000143E4">
        <w:rPr>
          <w:rFonts w:cstheme="minorHAnsi"/>
          <w:bCs/>
          <w:i/>
          <w:iCs/>
          <w:color w:val="000000" w:themeColor="text1"/>
        </w:rPr>
        <w:t xml:space="preserve"> w </w:t>
      </w:r>
      <w:r w:rsidRPr="000143E4">
        <w:rPr>
          <w:rFonts w:cstheme="minorHAnsi"/>
          <w:bCs/>
          <w:i/>
          <w:iCs/>
          <w:color w:val="000000" w:themeColor="text1"/>
        </w:rPr>
        <w:t>wodę do spożycia na terenie woj. zachodniopomorskiego</w:t>
      </w:r>
      <w:r w:rsidR="000E738B" w:rsidRPr="000143E4">
        <w:rPr>
          <w:rFonts w:cstheme="minorHAnsi"/>
          <w:bCs/>
          <w:i/>
          <w:iCs/>
          <w:color w:val="000000" w:themeColor="text1"/>
        </w:rPr>
        <w:t xml:space="preserve"> w </w:t>
      </w:r>
      <w:r w:rsidRPr="000143E4">
        <w:rPr>
          <w:rFonts w:cstheme="minorHAnsi"/>
          <w:bCs/>
          <w:i/>
          <w:iCs/>
          <w:color w:val="000000" w:themeColor="text1"/>
        </w:rPr>
        <w:t>2022 r</w:t>
      </w:r>
      <w:r w:rsidRPr="000143E4">
        <w:rPr>
          <w:rFonts w:cstheme="minorHAnsi"/>
          <w:bCs/>
          <w:color w:val="000000" w:themeColor="text1"/>
        </w:rPr>
        <w:t>oku).</w:t>
      </w:r>
      <w:r w:rsidRPr="000143E4">
        <w:rPr>
          <w:rFonts w:cstheme="minorHAnsi"/>
          <w:b/>
          <w:color w:val="C00000"/>
        </w:rPr>
        <w:t xml:space="preserve"> </w:t>
      </w:r>
    </w:p>
    <w:p w14:paraId="3F1E7918" w14:textId="60824894" w:rsidR="007A0338" w:rsidRPr="000143E4" w:rsidRDefault="00622C34" w:rsidP="002C643A">
      <w:pPr>
        <w:pStyle w:val="Stylnastroninternet"/>
        <w:rPr>
          <w:rFonts w:ascii="Calibri" w:hAnsi="Calibri" w:cs="Calibri"/>
          <w:color w:val="000000" w:themeColor="text1"/>
          <w:shd w:val="clear" w:color="auto" w:fill="C00000"/>
        </w:rPr>
      </w:pPr>
      <w:r w:rsidRPr="000143E4">
        <w:rPr>
          <w:rFonts w:ascii="Calibri" w:hAnsi="Calibri" w:cs="Calibri"/>
          <w:color w:val="000000" w:themeColor="text1"/>
        </w:rPr>
        <w:t>Zaopatrzenie mieszkańców woj. zachodniopomorskiego</w:t>
      </w:r>
      <w:r w:rsidR="000E738B" w:rsidRPr="000143E4">
        <w:rPr>
          <w:rFonts w:ascii="Calibri" w:hAnsi="Calibri" w:cs="Calibri"/>
          <w:color w:val="000000" w:themeColor="text1"/>
        </w:rPr>
        <w:t xml:space="preserve"> w </w:t>
      </w:r>
      <w:r w:rsidRPr="000143E4">
        <w:rPr>
          <w:rFonts w:ascii="Calibri" w:hAnsi="Calibri" w:cs="Calibri"/>
          <w:color w:val="000000" w:themeColor="text1"/>
        </w:rPr>
        <w:t>2022 roku</w:t>
      </w:r>
      <w:r w:rsidR="005A5A82" w:rsidRPr="000143E4">
        <w:rPr>
          <w:rFonts w:ascii="Calibri" w:hAnsi="Calibri" w:cs="Calibri"/>
          <w:color w:val="000000" w:themeColor="text1"/>
        </w:rPr>
        <w:t xml:space="preserve"> z </w:t>
      </w:r>
      <w:r w:rsidRPr="000143E4">
        <w:rPr>
          <w:rFonts w:ascii="Calibri" w:hAnsi="Calibri" w:cs="Calibri"/>
          <w:color w:val="000000" w:themeColor="text1"/>
        </w:rPr>
        <w:t xml:space="preserve">uwzględnieniem liczby wodociągów oraz dobowej produkcji wody przedstawia </w:t>
      </w:r>
      <w:r w:rsidR="007A0338" w:rsidRPr="000143E4">
        <w:rPr>
          <w:rFonts w:ascii="Calibri" w:hAnsi="Calibri" w:cs="Calibri"/>
          <w:color w:val="000000" w:themeColor="text1"/>
        </w:rPr>
        <w:t>wyk</w:t>
      </w:r>
      <w:r w:rsidRPr="000143E4">
        <w:rPr>
          <w:rFonts w:ascii="Calibri" w:hAnsi="Calibri" w:cs="Calibri"/>
          <w:color w:val="000000" w:themeColor="text1"/>
        </w:rPr>
        <w:t xml:space="preserve">. </w:t>
      </w:r>
      <w:bookmarkStart w:id="946" w:name="_Toc133231379"/>
      <w:bookmarkStart w:id="947" w:name="_Toc133236366"/>
      <w:bookmarkStart w:id="948" w:name="_Toc133311756"/>
      <w:r w:rsidR="00042B0C" w:rsidRPr="000143E4">
        <w:rPr>
          <w:rFonts w:ascii="Calibri" w:hAnsi="Calibri" w:cs="Calibri"/>
          <w:color w:val="000000" w:themeColor="text1"/>
        </w:rPr>
        <w:t>9</w:t>
      </w:r>
    </w:p>
    <w:p w14:paraId="2AFC3350" w14:textId="0AF9483B" w:rsidR="002C643A" w:rsidRDefault="002C643A" w:rsidP="002C643A">
      <w:pPr>
        <w:pStyle w:val="Stylnastroninternet"/>
      </w:pPr>
      <w:r>
        <w:br w:type="page"/>
      </w:r>
    </w:p>
    <w:p w14:paraId="43B10A15" w14:textId="09CC84D7" w:rsidR="007A0338" w:rsidRPr="0057057F" w:rsidRDefault="007A0338" w:rsidP="007A0338">
      <w:pPr>
        <w:pStyle w:val="Legenda"/>
        <w:rPr>
          <w:rFonts w:ascii="Calibri" w:hAnsi="Calibri" w:cs="Calibri"/>
          <w:i w:val="0"/>
          <w:iCs w:val="0"/>
          <w:color w:val="auto"/>
          <w:sz w:val="24"/>
          <w:szCs w:val="24"/>
        </w:rPr>
      </w:pPr>
      <w:bookmarkStart w:id="949" w:name="_Toc133413249"/>
      <w:bookmarkStart w:id="950" w:name="_Toc133500674"/>
      <w:bookmarkStart w:id="951" w:name="_Toc133576700"/>
      <w:bookmarkStart w:id="952" w:name="_Toc133582304"/>
      <w:bookmarkStart w:id="953" w:name="_Toc133582825"/>
      <w:bookmarkStart w:id="954" w:name="_Toc133583812"/>
      <w:bookmarkStart w:id="955" w:name="_Toc134604331"/>
      <w:bookmarkStart w:id="956" w:name="_Toc134610854"/>
      <w:bookmarkStart w:id="957" w:name="_Toc135041634"/>
      <w:bookmarkStart w:id="958" w:name="_Toc135828626"/>
      <w:r w:rsidRPr="0057057F">
        <w:rPr>
          <w:i w:val="0"/>
          <w:iCs w:val="0"/>
          <w:color w:val="auto"/>
        </w:rPr>
        <w:lastRenderedPageBreak/>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9</w:t>
      </w:r>
      <w:r w:rsidRPr="0057057F">
        <w:rPr>
          <w:i w:val="0"/>
          <w:iCs w:val="0"/>
          <w:noProof/>
          <w:color w:val="auto"/>
        </w:rPr>
        <w:fldChar w:fldCharType="end"/>
      </w:r>
      <w:r w:rsidR="00D8688C">
        <w:rPr>
          <w:i w:val="0"/>
          <w:iCs w:val="0"/>
          <w:noProof/>
          <w:color w:val="auto"/>
        </w:rPr>
        <w:t>.</w:t>
      </w:r>
      <w:r w:rsidRPr="0057057F">
        <w:rPr>
          <w:i w:val="0"/>
          <w:iCs w:val="0"/>
          <w:color w:val="auto"/>
        </w:rPr>
        <w:t xml:space="preserve">   Dobowa produkcja wody przez wodociągi (m3/d),</w:t>
      </w:r>
      <w:r w:rsidR="005A5A82" w:rsidRPr="0057057F">
        <w:rPr>
          <w:i w:val="0"/>
          <w:iCs w:val="0"/>
          <w:color w:val="auto"/>
        </w:rPr>
        <w:t xml:space="preserve"> a </w:t>
      </w:r>
      <w:r w:rsidRPr="0057057F">
        <w:rPr>
          <w:i w:val="0"/>
          <w:iCs w:val="0"/>
          <w:color w:val="auto"/>
        </w:rPr>
        <w:t>liczba zaopatrywanej ludności (tys.; %)</w:t>
      </w:r>
      <w:r w:rsidR="000E738B" w:rsidRPr="0057057F">
        <w:rPr>
          <w:i w:val="0"/>
          <w:iCs w:val="0"/>
          <w:color w:val="auto"/>
        </w:rPr>
        <w:t xml:space="preserve"> w </w:t>
      </w:r>
      <w:r w:rsidRPr="0057057F">
        <w:rPr>
          <w:i w:val="0"/>
          <w:iCs w:val="0"/>
          <w:color w:val="auto"/>
        </w:rPr>
        <w:t>2022 r.</w:t>
      </w:r>
      <w:bookmarkEnd w:id="949"/>
      <w:bookmarkEnd w:id="950"/>
      <w:bookmarkEnd w:id="951"/>
      <w:bookmarkEnd w:id="952"/>
      <w:bookmarkEnd w:id="953"/>
      <w:bookmarkEnd w:id="954"/>
      <w:bookmarkEnd w:id="955"/>
      <w:bookmarkEnd w:id="956"/>
      <w:bookmarkEnd w:id="957"/>
      <w:bookmarkEnd w:id="958"/>
    </w:p>
    <w:bookmarkEnd w:id="946"/>
    <w:bookmarkEnd w:id="947"/>
    <w:bookmarkEnd w:id="948"/>
    <w:p w14:paraId="28E7A05F" w14:textId="43218A8C" w:rsidR="00A83D83" w:rsidRPr="009050B3" w:rsidRDefault="002C643A" w:rsidP="008071BF">
      <w:pPr>
        <w:spacing w:line="276" w:lineRule="auto"/>
        <w:jc w:val="center"/>
        <w:rPr>
          <w:rFonts w:cstheme="minorHAnsi"/>
          <w:color w:val="C00000"/>
          <w:sz w:val="24"/>
          <w:szCs w:val="24"/>
        </w:rPr>
      </w:pPr>
      <w:r>
        <w:rPr>
          <w:rFonts w:cstheme="minorHAnsi"/>
          <w:noProof/>
          <w:color w:val="C00000"/>
          <w:sz w:val="24"/>
          <w:szCs w:val="24"/>
        </w:rPr>
        <w:drawing>
          <wp:inline distT="0" distB="0" distL="0" distR="0" wp14:anchorId="11A28CAF" wp14:editId="61E4A28F">
            <wp:extent cx="4559935" cy="2194560"/>
            <wp:effectExtent l="0" t="0" r="0" b="0"/>
            <wp:docPr id="1030338068" name="Obraz 16" descr="Wykres 9   Dobowa produkcja wody przez wodociągi (m3/d), a liczba zaopatrywanej ludności (tys.; %) w 2022 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0338068" name="Obraz 16" descr="Wykres 9   Dobowa produkcja wody przez wodociągi (m3/d), a liczba zaopatrywanej ludności (tys.; %) w 2022 r."/>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4559935" cy="2194560"/>
                    </a:xfrm>
                    <a:prstGeom prst="rect">
                      <a:avLst/>
                    </a:prstGeom>
                    <a:noFill/>
                  </pic:spPr>
                </pic:pic>
              </a:graphicData>
            </a:graphic>
          </wp:inline>
        </w:drawing>
      </w:r>
    </w:p>
    <w:p w14:paraId="2CB25649" w14:textId="77777777" w:rsidR="009764A2" w:rsidRDefault="009764A2" w:rsidP="0081011B">
      <w:pPr>
        <w:pStyle w:val="Stylnastroninternet"/>
      </w:pPr>
    </w:p>
    <w:p w14:paraId="017B8194" w14:textId="7B967C61" w:rsidR="00E558DF" w:rsidRPr="000143E4" w:rsidRDefault="00E558DF" w:rsidP="0081011B">
      <w:pPr>
        <w:pStyle w:val="Stylnastroninternet"/>
      </w:pPr>
      <w:r w:rsidRPr="000143E4">
        <w:t>Województwo zachodniopomorskie zajmuje czołowe miejsce</w:t>
      </w:r>
      <w:r w:rsidR="000E738B" w:rsidRPr="000143E4">
        <w:t xml:space="preserve"> w </w:t>
      </w:r>
      <w:r w:rsidRPr="000143E4">
        <w:t>Polsce pod względem odsetka ludności korzystającej</w:t>
      </w:r>
      <w:r w:rsidR="005A5A82" w:rsidRPr="000143E4">
        <w:t xml:space="preserve"> z </w:t>
      </w:r>
      <w:r w:rsidRPr="000143E4">
        <w:t>sieci wodociągowych</w:t>
      </w:r>
      <w:r w:rsidR="005A5A82" w:rsidRPr="000143E4">
        <w:t xml:space="preserve"> i </w:t>
      </w:r>
      <w:r w:rsidRPr="000143E4">
        <w:t>kanalizacyjnych. Wg danych GUS na</w:t>
      </w:r>
      <w:r w:rsidR="004255E3">
        <w:t> </w:t>
      </w:r>
      <w:r w:rsidRPr="000143E4">
        <w:t>dzień 31.12.2022 r. mieszkańcy województwa korzystają</w:t>
      </w:r>
      <w:r w:rsidR="005A5A82" w:rsidRPr="000143E4">
        <w:t xml:space="preserve"> z </w:t>
      </w:r>
      <w:r w:rsidRPr="000143E4">
        <w:t>sieci wodociągowej o długości 11 579,6 km. Zużycie wody</w:t>
      </w:r>
      <w:r w:rsidR="000E738B" w:rsidRPr="000143E4">
        <w:t xml:space="preserve"> w </w:t>
      </w:r>
      <w:r w:rsidRPr="000143E4">
        <w:t>gospodarstwach domowych (w ciągu roku) wyniosło 57,0 hm</w:t>
      </w:r>
      <w:r w:rsidRPr="000143E4">
        <w:rPr>
          <w:vertAlign w:val="superscript"/>
        </w:rPr>
        <w:t>3</w:t>
      </w:r>
      <w:r w:rsidRPr="000143E4">
        <w:t>, przy czym na jednego mieszkańca przypadało średnio 33,9 m</w:t>
      </w:r>
      <w:r w:rsidRPr="000143E4">
        <w:rPr>
          <w:vertAlign w:val="superscript"/>
        </w:rPr>
        <w:t>3</w:t>
      </w:r>
      <w:r w:rsidRPr="000143E4">
        <w:t xml:space="preserve"> zużytej wody wodociągowej.</w:t>
      </w:r>
    </w:p>
    <w:p w14:paraId="7A26B9AB" w14:textId="32A2771E" w:rsidR="00E558DF" w:rsidRPr="000143E4" w:rsidRDefault="00E558DF" w:rsidP="0081011B">
      <w:pPr>
        <w:pStyle w:val="Stylnastroninternet"/>
      </w:pPr>
      <w:r w:rsidRPr="000143E4">
        <w:t>Z wody wodociągowej korzysta ok. 96 % ogółu ludności woj. zachodniopomorskiego, pozostali mieszkańcy województwa korzystają</w:t>
      </w:r>
      <w:r w:rsidR="005A5A82" w:rsidRPr="000143E4">
        <w:t xml:space="preserve"> z </w:t>
      </w:r>
      <w:r w:rsidRPr="000143E4">
        <w:t>wody czerpanej</w:t>
      </w:r>
      <w:r w:rsidR="005A5A82" w:rsidRPr="000143E4">
        <w:t xml:space="preserve"> z </w:t>
      </w:r>
      <w:r w:rsidRPr="000143E4">
        <w:t>własnych urządzeń wodociągowych, np. studni przydomowych.</w:t>
      </w:r>
    </w:p>
    <w:p w14:paraId="3AADCA16" w14:textId="6F480F8B" w:rsidR="00E558DF" w:rsidRPr="000143E4" w:rsidRDefault="00E558DF" w:rsidP="0081011B">
      <w:pPr>
        <w:pStyle w:val="Stylnastroninternet"/>
      </w:pPr>
      <w:r w:rsidRPr="000143E4">
        <w:t>Na terenie województwa zachodniopomorskiego ze względu na dostępność oraz</w:t>
      </w:r>
      <w:r w:rsidR="004255E3">
        <w:t> </w:t>
      </w:r>
      <w:r w:rsidRPr="000143E4">
        <w:t>znacznie korzystniejsze od wód powierzchniowych parametry jakościowe, ujęcia wody podziemnej (głębinowej) stanowią 99 % ujęć wykorzystywanych do zbiorowego zaopatrzenia</w:t>
      </w:r>
      <w:r w:rsidR="000E738B" w:rsidRPr="000143E4">
        <w:t xml:space="preserve"> w </w:t>
      </w:r>
      <w:r w:rsidRPr="000143E4">
        <w:t>wodę do spożycia. Wyjątek stanowi miasto Szczecin</w:t>
      </w:r>
      <w:r w:rsidR="005A5A82" w:rsidRPr="000143E4">
        <w:t xml:space="preserve"> i </w:t>
      </w:r>
      <w:r w:rsidRPr="000143E4">
        <w:t>3 miejscowości na terenie pow. gryfińskiego (Żelewo, Kołbacz</w:t>
      </w:r>
      <w:r w:rsidR="005A5A82" w:rsidRPr="000143E4">
        <w:t xml:space="preserve"> i </w:t>
      </w:r>
      <w:r w:rsidRPr="000143E4">
        <w:t>Stare Czarnowo), dla których podstawowym źródłem zaopatrzenia</w:t>
      </w:r>
      <w:r w:rsidR="000E738B" w:rsidRPr="000143E4">
        <w:t xml:space="preserve"> w </w:t>
      </w:r>
      <w:r w:rsidRPr="000143E4">
        <w:t>wodę jest ujęcie wód powierzchniowych</w:t>
      </w:r>
      <w:r w:rsidR="005A5A82" w:rsidRPr="000143E4">
        <w:t xml:space="preserve"> z </w:t>
      </w:r>
      <w:r w:rsidRPr="000143E4">
        <w:t>jeziora Miedwie wraz</w:t>
      </w:r>
      <w:r w:rsidR="005A5A82" w:rsidRPr="000143E4">
        <w:t xml:space="preserve"> z </w:t>
      </w:r>
      <w:r w:rsidRPr="000143E4">
        <w:t>awaryjnym ujęciem "Kurów" na Odrze Zachodniej. Przy czym do zaopatrzenia Szczecina</w:t>
      </w:r>
      <w:r w:rsidR="000E738B" w:rsidRPr="000143E4">
        <w:t xml:space="preserve"> w </w:t>
      </w:r>
      <w:r w:rsidRPr="000143E4">
        <w:t>wodę eksploatowane są również ujęcia wód podziemnych: "Pilchowo", "Skolwin", "Świerczewo" oraz "</w:t>
      </w:r>
      <w:proofErr w:type="spellStart"/>
      <w:r w:rsidRPr="000143E4">
        <w:t>Arkonka</w:t>
      </w:r>
      <w:proofErr w:type="spellEnd"/>
      <w:r w:rsidRPr="000143E4">
        <w:t>". Zaopatrzenie</w:t>
      </w:r>
      <w:r w:rsidR="000E738B" w:rsidRPr="000143E4">
        <w:t xml:space="preserve"> w </w:t>
      </w:r>
      <w:r w:rsidRPr="000143E4">
        <w:t>wodę pozostałych miejscowości regionu wodnego opiera się wyłącznie na ujęciach wód podziemnych.</w:t>
      </w:r>
    </w:p>
    <w:p w14:paraId="382E81D6" w14:textId="6AF61FD6" w:rsidR="00E558DF" w:rsidRPr="000143E4" w:rsidRDefault="00E558DF" w:rsidP="0081011B">
      <w:pPr>
        <w:pStyle w:val="Stylnastroninternet"/>
      </w:pPr>
      <w:r w:rsidRPr="000143E4">
        <w:t>W regionie wodnym Dolnej Odry</w:t>
      </w:r>
      <w:r w:rsidR="005A5A82" w:rsidRPr="000143E4">
        <w:t xml:space="preserve"> i </w:t>
      </w:r>
      <w:r w:rsidRPr="000143E4">
        <w:t>Przymorza Zachodniego zwykłe wody podziemne eksploatowane są głównie</w:t>
      </w:r>
      <w:r w:rsidR="005A5A82" w:rsidRPr="000143E4">
        <w:t xml:space="preserve"> z </w:t>
      </w:r>
      <w:r w:rsidRPr="000143E4">
        <w:t>utworów czwartorzędowych, które charakteryzują się zwiększoną zawartością związków żelaza</w:t>
      </w:r>
      <w:r w:rsidR="005A5A82" w:rsidRPr="000143E4">
        <w:t xml:space="preserve"> i </w:t>
      </w:r>
      <w:r w:rsidRPr="000143E4">
        <w:t xml:space="preserve">manganu, często przekraczającą znacznie dopuszczalne wartości. Powyższe często skutkuje również podwyższoną mętnością lub nieakceptowaną barwą. </w:t>
      </w:r>
    </w:p>
    <w:p w14:paraId="6B37D265" w14:textId="78A862BB" w:rsidR="00E558DF" w:rsidRPr="000143E4" w:rsidRDefault="00E558DF" w:rsidP="0081011B">
      <w:pPr>
        <w:pStyle w:val="Stylnastroninternet"/>
      </w:pPr>
      <w:r w:rsidRPr="000143E4">
        <w:t>Podstawowym sposobem uzdatniania wody na terenie woj. zachodniopomorskiego jest odżelazianie</w:t>
      </w:r>
      <w:r w:rsidR="005A5A82" w:rsidRPr="000143E4">
        <w:t xml:space="preserve"> i </w:t>
      </w:r>
      <w:proofErr w:type="spellStart"/>
      <w:r w:rsidRPr="000143E4">
        <w:t>odmanganianie</w:t>
      </w:r>
      <w:proofErr w:type="spellEnd"/>
      <w:r w:rsidRPr="000143E4">
        <w:t>. Żelazo</w:t>
      </w:r>
      <w:r w:rsidR="000E738B" w:rsidRPr="000143E4">
        <w:t xml:space="preserve"> w </w:t>
      </w:r>
      <w:r w:rsidRPr="000143E4">
        <w:t>wodzie występuje</w:t>
      </w:r>
      <w:r w:rsidR="000E738B" w:rsidRPr="000143E4">
        <w:t xml:space="preserve"> w </w:t>
      </w:r>
      <w:r w:rsidRPr="000143E4">
        <w:t>postaci trudno usuwalnego żelaza dwuwartościowego, dlatego też podstawowym zagadnieniem przy usuwaniu żelaza</w:t>
      </w:r>
      <w:r w:rsidR="005A5A82" w:rsidRPr="000143E4">
        <w:t xml:space="preserve"> z </w:t>
      </w:r>
      <w:r w:rsidRPr="000143E4">
        <w:t>wody jest utlenianie żelaza dwuwartościowego Fe</w:t>
      </w:r>
      <w:r w:rsidRPr="000143E4">
        <w:rPr>
          <w:vertAlign w:val="superscript"/>
        </w:rPr>
        <w:t>2+</w:t>
      </w:r>
      <w:r w:rsidRPr="000143E4">
        <w:t xml:space="preserve"> do żelaza trójwartościowego Fe</w:t>
      </w:r>
      <w:r w:rsidRPr="000143E4">
        <w:rPr>
          <w:vertAlign w:val="superscript"/>
        </w:rPr>
        <w:t>3+</w:t>
      </w:r>
      <w:r w:rsidRPr="000143E4">
        <w:t>, które można łatwo usunąć za pomocą filtrów.</w:t>
      </w:r>
    </w:p>
    <w:p w14:paraId="578F5CDC" w14:textId="0B4BF42A" w:rsidR="00E558DF" w:rsidRPr="000143E4" w:rsidRDefault="00E558DF" w:rsidP="0081011B">
      <w:pPr>
        <w:pStyle w:val="Stylnastroninternet"/>
      </w:pPr>
      <w:r w:rsidRPr="000143E4">
        <w:lastRenderedPageBreak/>
        <w:t>Ponadto na terenie pow. kamieńskiego potwierdzono podwyższoną zawartość chlorków</w:t>
      </w:r>
      <w:r w:rsidR="005A5A82" w:rsidRPr="000143E4">
        <w:t xml:space="preserve"> i </w:t>
      </w:r>
      <w:r w:rsidRPr="000143E4">
        <w:t>sodu (1 wodociąg) oraz samych chlorków (1 wodociąg).</w:t>
      </w:r>
      <w:r w:rsidR="000E738B" w:rsidRPr="000143E4">
        <w:t xml:space="preserve"> w </w:t>
      </w:r>
      <w:r w:rsidRPr="000143E4">
        <w:t>2022 roku wodę o</w:t>
      </w:r>
      <w:r w:rsidR="002E3E62">
        <w:t> </w:t>
      </w:r>
      <w:r w:rsidRPr="000143E4">
        <w:t>niestabilnych parametrach fizykochemicznych dostarczało 66 wodociągów, co stanowi 6,7 %</w:t>
      </w:r>
      <w:r w:rsidR="005A5A82" w:rsidRPr="000143E4">
        <w:t xml:space="preserve"> z </w:t>
      </w:r>
      <w:r w:rsidRPr="000143E4">
        <w:t>991 zewidencjonowanych wodociągów</w:t>
      </w:r>
      <w:r w:rsidR="005A5A82" w:rsidRPr="000143E4">
        <w:t xml:space="preserve"> i </w:t>
      </w:r>
      <w:r w:rsidRPr="000143E4">
        <w:t>innych podmiotów wykorzystujących wodę pochodzącą</w:t>
      </w:r>
      <w:r w:rsidR="005A5A82" w:rsidRPr="000143E4">
        <w:t xml:space="preserve"> z </w:t>
      </w:r>
      <w:r w:rsidRPr="000143E4">
        <w:t>indywidualnych ujęć, jako część działalności handlowej lub</w:t>
      </w:r>
      <w:r w:rsidR="000E738B" w:rsidRPr="000143E4">
        <w:t xml:space="preserve"> w </w:t>
      </w:r>
      <w:r w:rsidRPr="000143E4">
        <w:t>budynkach użyteczności publicznej. Powyższe stanowi poprawę</w:t>
      </w:r>
      <w:r w:rsidR="000E738B" w:rsidRPr="000143E4">
        <w:t xml:space="preserve"> w </w:t>
      </w:r>
      <w:r w:rsidRPr="000143E4">
        <w:t xml:space="preserve">stosunku do lat ubiegłych </w:t>
      </w:r>
      <w:bookmarkStart w:id="959" w:name="_Hlk131167281"/>
      <w:bookmarkStart w:id="960" w:name="_Hlk100146666"/>
      <w:r w:rsidRPr="000143E4">
        <w:t>–</w:t>
      </w:r>
      <w:bookmarkEnd w:id="959"/>
      <w:r w:rsidR="000E738B" w:rsidRPr="000143E4">
        <w:t xml:space="preserve"> w </w:t>
      </w:r>
      <w:r w:rsidRPr="000143E4">
        <w:t>2021 roku wodę o</w:t>
      </w:r>
      <w:r w:rsidR="008938C2" w:rsidRPr="000143E4">
        <w:t> </w:t>
      </w:r>
      <w:r w:rsidRPr="000143E4">
        <w:t>niestabilnych parametrach fizykochemicznych dostarczało 80 wodociągów,</w:t>
      </w:r>
      <w:r w:rsidR="000E738B" w:rsidRPr="000143E4">
        <w:t xml:space="preserve"> w </w:t>
      </w:r>
      <w:r w:rsidRPr="000143E4">
        <w:t>2020 roku 94 zaś</w:t>
      </w:r>
      <w:r w:rsidR="000E738B" w:rsidRPr="000143E4">
        <w:t xml:space="preserve"> w </w:t>
      </w:r>
      <w:r w:rsidRPr="000143E4">
        <w:t>2019 roku 137.</w:t>
      </w:r>
    </w:p>
    <w:bookmarkEnd w:id="960"/>
    <w:p w14:paraId="31EA3A9D" w14:textId="17C427DD" w:rsidR="00E558DF" w:rsidRPr="000143E4" w:rsidRDefault="00E558DF" w:rsidP="0081011B">
      <w:pPr>
        <w:pStyle w:val="Stylnastroninternet"/>
      </w:pPr>
      <w:r w:rsidRPr="000143E4">
        <w:t>Wodę zanieczyszczoną mikrobiologicznie dostarczało 70 wodociągów, co stanowi 7,1 %</w:t>
      </w:r>
      <w:r w:rsidR="005A5A82" w:rsidRPr="000143E4">
        <w:t xml:space="preserve"> z </w:t>
      </w:r>
      <w:r w:rsidRPr="000143E4">
        <w:t>991 zewidencjonowanych wodociągów</w:t>
      </w:r>
      <w:r w:rsidR="005A5A82" w:rsidRPr="000143E4">
        <w:t xml:space="preserve"> i </w:t>
      </w:r>
      <w:r w:rsidRPr="000143E4">
        <w:t>innych podmiotów wykorzystujących wodę pochodzącą</w:t>
      </w:r>
      <w:r w:rsidR="005A5A82" w:rsidRPr="000143E4">
        <w:t xml:space="preserve"> z </w:t>
      </w:r>
      <w:r w:rsidRPr="000143E4">
        <w:t>indywidualnych ujęć. Powyższe stanowi wzrost</w:t>
      </w:r>
      <w:r w:rsidR="000E738B" w:rsidRPr="000143E4">
        <w:t xml:space="preserve"> w </w:t>
      </w:r>
      <w:r w:rsidRPr="000143E4">
        <w:t>stosunku do 2021 roku,</w:t>
      </w:r>
      <w:r w:rsidR="000E738B" w:rsidRPr="000143E4">
        <w:t xml:space="preserve"> w </w:t>
      </w:r>
      <w:r w:rsidRPr="000143E4">
        <w:t>którym wodę zanieczyszczoną mikrobiologicznie dostarczały 52 wodociągi oraz</w:t>
      </w:r>
      <w:r w:rsidR="000E738B" w:rsidRPr="000143E4">
        <w:t xml:space="preserve"> w </w:t>
      </w:r>
      <w:r w:rsidRPr="000143E4">
        <w:t>stosunku do 2020 roku - 40 wodociągi.</w:t>
      </w:r>
    </w:p>
    <w:p w14:paraId="4247A292" w14:textId="1D06D61A" w:rsidR="00E558DF" w:rsidRPr="000143E4" w:rsidRDefault="00E558DF" w:rsidP="0081011B">
      <w:pPr>
        <w:pStyle w:val="Stylnastroninternet"/>
        <w:rPr>
          <w:color w:val="000000" w:themeColor="text1"/>
        </w:rPr>
      </w:pPr>
      <w:r w:rsidRPr="000143E4">
        <w:t>Wodę o niestabilnych parametrach fizykochemicznych</w:t>
      </w:r>
      <w:r w:rsidR="005A5A82" w:rsidRPr="000143E4">
        <w:t xml:space="preserve"> i </w:t>
      </w:r>
      <w:r w:rsidRPr="000143E4">
        <w:t>zanieczyszczoną mikrobiologicznie jednocześnie dostarczało 13 wodociągów, co stanowi 1,3 %</w:t>
      </w:r>
      <w:r w:rsidR="005A5A82" w:rsidRPr="000143E4">
        <w:t xml:space="preserve"> z </w:t>
      </w:r>
      <w:r w:rsidRPr="000143E4">
        <w:t>991 zewidencjonowanych wodociągów</w:t>
      </w:r>
      <w:r w:rsidR="005A5A82" w:rsidRPr="000143E4">
        <w:t xml:space="preserve"> i </w:t>
      </w:r>
      <w:r w:rsidRPr="000143E4">
        <w:t>innych podmiotów wykorzystujących wodę pochodzącą</w:t>
      </w:r>
      <w:r w:rsidR="005A5A82" w:rsidRPr="000143E4">
        <w:t xml:space="preserve"> z </w:t>
      </w:r>
      <w:r w:rsidRPr="000143E4">
        <w:t>indywidua</w:t>
      </w:r>
      <w:r w:rsidRPr="000143E4">
        <w:rPr>
          <w:color w:val="000000" w:themeColor="text1"/>
        </w:rPr>
        <w:t>lnych ujęć.</w:t>
      </w:r>
    </w:p>
    <w:p w14:paraId="51349FE5" w14:textId="5160F3C4" w:rsidR="00E558DF" w:rsidRPr="000143E4" w:rsidRDefault="00E558DF" w:rsidP="0081011B">
      <w:pPr>
        <w:pStyle w:val="Stylnastroninternet"/>
      </w:pPr>
      <w:r w:rsidRPr="000143E4">
        <w:t>Do dezynfekcji wody do spożycia na terenie woj. zachodniopomorskiego najczęściej stosowany jest podchloryn sodu. Dwutlenek chloru używany jest do dezynfekcji wody</w:t>
      </w:r>
      <w:r w:rsidR="000E738B" w:rsidRPr="000143E4">
        <w:t xml:space="preserve"> w </w:t>
      </w:r>
      <w:r w:rsidRPr="000143E4">
        <w:t>przypadku dwóch wodociągów zbiorowego zaopatrzenia, tj. wodociągu publicznego Szczecin (ZPW Pomorzany - uzdatnianie wody</w:t>
      </w:r>
      <w:r w:rsidR="005A5A82" w:rsidRPr="000143E4">
        <w:t xml:space="preserve"> z </w:t>
      </w:r>
      <w:r w:rsidRPr="000143E4">
        <w:t>ujęcia powierzchniowego j. Miedwie) oraz</w:t>
      </w:r>
      <w:r w:rsidR="002E3E62">
        <w:t> </w:t>
      </w:r>
      <w:r w:rsidRPr="000143E4">
        <w:t>wodociągu publicznego Wolin (pow. kamieński). Na terenie m. Szczecina</w:t>
      </w:r>
      <w:r w:rsidR="005A5A82" w:rsidRPr="000143E4">
        <w:t xml:space="preserve"> z </w:t>
      </w:r>
      <w:r w:rsidRPr="000143E4">
        <w:t>uwagi na</w:t>
      </w:r>
      <w:r w:rsidR="002E3E62">
        <w:t> </w:t>
      </w:r>
      <w:r w:rsidRPr="000143E4">
        <w:t>ujęcie powierzchniowe woda podlega procesom  dezynfekcji ozonem, koagulacji, sedymentacji, filtracji na złożu antracytowo-piaskowym, filtracji na złożu</w:t>
      </w:r>
      <w:r w:rsidR="005A5A82" w:rsidRPr="000143E4">
        <w:t xml:space="preserve"> z </w:t>
      </w:r>
      <w:r w:rsidRPr="000143E4">
        <w:t>granulowanym węglem aktywnym oraz dezynfekcji dwutlenkiem chloru</w:t>
      </w:r>
      <w:r w:rsidR="005A5A82" w:rsidRPr="000143E4">
        <w:t xml:space="preserve"> i </w:t>
      </w:r>
      <w:r w:rsidRPr="000143E4">
        <w:t xml:space="preserve">podchlorynem sodu. </w:t>
      </w:r>
    </w:p>
    <w:p w14:paraId="6AE6F166" w14:textId="6F2C84DB" w:rsidR="00E558DF" w:rsidRPr="000143E4" w:rsidRDefault="00E558DF" w:rsidP="0081011B">
      <w:pPr>
        <w:pStyle w:val="Stylnastroninternet"/>
        <w:rPr>
          <w:color w:val="000000" w:themeColor="text1"/>
        </w:rPr>
      </w:pPr>
      <w:r w:rsidRPr="000143E4">
        <w:rPr>
          <w:color w:val="000000" w:themeColor="text1"/>
        </w:rPr>
        <w:t>Nadal widoczna jest zależność pomiędzy liczbą przekroczeń norm jakości wody,</w:t>
      </w:r>
      <w:r w:rsidR="005A5A82" w:rsidRPr="000143E4">
        <w:rPr>
          <w:color w:val="000000" w:themeColor="text1"/>
        </w:rPr>
        <w:t xml:space="preserve"> a </w:t>
      </w:r>
      <w:r w:rsidRPr="000143E4">
        <w:rPr>
          <w:color w:val="000000" w:themeColor="text1"/>
        </w:rPr>
        <w:t>dobową produkcją wody wodociągów. Najwięcej przekroczeń odnotowano</w:t>
      </w:r>
      <w:r w:rsidR="000E738B" w:rsidRPr="000143E4">
        <w:rPr>
          <w:color w:val="000000" w:themeColor="text1"/>
        </w:rPr>
        <w:t xml:space="preserve"> w </w:t>
      </w:r>
      <w:r w:rsidRPr="000143E4">
        <w:rPr>
          <w:color w:val="000000" w:themeColor="text1"/>
        </w:rPr>
        <w:t>grupie wodociągów o produkcji poniżej 100 m</w:t>
      </w:r>
      <w:r w:rsidRPr="000143E4">
        <w:rPr>
          <w:color w:val="000000" w:themeColor="text1"/>
          <w:vertAlign w:val="superscript"/>
        </w:rPr>
        <w:t>3</w:t>
      </w:r>
      <w:r w:rsidRPr="000143E4">
        <w:rPr>
          <w:color w:val="000000" w:themeColor="text1"/>
        </w:rPr>
        <w:t>/d, stanowiących 72 % wszystkich wodociągów zbiorowego zaopatrzenia na terenie województwa zachodniopomorskiego (616</w:t>
      </w:r>
      <w:r w:rsidR="00845F8B">
        <w:rPr>
          <w:color w:val="000000" w:themeColor="text1"/>
        </w:rPr>
        <w:t> </w:t>
      </w:r>
      <w:r w:rsidRPr="000143E4">
        <w:rPr>
          <w:color w:val="000000" w:themeColor="text1"/>
        </w:rPr>
        <w:t>wodociągów).</w:t>
      </w:r>
    </w:p>
    <w:p w14:paraId="38C7D4C2" w14:textId="22CF52FD" w:rsidR="00E558DF" w:rsidRPr="000143E4" w:rsidRDefault="00E558DF" w:rsidP="0081011B">
      <w:pPr>
        <w:pStyle w:val="Stylnastroninternet"/>
        <w:rPr>
          <w:color w:val="000000" w:themeColor="text1"/>
        </w:rPr>
      </w:pPr>
      <w:r w:rsidRPr="000143E4">
        <w:rPr>
          <w:color w:val="000000" w:themeColor="text1"/>
        </w:rPr>
        <w:t>Najczęściej kwestionowane</w:t>
      </w:r>
      <w:r w:rsidR="000E738B" w:rsidRPr="000143E4">
        <w:rPr>
          <w:color w:val="000000" w:themeColor="text1"/>
        </w:rPr>
        <w:t xml:space="preserve"> w </w:t>
      </w:r>
      <w:r w:rsidRPr="000143E4">
        <w:rPr>
          <w:color w:val="000000" w:themeColor="text1"/>
        </w:rPr>
        <w:t>wodzie parametry to: żelazo (przekroczenie od 210 do</w:t>
      </w:r>
      <w:r w:rsidR="002E3E62">
        <w:rPr>
          <w:color w:val="000000" w:themeColor="text1"/>
        </w:rPr>
        <w:t> </w:t>
      </w:r>
      <w:r w:rsidRPr="000143E4">
        <w:rPr>
          <w:color w:val="000000" w:themeColor="text1"/>
        </w:rPr>
        <w:t>6237 µg/l), mangan (przekroczenie od 51 do 650 µg/l), amonowy jon (przekroczenie od</w:t>
      </w:r>
      <w:r w:rsidR="002E3E62">
        <w:rPr>
          <w:color w:val="000000" w:themeColor="text1"/>
        </w:rPr>
        <w:t> </w:t>
      </w:r>
      <w:r w:rsidRPr="000143E4">
        <w:rPr>
          <w:color w:val="000000" w:themeColor="text1"/>
        </w:rPr>
        <w:t>0,52 do 1,51 mg/l oraz podwyższona mętność (przekroczenia od 1,2 do &gt;40 NTU).</w:t>
      </w:r>
    </w:p>
    <w:p w14:paraId="6539F64F" w14:textId="17035A41" w:rsidR="00E558DF" w:rsidRPr="000143E4" w:rsidRDefault="00E558DF" w:rsidP="0081011B">
      <w:pPr>
        <w:pStyle w:val="Stylnastroninternet"/>
        <w:rPr>
          <w:color w:val="000000" w:themeColor="text1"/>
        </w:rPr>
      </w:pPr>
      <w:r w:rsidRPr="000143E4">
        <w:rPr>
          <w:rFonts w:eastAsia="MyriadPro-Regular"/>
          <w:color w:val="000000" w:themeColor="text1"/>
          <w:lang w:eastAsia="pl-PL"/>
        </w:rPr>
        <w:t>Są to parametry</w:t>
      </w:r>
      <w:r w:rsidR="005A5A82" w:rsidRPr="000143E4">
        <w:rPr>
          <w:rFonts w:eastAsia="MyriadPro-Regular"/>
          <w:color w:val="000000" w:themeColor="text1"/>
          <w:lang w:eastAsia="pl-PL"/>
        </w:rPr>
        <w:t xml:space="preserve"> z </w:t>
      </w:r>
      <w:r w:rsidRPr="000143E4">
        <w:rPr>
          <w:rFonts w:eastAsia="MyriadPro-Regular"/>
          <w:color w:val="000000" w:themeColor="text1"/>
          <w:lang w:eastAsia="pl-PL"/>
        </w:rPr>
        <w:t xml:space="preserve">grupy tzw. parametrów wskaźnikowych, które nie mają bezpośredniego wpływu na zdrowie konsumenta, są jednak ważnym wskaźnikiem </w:t>
      </w:r>
      <w:r w:rsidRPr="000143E4">
        <w:rPr>
          <w:color w:val="000000" w:themeColor="text1"/>
        </w:rPr>
        <w:t>niewłaściwie prowadzonych procesów uzdatniania wody (odżelazianie</w:t>
      </w:r>
      <w:r w:rsidR="005A5A82" w:rsidRPr="000143E4">
        <w:rPr>
          <w:color w:val="000000" w:themeColor="text1"/>
        </w:rPr>
        <w:t xml:space="preserve"> i </w:t>
      </w:r>
      <w:proofErr w:type="spellStart"/>
      <w:r w:rsidRPr="000143E4">
        <w:rPr>
          <w:color w:val="000000" w:themeColor="text1"/>
        </w:rPr>
        <w:t>odmanganianie</w:t>
      </w:r>
      <w:proofErr w:type="spellEnd"/>
      <w:r w:rsidRPr="000143E4">
        <w:rPr>
          <w:color w:val="000000" w:themeColor="text1"/>
        </w:rPr>
        <w:t>) lub</w:t>
      </w:r>
      <w:r w:rsidR="002E3E62">
        <w:rPr>
          <w:color w:val="000000" w:themeColor="text1"/>
        </w:rPr>
        <w:t> </w:t>
      </w:r>
      <w:r w:rsidRPr="000143E4">
        <w:rPr>
          <w:color w:val="000000" w:themeColor="text1"/>
        </w:rPr>
        <w:t>dystrybucji wody. Związki te nie stanowią istotnego zagrożenia dla zdrowia konsumentów, są jednak uciążliwe, pogarszają organoleptyczną jakość wody</w:t>
      </w:r>
      <w:r w:rsidR="005A5A82" w:rsidRPr="000143E4">
        <w:rPr>
          <w:color w:val="000000" w:themeColor="text1"/>
        </w:rPr>
        <w:t xml:space="preserve"> i </w:t>
      </w:r>
      <w:r w:rsidRPr="000143E4">
        <w:rPr>
          <w:color w:val="000000" w:themeColor="text1"/>
        </w:rPr>
        <w:t>powinny być usunięte</w:t>
      </w:r>
      <w:r w:rsidR="000E738B" w:rsidRPr="000143E4">
        <w:rPr>
          <w:color w:val="000000" w:themeColor="text1"/>
        </w:rPr>
        <w:t xml:space="preserve"> w </w:t>
      </w:r>
      <w:r w:rsidRPr="000143E4">
        <w:rPr>
          <w:color w:val="000000" w:themeColor="text1"/>
        </w:rPr>
        <w:t>procesach uzdatniania przed podaniem wody do sieci wodociągowej.</w:t>
      </w:r>
    </w:p>
    <w:p w14:paraId="7BAB1AC0" w14:textId="455EE81C" w:rsidR="00E558DF" w:rsidRPr="000143E4" w:rsidRDefault="00E558DF" w:rsidP="0081011B">
      <w:pPr>
        <w:pStyle w:val="Stylnastroninternet"/>
        <w:rPr>
          <w:color w:val="000000" w:themeColor="text1"/>
        </w:rPr>
      </w:pPr>
      <w:r w:rsidRPr="000143E4">
        <w:rPr>
          <w:color w:val="000000" w:themeColor="text1"/>
        </w:rPr>
        <w:t>Dopuszczalne stężenie żelaza wynosi 200 µg/l, manganu 50 µg/l, amonowego jonu 0,50 mg/l</w:t>
      </w:r>
      <w:r w:rsidR="005A5A82" w:rsidRPr="000143E4">
        <w:rPr>
          <w:color w:val="000000" w:themeColor="text1"/>
        </w:rPr>
        <w:t xml:space="preserve"> i </w:t>
      </w:r>
      <w:r w:rsidRPr="000143E4">
        <w:rPr>
          <w:color w:val="000000" w:themeColor="text1"/>
        </w:rPr>
        <w:t>mętności wynosi 1 NTU.</w:t>
      </w:r>
    </w:p>
    <w:p w14:paraId="6E2E20B9" w14:textId="3EFCF60B" w:rsidR="00E558DF" w:rsidRPr="000143E4" w:rsidRDefault="00E558DF" w:rsidP="0081011B">
      <w:pPr>
        <w:pStyle w:val="Stylnastroninternet"/>
        <w:rPr>
          <w:color w:val="000000" w:themeColor="text1"/>
        </w:rPr>
      </w:pPr>
      <w:r w:rsidRPr="000143E4">
        <w:rPr>
          <w:color w:val="000000" w:themeColor="text1"/>
        </w:rPr>
        <w:lastRenderedPageBreak/>
        <w:t>Dodatkowo stwierdzono przekroczenia chlorków (przekroczenie 279 mg/l, Najwyższe Dopuszczalne Stężenie - 250 mg/l) oraz sodu (przekroczenie 282 mg/l, Najwyższe Dopuszczalne Stężenie - 200 mg/l) występujące</w:t>
      </w:r>
      <w:r w:rsidR="000E738B" w:rsidRPr="000143E4">
        <w:rPr>
          <w:color w:val="000000" w:themeColor="text1"/>
        </w:rPr>
        <w:t xml:space="preserve"> w </w:t>
      </w:r>
      <w:r w:rsidRPr="000143E4">
        <w:rPr>
          <w:color w:val="000000" w:themeColor="text1"/>
        </w:rPr>
        <w:t xml:space="preserve">pow. kamieńskim. </w:t>
      </w:r>
    </w:p>
    <w:p w14:paraId="7AAA457A" w14:textId="19FADB72" w:rsidR="00E558DF" w:rsidRPr="000143E4" w:rsidRDefault="00E558DF" w:rsidP="0081011B">
      <w:pPr>
        <w:pStyle w:val="Stylnastroninternet"/>
        <w:rPr>
          <w:rFonts w:eastAsia="MyriadPro-Regular"/>
          <w:bCs/>
          <w:color w:val="000000" w:themeColor="text1"/>
          <w:lang w:eastAsia="pl-PL"/>
        </w:rPr>
      </w:pPr>
      <w:r w:rsidRPr="000143E4">
        <w:rPr>
          <w:rFonts w:eastAsia="MyriadPro-Regular"/>
          <w:bCs/>
          <w:color w:val="000000" w:themeColor="text1"/>
          <w:lang w:eastAsia="pl-PL"/>
        </w:rPr>
        <w:t>Badania</w:t>
      </w:r>
      <w:r w:rsidR="000E738B" w:rsidRPr="000143E4">
        <w:rPr>
          <w:rFonts w:eastAsia="MyriadPro-Regular"/>
          <w:bCs/>
          <w:color w:val="000000" w:themeColor="text1"/>
          <w:lang w:eastAsia="pl-PL"/>
        </w:rPr>
        <w:t xml:space="preserve"> w </w:t>
      </w:r>
      <w:r w:rsidRPr="000143E4">
        <w:rPr>
          <w:rFonts w:eastAsia="MyriadPro-Regular"/>
          <w:bCs/>
          <w:color w:val="000000" w:themeColor="text1"/>
          <w:lang w:eastAsia="pl-PL"/>
        </w:rPr>
        <w:t>zakresie parametrów mikrobiologicznych (</w:t>
      </w:r>
      <w:r w:rsidRPr="000143E4">
        <w:rPr>
          <w:rFonts w:eastAsia="MyriadPro-Regular"/>
          <w:bCs/>
          <w:i/>
          <w:color w:val="000000" w:themeColor="text1"/>
          <w:lang w:eastAsia="pl-PL"/>
        </w:rPr>
        <w:t>Escherichia coli</w:t>
      </w:r>
      <w:r w:rsidRPr="000143E4">
        <w:rPr>
          <w:rFonts w:eastAsia="MyriadPro-Regular"/>
          <w:bCs/>
          <w:color w:val="000000" w:themeColor="text1"/>
          <w:lang w:eastAsia="pl-PL"/>
        </w:rPr>
        <w:t xml:space="preserve">, </w:t>
      </w:r>
      <w:proofErr w:type="spellStart"/>
      <w:r w:rsidRPr="000143E4">
        <w:rPr>
          <w:rFonts w:eastAsia="MyriadPro-Regular"/>
          <w:bCs/>
          <w:color w:val="000000" w:themeColor="text1"/>
          <w:lang w:eastAsia="pl-PL"/>
        </w:rPr>
        <w:t>Enterokoki</w:t>
      </w:r>
      <w:proofErr w:type="spellEnd"/>
      <w:r w:rsidRPr="000143E4">
        <w:rPr>
          <w:rFonts w:eastAsia="MyriadPro-Regular"/>
          <w:bCs/>
          <w:color w:val="000000" w:themeColor="text1"/>
          <w:lang w:eastAsia="pl-PL"/>
        </w:rPr>
        <w:t xml:space="preserve">, bakterie grupy coli, </w:t>
      </w:r>
      <w:r w:rsidRPr="000143E4">
        <w:rPr>
          <w:bCs/>
          <w:color w:val="000000" w:themeColor="text1"/>
        </w:rPr>
        <w:t>ogólna liczba mikroorganizmów</w:t>
      </w:r>
      <w:r w:rsidR="000E738B" w:rsidRPr="000143E4">
        <w:rPr>
          <w:bCs/>
          <w:color w:val="000000" w:themeColor="text1"/>
        </w:rPr>
        <w:t xml:space="preserve"> w </w:t>
      </w:r>
      <w:r w:rsidRPr="000143E4">
        <w:rPr>
          <w:bCs/>
          <w:color w:val="000000" w:themeColor="text1"/>
        </w:rPr>
        <w:t xml:space="preserve">22±2 ºC po 72 h, </w:t>
      </w:r>
      <w:r w:rsidRPr="000143E4">
        <w:rPr>
          <w:bCs/>
          <w:i/>
          <w:color w:val="000000" w:themeColor="text1"/>
        </w:rPr>
        <w:t xml:space="preserve">Clostridium </w:t>
      </w:r>
      <w:proofErr w:type="spellStart"/>
      <w:r w:rsidRPr="000143E4">
        <w:rPr>
          <w:bCs/>
          <w:i/>
          <w:color w:val="000000" w:themeColor="text1"/>
        </w:rPr>
        <w:t>perfringens</w:t>
      </w:r>
      <w:proofErr w:type="spellEnd"/>
      <w:r w:rsidRPr="000143E4">
        <w:rPr>
          <w:bCs/>
          <w:i/>
          <w:color w:val="000000" w:themeColor="text1"/>
        </w:rPr>
        <w:t xml:space="preserve"> - </w:t>
      </w:r>
      <w:r w:rsidRPr="000143E4">
        <w:rPr>
          <w:bCs/>
          <w:color w:val="000000" w:themeColor="text1"/>
        </w:rPr>
        <w:t>łącznie ze sporami)</w:t>
      </w:r>
      <w:r w:rsidRPr="000143E4">
        <w:rPr>
          <w:rFonts w:eastAsia="MyriadPro-Regular"/>
          <w:bCs/>
          <w:color w:val="000000" w:themeColor="text1"/>
          <w:lang w:eastAsia="pl-PL"/>
        </w:rPr>
        <w:t xml:space="preserve"> mają podstawowe znaczenie</w:t>
      </w:r>
      <w:r w:rsidR="000E738B" w:rsidRPr="000143E4">
        <w:rPr>
          <w:rFonts w:eastAsia="MyriadPro-Regular"/>
          <w:bCs/>
          <w:color w:val="000000" w:themeColor="text1"/>
          <w:lang w:eastAsia="pl-PL"/>
        </w:rPr>
        <w:t xml:space="preserve"> w </w:t>
      </w:r>
      <w:r w:rsidRPr="000143E4">
        <w:rPr>
          <w:rFonts w:eastAsia="MyriadPro-Regular"/>
          <w:bCs/>
          <w:color w:val="000000" w:themeColor="text1"/>
          <w:lang w:eastAsia="pl-PL"/>
        </w:rPr>
        <w:t>ocenie przydatności wody do spożycia, gdyż czynniki te mogą wpływać negatywnie na zdrowie ludzi</w:t>
      </w:r>
      <w:r w:rsidR="005A5A82" w:rsidRPr="000143E4">
        <w:rPr>
          <w:rFonts w:eastAsia="MyriadPro-Regular"/>
          <w:bCs/>
          <w:color w:val="000000" w:themeColor="text1"/>
          <w:lang w:eastAsia="pl-PL"/>
        </w:rPr>
        <w:t xml:space="preserve"> i </w:t>
      </w:r>
      <w:r w:rsidRPr="000143E4">
        <w:rPr>
          <w:rFonts w:eastAsia="MyriadPro-Regular"/>
          <w:bCs/>
          <w:color w:val="000000" w:themeColor="text1"/>
          <w:lang w:eastAsia="pl-PL"/>
        </w:rPr>
        <w:t xml:space="preserve">wywoływać choroby </w:t>
      </w:r>
      <w:r w:rsidRPr="000143E4">
        <w:rPr>
          <w:rFonts w:eastAsia="MyriadPro-Regular"/>
          <w:bCs/>
          <w:lang w:eastAsia="pl-PL"/>
        </w:rPr>
        <w:t>wod</w:t>
      </w:r>
      <w:r w:rsidR="009403D6" w:rsidRPr="000143E4">
        <w:rPr>
          <w:rFonts w:eastAsia="MyriadPro-Regular"/>
          <w:bCs/>
          <w:lang w:eastAsia="pl-PL"/>
        </w:rPr>
        <w:t>no</w:t>
      </w:r>
      <w:r w:rsidRPr="000143E4">
        <w:rPr>
          <w:rFonts w:eastAsia="MyriadPro-Regular"/>
          <w:bCs/>
          <w:lang w:eastAsia="pl-PL"/>
        </w:rPr>
        <w:t xml:space="preserve">pochodne. </w:t>
      </w:r>
      <w:r w:rsidR="009403D6" w:rsidRPr="000143E4">
        <w:rPr>
          <w:rFonts w:eastAsia="MyriadPro-Regular"/>
          <w:bCs/>
          <w:lang w:eastAsia="pl-PL"/>
        </w:rPr>
        <w:t xml:space="preserve">Ponadto są dobrymi wskaźnikami zanieczyszczeń mikrobiologicznych wody. </w:t>
      </w:r>
    </w:p>
    <w:p w14:paraId="7138454A" w14:textId="32669AC9" w:rsidR="00E558DF" w:rsidRPr="000143E4" w:rsidRDefault="00E558DF" w:rsidP="0081011B">
      <w:pPr>
        <w:pStyle w:val="Stylnastroninternet"/>
        <w:rPr>
          <w:rFonts w:eastAsia="MyriadPro-Regular"/>
          <w:color w:val="000000" w:themeColor="text1"/>
          <w:lang w:eastAsia="pl-PL"/>
        </w:rPr>
      </w:pPr>
      <w:r w:rsidRPr="000143E4">
        <w:rPr>
          <w:rFonts w:eastAsia="MyriadPro-Regular"/>
          <w:color w:val="000000" w:themeColor="text1"/>
          <w:lang w:eastAsia="pl-PL"/>
        </w:rPr>
        <w:t>Przypadki pogorszenia jakości wody</w:t>
      </w:r>
      <w:r w:rsidR="000E738B" w:rsidRPr="000143E4">
        <w:rPr>
          <w:rFonts w:eastAsia="MyriadPro-Regular"/>
          <w:color w:val="000000" w:themeColor="text1"/>
          <w:lang w:eastAsia="pl-PL"/>
        </w:rPr>
        <w:t xml:space="preserve"> w </w:t>
      </w:r>
      <w:r w:rsidRPr="000143E4">
        <w:rPr>
          <w:rFonts w:eastAsia="MyriadPro-Regular"/>
          <w:color w:val="000000" w:themeColor="text1"/>
          <w:lang w:eastAsia="pl-PL"/>
        </w:rPr>
        <w:t>zakresie mikrobiologicznym były spowodowane głównie awariami urządzeń, brakiem właściwej dezynfekcji po dokonanej konserwacji, złym stanem technicznym instalacji wewnętrznej, małym rozbiorem wody, brakiem regularnego płukania sieci, co mogło być skutkiem wtórnego zanieczyszczenia</w:t>
      </w:r>
      <w:r w:rsidR="000E738B" w:rsidRPr="000143E4">
        <w:rPr>
          <w:rFonts w:eastAsia="MyriadPro-Regular"/>
          <w:color w:val="000000" w:themeColor="text1"/>
          <w:lang w:eastAsia="pl-PL"/>
        </w:rPr>
        <w:t xml:space="preserve"> w </w:t>
      </w:r>
      <w:r w:rsidRPr="000143E4">
        <w:rPr>
          <w:rFonts w:eastAsia="MyriadPro-Regular"/>
          <w:color w:val="000000" w:themeColor="text1"/>
          <w:lang w:eastAsia="pl-PL"/>
        </w:rPr>
        <w:t>związku</w:t>
      </w:r>
      <w:r w:rsidR="005A5A82" w:rsidRPr="000143E4">
        <w:rPr>
          <w:rFonts w:eastAsia="MyriadPro-Regular"/>
          <w:color w:val="000000" w:themeColor="text1"/>
          <w:lang w:eastAsia="pl-PL"/>
        </w:rPr>
        <w:t xml:space="preserve"> z </w:t>
      </w:r>
      <w:r w:rsidRPr="000143E4">
        <w:rPr>
          <w:rFonts w:eastAsia="MyriadPro-Regular"/>
          <w:color w:val="000000" w:themeColor="text1"/>
          <w:lang w:eastAsia="pl-PL"/>
        </w:rPr>
        <w:t>odkładaniem się</w:t>
      </w:r>
      <w:r w:rsidR="000E738B" w:rsidRPr="000143E4">
        <w:rPr>
          <w:rFonts w:eastAsia="MyriadPro-Regular"/>
          <w:color w:val="000000" w:themeColor="text1"/>
          <w:lang w:eastAsia="pl-PL"/>
        </w:rPr>
        <w:t xml:space="preserve"> w </w:t>
      </w:r>
      <w:r w:rsidRPr="000143E4">
        <w:rPr>
          <w:rFonts w:eastAsia="MyriadPro-Regular"/>
          <w:color w:val="000000" w:themeColor="text1"/>
          <w:lang w:eastAsia="pl-PL"/>
        </w:rPr>
        <w:t>przewodach związków żelaza</w:t>
      </w:r>
      <w:r w:rsidR="005A5A82" w:rsidRPr="000143E4">
        <w:rPr>
          <w:rFonts w:eastAsia="MyriadPro-Regular"/>
          <w:color w:val="000000" w:themeColor="text1"/>
          <w:lang w:eastAsia="pl-PL"/>
        </w:rPr>
        <w:t xml:space="preserve"> i </w:t>
      </w:r>
      <w:r w:rsidRPr="000143E4">
        <w:rPr>
          <w:rFonts w:eastAsia="MyriadPro-Regular"/>
          <w:color w:val="000000" w:themeColor="text1"/>
          <w:lang w:eastAsia="pl-PL"/>
        </w:rPr>
        <w:t>manganu.</w:t>
      </w:r>
    </w:p>
    <w:p w14:paraId="16C71E59" w14:textId="78F130F0" w:rsidR="00E558DF" w:rsidRPr="000143E4" w:rsidRDefault="00E558DF" w:rsidP="0081011B">
      <w:pPr>
        <w:pStyle w:val="Stylnastroninternet"/>
        <w:rPr>
          <w:rFonts w:eastAsia="MyriadPro-Regular"/>
          <w:color w:val="000000" w:themeColor="text1"/>
          <w:lang w:eastAsia="pl-PL"/>
        </w:rPr>
      </w:pPr>
      <w:r w:rsidRPr="000143E4">
        <w:rPr>
          <w:rFonts w:eastAsia="MyriadPro-Regular"/>
          <w:color w:val="000000" w:themeColor="text1"/>
          <w:lang w:eastAsia="pl-PL"/>
        </w:rPr>
        <w:t>Najczęściej stwierdzanymi wskaźnikami zanieczyszczenia mikrobiologicznego wody do</w:t>
      </w:r>
      <w:r w:rsidR="002E3E62">
        <w:rPr>
          <w:rFonts w:eastAsia="MyriadPro-Regular"/>
          <w:color w:val="000000" w:themeColor="text1"/>
          <w:lang w:eastAsia="pl-PL"/>
        </w:rPr>
        <w:t> </w:t>
      </w:r>
      <w:r w:rsidRPr="000143E4">
        <w:rPr>
          <w:rFonts w:eastAsia="MyriadPro-Regular"/>
          <w:color w:val="000000" w:themeColor="text1"/>
          <w:lang w:eastAsia="pl-PL"/>
        </w:rPr>
        <w:t xml:space="preserve">spożycia były </w:t>
      </w:r>
      <w:r w:rsidRPr="000143E4">
        <w:rPr>
          <w:rFonts w:eastAsia="MyriadPro-Regular"/>
          <w:bCs/>
          <w:color w:val="000000" w:themeColor="text1"/>
          <w:lang w:eastAsia="pl-PL"/>
        </w:rPr>
        <w:t xml:space="preserve">bakterie grupy coli oraz </w:t>
      </w:r>
      <w:r w:rsidRPr="000143E4">
        <w:rPr>
          <w:bCs/>
          <w:color w:val="000000" w:themeColor="text1"/>
        </w:rPr>
        <w:t>ogólna liczba mikroorganizmów</w:t>
      </w:r>
      <w:r w:rsidR="000E738B" w:rsidRPr="000143E4">
        <w:rPr>
          <w:bCs/>
          <w:color w:val="000000" w:themeColor="text1"/>
        </w:rPr>
        <w:t xml:space="preserve"> w </w:t>
      </w:r>
      <w:r w:rsidRPr="000143E4">
        <w:rPr>
          <w:bCs/>
          <w:color w:val="000000" w:themeColor="text1"/>
        </w:rPr>
        <w:t>22±2 ºC po 72 h.</w:t>
      </w:r>
    </w:p>
    <w:p w14:paraId="17765E3C" w14:textId="203E3C5A" w:rsidR="00E558DF" w:rsidRPr="000143E4" w:rsidRDefault="00E558DF" w:rsidP="0081011B">
      <w:pPr>
        <w:pStyle w:val="Stylnastroninternet"/>
        <w:rPr>
          <w:color w:val="000000" w:themeColor="text1"/>
        </w:rPr>
      </w:pPr>
      <w:r w:rsidRPr="000143E4">
        <w:rPr>
          <w:color w:val="000000" w:themeColor="text1"/>
        </w:rPr>
        <w:t>W mniejszym stopniu stwierdzano występowanie</w:t>
      </w:r>
      <w:r w:rsidR="000E738B" w:rsidRPr="000143E4">
        <w:rPr>
          <w:color w:val="000000" w:themeColor="text1"/>
        </w:rPr>
        <w:t xml:space="preserve"> w </w:t>
      </w:r>
      <w:r w:rsidRPr="000143E4">
        <w:rPr>
          <w:color w:val="000000" w:themeColor="text1"/>
        </w:rPr>
        <w:t xml:space="preserve">wodzie mikroorganizmów, takich jak </w:t>
      </w:r>
      <w:r w:rsidRPr="000143E4">
        <w:rPr>
          <w:i/>
          <w:color w:val="000000" w:themeColor="text1"/>
        </w:rPr>
        <w:t>Escherichia coli</w:t>
      </w:r>
      <w:r w:rsidR="005A5A82" w:rsidRPr="000143E4">
        <w:rPr>
          <w:color w:val="000000" w:themeColor="text1"/>
        </w:rPr>
        <w:t xml:space="preserve"> i </w:t>
      </w:r>
      <w:proofErr w:type="spellStart"/>
      <w:r w:rsidRPr="000143E4">
        <w:rPr>
          <w:color w:val="000000" w:themeColor="text1"/>
        </w:rPr>
        <w:t>enterokoki</w:t>
      </w:r>
      <w:proofErr w:type="spellEnd"/>
      <w:r w:rsidRPr="000143E4">
        <w:rPr>
          <w:color w:val="000000" w:themeColor="text1"/>
        </w:rPr>
        <w:t xml:space="preserve"> (paciorkowce kałowe), bytujących zwykle</w:t>
      </w:r>
      <w:r w:rsidR="000E738B" w:rsidRPr="000143E4">
        <w:rPr>
          <w:color w:val="000000" w:themeColor="text1"/>
        </w:rPr>
        <w:t xml:space="preserve"> w </w:t>
      </w:r>
      <w:r w:rsidRPr="000143E4">
        <w:rPr>
          <w:color w:val="000000" w:themeColor="text1"/>
        </w:rPr>
        <w:t>odchodach ludzi</w:t>
      </w:r>
      <w:r w:rsidR="005A5A82" w:rsidRPr="000143E4">
        <w:rPr>
          <w:color w:val="000000" w:themeColor="text1"/>
        </w:rPr>
        <w:t xml:space="preserve"> i </w:t>
      </w:r>
      <w:r w:rsidRPr="000143E4">
        <w:rPr>
          <w:color w:val="000000" w:themeColor="text1"/>
        </w:rPr>
        <w:t>zwierząt stałocieplnych, wskazuje na zanieczyszczenie typu kałowego. Parametry te stanowią swoisty wskaźnik zanieczyszczenia mikrobiologicznego wody</w:t>
      </w:r>
      <w:r w:rsidR="005A5A82" w:rsidRPr="000143E4">
        <w:rPr>
          <w:color w:val="000000" w:themeColor="text1"/>
        </w:rPr>
        <w:t xml:space="preserve"> i </w:t>
      </w:r>
      <w:r w:rsidRPr="000143E4">
        <w:rPr>
          <w:color w:val="000000" w:themeColor="text1"/>
        </w:rPr>
        <w:t>ich obecność</w:t>
      </w:r>
      <w:r w:rsidR="000E738B" w:rsidRPr="000143E4">
        <w:rPr>
          <w:color w:val="000000" w:themeColor="text1"/>
        </w:rPr>
        <w:t xml:space="preserve"> w </w:t>
      </w:r>
      <w:r w:rsidRPr="000143E4">
        <w:rPr>
          <w:color w:val="000000" w:themeColor="text1"/>
        </w:rPr>
        <w:t>wodzie wiąże się</w:t>
      </w:r>
      <w:r w:rsidR="005A5A82" w:rsidRPr="000143E4">
        <w:rPr>
          <w:color w:val="000000" w:themeColor="text1"/>
        </w:rPr>
        <w:t xml:space="preserve"> z </w:t>
      </w:r>
      <w:r w:rsidRPr="000143E4">
        <w:rPr>
          <w:color w:val="000000" w:themeColor="text1"/>
        </w:rPr>
        <w:t>koniecznością podjęcia natychmiastowych działań naprawczych</w:t>
      </w:r>
      <w:r w:rsidRPr="000143E4">
        <w:rPr>
          <w:rFonts w:eastAsia="MyriadPro-Regular"/>
          <w:bCs/>
          <w:color w:val="000000" w:themeColor="text1"/>
          <w:lang w:eastAsia="pl-PL"/>
        </w:rPr>
        <w:t>, celem doprowadzenia wody do jakości zgodnej</w:t>
      </w:r>
      <w:r w:rsidR="005A5A82" w:rsidRPr="000143E4">
        <w:rPr>
          <w:rFonts w:eastAsia="MyriadPro-Regular"/>
          <w:bCs/>
          <w:color w:val="000000" w:themeColor="text1"/>
          <w:lang w:eastAsia="pl-PL"/>
        </w:rPr>
        <w:t xml:space="preserve"> z </w:t>
      </w:r>
      <w:r w:rsidRPr="000143E4">
        <w:rPr>
          <w:rFonts w:eastAsia="MyriadPro-Regular"/>
          <w:bCs/>
          <w:color w:val="000000" w:themeColor="text1"/>
          <w:lang w:eastAsia="pl-PL"/>
        </w:rPr>
        <w:t>wymaganiami dla wody przeznaczonej do spożycia przez ludzi.</w:t>
      </w:r>
    </w:p>
    <w:p w14:paraId="3309E390" w14:textId="0E51D619" w:rsidR="00E558DF" w:rsidRPr="000143E4" w:rsidRDefault="00E558DF" w:rsidP="0081011B">
      <w:pPr>
        <w:pStyle w:val="Stylnastroninternet"/>
        <w:rPr>
          <w:rFonts w:eastAsia="MyriadPro-Regular"/>
          <w:lang w:eastAsia="pl-PL"/>
        </w:rPr>
      </w:pPr>
      <w:r w:rsidRPr="000143E4">
        <w:rPr>
          <w:rFonts w:eastAsia="MyriadPro-Regular"/>
          <w:lang w:eastAsia="pl-PL"/>
        </w:rPr>
        <w:t>W 2022 roku do organów Państwowej Inspekcji Sanitarnej wpłynęło łącznie 66 zgłoszeń interwencyjnych</w:t>
      </w:r>
      <w:r w:rsidR="000E738B" w:rsidRPr="000143E4">
        <w:rPr>
          <w:rFonts w:eastAsia="MyriadPro-Regular"/>
          <w:lang w:eastAsia="pl-PL"/>
        </w:rPr>
        <w:t xml:space="preserve"> w </w:t>
      </w:r>
      <w:r w:rsidRPr="000143E4">
        <w:rPr>
          <w:rFonts w:eastAsia="MyriadPro-Regular"/>
          <w:lang w:eastAsia="pl-PL"/>
        </w:rPr>
        <w:t>sprawie złej jakości dostarczanej wody wodociągowej.</w:t>
      </w:r>
    </w:p>
    <w:p w14:paraId="1D6BD4E5" w14:textId="5421E36B" w:rsidR="00E558DF" w:rsidRPr="000143E4" w:rsidRDefault="00E558DF" w:rsidP="0081011B">
      <w:pPr>
        <w:pStyle w:val="Stylnastroninternet"/>
        <w:rPr>
          <w:rFonts w:eastAsia="MyriadPro-Regular"/>
          <w:lang w:eastAsia="pl-PL"/>
        </w:rPr>
      </w:pPr>
      <w:r w:rsidRPr="000143E4">
        <w:rPr>
          <w:rFonts w:eastAsia="MyriadPro-Regular"/>
          <w:lang w:eastAsia="pl-PL"/>
        </w:rPr>
        <w:t xml:space="preserve">W interwencjach najczęściej </w:t>
      </w:r>
      <w:r w:rsidR="009403D6" w:rsidRPr="000143E4">
        <w:rPr>
          <w:rFonts w:eastAsia="MyriadPro-Regular"/>
          <w:lang w:eastAsia="pl-PL"/>
        </w:rPr>
        <w:t xml:space="preserve">wskazywano na niewłaściwą </w:t>
      </w:r>
      <w:r w:rsidRPr="000143E4">
        <w:rPr>
          <w:rFonts w:eastAsia="MyriadPro-Regular"/>
          <w:lang w:eastAsia="pl-PL"/>
        </w:rPr>
        <w:t xml:space="preserve"> barwę, zapach, osad występujący</w:t>
      </w:r>
      <w:r w:rsidR="000E738B" w:rsidRPr="000143E4">
        <w:rPr>
          <w:rFonts w:eastAsia="MyriadPro-Regular"/>
          <w:lang w:eastAsia="pl-PL"/>
        </w:rPr>
        <w:t xml:space="preserve"> w </w:t>
      </w:r>
      <w:r w:rsidRPr="000143E4">
        <w:rPr>
          <w:rFonts w:eastAsia="MyriadPro-Regular"/>
          <w:lang w:eastAsia="pl-PL"/>
        </w:rPr>
        <w:t>wodzie do spożycia, zmiany skórne po kontakcie</w:t>
      </w:r>
      <w:r w:rsidR="005A5A82" w:rsidRPr="000143E4">
        <w:rPr>
          <w:rFonts w:eastAsia="MyriadPro-Regular"/>
          <w:lang w:eastAsia="pl-PL"/>
        </w:rPr>
        <w:t xml:space="preserve"> z </w:t>
      </w:r>
      <w:r w:rsidRPr="000143E4">
        <w:rPr>
          <w:rFonts w:eastAsia="MyriadPro-Regular"/>
          <w:lang w:eastAsia="pl-PL"/>
        </w:rPr>
        <w:t>wodą lub dolegliwości ze</w:t>
      </w:r>
      <w:r w:rsidR="002E3E62">
        <w:rPr>
          <w:rFonts w:eastAsia="MyriadPro-Regular"/>
          <w:lang w:eastAsia="pl-PL"/>
        </w:rPr>
        <w:t> </w:t>
      </w:r>
      <w:r w:rsidRPr="000143E4">
        <w:rPr>
          <w:rFonts w:eastAsia="MyriadPro-Regular"/>
          <w:lang w:eastAsia="pl-PL"/>
        </w:rPr>
        <w:t>strony układu pokarmowego po spożyciu wody. Przeprowadzone przez właściwych państwowych inspektorów sanitarnych działania wyjaśniające,</w:t>
      </w:r>
      <w:r w:rsidR="000E738B" w:rsidRPr="000143E4">
        <w:rPr>
          <w:rFonts w:eastAsia="MyriadPro-Regular"/>
          <w:lang w:eastAsia="pl-PL"/>
        </w:rPr>
        <w:t xml:space="preserve"> w </w:t>
      </w:r>
      <w:r w:rsidRPr="000143E4">
        <w:rPr>
          <w:rFonts w:eastAsia="MyriadPro-Regular"/>
          <w:lang w:eastAsia="pl-PL"/>
        </w:rPr>
        <w:t>tym badania próbek wody</w:t>
      </w:r>
      <w:r w:rsidR="00AC6B1E">
        <w:rPr>
          <w:rFonts w:eastAsia="MyriadPro-Regular"/>
          <w:lang w:eastAsia="pl-PL"/>
        </w:rPr>
        <w:t xml:space="preserve"> potwierdziły zasadność interwencji w 23 przypadkach</w:t>
      </w:r>
      <w:r w:rsidRPr="000143E4">
        <w:rPr>
          <w:rFonts w:eastAsia="MyriadPro-Regular"/>
          <w:lang w:eastAsia="pl-PL"/>
        </w:rPr>
        <w:t>. Najwięcej zgłoszeń</w:t>
      </w:r>
      <w:r w:rsidR="000E738B" w:rsidRPr="000143E4">
        <w:rPr>
          <w:rFonts w:eastAsia="MyriadPro-Regular"/>
          <w:lang w:eastAsia="pl-PL"/>
        </w:rPr>
        <w:t xml:space="preserve"> w </w:t>
      </w:r>
      <w:r w:rsidRPr="000143E4">
        <w:rPr>
          <w:rFonts w:eastAsia="MyriadPro-Regular"/>
          <w:lang w:eastAsia="pl-PL"/>
        </w:rPr>
        <w:t>sprawie niewłaściwej jakości wody wodociągowej zarejestrowano</w:t>
      </w:r>
      <w:r w:rsidR="000E738B" w:rsidRPr="000143E4">
        <w:rPr>
          <w:rFonts w:eastAsia="MyriadPro-Regular"/>
          <w:lang w:eastAsia="pl-PL"/>
        </w:rPr>
        <w:t xml:space="preserve"> w </w:t>
      </w:r>
      <w:r w:rsidRPr="000143E4">
        <w:rPr>
          <w:rFonts w:eastAsia="MyriadPro-Regular"/>
          <w:lang w:eastAsia="pl-PL"/>
        </w:rPr>
        <w:t>powiatach: koszalińskim (11), kołobrzeskim (9),</w:t>
      </w:r>
      <w:r w:rsidR="00CB4DD3" w:rsidRPr="000143E4">
        <w:rPr>
          <w:rFonts w:eastAsia="MyriadPro-Regular"/>
          <w:lang w:eastAsia="pl-PL"/>
        </w:rPr>
        <w:t xml:space="preserve"> choszczeńskim (7)</w:t>
      </w:r>
      <w:r w:rsidR="005A5A82" w:rsidRPr="000143E4">
        <w:rPr>
          <w:rFonts w:eastAsia="MyriadPro-Regular"/>
          <w:lang w:eastAsia="pl-PL"/>
        </w:rPr>
        <w:t xml:space="preserve"> i </w:t>
      </w:r>
      <w:r w:rsidRPr="000143E4">
        <w:rPr>
          <w:rFonts w:eastAsia="MyriadPro-Regular"/>
          <w:lang w:eastAsia="pl-PL"/>
        </w:rPr>
        <w:t xml:space="preserve"> Świnoujśc</w:t>
      </w:r>
      <w:r w:rsidR="00CB4DD3" w:rsidRPr="000143E4">
        <w:rPr>
          <w:rFonts w:eastAsia="MyriadPro-Regular"/>
          <w:lang w:eastAsia="pl-PL"/>
        </w:rPr>
        <w:t>iu</w:t>
      </w:r>
      <w:r w:rsidRPr="000143E4">
        <w:rPr>
          <w:rFonts w:eastAsia="MyriadPro-Regular"/>
          <w:lang w:eastAsia="pl-PL"/>
        </w:rPr>
        <w:t xml:space="preserve"> (7)</w:t>
      </w:r>
      <w:r w:rsidR="00CB4DD3" w:rsidRPr="000143E4">
        <w:rPr>
          <w:rFonts w:eastAsia="MyriadPro-Regular"/>
          <w:lang w:eastAsia="pl-PL"/>
        </w:rPr>
        <w:t>.</w:t>
      </w:r>
    </w:p>
    <w:p w14:paraId="4CD316E7" w14:textId="07CE30A3" w:rsidR="00E558DF" w:rsidRDefault="00E558DF" w:rsidP="0081011B">
      <w:pPr>
        <w:pStyle w:val="Stylnastroninternet"/>
      </w:pPr>
      <w:r w:rsidRPr="000143E4">
        <w:t>W trakcie 2022 roku na terenie województwa zachodniopomorskiego nie zostały stwierdzone żadne reakcje niepożądane związane ze spożyciem wody,</w:t>
      </w:r>
      <w:r w:rsidR="000E738B" w:rsidRPr="000143E4">
        <w:t xml:space="preserve"> w </w:t>
      </w:r>
      <w:r w:rsidRPr="000143E4">
        <w:t xml:space="preserve">tym nie stwierdzono wystąpienia chorób </w:t>
      </w:r>
      <w:proofErr w:type="spellStart"/>
      <w:r w:rsidRPr="000143E4">
        <w:t>wodnopochodnych</w:t>
      </w:r>
      <w:proofErr w:type="spellEnd"/>
      <w:r w:rsidRPr="000143E4">
        <w:t>.</w:t>
      </w:r>
    </w:p>
    <w:p w14:paraId="27E655EC" w14:textId="77777777" w:rsidR="000143E4" w:rsidRPr="000143E4" w:rsidRDefault="000143E4" w:rsidP="0081011B">
      <w:pPr>
        <w:pStyle w:val="Stylnastroninternet"/>
      </w:pPr>
    </w:p>
    <w:p w14:paraId="7CC03D79" w14:textId="79A00C31" w:rsidR="00A83D83" w:rsidRDefault="00E85861" w:rsidP="003F1CA0">
      <w:pPr>
        <w:pStyle w:val="Nagwek2"/>
        <w:numPr>
          <w:ilvl w:val="0"/>
          <w:numId w:val="125"/>
        </w:numPr>
        <w:spacing w:before="0"/>
      </w:pPr>
      <w:bookmarkStart w:id="961" w:name="_Toc135828467"/>
      <w:r>
        <w:t>Ciepła woda użytkowa</w:t>
      </w:r>
      <w:bookmarkEnd w:id="961"/>
    </w:p>
    <w:p w14:paraId="66F808DA" w14:textId="77777777" w:rsidR="003F1CA0" w:rsidRPr="000143E4" w:rsidRDefault="003F1CA0" w:rsidP="0081011B">
      <w:pPr>
        <w:pStyle w:val="Stylnastroninternet"/>
      </w:pPr>
    </w:p>
    <w:p w14:paraId="3FC8A384" w14:textId="3DB8A4D4" w:rsidR="00E558DF" w:rsidRPr="000143E4" w:rsidRDefault="00E558DF" w:rsidP="0081011B">
      <w:pPr>
        <w:pStyle w:val="Stylnastroninternet"/>
        <w:rPr>
          <w:rFonts w:ascii="Calibri" w:eastAsia="Calibri" w:hAnsi="Calibri" w:cs="Calibri"/>
          <w:b/>
          <w:bCs/>
        </w:rPr>
      </w:pPr>
      <w:r w:rsidRPr="000143E4">
        <w:rPr>
          <w:rFonts w:ascii="Calibri" w:eastAsia="Calibri" w:hAnsi="Calibri" w:cs="Calibri"/>
        </w:rPr>
        <w:t>Jednym</w:t>
      </w:r>
      <w:r w:rsidR="005A5A82" w:rsidRPr="000143E4">
        <w:rPr>
          <w:rFonts w:ascii="Calibri" w:eastAsia="Calibri" w:hAnsi="Calibri" w:cs="Calibri"/>
        </w:rPr>
        <w:t xml:space="preserve"> z </w:t>
      </w:r>
      <w:r w:rsidRPr="000143E4">
        <w:rPr>
          <w:rFonts w:ascii="Calibri" w:eastAsia="Calibri" w:hAnsi="Calibri" w:cs="Calibri"/>
        </w:rPr>
        <w:t>elementów mogących wpłynąć na jakość wody przeznaczonej do spożycia przez ludzi na końcowym etapie jej dostarczania jest instalacja wewnętrzna budynków.</w:t>
      </w:r>
    </w:p>
    <w:p w14:paraId="0F35E828" w14:textId="708C9F5C" w:rsidR="00E558DF" w:rsidRPr="000143E4" w:rsidRDefault="00E558DF" w:rsidP="0081011B">
      <w:pPr>
        <w:pStyle w:val="Stylnastroninternet"/>
        <w:rPr>
          <w:rFonts w:ascii="Calibri" w:eastAsia="Calibri" w:hAnsi="Calibri" w:cs="Calibri"/>
          <w:i/>
          <w:iCs/>
        </w:rPr>
      </w:pPr>
      <w:r w:rsidRPr="000143E4">
        <w:rPr>
          <w:rFonts w:ascii="Calibri" w:eastAsia="Calibri" w:hAnsi="Calibri" w:cs="Calibri"/>
        </w:rPr>
        <w:lastRenderedPageBreak/>
        <w:t>Instalacja ciepłej wody użytkowej może sprzyjać występowaniu</w:t>
      </w:r>
      <w:r w:rsidR="005A5A82" w:rsidRPr="000143E4">
        <w:rPr>
          <w:rFonts w:ascii="Calibri" w:eastAsia="Calibri" w:hAnsi="Calibri" w:cs="Calibri"/>
        </w:rPr>
        <w:t xml:space="preserve"> i </w:t>
      </w:r>
      <w:r w:rsidRPr="000143E4">
        <w:rPr>
          <w:rFonts w:ascii="Calibri" w:eastAsia="Calibri" w:hAnsi="Calibri" w:cs="Calibri"/>
        </w:rPr>
        <w:t>namnażaniu się bakterii</w:t>
      </w:r>
      <w:r w:rsidR="005A5A82" w:rsidRPr="000143E4">
        <w:rPr>
          <w:rFonts w:ascii="Calibri" w:eastAsia="Calibri" w:hAnsi="Calibri" w:cs="Calibri"/>
        </w:rPr>
        <w:t xml:space="preserve"> z </w:t>
      </w:r>
      <w:r w:rsidRPr="000143E4">
        <w:rPr>
          <w:rFonts w:ascii="Calibri" w:eastAsia="Calibri" w:hAnsi="Calibri" w:cs="Calibri"/>
        </w:rPr>
        <w:t xml:space="preserve">rodzaju </w:t>
      </w:r>
      <w:r w:rsidRPr="000143E4">
        <w:rPr>
          <w:rFonts w:ascii="Calibri" w:eastAsia="Calibri" w:hAnsi="Calibri" w:cs="Calibri"/>
          <w:i/>
          <w:iCs/>
        </w:rPr>
        <w:t xml:space="preserve">Legionella, </w:t>
      </w:r>
      <w:r w:rsidRPr="000143E4">
        <w:rPr>
          <w:rFonts w:ascii="Calibri" w:eastAsia="Calibri" w:hAnsi="Calibri" w:cs="Calibri"/>
          <w:iCs/>
        </w:rPr>
        <w:t xml:space="preserve">któremu  </w:t>
      </w:r>
      <w:r w:rsidRPr="000143E4">
        <w:rPr>
          <w:rFonts w:ascii="Calibri" w:eastAsia="Calibri" w:hAnsi="Calibri" w:cs="Calibri"/>
        </w:rPr>
        <w:t>sprzyjają: gromadzenie się osadów, kamienia, rdzy, glonów</w:t>
      </w:r>
      <w:r w:rsidR="005A5A82" w:rsidRPr="000143E4">
        <w:rPr>
          <w:rFonts w:ascii="Calibri" w:eastAsia="Calibri" w:hAnsi="Calibri" w:cs="Calibri"/>
        </w:rPr>
        <w:t xml:space="preserve"> i </w:t>
      </w:r>
      <w:r w:rsidRPr="000143E4">
        <w:rPr>
          <w:rFonts w:ascii="Calibri" w:eastAsia="Calibri" w:hAnsi="Calibri" w:cs="Calibri"/>
        </w:rPr>
        <w:t>mułu</w:t>
      </w:r>
      <w:r w:rsidR="000E738B" w:rsidRPr="000143E4">
        <w:rPr>
          <w:rFonts w:ascii="Calibri" w:eastAsia="Calibri" w:hAnsi="Calibri" w:cs="Calibri"/>
        </w:rPr>
        <w:t xml:space="preserve"> w </w:t>
      </w:r>
      <w:r w:rsidRPr="000143E4">
        <w:rPr>
          <w:rFonts w:ascii="Calibri" w:eastAsia="Calibri" w:hAnsi="Calibri" w:cs="Calibri"/>
        </w:rPr>
        <w:t>instalacjach wodociągowych.</w:t>
      </w:r>
      <w:r w:rsidRPr="000143E4">
        <w:rPr>
          <w:rFonts w:ascii="Calibri" w:eastAsia="Calibri" w:hAnsi="Calibri" w:cs="Calibri"/>
          <w:i/>
          <w:iCs/>
        </w:rPr>
        <w:t xml:space="preserve"> </w:t>
      </w:r>
      <w:r w:rsidRPr="000143E4">
        <w:rPr>
          <w:rFonts w:ascii="Calibri" w:eastAsia="Calibri" w:hAnsi="Calibri" w:cs="Calibri"/>
        </w:rPr>
        <w:t>Najpowszechniejszą drogą zakażenia jest droga inhalacyjna, czyli wdychanie aerozolu wodnego zawierającego omawiane bakterie. Podstawę oceny jakości wody przeznaczonej do spożycia przez ludzi stanowią wymagania określone</w:t>
      </w:r>
      <w:r w:rsidR="000E738B" w:rsidRPr="000143E4">
        <w:rPr>
          <w:rFonts w:ascii="Calibri" w:eastAsia="Calibri" w:hAnsi="Calibri" w:cs="Calibri"/>
        </w:rPr>
        <w:t xml:space="preserve"> w </w:t>
      </w:r>
      <w:r w:rsidRPr="000143E4">
        <w:rPr>
          <w:rFonts w:ascii="Calibri" w:eastAsia="Calibri" w:hAnsi="Calibri" w:cs="Calibri"/>
        </w:rPr>
        <w:t>rozporządzeniu Ministra Zdrowia</w:t>
      </w:r>
      <w:r w:rsidR="005A5A82" w:rsidRPr="000143E4">
        <w:rPr>
          <w:rFonts w:ascii="Calibri" w:eastAsia="Calibri" w:hAnsi="Calibri" w:cs="Calibri"/>
        </w:rPr>
        <w:t xml:space="preserve"> z </w:t>
      </w:r>
      <w:r w:rsidRPr="000143E4">
        <w:rPr>
          <w:rFonts w:ascii="Calibri" w:eastAsia="Calibri" w:hAnsi="Calibri" w:cs="Calibri"/>
        </w:rPr>
        <w:t>dnia 7 grudnia 2017 r.</w:t>
      </w:r>
      <w:r w:rsidR="000E738B" w:rsidRPr="000143E4">
        <w:rPr>
          <w:rFonts w:ascii="Calibri" w:eastAsia="Calibri" w:hAnsi="Calibri" w:cs="Calibri"/>
        </w:rPr>
        <w:t xml:space="preserve"> w </w:t>
      </w:r>
      <w:r w:rsidRPr="000143E4">
        <w:rPr>
          <w:rFonts w:ascii="Calibri" w:eastAsia="Calibri" w:hAnsi="Calibri" w:cs="Calibri"/>
          <w:i/>
          <w:iCs/>
        </w:rPr>
        <w:t xml:space="preserve">sprawie jakości wody przeznaczonej do spożycia przez ludzi </w:t>
      </w:r>
      <w:r w:rsidRPr="000143E4">
        <w:rPr>
          <w:rFonts w:ascii="Calibri" w:eastAsia="Calibri" w:hAnsi="Calibri" w:cs="Calibri"/>
        </w:rPr>
        <w:t>(Dz. U.</w:t>
      </w:r>
      <w:r w:rsidR="005A5A82" w:rsidRPr="000143E4">
        <w:rPr>
          <w:rFonts w:ascii="Calibri" w:eastAsia="Calibri" w:hAnsi="Calibri" w:cs="Calibri"/>
        </w:rPr>
        <w:t xml:space="preserve"> z </w:t>
      </w:r>
      <w:r w:rsidRPr="000143E4">
        <w:rPr>
          <w:rFonts w:ascii="Calibri" w:eastAsia="Calibri" w:hAnsi="Calibri" w:cs="Calibri"/>
        </w:rPr>
        <w:t xml:space="preserve">2017 r., poz. 2294) </w:t>
      </w:r>
    </w:p>
    <w:p w14:paraId="2217FAE9" w14:textId="3E0EAD0C" w:rsidR="00E558DF" w:rsidRPr="000143E4" w:rsidRDefault="00E558DF" w:rsidP="0081011B">
      <w:pPr>
        <w:pStyle w:val="Stylnastroninternet"/>
        <w:rPr>
          <w:rFonts w:ascii="Calibri" w:eastAsia="Calibri" w:hAnsi="Calibri" w:cs="Calibri"/>
        </w:rPr>
      </w:pPr>
      <w:r w:rsidRPr="000143E4">
        <w:rPr>
          <w:rFonts w:ascii="Calibri" w:eastAsia="Calibri" w:hAnsi="Calibri" w:cs="Calibri"/>
        </w:rPr>
        <w:t>Organy Państwowej Inspekcji Sanitarnej nadzorowały jakość ciepłej wody</w:t>
      </w:r>
      <w:r w:rsidR="000E738B" w:rsidRPr="000143E4">
        <w:rPr>
          <w:rFonts w:ascii="Calibri" w:eastAsia="Calibri" w:hAnsi="Calibri" w:cs="Calibri"/>
        </w:rPr>
        <w:t xml:space="preserve"> w </w:t>
      </w:r>
      <w:r w:rsidRPr="000143E4">
        <w:rPr>
          <w:rFonts w:ascii="Calibri" w:eastAsia="Calibri" w:hAnsi="Calibri" w:cs="Calibri"/>
        </w:rPr>
        <w:t>zakresie występowania bakterii</w:t>
      </w:r>
      <w:r w:rsidR="005A5A82" w:rsidRPr="000143E4">
        <w:rPr>
          <w:rFonts w:ascii="Calibri" w:eastAsia="Calibri" w:hAnsi="Calibri" w:cs="Calibri"/>
        </w:rPr>
        <w:t xml:space="preserve"> z </w:t>
      </w:r>
      <w:r w:rsidRPr="000143E4">
        <w:rPr>
          <w:rFonts w:ascii="Calibri" w:eastAsia="Calibri" w:hAnsi="Calibri" w:cs="Calibri"/>
        </w:rPr>
        <w:t>rodzaju</w:t>
      </w:r>
      <w:r w:rsidRPr="000143E4">
        <w:rPr>
          <w:rFonts w:ascii="Calibri" w:eastAsia="Calibri" w:hAnsi="Calibri" w:cs="Calibri"/>
          <w:i/>
        </w:rPr>
        <w:t xml:space="preserve"> </w:t>
      </w:r>
      <w:r w:rsidRPr="000143E4">
        <w:rPr>
          <w:rFonts w:ascii="Calibri" w:eastAsia="Calibri" w:hAnsi="Calibri" w:cs="Calibri"/>
          <w:i/>
          <w:iCs/>
        </w:rPr>
        <w:t>Legionella sp.</w:t>
      </w:r>
      <w:r w:rsidR="000E738B" w:rsidRPr="000143E4">
        <w:rPr>
          <w:rFonts w:ascii="Calibri" w:eastAsia="Calibri" w:hAnsi="Calibri" w:cs="Calibri"/>
          <w:i/>
        </w:rPr>
        <w:t xml:space="preserve"> w </w:t>
      </w:r>
      <w:r w:rsidRPr="000143E4">
        <w:rPr>
          <w:rFonts w:ascii="Calibri" w:eastAsia="Calibri" w:hAnsi="Calibri" w:cs="Calibri"/>
        </w:rPr>
        <w:t>przedsiębiorstwach podmiotu wykonującego działalność leczniczą</w:t>
      </w:r>
      <w:r w:rsidR="000E738B" w:rsidRPr="000143E4">
        <w:rPr>
          <w:rFonts w:ascii="Calibri" w:eastAsia="Calibri" w:hAnsi="Calibri" w:cs="Calibri"/>
        </w:rPr>
        <w:t xml:space="preserve"> w </w:t>
      </w:r>
      <w:r w:rsidRPr="000143E4">
        <w:rPr>
          <w:rFonts w:ascii="Calibri" w:eastAsia="Calibri" w:hAnsi="Calibri" w:cs="Calibri"/>
        </w:rPr>
        <w:t>rodzaju stacjonarne</w:t>
      </w:r>
      <w:r w:rsidR="005A5A82" w:rsidRPr="000143E4">
        <w:rPr>
          <w:rFonts w:ascii="Calibri" w:eastAsia="Calibri" w:hAnsi="Calibri" w:cs="Calibri"/>
        </w:rPr>
        <w:t xml:space="preserve"> i </w:t>
      </w:r>
      <w:r w:rsidRPr="000143E4">
        <w:rPr>
          <w:rFonts w:ascii="Calibri" w:eastAsia="Calibri" w:hAnsi="Calibri" w:cs="Calibri"/>
        </w:rPr>
        <w:t>całodobowe świadczenia zdrowotne</w:t>
      </w:r>
      <w:r w:rsidR="005A5A82" w:rsidRPr="000143E4">
        <w:rPr>
          <w:rFonts w:ascii="Calibri" w:eastAsia="Calibri" w:hAnsi="Calibri" w:cs="Calibri"/>
        </w:rPr>
        <w:t xml:space="preserve"> i </w:t>
      </w:r>
      <w:r w:rsidR="000E738B" w:rsidRPr="000143E4">
        <w:rPr>
          <w:rFonts w:ascii="Calibri" w:eastAsia="Calibri" w:hAnsi="Calibri" w:cs="Calibri"/>
        </w:rPr>
        <w:t>w </w:t>
      </w:r>
      <w:r w:rsidRPr="000143E4">
        <w:rPr>
          <w:rFonts w:ascii="Calibri" w:eastAsia="Calibri" w:hAnsi="Calibri" w:cs="Calibri"/>
        </w:rPr>
        <w:t>budynkach zamieszkania zbiorowego oraz</w:t>
      </w:r>
      <w:r w:rsidR="000E738B" w:rsidRPr="000143E4">
        <w:rPr>
          <w:rFonts w:ascii="Calibri" w:eastAsia="Calibri" w:hAnsi="Calibri" w:cs="Calibri"/>
        </w:rPr>
        <w:t xml:space="preserve"> w </w:t>
      </w:r>
      <w:r w:rsidRPr="000143E4">
        <w:rPr>
          <w:rFonts w:ascii="Calibri" w:eastAsia="Calibri" w:hAnsi="Calibri" w:cs="Calibri"/>
        </w:rPr>
        <w:t>budynkach użyteczności publicznej,</w:t>
      </w:r>
      <w:r w:rsidR="000E738B" w:rsidRPr="000143E4">
        <w:rPr>
          <w:rFonts w:ascii="Calibri" w:eastAsia="Calibri" w:hAnsi="Calibri" w:cs="Calibri"/>
        </w:rPr>
        <w:t xml:space="preserve"> w </w:t>
      </w:r>
      <w:r w:rsidRPr="000143E4">
        <w:rPr>
          <w:rFonts w:ascii="Calibri" w:eastAsia="Calibri" w:hAnsi="Calibri" w:cs="Calibri"/>
        </w:rPr>
        <w:t>których</w:t>
      </w:r>
      <w:r w:rsidR="000E738B" w:rsidRPr="000143E4">
        <w:rPr>
          <w:rFonts w:ascii="Calibri" w:eastAsia="Calibri" w:hAnsi="Calibri" w:cs="Calibri"/>
        </w:rPr>
        <w:t xml:space="preserve"> w </w:t>
      </w:r>
      <w:r w:rsidRPr="000143E4">
        <w:rPr>
          <w:rFonts w:ascii="Calibri" w:eastAsia="Calibri" w:hAnsi="Calibri" w:cs="Calibri"/>
        </w:rPr>
        <w:t xml:space="preserve">trakcie ich użytkowania wytwarzany jest aerozol wodnopowietrzny. </w:t>
      </w:r>
      <w:bookmarkStart w:id="962" w:name="_Hlk131590484"/>
    </w:p>
    <w:bookmarkEnd w:id="962"/>
    <w:p w14:paraId="0D016EDA" w14:textId="3B38DC81" w:rsidR="00E558DF" w:rsidRPr="000143E4" w:rsidRDefault="00E558DF" w:rsidP="0081011B">
      <w:pPr>
        <w:pStyle w:val="Stylnastroninternet"/>
        <w:rPr>
          <w:rFonts w:ascii="Calibri" w:eastAsia="Calibri" w:hAnsi="Calibri" w:cs="Calibri"/>
          <w:bCs/>
        </w:rPr>
      </w:pPr>
      <w:r w:rsidRPr="000143E4">
        <w:rPr>
          <w:rFonts w:ascii="Calibri" w:eastAsia="Calibri" w:hAnsi="Calibri" w:cs="Calibri"/>
          <w:bCs/>
        </w:rPr>
        <w:t>Pobranych zostało łącznie 1 646 próbek ciepłej wody,</w:t>
      </w:r>
      <w:r w:rsidR="000E738B" w:rsidRPr="000143E4">
        <w:rPr>
          <w:rFonts w:ascii="Calibri" w:eastAsia="Calibri" w:hAnsi="Calibri" w:cs="Calibri"/>
          <w:bCs/>
        </w:rPr>
        <w:t xml:space="preserve"> w </w:t>
      </w:r>
      <w:r w:rsidRPr="000143E4">
        <w:rPr>
          <w:rFonts w:ascii="Calibri" w:eastAsia="Calibri" w:hAnsi="Calibri" w:cs="Calibri"/>
          <w:bCs/>
        </w:rPr>
        <w:t>tym 1 139 przez organy Państwowej Inspekcji Sanitarnej</w:t>
      </w:r>
      <w:r w:rsidR="000E738B" w:rsidRPr="000143E4">
        <w:rPr>
          <w:rFonts w:ascii="Calibri" w:eastAsia="Calibri" w:hAnsi="Calibri" w:cs="Calibri"/>
          <w:bCs/>
        </w:rPr>
        <w:t xml:space="preserve"> w </w:t>
      </w:r>
      <w:r w:rsidRPr="000143E4">
        <w:rPr>
          <w:rFonts w:ascii="Calibri" w:eastAsia="Calibri" w:hAnsi="Calibri" w:cs="Calibri"/>
          <w:bCs/>
        </w:rPr>
        <w:t>ramach kontroli urzędowej oraz 507 próbek przez zarządzających obiektami</w:t>
      </w:r>
      <w:r w:rsidR="000E738B" w:rsidRPr="000143E4">
        <w:rPr>
          <w:rFonts w:ascii="Calibri" w:eastAsia="Calibri" w:hAnsi="Calibri" w:cs="Calibri"/>
          <w:bCs/>
        </w:rPr>
        <w:t xml:space="preserve"> w </w:t>
      </w:r>
      <w:r w:rsidRPr="000143E4">
        <w:rPr>
          <w:rFonts w:ascii="Calibri" w:eastAsia="Calibri" w:hAnsi="Calibri" w:cs="Calibri"/>
          <w:bCs/>
        </w:rPr>
        <w:t>ramach prowadzonej kontroli wewnętrznej jakości wody. Badania 390 próbek, wykazały nieprawidłowości</w:t>
      </w:r>
      <w:r w:rsidRPr="000143E4">
        <w:rPr>
          <w:rFonts w:ascii="Calibri" w:eastAsia="Calibri" w:hAnsi="Calibri" w:cs="Calibri"/>
          <w:i/>
          <w:iCs/>
        </w:rPr>
        <w:t>,</w:t>
      </w:r>
      <w:r w:rsidR="005A5A82" w:rsidRPr="000143E4">
        <w:rPr>
          <w:rFonts w:ascii="Calibri" w:eastAsia="Calibri" w:hAnsi="Calibri" w:cs="Calibri"/>
          <w:bCs/>
        </w:rPr>
        <w:t xml:space="preserve"> z </w:t>
      </w:r>
      <w:r w:rsidRPr="000143E4">
        <w:rPr>
          <w:rFonts w:ascii="Calibri" w:eastAsia="Calibri" w:hAnsi="Calibri" w:cs="Calibri"/>
          <w:bCs/>
        </w:rPr>
        <w:t xml:space="preserve">czego stwierdzone liczby </w:t>
      </w:r>
      <w:r w:rsidRPr="000143E4">
        <w:rPr>
          <w:rFonts w:ascii="Calibri" w:eastAsia="Calibri" w:hAnsi="Calibri" w:cs="Calibri"/>
          <w:i/>
          <w:iCs/>
        </w:rPr>
        <w:t>Legionella sp.</w:t>
      </w:r>
      <w:r w:rsidRPr="000143E4">
        <w:rPr>
          <w:rFonts w:ascii="Calibri" w:eastAsia="Calibri" w:hAnsi="Calibri" w:cs="Calibri"/>
        </w:rPr>
        <w:t xml:space="preserve"> </w:t>
      </w:r>
      <w:r w:rsidRPr="000143E4">
        <w:rPr>
          <w:rFonts w:ascii="Calibri" w:eastAsia="Calibri" w:hAnsi="Calibri" w:cs="Calibri"/>
          <w:bCs/>
        </w:rPr>
        <w:t>poszczególnych próbek mieściły się</w:t>
      </w:r>
      <w:r w:rsidR="000E738B" w:rsidRPr="000143E4">
        <w:rPr>
          <w:rFonts w:ascii="Calibri" w:eastAsia="Calibri" w:hAnsi="Calibri" w:cs="Calibri"/>
          <w:bCs/>
        </w:rPr>
        <w:t xml:space="preserve"> w </w:t>
      </w:r>
      <w:r w:rsidRPr="000143E4">
        <w:rPr>
          <w:rFonts w:ascii="Calibri" w:eastAsia="Calibri" w:hAnsi="Calibri" w:cs="Calibri"/>
          <w:bCs/>
        </w:rPr>
        <w:t>nw. stopniach skażenia instalacji:</w:t>
      </w:r>
    </w:p>
    <w:p w14:paraId="0B064923" w14:textId="3C21E0FE" w:rsidR="00E558DF" w:rsidRPr="000143E4" w:rsidRDefault="00E558DF" w:rsidP="0081011B">
      <w:pPr>
        <w:pStyle w:val="punktatornastron"/>
        <w:rPr>
          <w:lang w:eastAsia="pl-PL"/>
        </w:rPr>
      </w:pPr>
      <w:r w:rsidRPr="000143E4">
        <w:rPr>
          <w:lang w:eastAsia="pl-PL"/>
        </w:rPr>
        <w:t>skażenie średnie</w:t>
      </w:r>
      <w:r w:rsidR="000E738B" w:rsidRPr="000143E4">
        <w:rPr>
          <w:lang w:eastAsia="pl-PL"/>
        </w:rPr>
        <w:t xml:space="preserve"> w </w:t>
      </w:r>
      <w:r w:rsidRPr="000143E4">
        <w:rPr>
          <w:lang w:eastAsia="pl-PL"/>
        </w:rPr>
        <w:t>292 próbkach;</w:t>
      </w:r>
    </w:p>
    <w:p w14:paraId="0B307013" w14:textId="64AC878D" w:rsidR="00E558DF" w:rsidRPr="000143E4" w:rsidRDefault="00E558DF" w:rsidP="0081011B">
      <w:pPr>
        <w:pStyle w:val="punktatornastron"/>
        <w:rPr>
          <w:lang w:eastAsia="pl-PL"/>
        </w:rPr>
      </w:pPr>
      <w:r w:rsidRPr="000143E4">
        <w:rPr>
          <w:lang w:eastAsia="pl-PL"/>
        </w:rPr>
        <w:t>skażenie wysokie</w:t>
      </w:r>
      <w:r w:rsidR="000E738B" w:rsidRPr="000143E4">
        <w:rPr>
          <w:lang w:eastAsia="pl-PL"/>
        </w:rPr>
        <w:t xml:space="preserve"> w </w:t>
      </w:r>
      <w:r w:rsidRPr="000143E4">
        <w:rPr>
          <w:lang w:eastAsia="pl-PL"/>
        </w:rPr>
        <w:t>86 próbkach;</w:t>
      </w:r>
    </w:p>
    <w:p w14:paraId="5C4850C2" w14:textId="26825D36" w:rsidR="00E558DF" w:rsidRPr="000143E4" w:rsidRDefault="00E558DF" w:rsidP="0081011B">
      <w:pPr>
        <w:pStyle w:val="punktatornastron"/>
        <w:rPr>
          <w:lang w:eastAsia="pl-PL"/>
        </w:rPr>
      </w:pPr>
      <w:r w:rsidRPr="000143E4">
        <w:rPr>
          <w:lang w:eastAsia="pl-PL"/>
        </w:rPr>
        <w:t>skażenie bardzo wysokie</w:t>
      </w:r>
      <w:r w:rsidR="000E738B" w:rsidRPr="000143E4">
        <w:rPr>
          <w:lang w:eastAsia="pl-PL"/>
        </w:rPr>
        <w:t xml:space="preserve"> w </w:t>
      </w:r>
      <w:r w:rsidRPr="000143E4">
        <w:rPr>
          <w:lang w:eastAsia="pl-PL"/>
        </w:rPr>
        <w:t>12 próbkach;</w:t>
      </w:r>
    </w:p>
    <w:p w14:paraId="5D4F03BB" w14:textId="7322CE70" w:rsidR="00E558DF" w:rsidRPr="000143E4" w:rsidRDefault="00E558DF" w:rsidP="0081011B">
      <w:pPr>
        <w:pStyle w:val="Stylnastroninternet"/>
      </w:pPr>
      <w:r w:rsidRPr="000143E4">
        <w:t xml:space="preserve">W przypadku stwierdzenia niewłaściwej jakości ciepłej wody użytkowej wydawane są stosowne decyzje administracyjne lub wystosowywane są pisma </w:t>
      </w:r>
      <w:r w:rsidR="0046541E" w:rsidRPr="000143E4">
        <w:t xml:space="preserve">z zaleceniami </w:t>
      </w:r>
      <w:r w:rsidRPr="000143E4">
        <w:t>do właścicieli obiektów.</w:t>
      </w:r>
      <w:r w:rsidR="000E738B" w:rsidRPr="000143E4">
        <w:t xml:space="preserve"> </w:t>
      </w:r>
      <w:r w:rsidR="0046541E" w:rsidRPr="000143E4">
        <w:t>W</w:t>
      </w:r>
      <w:r w:rsidR="000E738B" w:rsidRPr="000143E4">
        <w:t> </w:t>
      </w:r>
      <w:r w:rsidRPr="000143E4">
        <w:t xml:space="preserve">obydwu przypadkach </w:t>
      </w:r>
      <w:r w:rsidRPr="000143E4">
        <w:rPr>
          <w:bCs/>
        </w:rPr>
        <w:t xml:space="preserve">państwowi powiatowi inspektorzy sanitarni </w:t>
      </w:r>
      <w:r w:rsidRPr="000143E4">
        <w:t xml:space="preserve">zobowiązują właścicieli do podjęcia działań likwidujących zanieczyszczenie oraz potwierdzenia jej właściwej jakości. </w:t>
      </w:r>
    </w:p>
    <w:p w14:paraId="3B4F144C" w14:textId="77777777" w:rsidR="00E558DF" w:rsidRPr="000143E4" w:rsidRDefault="00E558DF" w:rsidP="0081011B">
      <w:pPr>
        <w:pStyle w:val="Stylnastroninternet"/>
      </w:pPr>
      <w:r w:rsidRPr="000143E4">
        <w:t xml:space="preserve">W związku ze stwierdzonym skażeniem bakteriami </w:t>
      </w:r>
      <w:r w:rsidRPr="000143E4">
        <w:rPr>
          <w:i/>
          <w:iCs/>
        </w:rPr>
        <w:t>Legionella sp.</w:t>
      </w:r>
      <w:r w:rsidRPr="000143E4">
        <w:t xml:space="preserve"> ciepłej wody użytkowej wydano:</w:t>
      </w:r>
    </w:p>
    <w:p w14:paraId="63CA68A5" w14:textId="52A46CE3" w:rsidR="00E558DF" w:rsidRPr="000143E4" w:rsidRDefault="00E558DF" w:rsidP="0081011B">
      <w:pPr>
        <w:pStyle w:val="punktatornastron"/>
        <w:rPr>
          <w:lang w:eastAsia="pl-PL"/>
        </w:rPr>
      </w:pPr>
      <w:r w:rsidRPr="000143E4">
        <w:rPr>
          <w:lang w:eastAsia="pl-PL"/>
        </w:rPr>
        <w:t>69 decyzji dotyczących jakości ciepłej wody</w:t>
      </w:r>
      <w:r w:rsidR="000E738B" w:rsidRPr="000143E4">
        <w:rPr>
          <w:lang w:eastAsia="pl-PL"/>
        </w:rPr>
        <w:t xml:space="preserve"> w </w:t>
      </w:r>
      <w:r w:rsidRPr="000143E4">
        <w:rPr>
          <w:lang w:eastAsia="pl-PL"/>
        </w:rPr>
        <w:t xml:space="preserve">obiektach. </w:t>
      </w:r>
    </w:p>
    <w:p w14:paraId="671D7541" w14:textId="1C96329C" w:rsidR="00E558DF" w:rsidRPr="000143E4" w:rsidRDefault="00E558DF" w:rsidP="0081011B">
      <w:pPr>
        <w:pStyle w:val="punktatornastron"/>
        <w:rPr>
          <w:lang w:eastAsia="pl-PL"/>
        </w:rPr>
      </w:pPr>
      <w:r w:rsidRPr="000143E4">
        <w:rPr>
          <w:bCs/>
          <w:lang w:eastAsia="pl-PL"/>
        </w:rPr>
        <w:t>99 decyzji płatniczych,</w:t>
      </w:r>
    </w:p>
    <w:p w14:paraId="70282D5B" w14:textId="77777777" w:rsidR="00E558DF" w:rsidRPr="000143E4" w:rsidRDefault="00E558DF" w:rsidP="0081011B">
      <w:pPr>
        <w:pStyle w:val="punktatornastron"/>
        <w:rPr>
          <w:lang w:eastAsia="pl-PL"/>
        </w:rPr>
      </w:pPr>
      <w:r w:rsidRPr="000143E4">
        <w:rPr>
          <w:bCs/>
          <w:lang w:eastAsia="pl-PL"/>
        </w:rPr>
        <w:t xml:space="preserve">11 upomnień, </w:t>
      </w:r>
    </w:p>
    <w:p w14:paraId="5060E7BB" w14:textId="77777777" w:rsidR="00E558DF" w:rsidRPr="000143E4" w:rsidRDefault="00E558DF" w:rsidP="0081011B">
      <w:pPr>
        <w:pStyle w:val="punktatornastron"/>
        <w:rPr>
          <w:lang w:eastAsia="pl-PL"/>
        </w:rPr>
      </w:pPr>
      <w:r w:rsidRPr="000143E4">
        <w:rPr>
          <w:bCs/>
          <w:lang w:eastAsia="pl-PL"/>
        </w:rPr>
        <w:t>5 tytułów wykonawczych,</w:t>
      </w:r>
    </w:p>
    <w:p w14:paraId="30A6CB86" w14:textId="64A8BB8F" w:rsidR="00E558DF" w:rsidRPr="000143E4" w:rsidRDefault="00E558DF" w:rsidP="0081011B">
      <w:pPr>
        <w:pStyle w:val="punktatornastron"/>
        <w:rPr>
          <w:lang w:eastAsia="pl-PL"/>
        </w:rPr>
      </w:pPr>
      <w:r w:rsidRPr="000143E4">
        <w:rPr>
          <w:bCs/>
          <w:lang w:eastAsia="pl-PL"/>
        </w:rPr>
        <w:t>8 postanowień o nałożeniu grzywny po jednym</w:t>
      </w:r>
      <w:r w:rsidR="000E738B" w:rsidRPr="000143E4">
        <w:rPr>
          <w:bCs/>
          <w:lang w:eastAsia="pl-PL"/>
        </w:rPr>
        <w:t xml:space="preserve"> w </w:t>
      </w:r>
      <w:r w:rsidRPr="000143E4">
        <w:rPr>
          <w:bCs/>
          <w:lang w:eastAsia="pl-PL"/>
        </w:rPr>
        <w:t xml:space="preserve">pow. sławieńskim oraz Świnoujściu. </w:t>
      </w:r>
    </w:p>
    <w:p w14:paraId="09DA9E50" w14:textId="77777777" w:rsidR="00E558DF" w:rsidRPr="000143E4" w:rsidRDefault="00E558DF" w:rsidP="0081011B">
      <w:pPr>
        <w:pStyle w:val="Stylnastroninternet"/>
        <w:rPr>
          <w:lang w:eastAsia="pl-PL"/>
        </w:rPr>
      </w:pPr>
    </w:p>
    <w:p w14:paraId="64C76DF9" w14:textId="44EEA482" w:rsidR="00E558DF" w:rsidRPr="000143E4" w:rsidRDefault="00E558DF" w:rsidP="0081011B">
      <w:pPr>
        <w:pStyle w:val="Stylnastroninternet"/>
        <w:rPr>
          <w:rFonts w:eastAsia="Calibri"/>
        </w:rPr>
      </w:pPr>
      <w:r w:rsidRPr="000143E4">
        <w:rPr>
          <w:rFonts w:eastAsia="Calibri"/>
        </w:rPr>
        <w:t>Działania naprawcze prowadzone przez zarządców obiektów</w:t>
      </w:r>
      <w:r w:rsidR="000E738B" w:rsidRPr="000143E4">
        <w:rPr>
          <w:rFonts w:eastAsia="Calibri"/>
        </w:rPr>
        <w:t xml:space="preserve"> w </w:t>
      </w:r>
      <w:r w:rsidRPr="000143E4">
        <w:rPr>
          <w:rFonts w:eastAsia="Calibri"/>
        </w:rPr>
        <w:t>celu poprawy jakości wody najczęściej obejmowały przegląd techniczny oraz prowadzenie skutecznej dezynfekcji chemicznej</w:t>
      </w:r>
      <w:r w:rsidR="005A5A82" w:rsidRPr="000143E4">
        <w:rPr>
          <w:rFonts w:eastAsia="Calibri"/>
        </w:rPr>
        <w:t xml:space="preserve"> i </w:t>
      </w:r>
      <w:r w:rsidRPr="000143E4">
        <w:rPr>
          <w:rFonts w:eastAsia="Calibri"/>
        </w:rPr>
        <w:t>termicznej wody</w:t>
      </w:r>
      <w:r w:rsidR="000E738B" w:rsidRPr="000143E4">
        <w:rPr>
          <w:rFonts w:eastAsia="Calibri"/>
        </w:rPr>
        <w:t xml:space="preserve"> w </w:t>
      </w:r>
      <w:r w:rsidRPr="000143E4">
        <w:rPr>
          <w:rFonts w:eastAsia="Calibri"/>
        </w:rPr>
        <w:t xml:space="preserve">instalacji technologicznego obiegu ciepłej wody oraz przedstawienia wyników badań wody potwierdzających jej właściwą jakość. </w:t>
      </w:r>
    </w:p>
    <w:p w14:paraId="202F456A" w14:textId="77777777" w:rsidR="00122943" w:rsidRDefault="00122943" w:rsidP="005E39AF">
      <w:pPr>
        <w:spacing w:line="276" w:lineRule="auto"/>
        <w:jc w:val="both"/>
        <w:rPr>
          <w:rFonts w:ascii="Calibri" w:eastAsia="Calibri" w:hAnsi="Calibri" w:cs="Calibri"/>
          <w:sz w:val="24"/>
          <w:szCs w:val="24"/>
        </w:rPr>
        <w:sectPr w:rsidR="00122943" w:rsidSect="009152FD">
          <w:headerReference w:type="default" r:id="rId33"/>
          <w:pgSz w:w="11906" w:h="16838"/>
          <w:pgMar w:top="1418" w:right="1418" w:bottom="1418" w:left="1418" w:header="709" w:footer="709" w:gutter="0"/>
          <w:cols w:space="708"/>
          <w:docGrid w:linePitch="360"/>
        </w:sectPr>
      </w:pPr>
    </w:p>
    <w:p w14:paraId="21D462C1" w14:textId="6EE46B91" w:rsidR="00262DC6" w:rsidRPr="00750444" w:rsidRDefault="00C05EA2" w:rsidP="00274B9F">
      <w:pPr>
        <w:pStyle w:val="Nagwek1"/>
        <w:numPr>
          <w:ilvl w:val="0"/>
          <w:numId w:val="121"/>
        </w:numPr>
        <w:spacing w:before="0"/>
        <w:rPr>
          <w:color w:val="002060"/>
        </w:rPr>
      </w:pPr>
      <w:bookmarkStart w:id="963" w:name="_Toc135828468"/>
      <w:r w:rsidRPr="00750444">
        <w:rPr>
          <w:color w:val="002060"/>
        </w:rPr>
        <w:lastRenderedPageBreak/>
        <w:t>Stan sanitarny pływalni</w:t>
      </w:r>
      <w:r w:rsidR="005A5A82" w:rsidRPr="00750444">
        <w:rPr>
          <w:color w:val="002060"/>
        </w:rPr>
        <w:t xml:space="preserve"> i </w:t>
      </w:r>
      <w:r w:rsidRPr="00750444">
        <w:rPr>
          <w:color w:val="002060"/>
        </w:rPr>
        <w:t>obiektów wyposażonych</w:t>
      </w:r>
      <w:r w:rsidR="000E738B" w:rsidRPr="00750444">
        <w:rPr>
          <w:color w:val="002060"/>
        </w:rPr>
        <w:t xml:space="preserve"> w </w:t>
      </w:r>
      <w:r w:rsidRPr="00750444">
        <w:rPr>
          <w:color w:val="002060"/>
        </w:rPr>
        <w:t>niecki basenowe</w:t>
      </w:r>
      <w:bookmarkEnd w:id="963"/>
    </w:p>
    <w:p w14:paraId="7122B687" w14:textId="77777777" w:rsidR="0081011B" w:rsidRDefault="0081011B" w:rsidP="00274B9F">
      <w:pPr>
        <w:pStyle w:val="Stylnastroninternet"/>
      </w:pPr>
    </w:p>
    <w:p w14:paraId="1A131AF8" w14:textId="7F8A210C" w:rsidR="00C05EA2" w:rsidRDefault="00E85861" w:rsidP="00274B9F">
      <w:pPr>
        <w:pStyle w:val="Nagwek2"/>
        <w:numPr>
          <w:ilvl w:val="0"/>
          <w:numId w:val="126"/>
        </w:numPr>
        <w:spacing w:before="0"/>
        <w:rPr>
          <w:rFonts w:eastAsia="MyriadPro-Regular"/>
        </w:rPr>
      </w:pPr>
      <w:bookmarkStart w:id="964" w:name="_Toc135828469"/>
      <w:r>
        <w:rPr>
          <w:rFonts w:eastAsia="MyriadPro-Regular"/>
        </w:rPr>
        <w:t>Infrastruktura obiektów</w:t>
      </w:r>
      <w:r w:rsidR="000E738B">
        <w:rPr>
          <w:rFonts w:eastAsia="MyriadPro-Regular"/>
        </w:rPr>
        <w:t xml:space="preserve"> w </w:t>
      </w:r>
      <w:r>
        <w:rPr>
          <w:rFonts w:eastAsia="MyriadPro-Regular"/>
        </w:rPr>
        <w:t>województwie</w:t>
      </w:r>
      <w:bookmarkEnd w:id="964"/>
    </w:p>
    <w:p w14:paraId="001E5650" w14:textId="77777777" w:rsidR="00276986" w:rsidRPr="00DD3D40" w:rsidRDefault="00276986" w:rsidP="0081011B">
      <w:pPr>
        <w:pStyle w:val="Stylnastroninternet"/>
      </w:pPr>
    </w:p>
    <w:p w14:paraId="702870CD" w14:textId="55619EDD" w:rsidR="00276986" w:rsidRPr="00DD3D40" w:rsidRDefault="00276986" w:rsidP="0081011B">
      <w:pPr>
        <w:pStyle w:val="Stylnastroninternet"/>
        <w:rPr>
          <w:rFonts w:cstheme="minorHAnsi"/>
        </w:rPr>
      </w:pPr>
      <w:r w:rsidRPr="00DD3D40">
        <w:rPr>
          <w:rFonts w:eastAsia="MyriadPro-Regular" w:cstheme="minorHAnsi"/>
          <w:color w:val="000000" w:themeColor="text1"/>
        </w:rPr>
        <w:t>W 2022 r. organy Państwowej Inspekcji Sanitarnej woj. zachodniopomorskiego sprawowały nadzór nad 332 pływalniami</w:t>
      </w:r>
      <w:r w:rsidR="005A5A82" w:rsidRPr="00DD3D40">
        <w:rPr>
          <w:rFonts w:eastAsia="MyriadPro-Regular" w:cstheme="minorHAnsi"/>
          <w:color w:val="000000" w:themeColor="text1"/>
        </w:rPr>
        <w:t xml:space="preserve"> i </w:t>
      </w:r>
      <w:r w:rsidRPr="00DD3D40">
        <w:rPr>
          <w:rFonts w:eastAsia="MyriadPro-Regular" w:cstheme="minorHAnsi"/>
          <w:color w:val="000000" w:themeColor="text1"/>
        </w:rPr>
        <w:t>innymi obiektami wyposażonymi</w:t>
      </w:r>
      <w:r w:rsidR="000E738B" w:rsidRPr="00DD3D40">
        <w:rPr>
          <w:rFonts w:eastAsia="MyriadPro-Regular" w:cstheme="minorHAnsi"/>
          <w:color w:val="000000" w:themeColor="text1"/>
        </w:rPr>
        <w:t xml:space="preserve"> w </w:t>
      </w:r>
      <w:r w:rsidRPr="00DD3D40">
        <w:rPr>
          <w:rFonts w:eastAsia="MyriadPro-Regular" w:cstheme="minorHAnsi"/>
          <w:color w:val="000000" w:themeColor="text1"/>
        </w:rPr>
        <w:t>niecki basenowe,</w:t>
      </w:r>
      <w:r w:rsidR="005A5A82" w:rsidRPr="00DD3D40">
        <w:rPr>
          <w:rFonts w:eastAsia="MyriadPro-Regular" w:cstheme="minorHAnsi"/>
          <w:color w:val="000000" w:themeColor="text1"/>
        </w:rPr>
        <w:t xml:space="preserve"> z </w:t>
      </w:r>
      <w:r w:rsidRPr="00DD3D40">
        <w:rPr>
          <w:rFonts w:eastAsia="MyriadPro-Regular" w:cstheme="minorHAnsi"/>
          <w:color w:val="000000" w:themeColor="text1"/>
        </w:rPr>
        <w:t xml:space="preserve">czego 196 obiektów spełnia definicję </w:t>
      </w:r>
      <w:r w:rsidRPr="00DD3D40">
        <w:rPr>
          <w:rFonts w:eastAsia="MyriadPro-Regular" w:cstheme="minorHAnsi"/>
        </w:rPr>
        <w:t>pływalni określoną</w:t>
      </w:r>
      <w:r w:rsidR="000E738B" w:rsidRPr="00DD3D40">
        <w:rPr>
          <w:rFonts w:eastAsia="MyriadPro-Regular" w:cstheme="minorHAnsi"/>
        </w:rPr>
        <w:t xml:space="preserve"> w </w:t>
      </w:r>
      <w:r w:rsidRPr="00DD3D40">
        <w:rPr>
          <w:rFonts w:eastAsia="MyriadPro-Regular" w:cstheme="minorHAnsi"/>
        </w:rPr>
        <w:t>ustawie</w:t>
      </w:r>
      <w:r w:rsidR="005A5A82" w:rsidRPr="00DD3D40">
        <w:rPr>
          <w:rFonts w:eastAsia="MyriadPro-Regular" w:cstheme="minorHAnsi"/>
        </w:rPr>
        <w:t xml:space="preserve"> z </w:t>
      </w:r>
      <w:r w:rsidRPr="00DD3D40">
        <w:rPr>
          <w:rFonts w:eastAsia="MyriadPro-Regular" w:cstheme="minorHAnsi"/>
        </w:rPr>
        <w:t xml:space="preserve">dnia 18 sierpnia 2011 r. </w:t>
      </w:r>
      <w:r w:rsidRPr="00DD3D40">
        <w:rPr>
          <w:rFonts w:eastAsia="MyriadPro-Regular" w:cstheme="minorHAnsi"/>
          <w:i/>
        </w:rPr>
        <w:t>o bezpieczeństwie osób przebywających na obszarach wodnych</w:t>
      </w:r>
      <w:r w:rsidRPr="00DD3D40">
        <w:rPr>
          <w:rFonts w:eastAsia="MyriadPro-Regular" w:cstheme="minorHAnsi"/>
        </w:rPr>
        <w:t xml:space="preserve"> (t. j. Dz. U.</w:t>
      </w:r>
      <w:r w:rsidR="005A5A82" w:rsidRPr="00DD3D40">
        <w:rPr>
          <w:rFonts w:eastAsia="MyriadPro-Regular" w:cstheme="minorHAnsi"/>
        </w:rPr>
        <w:t xml:space="preserve"> z </w:t>
      </w:r>
      <w:r w:rsidRPr="00DD3D40">
        <w:rPr>
          <w:rFonts w:eastAsia="MyriadPro-Regular" w:cstheme="minorHAnsi"/>
        </w:rPr>
        <w:t>2022 r., poz. 147</w:t>
      </w:r>
      <w:r w:rsidR="005A5A82" w:rsidRPr="00DD3D40">
        <w:rPr>
          <w:rFonts w:eastAsia="MyriadPro-Regular" w:cstheme="minorHAnsi"/>
        </w:rPr>
        <w:t xml:space="preserve"> z </w:t>
      </w:r>
      <w:proofErr w:type="spellStart"/>
      <w:r w:rsidRPr="00DD3D40">
        <w:rPr>
          <w:rFonts w:eastAsia="MyriadPro-Regular" w:cstheme="minorHAnsi"/>
        </w:rPr>
        <w:t>późn</w:t>
      </w:r>
      <w:proofErr w:type="spellEnd"/>
      <w:r w:rsidRPr="00DD3D40">
        <w:rPr>
          <w:rFonts w:eastAsia="MyriadPro-Regular" w:cstheme="minorHAnsi"/>
        </w:rPr>
        <w:t>. zm.)</w:t>
      </w:r>
      <w:r w:rsidR="000E738B" w:rsidRPr="00DD3D40">
        <w:rPr>
          <w:rFonts w:eastAsia="MyriadPro-Regular" w:cstheme="minorHAnsi"/>
        </w:rPr>
        <w:t xml:space="preserve"> w </w:t>
      </w:r>
      <w:r w:rsidRPr="00DD3D40">
        <w:rPr>
          <w:rFonts w:eastAsia="MyriadPro-Regular" w:cstheme="minorHAnsi"/>
        </w:rPr>
        <w:t xml:space="preserve">myśl, której </w:t>
      </w:r>
      <w:r w:rsidRPr="00DD3D40">
        <w:rPr>
          <w:rFonts w:cstheme="minorHAnsi"/>
        </w:rPr>
        <w:t>pływalnia to obiekt kryty lub odkryty,</w:t>
      </w:r>
      <w:r w:rsidR="005A5A82" w:rsidRPr="00DD3D40">
        <w:rPr>
          <w:rFonts w:cstheme="minorHAnsi"/>
        </w:rPr>
        <w:t xml:space="preserve"> z </w:t>
      </w:r>
      <w:r w:rsidRPr="00DD3D40">
        <w:rPr>
          <w:rFonts w:cstheme="minorHAnsi"/>
        </w:rPr>
        <w:t>wodą przepływową, przeznaczony do pływania lub kąpieli, posiadający, co najmniej jedną nieckę basenową,</w:t>
      </w:r>
      <w:r w:rsidR="005A5A82" w:rsidRPr="00DD3D40">
        <w:rPr>
          <w:rFonts w:cstheme="minorHAnsi"/>
        </w:rPr>
        <w:t xml:space="preserve"> z </w:t>
      </w:r>
      <w:r w:rsidRPr="00DD3D40">
        <w:rPr>
          <w:rFonts w:cstheme="minorHAnsi"/>
        </w:rPr>
        <w:t>trwałym brzegiem</w:t>
      </w:r>
      <w:r w:rsidR="005A5A82" w:rsidRPr="00DD3D40">
        <w:rPr>
          <w:rFonts w:cstheme="minorHAnsi"/>
        </w:rPr>
        <w:t xml:space="preserve"> i </w:t>
      </w:r>
      <w:r w:rsidRPr="00DD3D40">
        <w:rPr>
          <w:rFonts w:cstheme="minorHAnsi"/>
        </w:rPr>
        <w:t>dnem, wyposażony</w:t>
      </w:r>
      <w:r w:rsidR="000E738B" w:rsidRPr="00DD3D40">
        <w:rPr>
          <w:rFonts w:cstheme="minorHAnsi"/>
        </w:rPr>
        <w:t xml:space="preserve"> w </w:t>
      </w:r>
      <w:r w:rsidRPr="00DD3D40">
        <w:rPr>
          <w:rFonts w:cstheme="minorHAnsi"/>
        </w:rPr>
        <w:t>urządzenia sanitarne, szatnie</w:t>
      </w:r>
      <w:r w:rsidR="005A5A82" w:rsidRPr="00DD3D40">
        <w:rPr>
          <w:rFonts w:cstheme="minorHAnsi"/>
        </w:rPr>
        <w:t xml:space="preserve"> i </w:t>
      </w:r>
      <w:r w:rsidRPr="00DD3D40">
        <w:rPr>
          <w:rFonts w:cstheme="minorHAnsi"/>
        </w:rPr>
        <w:t xml:space="preserve">natryski. </w:t>
      </w:r>
    </w:p>
    <w:p w14:paraId="0ED50FA6" w14:textId="03EEAF95" w:rsidR="0060528A" w:rsidRPr="00DD3D40" w:rsidRDefault="00276986" w:rsidP="0081011B">
      <w:pPr>
        <w:pStyle w:val="Stylnastroninternet"/>
        <w:rPr>
          <w:rFonts w:cstheme="minorHAnsi"/>
          <w:color w:val="000000" w:themeColor="text1"/>
        </w:rPr>
      </w:pPr>
      <w:r w:rsidRPr="00DD3D40">
        <w:rPr>
          <w:rFonts w:cstheme="minorHAnsi"/>
        </w:rPr>
        <w:t>Właściwi państwowi inspektorzy sanitarni sprawują nadzór nad pływalniami zgodnie</w:t>
      </w:r>
      <w:r w:rsidR="005A5A82" w:rsidRPr="00DD3D40">
        <w:rPr>
          <w:rFonts w:cstheme="minorHAnsi"/>
        </w:rPr>
        <w:t xml:space="preserve"> z </w:t>
      </w:r>
      <w:r w:rsidRPr="00DD3D40">
        <w:rPr>
          <w:rFonts w:cstheme="minorHAnsi"/>
        </w:rPr>
        <w:t>wymaganiami rozporządzenia Ministra Zdrowia</w:t>
      </w:r>
      <w:r w:rsidR="005A5A82" w:rsidRPr="00DD3D40">
        <w:rPr>
          <w:rFonts w:cstheme="minorHAnsi"/>
        </w:rPr>
        <w:t xml:space="preserve"> z </w:t>
      </w:r>
      <w:r w:rsidRPr="00DD3D40">
        <w:rPr>
          <w:rFonts w:cstheme="minorHAnsi"/>
        </w:rPr>
        <w:t>dnia 9 listopada 2015 r.</w:t>
      </w:r>
      <w:r w:rsidR="000E738B" w:rsidRPr="00DD3D40">
        <w:rPr>
          <w:rFonts w:cstheme="minorHAnsi"/>
        </w:rPr>
        <w:t xml:space="preserve"> w </w:t>
      </w:r>
      <w:r w:rsidRPr="00DD3D40">
        <w:rPr>
          <w:rFonts w:cstheme="minorHAnsi"/>
          <w:i/>
        </w:rPr>
        <w:t xml:space="preserve">sprawie wymagań, jakim powinna odpowiadać woda na pływalniach </w:t>
      </w:r>
      <w:r w:rsidRPr="00DD3D40">
        <w:rPr>
          <w:rFonts w:cstheme="minorHAnsi"/>
        </w:rPr>
        <w:t>(Dz. U. 2022 poz. 1230)</w:t>
      </w:r>
      <w:r w:rsidRPr="00DD3D40">
        <w:rPr>
          <w:rFonts w:cstheme="minorHAnsi"/>
          <w:i/>
        </w:rPr>
        <w:t xml:space="preserve">, </w:t>
      </w:r>
      <w:r w:rsidRPr="00DD3D40">
        <w:rPr>
          <w:rFonts w:cstheme="minorHAnsi"/>
        </w:rPr>
        <w:t>które określa</w:t>
      </w:r>
      <w:r w:rsidRPr="00DD3D40">
        <w:rPr>
          <w:rFonts w:cstheme="minorHAnsi"/>
          <w:i/>
        </w:rPr>
        <w:t xml:space="preserve"> </w:t>
      </w:r>
      <w:r w:rsidRPr="00DD3D40">
        <w:rPr>
          <w:rFonts w:cstheme="minorHAnsi"/>
        </w:rPr>
        <w:t>m. in. wymagania, jakie musi spełniać woda na pływalni oraz</w:t>
      </w:r>
      <w:r w:rsidRPr="00DD3D40">
        <w:rPr>
          <w:rFonts w:cstheme="minorHAnsi"/>
          <w:i/>
        </w:rPr>
        <w:t xml:space="preserve"> </w:t>
      </w:r>
      <w:r w:rsidRPr="00DD3D40">
        <w:rPr>
          <w:rFonts w:cstheme="minorHAnsi"/>
        </w:rPr>
        <w:t>obowiązki zarządzającego pływalnią</w:t>
      </w:r>
      <w:r w:rsidR="000E738B" w:rsidRPr="00DD3D40">
        <w:rPr>
          <w:rFonts w:cstheme="minorHAnsi"/>
        </w:rPr>
        <w:t xml:space="preserve"> w </w:t>
      </w:r>
      <w:r w:rsidRPr="00DD3D40">
        <w:rPr>
          <w:rFonts w:cstheme="minorHAnsi"/>
        </w:rPr>
        <w:t xml:space="preserve">zakresie prowadzenia oceny jakości wody na pływalni. </w:t>
      </w:r>
      <w:r w:rsidRPr="00DD3D40">
        <w:rPr>
          <w:rFonts w:cstheme="minorHAnsi"/>
          <w:color w:val="000000" w:themeColor="text1"/>
        </w:rPr>
        <w:t>Nadzór nad pozostałymi 136 obiektami wyposażonymi</w:t>
      </w:r>
      <w:r w:rsidR="000E738B" w:rsidRPr="00DD3D40">
        <w:rPr>
          <w:rFonts w:cstheme="minorHAnsi"/>
          <w:color w:val="000000" w:themeColor="text1"/>
        </w:rPr>
        <w:t xml:space="preserve"> w </w:t>
      </w:r>
      <w:r w:rsidRPr="00DD3D40">
        <w:rPr>
          <w:rFonts w:cstheme="minorHAnsi"/>
          <w:color w:val="000000" w:themeColor="text1"/>
        </w:rPr>
        <w:t>niecki basenowe sprawowany jest na</w:t>
      </w:r>
      <w:r w:rsidR="00D30B6D">
        <w:rPr>
          <w:rFonts w:cstheme="minorHAnsi"/>
          <w:color w:val="000000" w:themeColor="text1"/>
        </w:rPr>
        <w:t> </w:t>
      </w:r>
      <w:r w:rsidRPr="00DD3D40">
        <w:rPr>
          <w:rFonts w:cstheme="minorHAnsi"/>
          <w:color w:val="000000" w:themeColor="text1"/>
        </w:rPr>
        <w:t>podobnych zasadach</w:t>
      </w:r>
      <w:r w:rsidR="005A5A82" w:rsidRPr="00DD3D40">
        <w:rPr>
          <w:rFonts w:cstheme="minorHAnsi"/>
          <w:color w:val="000000" w:themeColor="text1"/>
        </w:rPr>
        <w:t xml:space="preserve"> z </w:t>
      </w:r>
      <w:r w:rsidRPr="00DD3D40">
        <w:rPr>
          <w:rFonts w:cstheme="minorHAnsi"/>
          <w:color w:val="000000" w:themeColor="text1"/>
        </w:rPr>
        <w:t>uwagi na potrzebę zapewnienia bezpieczeństwa zdrowotnego osób korzystających</w:t>
      </w:r>
      <w:r w:rsidR="005A5A82" w:rsidRPr="00DD3D40">
        <w:rPr>
          <w:rFonts w:cstheme="minorHAnsi"/>
          <w:color w:val="000000" w:themeColor="text1"/>
        </w:rPr>
        <w:t xml:space="preserve"> z </w:t>
      </w:r>
      <w:r w:rsidRPr="00DD3D40">
        <w:rPr>
          <w:rFonts w:cstheme="minorHAnsi"/>
          <w:color w:val="000000" w:themeColor="text1"/>
        </w:rPr>
        <w:t>tych obiektów.</w:t>
      </w:r>
    </w:p>
    <w:p w14:paraId="48867755" w14:textId="77777777" w:rsidR="00276986" w:rsidRPr="00DD3D40" w:rsidRDefault="00276986" w:rsidP="0081011B">
      <w:pPr>
        <w:pStyle w:val="Stylnastroninternet"/>
        <w:rPr>
          <w:rFonts w:eastAsia="MyriadPro-Regular" w:cstheme="minorHAnsi"/>
          <w:b/>
        </w:rPr>
      </w:pPr>
    </w:p>
    <w:p w14:paraId="45F1EC56" w14:textId="50ABC54F" w:rsidR="00042B0C" w:rsidRPr="0057057F" w:rsidRDefault="00042B0C" w:rsidP="00042B0C">
      <w:pPr>
        <w:pStyle w:val="Legenda"/>
        <w:keepNext/>
        <w:jc w:val="center"/>
        <w:rPr>
          <w:i w:val="0"/>
          <w:iCs w:val="0"/>
          <w:color w:val="auto"/>
        </w:rPr>
      </w:pPr>
      <w:bookmarkStart w:id="965" w:name="_Toc133413250"/>
      <w:bookmarkStart w:id="966" w:name="_Toc133500675"/>
      <w:bookmarkStart w:id="967" w:name="_Toc133576701"/>
      <w:bookmarkStart w:id="968" w:name="_Toc133582305"/>
      <w:bookmarkStart w:id="969" w:name="_Toc133582826"/>
      <w:bookmarkStart w:id="970" w:name="_Toc133583813"/>
      <w:bookmarkStart w:id="971" w:name="_Toc134604332"/>
      <w:bookmarkStart w:id="972" w:name="_Toc134610855"/>
      <w:bookmarkStart w:id="973" w:name="_Toc135041635"/>
      <w:bookmarkStart w:id="974" w:name="_Toc135828627"/>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10</w:t>
      </w:r>
      <w:r w:rsidRPr="0057057F">
        <w:rPr>
          <w:i w:val="0"/>
          <w:iCs w:val="0"/>
          <w:color w:val="auto"/>
        </w:rPr>
        <w:fldChar w:fldCharType="end"/>
      </w:r>
      <w:r w:rsidR="00D8688C">
        <w:rPr>
          <w:i w:val="0"/>
          <w:iCs w:val="0"/>
          <w:color w:val="auto"/>
        </w:rPr>
        <w:t>.</w:t>
      </w:r>
      <w:r w:rsidRPr="0057057F">
        <w:rPr>
          <w:i w:val="0"/>
          <w:iCs w:val="0"/>
          <w:color w:val="auto"/>
        </w:rPr>
        <w:t xml:space="preserve"> Liczba pływalni</w:t>
      </w:r>
      <w:r w:rsidR="005A5A82" w:rsidRPr="0057057F">
        <w:rPr>
          <w:i w:val="0"/>
          <w:iCs w:val="0"/>
          <w:color w:val="auto"/>
        </w:rPr>
        <w:t xml:space="preserve"> i </w:t>
      </w:r>
      <w:r w:rsidRPr="0057057F">
        <w:rPr>
          <w:i w:val="0"/>
          <w:iCs w:val="0"/>
          <w:color w:val="auto"/>
        </w:rPr>
        <w:t>in. obiektów wyposażonych</w:t>
      </w:r>
      <w:r w:rsidR="000E738B" w:rsidRPr="0057057F">
        <w:rPr>
          <w:i w:val="0"/>
          <w:iCs w:val="0"/>
          <w:color w:val="auto"/>
        </w:rPr>
        <w:t xml:space="preserve"> w </w:t>
      </w:r>
      <w:r w:rsidRPr="0057057F">
        <w:rPr>
          <w:i w:val="0"/>
          <w:iCs w:val="0"/>
          <w:color w:val="auto"/>
        </w:rPr>
        <w:t>niecki basenowe</w:t>
      </w:r>
      <w:r w:rsidR="000E738B" w:rsidRPr="0057057F">
        <w:rPr>
          <w:i w:val="0"/>
          <w:iCs w:val="0"/>
          <w:color w:val="auto"/>
        </w:rPr>
        <w:t xml:space="preserve"> w </w:t>
      </w:r>
      <w:r w:rsidRPr="0057057F">
        <w:rPr>
          <w:i w:val="0"/>
          <w:iCs w:val="0"/>
          <w:color w:val="auto"/>
        </w:rPr>
        <w:t>woj. zachodniopomorskim.</w:t>
      </w:r>
      <w:bookmarkEnd w:id="965"/>
      <w:bookmarkEnd w:id="966"/>
      <w:bookmarkEnd w:id="967"/>
      <w:bookmarkEnd w:id="968"/>
      <w:bookmarkEnd w:id="969"/>
      <w:bookmarkEnd w:id="970"/>
      <w:bookmarkEnd w:id="971"/>
      <w:bookmarkEnd w:id="972"/>
      <w:bookmarkEnd w:id="973"/>
      <w:bookmarkEnd w:id="974"/>
    </w:p>
    <w:p w14:paraId="5B95E592" w14:textId="619B22BC" w:rsidR="00C05EA2" w:rsidRDefault="0060528A" w:rsidP="008071BF">
      <w:pPr>
        <w:pStyle w:val="Stylnastroninternet"/>
        <w:ind w:firstLine="0"/>
        <w:jc w:val="center"/>
        <w:rPr>
          <w:rFonts w:cstheme="minorHAnsi"/>
        </w:rPr>
      </w:pPr>
      <w:r>
        <w:rPr>
          <w:noProof/>
        </w:rPr>
        <w:drawing>
          <wp:inline distT="0" distB="0" distL="0" distR="0" wp14:anchorId="179068AE" wp14:editId="4B6164DC">
            <wp:extent cx="5835650" cy="3183875"/>
            <wp:effectExtent l="0" t="0" r="12700" b="17145"/>
            <wp:docPr id="712640678" name="Wykres 712640678" descr="Wykres 10 Liczba pływalni i in. obiektów wyposażonych w niecki basenowe w woj. zachodniopomorskim.">
              <a:extLst xmlns:a="http://schemas.openxmlformats.org/drawingml/2006/main">
                <a:ext uri="{FF2B5EF4-FFF2-40B4-BE49-F238E27FC236}">
                  <a16:creationId xmlns:a16="http://schemas.microsoft.com/office/drawing/2014/main" id="{33B0194D-5BDA-6487-F1E4-D3D0EE5BBA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68CA4D89" w14:textId="489FDD03" w:rsidR="00D30B6D" w:rsidRDefault="00D30B6D" w:rsidP="00D30B6D">
      <w:pPr>
        <w:pStyle w:val="Stylnastroninternet"/>
        <w:rPr>
          <w:rFonts w:cstheme="minorHAnsi"/>
        </w:rPr>
      </w:pPr>
      <w:r>
        <w:rPr>
          <w:rFonts w:cstheme="minorHAnsi"/>
        </w:rPr>
        <w:br w:type="page"/>
      </w:r>
    </w:p>
    <w:p w14:paraId="41C18C10" w14:textId="77C2CD79" w:rsidR="00252B97" w:rsidRDefault="0060528A" w:rsidP="0081011B">
      <w:pPr>
        <w:pStyle w:val="Stylnastroninternet"/>
      </w:pPr>
      <w:r w:rsidRPr="00DD3D40">
        <w:lastRenderedPageBreak/>
        <w:t>Pływalnie kryte zlokalizowane są najczęściej</w:t>
      </w:r>
      <w:r w:rsidR="000E738B" w:rsidRPr="00DD3D40">
        <w:t xml:space="preserve"> w </w:t>
      </w:r>
      <w:r w:rsidRPr="00DD3D40">
        <w:t>obiektach szkolnych, sportowych, hotelach, ośrodkach wypoczynkowych, sanatoriach, zakładach opieki zdrowotnej oraz parkach wodnych. Pływalnie odkryte zlokalizowane są</w:t>
      </w:r>
      <w:r w:rsidR="000E738B" w:rsidRPr="00DD3D40">
        <w:t xml:space="preserve"> w </w:t>
      </w:r>
      <w:r w:rsidRPr="00DD3D40">
        <w:t>ośrodkach wypoczynkowych</w:t>
      </w:r>
      <w:r w:rsidR="005A5A82" w:rsidRPr="00DD3D40">
        <w:t xml:space="preserve"> i </w:t>
      </w:r>
      <w:r w:rsidRPr="00DD3D40">
        <w:t>obiektach sportowych. Pływalnie mieszane zlokalizowane są</w:t>
      </w:r>
      <w:r w:rsidR="000E738B" w:rsidRPr="00DD3D40">
        <w:t xml:space="preserve"> w </w:t>
      </w:r>
      <w:r w:rsidRPr="00DD3D40">
        <w:t>ośrodkach wypoczynkowych, parkach wodnych, hotelach oraz sanatoriach.</w:t>
      </w:r>
    </w:p>
    <w:p w14:paraId="5F31FEE9" w14:textId="77777777" w:rsidR="00D30B6D" w:rsidRPr="00DD3D40" w:rsidRDefault="00D30B6D" w:rsidP="0081011B">
      <w:pPr>
        <w:pStyle w:val="Stylnastroninternet"/>
      </w:pPr>
    </w:p>
    <w:p w14:paraId="3BD76655" w14:textId="0610E19C" w:rsidR="00C05EA2" w:rsidRPr="0057057F" w:rsidRDefault="00042B0C" w:rsidP="00042B0C">
      <w:pPr>
        <w:pStyle w:val="Legenda"/>
        <w:rPr>
          <w:i w:val="0"/>
          <w:iCs w:val="0"/>
          <w:color w:val="auto"/>
        </w:rPr>
      </w:pPr>
      <w:bookmarkStart w:id="975" w:name="_Toc133231381"/>
      <w:bookmarkStart w:id="976" w:name="_Toc133236368"/>
      <w:bookmarkStart w:id="977" w:name="_Toc133311758"/>
      <w:bookmarkStart w:id="978" w:name="_Toc133320622"/>
      <w:bookmarkStart w:id="979" w:name="_Toc133321733"/>
      <w:bookmarkStart w:id="980" w:name="_Toc133387791"/>
      <w:bookmarkStart w:id="981" w:name="_Toc133388655"/>
      <w:bookmarkStart w:id="982" w:name="_Toc133413251"/>
      <w:bookmarkStart w:id="983" w:name="_Toc133500676"/>
      <w:bookmarkStart w:id="984" w:name="_Toc133576702"/>
      <w:bookmarkStart w:id="985" w:name="_Toc133582306"/>
      <w:bookmarkStart w:id="986" w:name="_Toc133582827"/>
      <w:bookmarkStart w:id="987" w:name="_Toc133583814"/>
      <w:bookmarkStart w:id="988" w:name="_Toc134604333"/>
      <w:bookmarkStart w:id="989" w:name="_Toc134610856"/>
      <w:bookmarkStart w:id="990" w:name="_Toc135041636"/>
      <w:bookmarkStart w:id="991" w:name="_Toc135828628"/>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11</w:t>
      </w:r>
      <w:r w:rsidRPr="0057057F">
        <w:rPr>
          <w:i w:val="0"/>
          <w:iCs w:val="0"/>
          <w:noProof/>
          <w:color w:val="auto"/>
        </w:rPr>
        <w:fldChar w:fldCharType="end"/>
      </w:r>
      <w:r w:rsidR="00D8688C">
        <w:rPr>
          <w:i w:val="0"/>
          <w:iCs w:val="0"/>
          <w:noProof/>
          <w:color w:val="auto"/>
        </w:rPr>
        <w:t>.</w:t>
      </w:r>
      <w:r w:rsidR="00C05EA2" w:rsidRPr="0057057F">
        <w:rPr>
          <w:i w:val="0"/>
          <w:iCs w:val="0"/>
          <w:color w:val="auto"/>
        </w:rPr>
        <w:t xml:space="preserve"> Zestawienie rodzajów pływalni na terenie woj. zachodniopomorskiego.</w:t>
      </w:r>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p>
    <w:p w14:paraId="6DF8B8F2" w14:textId="77777777" w:rsidR="00C05EA2" w:rsidRPr="00937668" w:rsidRDefault="00C05EA2" w:rsidP="00EE4883">
      <w:pPr>
        <w:autoSpaceDE w:val="0"/>
        <w:autoSpaceDN w:val="0"/>
        <w:adjustRightInd w:val="0"/>
        <w:spacing w:line="276" w:lineRule="auto"/>
        <w:jc w:val="center"/>
        <w:rPr>
          <w:rFonts w:eastAsia="MyriadPro-Regular" w:cstheme="minorHAnsi"/>
          <w:color w:val="B4C6E7" w:themeColor="accent1" w:themeTint="66"/>
        </w:rPr>
      </w:pPr>
      <w:r>
        <w:rPr>
          <w:noProof/>
        </w:rPr>
        <w:drawing>
          <wp:inline distT="0" distB="0" distL="0" distR="0" wp14:anchorId="4C3F346A" wp14:editId="35A7CBD1">
            <wp:extent cx="5760720" cy="2647950"/>
            <wp:effectExtent l="0" t="0" r="11430" b="0"/>
            <wp:docPr id="1081985938" name="Wykres 1081985938" descr="Wykres 11 Zestawienie rodzajów pływalni na terenie woj. zachodniopomorskiego.">
              <a:extLst xmlns:a="http://schemas.openxmlformats.org/drawingml/2006/main">
                <a:ext uri="{FF2B5EF4-FFF2-40B4-BE49-F238E27FC236}">
                  <a16:creationId xmlns:a16="http://schemas.microsoft.com/office/drawing/2014/main" id="{97ACDA68-6651-503B-E10D-0AD5DF57E3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0B830469" w14:textId="368B7211" w:rsidR="00C05EA2" w:rsidRDefault="0060528A" w:rsidP="0081011B">
      <w:pPr>
        <w:pStyle w:val="Stylnastroninternet"/>
      </w:pPr>
      <w:r w:rsidRPr="00DD3D40">
        <w:t>Za zapewnienie bezpieczeństwa kąpiących się osób zgodnie</w:t>
      </w:r>
      <w:r w:rsidR="005A5A82" w:rsidRPr="00DD3D40">
        <w:t xml:space="preserve"> z </w:t>
      </w:r>
      <w:r w:rsidRPr="00DD3D40">
        <w:t>przepisem art. 4 ustawy</w:t>
      </w:r>
      <w:r w:rsidR="005A5A82" w:rsidRPr="00DD3D40">
        <w:t xml:space="preserve"> z </w:t>
      </w:r>
      <w:r w:rsidRPr="00DD3D40">
        <w:t xml:space="preserve">dnia 18 sierpnia 2011 r. </w:t>
      </w:r>
      <w:r w:rsidRPr="00DD3D40">
        <w:rPr>
          <w:i/>
        </w:rPr>
        <w:t>o bezpieczeństwie osób przebywających na obszarach wodnych</w:t>
      </w:r>
      <w:r w:rsidR="000E738B" w:rsidRPr="00DD3D40">
        <w:t xml:space="preserve"> w </w:t>
      </w:r>
      <w:r w:rsidRPr="00DD3D40">
        <w:t>przypadku pływalni odpowiedzialna jest osoba fizyczna, osoba prawna, jednostka organizacyjna nieposiadająca osobowości prawnej, która prowadzi działalność</w:t>
      </w:r>
      <w:r w:rsidR="000E738B" w:rsidRPr="00DD3D40">
        <w:t xml:space="preserve"> w </w:t>
      </w:r>
      <w:r w:rsidRPr="00DD3D40">
        <w:t xml:space="preserve">tym zakresie oraz właściwy miejscowo wójt (burmistrz, prezydent miasta), zwani „zarządzającym obszarem wodnym”. </w:t>
      </w:r>
    </w:p>
    <w:p w14:paraId="1350A515" w14:textId="77777777" w:rsidR="0081011B" w:rsidRPr="00DD3D40" w:rsidRDefault="0081011B" w:rsidP="0081011B">
      <w:pPr>
        <w:pStyle w:val="Stylnastroninternet"/>
      </w:pPr>
    </w:p>
    <w:p w14:paraId="3C4CD4EF" w14:textId="33D2E246" w:rsidR="00C05EA2" w:rsidRPr="00CC70BC" w:rsidRDefault="00C05EA2" w:rsidP="00DF11E0">
      <w:pPr>
        <w:pStyle w:val="Nagwek2"/>
        <w:numPr>
          <w:ilvl w:val="0"/>
          <w:numId w:val="126"/>
        </w:numPr>
      </w:pPr>
      <w:bookmarkStart w:id="992" w:name="_Toc135828470"/>
      <w:r w:rsidRPr="00CC70BC">
        <w:t>Jakość wody na pływalniach</w:t>
      </w:r>
      <w:r w:rsidR="005A5A82">
        <w:t xml:space="preserve"> i </w:t>
      </w:r>
      <w:r w:rsidR="000E738B">
        <w:t>w </w:t>
      </w:r>
      <w:r w:rsidRPr="00CC70BC">
        <w:t>obiektach wyposażonych</w:t>
      </w:r>
      <w:r w:rsidR="000E738B">
        <w:t xml:space="preserve"> w </w:t>
      </w:r>
      <w:r w:rsidRPr="00CC70BC">
        <w:t>niecki basenowe</w:t>
      </w:r>
      <w:bookmarkEnd w:id="992"/>
    </w:p>
    <w:p w14:paraId="7493B109" w14:textId="77777777" w:rsidR="0081011B" w:rsidRDefault="0081011B" w:rsidP="0081011B">
      <w:pPr>
        <w:pStyle w:val="Stylnastroninternet"/>
      </w:pPr>
    </w:p>
    <w:p w14:paraId="48A51D74" w14:textId="5E942671" w:rsidR="0060528A" w:rsidRPr="00DD3D40" w:rsidRDefault="0060528A" w:rsidP="0081011B">
      <w:pPr>
        <w:pStyle w:val="Stylnastroninternet"/>
      </w:pPr>
      <w:r w:rsidRPr="00DD3D40">
        <w:t>Zarządzający pływalniami prowadzą ocenę jakości wody</w:t>
      </w:r>
      <w:r w:rsidR="000E738B" w:rsidRPr="00DD3D40">
        <w:t xml:space="preserve"> w </w:t>
      </w:r>
      <w:r w:rsidRPr="00DD3D40">
        <w:t>oparciu m. in. o ustalone</w:t>
      </w:r>
      <w:r w:rsidR="005A5A82" w:rsidRPr="00DD3D40">
        <w:t xml:space="preserve"> z </w:t>
      </w:r>
      <w:r w:rsidRPr="00DD3D40">
        <w:t>właściwym państwowym inspektorem sanitarnym harmonogramy badania próbek wody,</w:t>
      </w:r>
      <w:r w:rsidR="000E738B" w:rsidRPr="00DD3D40">
        <w:t xml:space="preserve"> w </w:t>
      </w:r>
      <w:r w:rsidRPr="00DD3D40">
        <w:t>których określone zostały częstotliwość pobierania próbek wody</w:t>
      </w:r>
      <w:r w:rsidR="005A5A82" w:rsidRPr="00DD3D40">
        <w:t xml:space="preserve"> i </w:t>
      </w:r>
      <w:r w:rsidRPr="00DD3D40">
        <w:t>zakres badań obejmujący wskaźniki</w:t>
      </w:r>
      <w:r w:rsidR="005A5A82" w:rsidRPr="00DD3D40">
        <w:t xml:space="preserve"> i </w:t>
      </w:r>
      <w:r w:rsidRPr="00DD3D40">
        <w:t xml:space="preserve">parametry: </w:t>
      </w:r>
    </w:p>
    <w:p w14:paraId="0167CD13" w14:textId="2E8564D1" w:rsidR="0060528A" w:rsidRPr="00DD3D40" w:rsidRDefault="0060528A" w:rsidP="0081011B">
      <w:pPr>
        <w:pStyle w:val="punktatornastron"/>
      </w:pPr>
      <w:r w:rsidRPr="00DD3D40">
        <w:t xml:space="preserve">mikrobiologiczne: </w:t>
      </w:r>
      <w:r w:rsidRPr="00DD3D40">
        <w:rPr>
          <w:i/>
        </w:rPr>
        <w:t xml:space="preserve">Escherichia coli, </w:t>
      </w:r>
      <w:proofErr w:type="spellStart"/>
      <w:r w:rsidRPr="00DD3D40">
        <w:rPr>
          <w:i/>
        </w:rPr>
        <w:t>Pseudomonas</w:t>
      </w:r>
      <w:proofErr w:type="spellEnd"/>
      <w:r w:rsidRPr="00DD3D40">
        <w:rPr>
          <w:i/>
        </w:rPr>
        <w:t xml:space="preserve"> </w:t>
      </w:r>
      <w:proofErr w:type="spellStart"/>
      <w:r w:rsidRPr="00DD3D40">
        <w:rPr>
          <w:i/>
        </w:rPr>
        <w:t>aeruginosa</w:t>
      </w:r>
      <w:proofErr w:type="spellEnd"/>
      <w:r w:rsidRPr="00DD3D40">
        <w:t>, ogólna liczba mikroorganizmów</w:t>
      </w:r>
      <w:r w:rsidR="000E738B" w:rsidRPr="00DD3D40">
        <w:t xml:space="preserve"> w </w:t>
      </w:r>
      <w:r w:rsidRPr="00DD3D40">
        <w:rPr>
          <w:bCs/>
        </w:rPr>
        <w:t xml:space="preserve">36±2 </w:t>
      </w:r>
      <w:proofErr w:type="spellStart"/>
      <w:r w:rsidRPr="00DD3D40">
        <w:rPr>
          <w:bCs/>
          <w:vertAlign w:val="superscript"/>
        </w:rPr>
        <w:t>o</w:t>
      </w:r>
      <w:r w:rsidRPr="00DD3D40">
        <w:rPr>
          <w:bCs/>
        </w:rPr>
        <w:t>C</w:t>
      </w:r>
      <w:proofErr w:type="spellEnd"/>
      <w:r w:rsidRPr="00DD3D40">
        <w:rPr>
          <w:bCs/>
        </w:rPr>
        <w:t xml:space="preserve"> </w:t>
      </w:r>
      <w:r w:rsidRPr="00DD3D40">
        <w:t xml:space="preserve">po 48 h, </w:t>
      </w:r>
      <w:r w:rsidRPr="00DD3D40">
        <w:rPr>
          <w:i/>
        </w:rPr>
        <w:t>Legionella sp</w:t>
      </w:r>
      <w:r w:rsidRPr="00DD3D40">
        <w:t xml:space="preserve">., gronkowce </w:t>
      </w:r>
      <w:proofErr w:type="spellStart"/>
      <w:r w:rsidRPr="00DD3D40">
        <w:t>koagulazo</w:t>
      </w:r>
      <w:proofErr w:type="spellEnd"/>
      <w:r w:rsidRPr="00DD3D40">
        <w:t>- dodatnie;</w:t>
      </w:r>
    </w:p>
    <w:p w14:paraId="063314E4" w14:textId="77777777" w:rsidR="0060528A" w:rsidRPr="00DD3D40" w:rsidRDefault="0060528A" w:rsidP="0081011B">
      <w:pPr>
        <w:pStyle w:val="punktatornastron"/>
      </w:pPr>
      <w:r w:rsidRPr="00DD3D40">
        <w:t xml:space="preserve">fizykochemiczne: mętność, </w:t>
      </w:r>
      <w:proofErr w:type="spellStart"/>
      <w:r w:rsidRPr="00DD3D40">
        <w:t>pH</w:t>
      </w:r>
      <w:proofErr w:type="spellEnd"/>
      <w:r w:rsidRPr="00DD3D40">
        <w:t xml:space="preserve">, potencjał </w:t>
      </w:r>
      <w:proofErr w:type="spellStart"/>
      <w:r w:rsidRPr="00DD3D40">
        <w:t>redox</w:t>
      </w:r>
      <w:proofErr w:type="spellEnd"/>
      <w:r w:rsidRPr="00DD3D40">
        <w:t xml:space="preserve">, chlor wolny, chlor związany, chloroform, </w:t>
      </w:r>
      <w:r w:rsidRPr="00DD3D40">
        <w:rPr>
          <w:bCs/>
        </w:rPr>
        <w:t>Σ THM (</w:t>
      </w:r>
      <w:proofErr w:type="spellStart"/>
      <w:r w:rsidRPr="00DD3D40">
        <w:rPr>
          <w:bCs/>
        </w:rPr>
        <w:t>trihalometany</w:t>
      </w:r>
      <w:proofErr w:type="spellEnd"/>
      <w:r w:rsidRPr="00DD3D40">
        <w:rPr>
          <w:bCs/>
        </w:rPr>
        <w:t xml:space="preserve"> – ogółem)</w:t>
      </w:r>
      <w:r w:rsidRPr="00DD3D40">
        <w:t>, azotany, utlenialność.</w:t>
      </w:r>
    </w:p>
    <w:p w14:paraId="70B53123" w14:textId="472166D9" w:rsidR="0060528A" w:rsidRPr="00DD3D40" w:rsidRDefault="0060528A" w:rsidP="0081011B">
      <w:pPr>
        <w:pStyle w:val="Stylnastroninternet"/>
      </w:pPr>
      <w:r w:rsidRPr="00DD3D40">
        <w:t>Pływalnie na terenie woj. zachodniopomorskiego</w:t>
      </w:r>
      <w:r w:rsidR="000E738B" w:rsidRPr="00DD3D40">
        <w:t xml:space="preserve"> w </w:t>
      </w:r>
      <w:r w:rsidRPr="00DD3D40">
        <w:t>przeważającej części zaopatrywane są</w:t>
      </w:r>
      <w:r w:rsidR="000E738B" w:rsidRPr="00DD3D40">
        <w:t xml:space="preserve"> w </w:t>
      </w:r>
      <w:r w:rsidRPr="00DD3D40">
        <w:t>wodę pochodzącą</w:t>
      </w:r>
      <w:r w:rsidR="005A5A82" w:rsidRPr="00DD3D40">
        <w:t xml:space="preserve"> z </w:t>
      </w:r>
      <w:r w:rsidRPr="00DD3D40">
        <w:t>sieci wodociągowych oraz wyposażone są</w:t>
      </w:r>
      <w:r w:rsidR="000E738B" w:rsidRPr="00DD3D40">
        <w:t xml:space="preserve"> w </w:t>
      </w:r>
      <w:r w:rsidRPr="00DD3D40">
        <w:t>automatyczne systemy oczyszczania</w:t>
      </w:r>
      <w:r w:rsidR="005A5A82" w:rsidRPr="00DD3D40">
        <w:t xml:space="preserve"> i </w:t>
      </w:r>
      <w:r w:rsidRPr="00DD3D40">
        <w:t xml:space="preserve">cyrkulacji wody, zapewniające automatyczne dozowanie środków dezynfekcyjnych oraz automatyczne stacje kontroli parametrów tj. </w:t>
      </w:r>
      <w:proofErr w:type="spellStart"/>
      <w:r w:rsidRPr="00DD3D40">
        <w:t>pH</w:t>
      </w:r>
      <w:proofErr w:type="spellEnd"/>
      <w:r w:rsidRPr="00DD3D40">
        <w:t xml:space="preserve">, </w:t>
      </w:r>
      <w:r w:rsidRPr="00DD3D40">
        <w:lastRenderedPageBreak/>
        <w:t xml:space="preserve">potencjał </w:t>
      </w:r>
      <w:proofErr w:type="spellStart"/>
      <w:r w:rsidRPr="00DD3D40">
        <w:t>redox</w:t>
      </w:r>
      <w:proofErr w:type="spellEnd"/>
      <w:r w:rsidRPr="00DD3D40">
        <w:t xml:space="preserve">, chlor wolny, chlor związany jakości wody, dla zwiększenia bezpieczeństwa kąpiących się osób. </w:t>
      </w:r>
    </w:p>
    <w:p w14:paraId="722B0DE5" w14:textId="4257AE08" w:rsidR="0060528A" w:rsidRPr="00DD3D40" w:rsidRDefault="0060528A" w:rsidP="0081011B">
      <w:pPr>
        <w:pStyle w:val="Stylnastroninternet"/>
        <w:rPr>
          <w:b/>
        </w:rPr>
      </w:pPr>
      <w:r w:rsidRPr="00DD3D40">
        <w:t>W 2022 roku skontrolowano jakość wody</w:t>
      </w:r>
      <w:r w:rsidR="000E738B" w:rsidRPr="00DD3D40">
        <w:t xml:space="preserve"> w </w:t>
      </w:r>
      <w:r w:rsidRPr="00DD3D40">
        <w:t>315 obiektach basenowych. Pobranych zostało łącznie</w:t>
      </w:r>
      <w:r w:rsidRPr="00DD3D40">
        <w:rPr>
          <w:color w:val="C00000"/>
        </w:rPr>
        <w:t xml:space="preserve"> </w:t>
      </w:r>
      <w:r w:rsidRPr="00DD3D40">
        <w:t>11 731 próbek wody,</w:t>
      </w:r>
      <w:r w:rsidR="000E738B" w:rsidRPr="00DD3D40">
        <w:t xml:space="preserve"> w </w:t>
      </w:r>
      <w:r w:rsidRPr="00DD3D40">
        <w:t>tym 1334 przez organy państwowej inspekcji sanitarnej</w:t>
      </w:r>
      <w:r w:rsidR="000E738B" w:rsidRPr="00DD3D40">
        <w:t xml:space="preserve"> w </w:t>
      </w:r>
      <w:r w:rsidRPr="00DD3D40">
        <w:t>ramach kontroli urzędowej oraz 10 397 próbek przez zarządzających obiektami</w:t>
      </w:r>
      <w:r w:rsidR="000E738B" w:rsidRPr="00DD3D40">
        <w:t xml:space="preserve"> w </w:t>
      </w:r>
      <w:r w:rsidRPr="00DD3D40">
        <w:t>ramach prowadzonej kontroli wewnętrznej. Badania</w:t>
      </w:r>
      <w:r w:rsidR="000E738B" w:rsidRPr="00DD3D40">
        <w:t xml:space="preserve"> w </w:t>
      </w:r>
      <w:r w:rsidRPr="00DD3D40">
        <w:t>1 807 próbkach, wykazały wyniki niezgodne</w:t>
      </w:r>
      <w:r w:rsidR="005A5A82" w:rsidRPr="00DD3D40">
        <w:t xml:space="preserve"> z </w:t>
      </w:r>
      <w:r w:rsidRPr="00DD3D40">
        <w:t>wymaganiami rozporządzenia Ministra Zdrowia</w:t>
      </w:r>
      <w:r w:rsidR="005A5A82" w:rsidRPr="00DD3D40">
        <w:t xml:space="preserve"> z </w:t>
      </w:r>
      <w:r w:rsidRPr="00DD3D40">
        <w:t>dnia 9 listopada 2015 r.</w:t>
      </w:r>
      <w:r w:rsidR="000E738B" w:rsidRPr="00DD3D40">
        <w:t xml:space="preserve"> w </w:t>
      </w:r>
      <w:r w:rsidRPr="00DD3D40">
        <w:rPr>
          <w:i/>
        </w:rPr>
        <w:t>sprawie wymagań, jakim powinna odpowiadać woda na pływalniach,</w:t>
      </w:r>
      <w:r w:rsidRPr="00DD3D40">
        <w:t xml:space="preserve"> co stanowi (15,4 %) przypadków.</w:t>
      </w:r>
      <w:r w:rsidRPr="00DD3D40">
        <w:rPr>
          <w:i/>
        </w:rPr>
        <w:t xml:space="preserve"> </w:t>
      </w:r>
      <w:r w:rsidRPr="00DD3D40">
        <w:t>Przekroczenia stwierdzano najczęściej</w:t>
      </w:r>
      <w:r w:rsidR="000E738B" w:rsidRPr="00DD3D40">
        <w:t xml:space="preserve"> w </w:t>
      </w:r>
      <w:r w:rsidRPr="00DD3D40">
        <w:t>powiatach</w:t>
      </w:r>
      <w:r w:rsidR="00276986" w:rsidRPr="00DD3D40">
        <w:t xml:space="preserve">: </w:t>
      </w:r>
      <w:r w:rsidRPr="00DD3D40">
        <w:t>gryfickim, kamieńskim, kołobrzeskim, oraz</w:t>
      </w:r>
      <w:r w:rsidR="000E738B" w:rsidRPr="00DD3D40">
        <w:t xml:space="preserve"> w </w:t>
      </w:r>
      <w:r w:rsidRPr="00DD3D40">
        <w:t>m. Świnoujściu,</w:t>
      </w:r>
      <w:r w:rsidRPr="00DD3D40">
        <w:rPr>
          <w:i/>
        </w:rPr>
        <w:t xml:space="preserve"> </w:t>
      </w:r>
      <w:r w:rsidRPr="00DD3D40">
        <w:t>tj.:</w:t>
      </w:r>
    </w:p>
    <w:p w14:paraId="78C106A5" w14:textId="05264CBB" w:rsidR="0060528A" w:rsidRPr="00DD3D40" w:rsidRDefault="0060528A" w:rsidP="0081011B">
      <w:pPr>
        <w:pStyle w:val="punktatornastron"/>
        <w:rPr>
          <w:b/>
        </w:rPr>
      </w:pPr>
      <w:r w:rsidRPr="00DD3D40">
        <w:t>wyniki niezgodne</w:t>
      </w:r>
      <w:r w:rsidR="000E738B" w:rsidRPr="00DD3D40">
        <w:t xml:space="preserve"> w </w:t>
      </w:r>
      <w:r w:rsidRPr="00DD3D40">
        <w:t>zakresie parametrów fizykochemicznych jakości wody stwierdzone</w:t>
      </w:r>
      <w:r w:rsidR="000E738B" w:rsidRPr="00DD3D40">
        <w:t xml:space="preserve"> w </w:t>
      </w:r>
      <w:r w:rsidRPr="00DD3D40">
        <w:t>1 138 próbkach, co stanowi 9,7 % wszystkich pobranych próbek</w:t>
      </w:r>
      <w:r w:rsidR="000E738B" w:rsidRPr="00DD3D40">
        <w:t xml:space="preserve"> w </w:t>
      </w:r>
      <w:r w:rsidRPr="00DD3D40">
        <w:t xml:space="preserve">2022 r. </w:t>
      </w:r>
      <w:r w:rsidR="00276986" w:rsidRPr="00DD3D40">
        <w:t>P</w:t>
      </w:r>
      <w:r w:rsidRPr="00DD3D40">
        <w:t>rzekroczenia dot. najczęściej wskaźników chloru związanego oraz</w:t>
      </w:r>
      <w:r w:rsidR="000E738B" w:rsidRPr="00DD3D40">
        <w:t xml:space="preserve"> w </w:t>
      </w:r>
      <w:r w:rsidRPr="00DD3D40">
        <w:t>mniejszej skali chloroformu, Σ THM</w:t>
      </w:r>
      <w:r w:rsidR="005A5A82" w:rsidRPr="00DD3D40">
        <w:t xml:space="preserve"> i </w:t>
      </w:r>
      <w:r w:rsidRPr="00DD3D40">
        <w:t>mętności,</w:t>
      </w:r>
    </w:p>
    <w:p w14:paraId="2028DCE8" w14:textId="0B547A42" w:rsidR="0060528A" w:rsidRPr="00DD3D40" w:rsidRDefault="0060528A" w:rsidP="0081011B">
      <w:pPr>
        <w:pStyle w:val="punktatornastron"/>
        <w:rPr>
          <w:bCs/>
          <w:iCs/>
        </w:rPr>
      </w:pPr>
      <w:r w:rsidRPr="00DD3D40">
        <w:rPr>
          <w:bCs/>
        </w:rPr>
        <w:t>przekroczenia mikrobiologiczne stwierdzono</w:t>
      </w:r>
      <w:r w:rsidR="000E738B" w:rsidRPr="00DD3D40">
        <w:rPr>
          <w:bCs/>
        </w:rPr>
        <w:t xml:space="preserve"> w </w:t>
      </w:r>
      <w:r w:rsidRPr="00DD3D40">
        <w:rPr>
          <w:bCs/>
        </w:rPr>
        <w:t>669 próbkach, co stanowi 5,7 % wszystkich pobranych próbek</w:t>
      </w:r>
      <w:r w:rsidR="000E738B" w:rsidRPr="00DD3D40">
        <w:rPr>
          <w:bCs/>
        </w:rPr>
        <w:t xml:space="preserve"> w </w:t>
      </w:r>
      <w:r w:rsidRPr="00DD3D40">
        <w:rPr>
          <w:bCs/>
        </w:rPr>
        <w:t>2022 roku</w:t>
      </w:r>
      <w:r w:rsidR="00276986" w:rsidRPr="00DD3D40">
        <w:rPr>
          <w:bCs/>
        </w:rPr>
        <w:t>.</w:t>
      </w:r>
      <w:r w:rsidRPr="00DD3D40">
        <w:rPr>
          <w:bCs/>
        </w:rPr>
        <w:t xml:space="preserve"> </w:t>
      </w:r>
      <w:r w:rsidR="00276986" w:rsidRPr="00DD3D40">
        <w:rPr>
          <w:bCs/>
        </w:rPr>
        <w:t>P</w:t>
      </w:r>
      <w:r w:rsidRPr="00DD3D40">
        <w:rPr>
          <w:bCs/>
        </w:rPr>
        <w:t xml:space="preserve">rzekroczenia dot. najczęściej parametrów ogólnej liczby mikroorganizmów, </w:t>
      </w:r>
      <w:proofErr w:type="spellStart"/>
      <w:r w:rsidRPr="00DD3D40">
        <w:rPr>
          <w:bCs/>
        </w:rPr>
        <w:t>Pseudomonas</w:t>
      </w:r>
      <w:proofErr w:type="spellEnd"/>
      <w:r w:rsidRPr="00DD3D40">
        <w:rPr>
          <w:bCs/>
        </w:rPr>
        <w:t xml:space="preserve"> </w:t>
      </w:r>
      <w:proofErr w:type="spellStart"/>
      <w:r w:rsidRPr="00DD3D40">
        <w:rPr>
          <w:bCs/>
        </w:rPr>
        <w:t>aeruginosa</w:t>
      </w:r>
      <w:proofErr w:type="spellEnd"/>
      <w:r w:rsidRPr="00DD3D40">
        <w:rPr>
          <w:bCs/>
        </w:rPr>
        <w:t xml:space="preserve"> oraz bakterii </w:t>
      </w:r>
      <w:r w:rsidRPr="00DD3D40">
        <w:rPr>
          <w:bCs/>
          <w:i/>
        </w:rPr>
        <w:t xml:space="preserve">Legionella sp. </w:t>
      </w:r>
      <w:r w:rsidRPr="00DD3D40">
        <w:rPr>
          <w:bCs/>
          <w:iCs/>
        </w:rPr>
        <w:t>(76 przekroczonych próbek</w:t>
      </w:r>
      <w:r w:rsidR="000E738B" w:rsidRPr="00DD3D40">
        <w:rPr>
          <w:bCs/>
          <w:iCs/>
        </w:rPr>
        <w:t xml:space="preserve"> w </w:t>
      </w:r>
      <w:r w:rsidRPr="00DD3D40">
        <w:rPr>
          <w:bCs/>
          <w:iCs/>
        </w:rPr>
        <w:t>natryskach,</w:t>
      </w:r>
      <w:r w:rsidR="005A5A82" w:rsidRPr="00DD3D40">
        <w:rPr>
          <w:bCs/>
          <w:iCs/>
        </w:rPr>
        <w:t xml:space="preserve"> i </w:t>
      </w:r>
      <w:r w:rsidRPr="00DD3D40">
        <w:rPr>
          <w:bCs/>
          <w:iCs/>
        </w:rPr>
        <w:t>15</w:t>
      </w:r>
      <w:r w:rsidR="000E738B" w:rsidRPr="00DD3D40">
        <w:rPr>
          <w:bCs/>
          <w:iCs/>
        </w:rPr>
        <w:t xml:space="preserve"> w </w:t>
      </w:r>
      <w:r w:rsidRPr="00DD3D40">
        <w:rPr>
          <w:bCs/>
          <w:iCs/>
        </w:rPr>
        <w:t xml:space="preserve">nieckach basenowych). </w:t>
      </w:r>
    </w:p>
    <w:p w14:paraId="18B1F733" w14:textId="4F27788D" w:rsidR="0060528A" w:rsidRPr="00DD3D40" w:rsidRDefault="0060528A" w:rsidP="0081011B">
      <w:pPr>
        <w:pStyle w:val="Stylnastroninternet"/>
      </w:pPr>
      <w:r w:rsidRPr="00DD3D40">
        <w:t>W przypadku stwierdzenia niewłaściwej jakości wody</w:t>
      </w:r>
      <w:r w:rsidR="000E738B" w:rsidRPr="00DD3D40">
        <w:t xml:space="preserve"> w </w:t>
      </w:r>
      <w:r w:rsidRPr="00DD3D40">
        <w:t>nieckach basenowych lub</w:t>
      </w:r>
      <w:r w:rsidR="001D0A27">
        <w:t> </w:t>
      </w:r>
      <w:r w:rsidRPr="00DD3D40">
        <w:t>ciepłej wody</w:t>
      </w:r>
      <w:r w:rsidR="005A5A82" w:rsidRPr="00DD3D40">
        <w:t xml:space="preserve"> z </w:t>
      </w:r>
      <w:r w:rsidRPr="00DD3D40">
        <w:t>natrysków</w:t>
      </w:r>
      <w:r w:rsidR="000E738B" w:rsidRPr="00DD3D40">
        <w:t xml:space="preserve"> w </w:t>
      </w:r>
      <w:r w:rsidRPr="00DD3D40">
        <w:t xml:space="preserve">szatni na pływalniach wydawane są stosowne decyzje administracyjne </w:t>
      </w:r>
      <w:r w:rsidRPr="00DD3D40">
        <w:rPr>
          <w:color w:val="000000" w:themeColor="text1"/>
        </w:rPr>
        <w:t>lub pisma</w:t>
      </w:r>
      <w:r w:rsidR="005A5A82" w:rsidRPr="00DD3D40">
        <w:rPr>
          <w:color w:val="000000" w:themeColor="text1"/>
        </w:rPr>
        <w:t xml:space="preserve"> z </w:t>
      </w:r>
      <w:r w:rsidRPr="00DD3D40">
        <w:rPr>
          <w:color w:val="000000" w:themeColor="text1"/>
        </w:rPr>
        <w:t>zaleceniami do właścicieli obiektów.</w:t>
      </w:r>
      <w:r w:rsidR="000E738B" w:rsidRPr="00DD3D40">
        <w:rPr>
          <w:color w:val="000000" w:themeColor="text1"/>
        </w:rPr>
        <w:t xml:space="preserve"> </w:t>
      </w:r>
      <w:r w:rsidR="00764055">
        <w:rPr>
          <w:color w:val="000000" w:themeColor="text1"/>
        </w:rPr>
        <w:t>W</w:t>
      </w:r>
      <w:r w:rsidR="000E738B" w:rsidRPr="00DD3D40">
        <w:rPr>
          <w:color w:val="000000" w:themeColor="text1"/>
        </w:rPr>
        <w:t> </w:t>
      </w:r>
      <w:r w:rsidRPr="00DD3D40">
        <w:t xml:space="preserve">obydwu przypadkach </w:t>
      </w:r>
      <w:r w:rsidRPr="00DD3D40">
        <w:rPr>
          <w:bCs/>
        </w:rPr>
        <w:t xml:space="preserve">państwowi powiatowi inspektorzy sanitarni </w:t>
      </w:r>
      <w:r w:rsidRPr="00DD3D40">
        <w:t>zobowiązują właścicieli do podjęcia działań likwidujących zanieczyszczenie oraz przedstawienia wyniku badania wody potwierdzającego jej właściwą jakość do kąpieli.</w:t>
      </w:r>
    </w:p>
    <w:p w14:paraId="70EC6381" w14:textId="54BFCD27" w:rsidR="00276986" w:rsidRPr="001D0A27" w:rsidRDefault="0060528A" w:rsidP="0081011B">
      <w:pPr>
        <w:pStyle w:val="Stylnastroninternet"/>
      </w:pPr>
      <w:r w:rsidRPr="00DD3D40">
        <w:t>W związku ze stwierdzonym skażeniem bakteriologicznym lub zanieczyszczeniem fizykochemicznym wody</w:t>
      </w:r>
      <w:r w:rsidR="000E738B" w:rsidRPr="00DD3D40">
        <w:t xml:space="preserve"> w </w:t>
      </w:r>
      <w:r w:rsidRPr="00DD3D40">
        <w:t>nieckach lub ciepłej wody</w:t>
      </w:r>
      <w:r w:rsidR="005A5A82" w:rsidRPr="00DD3D40">
        <w:t xml:space="preserve"> z </w:t>
      </w:r>
      <w:r w:rsidRPr="00DD3D40">
        <w:t>natrysków wydano 136 decyzji.</w:t>
      </w:r>
      <w:r w:rsidR="000E738B" w:rsidRPr="00DD3D40">
        <w:t xml:space="preserve"> </w:t>
      </w:r>
      <w:r w:rsidR="00764055">
        <w:t>W</w:t>
      </w:r>
      <w:r w:rsidR="000E738B" w:rsidRPr="00DD3D40">
        <w:t> </w:t>
      </w:r>
      <w:r w:rsidRPr="00DD3D40">
        <w:t>przypadku, gdy woda na pływalni nie spełniała wymagań rozporządzenia Ministra Zdrowia</w:t>
      </w:r>
      <w:r w:rsidR="005A5A82" w:rsidRPr="00DD3D40">
        <w:t xml:space="preserve"> z </w:t>
      </w:r>
      <w:r w:rsidRPr="00DD3D40">
        <w:t>dnia 9 listopada 2015 r.</w:t>
      </w:r>
      <w:r w:rsidR="000E738B" w:rsidRPr="00DD3D40">
        <w:t xml:space="preserve"> w </w:t>
      </w:r>
      <w:r w:rsidR="00276986" w:rsidRPr="00DD3D40">
        <w:rPr>
          <w:i/>
          <w:iCs/>
        </w:rPr>
        <w:t>sprawie wymagań, jakim powinna odpowiadać woda na</w:t>
      </w:r>
      <w:r w:rsidR="00CD7C9C">
        <w:rPr>
          <w:i/>
          <w:iCs/>
        </w:rPr>
        <w:t> </w:t>
      </w:r>
      <w:r w:rsidR="00276986" w:rsidRPr="00DD3D40">
        <w:rPr>
          <w:i/>
          <w:iCs/>
        </w:rPr>
        <w:t>pływalniach</w:t>
      </w:r>
      <w:r w:rsidR="00276986" w:rsidRPr="00DD3D40">
        <w:t xml:space="preserve"> (Dz. U.</w:t>
      </w:r>
      <w:r w:rsidR="005A5A82" w:rsidRPr="00DD3D40">
        <w:t xml:space="preserve"> z </w:t>
      </w:r>
      <w:r w:rsidR="00276986" w:rsidRPr="00DD3D40">
        <w:t>2022 poz. 1230) wydawano decyzję o nieprzydatności wody do</w:t>
      </w:r>
      <w:r w:rsidR="00CD7C9C">
        <w:t> </w:t>
      </w:r>
      <w:r w:rsidR="00276986" w:rsidRPr="00DD3D40">
        <w:t>kąpieli celem podjęcia działań poprawy jej jakości.</w:t>
      </w:r>
      <w:r w:rsidR="000E738B" w:rsidRPr="00DD3D40">
        <w:t xml:space="preserve"> w </w:t>
      </w:r>
      <w:r w:rsidR="00276986" w:rsidRPr="00DD3D40">
        <w:rPr>
          <w:bCs/>
        </w:rPr>
        <w:t>związku</w:t>
      </w:r>
      <w:r w:rsidR="005A5A82" w:rsidRPr="00DD3D40">
        <w:rPr>
          <w:bCs/>
        </w:rPr>
        <w:t xml:space="preserve"> z </w:t>
      </w:r>
      <w:r w:rsidR="00276986" w:rsidRPr="00DD3D40">
        <w:rPr>
          <w:bCs/>
        </w:rPr>
        <w:t>powyższym</w:t>
      </w:r>
      <w:r w:rsidR="000E738B" w:rsidRPr="00DD3D40">
        <w:rPr>
          <w:bCs/>
        </w:rPr>
        <w:t xml:space="preserve"> w </w:t>
      </w:r>
      <w:r w:rsidR="00276986" w:rsidRPr="00DD3D40">
        <w:rPr>
          <w:bCs/>
        </w:rPr>
        <w:t>2022 r. właściwi państwowi inspektorzy sanitarni wydali łącznie</w:t>
      </w:r>
      <w:r w:rsidR="00276986" w:rsidRPr="001D0A27">
        <w:rPr>
          <w:bCs/>
        </w:rPr>
        <w:t xml:space="preserve">: </w:t>
      </w:r>
    </w:p>
    <w:p w14:paraId="37B24DDD" w14:textId="37E5D943" w:rsidR="00276986" w:rsidRPr="00DD3D40" w:rsidRDefault="00276986" w:rsidP="0081011B">
      <w:pPr>
        <w:pStyle w:val="punktatornastron"/>
      </w:pPr>
      <w:r w:rsidRPr="00DD3D40">
        <w:t>136 decyzji administracyjnych</w:t>
      </w:r>
      <w:r w:rsidR="000E738B" w:rsidRPr="00DD3D40">
        <w:t xml:space="preserve"> w </w:t>
      </w:r>
      <w:r w:rsidRPr="00DD3D40">
        <w:t>związku</w:t>
      </w:r>
      <w:r w:rsidR="005A5A82" w:rsidRPr="00DD3D40">
        <w:t xml:space="preserve"> z </w:t>
      </w:r>
      <w:r w:rsidRPr="00DD3D40">
        <w:t>jakością wody niespełniającą wymagań cyt.</w:t>
      </w:r>
      <w:r w:rsidR="00735ED0">
        <w:t> </w:t>
      </w:r>
      <w:r w:rsidRPr="00DD3D40">
        <w:t>rozporządzenia</w:t>
      </w:r>
      <w:r w:rsidRPr="00DD3D40">
        <w:rPr>
          <w:i/>
        </w:rPr>
        <w:t xml:space="preserve"> </w:t>
      </w:r>
      <w:r w:rsidRPr="00DD3D40">
        <w:t xml:space="preserve">(najczęstszą przyczyną były zanieczyszczenia mikrobiologiczne), </w:t>
      </w:r>
    </w:p>
    <w:p w14:paraId="4E61F6D1" w14:textId="77777777" w:rsidR="00276986" w:rsidRPr="00DD3D40" w:rsidRDefault="00276986" w:rsidP="0081011B">
      <w:pPr>
        <w:pStyle w:val="punktatornastron"/>
      </w:pPr>
      <w:r w:rsidRPr="00DD3D40">
        <w:t xml:space="preserve">18 upomnień, </w:t>
      </w:r>
    </w:p>
    <w:p w14:paraId="1F46A078" w14:textId="7312D1FC" w:rsidR="00276986" w:rsidRPr="00DD3D40" w:rsidRDefault="00276986" w:rsidP="0081011B">
      <w:pPr>
        <w:pStyle w:val="punktatornastron"/>
      </w:pPr>
      <w:r w:rsidRPr="00DD3D40">
        <w:t>7 postanowień o nałożeniu grzywny</w:t>
      </w:r>
      <w:r w:rsidR="000E738B" w:rsidRPr="00DD3D40">
        <w:t xml:space="preserve"> w </w:t>
      </w:r>
      <w:r w:rsidRPr="00DD3D40">
        <w:t>pow. gryfickim, sławieńskim,</w:t>
      </w:r>
      <w:r w:rsidR="005A5A82" w:rsidRPr="00DD3D40">
        <w:t xml:space="preserve"> i </w:t>
      </w:r>
      <w:r w:rsidR="000E738B" w:rsidRPr="00DD3D40">
        <w:t>w </w:t>
      </w:r>
      <w:r w:rsidR="0081011B">
        <w:t>m</w:t>
      </w:r>
      <w:r w:rsidRPr="00DD3D40">
        <w:t xml:space="preserve">. Świnoujściu. </w:t>
      </w:r>
    </w:p>
    <w:p w14:paraId="7386EEB0" w14:textId="77777777" w:rsidR="00276986" w:rsidRPr="00DD3D40" w:rsidRDefault="00276986" w:rsidP="00C66547">
      <w:pPr>
        <w:pStyle w:val="Stylnastroninternet"/>
      </w:pPr>
    </w:p>
    <w:p w14:paraId="1A7FC0A3" w14:textId="42F0FCCB" w:rsidR="00276986" w:rsidRPr="00DD3D40" w:rsidRDefault="00276986" w:rsidP="00C66547">
      <w:pPr>
        <w:pStyle w:val="Stylnastroninternet"/>
      </w:pPr>
      <w:r w:rsidRPr="00DD3D40">
        <w:t>Działania naprawcze prowadzone przez zarządców obiektów</w:t>
      </w:r>
      <w:r w:rsidR="000E738B" w:rsidRPr="00DD3D40">
        <w:t xml:space="preserve"> w </w:t>
      </w:r>
      <w:r w:rsidRPr="00DD3D40">
        <w:t>celu poprawy jakości wody najczęściej obejmowały przegląd techniczny oraz dezynfekcję wody</w:t>
      </w:r>
      <w:r w:rsidR="000E738B" w:rsidRPr="00DD3D40">
        <w:t xml:space="preserve"> w </w:t>
      </w:r>
      <w:r w:rsidRPr="00DD3D40">
        <w:t>niecce</w:t>
      </w:r>
      <w:r w:rsidR="005A5A82" w:rsidRPr="00DD3D40">
        <w:t xml:space="preserve"> i </w:t>
      </w:r>
      <w:r w:rsidRPr="00DD3D40">
        <w:t>instalacji technologicznego obiegu lub spust całości wody do kanalizacji, czyszczenie</w:t>
      </w:r>
      <w:r w:rsidR="005A5A82" w:rsidRPr="00DD3D40">
        <w:t xml:space="preserve"> i </w:t>
      </w:r>
      <w:r w:rsidRPr="00DD3D40">
        <w:t xml:space="preserve">dezynfekcję niecek oraz zbiorników przelewowych. </w:t>
      </w:r>
    </w:p>
    <w:p w14:paraId="320DF9DE" w14:textId="4C4AF387" w:rsidR="00276986" w:rsidRPr="00DD3D40" w:rsidRDefault="00276986" w:rsidP="00C66547">
      <w:pPr>
        <w:pStyle w:val="Stylnastroninternet"/>
      </w:pPr>
      <w:r w:rsidRPr="00DD3D40">
        <w:lastRenderedPageBreak/>
        <w:t>Jako przyczynę występowania zanieczyszczeń mikrobiologicznych wody najczęściej wskazywano niespełnienie wymagań higienicznych</w:t>
      </w:r>
      <w:r w:rsidR="000E738B" w:rsidRPr="00DD3D40">
        <w:t xml:space="preserve"> w </w:t>
      </w:r>
      <w:r w:rsidRPr="00DD3D40">
        <w:t>zakresie prawidłowej eksploatacji pływalni oraz brak przestrzegania rygorów sanitarnych</w:t>
      </w:r>
      <w:r w:rsidR="005A5A82" w:rsidRPr="00DD3D40">
        <w:t xml:space="preserve"> i </w:t>
      </w:r>
      <w:r w:rsidRPr="00DD3D40">
        <w:t>przeciwepidemicznych przez osoby korzystające</w:t>
      </w:r>
      <w:r w:rsidR="005A5A82" w:rsidRPr="00DD3D40">
        <w:t xml:space="preserve"> z </w:t>
      </w:r>
      <w:r w:rsidRPr="00DD3D40">
        <w:t>kąpieli lub personel. Korzystnym zjawiskiem jest stały wzrost świadomości zarządców pływalni</w:t>
      </w:r>
      <w:r w:rsidR="000E738B" w:rsidRPr="00DD3D40">
        <w:t xml:space="preserve"> w </w:t>
      </w:r>
      <w:r w:rsidRPr="00DD3D40">
        <w:t>zakresie odpowiedzialności za jakość zdrowotną wody basenowej. Obowiązek stosowania się do wymagań rozporządzenia Ministra Zdrowia</w:t>
      </w:r>
      <w:r w:rsidR="005A5A82" w:rsidRPr="00DD3D40">
        <w:t xml:space="preserve"> z </w:t>
      </w:r>
      <w:r w:rsidRPr="00DD3D40">
        <w:t>dnia 9 listopada 2015 r. wpływa na zwiększenie bezpieczeństwa osób korzystających</w:t>
      </w:r>
      <w:r w:rsidR="005A5A82" w:rsidRPr="00DD3D40">
        <w:t xml:space="preserve"> z </w:t>
      </w:r>
      <w:r w:rsidRPr="00DD3D40">
        <w:t xml:space="preserve">pływalni. </w:t>
      </w:r>
    </w:p>
    <w:p w14:paraId="5D378C85" w14:textId="77777777" w:rsidR="00276986" w:rsidRPr="00DD3D40" w:rsidRDefault="00276986" w:rsidP="00C66547">
      <w:pPr>
        <w:pStyle w:val="Stylnastroninternet"/>
        <w:rPr>
          <w:rFonts w:eastAsia="Calibri"/>
        </w:rPr>
      </w:pPr>
    </w:p>
    <w:p w14:paraId="3716A01C" w14:textId="07CCAB19" w:rsidR="00276986" w:rsidRDefault="00276986" w:rsidP="00C66547">
      <w:pPr>
        <w:pStyle w:val="Stylnastroninternet"/>
        <w:rPr>
          <w:rFonts w:eastAsia="Calibri"/>
        </w:rPr>
      </w:pPr>
      <w:r w:rsidRPr="00DD3D40">
        <w:rPr>
          <w:rFonts w:eastAsia="Calibri"/>
        </w:rPr>
        <w:t>Zgodnie</w:t>
      </w:r>
      <w:r w:rsidR="005A5A82" w:rsidRPr="00DD3D40">
        <w:rPr>
          <w:rFonts w:eastAsia="Calibri"/>
        </w:rPr>
        <w:t xml:space="preserve"> z </w:t>
      </w:r>
      <w:r w:rsidRPr="00DD3D40">
        <w:rPr>
          <w:rFonts w:eastAsia="Calibri"/>
        </w:rPr>
        <w:t>rozporządzenia Ministra Zdrowia</w:t>
      </w:r>
      <w:r w:rsidR="005A5A82" w:rsidRPr="00DD3D40">
        <w:rPr>
          <w:rFonts w:eastAsia="Calibri"/>
        </w:rPr>
        <w:t xml:space="preserve"> z </w:t>
      </w:r>
      <w:r w:rsidRPr="00DD3D40">
        <w:rPr>
          <w:rFonts w:eastAsia="Calibri"/>
        </w:rPr>
        <w:t>dnia 9 listopada 2015 r.</w:t>
      </w:r>
      <w:r w:rsidR="000E738B" w:rsidRPr="00DD3D40">
        <w:rPr>
          <w:rFonts w:eastAsia="Calibri"/>
        </w:rPr>
        <w:t xml:space="preserve"> w </w:t>
      </w:r>
      <w:r w:rsidRPr="00DD3D40">
        <w:rPr>
          <w:rFonts w:eastAsia="Calibri"/>
          <w:i/>
        </w:rPr>
        <w:t>sprawie wymagań, jakim powinna odpowiadać woda na pływalniach</w:t>
      </w:r>
      <w:r w:rsidRPr="00DD3D40">
        <w:rPr>
          <w:rFonts w:eastAsia="MyriadPro-Regular"/>
        </w:rPr>
        <w:t xml:space="preserve"> organy Państwowej Inspekcji Sanitarnej</w:t>
      </w:r>
      <w:r w:rsidR="000E738B" w:rsidRPr="00DD3D40">
        <w:rPr>
          <w:rFonts w:eastAsia="MyriadPro-Regular"/>
        </w:rPr>
        <w:t xml:space="preserve"> w </w:t>
      </w:r>
      <w:r w:rsidRPr="00DD3D40">
        <w:rPr>
          <w:rFonts w:eastAsia="MyriadPro-Regular"/>
        </w:rPr>
        <w:t xml:space="preserve">2022 roku </w:t>
      </w:r>
      <w:r w:rsidRPr="00DD3D40">
        <w:rPr>
          <w:rFonts w:eastAsia="Calibri"/>
        </w:rPr>
        <w:t>wydały 187 zbiorczych ocen rocznych wody na pływalniach</w:t>
      </w:r>
      <w:r w:rsidR="00735ED0">
        <w:rPr>
          <w:rFonts w:eastAsia="Calibri"/>
        </w:rPr>
        <w:t xml:space="preserve"> </w:t>
      </w:r>
      <w:r w:rsidRPr="00DD3D40">
        <w:rPr>
          <w:rFonts w:eastAsia="Calibri"/>
        </w:rPr>
        <w:t>- 178 ocen,</w:t>
      </w:r>
      <w:r w:rsidR="000E738B" w:rsidRPr="00DD3D40">
        <w:rPr>
          <w:rFonts w:eastAsia="Calibri"/>
        </w:rPr>
        <w:t xml:space="preserve"> w </w:t>
      </w:r>
      <w:r w:rsidRPr="00DD3D40">
        <w:rPr>
          <w:rFonts w:eastAsia="Calibri"/>
        </w:rPr>
        <w:t>których woda odpowiadała wymaganiom ww. rozporządzenia</w:t>
      </w:r>
      <w:r w:rsidR="005A5A82" w:rsidRPr="00DD3D40">
        <w:rPr>
          <w:rFonts w:eastAsia="Calibri"/>
        </w:rPr>
        <w:t xml:space="preserve"> i </w:t>
      </w:r>
      <w:r w:rsidRPr="00DD3D40">
        <w:rPr>
          <w:rFonts w:eastAsia="Calibri"/>
        </w:rPr>
        <w:t>9 ocen,</w:t>
      </w:r>
      <w:r w:rsidR="000E738B" w:rsidRPr="00DD3D40">
        <w:rPr>
          <w:rFonts w:eastAsia="Calibri"/>
        </w:rPr>
        <w:t xml:space="preserve"> w </w:t>
      </w:r>
      <w:r w:rsidRPr="00DD3D40">
        <w:rPr>
          <w:rFonts w:eastAsia="Calibri"/>
        </w:rPr>
        <w:t>których woda nie odpowiadała ww. wymaganiom</w:t>
      </w:r>
      <w:r w:rsidR="0005135D" w:rsidRPr="00DD3D40">
        <w:rPr>
          <w:rFonts w:eastAsia="Calibri"/>
        </w:rPr>
        <w:t>.</w:t>
      </w:r>
    </w:p>
    <w:p w14:paraId="05F4204E" w14:textId="77777777" w:rsidR="00C66547" w:rsidRPr="00DD3D40" w:rsidRDefault="00C66547" w:rsidP="00C66547">
      <w:pPr>
        <w:pStyle w:val="Stylnastroninternet"/>
        <w:rPr>
          <w:rFonts w:eastAsia="Calibri"/>
        </w:rPr>
      </w:pPr>
    </w:p>
    <w:p w14:paraId="15AECCC7" w14:textId="7033FBDF" w:rsidR="00C05EA2" w:rsidRDefault="00C05EA2" w:rsidP="009A7DE0">
      <w:pPr>
        <w:pStyle w:val="Nagwek2"/>
        <w:numPr>
          <w:ilvl w:val="0"/>
          <w:numId w:val="126"/>
        </w:numPr>
        <w:spacing w:before="0"/>
      </w:pPr>
      <w:bookmarkStart w:id="993" w:name="_Toc135828471"/>
      <w:r w:rsidRPr="00CC70BC">
        <w:t>Stan sanitarny</w:t>
      </w:r>
      <w:r w:rsidR="005A5A82">
        <w:t xml:space="preserve"> i </w:t>
      </w:r>
      <w:r w:rsidRPr="00CC70BC">
        <w:t>techniczny pływalni</w:t>
      </w:r>
      <w:r w:rsidR="005A5A82">
        <w:t xml:space="preserve"> i </w:t>
      </w:r>
      <w:r w:rsidRPr="00CC70BC">
        <w:t>obiektów wyposażonych</w:t>
      </w:r>
      <w:r w:rsidR="000E738B">
        <w:t xml:space="preserve"> w </w:t>
      </w:r>
      <w:r w:rsidRPr="00CC70BC">
        <w:t>niecki basenowe</w:t>
      </w:r>
      <w:bookmarkEnd w:id="993"/>
    </w:p>
    <w:p w14:paraId="74947227" w14:textId="77777777" w:rsidR="009A7DE0" w:rsidRPr="009A7DE0" w:rsidRDefault="009A7DE0" w:rsidP="00C66547">
      <w:pPr>
        <w:pStyle w:val="Stylnastroninternet"/>
      </w:pPr>
    </w:p>
    <w:p w14:paraId="6A78C1BF" w14:textId="69F057A2" w:rsidR="0060528A" w:rsidRPr="0060528A" w:rsidRDefault="0060528A" w:rsidP="00C66547">
      <w:pPr>
        <w:pStyle w:val="Stylnastroninternet"/>
        <w:rPr>
          <w:rFonts w:cstheme="minorHAnsi"/>
          <w:bCs/>
          <w:szCs w:val="24"/>
        </w:rPr>
      </w:pPr>
      <w:r w:rsidRPr="0060528A">
        <w:rPr>
          <w:rFonts w:cstheme="minorHAnsi"/>
          <w:bCs/>
          <w:szCs w:val="24"/>
        </w:rPr>
        <w:t>W 2022 roku państwowi powiatowi inspektorzy sanitarni</w:t>
      </w:r>
      <w:r w:rsidR="000E738B">
        <w:rPr>
          <w:rFonts w:cstheme="minorHAnsi"/>
          <w:bCs/>
          <w:szCs w:val="24"/>
        </w:rPr>
        <w:t xml:space="preserve"> w </w:t>
      </w:r>
      <w:r w:rsidRPr="0060528A">
        <w:rPr>
          <w:rFonts w:cstheme="minorHAnsi"/>
          <w:bCs/>
          <w:szCs w:val="24"/>
        </w:rPr>
        <w:t>celu realizacji nadzoru skontrolowali 199 (60%</w:t>
      </w:r>
      <w:r w:rsidR="005A5A82">
        <w:rPr>
          <w:rFonts w:cstheme="minorHAnsi"/>
          <w:bCs/>
          <w:szCs w:val="24"/>
        </w:rPr>
        <w:t xml:space="preserve"> z </w:t>
      </w:r>
      <w:r w:rsidRPr="0060528A">
        <w:rPr>
          <w:rFonts w:cstheme="minorHAnsi"/>
          <w:bCs/>
          <w:szCs w:val="24"/>
        </w:rPr>
        <w:t>332 obiektów</w:t>
      </w:r>
      <w:r w:rsidR="000E738B">
        <w:rPr>
          <w:rFonts w:cstheme="minorHAnsi"/>
          <w:bCs/>
          <w:szCs w:val="24"/>
        </w:rPr>
        <w:t xml:space="preserve"> w </w:t>
      </w:r>
      <w:r w:rsidRPr="0060528A">
        <w:rPr>
          <w:rFonts w:cstheme="minorHAnsi"/>
          <w:bCs/>
          <w:szCs w:val="24"/>
        </w:rPr>
        <w:t>ewidencji) pływalni</w:t>
      </w:r>
      <w:r w:rsidR="000E738B">
        <w:rPr>
          <w:rFonts w:cstheme="minorHAnsi"/>
          <w:bCs/>
          <w:szCs w:val="24"/>
        </w:rPr>
        <w:t xml:space="preserve"> w </w:t>
      </w:r>
      <w:r w:rsidRPr="0060528A">
        <w:rPr>
          <w:rFonts w:cstheme="minorHAnsi"/>
          <w:bCs/>
          <w:szCs w:val="24"/>
        </w:rPr>
        <w:t>których przeprowadzono 285 kontroli stanu higieniczno – sanitarnego</w:t>
      </w:r>
      <w:r w:rsidR="005A5A82">
        <w:rPr>
          <w:rFonts w:cstheme="minorHAnsi"/>
          <w:bCs/>
          <w:szCs w:val="24"/>
        </w:rPr>
        <w:t xml:space="preserve"> i </w:t>
      </w:r>
      <w:r w:rsidRPr="0060528A">
        <w:rPr>
          <w:rFonts w:cstheme="minorHAnsi"/>
          <w:bCs/>
          <w:szCs w:val="24"/>
        </w:rPr>
        <w:t>technicznego hal pływalni</w:t>
      </w:r>
      <w:r w:rsidR="000E738B">
        <w:rPr>
          <w:rFonts w:cstheme="minorHAnsi"/>
          <w:bCs/>
          <w:szCs w:val="24"/>
        </w:rPr>
        <w:t xml:space="preserve"> w </w:t>
      </w:r>
      <w:r w:rsidRPr="0060528A">
        <w:rPr>
          <w:rFonts w:cstheme="minorHAnsi"/>
          <w:szCs w:val="24"/>
        </w:rPr>
        <w:t xml:space="preserve">których skład wchodzą niecki basenowe, zjeżdżalnie, jacuzzi </w:t>
      </w:r>
      <w:r w:rsidRPr="0060528A">
        <w:rPr>
          <w:rFonts w:cstheme="minorHAnsi"/>
          <w:bCs/>
          <w:szCs w:val="24"/>
        </w:rPr>
        <w:t>wraz</w:t>
      </w:r>
      <w:r w:rsidR="005A5A82">
        <w:rPr>
          <w:rFonts w:cstheme="minorHAnsi"/>
          <w:bCs/>
          <w:szCs w:val="24"/>
        </w:rPr>
        <w:t xml:space="preserve"> z </w:t>
      </w:r>
      <w:r w:rsidRPr="0060528A">
        <w:rPr>
          <w:rFonts w:cstheme="minorHAnsi"/>
          <w:bCs/>
          <w:szCs w:val="24"/>
        </w:rPr>
        <w:t xml:space="preserve">pomieszczeniami przynależnymi (szatniami, natryskami, ustępami). </w:t>
      </w:r>
    </w:p>
    <w:p w14:paraId="35AD9D6B" w14:textId="3A9AD1A9" w:rsidR="0060528A" w:rsidRPr="0060528A" w:rsidRDefault="0060528A" w:rsidP="00C66547">
      <w:pPr>
        <w:pStyle w:val="Stylnastroninternet"/>
        <w:rPr>
          <w:rFonts w:cstheme="minorHAnsi"/>
          <w:bCs/>
          <w:szCs w:val="24"/>
        </w:rPr>
      </w:pPr>
      <w:r w:rsidRPr="0060528A">
        <w:rPr>
          <w:rFonts w:cstheme="minorHAnsi"/>
          <w:bCs/>
          <w:szCs w:val="24"/>
        </w:rPr>
        <w:t>W przypadku 33 obiektów stwierdzono nieprawidłowości</w:t>
      </w:r>
      <w:r w:rsidR="000E738B">
        <w:rPr>
          <w:rFonts w:cstheme="minorHAnsi"/>
          <w:bCs/>
          <w:szCs w:val="24"/>
        </w:rPr>
        <w:t xml:space="preserve"> w </w:t>
      </w:r>
      <w:r w:rsidR="0005135D">
        <w:rPr>
          <w:rFonts w:cstheme="minorHAnsi"/>
          <w:bCs/>
          <w:szCs w:val="24"/>
        </w:rPr>
        <w:t>zakresie</w:t>
      </w:r>
      <w:r w:rsidRPr="0060528A">
        <w:rPr>
          <w:rFonts w:cstheme="minorHAnsi"/>
          <w:bCs/>
          <w:szCs w:val="24"/>
        </w:rPr>
        <w:t>:</w:t>
      </w:r>
    </w:p>
    <w:p w14:paraId="607CF453" w14:textId="61840541" w:rsidR="0060528A" w:rsidRPr="0060528A" w:rsidRDefault="0060528A" w:rsidP="00C66547">
      <w:pPr>
        <w:pStyle w:val="punktatornastron"/>
      </w:pPr>
      <w:r w:rsidRPr="0060528A">
        <w:t xml:space="preserve"> złego stanu sanitarno-higienicznego</w:t>
      </w:r>
      <w:r w:rsidR="005A5A82">
        <w:t xml:space="preserve"> i </w:t>
      </w:r>
      <w:r w:rsidRPr="0060528A">
        <w:t>technicznego 14 obiektów: 12</w:t>
      </w:r>
      <w:r w:rsidR="000E738B">
        <w:t xml:space="preserve"> w </w:t>
      </w:r>
      <w:r w:rsidRPr="0060528A">
        <w:t>pow. kołobrzeskim, 1</w:t>
      </w:r>
      <w:r w:rsidR="000E738B">
        <w:t xml:space="preserve"> w </w:t>
      </w:r>
      <w:r w:rsidRPr="0060528A">
        <w:t>pow. gryfickim, 1</w:t>
      </w:r>
      <w:r w:rsidR="000E738B">
        <w:t xml:space="preserve"> w </w:t>
      </w:r>
      <w:r w:rsidRPr="0060528A">
        <w:t>pow. koszalińskim,</w:t>
      </w:r>
    </w:p>
    <w:p w14:paraId="34B607EB" w14:textId="11AB4995" w:rsidR="0060528A" w:rsidRPr="0060528A" w:rsidRDefault="0060528A" w:rsidP="00C66547">
      <w:pPr>
        <w:pStyle w:val="punktatornastron"/>
      </w:pPr>
      <w:r w:rsidRPr="0060528A">
        <w:t xml:space="preserve"> złego stanu higieniczno-sanitarnego 3 obiektów:</w:t>
      </w:r>
      <w:r w:rsidRPr="0060528A">
        <w:rPr>
          <w:color w:val="7030A0"/>
        </w:rPr>
        <w:t xml:space="preserve"> </w:t>
      </w:r>
      <w:r w:rsidRPr="0060528A">
        <w:t>2</w:t>
      </w:r>
      <w:r w:rsidR="000E738B">
        <w:t xml:space="preserve"> w </w:t>
      </w:r>
      <w:r w:rsidRPr="0060528A">
        <w:t>pow. gryfickim</w:t>
      </w:r>
      <w:r w:rsidR="005A5A82">
        <w:t xml:space="preserve"> i </w:t>
      </w:r>
      <w:r w:rsidRPr="0060528A">
        <w:t>1</w:t>
      </w:r>
      <w:r w:rsidR="000E738B">
        <w:t xml:space="preserve"> w </w:t>
      </w:r>
      <w:r w:rsidRPr="0060528A">
        <w:t xml:space="preserve">pow. kamieńskim, </w:t>
      </w:r>
    </w:p>
    <w:p w14:paraId="78878B9A" w14:textId="09D88C03" w:rsidR="00C66547" w:rsidRPr="0060528A" w:rsidRDefault="0060528A" w:rsidP="00C66547">
      <w:pPr>
        <w:pStyle w:val="punktatornastron"/>
      </w:pPr>
      <w:r w:rsidRPr="0060528A">
        <w:t xml:space="preserve"> złego stanu technicznego 16 obiektów: 5</w:t>
      </w:r>
      <w:r w:rsidR="000E738B">
        <w:t xml:space="preserve"> w </w:t>
      </w:r>
      <w:r w:rsidRPr="0060528A">
        <w:t>pow. gryfickim, po 4</w:t>
      </w:r>
      <w:r w:rsidR="000E738B">
        <w:t xml:space="preserve"> w </w:t>
      </w:r>
      <w:r w:rsidRPr="0060528A">
        <w:t>pow. kołobrzeskim</w:t>
      </w:r>
      <w:r w:rsidR="005A5A82">
        <w:t xml:space="preserve"> i </w:t>
      </w:r>
      <w:r w:rsidR="000E738B">
        <w:t>w </w:t>
      </w:r>
      <w:r w:rsidRPr="0060528A">
        <w:t>mieście Świnoujściu, oraz po 1</w:t>
      </w:r>
      <w:r w:rsidR="000E738B">
        <w:t xml:space="preserve"> w </w:t>
      </w:r>
      <w:r w:rsidRPr="0060528A">
        <w:t>pow. gryfińskim</w:t>
      </w:r>
      <w:r w:rsidR="005A5A82">
        <w:t xml:space="preserve"> i </w:t>
      </w:r>
      <w:r w:rsidRPr="0060528A">
        <w:t>stargardzkim</w:t>
      </w:r>
      <w:r w:rsidR="00C66547">
        <w:t>.</w:t>
      </w:r>
    </w:p>
    <w:p w14:paraId="715101F3" w14:textId="77777777" w:rsidR="00C66547" w:rsidRDefault="00C66547" w:rsidP="00C66547">
      <w:pPr>
        <w:pStyle w:val="Stylnastroninternet"/>
      </w:pPr>
    </w:p>
    <w:p w14:paraId="1B0E0D7A" w14:textId="5380051D" w:rsidR="0060528A" w:rsidRPr="0060528A" w:rsidRDefault="0060528A" w:rsidP="00C66547">
      <w:pPr>
        <w:pStyle w:val="Stylnastroninternet"/>
      </w:pPr>
      <w:r w:rsidRPr="0060528A">
        <w:t>Stwierdzone nieprawidłowości dotyczyły:</w:t>
      </w:r>
    </w:p>
    <w:p w14:paraId="0527B7B9" w14:textId="3909E548" w:rsidR="0060528A" w:rsidRPr="0060528A" w:rsidRDefault="0060528A" w:rsidP="00C66547">
      <w:pPr>
        <w:pStyle w:val="punktatornastron"/>
      </w:pPr>
      <w:r w:rsidRPr="0060528A">
        <w:t>w pomieszczeniu hali basenowej: ściany</w:t>
      </w:r>
      <w:r w:rsidR="005A5A82">
        <w:t xml:space="preserve"> i </w:t>
      </w:r>
      <w:r w:rsidRPr="0060528A">
        <w:t>sufity miejscami</w:t>
      </w:r>
      <w:r w:rsidR="005A5A82">
        <w:t xml:space="preserve"> z </w:t>
      </w:r>
      <w:r w:rsidRPr="0060528A">
        <w:t>łuszczącą się farbą, glazura miejscowo</w:t>
      </w:r>
      <w:r w:rsidR="005A5A82">
        <w:t xml:space="preserve"> z </w:t>
      </w:r>
      <w:r w:rsidRPr="0060528A">
        <w:t xml:space="preserve">ubytkami, ubytki uszczelnień sylikonowych, lampy sufitowe zakurzone; </w:t>
      </w:r>
    </w:p>
    <w:p w14:paraId="199A538C" w14:textId="0ED1D5D1" w:rsidR="00EE4883" w:rsidRPr="0005135D" w:rsidRDefault="0060528A" w:rsidP="00C66547">
      <w:pPr>
        <w:pStyle w:val="punktatornastron"/>
      </w:pPr>
      <w:r w:rsidRPr="0060528A">
        <w:t>w szatni powierzchnie sufitowe ze złym stanem higieniczno-sanitarnym</w:t>
      </w:r>
      <w:r w:rsidR="005A5A82">
        <w:t xml:space="preserve"> i </w:t>
      </w:r>
      <w:r w:rsidRPr="0060528A">
        <w:t>technicznym, listwy sufitowe</w:t>
      </w:r>
      <w:r w:rsidR="005A5A82">
        <w:t xml:space="preserve"> i </w:t>
      </w:r>
      <w:r w:rsidRPr="0060528A">
        <w:t>grzejniki skorodowane</w:t>
      </w:r>
      <w:r w:rsidR="005A5A82">
        <w:t xml:space="preserve"> z </w:t>
      </w:r>
      <w:r w:rsidRPr="0060528A">
        <w:t>odpryskami farby, glazura  miejscowo</w:t>
      </w:r>
      <w:r w:rsidR="005A5A82">
        <w:t xml:space="preserve"> z </w:t>
      </w:r>
      <w:r w:rsidRPr="0060528A">
        <w:t xml:space="preserve">ubytkami uszkodzone wypaczone </w:t>
      </w:r>
      <w:r w:rsidRPr="0060528A">
        <w:rPr>
          <w:color w:val="000000" w:themeColor="text1"/>
        </w:rPr>
        <w:t>odkształcone</w:t>
      </w:r>
      <w:r w:rsidRPr="0060528A">
        <w:t xml:space="preserve"> drzwi. </w:t>
      </w:r>
    </w:p>
    <w:p w14:paraId="4838E7EB" w14:textId="77777777" w:rsidR="00C66547" w:rsidRDefault="00C66547" w:rsidP="00C66547">
      <w:pPr>
        <w:pStyle w:val="Stylnastroninternet"/>
      </w:pPr>
    </w:p>
    <w:p w14:paraId="5F6A3EC8" w14:textId="2F6EC99A" w:rsidR="0060528A" w:rsidRPr="0060528A" w:rsidRDefault="0060528A" w:rsidP="00C66547">
      <w:pPr>
        <w:pStyle w:val="Stylnastroninternet"/>
      </w:pPr>
      <w:r w:rsidRPr="0060528A">
        <w:t>W związku</w:t>
      </w:r>
      <w:r w:rsidR="005A5A82">
        <w:t xml:space="preserve"> z </w:t>
      </w:r>
      <w:r w:rsidRPr="0060528A">
        <w:t>powyższym</w:t>
      </w:r>
      <w:r w:rsidR="000E738B">
        <w:t xml:space="preserve"> w </w:t>
      </w:r>
      <w:r w:rsidRPr="0060528A">
        <w:t>2022 r. wydano łącznie:</w:t>
      </w:r>
    </w:p>
    <w:p w14:paraId="09F75B7F" w14:textId="77777777" w:rsidR="0060528A" w:rsidRPr="0060528A" w:rsidRDefault="0060528A" w:rsidP="00C66547">
      <w:pPr>
        <w:pStyle w:val="punktatornastron"/>
      </w:pPr>
      <w:r w:rsidRPr="0060528A">
        <w:t>24 decyzje administracyjne nakazujące poprawę stanu sanitarno-higienicznego obiektów,</w:t>
      </w:r>
    </w:p>
    <w:p w14:paraId="6040B52F" w14:textId="17286E95" w:rsidR="00122943" w:rsidRPr="001D0A27" w:rsidRDefault="0060528A" w:rsidP="00903F8F">
      <w:pPr>
        <w:pStyle w:val="punktatornastron"/>
        <w:jc w:val="both"/>
        <w:rPr>
          <w:rFonts w:cstheme="minorHAnsi"/>
          <w:szCs w:val="24"/>
        </w:rPr>
      </w:pPr>
      <w:r w:rsidRPr="0060528A">
        <w:t>nałożono 6 grzywien</w:t>
      </w:r>
      <w:r w:rsidR="000E738B">
        <w:t xml:space="preserve"> w </w:t>
      </w:r>
      <w:r w:rsidRPr="0060528A">
        <w:t>drodze mandatu karnego</w:t>
      </w:r>
      <w:r w:rsidR="00C66547">
        <w:t>.</w:t>
      </w:r>
    </w:p>
    <w:p w14:paraId="62DD42B9" w14:textId="77D27789" w:rsidR="00122943" w:rsidRDefault="00122943" w:rsidP="0005135D">
      <w:pPr>
        <w:spacing w:after="0" w:line="276" w:lineRule="auto"/>
        <w:jc w:val="both"/>
        <w:rPr>
          <w:rFonts w:cstheme="minorHAnsi"/>
          <w:sz w:val="24"/>
          <w:szCs w:val="24"/>
        </w:rPr>
        <w:sectPr w:rsidR="00122943" w:rsidSect="009152FD">
          <w:headerReference w:type="default" r:id="rId36"/>
          <w:pgSz w:w="11906" w:h="16838"/>
          <w:pgMar w:top="1418" w:right="1418" w:bottom="1418" w:left="1418" w:header="709" w:footer="709" w:gutter="0"/>
          <w:cols w:space="708"/>
          <w:docGrid w:linePitch="360"/>
        </w:sectPr>
      </w:pPr>
    </w:p>
    <w:p w14:paraId="16B910F3" w14:textId="2DE5248C" w:rsidR="00C05EA2" w:rsidRPr="00750444" w:rsidRDefault="00716DA5" w:rsidP="00EE2B50">
      <w:pPr>
        <w:pStyle w:val="Nagwek1"/>
        <w:numPr>
          <w:ilvl w:val="0"/>
          <w:numId w:val="121"/>
        </w:numPr>
        <w:spacing w:before="0"/>
        <w:rPr>
          <w:color w:val="002060"/>
        </w:rPr>
      </w:pPr>
      <w:bookmarkStart w:id="994" w:name="_Toc135828472"/>
      <w:r w:rsidRPr="00750444">
        <w:rPr>
          <w:color w:val="002060"/>
        </w:rPr>
        <w:lastRenderedPageBreak/>
        <w:t>Stan sanitarny kąpielisk</w:t>
      </w:r>
      <w:r w:rsidR="005A5A82" w:rsidRPr="00750444">
        <w:rPr>
          <w:color w:val="002060"/>
        </w:rPr>
        <w:t xml:space="preserve"> i </w:t>
      </w:r>
      <w:r w:rsidRPr="00750444">
        <w:rPr>
          <w:color w:val="002060"/>
        </w:rPr>
        <w:t>miejsc okazjonalnie wykorzystywanych do</w:t>
      </w:r>
      <w:r w:rsidR="00735ED0" w:rsidRPr="00750444">
        <w:rPr>
          <w:color w:val="002060"/>
        </w:rPr>
        <w:t> </w:t>
      </w:r>
      <w:r w:rsidRPr="00750444">
        <w:rPr>
          <w:color w:val="002060"/>
        </w:rPr>
        <w:t>kąpieli</w:t>
      </w:r>
      <w:bookmarkEnd w:id="994"/>
    </w:p>
    <w:p w14:paraId="1872162D" w14:textId="77777777" w:rsidR="0012718C" w:rsidRPr="00274B9F" w:rsidRDefault="0012718C" w:rsidP="00802836">
      <w:pPr>
        <w:pStyle w:val="Stylnastroninternet"/>
        <w:rPr>
          <w:sz w:val="10"/>
          <w:szCs w:val="10"/>
        </w:rPr>
      </w:pPr>
    </w:p>
    <w:p w14:paraId="73A3141F" w14:textId="0C69D35D" w:rsidR="00094C8E" w:rsidRDefault="000B0F64" w:rsidP="00EE2B50">
      <w:pPr>
        <w:pStyle w:val="Nagwek2"/>
        <w:numPr>
          <w:ilvl w:val="0"/>
          <w:numId w:val="127"/>
        </w:numPr>
        <w:spacing w:before="0"/>
      </w:pPr>
      <w:bookmarkStart w:id="995" w:name="_Toc135828473"/>
      <w:r w:rsidRPr="008E08E5">
        <w:t>Obiekty k</w:t>
      </w:r>
      <w:r w:rsidR="002068F4" w:rsidRPr="008E08E5">
        <w:t>ą</w:t>
      </w:r>
      <w:r w:rsidRPr="008E08E5">
        <w:t>pieliskowe</w:t>
      </w:r>
      <w:r w:rsidR="000E738B">
        <w:t xml:space="preserve"> w </w:t>
      </w:r>
      <w:r w:rsidRPr="008E08E5">
        <w:t>województwie zachodniopomorskim</w:t>
      </w:r>
      <w:r w:rsidR="005A5A82">
        <w:t xml:space="preserve"> i </w:t>
      </w:r>
      <w:r w:rsidRPr="008E08E5">
        <w:t>serwis kapieliskowy</w:t>
      </w:r>
      <w:bookmarkEnd w:id="995"/>
    </w:p>
    <w:p w14:paraId="114BCA0E" w14:textId="77777777" w:rsidR="00274B9F" w:rsidRPr="00274B9F" w:rsidRDefault="00274B9F" w:rsidP="00274B9F">
      <w:pPr>
        <w:rPr>
          <w:sz w:val="10"/>
          <w:szCs w:val="10"/>
        </w:rPr>
      </w:pPr>
    </w:p>
    <w:p w14:paraId="459AA5D1" w14:textId="54A94A7B" w:rsidR="00CA3928" w:rsidRPr="00DD3D40" w:rsidRDefault="00CA3928" w:rsidP="00802836">
      <w:pPr>
        <w:pStyle w:val="Stylnastroninternet"/>
        <w:rPr>
          <w:rFonts w:ascii="Calibri" w:hAnsi="Calibri" w:cs="Calibri"/>
          <w:bCs/>
        </w:rPr>
      </w:pPr>
      <w:r w:rsidRPr="00DD3D40">
        <w:rPr>
          <w:rFonts w:ascii="Calibri" w:hAnsi="Calibri" w:cs="Calibri"/>
          <w:bCs/>
        </w:rPr>
        <w:t>Na terenie województwa zachodniopomorskiego</w:t>
      </w:r>
      <w:r w:rsidR="000E738B" w:rsidRPr="00DD3D40">
        <w:rPr>
          <w:rFonts w:ascii="Calibri" w:hAnsi="Calibri" w:cs="Calibri"/>
          <w:bCs/>
        </w:rPr>
        <w:t xml:space="preserve"> w </w:t>
      </w:r>
      <w:r w:rsidRPr="00DD3D40">
        <w:rPr>
          <w:rFonts w:ascii="Calibri" w:hAnsi="Calibri" w:cs="Calibri"/>
          <w:bCs/>
        </w:rPr>
        <w:t>sezonie letnim 2022 utworzono uchwałami Rad Gmin 136 kąpielisk: 100 kąpielisk morskich</w:t>
      </w:r>
      <w:r w:rsidR="005A5A82" w:rsidRPr="00DD3D40">
        <w:rPr>
          <w:rFonts w:ascii="Calibri" w:hAnsi="Calibri" w:cs="Calibri"/>
          <w:bCs/>
        </w:rPr>
        <w:t xml:space="preserve"> i </w:t>
      </w:r>
      <w:r w:rsidRPr="00DD3D40">
        <w:rPr>
          <w:rFonts w:ascii="Calibri" w:hAnsi="Calibri" w:cs="Calibri"/>
          <w:bCs/>
        </w:rPr>
        <w:t>36 śródlądowych. Liczba kąpielisk morskich</w:t>
      </w:r>
      <w:r w:rsidR="000E738B" w:rsidRPr="00DD3D40">
        <w:rPr>
          <w:rFonts w:ascii="Calibri" w:hAnsi="Calibri" w:cs="Calibri"/>
          <w:bCs/>
        </w:rPr>
        <w:t xml:space="preserve"> w </w:t>
      </w:r>
      <w:r w:rsidRPr="00DD3D40">
        <w:rPr>
          <w:rFonts w:ascii="Calibri" w:hAnsi="Calibri" w:cs="Calibri"/>
          <w:bCs/>
        </w:rPr>
        <w:t>poszczególnych powiatach wynosiła: gryficki-25, kołobrzeski-19, sławieński-23, koszaliński-17, kamieński-10, m. Świnoujście-4, policki-1, goleniowski-1. Liczba kąpielisk śródlądowych</w:t>
      </w:r>
      <w:r w:rsidR="000E738B" w:rsidRPr="00DD3D40">
        <w:rPr>
          <w:rFonts w:ascii="Calibri" w:hAnsi="Calibri" w:cs="Calibri"/>
          <w:bCs/>
        </w:rPr>
        <w:t xml:space="preserve"> w </w:t>
      </w:r>
      <w:r w:rsidRPr="00DD3D40">
        <w:rPr>
          <w:rFonts w:ascii="Calibri" w:hAnsi="Calibri" w:cs="Calibri"/>
          <w:bCs/>
        </w:rPr>
        <w:t>poszczególnych powiatach wynosiła: choszczeński-2, drawski-9, goleniowski- 1, gryficki-1, gryfiński-4, kamieński-1, koszaliński-1, myśliborski-6, szczecinecki-4, stargardzki-1, wałecki-2, m. Szczecin-3, m. Koszalin-1.</w:t>
      </w:r>
      <w:r w:rsidR="000E738B" w:rsidRPr="00DD3D40">
        <w:rPr>
          <w:rFonts w:ascii="Calibri" w:hAnsi="Calibri" w:cs="Calibri"/>
          <w:bCs/>
        </w:rPr>
        <w:t xml:space="preserve"> w </w:t>
      </w:r>
      <w:r w:rsidRPr="00DD3D40">
        <w:rPr>
          <w:rFonts w:ascii="Calibri" w:hAnsi="Calibri" w:cs="Calibri"/>
          <w:bCs/>
        </w:rPr>
        <w:t>2022 r. utworzono 7 nowych kąpielisk, 2</w:t>
      </w:r>
      <w:r w:rsidR="000E738B" w:rsidRPr="00DD3D40">
        <w:rPr>
          <w:rFonts w:ascii="Calibri" w:hAnsi="Calibri" w:cs="Calibri"/>
          <w:bCs/>
        </w:rPr>
        <w:t xml:space="preserve"> w </w:t>
      </w:r>
      <w:r w:rsidRPr="00DD3D40">
        <w:rPr>
          <w:rFonts w:ascii="Calibri" w:hAnsi="Calibri" w:cs="Calibri"/>
          <w:bCs/>
        </w:rPr>
        <w:t>powiecie gryfickim (Kąpielisko Mrzeżyno Wschód 2, Kąpielisko Rogowo 1), oraz</w:t>
      </w:r>
      <w:r w:rsidR="00174804">
        <w:rPr>
          <w:rFonts w:ascii="Calibri" w:hAnsi="Calibri" w:cs="Calibri"/>
          <w:bCs/>
        </w:rPr>
        <w:t> </w:t>
      </w:r>
      <w:r w:rsidRPr="00DD3D40">
        <w:rPr>
          <w:rFonts w:ascii="Calibri" w:hAnsi="Calibri" w:cs="Calibri"/>
          <w:bCs/>
        </w:rPr>
        <w:t>5</w:t>
      </w:r>
      <w:r w:rsidR="000E738B" w:rsidRPr="00DD3D40">
        <w:rPr>
          <w:rFonts w:ascii="Calibri" w:hAnsi="Calibri" w:cs="Calibri"/>
          <w:bCs/>
        </w:rPr>
        <w:t xml:space="preserve"> w </w:t>
      </w:r>
      <w:r w:rsidRPr="00DD3D40">
        <w:rPr>
          <w:rFonts w:ascii="Calibri" w:hAnsi="Calibri" w:cs="Calibri"/>
          <w:bCs/>
        </w:rPr>
        <w:t>powiecie sławieńskim (Kąpielisko ,,Wicie 3W”, Kąpielisko Jarosławiec ,,Dubaj I”, Kąpielisko Jarosławiec ,,Dubaj II’’, Kąpielisko ,,Darłówko Wschodnie nr 1”, Kąpielisko ,,Darłówko Wschodnie nr 2’’</w:t>
      </w:r>
      <w:r w:rsidR="009C2EEA">
        <w:rPr>
          <w:rFonts w:ascii="Calibri" w:hAnsi="Calibri" w:cs="Calibri"/>
          <w:bCs/>
        </w:rPr>
        <w:t>)</w:t>
      </w:r>
      <w:r w:rsidR="00F33B1C">
        <w:rPr>
          <w:rFonts w:ascii="Calibri" w:hAnsi="Calibri" w:cs="Calibri"/>
          <w:bCs/>
        </w:rPr>
        <w:t>.</w:t>
      </w:r>
    </w:p>
    <w:p w14:paraId="58D8217C" w14:textId="1447B67A" w:rsidR="00CA3928" w:rsidRPr="00DD3D40" w:rsidRDefault="00CA3928" w:rsidP="00802836">
      <w:pPr>
        <w:pStyle w:val="Stylnastroninternet"/>
        <w:rPr>
          <w:rFonts w:ascii="Calibri" w:hAnsi="Calibri" w:cs="Calibri"/>
          <w:bCs/>
          <w:iCs/>
        </w:rPr>
      </w:pPr>
      <w:bookmarkStart w:id="996" w:name="_Hlk127351783"/>
      <w:r w:rsidRPr="00DD3D40">
        <w:rPr>
          <w:rFonts w:ascii="Calibri" w:hAnsi="Calibri" w:cs="Calibri"/>
          <w:bCs/>
          <w:iCs/>
        </w:rPr>
        <w:t>Jednocześnie ponownie po przerwie zorganizowano Kąpielisko śródlądowe ,,Dąbie”</w:t>
      </w:r>
      <w:r w:rsidR="000E738B" w:rsidRPr="00DD3D40">
        <w:rPr>
          <w:rFonts w:ascii="Calibri" w:hAnsi="Calibri" w:cs="Calibri"/>
          <w:bCs/>
          <w:iCs/>
        </w:rPr>
        <w:t xml:space="preserve"> w </w:t>
      </w:r>
      <w:r w:rsidRPr="00DD3D40">
        <w:rPr>
          <w:rFonts w:ascii="Calibri" w:hAnsi="Calibri" w:cs="Calibri"/>
          <w:bCs/>
          <w:iCs/>
        </w:rPr>
        <w:t>Szczecinie oraz Kąpielisko śródlądowe</w:t>
      </w:r>
      <w:r w:rsidR="000E738B" w:rsidRPr="00DD3D40">
        <w:rPr>
          <w:rFonts w:ascii="Calibri" w:hAnsi="Calibri" w:cs="Calibri"/>
          <w:bCs/>
          <w:iCs/>
        </w:rPr>
        <w:t xml:space="preserve"> w </w:t>
      </w:r>
      <w:r w:rsidRPr="00DD3D40">
        <w:rPr>
          <w:rFonts w:ascii="Calibri" w:hAnsi="Calibri" w:cs="Calibri"/>
          <w:bCs/>
          <w:iCs/>
        </w:rPr>
        <w:t>Białym Borze nad jeziorem Łobez. Natomiast odstąpiono od zorganizowania 5 innych kąpielisk</w:t>
      </w:r>
      <w:r w:rsidR="000E738B" w:rsidRPr="00DD3D40">
        <w:rPr>
          <w:rFonts w:ascii="Calibri" w:hAnsi="Calibri" w:cs="Calibri"/>
          <w:bCs/>
          <w:iCs/>
        </w:rPr>
        <w:t xml:space="preserve"> w </w:t>
      </w:r>
      <w:r w:rsidRPr="00DD3D40">
        <w:rPr>
          <w:rFonts w:ascii="Calibri" w:hAnsi="Calibri" w:cs="Calibri"/>
          <w:bCs/>
          <w:iCs/>
        </w:rPr>
        <w:t>powiecie: sławieńskim-1, szczecineckim-</w:t>
      </w:r>
      <w:r w:rsidR="00122834" w:rsidRPr="00DD3D40">
        <w:rPr>
          <w:rFonts w:ascii="Calibri" w:hAnsi="Calibri" w:cs="Calibri"/>
          <w:bCs/>
          <w:iCs/>
        </w:rPr>
        <w:t>2</w:t>
      </w:r>
      <w:r w:rsidRPr="00DD3D40">
        <w:rPr>
          <w:rFonts w:ascii="Calibri" w:hAnsi="Calibri" w:cs="Calibri"/>
          <w:bCs/>
          <w:iCs/>
        </w:rPr>
        <w:t>, gryfińskim-1 oraz</w:t>
      </w:r>
      <w:r w:rsidR="000E738B" w:rsidRPr="00DD3D40">
        <w:rPr>
          <w:rFonts w:ascii="Calibri" w:hAnsi="Calibri" w:cs="Calibri"/>
          <w:bCs/>
          <w:iCs/>
        </w:rPr>
        <w:t xml:space="preserve"> w </w:t>
      </w:r>
      <w:r w:rsidRPr="00DD3D40">
        <w:rPr>
          <w:rFonts w:ascii="Calibri" w:hAnsi="Calibri" w:cs="Calibri"/>
          <w:bCs/>
          <w:iCs/>
        </w:rPr>
        <w:t>powiecie choszczeńskim-1. Najczęstszym powodem była modernizacja infrastruktury kąpieliska, brak obsady kadry ratowniczej oraz organizacja nowych kąpielisk</w:t>
      </w:r>
      <w:r w:rsidR="000E738B" w:rsidRPr="00DD3D40">
        <w:rPr>
          <w:rFonts w:ascii="Calibri" w:hAnsi="Calibri" w:cs="Calibri"/>
          <w:bCs/>
          <w:iCs/>
        </w:rPr>
        <w:t xml:space="preserve"> w </w:t>
      </w:r>
      <w:r w:rsidRPr="00DD3D40">
        <w:rPr>
          <w:rFonts w:ascii="Calibri" w:hAnsi="Calibri" w:cs="Calibri"/>
          <w:bCs/>
          <w:iCs/>
        </w:rPr>
        <w:t>miejscach bardziej dostępnych</w:t>
      </w:r>
      <w:r w:rsidR="005A5A82" w:rsidRPr="00DD3D40">
        <w:rPr>
          <w:rFonts w:ascii="Calibri" w:hAnsi="Calibri" w:cs="Calibri"/>
          <w:bCs/>
          <w:iCs/>
        </w:rPr>
        <w:t xml:space="preserve"> i </w:t>
      </w:r>
      <w:r w:rsidRPr="00DD3D40">
        <w:rPr>
          <w:rFonts w:ascii="Calibri" w:hAnsi="Calibri" w:cs="Calibri"/>
          <w:bCs/>
          <w:iCs/>
        </w:rPr>
        <w:t xml:space="preserve">atrakcyjnych dla turystów. </w:t>
      </w:r>
    </w:p>
    <w:bookmarkEnd w:id="996"/>
    <w:p w14:paraId="72F29E67" w14:textId="400FB9E4" w:rsidR="00042B0C" w:rsidRDefault="00CA3928" w:rsidP="00802836">
      <w:pPr>
        <w:pStyle w:val="Stylnastroninternet"/>
        <w:rPr>
          <w:rFonts w:ascii="Calibri" w:hAnsi="Calibri" w:cs="Calibri"/>
          <w:bCs/>
          <w:iCs/>
        </w:rPr>
      </w:pPr>
      <w:r w:rsidRPr="00DD3D40">
        <w:rPr>
          <w:rFonts w:ascii="Calibri" w:hAnsi="Calibri" w:cs="Calibri"/>
          <w:bCs/>
          <w:iCs/>
        </w:rPr>
        <w:t>Od lat obserwuje się wzrost liczby kąpielisk morskich</w:t>
      </w:r>
      <w:r w:rsidR="000E738B" w:rsidRPr="00DD3D40">
        <w:rPr>
          <w:rFonts w:ascii="Calibri" w:hAnsi="Calibri" w:cs="Calibri"/>
          <w:bCs/>
          <w:iCs/>
        </w:rPr>
        <w:t xml:space="preserve"> w </w:t>
      </w:r>
      <w:r w:rsidRPr="00DD3D40">
        <w:rPr>
          <w:rFonts w:ascii="Calibri" w:hAnsi="Calibri" w:cs="Calibri"/>
          <w:bCs/>
          <w:iCs/>
        </w:rPr>
        <w:t>województwie zachodniopomorskim. Natomiast liczba kąpielisk śródlądowych od kilku lat utrzymuje się na</w:t>
      </w:r>
      <w:r w:rsidR="00174804">
        <w:rPr>
          <w:rFonts w:ascii="Calibri" w:hAnsi="Calibri" w:cs="Calibri"/>
          <w:bCs/>
          <w:iCs/>
        </w:rPr>
        <w:t> </w:t>
      </w:r>
      <w:r w:rsidRPr="00DD3D40">
        <w:rPr>
          <w:rFonts w:ascii="Calibri" w:hAnsi="Calibri" w:cs="Calibri"/>
          <w:bCs/>
          <w:iCs/>
        </w:rPr>
        <w:t>podobnym poziomie</w:t>
      </w:r>
      <w:r w:rsidR="00FE0381" w:rsidRPr="00DD3D40">
        <w:rPr>
          <w:rFonts w:ascii="Calibri" w:hAnsi="Calibri" w:cs="Calibri"/>
          <w:bCs/>
          <w:iCs/>
        </w:rPr>
        <w:t xml:space="preserve">. </w:t>
      </w:r>
      <w:bookmarkStart w:id="997" w:name="_Toc133231382"/>
      <w:bookmarkStart w:id="998" w:name="_Toc133236369"/>
      <w:bookmarkStart w:id="999" w:name="_Toc133311759"/>
      <w:bookmarkStart w:id="1000" w:name="_Toc133320623"/>
      <w:bookmarkStart w:id="1001" w:name="_Toc133321734"/>
      <w:bookmarkStart w:id="1002" w:name="_Toc133387792"/>
      <w:bookmarkStart w:id="1003" w:name="_Toc133388656"/>
    </w:p>
    <w:p w14:paraId="4939F52B" w14:textId="77777777" w:rsidR="00802836" w:rsidRPr="00274B9F" w:rsidRDefault="00802836" w:rsidP="00802836">
      <w:pPr>
        <w:pStyle w:val="Stylnastroninternet"/>
        <w:rPr>
          <w:rFonts w:ascii="Calibri" w:hAnsi="Calibri" w:cs="Calibri"/>
          <w:b/>
          <w:iCs/>
          <w:sz w:val="16"/>
          <w:szCs w:val="16"/>
        </w:rPr>
      </w:pPr>
    </w:p>
    <w:p w14:paraId="3119BCAD" w14:textId="68BD44E8" w:rsidR="00FE0381" w:rsidRPr="0057057F" w:rsidRDefault="00042B0C" w:rsidP="00042B0C">
      <w:pPr>
        <w:pStyle w:val="Legenda"/>
        <w:rPr>
          <w:i w:val="0"/>
          <w:iCs w:val="0"/>
          <w:color w:val="auto"/>
        </w:rPr>
      </w:pPr>
      <w:bookmarkStart w:id="1004" w:name="_Toc133413252"/>
      <w:bookmarkStart w:id="1005" w:name="_Toc133500677"/>
      <w:bookmarkStart w:id="1006" w:name="_Toc133576703"/>
      <w:bookmarkStart w:id="1007" w:name="_Toc133582307"/>
      <w:bookmarkStart w:id="1008" w:name="_Toc133582828"/>
      <w:bookmarkStart w:id="1009" w:name="_Toc133583815"/>
      <w:bookmarkStart w:id="1010" w:name="_Toc134604334"/>
      <w:bookmarkStart w:id="1011" w:name="_Toc134610857"/>
      <w:bookmarkStart w:id="1012" w:name="_Toc135041637"/>
      <w:bookmarkStart w:id="1013" w:name="_Toc135828629"/>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12</w:t>
      </w:r>
      <w:r w:rsidRPr="0057057F">
        <w:rPr>
          <w:i w:val="0"/>
          <w:iCs w:val="0"/>
          <w:color w:val="auto"/>
        </w:rPr>
        <w:fldChar w:fldCharType="end"/>
      </w:r>
      <w:r w:rsidR="00D8688C">
        <w:rPr>
          <w:i w:val="0"/>
          <w:iCs w:val="0"/>
          <w:color w:val="auto"/>
        </w:rPr>
        <w:t>.</w:t>
      </w:r>
      <w:r w:rsidR="00FE0381" w:rsidRPr="0057057F">
        <w:rPr>
          <w:i w:val="0"/>
          <w:iCs w:val="0"/>
          <w:color w:val="auto"/>
        </w:rPr>
        <w:t xml:space="preserve"> Liczba</w:t>
      </w:r>
      <w:r w:rsidR="005A5A82" w:rsidRPr="0057057F">
        <w:rPr>
          <w:i w:val="0"/>
          <w:iCs w:val="0"/>
          <w:color w:val="auto"/>
        </w:rPr>
        <w:t xml:space="preserve"> i </w:t>
      </w:r>
      <w:r w:rsidR="00FE0381" w:rsidRPr="0057057F">
        <w:rPr>
          <w:i w:val="0"/>
          <w:iCs w:val="0"/>
          <w:color w:val="auto"/>
        </w:rPr>
        <w:t>rodzaj kąpielisk</w:t>
      </w:r>
      <w:r w:rsidR="000E738B" w:rsidRPr="0057057F">
        <w:rPr>
          <w:i w:val="0"/>
          <w:iCs w:val="0"/>
          <w:color w:val="auto"/>
        </w:rPr>
        <w:t xml:space="preserve"> w </w:t>
      </w:r>
      <w:r w:rsidR="00FE0381" w:rsidRPr="0057057F">
        <w:rPr>
          <w:i w:val="0"/>
          <w:iCs w:val="0"/>
          <w:color w:val="auto"/>
        </w:rPr>
        <w:t>latach 2013-2022</w:t>
      </w:r>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p>
    <w:p w14:paraId="35AA3CFD" w14:textId="710BA1B3" w:rsidR="00FE0381" w:rsidRPr="00715E41" w:rsidRDefault="00FE0381" w:rsidP="008071BF">
      <w:pPr>
        <w:pStyle w:val="Stylnastroninternet"/>
        <w:ind w:firstLine="0"/>
        <w:jc w:val="center"/>
      </w:pPr>
      <w:r w:rsidRPr="000C4640">
        <w:rPr>
          <w:noProof/>
        </w:rPr>
        <w:drawing>
          <wp:inline distT="0" distB="0" distL="0" distR="0" wp14:anchorId="6E987D21" wp14:editId="11554A46">
            <wp:extent cx="5422900" cy="2783205"/>
            <wp:effectExtent l="0" t="0" r="0" b="0"/>
            <wp:docPr id="17809968" name="Wykres 3" descr="Wykres 12 Liczba i rodzaj kąpielisk w latach 2013-2022"/>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1AD7E9E9" w14:textId="696793AD" w:rsidR="00770150" w:rsidRPr="00DD3D40" w:rsidRDefault="00FE0381" w:rsidP="00802836">
      <w:pPr>
        <w:pStyle w:val="Stylnastroninternet"/>
        <w:rPr>
          <w:rFonts w:ascii="Calibri" w:hAnsi="Calibri" w:cs="Calibri"/>
          <w:szCs w:val="24"/>
        </w:rPr>
      </w:pPr>
      <w:r w:rsidRPr="00DD3D40">
        <w:rPr>
          <w:rFonts w:ascii="Calibri" w:hAnsi="Calibri" w:cs="Calibri"/>
          <w:szCs w:val="24"/>
        </w:rPr>
        <w:lastRenderedPageBreak/>
        <w:t xml:space="preserve">Należy </w:t>
      </w:r>
      <w:r w:rsidR="00770150" w:rsidRPr="00DD3D40">
        <w:rPr>
          <w:rFonts w:ascii="Calibri" w:hAnsi="Calibri" w:cs="Calibri"/>
          <w:szCs w:val="24"/>
        </w:rPr>
        <w:t>wskazać, że</w:t>
      </w:r>
      <w:r w:rsidR="000E738B" w:rsidRPr="00DD3D40">
        <w:rPr>
          <w:rFonts w:ascii="Calibri" w:hAnsi="Calibri" w:cs="Calibri"/>
          <w:szCs w:val="24"/>
        </w:rPr>
        <w:t xml:space="preserve"> w </w:t>
      </w:r>
      <w:r w:rsidR="00770150" w:rsidRPr="00DD3D40">
        <w:rPr>
          <w:rFonts w:ascii="Calibri" w:hAnsi="Calibri" w:cs="Calibri"/>
          <w:szCs w:val="24"/>
        </w:rPr>
        <w:t>powiatach: białogardzkim, pyrzyckim, łobeskim oraz</w:t>
      </w:r>
      <w:r w:rsidR="00323D61">
        <w:rPr>
          <w:rFonts w:ascii="Calibri" w:hAnsi="Calibri" w:cs="Calibri"/>
          <w:szCs w:val="24"/>
        </w:rPr>
        <w:t> </w:t>
      </w:r>
      <w:r w:rsidR="00770150" w:rsidRPr="00DD3D40">
        <w:rPr>
          <w:rFonts w:ascii="Calibri" w:hAnsi="Calibri" w:cs="Calibri"/>
          <w:szCs w:val="24"/>
        </w:rPr>
        <w:t>świdwińskim nie zorganizowano kąpielisk, jak również miejsc okazjonalnie wykorzystywanych do kąpieli. Sezon kąpielowy</w:t>
      </w:r>
      <w:r w:rsidR="000E738B" w:rsidRPr="00DD3D40">
        <w:rPr>
          <w:rFonts w:ascii="Calibri" w:hAnsi="Calibri" w:cs="Calibri"/>
          <w:szCs w:val="24"/>
        </w:rPr>
        <w:t xml:space="preserve"> w </w:t>
      </w:r>
      <w:r w:rsidR="00770150" w:rsidRPr="00DD3D40">
        <w:rPr>
          <w:rFonts w:ascii="Calibri" w:hAnsi="Calibri" w:cs="Calibri"/>
          <w:szCs w:val="24"/>
        </w:rPr>
        <w:t>2022 roku trwał od 01 czerwca do 30 września, najdłużej na Kąpielisku „</w:t>
      </w:r>
      <w:proofErr w:type="spellStart"/>
      <w:r w:rsidR="00770150" w:rsidRPr="00DD3D40">
        <w:rPr>
          <w:rFonts w:ascii="Calibri" w:hAnsi="Calibri" w:cs="Calibri"/>
          <w:szCs w:val="24"/>
        </w:rPr>
        <w:t>Camp</w:t>
      </w:r>
      <w:proofErr w:type="spellEnd"/>
      <w:r w:rsidR="00770150" w:rsidRPr="00DD3D40">
        <w:rPr>
          <w:rFonts w:ascii="Calibri" w:hAnsi="Calibri" w:cs="Calibri"/>
          <w:szCs w:val="24"/>
        </w:rPr>
        <w:t xml:space="preserve"> Drawa na Jeziorze </w:t>
      </w:r>
      <w:proofErr w:type="spellStart"/>
      <w:r w:rsidR="00770150" w:rsidRPr="00DD3D40">
        <w:rPr>
          <w:rFonts w:ascii="Calibri" w:hAnsi="Calibri" w:cs="Calibri"/>
          <w:szCs w:val="24"/>
        </w:rPr>
        <w:t>Żerno</w:t>
      </w:r>
      <w:proofErr w:type="spellEnd"/>
      <w:r w:rsidR="00770150" w:rsidRPr="00DD3D40">
        <w:rPr>
          <w:rFonts w:ascii="Calibri" w:hAnsi="Calibri" w:cs="Calibri"/>
          <w:szCs w:val="24"/>
        </w:rPr>
        <w:t>”. Najwcześniej rozpoczął się na dwóch kąpieliskach</w:t>
      </w:r>
      <w:r w:rsidR="000E738B" w:rsidRPr="00DD3D40">
        <w:rPr>
          <w:rFonts w:ascii="Calibri" w:hAnsi="Calibri" w:cs="Calibri"/>
          <w:szCs w:val="24"/>
        </w:rPr>
        <w:t xml:space="preserve"> w </w:t>
      </w:r>
      <w:r w:rsidR="00770150" w:rsidRPr="00DD3D40">
        <w:rPr>
          <w:rFonts w:ascii="Calibri" w:hAnsi="Calibri" w:cs="Calibri"/>
          <w:szCs w:val="24"/>
        </w:rPr>
        <w:t>powiecie kamieńskim (Kąpielisko Międzyzdroje Wschód, Kąpielisko Międzyzdroje Zachód) oraz na dwóch kąpieliskach</w:t>
      </w:r>
      <w:r w:rsidR="000E738B" w:rsidRPr="00DD3D40">
        <w:rPr>
          <w:rFonts w:ascii="Calibri" w:hAnsi="Calibri" w:cs="Calibri"/>
          <w:szCs w:val="24"/>
        </w:rPr>
        <w:t xml:space="preserve"> w </w:t>
      </w:r>
      <w:r w:rsidR="00770150" w:rsidRPr="00DD3D40">
        <w:rPr>
          <w:rFonts w:ascii="Calibri" w:hAnsi="Calibri" w:cs="Calibri"/>
          <w:szCs w:val="24"/>
        </w:rPr>
        <w:t>powiecie drawskim („Kąpielisko</w:t>
      </w:r>
      <w:r w:rsidR="000E738B" w:rsidRPr="00DD3D40">
        <w:rPr>
          <w:rFonts w:ascii="Calibri" w:hAnsi="Calibri" w:cs="Calibri"/>
          <w:szCs w:val="24"/>
        </w:rPr>
        <w:t xml:space="preserve"> w </w:t>
      </w:r>
      <w:r w:rsidR="00770150" w:rsidRPr="00DD3D40">
        <w:rPr>
          <w:rFonts w:ascii="Calibri" w:hAnsi="Calibri" w:cs="Calibri"/>
          <w:szCs w:val="24"/>
        </w:rPr>
        <w:t xml:space="preserve">Starym Kaleńsku”, Kąpielisko </w:t>
      </w:r>
      <w:proofErr w:type="spellStart"/>
      <w:r w:rsidR="00770150" w:rsidRPr="00DD3D40">
        <w:rPr>
          <w:rFonts w:ascii="Calibri" w:hAnsi="Calibri" w:cs="Calibri"/>
          <w:szCs w:val="24"/>
        </w:rPr>
        <w:t>Capm</w:t>
      </w:r>
      <w:proofErr w:type="spellEnd"/>
      <w:r w:rsidR="00770150" w:rsidRPr="00DD3D40">
        <w:rPr>
          <w:rFonts w:ascii="Calibri" w:hAnsi="Calibri" w:cs="Calibri"/>
          <w:szCs w:val="24"/>
        </w:rPr>
        <w:t xml:space="preserve"> Drawa na Jeziorze Żerdno”). Na większości kąpielisk sezon zakończył się wraz</w:t>
      </w:r>
      <w:r w:rsidR="005A5A82" w:rsidRPr="00DD3D40">
        <w:rPr>
          <w:rFonts w:ascii="Calibri" w:hAnsi="Calibri" w:cs="Calibri"/>
          <w:szCs w:val="24"/>
        </w:rPr>
        <w:t xml:space="preserve"> z </w:t>
      </w:r>
      <w:r w:rsidR="00770150" w:rsidRPr="00DD3D40">
        <w:rPr>
          <w:rFonts w:ascii="Calibri" w:hAnsi="Calibri" w:cs="Calibri"/>
          <w:szCs w:val="24"/>
        </w:rPr>
        <w:t xml:space="preserve">ostatnim dniem wakacji. </w:t>
      </w:r>
    </w:p>
    <w:p w14:paraId="683543F1" w14:textId="53D598FD" w:rsidR="00770150" w:rsidRPr="00DD3D40" w:rsidRDefault="00770150" w:rsidP="00802836">
      <w:pPr>
        <w:pStyle w:val="Stylnastroninternet"/>
        <w:rPr>
          <w:rFonts w:ascii="Calibri" w:hAnsi="Calibri" w:cs="Calibri"/>
          <w:bCs/>
          <w:szCs w:val="24"/>
        </w:rPr>
      </w:pPr>
      <w:r w:rsidRPr="00DD3D40">
        <w:rPr>
          <w:rFonts w:ascii="Calibri" w:hAnsi="Calibri" w:cs="Calibri"/>
          <w:szCs w:val="24"/>
        </w:rPr>
        <w:t>W sezonie kąpielowym 2022 podobnie jak</w:t>
      </w:r>
      <w:r w:rsidR="000E738B" w:rsidRPr="00DD3D40">
        <w:rPr>
          <w:rFonts w:ascii="Calibri" w:hAnsi="Calibri" w:cs="Calibri"/>
          <w:szCs w:val="24"/>
        </w:rPr>
        <w:t xml:space="preserve"> w </w:t>
      </w:r>
      <w:r w:rsidRPr="00DD3D40">
        <w:rPr>
          <w:rFonts w:ascii="Calibri" w:hAnsi="Calibri" w:cs="Calibri"/>
          <w:szCs w:val="24"/>
        </w:rPr>
        <w:t xml:space="preserve">latach poprzednich na stronie Głównego Inspektoratu Sanitarnego pod adresem </w:t>
      </w:r>
      <w:r w:rsidRPr="00DD3D40">
        <w:rPr>
          <w:rFonts w:ascii="Calibri" w:hAnsi="Calibri" w:cs="Calibri"/>
          <w:szCs w:val="24"/>
          <w:u w:val="single"/>
        </w:rPr>
        <w:t>http://sk.gis.gov.pl/</w:t>
      </w:r>
      <w:r w:rsidRPr="00DD3D40">
        <w:rPr>
          <w:rFonts w:ascii="Calibri" w:hAnsi="Calibri" w:cs="Calibri"/>
          <w:szCs w:val="24"/>
        </w:rPr>
        <w:t xml:space="preserve"> funkcjonował internetowy </w:t>
      </w:r>
      <w:r w:rsidRPr="00DD3D40">
        <w:rPr>
          <w:rFonts w:ascii="Calibri" w:hAnsi="Calibri" w:cs="Calibri"/>
          <w:bCs/>
          <w:szCs w:val="24"/>
        </w:rPr>
        <w:t>Serwis kąpieliskowy. Serwis ten jest portalem informacyjnym o jakości wody</w:t>
      </w:r>
      <w:r w:rsidR="000E738B" w:rsidRPr="00DD3D40">
        <w:rPr>
          <w:rFonts w:ascii="Calibri" w:hAnsi="Calibri" w:cs="Calibri"/>
          <w:bCs/>
          <w:szCs w:val="24"/>
        </w:rPr>
        <w:t xml:space="preserve"> w </w:t>
      </w:r>
      <w:r w:rsidRPr="00DD3D40">
        <w:rPr>
          <w:rFonts w:ascii="Calibri" w:hAnsi="Calibri" w:cs="Calibri"/>
          <w:bCs/>
          <w:szCs w:val="24"/>
        </w:rPr>
        <w:t xml:space="preserve">kąpieliskach, obrazującym na mapie Rzeczpospolitej Polskiej wykaz wszystkich kąpielisk. Serwis kąpieliskowy jest uzupełniany przez organizatora kąpieliska (temperatura wody, temperatura powietrza, siła wiatru) oraz organy Państwowej Inspekcji Sanitarnej (wyniki badań wody, informacje o zakazie kąpieli). Ponadto portal ten jest ogólnodostępny, może posłużyć się nim każdy, kto chce zasięgnąć aktualnej wiedzy na temat wybranego kąpieliska. </w:t>
      </w:r>
    </w:p>
    <w:p w14:paraId="5E7C6C82" w14:textId="6ACC4FAA" w:rsidR="00770150" w:rsidRDefault="00770150" w:rsidP="00802836">
      <w:pPr>
        <w:pStyle w:val="Stylnastroninternet"/>
        <w:rPr>
          <w:rFonts w:ascii="Calibri" w:hAnsi="Calibri" w:cs="Calibri"/>
          <w:bCs/>
          <w:szCs w:val="24"/>
        </w:rPr>
      </w:pPr>
      <w:r w:rsidRPr="00DD3D40">
        <w:rPr>
          <w:rFonts w:ascii="Calibri" w:hAnsi="Calibri" w:cs="Calibri"/>
          <w:szCs w:val="24"/>
        </w:rPr>
        <w:t>W trakcie sezonu kąpielowego 2022</w:t>
      </w:r>
      <w:r w:rsidR="000E738B" w:rsidRPr="00DD3D40">
        <w:rPr>
          <w:rFonts w:ascii="Calibri" w:hAnsi="Calibri" w:cs="Calibri"/>
          <w:szCs w:val="24"/>
        </w:rPr>
        <w:t xml:space="preserve"> w </w:t>
      </w:r>
      <w:r w:rsidRPr="00DD3D40">
        <w:rPr>
          <w:rFonts w:ascii="Calibri" w:hAnsi="Calibri" w:cs="Calibri"/>
          <w:szCs w:val="24"/>
        </w:rPr>
        <w:t>woj. zachodniopomorskim funkcjonowało 16</w:t>
      </w:r>
      <w:r w:rsidRPr="00DD3D40">
        <w:rPr>
          <w:rFonts w:ascii="Calibri" w:hAnsi="Calibri" w:cs="Calibri"/>
          <w:bCs/>
          <w:szCs w:val="24"/>
        </w:rPr>
        <w:t xml:space="preserve"> miejsc okazjonalnie wykorzystywanych do kąpieli (</w:t>
      </w:r>
      <w:proofErr w:type="spellStart"/>
      <w:r w:rsidRPr="00DD3D40">
        <w:rPr>
          <w:rFonts w:ascii="Calibri" w:hAnsi="Calibri" w:cs="Calibri"/>
          <w:bCs/>
          <w:szCs w:val="24"/>
        </w:rPr>
        <w:t>mowdk</w:t>
      </w:r>
      <w:proofErr w:type="spellEnd"/>
      <w:r w:rsidRPr="00DD3D40">
        <w:rPr>
          <w:rFonts w:ascii="Calibri" w:hAnsi="Calibri" w:cs="Calibri"/>
          <w:bCs/>
          <w:szCs w:val="24"/>
        </w:rPr>
        <w:t>): 3 morskie (w powiecie kamieńskim- 1 oraz</w:t>
      </w:r>
      <w:r w:rsidR="000E738B" w:rsidRPr="00DD3D40">
        <w:rPr>
          <w:rFonts w:ascii="Calibri" w:hAnsi="Calibri" w:cs="Calibri"/>
          <w:bCs/>
          <w:szCs w:val="24"/>
        </w:rPr>
        <w:t xml:space="preserve"> w </w:t>
      </w:r>
      <w:r w:rsidRPr="00DD3D40">
        <w:rPr>
          <w:rFonts w:ascii="Calibri" w:hAnsi="Calibri" w:cs="Calibri"/>
          <w:bCs/>
          <w:szCs w:val="24"/>
        </w:rPr>
        <w:t>powiecie goleniowskim nad Zalewem Szczecińskim -2) oraz 13 śródlądowych (w powiatach: szczecineckim – 5, drawskim – 4, gryfińskim – 1, wałeckim – 2, koszalińskim – 1).</w:t>
      </w:r>
      <w:r w:rsidR="000E738B" w:rsidRPr="00DD3D40">
        <w:rPr>
          <w:rFonts w:ascii="Calibri" w:hAnsi="Calibri" w:cs="Calibri"/>
          <w:bCs/>
          <w:szCs w:val="24"/>
        </w:rPr>
        <w:t xml:space="preserve"> w </w:t>
      </w:r>
      <w:r w:rsidRPr="00DD3D40">
        <w:rPr>
          <w:rFonts w:ascii="Calibri" w:hAnsi="Calibri" w:cs="Calibri"/>
          <w:bCs/>
          <w:szCs w:val="24"/>
        </w:rPr>
        <w:t>porównaniu do ubiegłorocznego sezonu kąpielowego zmniejszeniu uległa liczba miejsc okazjonalnie wykorzystywanych do kąpieli</w:t>
      </w:r>
      <w:r w:rsidR="005A5A82" w:rsidRPr="00DD3D40">
        <w:rPr>
          <w:rFonts w:ascii="Calibri" w:hAnsi="Calibri" w:cs="Calibri"/>
          <w:bCs/>
          <w:szCs w:val="24"/>
        </w:rPr>
        <w:t xml:space="preserve"> z </w:t>
      </w:r>
      <w:r w:rsidRPr="00DD3D40">
        <w:rPr>
          <w:rFonts w:ascii="Calibri" w:hAnsi="Calibri" w:cs="Calibri"/>
          <w:bCs/>
          <w:szCs w:val="24"/>
        </w:rPr>
        <w:t>19 do 16.</w:t>
      </w:r>
    </w:p>
    <w:p w14:paraId="35DCF570" w14:textId="77777777" w:rsidR="00DD3D40" w:rsidRPr="0057057F" w:rsidRDefault="00DD3D40" w:rsidP="00802836">
      <w:pPr>
        <w:pStyle w:val="Stylnastroninternet"/>
        <w:rPr>
          <w:rFonts w:ascii="Calibri" w:hAnsi="Calibri" w:cs="Calibri"/>
          <w:bCs/>
          <w:szCs w:val="24"/>
        </w:rPr>
      </w:pPr>
    </w:p>
    <w:p w14:paraId="0B9AF911" w14:textId="400976FC" w:rsidR="00770150" w:rsidRPr="0057057F" w:rsidRDefault="00770150" w:rsidP="00770150">
      <w:pPr>
        <w:pStyle w:val="Legenda"/>
        <w:keepNext/>
        <w:jc w:val="center"/>
        <w:rPr>
          <w:i w:val="0"/>
          <w:iCs w:val="0"/>
          <w:color w:val="auto"/>
        </w:rPr>
      </w:pPr>
      <w:bookmarkStart w:id="1014" w:name="_Toc133500678"/>
      <w:bookmarkStart w:id="1015" w:name="_Toc133576704"/>
      <w:bookmarkStart w:id="1016" w:name="_Toc133582308"/>
      <w:bookmarkStart w:id="1017" w:name="_Toc133582829"/>
      <w:bookmarkStart w:id="1018" w:name="_Toc133583816"/>
      <w:bookmarkStart w:id="1019" w:name="_Toc134604335"/>
      <w:bookmarkStart w:id="1020" w:name="_Toc134610858"/>
      <w:bookmarkStart w:id="1021" w:name="_Toc135041638"/>
      <w:bookmarkStart w:id="1022" w:name="_Toc135828630"/>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13</w:t>
      </w:r>
      <w:r w:rsidRPr="0057057F">
        <w:rPr>
          <w:i w:val="0"/>
          <w:iCs w:val="0"/>
          <w:noProof/>
          <w:color w:val="auto"/>
        </w:rPr>
        <w:fldChar w:fldCharType="end"/>
      </w:r>
      <w:r w:rsidR="00D8688C">
        <w:rPr>
          <w:i w:val="0"/>
          <w:iCs w:val="0"/>
          <w:noProof/>
          <w:color w:val="auto"/>
        </w:rPr>
        <w:t>.</w:t>
      </w:r>
      <w:r w:rsidRPr="0057057F">
        <w:rPr>
          <w:i w:val="0"/>
          <w:iCs w:val="0"/>
          <w:color w:val="auto"/>
        </w:rPr>
        <w:t xml:space="preserve"> Liczba</w:t>
      </w:r>
      <w:r w:rsidR="005A5A82" w:rsidRPr="0057057F">
        <w:rPr>
          <w:i w:val="0"/>
          <w:iCs w:val="0"/>
          <w:color w:val="auto"/>
        </w:rPr>
        <w:t xml:space="preserve"> i </w:t>
      </w:r>
      <w:r w:rsidRPr="0057057F">
        <w:rPr>
          <w:i w:val="0"/>
          <w:iCs w:val="0"/>
          <w:color w:val="auto"/>
        </w:rPr>
        <w:t>rodzaj miejsc okazjonalnie wykorzystywanych do kąpieli</w:t>
      </w:r>
      <w:r w:rsidR="000E738B" w:rsidRPr="0057057F">
        <w:rPr>
          <w:i w:val="0"/>
          <w:iCs w:val="0"/>
          <w:color w:val="auto"/>
        </w:rPr>
        <w:t xml:space="preserve"> w </w:t>
      </w:r>
      <w:r w:rsidRPr="0057057F">
        <w:rPr>
          <w:i w:val="0"/>
          <w:iCs w:val="0"/>
          <w:color w:val="auto"/>
        </w:rPr>
        <w:t>latach 2013-2022</w:t>
      </w:r>
      <w:bookmarkEnd w:id="1014"/>
      <w:bookmarkEnd w:id="1015"/>
      <w:bookmarkEnd w:id="1016"/>
      <w:bookmarkEnd w:id="1017"/>
      <w:bookmarkEnd w:id="1018"/>
      <w:bookmarkEnd w:id="1019"/>
      <w:bookmarkEnd w:id="1020"/>
      <w:bookmarkEnd w:id="1021"/>
      <w:bookmarkEnd w:id="1022"/>
    </w:p>
    <w:p w14:paraId="20CD056F" w14:textId="745646A4" w:rsidR="00770150" w:rsidRDefault="00770150" w:rsidP="008071BF">
      <w:pPr>
        <w:pStyle w:val="Stylnastroninternet"/>
        <w:ind w:firstLine="0"/>
        <w:jc w:val="center"/>
        <w:rPr>
          <w:rFonts w:ascii="Calibri" w:hAnsi="Calibri" w:cs="Calibri"/>
          <w:szCs w:val="24"/>
        </w:rPr>
      </w:pPr>
      <w:r w:rsidRPr="00A23FA6">
        <w:rPr>
          <w:noProof/>
        </w:rPr>
        <w:drawing>
          <wp:inline distT="0" distB="0" distL="0" distR="0" wp14:anchorId="2CE1012F" wp14:editId="447D046B">
            <wp:extent cx="5709285" cy="3053080"/>
            <wp:effectExtent l="0" t="0" r="0" b="0"/>
            <wp:docPr id="395671273" name="Wykres 395671273" descr="Wykres 13 Liczba i rodzaj miejsc okazjonalnie wykorzystywanych do kąpieli w latach 2013-202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1EC868E0" w14:textId="77777777" w:rsidR="00EE2B50" w:rsidRPr="0057187C" w:rsidRDefault="00EE2B50" w:rsidP="00802836">
      <w:pPr>
        <w:pStyle w:val="Stylnastroninternet"/>
      </w:pPr>
    </w:p>
    <w:p w14:paraId="508D563B" w14:textId="2B3C1F37" w:rsidR="00FE0381" w:rsidRDefault="00507610" w:rsidP="00AF1ACF">
      <w:pPr>
        <w:pStyle w:val="Nagwek2"/>
        <w:numPr>
          <w:ilvl w:val="0"/>
          <w:numId w:val="127"/>
        </w:numPr>
        <w:spacing w:before="0" w:line="276" w:lineRule="auto"/>
      </w:pPr>
      <w:bookmarkStart w:id="1023" w:name="_Toc135828474"/>
      <w:r>
        <w:lastRenderedPageBreak/>
        <w:t>Stan sanitarny</w:t>
      </w:r>
      <w:r w:rsidR="005A5A82">
        <w:t xml:space="preserve"> i </w:t>
      </w:r>
      <w:r>
        <w:t>jakość wody</w:t>
      </w:r>
      <w:r w:rsidR="000E738B">
        <w:t xml:space="preserve"> w </w:t>
      </w:r>
      <w:r w:rsidR="00FE0381" w:rsidRPr="00B53C88">
        <w:t xml:space="preserve"> kąpie</w:t>
      </w:r>
      <w:r>
        <w:t>liskach</w:t>
      </w:r>
      <w:bookmarkEnd w:id="1023"/>
    </w:p>
    <w:p w14:paraId="24A75A68" w14:textId="77777777" w:rsidR="00507610" w:rsidRPr="00DD3D40" w:rsidRDefault="00507610" w:rsidP="00802836">
      <w:pPr>
        <w:pStyle w:val="Stylnastroninternet"/>
      </w:pPr>
    </w:p>
    <w:p w14:paraId="4E6325D1" w14:textId="7CDF6BC4" w:rsidR="00AF1ACF" w:rsidRPr="00DD3D40" w:rsidRDefault="00AF1ACF" w:rsidP="00802836">
      <w:pPr>
        <w:pStyle w:val="Stylnastroninternet"/>
        <w:rPr>
          <w:rFonts w:ascii="Calibri" w:hAnsi="Calibri" w:cs="Calibri"/>
          <w:iCs/>
        </w:rPr>
      </w:pPr>
      <w:r w:rsidRPr="00DD3D40">
        <w:rPr>
          <w:rFonts w:ascii="Calibri" w:hAnsi="Calibri" w:cs="Calibri"/>
          <w:iCs/>
        </w:rPr>
        <w:t>Przed rozpoczęciem sezonu kąpielowego organizatorzy</w:t>
      </w:r>
      <w:r w:rsidR="000E738B" w:rsidRPr="00DD3D40">
        <w:rPr>
          <w:rFonts w:ascii="Calibri" w:hAnsi="Calibri" w:cs="Calibri"/>
          <w:iCs/>
        </w:rPr>
        <w:t xml:space="preserve"> w </w:t>
      </w:r>
      <w:r w:rsidRPr="00DD3D40">
        <w:rPr>
          <w:rFonts w:ascii="Calibri" w:hAnsi="Calibri" w:cs="Calibri"/>
          <w:iCs/>
        </w:rPr>
        <w:t>porozumieniu</w:t>
      </w:r>
      <w:r w:rsidR="005A5A82" w:rsidRPr="00DD3D40">
        <w:rPr>
          <w:rFonts w:ascii="Calibri" w:hAnsi="Calibri" w:cs="Calibri"/>
          <w:iCs/>
        </w:rPr>
        <w:t xml:space="preserve"> z </w:t>
      </w:r>
      <w:r w:rsidRPr="00DD3D40">
        <w:rPr>
          <w:rFonts w:ascii="Calibri" w:hAnsi="Calibri" w:cs="Calibri"/>
          <w:iCs/>
        </w:rPr>
        <w:t>właściwymi państwowymi inspektorami sanitarnymi ustalili harmonogramy pobierania próbek wody</w:t>
      </w:r>
      <w:r w:rsidR="005A5A82" w:rsidRPr="00DD3D40">
        <w:rPr>
          <w:rFonts w:ascii="Calibri" w:hAnsi="Calibri" w:cs="Calibri"/>
          <w:iCs/>
        </w:rPr>
        <w:t xml:space="preserve"> z </w:t>
      </w:r>
      <w:r w:rsidRPr="00DD3D40">
        <w:rPr>
          <w:rFonts w:ascii="Calibri" w:hAnsi="Calibri" w:cs="Calibri"/>
          <w:iCs/>
        </w:rPr>
        <w:t>kąpielisk, wraz</w:t>
      </w:r>
      <w:r w:rsidR="005A5A82" w:rsidRPr="00DD3D40">
        <w:rPr>
          <w:rFonts w:ascii="Calibri" w:hAnsi="Calibri" w:cs="Calibri"/>
          <w:iCs/>
        </w:rPr>
        <w:t xml:space="preserve"> z </w:t>
      </w:r>
      <w:r w:rsidRPr="00DD3D40">
        <w:rPr>
          <w:rFonts w:ascii="Calibri" w:hAnsi="Calibri" w:cs="Calibri"/>
          <w:iCs/>
        </w:rPr>
        <w:t>określeniem lokalizacji punktów poboru.</w:t>
      </w:r>
    </w:p>
    <w:p w14:paraId="4CAE9619" w14:textId="4DBE9D18" w:rsidR="00AF1ACF" w:rsidRPr="00DD3D40" w:rsidRDefault="00AF1ACF" w:rsidP="00802836">
      <w:pPr>
        <w:pStyle w:val="Stylnastroninternet"/>
        <w:rPr>
          <w:rFonts w:ascii="Calibri" w:hAnsi="Calibri" w:cs="Calibri"/>
          <w:iCs/>
        </w:rPr>
      </w:pPr>
      <w:r w:rsidRPr="00DD3D40">
        <w:rPr>
          <w:rFonts w:ascii="Calibri" w:hAnsi="Calibri" w:cs="Calibri"/>
          <w:iCs/>
        </w:rPr>
        <w:t>W sezonie monitorowano jakość wody na wszystkich kąpieliskach. Pobrano łącznie 826 próbek wody,</w:t>
      </w:r>
      <w:r w:rsidR="000E738B" w:rsidRPr="00DD3D40">
        <w:rPr>
          <w:rFonts w:ascii="Calibri" w:hAnsi="Calibri" w:cs="Calibri"/>
          <w:iCs/>
        </w:rPr>
        <w:t xml:space="preserve"> w </w:t>
      </w:r>
      <w:r w:rsidRPr="00DD3D40">
        <w:rPr>
          <w:rFonts w:ascii="Calibri" w:hAnsi="Calibri" w:cs="Calibri"/>
          <w:iCs/>
        </w:rPr>
        <w:t>tym:</w:t>
      </w:r>
    </w:p>
    <w:p w14:paraId="60C10862" w14:textId="4821340D" w:rsidR="00AF1ACF" w:rsidRPr="00DD3D40" w:rsidRDefault="00AF1ACF" w:rsidP="00802836">
      <w:pPr>
        <w:pStyle w:val="punktatornastron"/>
      </w:pPr>
      <w:r w:rsidRPr="00DD3D40">
        <w:t>277</w:t>
      </w:r>
      <w:r w:rsidR="000E738B" w:rsidRPr="00DD3D40">
        <w:t xml:space="preserve"> w </w:t>
      </w:r>
      <w:r w:rsidRPr="00DD3D40">
        <w:t>ramach kontroli urzędowej sprawowanej przez organy Państwowej Inspekcji Sanitarnej,</w:t>
      </w:r>
    </w:p>
    <w:p w14:paraId="686B867E" w14:textId="162034E1" w:rsidR="00AF1ACF" w:rsidRPr="00DD3D40" w:rsidRDefault="00AF1ACF" w:rsidP="00802836">
      <w:pPr>
        <w:pStyle w:val="punktatornastron"/>
      </w:pPr>
      <w:r w:rsidRPr="00DD3D40">
        <w:t>549 próbek pobrano</w:t>
      </w:r>
      <w:r w:rsidR="000E738B" w:rsidRPr="00DD3D40">
        <w:t xml:space="preserve"> w </w:t>
      </w:r>
      <w:r w:rsidRPr="00DD3D40">
        <w:t xml:space="preserve">ramach kontroli wewnętrznej realizowanej przez organizatorów kąpielisk. </w:t>
      </w:r>
    </w:p>
    <w:p w14:paraId="66BE1737" w14:textId="77777777" w:rsidR="00323D61" w:rsidRDefault="00323D61" w:rsidP="00802836">
      <w:pPr>
        <w:pStyle w:val="Stylnastroninternet"/>
      </w:pPr>
    </w:p>
    <w:p w14:paraId="00138963" w14:textId="0C2491B7" w:rsidR="00AF1ACF" w:rsidRDefault="00AF1ACF" w:rsidP="00802836">
      <w:pPr>
        <w:pStyle w:val="Stylnastroninternet"/>
      </w:pPr>
      <w:r w:rsidRPr="00DD3D40">
        <w:t>Część prób, blisko 130, pobrano dodatkowo poza harmonogramami poboru</w:t>
      </w:r>
      <w:r w:rsidR="005A5A82" w:rsidRPr="00DD3D40">
        <w:t xml:space="preserve"> z </w:t>
      </w:r>
      <w:r w:rsidRPr="00DD3D40">
        <w:t>uwagi na monitoring jakości wody</w:t>
      </w:r>
      <w:r w:rsidR="000E738B" w:rsidRPr="00DD3D40">
        <w:t xml:space="preserve"> w </w:t>
      </w:r>
      <w:r w:rsidRPr="00DD3D40">
        <w:t>związku</w:t>
      </w:r>
      <w:r w:rsidR="005A5A82" w:rsidRPr="00DD3D40">
        <w:t xml:space="preserve"> z </w:t>
      </w:r>
      <w:r w:rsidRPr="00DD3D40">
        <w:t>zanieczyszczeniem rzeki Odry. Pierwsze próby wody</w:t>
      </w:r>
      <w:r w:rsidR="005A5A82" w:rsidRPr="00DD3D40">
        <w:t xml:space="preserve"> z </w:t>
      </w:r>
      <w:r w:rsidRPr="00DD3D40">
        <w:t>kąpielisk zostały pobrane</w:t>
      </w:r>
      <w:r w:rsidR="000E738B" w:rsidRPr="00DD3D40">
        <w:t xml:space="preserve"> w </w:t>
      </w:r>
      <w:r w:rsidRPr="00DD3D40">
        <w:t>ramach kontroli urzędowej przez powiatowe stacje sanitarno-epidemiologiczne jeszcze przed rozpoczęciem sezonu kąpielowego. Badania wykazały, że</w:t>
      </w:r>
      <w:r w:rsidR="00323D61">
        <w:t> </w:t>
      </w:r>
      <w:r w:rsidRPr="00DD3D40">
        <w:t>woda</w:t>
      </w:r>
      <w:r w:rsidR="000E738B" w:rsidRPr="00DD3D40">
        <w:t xml:space="preserve"> w </w:t>
      </w:r>
      <w:r w:rsidRPr="00DD3D40">
        <w:t>kąpieliskach przed sezonem spełniała wymagania określone</w:t>
      </w:r>
      <w:r w:rsidR="000E738B" w:rsidRPr="00DD3D40">
        <w:t xml:space="preserve"> w </w:t>
      </w:r>
      <w:r w:rsidRPr="00DD3D40">
        <w:t>zał. nr 1A do</w:t>
      </w:r>
      <w:r w:rsidR="00323D61">
        <w:t> </w:t>
      </w:r>
      <w:r w:rsidRPr="00DD3D40">
        <w:t>rozporządzenia Ministra Zdrowia</w:t>
      </w:r>
      <w:r w:rsidR="005A5A82" w:rsidRPr="00DD3D40">
        <w:t xml:space="preserve"> z </w:t>
      </w:r>
      <w:r w:rsidRPr="00DD3D40">
        <w:t>dnia 17 stycznia 2019 r.</w:t>
      </w:r>
      <w:r w:rsidR="000E738B" w:rsidRPr="00DD3D40">
        <w:t xml:space="preserve"> w </w:t>
      </w:r>
      <w:r w:rsidRPr="00DD3D40">
        <w:rPr>
          <w:i/>
        </w:rPr>
        <w:t>sprawie nadzoru nad</w:t>
      </w:r>
      <w:r w:rsidR="00323D61">
        <w:rPr>
          <w:i/>
        </w:rPr>
        <w:t> </w:t>
      </w:r>
      <w:r w:rsidRPr="00DD3D40">
        <w:rPr>
          <w:i/>
        </w:rPr>
        <w:t>jakością wody</w:t>
      </w:r>
      <w:r w:rsidR="000E738B" w:rsidRPr="00DD3D40">
        <w:rPr>
          <w:i/>
        </w:rPr>
        <w:t xml:space="preserve"> w </w:t>
      </w:r>
      <w:r w:rsidRPr="00DD3D40">
        <w:rPr>
          <w:i/>
        </w:rPr>
        <w:t>kąpielisku</w:t>
      </w:r>
      <w:r w:rsidR="005A5A82" w:rsidRPr="00DD3D40">
        <w:rPr>
          <w:i/>
        </w:rPr>
        <w:t xml:space="preserve"> i </w:t>
      </w:r>
      <w:r w:rsidRPr="00DD3D40">
        <w:rPr>
          <w:i/>
        </w:rPr>
        <w:t>miejscu okazjonalnie wykorzystywanym do kąpieli</w:t>
      </w:r>
      <w:r w:rsidRPr="00DD3D40">
        <w:t xml:space="preserve"> (Dz.</w:t>
      </w:r>
      <w:r w:rsidR="00323D61">
        <w:t> </w:t>
      </w:r>
      <w:r w:rsidRPr="00DD3D40">
        <w:t>U.</w:t>
      </w:r>
      <w:r w:rsidR="00323D61">
        <w:t> </w:t>
      </w:r>
      <w:r w:rsidR="005A5A82" w:rsidRPr="00DD3D40">
        <w:t>z </w:t>
      </w:r>
      <w:r w:rsidRPr="00DD3D40">
        <w:t>2019 r., poz.</w:t>
      </w:r>
      <w:r w:rsidR="00323D61">
        <w:t> </w:t>
      </w:r>
      <w:r w:rsidRPr="00DD3D40">
        <w:t>255). Natomiast analiza wyników próbek wody pobieranych</w:t>
      </w:r>
      <w:r w:rsidR="000E738B" w:rsidRPr="00DD3D40">
        <w:t xml:space="preserve"> w </w:t>
      </w:r>
      <w:r w:rsidRPr="00DD3D40">
        <w:t>ciągu sezonu przez właściwych państwowych powiatowych inspektorów sanitarnych okresowo wykazywała nieprawidłowości. Zakazy kąpieli obowiązywały od 1 do 36 dni, przy czym najdłużej zakaz kąpieli obowiązywał na ,,Kąpielisku</w:t>
      </w:r>
      <w:r w:rsidR="000E738B" w:rsidRPr="00DD3D40">
        <w:t xml:space="preserve"> w </w:t>
      </w:r>
      <w:r w:rsidRPr="00DD3D40">
        <w:t>Trzebieży nad Zalewem Szczecińskim’’</w:t>
      </w:r>
      <w:r w:rsidR="000E738B" w:rsidRPr="00DD3D40">
        <w:t xml:space="preserve"> w </w:t>
      </w:r>
      <w:r w:rsidRPr="00DD3D40">
        <w:t xml:space="preserve">pow. polickim. </w:t>
      </w:r>
    </w:p>
    <w:p w14:paraId="6C805808" w14:textId="77777777" w:rsidR="001257CD" w:rsidRPr="00DD3D40" w:rsidRDefault="001257CD" w:rsidP="00802836">
      <w:pPr>
        <w:pStyle w:val="Stylnastroninternet"/>
      </w:pPr>
    </w:p>
    <w:p w14:paraId="088A46E0" w14:textId="41430581" w:rsidR="00AF1ACF" w:rsidRPr="00DD3D40" w:rsidRDefault="00AF1ACF" w:rsidP="00802836">
      <w:pPr>
        <w:pStyle w:val="Stylnastroninternet"/>
      </w:pPr>
      <w:r w:rsidRPr="00DD3D40">
        <w:t>Zakazy wprowadzano</w:t>
      </w:r>
      <w:r w:rsidR="000E738B" w:rsidRPr="00DD3D40">
        <w:t xml:space="preserve"> w </w:t>
      </w:r>
      <w:r w:rsidRPr="00DD3D40">
        <w:t>8 nw. powiatach:</w:t>
      </w:r>
    </w:p>
    <w:p w14:paraId="3BCDC3C9" w14:textId="77777777" w:rsidR="00AF1ACF" w:rsidRPr="00802836" w:rsidRDefault="00AF1ACF" w:rsidP="007858D6">
      <w:pPr>
        <w:pStyle w:val="Stylnastroninternet"/>
        <w:ind w:firstLine="0"/>
        <w:rPr>
          <w:u w:val="single"/>
        </w:rPr>
      </w:pPr>
      <w:r w:rsidRPr="00802836">
        <w:rPr>
          <w:u w:val="single"/>
        </w:rPr>
        <w:t>goleniowskim:</w:t>
      </w:r>
    </w:p>
    <w:p w14:paraId="5FDCD74B" w14:textId="30D6E43C" w:rsidR="00AF1ACF" w:rsidRPr="00DD3D40" w:rsidRDefault="00AF1ACF" w:rsidP="00802836">
      <w:pPr>
        <w:pStyle w:val="punktatornastron"/>
      </w:pPr>
      <w:r w:rsidRPr="00DD3D40">
        <w:t>„Kąpielisko</w:t>
      </w:r>
      <w:r w:rsidR="000E738B" w:rsidRPr="00DD3D40">
        <w:t xml:space="preserve"> w </w:t>
      </w:r>
      <w:r w:rsidRPr="00DD3D40">
        <w:t>Stepnicy nad Zalewem Szczecińskim” dwukrotnie ze wzg. na zakwit sinic oraz sytuacje na rzece Odrze;</w:t>
      </w:r>
    </w:p>
    <w:p w14:paraId="363C47BE" w14:textId="4A08A987" w:rsidR="00AF1ACF" w:rsidRPr="00DD3D40" w:rsidRDefault="00AF1ACF" w:rsidP="00802836">
      <w:pPr>
        <w:pStyle w:val="punktatornastron"/>
      </w:pPr>
      <w:r w:rsidRPr="00DD3D40">
        <w:t>Kąpielisko śródlądowe</w:t>
      </w:r>
      <w:r w:rsidR="000E738B" w:rsidRPr="00DD3D40">
        <w:t xml:space="preserve"> w </w:t>
      </w:r>
      <w:r w:rsidRPr="00DD3D40">
        <w:t>Lubczynie ze wzg. na sytuacje na rzece Odrze;</w:t>
      </w:r>
    </w:p>
    <w:p w14:paraId="4199024A" w14:textId="29557D2E" w:rsidR="00AF1ACF" w:rsidRPr="00802836" w:rsidRDefault="007858D6" w:rsidP="007858D6">
      <w:pPr>
        <w:pStyle w:val="Stylnastroninternet"/>
        <w:ind w:firstLine="0"/>
        <w:rPr>
          <w:u w:val="single"/>
        </w:rPr>
      </w:pPr>
      <w:r>
        <w:rPr>
          <w:u w:val="single"/>
        </w:rPr>
        <w:t>p</w:t>
      </w:r>
      <w:r w:rsidR="00AF1ACF" w:rsidRPr="00802836">
        <w:rPr>
          <w:u w:val="single"/>
        </w:rPr>
        <w:t>olickim</w:t>
      </w:r>
      <w:r w:rsidR="00802836">
        <w:rPr>
          <w:u w:val="single"/>
        </w:rPr>
        <w:t>:</w:t>
      </w:r>
    </w:p>
    <w:p w14:paraId="25F9A88D" w14:textId="19AC4AAB" w:rsidR="00AF1ACF" w:rsidRPr="00DD3D40" w:rsidRDefault="00AF1ACF" w:rsidP="00802836">
      <w:pPr>
        <w:pStyle w:val="punktatornastron"/>
      </w:pPr>
      <w:r w:rsidRPr="00DD3D40">
        <w:t>Kąpielisko śródlądowe</w:t>
      </w:r>
      <w:r w:rsidR="000E738B" w:rsidRPr="00DD3D40">
        <w:t xml:space="preserve"> w </w:t>
      </w:r>
      <w:r w:rsidRPr="00DD3D40">
        <w:t>Trzebieży dwukrotnie ze wzg. na zakwit sinic oraz sytuacje na</w:t>
      </w:r>
      <w:r w:rsidR="00323D61">
        <w:t> </w:t>
      </w:r>
      <w:r w:rsidRPr="00DD3D40">
        <w:t>rzece Odrze;</w:t>
      </w:r>
    </w:p>
    <w:p w14:paraId="75C3F0A0" w14:textId="77777777" w:rsidR="00AF1ACF" w:rsidRPr="00802836" w:rsidRDefault="00AF1ACF" w:rsidP="007858D6">
      <w:pPr>
        <w:pStyle w:val="Stylnastroninternet"/>
        <w:ind w:firstLine="0"/>
        <w:rPr>
          <w:u w:val="single"/>
        </w:rPr>
      </w:pPr>
      <w:bookmarkStart w:id="1024" w:name="_Hlk127352068"/>
      <w:r w:rsidRPr="00802836">
        <w:rPr>
          <w:u w:val="single"/>
        </w:rPr>
        <w:t xml:space="preserve">kamieńskim: </w:t>
      </w:r>
    </w:p>
    <w:p w14:paraId="78F32E4C" w14:textId="77777777" w:rsidR="00AF1ACF" w:rsidRPr="00DD3D40" w:rsidRDefault="00AF1ACF" w:rsidP="00802836">
      <w:pPr>
        <w:pStyle w:val="punktatornastron"/>
      </w:pPr>
      <w:r w:rsidRPr="00DD3D40">
        <w:t xml:space="preserve">Kąpielisko morskie „Dziwnówek” ze wzg. na zanieczyszczenie bakteriami </w:t>
      </w:r>
      <w:r w:rsidRPr="00DD3D40">
        <w:rPr>
          <w:i/>
        </w:rPr>
        <w:t>Escherichia coli</w:t>
      </w:r>
      <w:r w:rsidRPr="00DD3D40">
        <w:t>;</w:t>
      </w:r>
    </w:p>
    <w:p w14:paraId="24440356" w14:textId="0B8648B6" w:rsidR="00AF1ACF" w:rsidRPr="00DD3D40" w:rsidRDefault="00AF1ACF" w:rsidP="00802836">
      <w:pPr>
        <w:pStyle w:val="punktatornastron"/>
      </w:pPr>
      <w:r w:rsidRPr="00DD3D40">
        <w:t xml:space="preserve">Kąpielisko morskie ,,Międzyzdroje Zachód- obszar wodny o długości linii brzegowej 1086m na zachód od Molo’’ ze wzg. na zanieczyszczenie bakteriami </w:t>
      </w:r>
      <w:r w:rsidRPr="00DD3D40">
        <w:rPr>
          <w:i/>
        </w:rPr>
        <w:t>Escherichia coli</w:t>
      </w:r>
      <w:r w:rsidR="005A5A82" w:rsidRPr="00DD3D40">
        <w:rPr>
          <w:i/>
        </w:rPr>
        <w:t xml:space="preserve"> </w:t>
      </w:r>
      <w:r w:rsidR="005A5A82" w:rsidRPr="00F33B1C">
        <w:rPr>
          <w:iCs/>
        </w:rPr>
        <w:t>i </w:t>
      </w:r>
      <w:proofErr w:type="spellStart"/>
      <w:r w:rsidRPr="00DD3D40">
        <w:t>Enterokokami</w:t>
      </w:r>
      <w:proofErr w:type="spellEnd"/>
      <w:r w:rsidRPr="00DD3D40">
        <w:t>;</w:t>
      </w:r>
    </w:p>
    <w:p w14:paraId="6040B91B" w14:textId="77777777" w:rsidR="00AF1ACF" w:rsidRPr="00802836" w:rsidRDefault="00AF1ACF" w:rsidP="007858D6">
      <w:pPr>
        <w:pStyle w:val="Stylnastroninternet"/>
        <w:ind w:firstLine="0"/>
        <w:rPr>
          <w:u w:val="single"/>
        </w:rPr>
      </w:pPr>
      <w:r w:rsidRPr="00802836">
        <w:rPr>
          <w:u w:val="single"/>
        </w:rPr>
        <w:t>wałeckim:</w:t>
      </w:r>
    </w:p>
    <w:p w14:paraId="2E0A29DC" w14:textId="77777777" w:rsidR="00AF1ACF" w:rsidRPr="00DD3D40" w:rsidRDefault="00AF1ACF" w:rsidP="00802836">
      <w:pPr>
        <w:pStyle w:val="punktatornastron"/>
      </w:pPr>
      <w:r w:rsidRPr="00DD3D40">
        <w:lastRenderedPageBreak/>
        <w:t xml:space="preserve">Kąpielisko „Plaża nad Zamkowym” dwukrotnie ze wzg. na zakwit sinic; </w:t>
      </w:r>
    </w:p>
    <w:p w14:paraId="56F4A9B9" w14:textId="77777777" w:rsidR="00AF1ACF" w:rsidRPr="00802836" w:rsidRDefault="00AF1ACF" w:rsidP="007858D6">
      <w:pPr>
        <w:pStyle w:val="Stylnastroninternet"/>
        <w:ind w:firstLine="0"/>
        <w:rPr>
          <w:u w:val="single"/>
        </w:rPr>
      </w:pPr>
      <w:r w:rsidRPr="00802836">
        <w:rPr>
          <w:u w:val="single"/>
        </w:rPr>
        <w:t>szczecineckim:</w:t>
      </w:r>
    </w:p>
    <w:p w14:paraId="031FFF05" w14:textId="39B73B57" w:rsidR="00AF1ACF" w:rsidRPr="00DD3D40" w:rsidRDefault="00AF1ACF" w:rsidP="00802836">
      <w:pPr>
        <w:pStyle w:val="punktatornastron"/>
      </w:pPr>
      <w:r w:rsidRPr="00DD3D40">
        <w:t xml:space="preserve">Kąpielisko nr 1 - nad jez. </w:t>
      </w:r>
      <w:proofErr w:type="spellStart"/>
      <w:r w:rsidRPr="00DD3D40">
        <w:t>Trzesiecko</w:t>
      </w:r>
      <w:proofErr w:type="spellEnd"/>
      <w:r w:rsidRPr="00DD3D40">
        <w:t xml:space="preserve"> przy ul. Mickiewicza „Plaża Miejska” trzykrotnie ze</w:t>
      </w:r>
      <w:r w:rsidR="00323D61">
        <w:t> </w:t>
      </w:r>
      <w:r w:rsidRPr="00DD3D40">
        <w:t>wzg. na zakwit sinic;</w:t>
      </w:r>
    </w:p>
    <w:p w14:paraId="7D870A00" w14:textId="77777777" w:rsidR="00AF1ACF" w:rsidRPr="00DD3D40" w:rsidRDefault="00AF1ACF" w:rsidP="00802836">
      <w:pPr>
        <w:pStyle w:val="punktatornastron"/>
      </w:pPr>
      <w:r w:rsidRPr="00DD3D40">
        <w:t xml:space="preserve">Kąpielisko nr 3 – nad jez. </w:t>
      </w:r>
      <w:proofErr w:type="spellStart"/>
      <w:r w:rsidRPr="00DD3D40">
        <w:t>Trzesiecko</w:t>
      </w:r>
      <w:proofErr w:type="spellEnd"/>
      <w:r w:rsidRPr="00DD3D40">
        <w:t xml:space="preserve"> ,,Mysia Wyspa” trzykrotnie ze wzg. na zakwit sinic;</w:t>
      </w:r>
    </w:p>
    <w:p w14:paraId="4097A221" w14:textId="14E9583E" w:rsidR="00AF1ACF" w:rsidRPr="00802836" w:rsidRDefault="00AF1ACF" w:rsidP="007858D6">
      <w:pPr>
        <w:pStyle w:val="Stylnastroninternet"/>
        <w:ind w:firstLine="0"/>
        <w:rPr>
          <w:u w:val="single"/>
        </w:rPr>
      </w:pPr>
      <w:r w:rsidRPr="00802836">
        <w:rPr>
          <w:u w:val="single"/>
        </w:rPr>
        <w:t>m. Koszalin:</w:t>
      </w:r>
    </w:p>
    <w:p w14:paraId="1433ADC6" w14:textId="77777777" w:rsidR="00AF1ACF" w:rsidRPr="00DD3D40" w:rsidRDefault="00AF1ACF" w:rsidP="00802836">
      <w:pPr>
        <w:pStyle w:val="punktatornastron"/>
      </w:pPr>
      <w:r w:rsidRPr="00DD3D40">
        <w:t xml:space="preserve">Kąpielisko „Wodna dolina”: ze wzg. na zanieczyszczenie bakteriami </w:t>
      </w:r>
      <w:r w:rsidRPr="00DD3D40">
        <w:rPr>
          <w:i/>
        </w:rPr>
        <w:t>Escherichia coli;</w:t>
      </w:r>
    </w:p>
    <w:p w14:paraId="1D9E39FB" w14:textId="33B0EC58" w:rsidR="00AF1ACF" w:rsidRPr="00802836" w:rsidRDefault="00AF1ACF" w:rsidP="007858D6">
      <w:pPr>
        <w:pStyle w:val="Stylnastroninternet"/>
        <w:ind w:firstLine="0"/>
        <w:rPr>
          <w:u w:val="single"/>
        </w:rPr>
      </w:pPr>
      <w:r w:rsidRPr="00802836">
        <w:rPr>
          <w:u w:val="single"/>
        </w:rPr>
        <w:t>m. Świnoujście:</w:t>
      </w:r>
    </w:p>
    <w:p w14:paraId="5A231CBC" w14:textId="77777777" w:rsidR="00AF1ACF" w:rsidRPr="00DD3D40" w:rsidRDefault="00AF1ACF" w:rsidP="00802836">
      <w:pPr>
        <w:pStyle w:val="punktatornastron"/>
      </w:pPr>
      <w:r w:rsidRPr="00DD3D40">
        <w:t xml:space="preserve">Kąpielisko morskie Świnoujście </w:t>
      </w:r>
      <w:proofErr w:type="spellStart"/>
      <w:r w:rsidRPr="00DD3D40">
        <w:t>Warszów</w:t>
      </w:r>
      <w:proofErr w:type="spellEnd"/>
      <w:r w:rsidRPr="00DD3D40">
        <w:t xml:space="preserve"> ze wzg. na zanieczyszczenie bakteriami </w:t>
      </w:r>
      <w:proofErr w:type="spellStart"/>
      <w:r w:rsidRPr="00DD3D40">
        <w:t>Enterokoki</w:t>
      </w:r>
      <w:proofErr w:type="spellEnd"/>
      <w:r w:rsidRPr="00DD3D40">
        <w:t>,</w:t>
      </w:r>
    </w:p>
    <w:p w14:paraId="10124E3D" w14:textId="77777777" w:rsidR="00AF1ACF" w:rsidRPr="00802836" w:rsidRDefault="00AF1ACF" w:rsidP="007858D6">
      <w:pPr>
        <w:pStyle w:val="Stylnastroninternet"/>
        <w:ind w:firstLine="0"/>
        <w:rPr>
          <w:u w:val="single"/>
        </w:rPr>
      </w:pPr>
      <w:r w:rsidRPr="00802836">
        <w:rPr>
          <w:u w:val="single"/>
        </w:rPr>
        <w:t>m. Szczecin:</w:t>
      </w:r>
    </w:p>
    <w:p w14:paraId="295029E4" w14:textId="77777777" w:rsidR="00AF1ACF" w:rsidRPr="00DD3D40" w:rsidRDefault="00AF1ACF" w:rsidP="00802836">
      <w:pPr>
        <w:pStyle w:val="punktatornastron"/>
      </w:pPr>
      <w:r w:rsidRPr="00DD3D40">
        <w:t>Kąpielisko śródlądowe „Dąbie” ze względu na zakwit sinic oraz sytuacje na rzece Odrze,</w:t>
      </w:r>
    </w:p>
    <w:p w14:paraId="0363DE5B" w14:textId="77777777" w:rsidR="00AF1ACF" w:rsidRPr="00DD3D40" w:rsidRDefault="00AF1ACF" w:rsidP="00802836">
      <w:pPr>
        <w:pStyle w:val="punktatornastron"/>
      </w:pPr>
      <w:r w:rsidRPr="00DD3D40">
        <w:t xml:space="preserve">Kąpielisko śródlądowe </w:t>
      </w:r>
      <w:proofErr w:type="spellStart"/>
      <w:r w:rsidRPr="00DD3D40">
        <w:t>Dziewoklicz</w:t>
      </w:r>
      <w:proofErr w:type="spellEnd"/>
      <w:r w:rsidRPr="00DD3D40">
        <w:t xml:space="preserve"> – ze wzg. na sytuacje na rzece Odrze.</w:t>
      </w:r>
    </w:p>
    <w:bookmarkEnd w:id="1024"/>
    <w:p w14:paraId="2624470A" w14:textId="77777777" w:rsidR="00802836" w:rsidRDefault="00802836" w:rsidP="00C25FD2">
      <w:pPr>
        <w:pStyle w:val="Stylnastroninternet"/>
      </w:pPr>
    </w:p>
    <w:p w14:paraId="29560A53" w14:textId="22DC719E" w:rsidR="00AF1ACF" w:rsidRPr="00DD3D40" w:rsidRDefault="00AF1ACF" w:rsidP="00802836">
      <w:pPr>
        <w:pStyle w:val="Stylnastroninternet"/>
      </w:pPr>
      <w:r w:rsidRPr="00DD3D40">
        <w:t>Zachodniopomorski Państwowy Wojewódzki Inspektor Sanitarny</w:t>
      </w:r>
      <w:r w:rsidR="000E738B" w:rsidRPr="00DD3D40">
        <w:t xml:space="preserve"> w </w:t>
      </w:r>
      <w:r w:rsidRPr="00DD3D40">
        <w:t>Szczecinie na</w:t>
      </w:r>
      <w:r w:rsidR="00323D61">
        <w:t> </w:t>
      </w:r>
      <w:r w:rsidRPr="00DD3D40">
        <w:t>bieżąco wydawał stosowne meldunki doraźne informujące o zakazie kąpieli oraz o</w:t>
      </w:r>
      <w:r w:rsidR="00323D61">
        <w:t> </w:t>
      </w:r>
      <w:r w:rsidRPr="00DD3D40">
        <w:t>przydatności wody do kąpieli. Meldunki te niezwłocznie przesyłane były do Głównego Inspektora Sanitarnego</w:t>
      </w:r>
      <w:r w:rsidR="005A5A82" w:rsidRPr="00DD3D40">
        <w:t xml:space="preserve"> i </w:t>
      </w:r>
      <w:r w:rsidRPr="00DD3D40">
        <w:t>Wojewódzkiego Centrum Zarządzania Kryzysowego</w:t>
      </w:r>
      <w:r w:rsidR="000E738B" w:rsidRPr="00DD3D40">
        <w:t xml:space="preserve"> w </w:t>
      </w:r>
      <w:r w:rsidRPr="00DD3D40">
        <w:t>Szczecinie.</w:t>
      </w:r>
      <w:r w:rsidR="000E738B" w:rsidRPr="00DD3D40">
        <w:t xml:space="preserve"> </w:t>
      </w:r>
      <w:r w:rsidR="00F33B1C">
        <w:t>W</w:t>
      </w:r>
      <w:r w:rsidR="000E738B" w:rsidRPr="00DD3D40">
        <w:t> </w:t>
      </w:r>
      <w:r w:rsidRPr="00DD3D40">
        <w:rPr>
          <w:bCs/>
        </w:rPr>
        <w:t>2022 roku organy PIS</w:t>
      </w:r>
      <w:r w:rsidR="000E738B" w:rsidRPr="00DD3D40">
        <w:rPr>
          <w:bCs/>
        </w:rPr>
        <w:t xml:space="preserve"> w </w:t>
      </w:r>
      <w:r w:rsidRPr="00DD3D40">
        <w:rPr>
          <w:bCs/>
        </w:rPr>
        <w:t xml:space="preserve">województwie zachodniopomorskim kontrolowały jakość wody (16) </w:t>
      </w:r>
      <w:proofErr w:type="spellStart"/>
      <w:r w:rsidRPr="00DD3D40">
        <w:rPr>
          <w:bCs/>
        </w:rPr>
        <w:t>mowdk</w:t>
      </w:r>
      <w:proofErr w:type="spellEnd"/>
      <w:r w:rsidRPr="00DD3D40">
        <w:rPr>
          <w:bCs/>
        </w:rPr>
        <w:t>.</w:t>
      </w:r>
      <w:r w:rsidRPr="00DD3D40">
        <w:rPr>
          <w:bCs/>
          <w:i/>
        </w:rPr>
        <w:t xml:space="preserve"> </w:t>
      </w:r>
      <w:r w:rsidRPr="00DD3D40">
        <w:rPr>
          <w:bCs/>
        </w:rPr>
        <w:t>Pobrano łącznie 31 próbek wody</w:t>
      </w:r>
      <w:r w:rsidR="000E738B" w:rsidRPr="00DD3D40">
        <w:rPr>
          <w:bCs/>
        </w:rPr>
        <w:t xml:space="preserve"> w </w:t>
      </w:r>
      <w:r w:rsidRPr="00DD3D40">
        <w:rPr>
          <w:bCs/>
        </w:rPr>
        <w:t xml:space="preserve">ramach kontroli wewnętrznej realizowanej przez organizatorów </w:t>
      </w:r>
      <w:proofErr w:type="spellStart"/>
      <w:r w:rsidRPr="00DD3D40">
        <w:rPr>
          <w:bCs/>
        </w:rPr>
        <w:t>mowdk</w:t>
      </w:r>
      <w:proofErr w:type="spellEnd"/>
      <w:r w:rsidRPr="00DD3D40">
        <w:rPr>
          <w:bCs/>
        </w:rPr>
        <w:t>.</w:t>
      </w:r>
    </w:p>
    <w:p w14:paraId="64D6CDA5" w14:textId="6DAEA3B5" w:rsidR="00AF1ACF" w:rsidRPr="00DD3D40" w:rsidRDefault="00AF1ACF" w:rsidP="00802836">
      <w:pPr>
        <w:pStyle w:val="Stylnastroninternet"/>
        <w:rPr>
          <w:bCs/>
        </w:rPr>
      </w:pPr>
      <w:r w:rsidRPr="00DD3D40">
        <w:rPr>
          <w:bCs/>
        </w:rPr>
        <w:t xml:space="preserve">W sezonie kąpielowym 2022 wprowadzono jeden zakaz kąpieli na miejscu okazjonalnie wykorzystywanym do kąpieli nad Jeziorem </w:t>
      </w:r>
      <w:proofErr w:type="spellStart"/>
      <w:r w:rsidRPr="00DD3D40">
        <w:rPr>
          <w:bCs/>
        </w:rPr>
        <w:t>Niewlino</w:t>
      </w:r>
      <w:proofErr w:type="spellEnd"/>
      <w:r w:rsidR="000E738B" w:rsidRPr="00DD3D40">
        <w:rPr>
          <w:bCs/>
        </w:rPr>
        <w:t xml:space="preserve"> w </w:t>
      </w:r>
      <w:r w:rsidRPr="00DD3D40">
        <w:rPr>
          <w:bCs/>
        </w:rPr>
        <w:t>obrębie ewidencyjnym Ostroróg</w:t>
      </w:r>
      <w:r w:rsidR="000E738B" w:rsidRPr="00DD3D40">
        <w:rPr>
          <w:bCs/>
        </w:rPr>
        <w:t xml:space="preserve"> w </w:t>
      </w:r>
      <w:r w:rsidRPr="00DD3D40">
        <w:rPr>
          <w:bCs/>
        </w:rPr>
        <w:t>powiecie drawskim</w:t>
      </w:r>
      <w:r w:rsidR="005A5A82" w:rsidRPr="00DD3D40">
        <w:rPr>
          <w:bCs/>
        </w:rPr>
        <w:t xml:space="preserve"> z </w:t>
      </w:r>
      <w:r w:rsidRPr="00DD3D40">
        <w:rPr>
          <w:bCs/>
        </w:rPr>
        <w:t xml:space="preserve">powodu zanieczyszczenia bakteriami </w:t>
      </w:r>
      <w:r w:rsidRPr="00DD3D40">
        <w:rPr>
          <w:bCs/>
          <w:i/>
        </w:rPr>
        <w:t>Escherichia coli.</w:t>
      </w:r>
    </w:p>
    <w:p w14:paraId="1F9C1553" w14:textId="12F6F33E" w:rsidR="00AF1ACF" w:rsidRPr="00DD3D40" w:rsidRDefault="00AF1ACF" w:rsidP="00802836">
      <w:pPr>
        <w:pStyle w:val="Stylnastroninternet"/>
      </w:pPr>
      <w:r w:rsidRPr="00DD3D40">
        <w:rPr>
          <w:bCs/>
        </w:rPr>
        <w:t>Na stronie internetowej Wojewódzkiej Stacji Sanitarno-Epidemiologicznej</w:t>
      </w:r>
      <w:r w:rsidR="000E738B" w:rsidRPr="00DD3D40">
        <w:rPr>
          <w:bCs/>
        </w:rPr>
        <w:t xml:space="preserve"> w </w:t>
      </w:r>
      <w:r w:rsidRPr="00DD3D40">
        <w:rPr>
          <w:bCs/>
        </w:rPr>
        <w:t xml:space="preserve">Szczecinie pod adresem </w:t>
      </w:r>
      <w:hyperlink r:id="rId39" w:history="1">
        <w:r w:rsidRPr="00DD3D40">
          <w:rPr>
            <w:rStyle w:val="Hipercze"/>
            <w:rFonts w:ascii="Calibri" w:hAnsi="Calibri" w:cs="Calibri"/>
            <w:bCs/>
            <w:iCs/>
            <w:szCs w:val="24"/>
          </w:rPr>
          <w:t>https://www.gov.pl/web/wsse-szczecin</w:t>
        </w:r>
      </w:hyperlink>
      <w:r w:rsidRPr="00DD3D40">
        <w:rPr>
          <w:bCs/>
        </w:rPr>
        <w:t xml:space="preserve"> na bieżąco aktualizowano wykaz miejsc okazjonalnie wykorzystywanych do kąpieli wraz</w:t>
      </w:r>
      <w:r w:rsidR="005A5A82" w:rsidRPr="00DD3D40">
        <w:rPr>
          <w:bCs/>
        </w:rPr>
        <w:t xml:space="preserve"> z </w:t>
      </w:r>
      <w:r w:rsidRPr="00DD3D40">
        <w:rPr>
          <w:bCs/>
        </w:rPr>
        <w:t xml:space="preserve">informacją o bieżącej ocenie jakości wody dokonywanej przez </w:t>
      </w:r>
      <w:r w:rsidRPr="00DD3D40">
        <w:t xml:space="preserve">właściwych państwowych powiatowych inspektorów sanitarnych. </w:t>
      </w:r>
    </w:p>
    <w:p w14:paraId="141C3A1D" w14:textId="38BEFA86" w:rsidR="00FE0381" w:rsidRPr="00DD3D40" w:rsidRDefault="00AF1ACF" w:rsidP="00802836">
      <w:pPr>
        <w:pStyle w:val="Stylnastroninternet"/>
      </w:pPr>
      <w:r w:rsidRPr="00DD3D40">
        <w:t>W ostatnich latach liczba miejsc okazjonalnie wykorzystywanych do kąpieli zmniejszyła się,</w:t>
      </w:r>
      <w:r w:rsidR="000E738B" w:rsidRPr="00DD3D40">
        <w:t xml:space="preserve"> w </w:t>
      </w:r>
      <w:r w:rsidRPr="00DD3D40">
        <w:t>szczególności morskich, co jest związane bezpośrednio</w:t>
      </w:r>
      <w:r w:rsidR="005A5A82" w:rsidRPr="00DD3D40">
        <w:t xml:space="preserve"> z </w:t>
      </w:r>
      <w:r w:rsidRPr="00DD3D40">
        <w:t>tworzeniem (przekształceniem) kąpielisk na danym terenie.</w:t>
      </w:r>
    </w:p>
    <w:p w14:paraId="56ACEE2B" w14:textId="77777777" w:rsidR="00122943" w:rsidRDefault="00122943" w:rsidP="00AF1ACF">
      <w:pPr>
        <w:ind w:firstLine="708"/>
        <w:jc w:val="both"/>
        <w:rPr>
          <w:rFonts w:ascii="Calibri" w:hAnsi="Calibri" w:cs="Calibri"/>
          <w:sz w:val="24"/>
          <w:szCs w:val="24"/>
        </w:rPr>
        <w:sectPr w:rsidR="00122943" w:rsidSect="009152FD">
          <w:headerReference w:type="default" r:id="rId40"/>
          <w:pgSz w:w="11906" w:h="16838"/>
          <w:pgMar w:top="1418" w:right="1418" w:bottom="1418" w:left="1418" w:header="709" w:footer="709" w:gutter="0"/>
          <w:cols w:space="708"/>
          <w:docGrid w:linePitch="360"/>
        </w:sectPr>
      </w:pPr>
    </w:p>
    <w:p w14:paraId="4DAD712C" w14:textId="6D34515F" w:rsidR="006679BC" w:rsidRPr="00F00B12" w:rsidRDefault="006679BC" w:rsidP="00666DA9">
      <w:pPr>
        <w:pStyle w:val="Nagwek1"/>
        <w:numPr>
          <w:ilvl w:val="0"/>
          <w:numId w:val="121"/>
        </w:numPr>
        <w:spacing w:before="0"/>
        <w:rPr>
          <w:color w:val="002060"/>
        </w:rPr>
      </w:pPr>
      <w:bookmarkStart w:id="1025" w:name="_Toc135828475"/>
      <w:r w:rsidRPr="00F00B12">
        <w:rPr>
          <w:color w:val="002060"/>
        </w:rPr>
        <w:lastRenderedPageBreak/>
        <w:t>Działania organów Państwowej Inspekcji Sanitarnej</w:t>
      </w:r>
      <w:r w:rsidR="000E738B" w:rsidRPr="00F00B12">
        <w:rPr>
          <w:color w:val="002060"/>
        </w:rPr>
        <w:t xml:space="preserve"> w </w:t>
      </w:r>
      <w:r w:rsidRPr="00F00B12">
        <w:rPr>
          <w:color w:val="002060"/>
        </w:rPr>
        <w:t>związku</w:t>
      </w:r>
      <w:r w:rsidR="005A5A82" w:rsidRPr="00F00B12">
        <w:rPr>
          <w:color w:val="002060"/>
        </w:rPr>
        <w:t xml:space="preserve"> z </w:t>
      </w:r>
      <w:r w:rsidRPr="00F00B12">
        <w:rPr>
          <w:color w:val="002060"/>
        </w:rPr>
        <w:t>zanieczyszczenia rz. Odry</w:t>
      </w:r>
      <w:bookmarkEnd w:id="1025"/>
    </w:p>
    <w:p w14:paraId="516E292E" w14:textId="77777777" w:rsidR="00252B97" w:rsidRPr="00DD3D40" w:rsidRDefault="00252B97" w:rsidP="00C25FD2">
      <w:pPr>
        <w:pStyle w:val="Stylnastroninternet"/>
      </w:pPr>
    </w:p>
    <w:p w14:paraId="0A2EA0DB" w14:textId="23802ED2" w:rsidR="00252B97" w:rsidRPr="00DD3D40" w:rsidRDefault="00252B97" w:rsidP="00C25FD2">
      <w:pPr>
        <w:pStyle w:val="Stylnastroninternet"/>
        <w:rPr>
          <w:bCs/>
        </w:rPr>
      </w:pPr>
      <w:r w:rsidRPr="00DD3D40">
        <w:t>W związku</w:t>
      </w:r>
      <w:r w:rsidR="005A5A82" w:rsidRPr="00DD3D40">
        <w:t xml:space="preserve"> z </w:t>
      </w:r>
      <w:r w:rsidRPr="00DD3D40">
        <w:t>zaistniałą sytuacją masowego śnięcia ryb</w:t>
      </w:r>
      <w:r w:rsidR="000E738B" w:rsidRPr="00DD3D40">
        <w:t xml:space="preserve"> w </w:t>
      </w:r>
      <w:r w:rsidRPr="00DD3D40">
        <w:t>Odrze</w:t>
      </w:r>
      <w:r w:rsidR="000E738B" w:rsidRPr="00DD3D40">
        <w:t xml:space="preserve"> w </w:t>
      </w:r>
      <w:r w:rsidRPr="00DD3D40">
        <w:t>lipcu</w:t>
      </w:r>
      <w:r w:rsidR="005A5A82" w:rsidRPr="00DD3D40">
        <w:t xml:space="preserve"> i </w:t>
      </w:r>
      <w:r w:rsidRPr="00DD3D40">
        <w:t>sierpniu 2022</w:t>
      </w:r>
      <w:r w:rsidR="001257CD">
        <w:t> </w:t>
      </w:r>
      <w:r w:rsidRPr="00DD3D40">
        <w:t xml:space="preserve">roku, </w:t>
      </w:r>
      <w:r w:rsidRPr="00DD3D40">
        <w:rPr>
          <w:bCs/>
        </w:rPr>
        <w:t>organy Państwowej Inspekcji Sanitarnej na obszarze woj. zachodniopomorskiego prowadziły działania</w:t>
      </w:r>
      <w:r w:rsidR="000E738B" w:rsidRPr="00DD3D40">
        <w:rPr>
          <w:bCs/>
        </w:rPr>
        <w:t xml:space="preserve"> w </w:t>
      </w:r>
      <w:r w:rsidRPr="00DD3D40">
        <w:rPr>
          <w:bCs/>
        </w:rPr>
        <w:t>zakresie wzmożonego monitoringu</w:t>
      </w:r>
      <w:r w:rsidR="000E738B" w:rsidRPr="00DD3D40">
        <w:rPr>
          <w:bCs/>
        </w:rPr>
        <w:t xml:space="preserve"> w </w:t>
      </w:r>
      <w:r w:rsidRPr="00DD3D40">
        <w:rPr>
          <w:bCs/>
        </w:rPr>
        <w:t xml:space="preserve">obszarach: </w:t>
      </w:r>
    </w:p>
    <w:p w14:paraId="39DDAE8D" w14:textId="5B13D211" w:rsidR="00252B97" w:rsidRPr="00DD3D40" w:rsidRDefault="00252B97" w:rsidP="00C25FD2">
      <w:pPr>
        <w:pStyle w:val="punktatornastron"/>
        <w:rPr>
          <w:rFonts w:ascii="Calibri" w:hAnsi="Calibri" w:cs="Calibri"/>
          <w:lang w:eastAsia="pl-PL"/>
        </w:rPr>
      </w:pPr>
      <w:r w:rsidRPr="00DD3D40">
        <w:rPr>
          <w:lang w:eastAsia="pl-PL"/>
        </w:rPr>
        <w:t>jakości wody (do spożycia,</w:t>
      </w:r>
      <w:r w:rsidR="000E738B" w:rsidRPr="00DD3D40">
        <w:rPr>
          <w:lang w:eastAsia="pl-PL"/>
        </w:rPr>
        <w:t xml:space="preserve"> w </w:t>
      </w:r>
      <w:r w:rsidRPr="00DD3D40">
        <w:rPr>
          <w:lang w:eastAsia="pl-PL"/>
        </w:rPr>
        <w:t>kąpieliskach</w:t>
      </w:r>
      <w:r w:rsidR="005A5A82" w:rsidRPr="00DD3D40">
        <w:rPr>
          <w:lang w:eastAsia="pl-PL"/>
        </w:rPr>
        <w:t xml:space="preserve"> i </w:t>
      </w:r>
      <w:r w:rsidRPr="00DD3D40">
        <w:rPr>
          <w:lang w:eastAsia="pl-PL"/>
        </w:rPr>
        <w:t xml:space="preserve">miejscach okazjonalnie wykorzystywanych do kąpieli), </w:t>
      </w:r>
    </w:p>
    <w:p w14:paraId="087E2B85" w14:textId="285839D5" w:rsidR="00252B97" w:rsidRPr="00DD3D40" w:rsidRDefault="00252B97" w:rsidP="00C25FD2">
      <w:pPr>
        <w:pStyle w:val="punktatornastron"/>
        <w:rPr>
          <w:rFonts w:ascii="Calibri" w:hAnsi="Calibri" w:cs="Calibri"/>
          <w:lang w:eastAsia="pl-PL"/>
        </w:rPr>
      </w:pPr>
      <w:r w:rsidRPr="00DD3D40">
        <w:rPr>
          <w:lang w:eastAsia="pl-PL"/>
        </w:rPr>
        <w:t>zdarzeń zdrowotnych</w:t>
      </w:r>
      <w:r w:rsidR="000E738B" w:rsidRPr="00DD3D40">
        <w:rPr>
          <w:lang w:eastAsia="pl-PL"/>
        </w:rPr>
        <w:t xml:space="preserve"> w </w:t>
      </w:r>
      <w:r w:rsidRPr="00DD3D40">
        <w:rPr>
          <w:lang w:eastAsia="pl-PL"/>
        </w:rPr>
        <w:t xml:space="preserve">populacji (w </w:t>
      </w:r>
      <w:r w:rsidR="00EE2B50" w:rsidRPr="00DD3D40">
        <w:rPr>
          <w:lang w:eastAsia="pl-PL"/>
        </w:rPr>
        <w:t>szczególności</w:t>
      </w:r>
      <w:r w:rsidRPr="00DD3D40">
        <w:rPr>
          <w:lang w:eastAsia="pl-PL"/>
        </w:rPr>
        <w:t xml:space="preserve"> zatruć, zakażeń pokarmowych, złego samopoczucia, objawów skórnych), które mogą być potencjalnie związane</w:t>
      </w:r>
      <w:r w:rsidR="005A5A82" w:rsidRPr="00DD3D40">
        <w:rPr>
          <w:lang w:eastAsia="pl-PL"/>
        </w:rPr>
        <w:t xml:space="preserve"> z </w:t>
      </w:r>
      <w:r w:rsidRPr="00DD3D40">
        <w:rPr>
          <w:lang w:eastAsia="pl-PL"/>
        </w:rPr>
        <w:t xml:space="preserve">sytuacją na rzece Odrze, </w:t>
      </w:r>
    </w:p>
    <w:p w14:paraId="6B584E0D" w14:textId="1FD5F635" w:rsidR="00252B97" w:rsidRPr="00DD3D40" w:rsidRDefault="00252B97" w:rsidP="00C25FD2">
      <w:pPr>
        <w:pStyle w:val="punktatornastron"/>
        <w:rPr>
          <w:rFonts w:ascii="Calibri" w:hAnsi="Calibri" w:cs="Calibri"/>
          <w:lang w:eastAsia="pl-PL"/>
        </w:rPr>
      </w:pPr>
      <w:r w:rsidRPr="00DD3D40">
        <w:rPr>
          <w:rFonts w:ascii="Calibri" w:hAnsi="Calibri" w:cs="Calibri"/>
          <w:lang w:eastAsia="pl-PL"/>
        </w:rPr>
        <w:t>bezpieczeństwa żywności,</w:t>
      </w:r>
    </w:p>
    <w:p w14:paraId="35B74687" w14:textId="31CFDCEA" w:rsidR="00252B97" w:rsidRPr="00DD3D40" w:rsidRDefault="00252B97" w:rsidP="00C25FD2">
      <w:pPr>
        <w:pStyle w:val="punktatornastron"/>
        <w:rPr>
          <w:rFonts w:ascii="Calibri" w:hAnsi="Calibri" w:cs="Calibri"/>
          <w:lang w:eastAsia="pl-PL"/>
        </w:rPr>
      </w:pPr>
      <w:bookmarkStart w:id="1026" w:name="_Hlk132800876"/>
      <w:r w:rsidRPr="00DD3D40">
        <w:rPr>
          <w:rFonts w:ascii="Calibri" w:hAnsi="Calibri" w:cs="Calibri"/>
          <w:lang w:eastAsia="pl-PL"/>
        </w:rPr>
        <w:t>bezpieczeństwa</w:t>
      </w:r>
      <w:r w:rsidR="005A5A82" w:rsidRPr="00DD3D40">
        <w:rPr>
          <w:rFonts w:ascii="Calibri" w:hAnsi="Calibri" w:cs="Calibri"/>
          <w:lang w:eastAsia="pl-PL"/>
        </w:rPr>
        <w:t xml:space="preserve"> i </w:t>
      </w:r>
      <w:r w:rsidRPr="00DD3D40">
        <w:rPr>
          <w:rFonts w:ascii="Calibri" w:hAnsi="Calibri" w:cs="Calibri"/>
          <w:lang w:eastAsia="pl-PL"/>
        </w:rPr>
        <w:t>higieny pracy osób uczestniczących</w:t>
      </w:r>
      <w:r w:rsidR="000E738B" w:rsidRPr="00DD3D40">
        <w:rPr>
          <w:rFonts w:ascii="Calibri" w:hAnsi="Calibri" w:cs="Calibri"/>
          <w:lang w:eastAsia="pl-PL"/>
        </w:rPr>
        <w:t xml:space="preserve"> w </w:t>
      </w:r>
      <w:r w:rsidRPr="00DD3D40">
        <w:rPr>
          <w:rFonts w:ascii="Calibri" w:hAnsi="Calibri" w:cs="Calibri"/>
          <w:lang w:eastAsia="pl-PL"/>
        </w:rPr>
        <w:t>wyławianiu martwych ryb</w:t>
      </w:r>
      <w:r w:rsidR="005A5A82" w:rsidRPr="00DD3D40">
        <w:rPr>
          <w:rFonts w:ascii="Calibri" w:hAnsi="Calibri" w:cs="Calibri"/>
          <w:lang w:eastAsia="pl-PL"/>
        </w:rPr>
        <w:t xml:space="preserve"> i </w:t>
      </w:r>
      <w:r w:rsidRPr="00DD3D40">
        <w:rPr>
          <w:rFonts w:ascii="Calibri" w:hAnsi="Calibri" w:cs="Calibri"/>
          <w:lang w:eastAsia="pl-PL"/>
        </w:rPr>
        <w:t>skorupiaków.</w:t>
      </w:r>
    </w:p>
    <w:bookmarkEnd w:id="1026"/>
    <w:p w14:paraId="531981FB" w14:textId="77777777" w:rsidR="00252B97" w:rsidRPr="00DD3D40" w:rsidRDefault="00252B97" w:rsidP="00C25FD2">
      <w:pPr>
        <w:pStyle w:val="Stylnastroninternet"/>
        <w:rPr>
          <w:lang w:eastAsia="pl-PL"/>
        </w:rPr>
      </w:pPr>
    </w:p>
    <w:p w14:paraId="149C6B54" w14:textId="0012D775" w:rsidR="00252B97" w:rsidRPr="00F677D7" w:rsidRDefault="00252B97" w:rsidP="00666DA9">
      <w:pPr>
        <w:pStyle w:val="Nagwek2"/>
        <w:numPr>
          <w:ilvl w:val="0"/>
          <w:numId w:val="128"/>
        </w:numPr>
        <w:spacing w:before="0"/>
        <w:rPr>
          <w:lang w:eastAsia="pl-PL"/>
        </w:rPr>
      </w:pPr>
      <w:bookmarkStart w:id="1027" w:name="_Toc135828476"/>
      <w:r w:rsidRPr="00F677D7">
        <w:rPr>
          <w:lang w:eastAsia="pl-PL"/>
        </w:rPr>
        <w:t>Wzmożony monitoring jakości wody do spożycia</w:t>
      </w:r>
      <w:bookmarkEnd w:id="1027"/>
    </w:p>
    <w:p w14:paraId="4FCE33A1" w14:textId="77777777" w:rsidR="00252B97" w:rsidRPr="00DD3D40" w:rsidRDefault="00252B97" w:rsidP="00C25FD2">
      <w:pPr>
        <w:pStyle w:val="Stylnastroninternet"/>
        <w:rPr>
          <w:lang w:eastAsia="pl-PL"/>
        </w:rPr>
      </w:pPr>
    </w:p>
    <w:p w14:paraId="0CB4B6B0" w14:textId="0C8D6133" w:rsidR="00C5467C" w:rsidRPr="00DD3D40" w:rsidRDefault="00252B97" w:rsidP="00C25FD2">
      <w:pPr>
        <w:pStyle w:val="Stylnastroninternet"/>
        <w:rPr>
          <w:rFonts w:cstheme="minorHAnsi"/>
        </w:rPr>
      </w:pPr>
      <w:r w:rsidRPr="00DD3D40">
        <w:rPr>
          <w:rFonts w:cstheme="minorHAnsi"/>
        </w:rPr>
        <w:t xml:space="preserve"> </w:t>
      </w:r>
      <w:r w:rsidR="00C5467C" w:rsidRPr="00DD3D40">
        <w:rPr>
          <w:rFonts w:cstheme="minorHAnsi"/>
        </w:rPr>
        <w:t>Organy Państwowej Inspekcji Sanitarnej od dn. 11.08.2022r. prowadziły na terenie województwa zachodniopomorskiego wzmożony nadzór nad ujęciami wody położonymi wzdłuż Odry. Nadzór nad jakością wody przeznaczonej do spożycia realizowano w oparciu o analizę ryzyka.</w:t>
      </w:r>
    </w:p>
    <w:p w14:paraId="0BD14293" w14:textId="77777777" w:rsidR="00C5467C" w:rsidRPr="00DD3D40" w:rsidRDefault="00C5467C" w:rsidP="00C25FD2">
      <w:pPr>
        <w:pStyle w:val="Stylnastroninternet"/>
      </w:pPr>
      <w:r w:rsidRPr="00DD3D40">
        <w:t>Wzmożonym nadzorem objęto jakość wody z wytypowanych ujęć:</w:t>
      </w:r>
    </w:p>
    <w:p w14:paraId="75F3C390" w14:textId="1E49F5EF" w:rsidR="00C5467C" w:rsidRPr="00DD3D40" w:rsidRDefault="00C5467C" w:rsidP="00C25FD2">
      <w:pPr>
        <w:pStyle w:val="punktatornastron"/>
      </w:pPr>
      <w:r w:rsidRPr="00DD3D40">
        <w:t>zasilających wodociągi zbiorowego zaopatrzenia wody przeznaczonej do spożycia przez</w:t>
      </w:r>
      <w:r w:rsidR="001257CD">
        <w:t> </w:t>
      </w:r>
      <w:r w:rsidRPr="00DD3D40">
        <w:t>ludzi: ujęcia głębinowe położone wzdłuż rzeki Odry i Zalewu Szczecińskiego oraz</w:t>
      </w:r>
      <w:r w:rsidR="001257CD">
        <w:t> </w:t>
      </w:r>
      <w:r w:rsidRPr="00DD3D40">
        <w:t xml:space="preserve">dodatkowo ujęcie wody </w:t>
      </w:r>
      <w:r w:rsidRPr="00DD3D40">
        <w:rPr>
          <w:rStyle w:val="Uwydatnienie"/>
          <w:i w:val="0"/>
          <w:iCs w:val="0"/>
          <w:szCs w:val="24"/>
        </w:rPr>
        <w:t>powierzchniowej</w:t>
      </w:r>
      <w:r w:rsidRPr="00DD3D40">
        <w:rPr>
          <w:i/>
          <w:iCs/>
        </w:rPr>
        <w:t xml:space="preserve"> „</w:t>
      </w:r>
      <w:r w:rsidRPr="00DD3D40">
        <w:rPr>
          <w:rStyle w:val="Uwydatnienie"/>
          <w:i w:val="0"/>
          <w:iCs w:val="0"/>
          <w:szCs w:val="24"/>
        </w:rPr>
        <w:t>Miedwie</w:t>
      </w:r>
      <w:r w:rsidRPr="00DD3D40">
        <w:rPr>
          <w:i/>
          <w:iCs/>
        </w:rPr>
        <w:t>”</w:t>
      </w:r>
      <w:r w:rsidRPr="00DD3D40">
        <w:t>, tj. 20 ujęć na terenie 6 powiatów: gryfińskiego, polickiego, goleniowskiego, kamieńskiego, m. Szczecin, m.</w:t>
      </w:r>
      <w:r w:rsidR="001257CD">
        <w:t> </w:t>
      </w:r>
      <w:r w:rsidRPr="00DD3D40">
        <w:t>Świnoujście;</w:t>
      </w:r>
    </w:p>
    <w:p w14:paraId="23A25410" w14:textId="5DEE11D8" w:rsidR="00C5467C" w:rsidRPr="00DD3D40" w:rsidRDefault="00C5467C" w:rsidP="00C25FD2">
      <w:pPr>
        <w:pStyle w:val="punktatornastron"/>
      </w:pPr>
      <w:r w:rsidRPr="00DD3D40">
        <w:t xml:space="preserve">należących do podmiotów wykorzystujących wodę pochodzącą z indywidualnego ujęcia: 3 na terenie m. Szczecin oraz 1 na terenie pow. </w:t>
      </w:r>
      <w:r w:rsidR="00AE5F6E">
        <w:t>g</w:t>
      </w:r>
      <w:r w:rsidRPr="00DD3D40">
        <w:t>ryfińskiego</w:t>
      </w:r>
      <w:r w:rsidR="00AE5F6E">
        <w:t>.</w:t>
      </w:r>
    </w:p>
    <w:p w14:paraId="66816900" w14:textId="77777777" w:rsidR="00AE5F6E" w:rsidRDefault="00AE5F6E" w:rsidP="00C25FD2">
      <w:pPr>
        <w:pStyle w:val="Stylnastroninternet"/>
      </w:pPr>
    </w:p>
    <w:p w14:paraId="257FC141" w14:textId="5F256B68" w:rsidR="00C5467C" w:rsidRPr="00DD3D40" w:rsidRDefault="00C5467C" w:rsidP="00C25FD2">
      <w:pPr>
        <w:pStyle w:val="Stylnastroninternet"/>
      </w:pPr>
      <w:r w:rsidRPr="00DD3D40">
        <w:t>Dodatkowo okresowo sprawdzano jakość wody w indywidualnych studniach na</w:t>
      </w:r>
      <w:r w:rsidR="001257CD">
        <w:t> </w:t>
      </w:r>
      <w:r w:rsidRPr="00DD3D40">
        <w:t>terenie pow. gryfińskiego, pow. myśliborskiego oraz m. Szczecin.</w:t>
      </w:r>
    </w:p>
    <w:p w14:paraId="3125B37B" w14:textId="77777777" w:rsidR="00C5467C" w:rsidRPr="00DD3D40" w:rsidRDefault="00C5467C" w:rsidP="00C25FD2">
      <w:pPr>
        <w:pStyle w:val="Stylnastroninternet"/>
      </w:pPr>
      <w:r w:rsidRPr="00DD3D40">
        <w:t>Pobrano do badań blisko 500 prób wody i wykonano z nich ponad 20 tys. oznaczeń. Badania obejmowały zarówno wodę surową, jak i uzdatnioną w zakresie parametrów fizykochemicznych. Okresowo badano również czystość mikrobiologiczną wody.</w:t>
      </w:r>
    </w:p>
    <w:p w14:paraId="0E63397F" w14:textId="77777777" w:rsidR="00C5467C" w:rsidRDefault="00C5467C" w:rsidP="00C25FD2">
      <w:pPr>
        <w:pStyle w:val="Stylnastroninternet"/>
      </w:pPr>
      <w:r w:rsidRPr="00DD3D40">
        <w:t>Analiza wyników badań prowadzonych w ramach monitoringu ujęć wody nie potwierdziła przekroczeń w zakresie badanych parametrów, które wskazywałyby na skażenie chemiczne lub mikrobiologiczne wody surowej spowodowane zaistniałą sytuacją na rzece Odrze.</w:t>
      </w:r>
    </w:p>
    <w:p w14:paraId="38DA19FA" w14:textId="77777777" w:rsidR="00AE5F6E" w:rsidRPr="00DD3D40" w:rsidRDefault="00AE5F6E" w:rsidP="00C25FD2">
      <w:pPr>
        <w:pStyle w:val="Stylnastroninternet"/>
      </w:pPr>
    </w:p>
    <w:p w14:paraId="44CD2CC1" w14:textId="339EA705" w:rsidR="00DD3D40" w:rsidRDefault="00C5467C" w:rsidP="00C25FD2">
      <w:pPr>
        <w:pStyle w:val="Stylnastroninternet"/>
      </w:pPr>
      <w:r w:rsidRPr="00DD3D40">
        <w:lastRenderedPageBreak/>
        <w:t>W związku z zanieczyszczeniem Odry organy Państwowej Inspekcji Sanitarnej nadal prowadzą wzmożony monitoring ujęć wody. Częstotliwość poboru prób ustalono na</w:t>
      </w:r>
      <w:r w:rsidR="004255E3">
        <w:t> </w:t>
      </w:r>
      <w:r w:rsidRPr="00DD3D40">
        <w:t>podstawie analizy ryzyka uwzględniającej dotychczasowe badania, wyniki historyczne, uwarunkowania geologiczne oraz odległość studni od rz. Odry.</w:t>
      </w:r>
    </w:p>
    <w:p w14:paraId="3303D2BD" w14:textId="77777777" w:rsidR="00C25FD2" w:rsidRPr="00DD3D40" w:rsidRDefault="00C25FD2" w:rsidP="00C25FD2">
      <w:pPr>
        <w:pStyle w:val="Stylnastroninternet"/>
      </w:pPr>
    </w:p>
    <w:p w14:paraId="1A6AA3BD" w14:textId="1B29BB79" w:rsidR="00252B97" w:rsidRPr="008B7B04" w:rsidRDefault="00252B97" w:rsidP="00DF11E0">
      <w:pPr>
        <w:pStyle w:val="Nagwek2"/>
        <w:numPr>
          <w:ilvl w:val="0"/>
          <w:numId w:val="128"/>
        </w:numPr>
        <w:rPr>
          <w:lang w:eastAsia="pl-PL"/>
        </w:rPr>
      </w:pPr>
      <w:bookmarkStart w:id="1028" w:name="_Toc135828477"/>
      <w:r w:rsidRPr="008B7B04">
        <w:rPr>
          <w:lang w:eastAsia="pl-PL"/>
        </w:rPr>
        <w:t>Wzmożony monitoring kąpielisk</w:t>
      </w:r>
      <w:r w:rsidR="005A5A82" w:rsidRPr="008B7B04">
        <w:rPr>
          <w:lang w:eastAsia="pl-PL"/>
        </w:rPr>
        <w:t xml:space="preserve"> i </w:t>
      </w:r>
      <w:r w:rsidRPr="008B7B04">
        <w:rPr>
          <w:lang w:eastAsia="pl-PL"/>
        </w:rPr>
        <w:t>miejsc okazjonalnie wykorzystywanych do</w:t>
      </w:r>
      <w:r w:rsidR="004255E3">
        <w:rPr>
          <w:lang w:eastAsia="pl-PL"/>
        </w:rPr>
        <w:t> </w:t>
      </w:r>
      <w:r w:rsidRPr="008B7B04">
        <w:rPr>
          <w:lang w:eastAsia="pl-PL"/>
        </w:rPr>
        <w:t>kąpieli</w:t>
      </w:r>
      <w:bookmarkEnd w:id="1028"/>
    </w:p>
    <w:p w14:paraId="08184B73" w14:textId="77777777" w:rsidR="00252B97" w:rsidRPr="00AE5F6E" w:rsidRDefault="00252B97" w:rsidP="00AE5F6E">
      <w:pPr>
        <w:pStyle w:val="Stylnastroninternet"/>
      </w:pPr>
    </w:p>
    <w:p w14:paraId="6149B5BD" w14:textId="64FF372B" w:rsidR="00C5467C" w:rsidRPr="00AE5F6E" w:rsidRDefault="00C5467C" w:rsidP="00AE5F6E">
      <w:pPr>
        <w:pStyle w:val="Stylnastroninternet"/>
      </w:pPr>
      <w:r w:rsidRPr="00AE5F6E">
        <w:t>Organy Państwowej Inspekcji Sanitarnej prowadziły również wzmożony monitoring kąpielisk śródlądowych i morskich, do których potencjalnie mogły dotrzeć zanieczyszczenia niesione przez wody Odry. Wzmożony monitoring jakości wody do kąpieli dotyczył 20 kąpielisk i 1 miejsca okazjonalnie wykorzystywanego do kąpieli.</w:t>
      </w:r>
    </w:p>
    <w:p w14:paraId="63CE0B18" w14:textId="68F86974" w:rsidR="00C5467C" w:rsidRPr="00AE5F6E" w:rsidRDefault="00C5467C" w:rsidP="00AE5F6E">
      <w:pPr>
        <w:pStyle w:val="Stylnastroninternet"/>
      </w:pPr>
      <w:r w:rsidRPr="00AE5F6E">
        <w:t>W okresie od dn. 11.08.2022r. do dn. 02.09.2022r. pobrano ponad 150 prób wody z</w:t>
      </w:r>
      <w:r w:rsidR="001257CD">
        <w:t> </w:t>
      </w:r>
      <w:r w:rsidRPr="00AE5F6E">
        <w:t>kąpielisk i wykonano blisko 750 oznaczeń. Uzyskane wyniki w większości przypadków nie</w:t>
      </w:r>
      <w:r w:rsidR="001257CD">
        <w:t> </w:t>
      </w:r>
      <w:r w:rsidRPr="00AE5F6E">
        <w:t>wykazywały odchyleń od normy. Stwierdzono krótkotrwałe przekroczenia parametrów mikrobiologicznych (Escherichia coli). Zanieczyszczenie, które wystąpiło w trzech funkcjonujących kąpieliskach morskich miało charakter lokalny i nie było związane z</w:t>
      </w:r>
      <w:r w:rsidR="001257CD">
        <w:t> </w:t>
      </w:r>
      <w:r w:rsidRPr="00AE5F6E">
        <w:t>zanieczyszczeniem Odry. Wyniki monitoringu nie potwierdziły zanieczyszczenia w związku z</w:t>
      </w:r>
      <w:r w:rsidR="001257CD">
        <w:t> </w:t>
      </w:r>
      <w:r w:rsidRPr="00AE5F6E">
        <w:t>sytuacją na rzece Odrze.</w:t>
      </w:r>
    </w:p>
    <w:p w14:paraId="6C97FCBF" w14:textId="5B6F433F" w:rsidR="00252B97" w:rsidRPr="00AE5F6E" w:rsidRDefault="00C5467C" w:rsidP="00AE5F6E">
      <w:pPr>
        <w:pStyle w:val="Stylnastroninternet"/>
      </w:pPr>
      <w:r w:rsidRPr="00AE5F6E">
        <w:t>Należy wskazać, że w związku z wystąpieniem potencjalnego zagrożenia dla zdrowia ludzi spowodowanego sytuacją masowego śnięcia ryb w Odrze właściwi państwowi powiatowi inspektorzy sanitarni wydali decyzje o braku przydatności wody do kąpieli w 5 kąpieliskach i w 1 miejscu okazjonalnie wykorzystywanym do kąpieli zlokalizowanych na</w:t>
      </w:r>
      <w:r w:rsidR="001257CD">
        <w:t> </w:t>
      </w:r>
      <w:r w:rsidRPr="00AE5F6E">
        <w:t>Kanale Odyńca, jeziorze Dąbie i Zalewie Szczecińskim. Przywołany brak przydatności obowiązywał do końca trwania sezonu kąpielowego na tych obiektach, tj. do 31.08.2022 r.</w:t>
      </w:r>
    </w:p>
    <w:p w14:paraId="4F938EB6" w14:textId="77777777" w:rsidR="005F6B95" w:rsidRPr="00AE5F6E" w:rsidRDefault="005F6B95" w:rsidP="00AE5F6E">
      <w:pPr>
        <w:pStyle w:val="Stylnastroninternet"/>
      </w:pPr>
    </w:p>
    <w:p w14:paraId="238D8DFC" w14:textId="7BC6025E" w:rsidR="00252B97" w:rsidRPr="00F677D7" w:rsidRDefault="00252B97" w:rsidP="00DF11E0">
      <w:pPr>
        <w:pStyle w:val="Nagwek2"/>
        <w:numPr>
          <w:ilvl w:val="0"/>
          <w:numId w:val="128"/>
        </w:numPr>
        <w:rPr>
          <w:lang w:eastAsia="pl-PL"/>
        </w:rPr>
      </w:pPr>
      <w:bookmarkStart w:id="1029" w:name="_Toc135828478"/>
      <w:r w:rsidRPr="00F677D7">
        <w:rPr>
          <w:lang w:eastAsia="pl-PL"/>
        </w:rPr>
        <w:t>Monitoring niekorzystnych zdarzeń zdrowotnych potencjalnie związanych ze zjawiskiem na rz. Odrze</w:t>
      </w:r>
      <w:bookmarkEnd w:id="1029"/>
    </w:p>
    <w:p w14:paraId="4934D381" w14:textId="77777777" w:rsidR="005F6B95" w:rsidRPr="005F6B95" w:rsidRDefault="005F6B95" w:rsidP="00AE5F6E">
      <w:pPr>
        <w:pStyle w:val="Stylnastroninternet"/>
      </w:pPr>
    </w:p>
    <w:p w14:paraId="59362879" w14:textId="31547D19" w:rsidR="00C5467C" w:rsidRPr="005F6B95" w:rsidRDefault="00C5467C" w:rsidP="00AE5F6E">
      <w:pPr>
        <w:pStyle w:val="Stylnastroninternet"/>
      </w:pPr>
      <w:r w:rsidRPr="005F6B95">
        <w:t>Do czasu ustąpienia zagrożenia wynikającego z zanieczyszczeniem Odry w trybie ciągłym monitorowano zgłoszenia zdarzeń zdrowotnych, w szczególności dot. zatruć/zakażeń pokarmowych, złego samopoczucia czy objawów skórnych, pod kątem związku ze</w:t>
      </w:r>
      <w:r w:rsidR="001257CD">
        <w:t> </w:t>
      </w:r>
      <w:r w:rsidRPr="005F6B95">
        <w:t xml:space="preserve">zdarzeniem. Ponadto nawiązano współpracę z lekarzami POZ, nocnej świątecznej opieki oraz szpitalami w zakresie niezwłocznego informowania organów Państwowej Inspekcji Sanitarnej o podejrzeniu wystąpienia oraz wystąpieniu chorób zakaźnych, czy też objawów mogących mieć związek z zanieczyszczeniem rzeki. Nie odnotowano żadnych zdarzeń zdrowotnych, które mogły mieć związek z zanieczyszczeniem Odry. </w:t>
      </w:r>
    </w:p>
    <w:p w14:paraId="6E7BB0F2" w14:textId="20AAAE2C" w:rsidR="00CB767D" w:rsidRPr="005F6B95" w:rsidRDefault="00C5467C" w:rsidP="00AE5F6E">
      <w:pPr>
        <w:pStyle w:val="Stylnastroninternet"/>
      </w:pPr>
      <w:r w:rsidRPr="005F6B95">
        <w:t xml:space="preserve">Ponadto pracownicy Państwowej Inspekcji Sanitarnej na bieżąco przez całą dobę udzielali informacji telefonicznych osobom, u których zagrożenie wywołało niepokój. W tym celu poza telefonami alarmowymi uruchomiono specjalny telefon kontaktowy. </w:t>
      </w:r>
    </w:p>
    <w:p w14:paraId="24D321B8" w14:textId="77777777" w:rsidR="005F6B95" w:rsidRPr="005F6B95" w:rsidRDefault="005F6B95" w:rsidP="00AE5F6E">
      <w:pPr>
        <w:pStyle w:val="Stylnastroninternet"/>
      </w:pPr>
    </w:p>
    <w:p w14:paraId="6FE84138" w14:textId="3299F4B9" w:rsidR="00252B97" w:rsidRPr="00F677D7" w:rsidRDefault="00252B97" w:rsidP="00091F9E">
      <w:pPr>
        <w:pStyle w:val="Nagwek2"/>
        <w:numPr>
          <w:ilvl w:val="0"/>
          <w:numId w:val="128"/>
        </w:numPr>
        <w:spacing w:before="0"/>
        <w:rPr>
          <w:lang w:eastAsia="pl-PL"/>
        </w:rPr>
      </w:pPr>
      <w:bookmarkStart w:id="1030" w:name="_Toc135828479"/>
      <w:r w:rsidRPr="00F677D7">
        <w:rPr>
          <w:lang w:eastAsia="pl-PL"/>
        </w:rPr>
        <w:lastRenderedPageBreak/>
        <w:t>Nadzór nad bezpieczeństwem żywności</w:t>
      </w:r>
      <w:bookmarkEnd w:id="1030"/>
    </w:p>
    <w:p w14:paraId="3C1B03CB" w14:textId="77777777" w:rsidR="00252B97" w:rsidRPr="005F6B95" w:rsidRDefault="00252B97" w:rsidP="005F6B95">
      <w:pPr>
        <w:pStyle w:val="Akapitzlist"/>
        <w:spacing w:after="0" w:line="276" w:lineRule="auto"/>
        <w:rPr>
          <w:sz w:val="24"/>
          <w:szCs w:val="24"/>
        </w:rPr>
      </w:pPr>
    </w:p>
    <w:p w14:paraId="0B9A3382" w14:textId="06633AC8" w:rsidR="000B3328" w:rsidRPr="005F6B95" w:rsidRDefault="000B3328" w:rsidP="00AE5F6E">
      <w:pPr>
        <w:pStyle w:val="Stylnastroninternet"/>
        <w:rPr>
          <w:lang w:eastAsia="pl-PL"/>
        </w:rPr>
      </w:pPr>
      <w:r w:rsidRPr="005F6B95">
        <w:rPr>
          <w:lang w:eastAsia="pl-PL"/>
        </w:rPr>
        <w:t>Prowadzono również działania związane z bezpieczeństwem żywności, w tym ze</w:t>
      </w:r>
      <w:r w:rsidR="00690C3F">
        <w:rPr>
          <w:lang w:eastAsia="pl-PL"/>
        </w:rPr>
        <w:t> </w:t>
      </w:r>
      <w:r w:rsidRPr="005F6B95">
        <w:rPr>
          <w:lang w:eastAsia="pl-PL"/>
        </w:rPr>
        <w:t>sprzedażą ryb, które mogły pochodzić z rzeki Odry. Zwracano szczególną uwagę na</w:t>
      </w:r>
      <w:r w:rsidR="00690C3F">
        <w:rPr>
          <w:lang w:eastAsia="pl-PL"/>
        </w:rPr>
        <w:t> </w:t>
      </w:r>
      <w:r w:rsidRPr="005F6B95">
        <w:rPr>
          <w:lang w:eastAsia="pl-PL"/>
        </w:rPr>
        <w:t xml:space="preserve">sprzedaż ryb na </w:t>
      </w:r>
      <w:r w:rsidRPr="005F6B95">
        <w:rPr>
          <w:rFonts w:eastAsia="Calibri"/>
          <w:lang w:eastAsia="pl-PL"/>
        </w:rPr>
        <w:t xml:space="preserve">targowiskach i miejscach wyznaczonych lub zwyczajowo wykorzystywanych do sprzedaży, </w:t>
      </w:r>
      <w:r w:rsidRPr="005F6B95">
        <w:rPr>
          <w:lang w:eastAsia="pl-PL"/>
        </w:rPr>
        <w:t>pod kątem identyfikacji i źródła pochodzenia ryb.</w:t>
      </w:r>
    </w:p>
    <w:p w14:paraId="35B6BDCC" w14:textId="6F0B98E6" w:rsidR="000B3328" w:rsidRPr="005F6B95" w:rsidRDefault="000B3328" w:rsidP="00AE5F6E">
      <w:pPr>
        <w:pStyle w:val="Stylnastroninternet"/>
        <w:rPr>
          <w:lang w:eastAsia="pl-PL"/>
        </w:rPr>
      </w:pPr>
      <w:r w:rsidRPr="005F6B95">
        <w:rPr>
          <w:lang w:eastAsia="pl-PL"/>
        </w:rPr>
        <w:t>Na terenie województwa zachodniopomorskiego przeprowadzono 924 kontrole lub</w:t>
      </w:r>
      <w:r w:rsidR="00690C3F">
        <w:rPr>
          <w:lang w:eastAsia="pl-PL"/>
        </w:rPr>
        <w:t> </w:t>
      </w:r>
      <w:r w:rsidRPr="005F6B95">
        <w:rPr>
          <w:lang w:eastAsia="pl-PL"/>
        </w:rPr>
        <w:t>wizytacje w zakresie wprowadzania do obrotu ryb poławianych z Odry oraz nawadniania upraw wodą z Odry. Nie stwierdzono niezarejestrowanej sprzedaży ryb, wprowadzania ryb poławianych w rzece Odrze do obrotu lub ich wykorzystywania do produkcji żywności, nie</w:t>
      </w:r>
      <w:r w:rsidR="00690C3F">
        <w:rPr>
          <w:lang w:eastAsia="pl-PL"/>
        </w:rPr>
        <w:t> </w:t>
      </w:r>
      <w:r w:rsidRPr="005F6B95">
        <w:rPr>
          <w:lang w:eastAsia="pl-PL"/>
        </w:rPr>
        <w:t>stwierdzono nawadniania upraw wodą z Odry.</w:t>
      </w:r>
    </w:p>
    <w:p w14:paraId="0D2F1074" w14:textId="77777777" w:rsidR="007C594C" w:rsidRPr="005F6B95" w:rsidRDefault="007C594C" w:rsidP="00AE5F6E">
      <w:pPr>
        <w:pStyle w:val="Stylnastroninternet"/>
        <w:rPr>
          <w:b/>
          <w:lang w:eastAsia="pl-PL"/>
        </w:rPr>
      </w:pPr>
    </w:p>
    <w:p w14:paraId="71A57344" w14:textId="0AE2A96F" w:rsidR="00252B97" w:rsidRPr="00961E58" w:rsidRDefault="00262DC6" w:rsidP="00DF11E0">
      <w:pPr>
        <w:pStyle w:val="Nagwek2"/>
        <w:numPr>
          <w:ilvl w:val="0"/>
          <w:numId w:val="128"/>
        </w:numPr>
        <w:rPr>
          <w:rFonts w:eastAsia="Times New Roman"/>
          <w:lang w:eastAsia="pl-PL"/>
        </w:rPr>
      </w:pPr>
      <w:bookmarkStart w:id="1031" w:name="_Toc135828480"/>
      <w:r>
        <w:rPr>
          <w:rFonts w:eastAsia="Times New Roman"/>
          <w:lang w:eastAsia="pl-PL"/>
        </w:rPr>
        <w:t>B</w:t>
      </w:r>
      <w:r w:rsidR="00252B97" w:rsidRPr="00961E58">
        <w:rPr>
          <w:rFonts w:eastAsia="Times New Roman"/>
          <w:lang w:eastAsia="pl-PL"/>
        </w:rPr>
        <w:t>ezpieczeństw</w:t>
      </w:r>
      <w:r w:rsidR="007449EE">
        <w:rPr>
          <w:rFonts w:eastAsia="Times New Roman"/>
          <w:lang w:eastAsia="pl-PL"/>
        </w:rPr>
        <w:t>o</w:t>
      </w:r>
      <w:r w:rsidR="005A5A82">
        <w:rPr>
          <w:rFonts w:eastAsia="Times New Roman"/>
          <w:lang w:eastAsia="pl-PL"/>
        </w:rPr>
        <w:t xml:space="preserve"> i </w:t>
      </w:r>
      <w:r w:rsidR="00252B97" w:rsidRPr="00961E58">
        <w:rPr>
          <w:rFonts w:eastAsia="Times New Roman"/>
          <w:lang w:eastAsia="pl-PL"/>
        </w:rPr>
        <w:t>higien</w:t>
      </w:r>
      <w:r w:rsidR="007449EE">
        <w:rPr>
          <w:rFonts w:eastAsia="Times New Roman"/>
          <w:lang w:eastAsia="pl-PL"/>
        </w:rPr>
        <w:t>a</w:t>
      </w:r>
      <w:r w:rsidR="00252B97" w:rsidRPr="00961E58">
        <w:rPr>
          <w:rFonts w:eastAsia="Times New Roman"/>
          <w:lang w:eastAsia="pl-PL"/>
        </w:rPr>
        <w:t xml:space="preserve"> pracy osób uczestniczących</w:t>
      </w:r>
      <w:r w:rsidR="000E738B">
        <w:rPr>
          <w:rFonts w:eastAsia="Times New Roman"/>
          <w:lang w:eastAsia="pl-PL"/>
        </w:rPr>
        <w:t xml:space="preserve"> w </w:t>
      </w:r>
      <w:r w:rsidR="00252B97" w:rsidRPr="00961E58">
        <w:rPr>
          <w:rFonts w:eastAsia="Times New Roman"/>
          <w:lang w:eastAsia="pl-PL"/>
        </w:rPr>
        <w:t>wyławianiu martwych ryb</w:t>
      </w:r>
      <w:r w:rsidR="005A5A82">
        <w:rPr>
          <w:rFonts w:eastAsia="Times New Roman"/>
          <w:lang w:eastAsia="pl-PL"/>
        </w:rPr>
        <w:t xml:space="preserve"> i </w:t>
      </w:r>
      <w:r w:rsidR="00252B97" w:rsidRPr="00961E58">
        <w:rPr>
          <w:rFonts w:eastAsia="Times New Roman"/>
          <w:lang w:eastAsia="pl-PL"/>
        </w:rPr>
        <w:t>skorupiaków, tj. zapewnienia wyposażenia</w:t>
      </w:r>
      <w:r w:rsidR="000E738B">
        <w:rPr>
          <w:rFonts w:eastAsia="Times New Roman"/>
          <w:lang w:eastAsia="pl-PL"/>
        </w:rPr>
        <w:t xml:space="preserve"> w </w:t>
      </w:r>
      <w:r w:rsidR="00252B97" w:rsidRPr="00961E58">
        <w:rPr>
          <w:rFonts w:eastAsia="Times New Roman"/>
          <w:lang w:eastAsia="pl-PL"/>
        </w:rPr>
        <w:t>środki ochrony indywidualnej oraz warunków pracy.</w:t>
      </w:r>
      <w:bookmarkEnd w:id="1031"/>
    </w:p>
    <w:p w14:paraId="7343E22C" w14:textId="77777777" w:rsidR="00252B97" w:rsidRPr="005F6B95" w:rsidRDefault="00252B97" w:rsidP="00AE5F6E">
      <w:pPr>
        <w:pStyle w:val="Stylnastroninternet"/>
        <w:rPr>
          <w:lang w:eastAsia="pl-PL"/>
        </w:rPr>
      </w:pPr>
    </w:p>
    <w:p w14:paraId="7BE5BACC" w14:textId="47AEE1C6" w:rsidR="00725778" w:rsidRPr="005F6B95" w:rsidRDefault="00252B97" w:rsidP="00AE5F6E">
      <w:pPr>
        <w:pStyle w:val="Stylnastroninternet"/>
      </w:pPr>
      <w:r w:rsidRPr="005F6B95">
        <w:t>Przedstawiciele PPIS</w:t>
      </w:r>
      <w:r w:rsidR="000E738B" w:rsidRPr="005F6B95">
        <w:t xml:space="preserve"> w </w:t>
      </w:r>
      <w:r w:rsidRPr="005F6B95">
        <w:t>Gryfinie oraz PPIS</w:t>
      </w:r>
      <w:r w:rsidR="000E738B" w:rsidRPr="005F6B95">
        <w:t xml:space="preserve"> w </w:t>
      </w:r>
      <w:r w:rsidRPr="005F6B95">
        <w:t>Szczecinie, tj. powiatów położonych nad</w:t>
      </w:r>
      <w:r w:rsidR="00690C3F">
        <w:t> </w:t>
      </w:r>
      <w:r w:rsidRPr="005F6B95">
        <w:t>Odrą, gdzie gromadziły się ryby przeprowadzili czynności sprawdzające warunki</w:t>
      </w:r>
      <w:r w:rsidR="005A5A82" w:rsidRPr="005F6B95">
        <w:t xml:space="preserve"> z </w:t>
      </w:r>
      <w:r w:rsidRPr="005F6B95">
        <w:t>zakresu BHP</w:t>
      </w:r>
      <w:r w:rsidR="000E738B" w:rsidRPr="005F6B95">
        <w:t xml:space="preserve"> w </w:t>
      </w:r>
      <w:r w:rsidRPr="005F6B95">
        <w:t>miejscu oczyszczania rzeki Odry</w:t>
      </w:r>
      <w:r w:rsidR="005A5A82" w:rsidRPr="005F6B95">
        <w:t xml:space="preserve"> z </w:t>
      </w:r>
      <w:r w:rsidRPr="005F6B95">
        <w:t>martwych ryb. Usuwaniem śniętych ryb</w:t>
      </w:r>
      <w:r w:rsidR="000E738B" w:rsidRPr="005F6B95">
        <w:t xml:space="preserve"> w </w:t>
      </w:r>
      <w:r w:rsidRPr="005F6B95">
        <w:t>rzece Odrze zajmowały się służby, przede wszystkim Państwowa Straż Pożarna, WOT oraz</w:t>
      </w:r>
      <w:r w:rsidR="00690C3F">
        <w:t> </w:t>
      </w:r>
      <w:r w:rsidRPr="005F6B95">
        <w:t>Polski Związek Wędkarski. Osobom wykonującym czynności oczyszczające, zapewniono: zaplecze higieniczno-sanitarne, środki ochrony indywidualnej (min. rękawice gumowe, kombinezony jednorazowe, maski typu FFP3), środki do dezynfekcji ciała, środki insektobójcze oraz napoje. Wizytacje przeprowadzane były</w:t>
      </w:r>
      <w:r w:rsidR="000E738B" w:rsidRPr="005F6B95">
        <w:t xml:space="preserve"> w </w:t>
      </w:r>
      <w:r w:rsidRPr="005F6B95">
        <w:t>sposób niezakłócający pracy służb, miały głównie charakter doradczy.</w:t>
      </w:r>
      <w:r w:rsidR="000E738B" w:rsidRPr="005F6B95">
        <w:t xml:space="preserve"> w </w:t>
      </w:r>
      <w:r w:rsidRPr="005F6B95">
        <w:t>miejscach wykonywania czynności oczyszczających, nie stwierdzono nieprawidłowości, nie zgłaszano uwag</w:t>
      </w:r>
      <w:r w:rsidR="005A5A82" w:rsidRPr="005F6B95">
        <w:t xml:space="preserve"> i </w:t>
      </w:r>
      <w:r w:rsidRPr="005F6B95">
        <w:t>zastrzeżeń, zapewnione środki były wystarczające. Nie wpłynęły żadne skargi od osób usuwających śnięte ryby na warunki</w:t>
      </w:r>
      <w:r w:rsidR="000E738B" w:rsidRPr="005F6B95">
        <w:t xml:space="preserve"> w </w:t>
      </w:r>
      <w:r w:rsidRPr="005F6B95">
        <w:t>jakich odbywały się prace, czy też odnośnie stanu ich zdrowia.</w:t>
      </w:r>
    </w:p>
    <w:p w14:paraId="2259E334" w14:textId="77777777" w:rsidR="007C594C" w:rsidRDefault="007C594C" w:rsidP="00725778">
      <w:pPr>
        <w:autoSpaceDE w:val="0"/>
        <w:autoSpaceDN w:val="0"/>
        <w:spacing w:line="276" w:lineRule="auto"/>
        <w:ind w:firstLine="426"/>
        <w:jc w:val="both"/>
        <w:rPr>
          <w:sz w:val="24"/>
          <w:szCs w:val="24"/>
        </w:rPr>
        <w:sectPr w:rsidR="007C594C" w:rsidSect="009152FD">
          <w:headerReference w:type="default" r:id="rId41"/>
          <w:pgSz w:w="11906" w:h="16838"/>
          <w:pgMar w:top="1418" w:right="1418" w:bottom="1418" w:left="1418" w:header="709" w:footer="709" w:gutter="0"/>
          <w:cols w:space="708"/>
          <w:docGrid w:linePitch="360"/>
        </w:sectPr>
      </w:pPr>
    </w:p>
    <w:p w14:paraId="670C3C1C" w14:textId="39E530C7" w:rsidR="00190B1B" w:rsidRPr="00AF5F81" w:rsidRDefault="00190B1B" w:rsidP="00091F9E">
      <w:pPr>
        <w:pStyle w:val="Nagwek1"/>
        <w:numPr>
          <w:ilvl w:val="0"/>
          <w:numId w:val="121"/>
        </w:numPr>
        <w:spacing w:before="0"/>
        <w:rPr>
          <w:color w:val="002060"/>
        </w:rPr>
      </w:pPr>
      <w:bookmarkStart w:id="1032" w:name="_Toc135828481"/>
      <w:r w:rsidRPr="00AF5F81">
        <w:rPr>
          <w:color w:val="002060"/>
        </w:rPr>
        <w:lastRenderedPageBreak/>
        <w:t>Stan sanitarny miejsc ogólnie dostępnych oraz obiektów użyteczności publicznej</w:t>
      </w:r>
      <w:bookmarkEnd w:id="1032"/>
    </w:p>
    <w:p w14:paraId="10497017" w14:textId="77777777" w:rsidR="00190B1B" w:rsidRPr="005F6B95" w:rsidRDefault="00190B1B" w:rsidP="007E1775">
      <w:pPr>
        <w:pStyle w:val="Stylnastroninternet"/>
      </w:pPr>
    </w:p>
    <w:p w14:paraId="27A8E856" w14:textId="13BA0096" w:rsidR="006E2A0B" w:rsidRPr="005F6B95" w:rsidRDefault="006E2A0B" w:rsidP="007E1775">
      <w:pPr>
        <w:pStyle w:val="Stylnastroninternet"/>
        <w:rPr>
          <w:rFonts w:ascii="Calibri" w:hAnsi="Calibri" w:cs="Calibri"/>
        </w:rPr>
      </w:pPr>
      <w:r w:rsidRPr="005F6B95">
        <w:rPr>
          <w:rFonts w:ascii="Calibri" w:hAnsi="Calibri" w:cs="Calibri"/>
        </w:rPr>
        <w:t>W ewidencji Państwowej Inspekcji Sanitarnej</w:t>
      </w:r>
      <w:r w:rsidR="000E738B" w:rsidRPr="005F6B95">
        <w:rPr>
          <w:rFonts w:ascii="Calibri" w:hAnsi="Calibri" w:cs="Calibri"/>
        </w:rPr>
        <w:t xml:space="preserve"> w </w:t>
      </w:r>
      <w:r w:rsidRPr="005F6B95">
        <w:rPr>
          <w:rFonts w:ascii="Calibri" w:hAnsi="Calibri" w:cs="Calibri"/>
        </w:rPr>
        <w:t>woj. zachodniopomorskim znajdowało się 15289 obiektów ogólnodostępnych,</w:t>
      </w:r>
      <w:r w:rsidR="000E738B" w:rsidRPr="005F6B95">
        <w:rPr>
          <w:rFonts w:ascii="Calibri" w:hAnsi="Calibri" w:cs="Calibri"/>
        </w:rPr>
        <w:t xml:space="preserve"> w </w:t>
      </w:r>
      <w:r w:rsidRPr="005F6B95">
        <w:rPr>
          <w:rFonts w:ascii="Calibri" w:hAnsi="Calibri" w:cs="Calibri"/>
        </w:rPr>
        <w:t>tym użyteczności publicznej.</w:t>
      </w:r>
      <w:r w:rsidR="000E738B" w:rsidRPr="005F6B95">
        <w:rPr>
          <w:rFonts w:ascii="Calibri" w:hAnsi="Calibri" w:cs="Calibri"/>
        </w:rPr>
        <w:t xml:space="preserve"> </w:t>
      </w:r>
      <w:r w:rsidR="00AD7B0B">
        <w:rPr>
          <w:rFonts w:ascii="Calibri" w:hAnsi="Calibri" w:cs="Calibri"/>
        </w:rPr>
        <w:t>W</w:t>
      </w:r>
      <w:r w:rsidR="000E738B" w:rsidRPr="005F6B95">
        <w:rPr>
          <w:rFonts w:ascii="Calibri" w:hAnsi="Calibri" w:cs="Calibri"/>
        </w:rPr>
        <w:t> </w:t>
      </w:r>
      <w:r w:rsidRPr="005F6B95">
        <w:rPr>
          <w:rFonts w:ascii="Calibri" w:hAnsi="Calibri" w:cs="Calibri"/>
        </w:rPr>
        <w:t>2022 skontrolowano 5266 obiektów (34,4%).</w:t>
      </w:r>
      <w:r w:rsidRPr="005F6B95">
        <w:rPr>
          <w:rFonts w:ascii="Calibri" w:hAnsi="Calibri" w:cs="Calibri"/>
          <w:color w:val="FF0000"/>
        </w:rPr>
        <w:t xml:space="preserve"> </w:t>
      </w:r>
      <w:r w:rsidRPr="005F6B95">
        <w:rPr>
          <w:rFonts w:ascii="Calibri" w:hAnsi="Calibri" w:cs="Calibri"/>
        </w:rPr>
        <w:t>Niewłaściwy stan sanitarno-higieniczny lub techniczny stwierdzono</w:t>
      </w:r>
      <w:r w:rsidR="000E738B" w:rsidRPr="005F6B95">
        <w:rPr>
          <w:rFonts w:ascii="Calibri" w:hAnsi="Calibri" w:cs="Calibri"/>
        </w:rPr>
        <w:t xml:space="preserve"> w </w:t>
      </w:r>
      <w:r w:rsidRPr="005F6B95">
        <w:rPr>
          <w:rFonts w:ascii="Calibri" w:hAnsi="Calibri" w:cs="Calibri"/>
        </w:rPr>
        <w:t>465</w:t>
      </w:r>
      <w:r w:rsidR="005A5A82" w:rsidRPr="005F6B95">
        <w:rPr>
          <w:rFonts w:ascii="Calibri" w:hAnsi="Calibri" w:cs="Calibri"/>
        </w:rPr>
        <w:t xml:space="preserve"> z </w:t>
      </w:r>
      <w:r w:rsidRPr="005F6B95">
        <w:rPr>
          <w:rFonts w:ascii="Calibri" w:hAnsi="Calibri" w:cs="Calibri"/>
        </w:rPr>
        <w:t>nich (8,3%).</w:t>
      </w:r>
    </w:p>
    <w:p w14:paraId="15E5FB45" w14:textId="6E5A0A30" w:rsidR="006E2A0B" w:rsidRPr="005F6B95" w:rsidRDefault="006E2A0B" w:rsidP="007E1775">
      <w:pPr>
        <w:pStyle w:val="Stylnastroninternet"/>
        <w:rPr>
          <w:rFonts w:ascii="Calibri" w:hAnsi="Calibri" w:cs="Calibri"/>
        </w:rPr>
      </w:pPr>
      <w:r w:rsidRPr="005F6B95">
        <w:rPr>
          <w:rFonts w:ascii="Calibri" w:hAnsi="Calibri" w:cs="Calibri"/>
        </w:rPr>
        <w:t>Do organów Państwowej Inspekcji Sanitarnej</w:t>
      </w:r>
      <w:r w:rsidR="000E738B" w:rsidRPr="005F6B95">
        <w:rPr>
          <w:rFonts w:ascii="Calibri" w:hAnsi="Calibri" w:cs="Calibri"/>
        </w:rPr>
        <w:t xml:space="preserve"> w </w:t>
      </w:r>
      <w:r w:rsidRPr="005F6B95">
        <w:rPr>
          <w:rFonts w:ascii="Calibri" w:hAnsi="Calibri" w:cs="Calibri"/>
        </w:rPr>
        <w:t>roku 2022 zgłoszono 782 interwencje,</w:t>
      </w:r>
      <w:r w:rsidR="000E738B" w:rsidRPr="005F6B95">
        <w:rPr>
          <w:rFonts w:ascii="Calibri" w:hAnsi="Calibri" w:cs="Calibri"/>
        </w:rPr>
        <w:t xml:space="preserve"> w </w:t>
      </w:r>
      <w:r w:rsidRPr="005F6B95">
        <w:rPr>
          <w:rFonts w:ascii="Calibri" w:hAnsi="Calibri" w:cs="Calibri"/>
        </w:rPr>
        <w:t>tym 228 zasadnych (29%). Interwencje zasadne dotyczyły m.in.:</w:t>
      </w:r>
    </w:p>
    <w:p w14:paraId="32E5393E" w14:textId="3355AD7A" w:rsidR="006E2A0B" w:rsidRPr="005F6B95" w:rsidRDefault="006E2A0B" w:rsidP="007E1775">
      <w:pPr>
        <w:pStyle w:val="punktatornastron"/>
      </w:pPr>
      <w:r w:rsidRPr="005F6B95">
        <w:t>nieprawidłowej gospodarki odpadami komunalnymi,</w:t>
      </w:r>
      <w:r w:rsidR="000E738B" w:rsidRPr="005F6B95">
        <w:t xml:space="preserve"> w </w:t>
      </w:r>
      <w:r w:rsidRPr="005F6B95">
        <w:t>tym niewłaściwego usytuowania kontenerów na odpady oraz powstawania nielegalnych wysypisk śmieci, niewłaściwego stanu sanitarno-higienicznego klatek schodowych, pojemników na</w:t>
      </w:r>
      <w:r w:rsidR="004255E3">
        <w:t> </w:t>
      </w:r>
      <w:r w:rsidRPr="005F6B95">
        <w:t>odpady</w:t>
      </w:r>
      <w:r w:rsidR="005A5A82" w:rsidRPr="005F6B95">
        <w:t xml:space="preserve"> i </w:t>
      </w:r>
      <w:r w:rsidRPr="005F6B95">
        <w:t>zsypów budynków wielorodzinnych, awarii</w:t>
      </w:r>
      <w:r w:rsidR="005A5A82" w:rsidRPr="005F6B95">
        <w:t xml:space="preserve"> i </w:t>
      </w:r>
      <w:r w:rsidRPr="005F6B95">
        <w:t>niedrożności kanalizacji, niewłaściwego odprowadzania ścieków, wylewania nieczystości;</w:t>
      </w:r>
    </w:p>
    <w:p w14:paraId="1ED1DBB0" w14:textId="7711B91B" w:rsidR="006E2A0B" w:rsidRPr="005F6B95" w:rsidRDefault="006E2A0B" w:rsidP="007E1775">
      <w:pPr>
        <w:pStyle w:val="punktatornastron"/>
      </w:pPr>
      <w:r w:rsidRPr="005F6B95">
        <w:t>zawilgoceń</w:t>
      </w:r>
      <w:r w:rsidR="005A5A82" w:rsidRPr="005F6B95">
        <w:t xml:space="preserve"> i </w:t>
      </w:r>
      <w:r w:rsidRPr="005F6B95">
        <w:t>zagrzybień pomieszczeń, niewłaściwego stanu sanitarnego mieszkań</w:t>
      </w:r>
      <w:r w:rsidR="005A5A82" w:rsidRPr="005F6B95">
        <w:t xml:space="preserve"> i </w:t>
      </w:r>
      <w:r w:rsidRPr="005F6B95">
        <w:t>związanych</w:t>
      </w:r>
      <w:r w:rsidR="005A5A82" w:rsidRPr="005F6B95">
        <w:t xml:space="preserve"> z </w:t>
      </w:r>
      <w:r w:rsidRPr="005F6B95">
        <w:t>tym uciążliwych zapachów, najczęściej związanych</w:t>
      </w:r>
      <w:r w:rsidR="005A5A82" w:rsidRPr="005F6B95">
        <w:t xml:space="preserve"> z </w:t>
      </w:r>
      <w:r w:rsidRPr="005F6B95">
        <w:t>tzw. zbieractwem;</w:t>
      </w:r>
    </w:p>
    <w:p w14:paraId="73E5B272" w14:textId="0FDC74FB" w:rsidR="006E2A0B" w:rsidRPr="005F6B95" w:rsidRDefault="006E2A0B" w:rsidP="007E1775">
      <w:pPr>
        <w:pStyle w:val="punktatornastron"/>
      </w:pPr>
      <w:r w:rsidRPr="005F6B95">
        <w:t>uciążliwości związanych</w:t>
      </w:r>
      <w:r w:rsidR="005A5A82" w:rsidRPr="005F6B95">
        <w:t xml:space="preserve"> z </w:t>
      </w:r>
      <w:r w:rsidRPr="005F6B95">
        <w:t>występowaniem gryzoni, insektów, bezdomnych zwierząt</w:t>
      </w:r>
      <w:r w:rsidR="005A5A82" w:rsidRPr="005F6B95">
        <w:t xml:space="preserve"> i </w:t>
      </w:r>
      <w:r w:rsidRPr="005F6B95">
        <w:t>gołębi;</w:t>
      </w:r>
    </w:p>
    <w:p w14:paraId="4DFBB281" w14:textId="77777777" w:rsidR="006E2A0B" w:rsidRPr="005F6B95" w:rsidRDefault="006E2A0B" w:rsidP="007E1775">
      <w:pPr>
        <w:pStyle w:val="punktatornastron"/>
      </w:pPr>
      <w:r w:rsidRPr="005F6B95">
        <w:t>niewłaściwej dezynfekcji lokali mieszkalnych po zmarłych;</w:t>
      </w:r>
    </w:p>
    <w:p w14:paraId="4BFBD8B4" w14:textId="4518C0C4" w:rsidR="006E2A0B" w:rsidRPr="005F6B95" w:rsidRDefault="006E2A0B" w:rsidP="007E1775">
      <w:pPr>
        <w:pStyle w:val="punktatornastron"/>
      </w:pPr>
      <w:r w:rsidRPr="005F6B95">
        <w:t>reklamy solarium</w:t>
      </w:r>
      <w:r w:rsidR="000E738B" w:rsidRPr="005F6B95">
        <w:t xml:space="preserve"> w </w:t>
      </w:r>
      <w:r w:rsidRPr="005F6B95">
        <w:t>mediach społecznościowych;</w:t>
      </w:r>
    </w:p>
    <w:p w14:paraId="17B54311" w14:textId="77777777" w:rsidR="006E2A0B" w:rsidRPr="005F6B95" w:rsidRDefault="006E2A0B" w:rsidP="007E1775">
      <w:pPr>
        <w:pStyle w:val="punktatornastron"/>
      </w:pPr>
      <w:r w:rsidRPr="005F6B95">
        <w:t>niewłaściwego stanu sanitarno-technicznego dworców/stacji PKP;</w:t>
      </w:r>
    </w:p>
    <w:p w14:paraId="1FDA9634" w14:textId="12E6325E" w:rsidR="006E2A0B" w:rsidRPr="005F6B95" w:rsidRDefault="006E2A0B" w:rsidP="007E1775">
      <w:pPr>
        <w:pStyle w:val="punktatornastron"/>
      </w:pPr>
      <w:r w:rsidRPr="005F6B95">
        <w:t>niewłaściwego stanu sanitarno-higienicznego</w:t>
      </w:r>
      <w:r w:rsidR="005A5A82" w:rsidRPr="005F6B95">
        <w:t xml:space="preserve"> i </w:t>
      </w:r>
      <w:r w:rsidRPr="005F6B95">
        <w:t>technicznego pomieszczeń</w:t>
      </w:r>
      <w:r w:rsidR="000E738B" w:rsidRPr="005F6B95">
        <w:t xml:space="preserve"> w </w:t>
      </w:r>
      <w:r w:rsidRPr="005F6B95">
        <w:t>zakładach karnych;</w:t>
      </w:r>
    </w:p>
    <w:p w14:paraId="1FC1171E" w14:textId="48D11605" w:rsidR="006E2A0B" w:rsidRPr="005F6B95" w:rsidRDefault="006E2A0B" w:rsidP="007E1775">
      <w:pPr>
        <w:pStyle w:val="punktatornastron"/>
      </w:pPr>
      <w:r w:rsidRPr="005F6B95">
        <w:t>w salonach fryzjerskich</w:t>
      </w:r>
      <w:r w:rsidR="005A5A82" w:rsidRPr="005F6B95">
        <w:t xml:space="preserve"> i </w:t>
      </w:r>
      <w:r w:rsidRPr="005F6B95">
        <w:t>kosmetycznych niewłaściwego sposobu przechowywania narzędzi, niewłaściwego magazynowania odpadów medycznych, zabrudzonych powierzchni, narzędzi oraz foteli do wykonywania zabiegów, niewłaściwego stanu higieniczno-sanitarnego</w:t>
      </w:r>
      <w:r w:rsidR="005A5A82" w:rsidRPr="005F6B95">
        <w:t xml:space="preserve"> i </w:t>
      </w:r>
      <w:r w:rsidRPr="005F6B95">
        <w:t>technicznego ścian;</w:t>
      </w:r>
    </w:p>
    <w:p w14:paraId="4DA0A5A7" w14:textId="60D16307" w:rsidR="006E2A0B" w:rsidRPr="005F6B95" w:rsidRDefault="006E2A0B" w:rsidP="007E1775">
      <w:pPr>
        <w:pStyle w:val="punktatornastron"/>
      </w:pPr>
      <w:r w:rsidRPr="005F6B95">
        <w:t>niewłaściwego stanu sanitarno-higienicznego pomieszczeń</w:t>
      </w:r>
      <w:r w:rsidR="000E738B" w:rsidRPr="005F6B95">
        <w:t xml:space="preserve"> w </w:t>
      </w:r>
      <w:r w:rsidRPr="005F6B95">
        <w:t>domach opieki;</w:t>
      </w:r>
    </w:p>
    <w:p w14:paraId="26FFC3A6" w14:textId="67E72012" w:rsidR="006E2A0B" w:rsidRPr="005F6B95" w:rsidRDefault="006E2A0B" w:rsidP="007E1775">
      <w:pPr>
        <w:pStyle w:val="punktatornastron"/>
      </w:pPr>
      <w:r w:rsidRPr="005F6B95">
        <w:t>złego stanu sanitarno-higienicznego</w:t>
      </w:r>
      <w:r w:rsidR="005A5A82" w:rsidRPr="005F6B95">
        <w:t xml:space="preserve"> i </w:t>
      </w:r>
      <w:r w:rsidRPr="005F6B95">
        <w:t>technicznego obiektów świadczących usługi noclegowe;</w:t>
      </w:r>
    </w:p>
    <w:p w14:paraId="3D0171D3" w14:textId="56CC4976" w:rsidR="006E2A0B" w:rsidRPr="005F6B95" w:rsidRDefault="006E2A0B" w:rsidP="007E1775">
      <w:pPr>
        <w:pStyle w:val="punktatornastron"/>
      </w:pPr>
      <w:r w:rsidRPr="005F6B95">
        <w:t>złego stanu sanitarno-higienicznego</w:t>
      </w:r>
      <w:r w:rsidR="005A5A82" w:rsidRPr="005F6B95">
        <w:t xml:space="preserve"> i </w:t>
      </w:r>
      <w:r w:rsidRPr="005F6B95">
        <w:t>technicznego kompleksu rekreacyjno-sportowego oraz hali sportowej;</w:t>
      </w:r>
    </w:p>
    <w:p w14:paraId="7B78802B" w14:textId="77777777" w:rsidR="006E2A0B" w:rsidRPr="005F6B95" w:rsidRDefault="006E2A0B" w:rsidP="007E1775">
      <w:pPr>
        <w:pStyle w:val="punktatornastron"/>
      </w:pPr>
      <w:r w:rsidRPr="005F6B95">
        <w:t>nieodpowiedniego stanu technicznego piaskownic;</w:t>
      </w:r>
    </w:p>
    <w:p w14:paraId="58D9EDA0" w14:textId="79844AD8" w:rsidR="006E2A0B" w:rsidRPr="005F6B95" w:rsidRDefault="006E2A0B" w:rsidP="007E1775">
      <w:pPr>
        <w:pStyle w:val="punktatornastron"/>
      </w:pPr>
      <w:r w:rsidRPr="005F6B95">
        <w:t>niewłaściwego stanu higieniczno-sanitarnego sanitariatów</w:t>
      </w:r>
      <w:r w:rsidR="000E738B" w:rsidRPr="005F6B95">
        <w:t xml:space="preserve"> w </w:t>
      </w:r>
      <w:r w:rsidRPr="005F6B95">
        <w:t>budynkach użyteczności publicznej;</w:t>
      </w:r>
    </w:p>
    <w:p w14:paraId="3B7E04A4" w14:textId="5C66511E" w:rsidR="00CD7C9C" w:rsidRDefault="006E2A0B" w:rsidP="007E1775">
      <w:pPr>
        <w:pStyle w:val="punktatornastron"/>
      </w:pPr>
      <w:r w:rsidRPr="005F6B95">
        <w:t>uciążliwych hałasów powodowanych m.in. pracą urządzeń wentylacyjnych lub</w:t>
      </w:r>
      <w:r w:rsidR="00690C3F">
        <w:t> </w:t>
      </w:r>
      <w:r w:rsidRPr="005F6B95">
        <w:t>klimatyzacyjnych.</w:t>
      </w:r>
      <w:r w:rsidR="00CD7C9C">
        <w:br w:type="page"/>
      </w:r>
    </w:p>
    <w:p w14:paraId="20715F02" w14:textId="26486A8B" w:rsidR="00F63FBD" w:rsidRDefault="00F63FBD" w:rsidP="00235F33">
      <w:pPr>
        <w:pStyle w:val="Nagwek2"/>
        <w:numPr>
          <w:ilvl w:val="0"/>
          <w:numId w:val="129"/>
        </w:numPr>
        <w:spacing w:before="0"/>
      </w:pPr>
      <w:bookmarkStart w:id="1033" w:name="_Toc135828482"/>
      <w:r w:rsidRPr="00961E58">
        <w:lastRenderedPageBreak/>
        <w:t>Zabezpieczenie sanitarne imprez masowych</w:t>
      </w:r>
      <w:bookmarkEnd w:id="1033"/>
    </w:p>
    <w:p w14:paraId="652C4AF0" w14:textId="77777777" w:rsidR="00091F9E" w:rsidRPr="005F6B95" w:rsidRDefault="00091F9E" w:rsidP="007E1775">
      <w:pPr>
        <w:pStyle w:val="Stylnastroninternet"/>
      </w:pPr>
    </w:p>
    <w:p w14:paraId="73B1A664" w14:textId="01BF3198" w:rsidR="006E2A0B" w:rsidRPr="005F6B95" w:rsidRDefault="006E2A0B" w:rsidP="007E1775">
      <w:pPr>
        <w:pStyle w:val="Stylnastroninternet"/>
        <w:rPr>
          <w:rFonts w:ascii="Calibri" w:hAnsi="Calibri" w:cs="Calibri"/>
        </w:rPr>
      </w:pPr>
      <w:r w:rsidRPr="005F6B95">
        <w:rPr>
          <w:rFonts w:ascii="Calibri" w:hAnsi="Calibri" w:cs="Calibri"/>
        </w:rPr>
        <w:t>W roku 2022 do organów Państwowej Inspekcji Sanitarnej wpłynęło 118 wniosków o</w:t>
      </w:r>
      <w:r w:rsidR="00A23791" w:rsidRPr="005F6B95">
        <w:rPr>
          <w:rFonts w:ascii="Calibri" w:hAnsi="Calibri" w:cs="Calibri"/>
        </w:rPr>
        <w:t> </w:t>
      </w:r>
      <w:r w:rsidRPr="005F6B95">
        <w:rPr>
          <w:rFonts w:ascii="Calibri" w:hAnsi="Calibri" w:cs="Calibri"/>
        </w:rPr>
        <w:t>wydanie opinii sanitarnych na przeprowadzenie imprez masowych o charakterze artystycznym, rozrywkowym lub sportowym. Wszystkie wnioski spełniające kryteria imprezy masowej zostały rozpatrzone pozytywnie. Wydano 118 opinii sanitarnych zezwalających na</w:t>
      </w:r>
      <w:r w:rsidR="00690C3F">
        <w:rPr>
          <w:rFonts w:ascii="Calibri" w:hAnsi="Calibri" w:cs="Calibri"/>
        </w:rPr>
        <w:t> </w:t>
      </w:r>
      <w:r w:rsidRPr="005F6B95">
        <w:rPr>
          <w:rFonts w:ascii="Calibri" w:hAnsi="Calibri" w:cs="Calibri"/>
        </w:rPr>
        <w:t>przeprowadzenie imprez masowych,</w:t>
      </w:r>
      <w:r w:rsidR="000E738B" w:rsidRPr="005F6B95">
        <w:rPr>
          <w:rFonts w:ascii="Calibri" w:hAnsi="Calibri" w:cs="Calibri"/>
          <w:color w:val="FF0000"/>
        </w:rPr>
        <w:t xml:space="preserve"> </w:t>
      </w:r>
      <w:r w:rsidR="000E738B" w:rsidRPr="005F6B95">
        <w:rPr>
          <w:rFonts w:ascii="Calibri" w:hAnsi="Calibri" w:cs="Calibri"/>
        </w:rPr>
        <w:t>w</w:t>
      </w:r>
      <w:r w:rsidR="000E738B" w:rsidRPr="005F6B95">
        <w:rPr>
          <w:rFonts w:ascii="Calibri" w:hAnsi="Calibri" w:cs="Calibri"/>
          <w:color w:val="FF0000"/>
        </w:rPr>
        <w:t> </w:t>
      </w:r>
      <w:r w:rsidRPr="005F6B95">
        <w:rPr>
          <w:rFonts w:ascii="Calibri" w:hAnsi="Calibri" w:cs="Calibri"/>
        </w:rPr>
        <w:t>których wskazywano wymagania jakie należy spełnić podczas ich organizacji.</w:t>
      </w:r>
      <w:r w:rsidR="000E738B" w:rsidRPr="005F6B95">
        <w:rPr>
          <w:rFonts w:ascii="Calibri" w:hAnsi="Calibri" w:cs="Calibri"/>
        </w:rPr>
        <w:t xml:space="preserve"> </w:t>
      </w:r>
      <w:r w:rsidR="00AD7B0B">
        <w:rPr>
          <w:rFonts w:ascii="Calibri" w:hAnsi="Calibri" w:cs="Calibri"/>
        </w:rPr>
        <w:t>W</w:t>
      </w:r>
      <w:r w:rsidR="000E738B" w:rsidRPr="005F6B95">
        <w:rPr>
          <w:rFonts w:ascii="Calibri" w:hAnsi="Calibri" w:cs="Calibri"/>
        </w:rPr>
        <w:t> </w:t>
      </w:r>
      <w:r w:rsidRPr="005F6B95">
        <w:rPr>
          <w:rFonts w:ascii="Calibri" w:hAnsi="Calibri" w:cs="Calibri"/>
        </w:rPr>
        <w:t>trakcie nadzoru organ</w:t>
      </w:r>
      <w:r w:rsidR="006A3B06" w:rsidRPr="005F6B95">
        <w:rPr>
          <w:rFonts w:ascii="Calibri" w:hAnsi="Calibri" w:cs="Calibri"/>
        </w:rPr>
        <w:t>y PIS</w:t>
      </w:r>
      <w:r w:rsidRPr="005F6B95">
        <w:rPr>
          <w:rFonts w:ascii="Calibri" w:hAnsi="Calibri" w:cs="Calibri"/>
        </w:rPr>
        <w:t xml:space="preserve"> kontrolował</w:t>
      </w:r>
      <w:r w:rsidR="006A3B06" w:rsidRPr="005F6B95">
        <w:rPr>
          <w:rFonts w:ascii="Calibri" w:hAnsi="Calibri" w:cs="Calibri"/>
        </w:rPr>
        <w:t>y</w:t>
      </w:r>
      <w:r w:rsidRPr="005F6B95">
        <w:rPr>
          <w:rFonts w:ascii="Calibri" w:hAnsi="Calibri" w:cs="Calibri"/>
        </w:rPr>
        <w:t xml:space="preserve"> zgodność przebiegu imprezy</w:t>
      </w:r>
      <w:r w:rsidR="005A5A82" w:rsidRPr="005F6B95">
        <w:rPr>
          <w:rFonts w:ascii="Calibri" w:hAnsi="Calibri" w:cs="Calibri"/>
        </w:rPr>
        <w:t xml:space="preserve"> z </w:t>
      </w:r>
      <w:r w:rsidRPr="005F6B95">
        <w:rPr>
          <w:rFonts w:ascii="Calibri" w:hAnsi="Calibri" w:cs="Calibri"/>
        </w:rPr>
        <w:t>warunkami określonymi</w:t>
      </w:r>
      <w:r w:rsidR="000E738B" w:rsidRPr="005F6B95">
        <w:rPr>
          <w:rFonts w:ascii="Calibri" w:hAnsi="Calibri" w:cs="Calibri"/>
        </w:rPr>
        <w:t xml:space="preserve"> w </w:t>
      </w:r>
      <w:r w:rsidRPr="005F6B95">
        <w:rPr>
          <w:rFonts w:ascii="Calibri" w:hAnsi="Calibri" w:cs="Calibri"/>
        </w:rPr>
        <w:t>zezwoleniu oraz stan higieniczno-sanitarny</w:t>
      </w:r>
      <w:r w:rsidR="005A5A82" w:rsidRPr="005F6B95">
        <w:rPr>
          <w:rFonts w:ascii="Calibri" w:hAnsi="Calibri" w:cs="Calibri"/>
        </w:rPr>
        <w:t xml:space="preserve"> i </w:t>
      </w:r>
      <w:r w:rsidRPr="005F6B95">
        <w:rPr>
          <w:rFonts w:ascii="Calibri" w:hAnsi="Calibri" w:cs="Calibri"/>
        </w:rPr>
        <w:t>techniczny pomieszczeń, urządzeń,</w:t>
      </w:r>
      <w:r w:rsidR="005A5A82" w:rsidRPr="005F6B95">
        <w:rPr>
          <w:rFonts w:ascii="Calibri" w:hAnsi="Calibri" w:cs="Calibri"/>
        </w:rPr>
        <w:t xml:space="preserve"> a </w:t>
      </w:r>
      <w:r w:rsidRPr="005F6B95">
        <w:rPr>
          <w:rFonts w:ascii="Calibri" w:hAnsi="Calibri" w:cs="Calibri"/>
        </w:rPr>
        <w:t xml:space="preserve">także teren na którym organizowana jest impreza. </w:t>
      </w:r>
    </w:p>
    <w:p w14:paraId="2F6335B1" w14:textId="57337A18" w:rsidR="006A3B06" w:rsidRPr="005F6B95" w:rsidRDefault="006E2A0B" w:rsidP="007E1775">
      <w:pPr>
        <w:pStyle w:val="Stylnastroninternet"/>
        <w:rPr>
          <w:rFonts w:ascii="Calibri" w:hAnsi="Calibri" w:cs="Calibri"/>
        </w:rPr>
      </w:pPr>
      <w:r w:rsidRPr="005F6B95">
        <w:rPr>
          <w:rFonts w:ascii="Calibri" w:hAnsi="Calibri" w:cs="Calibri"/>
        </w:rPr>
        <w:t xml:space="preserve">Już po raz drugi na terenie województwa zachodniopomorskiego Fundacja Wielkiej Orkiestry Świątecznej Pomocy zorganizowała </w:t>
      </w:r>
      <w:proofErr w:type="spellStart"/>
      <w:r w:rsidRPr="005F6B95">
        <w:rPr>
          <w:rFonts w:ascii="Calibri" w:hAnsi="Calibri" w:cs="Calibri"/>
        </w:rPr>
        <w:t>Pol’andRock</w:t>
      </w:r>
      <w:proofErr w:type="spellEnd"/>
      <w:r w:rsidRPr="005F6B95">
        <w:rPr>
          <w:rFonts w:ascii="Calibri" w:hAnsi="Calibri" w:cs="Calibri"/>
        </w:rPr>
        <w:t xml:space="preserve"> </w:t>
      </w:r>
      <w:proofErr w:type="spellStart"/>
      <w:r w:rsidRPr="005F6B95">
        <w:rPr>
          <w:rFonts w:ascii="Calibri" w:hAnsi="Calibri" w:cs="Calibri"/>
        </w:rPr>
        <w:t>Festival</w:t>
      </w:r>
      <w:proofErr w:type="spellEnd"/>
      <w:r w:rsidRPr="005F6B95">
        <w:rPr>
          <w:rFonts w:ascii="Calibri" w:hAnsi="Calibri" w:cs="Calibri"/>
        </w:rPr>
        <w:t>. Podczas trwania festiwalu na obszarze lotniska Broczyno koło Czaplinka, dyżur ciągły</w:t>
      </w:r>
      <w:r w:rsidR="000E738B" w:rsidRPr="005F6B95">
        <w:rPr>
          <w:rFonts w:ascii="Calibri" w:hAnsi="Calibri" w:cs="Calibri"/>
        </w:rPr>
        <w:t xml:space="preserve"> w </w:t>
      </w:r>
      <w:r w:rsidRPr="005F6B95">
        <w:rPr>
          <w:rFonts w:ascii="Calibri" w:hAnsi="Calibri" w:cs="Calibri"/>
        </w:rPr>
        <w:t>systemie zmianowym pełniło 60 pracowników Państwowej Inspekcji Sanitarnej przeprowadzając 278 wizytacji</w:t>
      </w:r>
      <w:r w:rsidR="005A5A82" w:rsidRPr="005F6B95">
        <w:rPr>
          <w:rFonts w:ascii="Calibri" w:hAnsi="Calibri" w:cs="Calibri"/>
        </w:rPr>
        <w:t xml:space="preserve"> i </w:t>
      </w:r>
      <w:r w:rsidRPr="005F6B95">
        <w:rPr>
          <w:rFonts w:ascii="Calibri" w:hAnsi="Calibri" w:cs="Calibri"/>
        </w:rPr>
        <w:t>kontroli. Czynności kontrolne obejmowały m.in.: funkcjonowanie</w:t>
      </w:r>
      <w:r w:rsidR="005A5A82" w:rsidRPr="005F6B95">
        <w:rPr>
          <w:rFonts w:ascii="Calibri" w:hAnsi="Calibri" w:cs="Calibri"/>
        </w:rPr>
        <w:t xml:space="preserve"> i </w:t>
      </w:r>
      <w:r w:rsidRPr="005F6B95">
        <w:rPr>
          <w:rFonts w:ascii="Calibri" w:hAnsi="Calibri" w:cs="Calibri"/>
        </w:rPr>
        <w:t>serwisowanie stref higieniczno – sanitarnych przeznaczonych dla uczestników festiwalu</w:t>
      </w:r>
      <w:r w:rsidR="005A5A82" w:rsidRPr="005F6B95">
        <w:rPr>
          <w:rFonts w:ascii="Calibri" w:hAnsi="Calibri" w:cs="Calibri"/>
        </w:rPr>
        <w:t xml:space="preserve"> i </w:t>
      </w:r>
      <w:r w:rsidRPr="005F6B95">
        <w:rPr>
          <w:rFonts w:ascii="Calibri" w:hAnsi="Calibri" w:cs="Calibri"/>
        </w:rPr>
        <w:t>jego organizatorów, postępowanie</w:t>
      </w:r>
      <w:r w:rsidR="005A5A82" w:rsidRPr="005F6B95">
        <w:rPr>
          <w:rFonts w:ascii="Calibri" w:hAnsi="Calibri" w:cs="Calibri"/>
        </w:rPr>
        <w:t xml:space="preserve"> z </w:t>
      </w:r>
      <w:r w:rsidRPr="005F6B95">
        <w:rPr>
          <w:rFonts w:ascii="Calibri" w:hAnsi="Calibri" w:cs="Calibri"/>
        </w:rPr>
        <w:t>odpadami komunalnymi, funkcjonowanie punktów medycznych, bieżący stan higieniczno – sanitarny</w:t>
      </w:r>
      <w:r w:rsidR="000E738B" w:rsidRPr="005F6B95">
        <w:rPr>
          <w:rFonts w:ascii="Calibri" w:hAnsi="Calibri" w:cs="Calibri"/>
        </w:rPr>
        <w:t xml:space="preserve"> w </w:t>
      </w:r>
      <w:r w:rsidRPr="005F6B95">
        <w:rPr>
          <w:rFonts w:ascii="Calibri" w:hAnsi="Calibri" w:cs="Calibri"/>
        </w:rPr>
        <w:t>obiektach produkcji</w:t>
      </w:r>
      <w:r w:rsidR="005A5A82" w:rsidRPr="005F6B95">
        <w:rPr>
          <w:rFonts w:ascii="Calibri" w:hAnsi="Calibri" w:cs="Calibri"/>
        </w:rPr>
        <w:t xml:space="preserve"> i </w:t>
      </w:r>
      <w:r w:rsidRPr="005F6B95">
        <w:rPr>
          <w:rFonts w:ascii="Calibri" w:hAnsi="Calibri" w:cs="Calibri"/>
        </w:rPr>
        <w:t>wprowadzania do obrotu żywności, warunki przechowywania żywności oraz monitoring jakości wody do spożycia</w:t>
      </w:r>
      <w:r w:rsidR="000E738B" w:rsidRPr="005F6B95">
        <w:rPr>
          <w:rFonts w:ascii="Calibri" w:hAnsi="Calibri" w:cs="Calibri"/>
        </w:rPr>
        <w:t xml:space="preserve"> w </w:t>
      </w:r>
      <w:r w:rsidRPr="005F6B95">
        <w:rPr>
          <w:rFonts w:ascii="Calibri" w:hAnsi="Calibri" w:cs="Calibri"/>
        </w:rPr>
        <w:t>punktach poboru.</w:t>
      </w:r>
      <w:r w:rsidR="006A3B06" w:rsidRPr="005F6B95">
        <w:rPr>
          <w:rFonts w:ascii="Calibri" w:hAnsi="Calibri" w:cs="Calibri"/>
        </w:rPr>
        <w:t xml:space="preserve"> Nadzorowano obiekty zarówno na terenie całego Festiwalu jak</w:t>
      </w:r>
      <w:r w:rsidR="005A5A82" w:rsidRPr="005F6B95">
        <w:rPr>
          <w:rFonts w:ascii="Calibri" w:hAnsi="Calibri" w:cs="Calibri"/>
        </w:rPr>
        <w:t xml:space="preserve"> i </w:t>
      </w:r>
      <w:r w:rsidR="006A3B06" w:rsidRPr="005F6B95">
        <w:rPr>
          <w:rFonts w:ascii="Calibri" w:hAnsi="Calibri" w:cs="Calibri"/>
        </w:rPr>
        <w:t>na zewnątrz. Prowadzono także wzmożony nadzór obiektów</w:t>
      </w:r>
      <w:r w:rsidR="000E738B" w:rsidRPr="005F6B95">
        <w:rPr>
          <w:rFonts w:ascii="Calibri" w:hAnsi="Calibri" w:cs="Calibri"/>
        </w:rPr>
        <w:t xml:space="preserve"> w </w:t>
      </w:r>
      <w:r w:rsidR="006A3B06" w:rsidRPr="005F6B95">
        <w:rPr>
          <w:rFonts w:ascii="Calibri" w:hAnsi="Calibri" w:cs="Calibri"/>
        </w:rPr>
        <w:t>dalszych miejscowościach,</w:t>
      </w:r>
      <w:r w:rsidR="005A5A82" w:rsidRPr="005F6B95">
        <w:rPr>
          <w:rFonts w:ascii="Calibri" w:hAnsi="Calibri" w:cs="Calibri"/>
        </w:rPr>
        <w:t xml:space="preserve"> z </w:t>
      </w:r>
      <w:r w:rsidR="006A3B06" w:rsidRPr="005F6B95">
        <w:rPr>
          <w:rFonts w:ascii="Calibri" w:hAnsi="Calibri" w:cs="Calibri"/>
        </w:rPr>
        <w:t>których korzystali uczestnicy zdarzenia.</w:t>
      </w:r>
    </w:p>
    <w:p w14:paraId="0311EE86" w14:textId="40082036" w:rsidR="006E2A0B" w:rsidRDefault="006A3B06" w:rsidP="007E1775">
      <w:pPr>
        <w:pStyle w:val="Stylnastroninternet"/>
        <w:rPr>
          <w:rFonts w:ascii="Calibri" w:hAnsi="Calibri" w:cs="Calibri"/>
          <w:color w:val="FF0000"/>
        </w:rPr>
      </w:pPr>
      <w:r w:rsidRPr="005F6B95">
        <w:rPr>
          <w:rFonts w:ascii="Calibri" w:hAnsi="Calibri" w:cs="Calibri"/>
        </w:rPr>
        <w:t>W pięciu przypadkach podczas trwania imprez masowych stwierdzono nieprawidłowości dotyczące stanu porządkowego m.in. przepełnionych koszy na odpady oraz</w:t>
      </w:r>
      <w:r w:rsidR="00690C3F">
        <w:rPr>
          <w:rFonts w:ascii="Calibri" w:hAnsi="Calibri" w:cs="Calibri"/>
        </w:rPr>
        <w:t> </w:t>
      </w:r>
      <w:r w:rsidRPr="005F6B95">
        <w:rPr>
          <w:rFonts w:ascii="Calibri" w:hAnsi="Calibri" w:cs="Calibri"/>
        </w:rPr>
        <w:t>braku wody</w:t>
      </w:r>
      <w:r w:rsidR="005A5A82" w:rsidRPr="005F6B95">
        <w:rPr>
          <w:rFonts w:ascii="Calibri" w:hAnsi="Calibri" w:cs="Calibri"/>
        </w:rPr>
        <w:t xml:space="preserve"> i </w:t>
      </w:r>
      <w:r w:rsidRPr="005F6B95">
        <w:rPr>
          <w:rFonts w:ascii="Calibri" w:hAnsi="Calibri" w:cs="Calibri"/>
        </w:rPr>
        <w:t>bieżących środków higienicznych tj. mydła</w:t>
      </w:r>
      <w:r w:rsidR="005A5A82" w:rsidRPr="005F6B95">
        <w:rPr>
          <w:rFonts w:ascii="Calibri" w:hAnsi="Calibri" w:cs="Calibri"/>
        </w:rPr>
        <w:t xml:space="preserve"> i </w:t>
      </w:r>
      <w:r w:rsidRPr="005F6B95">
        <w:rPr>
          <w:rFonts w:ascii="Calibri" w:hAnsi="Calibri" w:cs="Calibri"/>
        </w:rPr>
        <w:t xml:space="preserve">ręczników papierowych. Nieprawidłowości usuwane były na bieżąco po zgłoszeniu osobie </w:t>
      </w:r>
      <w:r w:rsidR="006E2A0B" w:rsidRPr="005F6B95">
        <w:rPr>
          <w:rFonts w:ascii="Calibri" w:hAnsi="Calibri" w:cs="Calibri"/>
        </w:rPr>
        <w:t>odpowiedzialnej.</w:t>
      </w:r>
      <w:r w:rsidR="006E2A0B" w:rsidRPr="005F6B95">
        <w:rPr>
          <w:rFonts w:ascii="Calibri" w:hAnsi="Calibri" w:cs="Calibri"/>
          <w:color w:val="FF0000"/>
        </w:rPr>
        <w:t xml:space="preserve"> </w:t>
      </w:r>
    </w:p>
    <w:p w14:paraId="7EEC7788" w14:textId="77777777" w:rsidR="007E1775" w:rsidRPr="005F6B95" w:rsidRDefault="007E1775" w:rsidP="007E1775">
      <w:pPr>
        <w:pStyle w:val="Stylnastroninternet"/>
        <w:rPr>
          <w:rFonts w:ascii="Calibri" w:hAnsi="Calibri" w:cs="Calibri"/>
        </w:rPr>
      </w:pPr>
    </w:p>
    <w:p w14:paraId="586AF4B3" w14:textId="2AD522FD" w:rsidR="00F63FBD" w:rsidRDefault="00F63FBD" w:rsidP="00091F9E">
      <w:pPr>
        <w:pStyle w:val="Nagwek2"/>
        <w:numPr>
          <w:ilvl w:val="0"/>
          <w:numId w:val="129"/>
        </w:numPr>
        <w:spacing w:before="0"/>
      </w:pPr>
      <w:bookmarkStart w:id="1034" w:name="_Toc135828483"/>
      <w:r w:rsidRPr="00961E58">
        <w:t>Ustępy publiczne</w:t>
      </w:r>
      <w:r w:rsidR="005A5A82">
        <w:t xml:space="preserve"> i </w:t>
      </w:r>
      <w:r w:rsidRPr="00961E58">
        <w:t>ogólnodostępne</w:t>
      </w:r>
      <w:bookmarkEnd w:id="1034"/>
    </w:p>
    <w:p w14:paraId="6ACF1874" w14:textId="77777777" w:rsidR="00091F9E" w:rsidRPr="005F6B95" w:rsidRDefault="00091F9E" w:rsidP="007E1775">
      <w:pPr>
        <w:pStyle w:val="Stylnastroninternet"/>
      </w:pPr>
    </w:p>
    <w:p w14:paraId="1A3A6B9E" w14:textId="1BD1884A" w:rsidR="00F63FBD" w:rsidRPr="0065225E" w:rsidRDefault="00F63FBD" w:rsidP="007E1775">
      <w:pPr>
        <w:pStyle w:val="Stylnastroninternet"/>
        <w:rPr>
          <w:b/>
          <w:bCs/>
        </w:rPr>
      </w:pPr>
      <w:r w:rsidRPr="0065225E">
        <w:rPr>
          <w:b/>
          <w:bCs/>
        </w:rPr>
        <w:t>Ustępy publiczne</w:t>
      </w:r>
    </w:p>
    <w:p w14:paraId="39A5C107" w14:textId="77777777" w:rsidR="00F101F2" w:rsidRPr="005F6B95" w:rsidRDefault="00F101F2" w:rsidP="007E1775">
      <w:pPr>
        <w:pStyle w:val="Stylnastroninternet"/>
      </w:pPr>
    </w:p>
    <w:p w14:paraId="14FFC803" w14:textId="5B6929AD" w:rsidR="006E2A0B" w:rsidRPr="005F6B95" w:rsidRDefault="006E2A0B" w:rsidP="007E1775">
      <w:pPr>
        <w:pStyle w:val="Stylnastroninternet"/>
        <w:rPr>
          <w:rFonts w:ascii="Calibri" w:hAnsi="Calibri" w:cs="Calibri"/>
          <w:b/>
        </w:rPr>
      </w:pPr>
      <w:r w:rsidRPr="005F6B95">
        <w:rPr>
          <w:rFonts w:ascii="Calibri" w:hAnsi="Calibri" w:cs="Calibri"/>
        </w:rPr>
        <w:t>W 2022 r.</w:t>
      </w:r>
      <w:r w:rsidR="000E738B" w:rsidRPr="005F6B95">
        <w:rPr>
          <w:rFonts w:ascii="Calibri" w:hAnsi="Calibri" w:cs="Calibri"/>
        </w:rPr>
        <w:t xml:space="preserve"> w </w:t>
      </w:r>
      <w:r w:rsidRPr="005F6B95">
        <w:rPr>
          <w:rFonts w:ascii="Calibri" w:hAnsi="Calibri" w:cs="Calibri"/>
        </w:rPr>
        <w:t>ewidencji Państwowej Inspekcji Sanitarnej znajdowało się 270 ustępów publicznych,</w:t>
      </w:r>
      <w:r w:rsidR="000E738B" w:rsidRPr="005F6B95">
        <w:rPr>
          <w:rFonts w:ascii="Calibri" w:hAnsi="Calibri" w:cs="Calibri"/>
        </w:rPr>
        <w:t xml:space="preserve"> w </w:t>
      </w:r>
      <w:r w:rsidRPr="005F6B95">
        <w:rPr>
          <w:rFonts w:ascii="Calibri" w:hAnsi="Calibri" w:cs="Calibri"/>
        </w:rPr>
        <w:t>tym 150 obiektów stałych</w:t>
      </w:r>
      <w:r w:rsidR="005A5A82" w:rsidRPr="005F6B95">
        <w:rPr>
          <w:rFonts w:ascii="Calibri" w:hAnsi="Calibri" w:cs="Calibri"/>
        </w:rPr>
        <w:t xml:space="preserve"> i </w:t>
      </w:r>
      <w:r w:rsidRPr="005F6B95">
        <w:rPr>
          <w:rFonts w:ascii="Calibri" w:hAnsi="Calibri" w:cs="Calibri"/>
        </w:rPr>
        <w:t>120 obiektów tymczasowych.</w:t>
      </w:r>
    </w:p>
    <w:p w14:paraId="33A8E44C" w14:textId="4F1E1899" w:rsidR="006E2A0B" w:rsidRPr="005F6B95" w:rsidRDefault="006E2A0B" w:rsidP="007E1775">
      <w:pPr>
        <w:pStyle w:val="Stylnastroninternet"/>
        <w:rPr>
          <w:rFonts w:ascii="Calibri" w:hAnsi="Calibri" w:cs="Calibri"/>
          <w:b/>
          <w:color w:val="FF0000"/>
        </w:rPr>
      </w:pPr>
      <w:r w:rsidRPr="005F6B95">
        <w:rPr>
          <w:rFonts w:ascii="Calibri" w:hAnsi="Calibri" w:cs="Calibri"/>
        </w:rPr>
        <w:t>Skontrolowano 182 obiekty (67,4%) przeprowadzając 230 kontroli. Czynności kontrolne wykazały, że stan higieniczno-sanitarny</w:t>
      </w:r>
      <w:r w:rsidR="005A5A82" w:rsidRPr="005F6B95">
        <w:rPr>
          <w:rFonts w:ascii="Calibri" w:hAnsi="Calibri" w:cs="Calibri"/>
        </w:rPr>
        <w:t xml:space="preserve"> i </w:t>
      </w:r>
      <w:r w:rsidRPr="005F6B95">
        <w:rPr>
          <w:rFonts w:ascii="Calibri" w:hAnsi="Calibri" w:cs="Calibri"/>
        </w:rPr>
        <w:t>techniczny większości skontrolowanych obiektów był zachowany</w:t>
      </w:r>
      <w:r w:rsidR="00F6318C" w:rsidRPr="005F6B95">
        <w:rPr>
          <w:rFonts w:ascii="Calibri" w:hAnsi="Calibri" w:cs="Calibri"/>
        </w:rPr>
        <w:t xml:space="preserve">. </w:t>
      </w:r>
      <w:r w:rsidRPr="005F6B95">
        <w:rPr>
          <w:rFonts w:ascii="Calibri" w:hAnsi="Calibri" w:cs="Calibri"/>
        </w:rPr>
        <w:t xml:space="preserve"> </w:t>
      </w:r>
      <w:r w:rsidR="00F6318C" w:rsidRPr="005F6B95">
        <w:rPr>
          <w:rFonts w:ascii="Calibri" w:hAnsi="Calibri" w:cs="Calibri"/>
        </w:rPr>
        <w:t>W</w:t>
      </w:r>
      <w:r w:rsidRPr="005F6B95">
        <w:rPr>
          <w:rFonts w:ascii="Calibri" w:hAnsi="Calibri" w:cs="Calibri"/>
        </w:rPr>
        <w:t>yposażenie ustępów zależało od standardu.</w:t>
      </w:r>
      <w:r w:rsidR="000E738B" w:rsidRPr="005F6B95">
        <w:rPr>
          <w:rFonts w:ascii="Calibri" w:hAnsi="Calibri" w:cs="Calibri"/>
        </w:rPr>
        <w:t xml:space="preserve"> </w:t>
      </w:r>
      <w:r w:rsidR="00AD7B0B">
        <w:rPr>
          <w:rFonts w:ascii="Calibri" w:hAnsi="Calibri" w:cs="Calibri"/>
        </w:rPr>
        <w:t>W</w:t>
      </w:r>
      <w:r w:rsidR="000E738B" w:rsidRPr="005F6B95">
        <w:rPr>
          <w:rFonts w:ascii="Calibri" w:hAnsi="Calibri" w:cs="Calibri"/>
        </w:rPr>
        <w:t> </w:t>
      </w:r>
      <w:r w:rsidRPr="005F6B95">
        <w:rPr>
          <w:rFonts w:ascii="Calibri" w:hAnsi="Calibri" w:cs="Calibri"/>
        </w:rPr>
        <w:t>większości obiekty wyposażone były</w:t>
      </w:r>
      <w:r w:rsidR="000E738B" w:rsidRPr="005F6B95">
        <w:rPr>
          <w:rFonts w:ascii="Calibri" w:hAnsi="Calibri" w:cs="Calibri"/>
        </w:rPr>
        <w:t xml:space="preserve"> w </w:t>
      </w:r>
      <w:r w:rsidRPr="005F6B95">
        <w:rPr>
          <w:rFonts w:ascii="Calibri" w:hAnsi="Calibri" w:cs="Calibri"/>
        </w:rPr>
        <w:t>dostateczną ilość środków czystościowych, dezynfekcyjnych</w:t>
      </w:r>
      <w:r w:rsidR="005A5A82" w:rsidRPr="005F6B95">
        <w:rPr>
          <w:rFonts w:ascii="Calibri" w:hAnsi="Calibri" w:cs="Calibri"/>
        </w:rPr>
        <w:t xml:space="preserve"> i </w:t>
      </w:r>
      <w:r w:rsidRPr="005F6B95">
        <w:rPr>
          <w:rFonts w:ascii="Calibri" w:hAnsi="Calibri" w:cs="Calibri"/>
        </w:rPr>
        <w:t>higienicznych.</w:t>
      </w:r>
      <w:bookmarkStart w:id="1035" w:name="_Hlk67489940"/>
      <w:r w:rsidRPr="005F6B95">
        <w:rPr>
          <w:rFonts w:ascii="Calibri" w:hAnsi="Calibri" w:cs="Calibri"/>
        </w:rPr>
        <w:t xml:space="preserve"> Ustępy oraz dojścia do nich oznakowane były</w:t>
      </w:r>
      <w:r w:rsidR="000E738B" w:rsidRPr="005F6B95">
        <w:rPr>
          <w:rFonts w:ascii="Calibri" w:hAnsi="Calibri" w:cs="Calibri"/>
        </w:rPr>
        <w:t xml:space="preserve"> w </w:t>
      </w:r>
      <w:r w:rsidRPr="005F6B95">
        <w:rPr>
          <w:rFonts w:ascii="Calibri" w:hAnsi="Calibri" w:cs="Calibri"/>
        </w:rPr>
        <w:t>sposób widoczny.</w:t>
      </w:r>
      <w:r w:rsidR="000E738B" w:rsidRPr="005F6B95">
        <w:rPr>
          <w:rFonts w:ascii="Calibri" w:hAnsi="Calibri" w:cs="Calibri"/>
          <w:color w:val="FF0000"/>
        </w:rPr>
        <w:t xml:space="preserve"> </w:t>
      </w:r>
      <w:r w:rsidR="00702259" w:rsidRPr="005F6B95">
        <w:rPr>
          <w:rFonts w:ascii="Calibri" w:hAnsi="Calibri" w:cs="Calibri"/>
        </w:rPr>
        <w:t>W</w:t>
      </w:r>
      <w:r w:rsidR="000E738B" w:rsidRPr="005F6B95">
        <w:rPr>
          <w:rFonts w:ascii="Calibri" w:hAnsi="Calibri" w:cs="Calibri"/>
        </w:rPr>
        <w:t> </w:t>
      </w:r>
      <w:r w:rsidRPr="005F6B95">
        <w:rPr>
          <w:rFonts w:ascii="Calibri" w:hAnsi="Calibri" w:cs="Calibri"/>
        </w:rPr>
        <w:t>wyniku prowadzonych czynności kontrolnych</w:t>
      </w:r>
      <w:r w:rsidR="000E738B" w:rsidRPr="005F6B95">
        <w:rPr>
          <w:rFonts w:ascii="Calibri" w:hAnsi="Calibri" w:cs="Calibri"/>
        </w:rPr>
        <w:t xml:space="preserve"> w </w:t>
      </w:r>
      <w:r w:rsidRPr="005F6B95">
        <w:rPr>
          <w:rFonts w:ascii="Calibri" w:hAnsi="Calibri" w:cs="Calibri"/>
        </w:rPr>
        <w:t xml:space="preserve">20 obiektach stwierdzono uchybienia higieniczno-sanitarne lub techniczne. </w:t>
      </w:r>
      <w:bookmarkEnd w:id="1035"/>
      <w:r w:rsidRPr="005F6B95">
        <w:rPr>
          <w:rFonts w:ascii="Calibri" w:hAnsi="Calibri" w:cs="Calibri"/>
        </w:rPr>
        <w:t>Do najczęściej stwierdzanych nieprawidłowości należały:</w:t>
      </w:r>
    </w:p>
    <w:p w14:paraId="714B0B35" w14:textId="77777777" w:rsidR="006E2A0B" w:rsidRPr="005F6B95" w:rsidRDefault="006E2A0B" w:rsidP="007E1775">
      <w:pPr>
        <w:pStyle w:val="punktatornastron"/>
      </w:pPr>
      <w:r w:rsidRPr="005F6B95">
        <w:t xml:space="preserve">brak podłączenia bieżącej ciepłej wody przy umywalkach; </w:t>
      </w:r>
    </w:p>
    <w:p w14:paraId="66F9ED3B" w14:textId="77777777" w:rsidR="006E2A0B" w:rsidRPr="005F6B95" w:rsidRDefault="006E2A0B" w:rsidP="007E1775">
      <w:pPr>
        <w:pStyle w:val="punktatornastron"/>
      </w:pPr>
      <w:r w:rsidRPr="005F6B95">
        <w:lastRenderedPageBreak/>
        <w:t>przepełnione pojemniki na odpady komunalne;</w:t>
      </w:r>
    </w:p>
    <w:p w14:paraId="1D0EEFBD" w14:textId="77777777" w:rsidR="006E2A0B" w:rsidRPr="005F6B95" w:rsidRDefault="006E2A0B" w:rsidP="007E1775">
      <w:pPr>
        <w:pStyle w:val="punktatornastron"/>
      </w:pPr>
      <w:r w:rsidRPr="005F6B95">
        <w:t>niewłaściwy stan techniczny elementów wyposażenia m.in. skorodowane futryny drzwiowe, grzejniki, uchwyty mocujące przewijak, uchwyty dla osób niepełnosprawnych oraz baterie umywalkowe;</w:t>
      </w:r>
    </w:p>
    <w:p w14:paraId="610FF070" w14:textId="2BDBBCB8" w:rsidR="006E2A0B" w:rsidRPr="005F6B95" w:rsidRDefault="006E2A0B" w:rsidP="007E1775">
      <w:pPr>
        <w:pStyle w:val="punktatornastron"/>
      </w:pPr>
      <w:bookmarkStart w:id="1036" w:name="_Hlk132974338"/>
      <w:r w:rsidRPr="005F6B95">
        <w:t>powierzchnie ścian</w:t>
      </w:r>
      <w:r w:rsidR="005A5A82" w:rsidRPr="005F6B95">
        <w:t xml:space="preserve"> i </w:t>
      </w:r>
      <w:r w:rsidRPr="005F6B95">
        <w:t>podłóg</w:t>
      </w:r>
      <w:r w:rsidR="000E738B" w:rsidRPr="005F6B95">
        <w:t xml:space="preserve"> w </w:t>
      </w:r>
      <w:r w:rsidRPr="005F6B95">
        <w:t>złym stanie sanitarno-higienicznym</w:t>
      </w:r>
      <w:r w:rsidR="005A5A82" w:rsidRPr="005F6B95">
        <w:t xml:space="preserve"> i </w:t>
      </w:r>
      <w:r w:rsidRPr="005F6B95">
        <w:t>technicznym trudne do utrzymania</w:t>
      </w:r>
      <w:r w:rsidR="000E738B" w:rsidRPr="005F6B95">
        <w:t xml:space="preserve"> w </w:t>
      </w:r>
      <w:r w:rsidRPr="005F6B95">
        <w:t>czystości</w:t>
      </w:r>
      <w:bookmarkEnd w:id="1036"/>
      <w:r w:rsidRPr="005F6B95">
        <w:t xml:space="preserve">, skorodowane kratki ściekowe, niezabezpieczone wystające </w:t>
      </w:r>
      <w:r w:rsidR="00F6318C" w:rsidRPr="005F6B95">
        <w:t xml:space="preserve">ze ścian </w:t>
      </w:r>
      <w:r w:rsidRPr="005F6B95">
        <w:t>przewody elektryczne.</w:t>
      </w:r>
    </w:p>
    <w:p w14:paraId="204E3D3D" w14:textId="1B076450" w:rsidR="00F63FBD" w:rsidRDefault="006E2A0B" w:rsidP="007E1775">
      <w:pPr>
        <w:pStyle w:val="Stylnastroninternet"/>
      </w:pPr>
      <w:r w:rsidRPr="005F6B95">
        <w:t>W związku</w:t>
      </w:r>
      <w:r w:rsidR="005A5A82" w:rsidRPr="005F6B95">
        <w:t xml:space="preserve"> z </w:t>
      </w:r>
      <w:r w:rsidRPr="005F6B95">
        <w:t>niespełnieniem wymagań higieniczno-sanitarnych</w:t>
      </w:r>
      <w:r w:rsidR="005A5A82" w:rsidRPr="005F6B95">
        <w:t xml:space="preserve"> i </w:t>
      </w:r>
      <w:r w:rsidRPr="005F6B95">
        <w:t>technicznych wydane zostały zalecenia pokontrolne,</w:t>
      </w:r>
      <w:r w:rsidR="000E738B" w:rsidRPr="005F6B95">
        <w:t xml:space="preserve"> w </w:t>
      </w:r>
      <w:r w:rsidRPr="005F6B95">
        <w:t>tym 13 decyzji administracyjnych,</w:t>
      </w:r>
      <w:r w:rsidR="000E738B" w:rsidRPr="005F6B95">
        <w:t xml:space="preserve"> w </w:t>
      </w:r>
      <w:r w:rsidRPr="005F6B95">
        <w:t xml:space="preserve">których zobowiązano </w:t>
      </w:r>
      <w:r w:rsidR="00F6318C" w:rsidRPr="005F6B95">
        <w:t>podmioty odpowiedzialne do</w:t>
      </w:r>
      <w:r w:rsidRPr="005F6B95">
        <w:t xml:space="preserve"> doprowadzenia obiektów do stanu zgodnego</w:t>
      </w:r>
      <w:r w:rsidR="005A5A82" w:rsidRPr="005F6B95">
        <w:t xml:space="preserve"> z </w:t>
      </w:r>
      <w:r w:rsidRPr="005F6B95">
        <w:t>wymaganiami sanitarnymi.</w:t>
      </w:r>
    </w:p>
    <w:p w14:paraId="7A8E5851" w14:textId="77777777" w:rsidR="007E1775" w:rsidRPr="005F6B95" w:rsidRDefault="007E1775" w:rsidP="007E1775">
      <w:pPr>
        <w:pStyle w:val="Stylnastroninternet"/>
      </w:pPr>
    </w:p>
    <w:p w14:paraId="749009B3" w14:textId="1A4E6A21" w:rsidR="00F63FBD" w:rsidRPr="005F6B95" w:rsidRDefault="00F63FBD" w:rsidP="007E1775">
      <w:pPr>
        <w:pStyle w:val="Stylnastroninternet"/>
        <w:rPr>
          <w:b/>
          <w:bCs/>
          <w:szCs w:val="24"/>
        </w:rPr>
      </w:pPr>
      <w:r w:rsidRPr="005F6B95">
        <w:rPr>
          <w:b/>
          <w:bCs/>
          <w:szCs w:val="24"/>
        </w:rPr>
        <w:t>Ustępy ogólnodostępne</w:t>
      </w:r>
    </w:p>
    <w:p w14:paraId="52BC6AB9" w14:textId="77777777" w:rsidR="00091F9E" w:rsidRPr="005F6B95" w:rsidRDefault="00091F9E" w:rsidP="007E1775">
      <w:pPr>
        <w:pStyle w:val="Stylnastroninternet"/>
        <w:rPr>
          <w:szCs w:val="24"/>
        </w:rPr>
      </w:pPr>
    </w:p>
    <w:p w14:paraId="1996F222" w14:textId="69141A32" w:rsidR="00F101F2" w:rsidRPr="005F6B95" w:rsidRDefault="00F101F2" w:rsidP="007E1775">
      <w:pPr>
        <w:pStyle w:val="Stylnastroninternet"/>
        <w:rPr>
          <w:rFonts w:ascii="Calibri" w:hAnsi="Calibri" w:cs="Calibri"/>
          <w:szCs w:val="24"/>
        </w:rPr>
      </w:pPr>
      <w:r w:rsidRPr="005F6B95">
        <w:rPr>
          <w:rFonts w:ascii="Calibri" w:hAnsi="Calibri" w:cs="Calibri"/>
          <w:szCs w:val="24"/>
        </w:rPr>
        <w:t>W 2022 r.</w:t>
      </w:r>
      <w:r w:rsidR="000E738B" w:rsidRPr="005F6B95">
        <w:rPr>
          <w:rFonts w:ascii="Calibri" w:hAnsi="Calibri" w:cs="Calibri"/>
          <w:szCs w:val="24"/>
        </w:rPr>
        <w:t xml:space="preserve"> w </w:t>
      </w:r>
      <w:r w:rsidRPr="005F6B95">
        <w:rPr>
          <w:rFonts w:ascii="Calibri" w:hAnsi="Calibri" w:cs="Calibri"/>
          <w:szCs w:val="24"/>
        </w:rPr>
        <w:t>ewidencji Państwowej Inspekcji Sanitarnej woj. zachodniopomorskiego znajdowały się 124 ustępy ogólnodostępne,</w:t>
      </w:r>
      <w:r w:rsidR="005A5A82" w:rsidRPr="005F6B95">
        <w:rPr>
          <w:rFonts w:ascii="Calibri" w:hAnsi="Calibri" w:cs="Calibri"/>
          <w:szCs w:val="24"/>
        </w:rPr>
        <w:t xml:space="preserve"> z </w:t>
      </w:r>
      <w:r w:rsidRPr="005F6B95">
        <w:rPr>
          <w:rFonts w:ascii="Calibri" w:hAnsi="Calibri" w:cs="Calibri"/>
          <w:szCs w:val="24"/>
        </w:rPr>
        <w:t>których skontrolowano 94 (75,8%).</w:t>
      </w:r>
    </w:p>
    <w:p w14:paraId="4ED3BE25" w14:textId="051D36BA" w:rsidR="00F101F2" w:rsidRPr="005F6B95" w:rsidRDefault="00F101F2" w:rsidP="007E1775">
      <w:pPr>
        <w:pStyle w:val="Stylnastroninternet"/>
        <w:rPr>
          <w:rFonts w:ascii="Calibri" w:hAnsi="Calibri" w:cs="Calibri"/>
          <w:szCs w:val="24"/>
        </w:rPr>
      </w:pPr>
      <w:r w:rsidRPr="005F6B95">
        <w:rPr>
          <w:rFonts w:ascii="Calibri" w:hAnsi="Calibri" w:cs="Calibri"/>
          <w:szCs w:val="24"/>
        </w:rPr>
        <w:t>Przeprowadzone kontrole</w:t>
      </w:r>
      <w:r w:rsidR="000E738B" w:rsidRPr="005F6B95">
        <w:rPr>
          <w:rFonts w:ascii="Calibri" w:hAnsi="Calibri" w:cs="Calibri"/>
          <w:szCs w:val="24"/>
        </w:rPr>
        <w:t xml:space="preserve"> w </w:t>
      </w:r>
      <w:r w:rsidRPr="005F6B95">
        <w:rPr>
          <w:rFonts w:ascii="Calibri" w:hAnsi="Calibri" w:cs="Calibri"/>
          <w:szCs w:val="24"/>
        </w:rPr>
        <w:t>większości obiektów wykazały prawidłowy stan higieniczno-sanitarny</w:t>
      </w:r>
      <w:r w:rsidR="005A5A82" w:rsidRPr="005F6B95">
        <w:rPr>
          <w:rFonts w:ascii="Calibri" w:hAnsi="Calibri" w:cs="Calibri"/>
          <w:szCs w:val="24"/>
        </w:rPr>
        <w:t xml:space="preserve"> i </w:t>
      </w:r>
      <w:r w:rsidRPr="005F6B95">
        <w:rPr>
          <w:rFonts w:ascii="Calibri" w:hAnsi="Calibri" w:cs="Calibri"/>
          <w:szCs w:val="24"/>
        </w:rPr>
        <w:t>techniczny.</w:t>
      </w:r>
      <w:r w:rsidR="000E738B" w:rsidRPr="005F6B95">
        <w:rPr>
          <w:rFonts w:ascii="Calibri" w:hAnsi="Calibri" w:cs="Calibri"/>
          <w:szCs w:val="24"/>
        </w:rPr>
        <w:t xml:space="preserve"> </w:t>
      </w:r>
      <w:r w:rsidR="00702259" w:rsidRPr="005F6B95">
        <w:rPr>
          <w:rFonts w:ascii="Calibri" w:hAnsi="Calibri" w:cs="Calibri"/>
          <w:szCs w:val="24"/>
        </w:rPr>
        <w:t>W</w:t>
      </w:r>
      <w:r w:rsidR="000E738B" w:rsidRPr="005F6B95">
        <w:rPr>
          <w:rFonts w:ascii="Calibri" w:hAnsi="Calibri" w:cs="Calibri"/>
          <w:szCs w:val="24"/>
        </w:rPr>
        <w:t> </w:t>
      </w:r>
      <w:r w:rsidRPr="005F6B95">
        <w:rPr>
          <w:rFonts w:ascii="Calibri" w:hAnsi="Calibri" w:cs="Calibri"/>
          <w:szCs w:val="24"/>
        </w:rPr>
        <w:t>wyniku prowadzonych czynności kontrolnych</w:t>
      </w:r>
      <w:r w:rsidR="000E738B" w:rsidRPr="005F6B95">
        <w:rPr>
          <w:rFonts w:ascii="Calibri" w:hAnsi="Calibri" w:cs="Calibri"/>
          <w:szCs w:val="24"/>
        </w:rPr>
        <w:t xml:space="preserve"> w </w:t>
      </w:r>
      <w:r w:rsidRPr="005F6B95">
        <w:rPr>
          <w:rFonts w:ascii="Calibri" w:hAnsi="Calibri" w:cs="Calibri"/>
          <w:szCs w:val="24"/>
        </w:rPr>
        <w:t>8 obiektach stwierdzono uchybienia higieniczno-sanitarne lub techniczne. Najczęściej występujące nieprawidłowości to powierzchnie ścian</w:t>
      </w:r>
      <w:r w:rsidR="005A5A82" w:rsidRPr="005F6B95">
        <w:rPr>
          <w:rFonts w:ascii="Calibri" w:hAnsi="Calibri" w:cs="Calibri"/>
          <w:szCs w:val="24"/>
        </w:rPr>
        <w:t xml:space="preserve"> i </w:t>
      </w:r>
      <w:r w:rsidRPr="005F6B95">
        <w:rPr>
          <w:rFonts w:ascii="Calibri" w:hAnsi="Calibri" w:cs="Calibri"/>
          <w:szCs w:val="24"/>
        </w:rPr>
        <w:t>podłóg</w:t>
      </w:r>
      <w:r w:rsidR="000E738B" w:rsidRPr="005F6B95">
        <w:rPr>
          <w:rFonts w:ascii="Calibri" w:hAnsi="Calibri" w:cs="Calibri"/>
          <w:szCs w:val="24"/>
        </w:rPr>
        <w:t xml:space="preserve"> w </w:t>
      </w:r>
      <w:r w:rsidRPr="005F6B95">
        <w:rPr>
          <w:rFonts w:ascii="Calibri" w:hAnsi="Calibri" w:cs="Calibri"/>
          <w:szCs w:val="24"/>
        </w:rPr>
        <w:t>złym stanie technicznym, trudne do utrzymania</w:t>
      </w:r>
      <w:r w:rsidR="000E738B" w:rsidRPr="005F6B95">
        <w:rPr>
          <w:rFonts w:ascii="Calibri" w:hAnsi="Calibri" w:cs="Calibri"/>
          <w:szCs w:val="24"/>
        </w:rPr>
        <w:t xml:space="preserve"> w </w:t>
      </w:r>
      <w:r w:rsidRPr="005F6B95">
        <w:rPr>
          <w:rFonts w:ascii="Calibri" w:hAnsi="Calibri" w:cs="Calibri"/>
          <w:szCs w:val="24"/>
        </w:rPr>
        <w:t>czystości oraz brak podłączenia bieżącej ciepłej wody przy umywalkach.</w:t>
      </w:r>
    </w:p>
    <w:p w14:paraId="2C326955" w14:textId="33D7434C" w:rsidR="00F101F2" w:rsidRPr="005F6B95" w:rsidRDefault="00F101F2" w:rsidP="007E1775">
      <w:pPr>
        <w:pStyle w:val="Stylnastroninternet"/>
        <w:rPr>
          <w:rFonts w:ascii="Calibri" w:hAnsi="Calibri" w:cs="Calibri"/>
          <w:szCs w:val="24"/>
        </w:rPr>
      </w:pPr>
      <w:r w:rsidRPr="005F6B95">
        <w:rPr>
          <w:rFonts w:ascii="Calibri" w:hAnsi="Calibri" w:cs="Calibri"/>
          <w:szCs w:val="24"/>
        </w:rPr>
        <w:t>W związku</w:t>
      </w:r>
      <w:r w:rsidR="005A5A82" w:rsidRPr="005F6B95">
        <w:rPr>
          <w:rFonts w:ascii="Calibri" w:hAnsi="Calibri" w:cs="Calibri"/>
          <w:szCs w:val="24"/>
        </w:rPr>
        <w:t xml:space="preserve"> z </w:t>
      </w:r>
      <w:r w:rsidRPr="005F6B95">
        <w:rPr>
          <w:rFonts w:ascii="Calibri" w:hAnsi="Calibri" w:cs="Calibri"/>
          <w:szCs w:val="24"/>
        </w:rPr>
        <w:t>powyższym wydano zalecenia pokontrolne,</w:t>
      </w:r>
      <w:r w:rsidR="000E738B" w:rsidRPr="005F6B95">
        <w:rPr>
          <w:rFonts w:ascii="Calibri" w:hAnsi="Calibri" w:cs="Calibri"/>
          <w:szCs w:val="24"/>
        </w:rPr>
        <w:t xml:space="preserve"> w </w:t>
      </w:r>
      <w:r w:rsidRPr="005F6B95">
        <w:rPr>
          <w:rFonts w:ascii="Calibri" w:hAnsi="Calibri" w:cs="Calibri"/>
          <w:szCs w:val="24"/>
        </w:rPr>
        <w:t>tym 4 decyzje administracyjne zobowiązujące do poprawy stanu  higieniczno-sanitarnego</w:t>
      </w:r>
      <w:r w:rsidR="005A5A82" w:rsidRPr="005F6B95">
        <w:rPr>
          <w:rFonts w:ascii="Calibri" w:hAnsi="Calibri" w:cs="Calibri"/>
          <w:szCs w:val="24"/>
        </w:rPr>
        <w:t xml:space="preserve"> i </w:t>
      </w:r>
      <w:r w:rsidRPr="005F6B95">
        <w:rPr>
          <w:rFonts w:ascii="Calibri" w:hAnsi="Calibri" w:cs="Calibri"/>
          <w:szCs w:val="24"/>
        </w:rPr>
        <w:t>technicznego oraz 2 grzywny</w:t>
      </w:r>
      <w:r w:rsidR="000E738B" w:rsidRPr="005F6B95">
        <w:rPr>
          <w:rFonts w:ascii="Calibri" w:hAnsi="Calibri" w:cs="Calibri"/>
          <w:szCs w:val="24"/>
        </w:rPr>
        <w:t xml:space="preserve"> w </w:t>
      </w:r>
      <w:r w:rsidRPr="005F6B95">
        <w:rPr>
          <w:rFonts w:ascii="Calibri" w:hAnsi="Calibri" w:cs="Calibri"/>
          <w:szCs w:val="24"/>
        </w:rPr>
        <w:t>drodze mandatu karnego.</w:t>
      </w:r>
    </w:p>
    <w:p w14:paraId="6CCA77CD" w14:textId="24FFBE31" w:rsidR="00FB0773" w:rsidRPr="005F6B95" w:rsidRDefault="00FB0773" w:rsidP="007E1775">
      <w:pPr>
        <w:pStyle w:val="Stylnastroninternet"/>
        <w:rPr>
          <w:rFonts w:ascii="Calibri" w:hAnsi="Calibri" w:cs="Calibri"/>
          <w:szCs w:val="24"/>
        </w:rPr>
      </w:pPr>
    </w:p>
    <w:p w14:paraId="57130627" w14:textId="0817ADF0" w:rsidR="00F63FBD" w:rsidRPr="00275DC1" w:rsidRDefault="00F63FBD" w:rsidP="00EE4883">
      <w:pPr>
        <w:pStyle w:val="Nagwek2"/>
        <w:numPr>
          <w:ilvl w:val="0"/>
          <w:numId w:val="129"/>
        </w:numPr>
        <w:spacing w:before="0"/>
      </w:pPr>
      <w:bookmarkStart w:id="1037" w:name="_Toc135828484"/>
      <w:r w:rsidRPr="005E62AA">
        <w:t>Domy pomocy społecznej, placówki świadczące całodobową opiekę</w:t>
      </w:r>
      <w:r w:rsidR="005A5A82">
        <w:t xml:space="preserve"> i </w:t>
      </w:r>
      <w:r w:rsidRPr="005E62AA">
        <w:t xml:space="preserve">jednostki </w:t>
      </w:r>
      <w:r w:rsidRPr="00275DC1">
        <w:t>zajmujące się pomocą społeczną</w:t>
      </w:r>
      <w:bookmarkEnd w:id="1037"/>
    </w:p>
    <w:p w14:paraId="0FDFE687" w14:textId="77777777" w:rsidR="00F63FBD" w:rsidRPr="005F6B95" w:rsidRDefault="00F63FBD" w:rsidP="007E1775">
      <w:pPr>
        <w:pStyle w:val="Stylnastroninternet"/>
      </w:pPr>
    </w:p>
    <w:p w14:paraId="3609DFEF" w14:textId="77777777" w:rsidR="006E2A0B" w:rsidRPr="005F6B95" w:rsidRDefault="006E2A0B" w:rsidP="007E1775">
      <w:pPr>
        <w:pStyle w:val="Stylnastroninternet"/>
      </w:pPr>
      <w:r w:rsidRPr="005F6B95">
        <w:t>W 2022 r. pod nadzorem Państwowej Inspekcji Sanitarnej znajdowały się:</w:t>
      </w:r>
    </w:p>
    <w:p w14:paraId="33E095C3" w14:textId="77777777" w:rsidR="006E2A0B" w:rsidRPr="005F6B95" w:rsidRDefault="006E2A0B" w:rsidP="00AD7B0B">
      <w:pPr>
        <w:pStyle w:val="punktatornastron"/>
      </w:pPr>
      <w:r w:rsidRPr="005F6B95">
        <w:t>43 domy pomocy społecznej;</w:t>
      </w:r>
    </w:p>
    <w:p w14:paraId="49DE2DAF" w14:textId="34B9403D" w:rsidR="006E2A0B" w:rsidRPr="005F6B95" w:rsidRDefault="006E2A0B" w:rsidP="00AD7B0B">
      <w:pPr>
        <w:pStyle w:val="punktatornastron"/>
      </w:pPr>
      <w:r w:rsidRPr="005F6B95">
        <w:t>57 innych jednostek organizacyjnych pomocy społecznej tj. ośrodki wsparcia (domy dziennego pobytu, domy dla matek</w:t>
      </w:r>
      <w:r w:rsidR="005A5A82" w:rsidRPr="005F6B95">
        <w:t xml:space="preserve"> z </w:t>
      </w:r>
      <w:r w:rsidRPr="005F6B95">
        <w:t>małoletnimi dziećmi</w:t>
      </w:r>
      <w:r w:rsidR="005A5A82" w:rsidRPr="005F6B95">
        <w:t xml:space="preserve"> i </w:t>
      </w:r>
      <w:r w:rsidRPr="005F6B95">
        <w:t>kobiet</w:t>
      </w:r>
      <w:r w:rsidR="000E738B" w:rsidRPr="005F6B95">
        <w:t xml:space="preserve"> w </w:t>
      </w:r>
      <w:r w:rsidRPr="005F6B95">
        <w:t>ciąży, kluby samopomocy, środowiskowe domy samopomocy);</w:t>
      </w:r>
    </w:p>
    <w:p w14:paraId="6B8B763A" w14:textId="77777777" w:rsidR="006E2A0B" w:rsidRPr="005F6B95" w:rsidRDefault="006E2A0B" w:rsidP="00AD7B0B">
      <w:pPr>
        <w:pStyle w:val="punktatornastron"/>
      </w:pPr>
      <w:r w:rsidRPr="005F6B95">
        <w:t>23 placówki zapewniające całodobową opiekę.</w:t>
      </w:r>
    </w:p>
    <w:p w14:paraId="60437F3C" w14:textId="5C857560" w:rsidR="006E2A0B" w:rsidRPr="005F6B95" w:rsidRDefault="006E2A0B" w:rsidP="007E1775">
      <w:pPr>
        <w:pStyle w:val="Stylnastroninternet"/>
      </w:pPr>
      <w:r w:rsidRPr="005F6B95">
        <w:t>Ogółem skontrolowano 76 obiektów (61,7%) przeprowadzając 93 kontrole sanitarne.</w:t>
      </w:r>
      <w:r w:rsidR="000E738B" w:rsidRPr="005F6B95">
        <w:t xml:space="preserve"> </w:t>
      </w:r>
      <w:r w:rsidR="00702259" w:rsidRPr="005F6B95">
        <w:t>W</w:t>
      </w:r>
      <w:r w:rsidR="000E738B" w:rsidRPr="005F6B95">
        <w:t> </w:t>
      </w:r>
      <w:r w:rsidRPr="005F6B95">
        <w:t>trakcie prowadzonych czynności kontrolnych oceniano stan higieniczno-sanitarny</w:t>
      </w:r>
      <w:r w:rsidR="005A5A82" w:rsidRPr="005F6B95">
        <w:t xml:space="preserve"> i </w:t>
      </w:r>
      <w:r w:rsidRPr="005F6B95">
        <w:t>techniczny: pokoi mieszkalnych, pomieszczeń gospodarczych, ciągów komunikacyjnych, klatek schodowych, wyposażenia pomieszczeń,</w:t>
      </w:r>
      <w:r w:rsidR="005A5A82" w:rsidRPr="005F6B95">
        <w:t xml:space="preserve"> z </w:t>
      </w:r>
      <w:r w:rsidRPr="005F6B95">
        <w:t>których korzystają mieszkańcy placówek, zaopatrzenie obiektu</w:t>
      </w:r>
      <w:r w:rsidR="000E738B" w:rsidRPr="005F6B95">
        <w:t xml:space="preserve"> w </w:t>
      </w:r>
      <w:r w:rsidRPr="005F6B95">
        <w:t>wodę do spożycia, postępowanie</w:t>
      </w:r>
      <w:r w:rsidR="005A5A82" w:rsidRPr="005F6B95">
        <w:t xml:space="preserve"> z </w:t>
      </w:r>
      <w:r w:rsidRPr="005F6B95">
        <w:t>odpadami medycznymi, postępowanie</w:t>
      </w:r>
      <w:r w:rsidR="005A5A82" w:rsidRPr="005F6B95">
        <w:t xml:space="preserve"> z </w:t>
      </w:r>
      <w:r w:rsidRPr="005F6B95">
        <w:t xml:space="preserve">bielizną, gospodarkę odpadami komunalnymi, odprowadzanie ścieków </w:t>
      </w:r>
      <w:r w:rsidRPr="005F6B95">
        <w:lastRenderedPageBreak/>
        <w:t>bytowo-gospodarczych oraz dbałość o czystość na przyległym terenie. Przedmiotowe obiekty</w:t>
      </w:r>
      <w:r w:rsidR="000E738B" w:rsidRPr="005F6B95">
        <w:t xml:space="preserve"> w </w:t>
      </w:r>
      <w:r w:rsidRPr="005F6B95">
        <w:t>ramach standaryzacji systematycznie podnosiły poziom świadczonych usług. Przeprowadzone kontrole wykazały prawidłowy stan higieniczno-sanitarny</w:t>
      </w:r>
      <w:r w:rsidR="005A5A82" w:rsidRPr="005F6B95">
        <w:t xml:space="preserve"> i </w:t>
      </w:r>
      <w:r w:rsidRPr="005F6B95">
        <w:t>techniczny większości obiektów.</w:t>
      </w:r>
    </w:p>
    <w:p w14:paraId="18751DDB" w14:textId="6B62E604" w:rsidR="006E2A0B" w:rsidRPr="005F6B95" w:rsidRDefault="006E2A0B" w:rsidP="007E1775">
      <w:pPr>
        <w:pStyle w:val="Stylnastroninternet"/>
      </w:pPr>
      <w:r w:rsidRPr="005F6B95">
        <w:t xml:space="preserve">W 20 obiektach stwierdzono uchybienia higieniczno-sanitarne lub techniczne. </w:t>
      </w:r>
      <w:bookmarkStart w:id="1038" w:name="_Hlk131408465"/>
      <w:r w:rsidR="005E1BFD" w:rsidRPr="005F6B95">
        <w:t>Najczęściej stwierdzane n</w:t>
      </w:r>
      <w:r w:rsidRPr="005F6B95">
        <w:t xml:space="preserve">ieprawidłowości </w:t>
      </w:r>
      <w:r w:rsidR="005E1BFD" w:rsidRPr="005F6B95">
        <w:t>to</w:t>
      </w:r>
      <w:r w:rsidRPr="005F6B95">
        <w:t>:</w:t>
      </w:r>
    </w:p>
    <w:bookmarkEnd w:id="1038"/>
    <w:p w14:paraId="6007141A" w14:textId="37AD0726" w:rsidR="006E2A0B" w:rsidRPr="005F6B95" w:rsidRDefault="006E2A0B" w:rsidP="007E1775">
      <w:pPr>
        <w:pStyle w:val="punktatornastron"/>
        <w:rPr>
          <w:bCs/>
        </w:rPr>
      </w:pPr>
      <w:r w:rsidRPr="005F6B95">
        <w:t>w pokojach mieszkalnych: powierzchnie ścian</w:t>
      </w:r>
      <w:r w:rsidR="005A5A82" w:rsidRPr="005F6B95">
        <w:t xml:space="preserve"> i </w:t>
      </w:r>
      <w:r w:rsidRPr="005F6B95">
        <w:t>podłóg</w:t>
      </w:r>
      <w:r w:rsidR="000E738B" w:rsidRPr="005F6B95">
        <w:t xml:space="preserve"> w </w:t>
      </w:r>
      <w:r w:rsidRPr="005F6B95">
        <w:t>złym stanie sanitarno-higienicznym</w:t>
      </w:r>
      <w:r w:rsidR="005A5A82" w:rsidRPr="005F6B95">
        <w:t xml:space="preserve"> i </w:t>
      </w:r>
      <w:r w:rsidRPr="005F6B95">
        <w:t>technicznym trudne do utrzymania</w:t>
      </w:r>
      <w:r w:rsidR="000E738B" w:rsidRPr="005F6B95">
        <w:t xml:space="preserve"> w </w:t>
      </w:r>
      <w:r w:rsidRPr="005F6B95">
        <w:t>czystości</w:t>
      </w:r>
      <w:r w:rsidRPr="005F6B95">
        <w:rPr>
          <w:bCs/>
        </w:rPr>
        <w:t xml:space="preserve">, </w:t>
      </w:r>
      <w:r w:rsidRPr="005F6B95">
        <w:t>grzejniki ze śladami korozji;</w:t>
      </w:r>
    </w:p>
    <w:p w14:paraId="0A9B1678" w14:textId="72B80381" w:rsidR="006E2A0B" w:rsidRPr="005F6B95" w:rsidRDefault="006E2A0B" w:rsidP="007E1775">
      <w:pPr>
        <w:pStyle w:val="punktatornastron"/>
        <w:rPr>
          <w:bCs/>
        </w:rPr>
      </w:pPr>
      <w:r w:rsidRPr="005F6B95">
        <w:t>nieprawidłowego postępowania</w:t>
      </w:r>
      <w:r w:rsidR="005A5A82" w:rsidRPr="005F6B95">
        <w:t xml:space="preserve"> z </w:t>
      </w:r>
      <w:r w:rsidRPr="005F6B95">
        <w:t>odpadami medycznymi;</w:t>
      </w:r>
    </w:p>
    <w:p w14:paraId="7AB9B815" w14:textId="6C4A96F8" w:rsidR="006E2A0B" w:rsidRPr="005F6B95" w:rsidRDefault="006E2A0B" w:rsidP="007E1775">
      <w:pPr>
        <w:pStyle w:val="punktatornastron"/>
        <w:rPr>
          <w:bCs/>
        </w:rPr>
      </w:pPr>
      <w:r w:rsidRPr="005F6B95">
        <w:t>niewłaściwej wentylacji</w:t>
      </w:r>
      <w:r w:rsidR="000E738B" w:rsidRPr="005F6B95">
        <w:t xml:space="preserve"> w </w:t>
      </w:r>
      <w:r w:rsidRPr="005F6B95">
        <w:t>budynku pralni;</w:t>
      </w:r>
    </w:p>
    <w:p w14:paraId="41D7EA33" w14:textId="5F9F18AE" w:rsidR="006E2A0B" w:rsidRPr="005F6B95" w:rsidRDefault="006E2A0B" w:rsidP="007E1775">
      <w:pPr>
        <w:pStyle w:val="punktatornastron"/>
        <w:rPr>
          <w:bCs/>
        </w:rPr>
      </w:pPr>
      <w:r w:rsidRPr="005F6B95">
        <w:t>w pomieszczeniu do terapii zajęciowej oraz</w:t>
      </w:r>
      <w:r w:rsidR="000E738B" w:rsidRPr="005F6B95">
        <w:t xml:space="preserve"> w </w:t>
      </w:r>
      <w:r w:rsidRPr="005F6B95">
        <w:t>magazynie bielizny czystej: niewłaściw</w:t>
      </w:r>
      <w:r w:rsidR="005E1BFD" w:rsidRPr="005F6B95">
        <w:t>y</w:t>
      </w:r>
      <w:r w:rsidRPr="005F6B95">
        <w:t xml:space="preserve"> stanu higieniczno-sanitarn</w:t>
      </w:r>
      <w:r w:rsidR="005E1BFD" w:rsidRPr="005F6B95">
        <w:t>y</w:t>
      </w:r>
      <w:r w:rsidRPr="005F6B95">
        <w:t xml:space="preserve"> lub technicznego powierzchni ścian</w:t>
      </w:r>
      <w:r w:rsidR="005A5A82" w:rsidRPr="005F6B95">
        <w:t xml:space="preserve"> i </w:t>
      </w:r>
      <w:r w:rsidRPr="005F6B95">
        <w:t>sufitów;</w:t>
      </w:r>
    </w:p>
    <w:p w14:paraId="13408803" w14:textId="6954B9FE" w:rsidR="006E2A0B" w:rsidRPr="005F6B95" w:rsidRDefault="006E2A0B" w:rsidP="007E1775">
      <w:pPr>
        <w:pStyle w:val="punktatornastron"/>
        <w:rPr>
          <w:bCs/>
        </w:rPr>
      </w:pPr>
      <w:r w:rsidRPr="005F6B95">
        <w:t>w pomieszczeniach higieniczno-sanitarnych: powierzchni ścian</w:t>
      </w:r>
      <w:r w:rsidR="005A5A82" w:rsidRPr="005F6B95">
        <w:t xml:space="preserve"> i </w:t>
      </w:r>
      <w:r w:rsidRPr="005F6B95">
        <w:t>sufitów</w:t>
      </w:r>
      <w:r w:rsidR="000E738B" w:rsidRPr="005F6B95">
        <w:t xml:space="preserve"> w </w:t>
      </w:r>
      <w:r w:rsidRPr="005F6B95">
        <w:t>złym stanie sanitarno-higienicznym</w:t>
      </w:r>
      <w:r w:rsidR="005A5A82" w:rsidRPr="005F6B95">
        <w:t xml:space="preserve"> i </w:t>
      </w:r>
      <w:r w:rsidRPr="005F6B95">
        <w:t>technicznym</w:t>
      </w:r>
      <w:r w:rsidR="005E1BFD" w:rsidRPr="005F6B95">
        <w:t>,</w:t>
      </w:r>
      <w:r w:rsidRPr="005F6B95">
        <w:t xml:space="preserve"> trudn</w:t>
      </w:r>
      <w:r w:rsidR="005E1BFD" w:rsidRPr="005F6B95">
        <w:t>a</w:t>
      </w:r>
      <w:r w:rsidRPr="005F6B95">
        <w:t xml:space="preserve"> do utrzymania</w:t>
      </w:r>
      <w:r w:rsidR="000E738B" w:rsidRPr="005F6B95">
        <w:t xml:space="preserve"> w </w:t>
      </w:r>
      <w:r w:rsidRPr="005F6B95">
        <w:t>czystości, utrudnio</w:t>
      </w:r>
      <w:r w:rsidR="005E1BFD" w:rsidRPr="005F6B95">
        <w:t>ny</w:t>
      </w:r>
      <w:r w:rsidRPr="005F6B95">
        <w:t xml:space="preserve"> odpływ wody do kanalizacji – brak drożności, brodzik</w:t>
      </w:r>
      <w:r w:rsidR="005E1BFD" w:rsidRPr="005F6B95">
        <w:t>a</w:t>
      </w:r>
      <w:r w:rsidRPr="005F6B95">
        <w:t xml:space="preserve"> ze śladami korozji, uszczelnie</w:t>
      </w:r>
      <w:r w:rsidR="005E1BFD" w:rsidRPr="005F6B95">
        <w:t>nia</w:t>
      </w:r>
      <w:r w:rsidRPr="005F6B95">
        <w:t xml:space="preserve"> silikonow</w:t>
      </w:r>
      <w:r w:rsidR="005E1BFD" w:rsidRPr="005F6B95">
        <w:t>e</w:t>
      </w:r>
      <w:r w:rsidR="005A5A82" w:rsidRPr="005F6B95">
        <w:t xml:space="preserve"> z </w:t>
      </w:r>
      <w:r w:rsidRPr="005F6B95">
        <w:t>szaro-czarnymi plamami.</w:t>
      </w:r>
    </w:p>
    <w:p w14:paraId="2DAE9AA1" w14:textId="044C6330" w:rsidR="006E2A0B" w:rsidRPr="005F6B95" w:rsidRDefault="006E2A0B" w:rsidP="007E1775">
      <w:pPr>
        <w:pStyle w:val="Stylnastroninternet"/>
      </w:pPr>
      <w:r w:rsidRPr="005F6B95">
        <w:t>W związku</w:t>
      </w:r>
      <w:r w:rsidR="005A5A82" w:rsidRPr="005F6B95">
        <w:t xml:space="preserve"> z </w:t>
      </w:r>
      <w:r w:rsidRPr="005F6B95">
        <w:t>niespełnieniem wymagań higieniczno-sanitarnych</w:t>
      </w:r>
      <w:r w:rsidR="005A5A82" w:rsidRPr="005F6B95">
        <w:t xml:space="preserve"> i </w:t>
      </w:r>
      <w:r w:rsidRPr="005F6B95">
        <w:t>technicznych wydano zalecenia pokontrolne,</w:t>
      </w:r>
      <w:r w:rsidR="000E738B" w:rsidRPr="005F6B95">
        <w:t xml:space="preserve"> w </w:t>
      </w:r>
      <w:r w:rsidRPr="005F6B95">
        <w:t>tym 14 decyzji administracyjnych,</w:t>
      </w:r>
      <w:r w:rsidR="000E738B" w:rsidRPr="005F6B95">
        <w:t xml:space="preserve"> w </w:t>
      </w:r>
      <w:r w:rsidRPr="005F6B95">
        <w:t>których nałożono obowiązki doprowadzenia obiektów do stanu zgodnego</w:t>
      </w:r>
      <w:r w:rsidR="005A5A82" w:rsidRPr="005F6B95">
        <w:t xml:space="preserve"> z </w:t>
      </w:r>
      <w:r w:rsidRPr="005F6B95">
        <w:t xml:space="preserve">wymaganiami sanitarnymi. Ponadto </w:t>
      </w:r>
      <w:r w:rsidR="009B1DEC" w:rsidRPr="005F6B95">
        <w:t>nałożono</w:t>
      </w:r>
      <w:r w:rsidRPr="005F6B95">
        <w:t xml:space="preserve"> 6 grzywien</w:t>
      </w:r>
      <w:r w:rsidR="000E738B" w:rsidRPr="005F6B95">
        <w:t xml:space="preserve"> w </w:t>
      </w:r>
      <w:r w:rsidRPr="005F6B95">
        <w:t>drodze mandatu karnego.</w:t>
      </w:r>
    </w:p>
    <w:p w14:paraId="40F412AC" w14:textId="77777777" w:rsidR="000C3AEF" w:rsidRPr="005F6B95" w:rsidRDefault="000C3AEF" w:rsidP="007E1775">
      <w:pPr>
        <w:pStyle w:val="Stylnastroninternet"/>
      </w:pPr>
    </w:p>
    <w:p w14:paraId="184BFBA0" w14:textId="0775D186" w:rsidR="006E2A0B" w:rsidRDefault="00262DC6" w:rsidP="003A7A89">
      <w:pPr>
        <w:pStyle w:val="Nagwek2"/>
        <w:numPr>
          <w:ilvl w:val="0"/>
          <w:numId w:val="129"/>
        </w:numPr>
        <w:spacing w:before="0"/>
      </w:pPr>
      <w:bookmarkStart w:id="1039" w:name="_Toc135828485"/>
      <w:r>
        <w:t>Noclegownie</w:t>
      </w:r>
      <w:r w:rsidR="005A5A82">
        <w:t xml:space="preserve"> i </w:t>
      </w:r>
      <w:r>
        <w:t>domy dla bezdomnych</w:t>
      </w:r>
      <w:bookmarkEnd w:id="1039"/>
    </w:p>
    <w:p w14:paraId="6EA4E8AD" w14:textId="77777777" w:rsidR="003A7A89" w:rsidRPr="003A7A89" w:rsidRDefault="003A7A89" w:rsidP="007E1775">
      <w:pPr>
        <w:pStyle w:val="Stylnastroninternet"/>
      </w:pPr>
    </w:p>
    <w:p w14:paraId="6FCBDC12" w14:textId="396190F3" w:rsidR="008830CD" w:rsidRPr="005F6B95" w:rsidRDefault="006E2A0B" w:rsidP="007E1775">
      <w:pPr>
        <w:pStyle w:val="Stylnastroninternet"/>
        <w:rPr>
          <w:i/>
          <w:iCs/>
          <w:szCs w:val="24"/>
        </w:rPr>
      </w:pPr>
      <w:r w:rsidRPr="005F6B95">
        <w:rPr>
          <w:szCs w:val="24"/>
        </w:rPr>
        <w:t>Pod nadzorem Państwowej Inspekcji Sanitarnej znajdowało się 25 noclegowni</w:t>
      </w:r>
      <w:r w:rsidR="005A5A82" w:rsidRPr="005F6B95">
        <w:rPr>
          <w:szCs w:val="24"/>
        </w:rPr>
        <w:t xml:space="preserve"> i </w:t>
      </w:r>
      <w:r w:rsidRPr="005F6B95">
        <w:rPr>
          <w:szCs w:val="24"/>
        </w:rPr>
        <w:t>domów dla bezdomnych,</w:t>
      </w:r>
      <w:r w:rsidR="005A5A82" w:rsidRPr="005F6B95">
        <w:rPr>
          <w:szCs w:val="24"/>
        </w:rPr>
        <w:t xml:space="preserve"> z </w:t>
      </w:r>
      <w:r w:rsidRPr="005F6B95">
        <w:rPr>
          <w:szCs w:val="24"/>
        </w:rPr>
        <w:t>których skontrolowano 16 (20 kontroli sanitarnych). Przeprowadzone kontrole wykazały prawidłowy stan higieniczno-sanitarny</w:t>
      </w:r>
      <w:r w:rsidR="005A5A82" w:rsidRPr="005F6B95">
        <w:rPr>
          <w:szCs w:val="24"/>
        </w:rPr>
        <w:t xml:space="preserve"> i </w:t>
      </w:r>
      <w:r w:rsidRPr="005F6B95">
        <w:rPr>
          <w:szCs w:val="24"/>
        </w:rPr>
        <w:t>techniczny większości obiektów.</w:t>
      </w:r>
      <w:r w:rsidR="000E738B" w:rsidRPr="005F6B95">
        <w:rPr>
          <w:szCs w:val="24"/>
        </w:rPr>
        <w:t xml:space="preserve"> </w:t>
      </w:r>
      <w:r w:rsidR="00702259" w:rsidRPr="005F6B95">
        <w:rPr>
          <w:szCs w:val="24"/>
        </w:rPr>
        <w:t>W</w:t>
      </w:r>
      <w:r w:rsidR="000E738B" w:rsidRPr="005F6B95">
        <w:rPr>
          <w:szCs w:val="24"/>
        </w:rPr>
        <w:t> </w:t>
      </w:r>
      <w:r w:rsidRPr="005F6B95">
        <w:rPr>
          <w:szCs w:val="24"/>
        </w:rPr>
        <w:t>3 obiektach stwierdzono uchybienia higieniczno-sanitarne lub</w:t>
      </w:r>
      <w:r w:rsidR="009C23F2">
        <w:rPr>
          <w:szCs w:val="24"/>
        </w:rPr>
        <w:t> </w:t>
      </w:r>
      <w:r w:rsidRPr="005F6B95">
        <w:rPr>
          <w:szCs w:val="24"/>
        </w:rPr>
        <w:t xml:space="preserve">techniczne. </w:t>
      </w:r>
    </w:p>
    <w:p w14:paraId="3600D8B5" w14:textId="6BD1EF07" w:rsidR="006E2A0B" w:rsidRPr="005F6B95" w:rsidRDefault="006E2A0B" w:rsidP="007E1775">
      <w:pPr>
        <w:pStyle w:val="Stylnastroninternet"/>
        <w:rPr>
          <w:i/>
          <w:iCs/>
          <w:szCs w:val="24"/>
        </w:rPr>
      </w:pPr>
      <w:r w:rsidRPr="005F6B95">
        <w:rPr>
          <w:szCs w:val="24"/>
        </w:rPr>
        <w:t>Nieprawidłowości dotyczyły m.in.:</w:t>
      </w:r>
    </w:p>
    <w:p w14:paraId="59865857" w14:textId="31B47E7B" w:rsidR="006E2A0B" w:rsidRPr="005F6B95" w:rsidRDefault="006E2A0B" w:rsidP="007E1775">
      <w:pPr>
        <w:pStyle w:val="punktatornastron"/>
      </w:pPr>
      <w:r w:rsidRPr="005F6B95">
        <w:t>w pomieszczeniach higieniczno-sanitarnych: uszczelnienia silikonowe przy brodzikach</w:t>
      </w:r>
      <w:r w:rsidR="005A5A82" w:rsidRPr="005F6B95">
        <w:t xml:space="preserve"> i </w:t>
      </w:r>
      <w:r w:rsidRPr="005F6B95">
        <w:t>wannach</w:t>
      </w:r>
      <w:r w:rsidR="005A5A82" w:rsidRPr="005F6B95">
        <w:t xml:space="preserve"> z </w:t>
      </w:r>
      <w:r w:rsidRPr="005F6B95">
        <w:t>szaro-czarnymi plamami, wanna wewnątrz pokryta nalotem;</w:t>
      </w:r>
    </w:p>
    <w:p w14:paraId="11F7F17A" w14:textId="5D37E42B" w:rsidR="006E2A0B" w:rsidRPr="005F6B95" w:rsidRDefault="006E2A0B" w:rsidP="007E1775">
      <w:pPr>
        <w:pStyle w:val="punktatornastron"/>
      </w:pPr>
      <w:r w:rsidRPr="005F6B95">
        <w:t>w pokojach</w:t>
      </w:r>
      <w:r w:rsidR="005A5A82" w:rsidRPr="005F6B95">
        <w:t xml:space="preserve"> i </w:t>
      </w:r>
      <w:r w:rsidRPr="005F6B95">
        <w:t>pomieszczeniach higieniczno-sanitarnych: powierzchnie ścian</w:t>
      </w:r>
      <w:r w:rsidR="005A5A82" w:rsidRPr="005F6B95">
        <w:t xml:space="preserve"> i </w:t>
      </w:r>
      <w:r w:rsidRPr="005F6B95">
        <w:t>sufitów</w:t>
      </w:r>
      <w:r w:rsidR="000E738B" w:rsidRPr="005F6B95">
        <w:t xml:space="preserve"> w </w:t>
      </w:r>
      <w:r w:rsidRPr="005F6B95">
        <w:t>złym stanie sanitarno-higienicznym lub technicznym trudne do utrzymania</w:t>
      </w:r>
      <w:r w:rsidR="000E738B" w:rsidRPr="005F6B95">
        <w:t xml:space="preserve"> w </w:t>
      </w:r>
      <w:r w:rsidRPr="005F6B95">
        <w:t xml:space="preserve">czystości. </w:t>
      </w:r>
    </w:p>
    <w:p w14:paraId="6FF79010" w14:textId="4F38A8BF" w:rsidR="009C23F2" w:rsidRDefault="006E2A0B" w:rsidP="007E1775">
      <w:pPr>
        <w:pStyle w:val="Stylnastroninternet"/>
      </w:pPr>
      <w:r w:rsidRPr="005F6B95">
        <w:t>W związku</w:t>
      </w:r>
      <w:r w:rsidR="005A5A82" w:rsidRPr="005F6B95">
        <w:t xml:space="preserve"> z </w:t>
      </w:r>
      <w:r w:rsidRPr="005F6B95">
        <w:t>powyższym wydano zalecenia pokontrolne</w:t>
      </w:r>
      <w:r w:rsidR="005A5A82" w:rsidRPr="005F6B95">
        <w:t xml:space="preserve"> i </w:t>
      </w:r>
      <w:r w:rsidRPr="005F6B95">
        <w:t>decyzję administracyjną,</w:t>
      </w:r>
      <w:r w:rsidR="000E738B" w:rsidRPr="005F6B95">
        <w:t xml:space="preserve"> w </w:t>
      </w:r>
      <w:r w:rsidRPr="005F6B95">
        <w:t>której nałożono obowiązki doprowadzenia obiektów do stanu zgodnego</w:t>
      </w:r>
      <w:r w:rsidR="005A5A82" w:rsidRPr="005F6B95">
        <w:t xml:space="preserve"> z </w:t>
      </w:r>
      <w:r w:rsidRPr="005F6B95">
        <w:t>wymaganiami sanitarnymi.</w:t>
      </w:r>
      <w:r w:rsidR="009C23F2">
        <w:br w:type="page"/>
      </w:r>
    </w:p>
    <w:p w14:paraId="58C8D0B2" w14:textId="4D466954" w:rsidR="00F63FBD" w:rsidRDefault="00262DC6" w:rsidP="00A266F2">
      <w:pPr>
        <w:pStyle w:val="Nagwek2"/>
        <w:numPr>
          <w:ilvl w:val="0"/>
          <w:numId w:val="129"/>
        </w:numPr>
        <w:spacing w:before="0"/>
      </w:pPr>
      <w:bookmarkStart w:id="1040" w:name="_Toc135828486"/>
      <w:r>
        <w:lastRenderedPageBreak/>
        <w:t>Obiekty hotelarskie</w:t>
      </w:r>
      <w:r w:rsidR="005A5A82">
        <w:t xml:space="preserve"> i </w:t>
      </w:r>
      <w:r>
        <w:t>inne jednostki świadczące usługi hotelarskie</w:t>
      </w:r>
      <w:bookmarkEnd w:id="1040"/>
    </w:p>
    <w:p w14:paraId="576BC87A" w14:textId="77777777" w:rsidR="00A266F2" w:rsidRPr="002D2D80" w:rsidRDefault="00A266F2" w:rsidP="007E1775">
      <w:pPr>
        <w:pStyle w:val="Stylnastroninternet"/>
      </w:pPr>
    </w:p>
    <w:p w14:paraId="39FE23BD" w14:textId="5D1F7C0E" w:rsidR="006E2A0B" w:rsidRPr="002D2D80" w:rsidRDefault="006E2A0B" w:rsidP="007E1775">
      <w:pPr>
        <w:pStyle w:val="Stylnastroninternet"/>
        <w:rPr>
          <w:rFonts w:ascii="Calibri" w:hAnsi="Calibri" w:cs="Calibri"/>
        </w:rPr>
      </w:pPr>
      <w:bookmarkStart w:id="1041" w:name="OLE_LINK9"/>
      <w:bookmarkStart w:id="1042" w:name="OLE_LINK10"/>
      <w:r w:rsidRPr="002D2D80">
        <w:rPr>
          <w:rFonts w:ascii="Calibri" w:hAnsi="Calibri" w:cs="Calibri"/>
        </w:rPr>
        <w:t>Pod nadzorem Państwowej Inspekcji Sanitarnej znajdowało się 2901 obiektów hotelarskich oraz innych obiektów,</w:t>
      </w:r>
      <w:r w:rsidR="000E738B" w:rsidRPr="002D2D80">
        <w:rPr>
          <w:rFonts w:ascii="Calibri" w:hAnsi="Calibri" w:cs="Calibri"/>
        </w:rPr>
        <w:t xml:space="preserve"> w </w:t>
      </w:r>
      <w:r w:rsidRPr="002D2D80">
        <w:rPr>
          <w:rFonts w:ascii="Calibri" w:hAnsi="Calibri" w:cs="Calibri"/>
        </w:rPr>
        <w:t>których świadczone były usługi hotelarskie, tj.:</w:t>
      </w:r>
    </w:p>
    <w:bookmarkEnd w:id="1041"/>
    <w:bookmarkEnd w:id="1042"/>
    <w:p w14:paraId="65ADE4D9" w14:textId="77777777" w:rsidR="006E2A0B" w:rsidRPr="002D2D80" w:rsidRDefault="006E2A0B" w:rsidP="007E1775">
      <w:pPr>
        <w:pStyle w:val="punktatornastron"/>
      </w:pPr>
      <w:r w:rsidRPr="002D2D80">
        <w:t xml:space="preserve">148 hoteli, </w:t>
      </w:r>
    </w:p>
    <w:p w14:paraId="5B3134D8" w14:textId="77777777" w:rsidR="006E2A0B" w:rsidRPr="002D2D80" w:rsidRDefault="006E2A0B" w:rsidP="007E1775">
      <w:pPr>
        <w:pStyle w:val="punktatornastron"/>
      </w:pPr>
      <w:r w:rsidRPr="002D2D80">
        <w:t xml:space="preserve">7 moteli, </w:t>
      </w:r>
    </w:p>
    <w:p w14:paraId="09C51E69" w14:textId="77777777" w:rsidR="006E2A0B" w:rsidRPr="002D2D80" w:rsidRDefault="006E2A0B" w:rsidP="007E1775">
      <w:pPr>
        <w:pStyle w:val="punktatornastron"/>
      </w:pPr>
      <w:r w:rsidRPr="002D2D80">
        <w:t xml:space="preserve">31 pensjonatów, </w:t>
      </w:r>
    </w:p>
    <w:p w14:paraId="6A2C50BF" w14:textId="77777777" w:rsidR="006E2A0B" w:rsidRPr="002D2D80" w:rsidRDefault="006E2A0B" w:rsidP="007E1775">
      <w:pPr>
        <w:pStyle w:val="punktatornastron"/>
      </w:pPr>
      <w:r w:rsidRPr="002D2D80">
        <w:t xml:space="preserve">34 kempingi, </w:t>
      </w:r>
    </w:p>
    <w:p w14:paraId="4122AED7" w14:textId="77777777" w:rsidR="006E2A0B" w:rsidRPr="002D2D80" w:rsidRDefault="006E2A0B" w:rsidP="007E1775">
      <w:pPr>
        <w:pStyle w:val="punktatornastron"/>
      </w:pPr>
      <w:r w:rsidRPr="002D2D80">
        <w:t xml:space="preserve">2 domy wycieczkowe, </w:t>
      </w:r>
    </w:p>
    <w:p w14:paraId="6A9A46D1" w14:textId="39E7E8AB" w:rsidR="006E2A0B" w:rsidRPr="002D2D80" w:rsidRDefault="006E2A0B" w:rsidP="007E1775">
      <w:pPr>
        <w:pStyle w:val="punktatornastron"/>
      </w:pPr>
      <w:r w:rsidRPr="002D2D80">
        <w:t>74 schroniska</w:t>
      </w:r>
      <w:r w:rsidR="005A5A82" w:rsidRPr="002D2D80">
        <w:t xml:space="preserve"> i </w:t>
      </w:r>
      <w:r w:rsidRPr="002D2D80">
        <w:t xml:space="preserve">pola biwakowe, </w:t>
      </w:r>
    </w:p>
    <w:p w14:paraId="3B9BC287" w14:textId="77777777" w:rsidR="006E2A0B" w:rsidRPr="002D2D80" w:rsidRDefault="006E2A0B" w:rsidP="007E1775">
      <w:pPr>
        <w:pStyle w:val="punktatornastron"/>
      </w:pPr>
      <w:r w:rsidRPr="002D2D80">
        <w:t xml:space="preserve">1 728 ośrodków wczasowych, </w:t>
      </w:r>
    </w:p>
    <w:p w14:paraId="61827F85" w14:textId="77777777" w:rsidR="006E2A0B" w:rsidRPr="002D2D80" w:rsidRDefault="006E2A0B" w:rsidP="007E1775">
      <w:pPr>
        <w:pStyle w:val="punktatornastron"/>
      </w:pPr>
      <w:r w:rsidRPr="002D2D80">
        <w:t>255 gospodarstw agroturystycznych,</w:t>
      </w:r>
    </w:p>
    <w:p w14:paraId="66630048" w14:textId="77777777" w:rsidR="006E2A0B" w:rsidRPr="002D2D80" w:rsidRDefault="006E2A0B" w:rsidP="007E1775">
      <w:pPr>
        <w:pStyle w:val="punktatornastron"/>
      </w:pPr>
      <w:r w:rsidRPr="002D2D80">
        <w:t xml:space="preserve">622 inne obiekty np. kwatery turystyczne, pokoje hotelowe, pokoje gościnne, pokoje noclegowe, apartamenty, ośrodki szkoleniowo-wypoczynkowe, ośrodki żeglarskie, ośrodki jeździeckie etc.). </w:t>
      </w:r>
    </w:p>
    <w:p w14:paraId="75845C72" w14:textId="1EF17B59" w:rsidR="006E2A0B" w:rsidRPr="002D2D80" w:rsidRDefault="006E2A0B" w:rsidP="007E1775">
      <w:pPr>
        <w:pStyle w:val="Stylnastroninternet"/>
      </w:pPr>
      <w:r w:rsidRPr="002D2D80">
        <w:t>Spośród ww. obiektów skontrolowano 777 (26,8%), przeprowadzając 957 kontroli sanitarnych.</w:t>
      </w:r>
    </w:p>
    <w:p w14:paraId="71DB6CA2" w14:textId="3A65B3CD" w:rsidR="006E2A0B" w:rsidRPr="002D2D80" w:rsidRDefault="006E2A0B" w:rsidP="007E1775">
      <w:pPr>
        <w:pStyle w:val="Stylnastroninternet"/>
      </w:pPr>
      <w:r w:rsidRPr="002D2D80">
        <w:t>W pierwszym kwartale 2022 roku</w:t>
      </w:r>
      <w:r w:rsidR="000E738B" w:rsidRPr="002D2D80">
        <w:t xml:space="preserve"> w </w:t>
      </w:r>
      <w:r w:rsidRPr="002D2D80">
        <w:t>związku</w:t>
      </w:r>
      <w:r w:rsidR="005A5A82" w:rsidRPr="002D2D80">
        <w:t xml:space="preserve"> z </w:t>
      </w:r>
      <w:r w:rsidRPr="002D2D80">
        <w:t>trwającym stanem epidemii SARS-CoV-2</w:t>
      </w:r>
      <w:r w:rsidR="000E738B" w:rsidRPr="002D2D80">
        <w:t xml:space="preserve"> w </w:t>
      </w:r>
      <w:r w:rsidRPr="002D2D80">
        <w:t>Polsce, przeprowadzono szereg kontroli sprawdzających przestrzeganie ograniczeń, nakazów, zakazów</w:t>
      </w:r>
      <w:r w:rsidR="005A5A82" w:rsidRPr="002D2D80">
        <w:t xml:space="preserve"> i </w:t>
      </w:r>
      <w:r w:rsidRPr="002D2D80">
        <w:t>zaleceń, zgodnie</w:t>
      </w:r>
      <w:r w:rsidR="005A5A82" w:rsidRPr="002D2D80">
        <w:t xml:space="preserve"> z </w:t>
      </w:r>
      <w:r w:rsidRPr="002D2D80">
        <w:t>obowiązującymi przepisami prawa oraz wytycznymi GIS</w:t>
      </w:r>
      <w:r w:rsidR="000E738B" w:rsidRPr="002D2D80">
        <w:t xml:space="preserve"> w </w:t>
      </w:r>
      <w:r w:rsidRPr="002D2D80">
        <w:t>tym zakresie.</w:t>
      </w:r>
      <w:r w:rsidR="000E738B" w:rsidRPr="002D2D80">
        <w:t xml:space="preserve"> </w:t>
      </w:r>
      <w:r w:rsidR="00702259" w:rsidRPr="002D2D80">
        <w:t>W</w:t>
      </w:r>
      <w:r w:rsidR="000E738B" w:rsidRPr="002D2D80">
        <w:t> </w:t>
      </w:r>
      <w:r w:rsidRPr="002D2D80">
        <w:t>zdecydowanej większości obiektów przestrzegano ww. przepisów oraz</w:t>
      </w:r>
      <w:r w:rsidR="009C23F2">
        <w:t> </w:t>
      </w:r>
      <w:r w:rsidRPr="002D2D80">
        <w:t>zapewniono środki ochrony indywidualnej (maseczki higieniczne jednorazowe, maseczki wielorazowe, rękawiczki jednorazowe) oraz zapas preparatów do dezynfekcji rąk oraz</w:t>
      </w:r>
      <w:r w:rsidR="009C23F2">
        <w:t> </w:t>
      </w:r>
      <w:r w:rsidRPr="002D2D80">
        <w:t xml:space="preserve">powierzchni. </w:t>
      </w:r>
    </w:p>
    <w:p w14:paraId="09E3805C" w14:textId="4A2C7D9E" w:rsidR="006E2A0B" w:rsidRPr="002D2D80" w:rsidRDefault="006E2A0B" w:rsidP="007E1775">
      <w:pPr>
        <w:pStyle w:val="Stylnastroninternet"/>
      </w:pPr>
      <w:r w:rsidRPr="002D2D80">
        <w:t>W trakcie prowadzonych czynności kontrolnych oceniano m.in.: stan higieniczno-sanitarny</w:t>
      </w:r>
      <w:r w:rsidR="005A5A82" w:rsidRPr="002D2D80">
        <w:t xml:space="preserve"> i </w:t>
      </w:r>
      <w:r w:rsidRPr="002D2D80">
        <w:t>techniczny: pokoi mieszkalnych, pomieszczeń higieniczno-sanitarnych i</w:t>
      </w:r>
      <w:r w:rsidR="009C23F2">
        <w:t> </w:t>
      </w:r>
      <w:r w:rsidRPr="002D2D80">
        <w:t>gospodarczych wraz</w:t>
      </w:r>
      <w:r w:rsidR="005A5A82" w:rsidRPr="002D2D80">
        <w:t xml:space="preserve"> z </w:t>
      </w:r>
      <w:r w:rsidRPr="002D2D80">
        <w:t>wyposażeniem, ciągów komunikacyjnych, klatek schodowych, zaopatrzenia</w:t>
      </w:r>
      <w:r w:rsidR="000E738B" w:rsidRPr="002D2D80">
        <w:t xml:space="preserve"> w </w:t>
      </w:r>
      <w:r w:rsidRPr="002D2D80">
        <w:t>wodę do spożycia, postępowania</w:t>
      </w:r>
      <w:r w:rsidR="005A5A82" w:rsidRPr="002D2D80">
        <w:t xml:space="preserve"> z </w:t>
      </w:r>
      <w:r w:rsidRPr="002D2D80">
        <w:t>bielizną, gospodarkę odpadami komunalnymi, odprowadzanie ścieków bytowo-gospodarczych oraz dbałość o czystość na</w:t>
      </w:r>
      <w:r w:rsidR="009C23F2">
        <w:t> </w:t>
      </w:r>
      <w:r w:rsidRPr="002D2D80">
        <w:t xml:space="preserve">przyległym terenie. </w:t>
      </w:r>
    </w:p>
    <w:p w14:paraId="3023B804" w14:textId="7C1AB50E" w:rsidR="008830CD" w:rsidRPr="002D2D80" w:rsidRDefault="006E2A0B" w:rsidP="007E1775">
      <w:pPr>
        <w:pStyle w:val="Stylnastroninternet"/>
      </w:pPr>
      <w:r w:rsidRPr="002D2D80">
        <w:t>Przeprowadzone kontrole sanitarne wykazały prawidłowy stan higieniczno-sanitarny</w:t>
      </w:r>
      <w:r w:rsidR="005A5A82" w:rsidRPr="002D2D80">
        <w:t xml:space="preserve"> i </w:t>
      </w:r>
      <w:r w:rsidRPr="002D2D80">
        <w:t>techniczny większości obiektów, wyposażenie obiektów noclegowych zależało od</w:t>
      </w:r>
      <w:r w:rsidR="009C23F2">
        <w:t> </w:t>
      </w:r>
      <w:r w:rsidRPr="002D2D80">
        <w:t>standardu.</w:t>
      </w:r>
      <w:r w:rsidR="000E738B" w:rsidRPr="002D2D80">
        <w:t xml:space="preserve"> </w:t>
      </w:r>
      <w:r w:rsidR="00702259" w:rsidRPr="002D2D80">
        <w:t>W</w:t>
      </w:r>
      <w:r w:rsidR="000E738B" w:rsidRPr="002D2D80">
        <w:t> </w:t>
      </w:r>
      <w:r w:rsidRPr="002D2D80">
        <w:t>124 obiektach stwierdzono uchybienia higieniczno-sanitarne lub</w:t>
      </w:r>
      <w:r w:rsidR="009C23F2">
        <w:t> </w:t>
      </w:r>
      <w:r w:rsidRPr="002D2D80">
        <w:t xml:space="preserve">techniczne. </w:t>
      </w:r>
    </w:p>
    <w:p w14:paraId="77C0067C" w14:textId="7AC69A8B" w:rsidR="006E2A0B" w:rsidRPr="002D2D80" w:rsidRDefault="006E2A0B" w:rsidP="007E1775">
      <w:pPr>
        <w:pStyle w:val="Stylnastroninternet"/>
      </w:pPr>
      <w:r w:rsidRPr="002D2D80">
        <w:t>Najczęściej stwierdzane nieprawidłowości to m.in.</w:t>
      </w:r>
    </w:p>
    <w:p w14:paraId="1CC5C4AD" w14:textId="03B7EFA9" w:rsidR="006E2A0B" w:rsidRPr="007E1775" w:rsidRDefault="006E2A0B" w:rsidP="007E1775">
      <w:pPr>
        <w:pStyle w:val="punktatornastron"/>
      </w:pPr>
      <w:r w:rsidRPr="007E1775">
        <w:t>brak prawidłowych warunków magazynowania bielizny czystej</w:t>
      </w:r>
      <w:r w:rsidR="005A5A82" w:rsidRPr="007E1775">
        <w:t xml:space="preserve"> i </w:t>
      </w:r>
      <w:r w:rsidRPr="007E1775">
        <w:t>brudnej tj.</w:t>
      </w:r>
      <w:r w:rsidR="009C23F2">
        <w:t xml:space="preserve"> </w:t>
      </w:r>
      <w:r w:rsidRPr="007E1775">
        <w:t>zły stan higieniczno-sanitarny lub techniczny powierzchni ścian, podłóg</w:t>
      </w:r>
      <w:r w:rsidR="005A5A82" w:rsidRPr="007E1775">
        <w:t xml:space="preserve"> i </w:t>
      </w:r>
      <w:r w:rsidRPr="007E1775">
        <w:t>sufitów trudne do</w:t>
      </w:r>
      <w:r w:rsidR="009C23F2">
        <w:t> </w:t>
      </w:r>
      <w:r w:rsidRPr="007E1775">
        <w:t>utrzymania</w:t>
      </w:r>
      <w:r w:rsidR="000E738B" w:rsidRPr="007E1775">
        <w:t xml:space="preserve"> w </w:t>
      </w:r>
      <w:r w:rsidRPr="007E1775">
        <w:t>czystości, brak skutecznej wentylacji lub niewłaściwy stan higieniczno-sanitarny kratek wentylacyjnych;</w:t>
      </w:r>
    </w:p>
    <w:p w14:paraId="6A16DD9D" w14:textId="5DE67D07" w:rsidR="006E2A0B" w:rsidRPr="007E1775" w:rsidRDefault="006E2A0B" w:rsidP="007E1775">
      <w:pPr>
        <w:pStyle w:val="punktatornastron"/>
      </w:pPr>
      <w:r w:rsidRPr="007E1775">
        <w:t>w pomieszczeniach higieniczno-sanitarnych: powierzchnie ścian, sufitów</w:t>
      </w:r>
      <w:r w:rsidR="005A5A82" w:rsidRPr="007E1775">
        <w:t xml:space="preserve"> i </w:t>
      </w:r>
      <w:r w:rsidRPr="007E1775">
        <w:t>podłóg</w:t>
      </w:r>
      <w:r w:rsidR="000E738B" w:rsidRPr="007E1775">
        <w:t xml:space="preserve"> w </w:t>
      </w:r>
      <w:r w:rsidRPr="007E1775">
        <w:t xml:space="preserve">złym stanie higieniczno-sanitarnym lub technicznym, skorodowane </w:t>
      </w:r>
      <w:r w:rsidRPr="007E1775">
        <w:lastRenderedPageBreak/>
        <w:t>lub</w:t>
      </w:r>
      <w:r w:rsidR="009C23F2">
        <w:t> </w:t>
      </w:r>
      <w:r w:rsidRPr="007E1775">
        <w:t>zakamienione m.in. siedziska dla osób niepełnosprawnych, drzwi od kabin prysznicowych, elementy brodzika, baterie umywalkowe, słuchawki prysznicowe, deszczownice, grzejniki</w:t>
      </w:r>
      <w:r w:rsidR="008830CD" w:rsidRPr="007E1775">
        <w:t>;</w:t>
      </w:r>
      <w:r w:rsidRPr="007E1775">
        <w:t xml:space="preserve"> </w:t>
      </w:r>
      <w:r w:rsidR="008830CD" w:rsidRPr="007E1775">
        <w:t>k</w:t>
      </w:r>
      <w:r w:rsidRPr="007E1775">
        <w:t>ratki wentylacyjne</w:t>
      </w:r>
      <w:r w:rsidR="005A5A82" w:rsidRPr="007E1775">
        <w:t xml:space="preserve"> i </w:t>
      </w:r>
      <w:r w:rsidRPr="007E1775">
        <w:t>ściekowe brudne, połamane lub ich brak, brak osłon na punktach świetlnych</w:t>
      </w:r>
      <w:r w:rsidR="005A5A82" w:rsidRPr="007E1775">
        <w:t xml:space="preserve"> i </w:t>
      </w:r>
      <w:r w:rsidRPr="007E1775">
        <w:t>puszkach elektrycznych</w:t>
      </w:r>
      <w:r w:rsidR="008830CD" w:rsidRPr="007E1775">
        <w:t xml:space="preserve">; na terenie </w:t>
      </w:r>
      <w:r w:rsidRPr="007E1775">
        <w:t>pola namiotowego: brak doprowadzenia bieżącej ciepłej wody, niezabezpieczone kable od</w:t>
      </w:r>
      <w:r w:rsidR="009C23F2">
        <w:t> </w:t>
      </w:r>
      <w:r w:rsidRPr="007E1775">
        <w:t>oświetlenia;</w:t>
      </w:r>
    </w:p>
    <w:p w14:paraId="0A40B5CB" w14:textId="2AD46300" w:rsidR="006E2A0B" w:rsidRPr="007E1775" w:rsidRDefault="006E2A0B" w:rsidP="007E1775">
      <w:pPr>
        <w:pStyle w:val="punktatornastron"/>
      </w:pPr>
      <w:r w:rsidRPr="007E1775">
        <w:t>w pomieszczeniach magazynu do przechowywania środków czystości</w:t>
      </w:r>
      <w:r w:rsidR="005A5A82" w:rsidRPr="007E1775">
        <w:t xml:space="preserve"> i </w:t>
      </w:r>
      <w:r w:rsidRPr="007E1775">
        <w:t>sprzętu porządkowego/siłowni: niewłaściwy stan higieniczno-sanitarny ścian</w:t>
      </w:r>
      <w:r w:rsidR="005A5A82" w:rsidRPr="007E1775">
        <w:t xml:space="preserve"> i </w:t>
      </w:r>
      <w:r w:rsidRPr="007E1775">
        <w:t>sufitów oraz</w:t>
      </w:r>
      <w:r w:rsidR="009C23F2">
        <w:t> </w:t>
      </w:r>
      <w:r w:rsidRPr="007E1775">
        <w:t xml:space="preserve">skorodowane obudowy lamp; </w:t>
      </w:r>
    </w:p>
    <w:p w14:paraId="6F8AD37B" w14:textId="224295A4" w:rsidR="006E2A0B" w:rsidRPr="007E1775" w:rsidRDefault="006E2A0B" w:rsidP="007E1775">
      <w:pPr>
        <w:pStyle w:val="punktatornastron"/>
      </w:pPr>
      <w:r w:rsidRPr="007E1775">
        <w:t>pomieszczenie</w:t>
      </w:r>
      <w:r w:rsidR="005A5A82" w:rsidRPr="007E1775">
        <w:t xml:space="preserve"> z </w:t>
      </w:r>
      <w:r w:rsidRPr="007E1775">
        <w:t>basenami/jacuzzi: niewłaściwy stan higieniczno-sanitarny lub</w:t>
      </w:r>
      <w:r w:rsidR="009C23F2">
        <w:t> </w:t>
      </w:r>
      <w:r w:rsidRPr="007E1775">
        <w:t>techniczny powierzchni ścian</w:t>
      </w:r>
      <w:r w:rsidR="005A5A82" w:rsidRPr="007E1775">
        <w:t xml:space="preserve"> i </w:t>
      </w:r>
      <w:r w:rsidRPr="007E1775">
        <w:t>podłóg</w:t>
      </w:r>
      <w:r w:rsidR="008830CD" w:rsidRPr="007E1775">
        <w:t>;</w:t>
      </w:r>
      <w:r w:rsidRPr="007E1775">
        <w:t xml:space="preserve"> skorodowane uchwyty tablic informacyjnych oraz haczyki na ręczniki</w:t>
      </w:r>
      <w:r w:rsidR="008830CD" w:rsidRPr="007E1775">
        <w:t>;</w:t>
      </w:r>
      <w:r w:rsidR="000E738B" w:rsidRPr="007E1775">
        <w:t xml:space="preserve"> w </w:t>
      </w:r>
      <w:r w:rsidRPr="007E1775">
        <w:t>pomieszczeniu dozowania kwasu siarkowego brak zlewu kwasoodpornego</w:t>
      </w:r>
      <w:r w:rsidR="005A5A82" w:rsidRPr="007E1775">
        <w:t xml:space="preserve"> z </w:t>
      </w:r>
      <w:r w:rsidRPr="007E1775">
        <w:t>podłączeniem bieżącej wody, brak wodnego natrysku ratunkowego, brak skutecznej wentylacji oraz apteczki</w:t>
      </w:r>
      <w:r w:rsidR="005A5A82" w:rsidRPr="007E1775">
        <w:t xml:space="preserve"> </w:t>
      </w:r>
      <w:r w:rsidR="00702259" w:rsidRPr="007E1775">
        <w:t>I</w:t>
      </w:r>
      <w:r w:rsidR="005A5A82" w:rsidRPr="007E1775">
        <w:t> </w:t>
      </w:r>
      <w:r w:rsidRPr="007E1775">
        <w:t>pomocy ze środkami neutralizującymi do przemywania oczu</w:t>
      </w:r>
      <w:r w:rsidR="000E738B" w:rsidRPr="007E1775">
        <w:t xml:space="preserve"> w </w:t>
      </w:r>
      <w:r w:rsidRPr="007E1775">
        <w:t>pomieszczeniu dozowania chemii basenowej;</w:t>
      </w:r>
    </w:p>
    <w:p w14:paraId="3BE0125D" w14:textId="3C964E4A" w:rsidR="006E2A0B" w:rsidRPr="007E1775" w:rsidRDefault="006E2A0B" w:rsidP="007E1775">
      <w:pPr>
        <w:pStyle w:val="punktatornastron"/>
      </w:pPr>
      <w:r w:rsidRPr="007E1775">
        <w:t>w pokojach mieszkalnych: niewłaściwy stan higieniczno-sanitarny lub techniczny powierzchni podłóg, ścian</w:t>
      </w:r>
      <w:r w:rsidR="005A5A82" w:rsidRPr="007E1775">
        <w:t xml:space="preserve"> i </w:t>
      </w:r>
      <w:r w:rsidRPr="007E1775">
        <w:t>sufitów</w:t>
      </w:r>
      <w:r w:rsidR="008830CD" w:rsidRPr="007E1775">
        <w:t>;</w:t>
      </w:r>
      <w:r w:rsidRPr="007E1775">
        <w:t xml:space="preserve">  drewniane elementy łóżek, szaf</w:t>
      </w:r>
      <w:r w:rsidR="005A5A82" w:rsidRPr="007E1775">
        <w:t xml:space="preserve"> i </w:t>
      </w:r>
      <w:r w:rsidRPr="007E1775">
        <w:t>szafek nocnych</w:t>
      </w:r>
      <w:r w:rsidR="005A5A82" w:rsidRPr="007E1775">
        <w:t xml:space="preserve"> z </w:t>
      </w:r>
      <w:r w:rsidRPr="007E1775">
        <w:t>ciemnymi nalotami</w:t>
      </w:r>
      <w:r w:rsidR="005A5A82" w:rsidRPr="007E1775">
        <w:t xml:space="preserve"> i </w:t>
      </w:r>
      <w:r w:rsidRPr="007E1775">
        <w:t>plamami lub ubytkami płyt meblarskich, łóżka</w:t>
      </w:r>
      <w:r w:rsidR="005A5A82" w:rsidRPr="007E1775">
        <w:t xml:space="preserve"> i </w:t>
      </w:r>
      <w:r w:rsidRPr="007E1775">
        <w:t>sofy</w:t>
      </w:r>
      <w:r w:rsidR="005A5A82" w:rsidRPr="007E1775">
        <w:t xml:space="preserve"> z </w:t>
      </w:r>
      <w:r w:rsidRPr="007E1775">
        <w:t>miejscowymi przetarciami</w:t>
      </w:r>
      <w:r w:rsidR="005A5A82" w:rsidRPr="007E1775">
        <w:t xml:space="preserve"> i </w:t>
      </w:r>
      <w:r w:rsidRPr="007E1775">
        <w:t>dziurami</w:t>
      </w:r>
      <w:r w:rsidR="000E738B" w:rsidRPr="007E1775">
        <w:t xml:space="preserve"> w </w:t>
      </w:r>
      <w:r w:rsidRPr="007E1775">
        <w:t>powierzchni tapicerowanej, niewłaściwy stan higieniczno-sanitarny kołder</w:t>
      </w:r>
      <w:r w:rsidR="005A5A82" w:rsidRPr="007E1775">
        <w:t xml:space="preserve"> i </w:t>
      </w:r>
      <w:r w:rsidRPr="007E1775">
        <w:t>poduszek</w:t>
      </w:r>
      <w:r w:rsidR="005A5A82" w:rsidRPr="007E1775">
        <w:t xml:space="preserve"> z </w:t>
      </w:r>
      <w:r w:rsidRPr="007E1775">
        <w:t>widocznymi trwałymi zabrudzeniami oraz</w:t>
      </w:r>
      <w:r w:rsidR="009C23F2">
        <w:t> </w:t>
      </w:r>
      <w:r w:rsidRPr="007E1775">
        <w:t>rozdarciami, brak osłon na punktach świetlnych, obecność insektów;</w:t>
      </w:r>
    </w:p>
    <w:p w14:paraId="1E2D5D38" w14:textId="72785775" w:rsidR="006E2A0B" w:rsidRPr="007E1775" w:rsidRDefault="006E2A0B" w:rsidP="007E1775">
      <w:pPr>
        <w:pStyle w:val="punktatornastron"/>
      </w:pPr>
      <w:r w:rsidRPr="007E1775">
        <w:t>w gabinetach masażu/spa: niewłaściwy stan higieniczno-sanitarny lub techniczny ścian oraz wyposażenia</w:t>
      </w:r>
      <w:r w:rsidR="008830CD" w:rsidRPr="007E1775">
        <w:t>;</w:t>
      </w:r>
      <w:r w:rsidRPr="007E1775">
        <w:t xml:space="preserve"> środki do dezynfekcji powierzchni oraz rąk po upływie daty przydatności określonej na opakowaniu;</w:t>
      </w:r>
    </w:p>
    <w:p w14:paraId="4D5DE23E" w14:textId="3A538D0E" w:rsidR="006E2A0B" w:rsidRPr="007E1775" w:rsidRDefault="006E2A0B" w:rsidP="007E1775">
      <w:pPr>
        <w:pStyle w:val="punktatornastron"/>
      </w:pPr>
      <w:r w:rsidRPr="007E1775">
        <w:t>ogólnodostępne pomieszczenie kuchenne: niewłaściwy stan higieniczno-sanitarny lub</w:t>
      </w:r>
      <w:r w:rsidR="009C23F2">
        <w:t> </w:t>
      </w:r>
      <w:r w:rsidRPr="007E1775">
        <w:t>techniczny ścian</w:t>
      </w:r>
      <w:r w:rsidR="005A5A82" w:rsidRPr="007E1775">
        <w:t xml:space="preserve"> i </w:t>
      </w:r>
      <w:r w:rsidRPr="007E1775">
        <w:t>podłóg oraz wyposażenia</w:t>
      </w:r>
      <w:r w:rsidR="000E738B" w:rsidRPr="007E1775">
        <w:t xml:space="preserve"> w </w:t>
      </w:r>
      <w:r w:rsidRPr="007E1775">
        <w:t>aneksach kuchennych;</w:t>
      </w:r>
    </w:p>
    <w:p w14:paraId="25BD4781" w14:textId="0055DD69" w:rsidR="006E2A0B" w:rsidRPr="007E1775" w:rsidRDefault="006E2A0B" w:rsidP="007E1775">
      <w:pPr>
        <w:pStyle w:val="punktatornastron"/>
      </w:pPr>
      <w:r w:rsidRPr="007E1775">
        <w:t>w ciągach komunikacyjnych/świetlicach/salonach ogólnodostępnych budynków niewłaściwy stan higieniczno-sanitarny lub techniczny ścian</w:t>
      </w:r>
      <w:r w:rsidR="005A5A82" w:rsidRPr="007E1775">
        <w:t xml:space="preserve"> i </w:t>
      </w:r>
      <w:r w:rsidRPr="007E1775">
        <w:t>sufitów uniemożliwiający skuteczne mycie</w:t>
      </w:r>
      <w:r w:rsidR="005A5A82" w:rsidRPr="007E1775">
        <w:t xml:space="preserve"> i </w:t>
      </w:r>
      <w:r w:rsidRPr="007E1775">
        <w:t>dezynfekcję, brudne</w:t>
      </w:r>
      <w:r w:rsidR="005A5A82" w:rsidRPr="007E1775">
        <w:t xml:space="preserve"> i </w:t>
      </w:r>
      <w:r w:rsidRPr="007E1775">
        <w:t>zakurzone elementy oświetlenia;</w:t>
      </w:r>
    </w:p>
    <w:p w14:paraId="696CF7AD" w14:textId="73747D02" w:rsidR="006E2A0B" w:rsidRPr="007E1775" w:rsidRDefault="006E2A0B" w:rsidP="007E1775">
      <w:pPr>
        <w:pStyle w:val="punktatornastron"/>
      </w:pPr>
      <w:r w:rsidRPr="007E1775">
        <w:t>place zabaw</w:t>
      </w:r>
      <w:r w:rsidR="005A5A82" w:rsidRPr="007E1775">
        <w:t xml:space="preserve"> i </w:t>
      </w:r>
      <w:r w:rsidRPr="007E1775">
        <w:t>teren wokół ww. obiektów: elementy urządzeń</w:t>
      </w:r>
      <w:r w:rsidR="005A5A82" w:rsidRPr="007E1775">
        <w:t xml:space="preserve"> z </w:t>
      </w:r>
      <w:r w:rsidRPr="007E1775">
        <w:t>ubytkami drewna</w:t>
      </w:r>
      <w:r w:rsidR="005A5A82" w:rsidRPr="007E1775">
        <w:t xml:space="preserve"> i </w:t>
      </w:r>
      <w:r w:rsidRPr="007E1775">
        <w:t>farby, połamane plastikowe części wyposażenia placów zabaw;</w:t>
      </w:r>
    </w:p>
    <w:p w14:paraId="1466A38F" w14:textId="4ABAA282" w:rsidR="006E2A0B" w:rsidRPr="007E1775" w:rsidRDefault="006E2A0B" w:rsidP="007E1775">
      <w:pPr>
        <w:pStyle w:val="punktatornastron"/>
      </w:pPr>
      <w:r w:rsidRPr="007E1775">
        <w:t>w pomieszczeniu pralni: niewłaściwy stan higieniczno-sanitarny lub techniczny ścian lub podłóg trudne do utrzymania</w:t>
      </w:r>
      <w:r w:rsidR="000E738B" w:rsidRPr="007E1775">
        <w:t xml:space="preserve"> w </w:t>
      </w:r>
      <w:r w:rsidRPr="007E1775">
        <w:t>czystości, bielizna pościelowa poddana nieodpowiedniemu procesowi prania oraz suszenia.</w:t>
      </w:r>
    </w:p>
    <w:p w14:paraId="409D5428" w14:textId="53CD0553" w:rsidR="009C23F2" w:rsidRDefault="006E2A0B" w:rsidP="007E1775">
      <w:pPr>
        <w:pStyle w:val="Stylnastroninternet"/>
      </w:pPr>
      <w:r w:rsidRPr="002D2D80">
        <w:t>Na poprawę stanu higieniczno-sanitarnego</w:t>
      </w:r>
      <w:r w:rsidR="005A5A82" w:rsidRPr="002D2D80">
        <w:t xml:space="preserve"> i </w:t>
      </w:r>
      <w:r w:rsidRPr="002D2D80">
        <w:t>technicznego obiektów hotelarskich</w:t>
      </w:r>
      <w:r w:rsidR="005A5A82" w:rsidRPr="002D2D80">
        <w:t xml:space="preserve"> i </w:t>
      </w:r>
      <w:r w:rsidRPr="002D2D80">
        <w:t>innych obiektów,</w:t>
      </w:r>
      <w:r w:rsidR="000E738B" w:rsidRPr="002D2D80">
        <w:t xml:space="preserve"> w </w:t>
      </w:r>
      <w:r w:rsidRPr="002D2D80">
        <w:t>których świadczone były usługi hotelarskie wydano zalecenia pokontrolne</w:t>
      </w:r>
      <w:r w:rsidR="005A5A82" w:rsidRPr="002D2D80">
        <w:t xml:space="preserve"> i </w:t>
      </w:r>
      <w:r w:rsidRPr="002D2D80">
        <w:t>73 decyzje administracyjne,</w:t>
      </w:r>
      <w:r w:rsidR="000E738B" w:rsidRPr="002D2D80">
        <w:t xml:space="preserve"> w </w:t>
      </w:r>
      <w:r w:rsidRPr="002D2D80">
        <w:t>których nałożono obowiązki doprowadzenia obiektów do stanu zgodnego</w:t>
      </w:r>
      <w:r w:rsidR="005A5A82" w:rsidRPr="002D2D80">
        <w:t xml:space="preserve"> z </w:t>
      </w:r>
      <w:r w:rsidRPr="002D2D80">
        <w:t>wymaganiami sanitarnymi. Winnych zaniedbań ukarano 76 grzywnami</w:t>
      </w:r>
      <w:r w:rsidR="000E738B" w:rsidRPr="002D2D80">
        <w:t xml:space="preserve"> w </w:t>
      </w:r>
      <w:r w:rsidRPr="002D2D80">
        <w:t>drodze mandatu karnego</w:t>
      </w:r>
      <w:r w:rsidR="008830CD" w:rsidRPr="002D2D80">
        <w:t>.</w:t>
      </w:r>
      <w:r w:rsidRPr="002D2D80">
        <w:t xml:space="preserve"> Ponadto, wystosowano 7 upomnień, 3 tytuły wykonawcze, 4 postanowienia o nałożeniu grzywny</w:t>
      </w:r>
      <w:r w:rsidR="008830CD" w:rsidRPr="002D2D80">
        <w:t>.</w:t>
      </w:r>
      <w:r w:rsidR="009C23F2">
        <w:br w:type="page"/>
      </w:r>
    </w:p>
    <w:p w14:paraId="03AD412A" w14:textId="2EE64FAA" w:rsidR="00F63FBD" w:rsidRDefault="00F63FBD" w:rsidP="00021A04">
      <w:pPr>
        <w:pStyle w:val="Nagwek2"/>
        <w:numPr>
          <w:ilvl w:val="0"/>
          <w:numId w:val="129"/>
        </w:numPr>
        <w:spacing w:before="0"/>
      </w:pPr>
      <w:bookmarkStart w:id="1043" w:name="_Toc135828487"/>
      <w:r w:rsidRPr="00345AB3">
        <w:lastRenderedPageBreak/>
        <w:t>Zakłady fryzjerskie, kosmetyczne, tatuażu, odnowy biologicznej</w:t>
      </w:r>
      <w:r w:rsidR="005A5A82">
        <w:t xml:space="preserve"> i </w:t>
      </w:r>
      <w:r w:rsidRPr="00345AB3">
        <w:t>inne świadczące</w:t>
      </w:r>
      <w:r w:rsidR="005F7E9B">
        <w:t xml:space="preserve"> </w:t>
      </w:r>
      <w:r w:rsidRPr="005F7E9B">
        <w:t>podobne usługi</w:t>
      </w:r>
      <w:bookmarkEnd w:id="1043"/>
    </w:p>
    <w:p w14:paraId="6EBA8DD5" w14:textId="77777777" w:rsidR="00A266F2" w:rsidRPr="002D2D80" w:rsidRDefault="00A266F2" w:rsidP="007E1775">
      <w:pPr>
        <w:pStyle w:val="Stylnastroninternet"/>
      </w:pPr>
    </w:p>
    <w:p w14:paraId="397C3EBA" w14:textId="086068A4" w:rsidR="006E2A0B" w:rsidRPr="002D2D80" w:rsidRDefault="006E2A0B" w:rsidP="007E1775">
      <w:pPr>
        <w:pStyle w:val="Stylnastroninternet"/>
        <w:rPr>
          <w:rFonts w:ascii="Calibri" w:hAnsi="Calibri" w:cs="Calibri"/>
        </w:rPr>
      </w:pPr>
      <w:r w:rsidRPr="002D2D80">
        <w:rPr>
          <w:rFonts w:ascii="Calibri" w:hAnsi="Calibri" w:cs="Calibri"/>
        </w:rPr>
        <w:t>W 2022 roku pod nadzorem Państwowej Inspekcji Sanitarnej znajdowało się 3827 obiektów,</w:t>
      </w:r>
      <w:r w:rsidR="000E738B" w:rsidRPr="002D2D80">
        <w:rPr>
          <w:rFonts w:ascii="Calibri" w:hAnsi="Calibri" w:cs="Calibri"/>
        </w:rPr>
        <w:t xml:space="preserve"> w </w:t>
      </w:r>
      <w:r w:rsidRPr="002D2D80">
        <w:rPr>
          <w:rFonts w:ascii="Calibri" w:hAnsi="Calibri" w:cs="Calibri"/>
        </w:rPr>
        <w:t>tym:</w:t>
      </w:r>
    </w:p>
    <w:p w14:paraId="6E7F3225" w14:textId="77777777" w:rsidR="006E2A0B" w:rsidRPr="002D2D80" w:rsidRDefault="006E2A0B" w:rsidP="007E1775">
      <w:pPr>
        <w:pStyle w:val="punktatornastron"/>
      </w:pPr>
      <w:r w:rsidRPr="002D2D80">
        <w:t>1 519 zakładów fryzjerskich,</w:t>
      </w:r>
    </w:p>
    <w:p w14:paraId="20B3A7B6" w14:textId="77777777" w:rsidR="006E2A0B" w:rsidRPr="002D2D80" w:rsidRDefault="006E2A0B" w:rsidP="007E1775">
      <w:pPr>
        <w:pStyle w:val="punktatornastron"/>
      </w:pPr>
      <w:r w:rsidRPr="002D2D80">
        <w:t>1 312 zakładów kosmetycznych,</w:t>
      </w:r>
    </w:p>
    <w:p w14:paraId="2735A4BF" w14:textId="77777777" w:rsidR="006E2A0B" w:rsidRPr="002D2D80" w:rsidRDefault="006E2A0B" w:rsidP="007E1775">
      <w:pPr>
        <w:pStyle w:val="punktatornastron"/>
      </w:pPr>
      <w:r w:rsidRPr="002D2D80">
        <w:t>121 zakładów tatuażu,</w:t>
      </w:r>
    </w:p>
    <w:p w14:paraId="4FFDECA2" w14:textId="77777777" w:rsidR="006E2A0B" w:rsidRPr="002D2D80" w:rsidRDefault="006E2A0B" w:rsidP="007E1775">
      <w:pPr>
        <w:pStyle w:val="punktatornastron"/>
      </w:pPr>
      <w:r w:rsidRPr="002D2D80">
        <w:t>323 zakłady odnowy biologicznej,</w:t>
      </w:r>
    </w:p>
    <w:p w14:paraId="52B0D2F9" w14:textId="53C9A171" w:rsidR="006E2A0B" w:rsidRPr="002D2D80" w:rsidRDefault="006E2A0B" w:rsidP="007E1775">
      <w:pPr>
        <w:pStyle w:val="punktatornastron"/>
      </w:pPr>
      <w:r w:rsidRPr="002D2D80">
        <w:t>552 innych zakładów,</w:t>
      </w:r>
      <w:r w:rsidR="000E738B" w:rsidRPr="002D2D80">
        <w:t xml:space="preserve"> w </w:t>
      </w:r>
      <w:r w:rsidRPr="002D2D80">
        <w:t>których są świadczone więcej niż jedna</w:t>
      </w:r>
      <w:r w:rsidR="005A5A82" w:rsidRPr="002D2D80">
        <w:t xml:space="preserve"> z </w:t>
      </w:r>
      <w:r w:rsidRPr="002D2D80">
        <w:t>usług fryzjerskich, kosmetycznych, tatuażu lub odnowy biologicznej.</w:t>
      </w:r>
    </w:p>
    <w:p w14:paraId="258346EF" w14:textId="77777777" w:rsidR="007E1775" w:rsidRDefault="007E1775" w:rsidP="007E1775">
      <w:pPr>
        <w:pStyle w:val="Stylnastroninternet"/>
      </w:pPr>
    </w:p>
    <w:p w14:paraId="649A8587" w14:textId="11633209" w:rsidR="006E2A0B" w:rsidRPr="002D2D80" w:rsidRDefault="006E2A0B" w:rsidP="007E1775">
      <w:pPr>
        <w:pStyle w:val="Stylnastroninternet"/>
      </w:pPr>
      <w:r w:rsidRPr="002D2D80">
        <w:t>Skontrolowano 1286 ww. zakładów (33,6%), przeprowadzając 1390 kontroli sanitarnych.</w:t>
      </w:r>
      <w:r w:rsidRPr="002D2D80">
        <w:rPr>
          <w:color w:val="FF0000"/>
        </w:rPr>
        <w:t xml:space="preserve"> </w:t>
      </w:r>
      <w:r w:rsidRPr="002D2D80">
        <w:t>Stan higieniczno-sanitarny</w:t>
      </w:r>
      <w:r w:rsidR="005A5A82" w:rsidRPr="002D2D80">
        <w:t xml:space="preserve"> i </w:t>
      </w:r>
      <w:r w:rsidRPr="002D2D80">
        <w:t>techniczny większości zakładów nie budził zastrzeżeń.</w:t>
      </w:r>
      <w:r w:rsidR="000E738B" w:rsidRPr="002D2D80">
        <w:rPr>
          <w:color w:val="FF0000"/>
        </w:rPr>
        <w:t xml:space="preserve"> </w:t>
      </w:r>
      <w:bookmarkStart w:id="1044" w:name="_Hlk67491326"/>
      <w:r w:rsidR="00702259" w:rsidRPr="002D2D80">
        <w:t>W</w:t>
      </w:r>
      <w:r w:rsidRPr="002D2D80">
        <w:t xml:space="preserve"> 128 obiektach stwierdzono uchybienia sanitarno-higieniczne lub techniczne.</w:t>
      </w:r>
    </w:p>
    <w:bookmarkEnd w:id="1044"/>
    <w:p w14:paraId="0631EECC" w14:textId="77777777" w:rsidR="001D01E7" w:rsidRPr="002D2D80" w:rsidRDefault="001D01E7" w:rsidP="007E1775">
      <w:pPr>
        <w:pStyle w:val="Stylnastroninternet"/>
      </w:pPr>
      <w:r w:rsidRPr="002D2D80">
        <w:t>Najczęściej stwierdzane nieprawidłowości to:</w:t>
      </w:r>
    </w:p>
    <w:p w14:paraId="30B8AA0A" w14:textId="51EF256C" w:rsidR="001D01E7" w:rsidRPr="007E1775" w:rsidRDefault="001D01E7" w:rsidP="007E1775">
      <w:pPr>
        <w:pStyle w:val="punktatornastron"/>
      </w:pPr>
      <w:r w:rsidRPr="007E1775">
        <w:t>w salonach kosmetycznych/fryzjerskich: brak opracowanych</w:t>
      </w:r>
      <w:r w:rsidR="005A5A82" w:rsidRPr="007E1775">
        <w:t xml:space="preserve"> i </w:t>
      </w:r>
      <w:r w:rsidRPr="007E1775">
        <w:t xml:space="preserve">wdrożonych procedur zapewniających ochronę przed zakażeniami oraz chorobami zakaźnymi, </w:t>
      </w:r>
      <w:r w:rsidRPr="007E1775">
        <w:rPr>
          <w:lang w:eastAsia="x-none"/>
        </w:rPr>
        <w:t>niewłaściwa gospodarka odpadami niebezpiecznymi, brak środków do dezynfekcji rąk, powierzchni</w:t>
      </w:r>
      <w:r w:rsidR="005A5A82" w:rsidRPr="007E1775">
        <w:rPr>
          <w:lang w:eastAsia="x-none"/>
        </w:rPr>
        <w:t xml:space="preserve"> i </w:t>
      </w:r>
      <w:r w:rsidRPr="007E1775">
        <w:rPr>
          <w:lang w:eastAsia="x-none"/>
        </w:rPr>
        <w:t xml:space="preserve">narzędzi, nieprawidłowe przechowywanie zdezynfekowanych narzędzi, </w:t>
      </w:r>
      <w:r w:rsidRPr="007E1775">
        <w:rPr>
          <w:lang w:eastAsia="ar-SA"/>
        </w:rPr>
        <w:t>brak potwierdzenia skuteczności procesu sterylizacji oraz</w:t>
      </w:r>
      <w:r w:rsidRPr="007E1775">
        <w:t xml:space="preserve"> brak daty ważności na sterylnych pakietach; </w:t>
      </w:r>
      <w:r w:rsidRPr="007E1775">
        <w:rPr>
          <w:lang w:eastAsia="x-none"/>
        </w:rPr>
        <w:t xml:space="preserve">wielokrotne używanie narzędzi jednorazowego użytku, brak wydzielonego miejsca służącego do mycia narzędzi oraz innych przedmiotów wyposażenia salonu; </w:t>
      </w:r>
      <w:r w:rsidRPr="007E1775">
        <w:t>brak oznakowania graficznego</w:t>
      </w:r>
      <w:r w:rsidR="005A5A82" w:rsidRPr="007E1775">
        <w:t xml:space="preserve"> i </w:t>
      </w:r>
      <w:r w:rsidRPr="007E1775">
        <w:t>tekstowego informującego o obowiązującym zakazie palenia tytoniu</w:t>
      </w:r>
      <w:r w:rsidR="005A5A82" w:rsidRPr="007E1775">
        <w:t xml:space="preserve"> i </w:t>
      </w:r>
      <w:r w:rsidRPr="007E1775">
        <w:t>wyrobów tytoniowych</w:t>
      </w:r>
      <w:bookmarkStart w:id="1045" w:name="_Hlk101268940"/>
      <w:r w:rsidRPr="007E1775">
        <w:t>, brak orzeczeń dla celów sanitarno-epidemiologicznych</w:t>
      </w:r>
      <w:bookmarkEnd w:id="1045"/>
      <w:r w:rsidRPr="007E1775">
        <w:t>;</w:t>
      </w:r>
    </w:p>
    <w:p w14:paraId="37600239" w14:textId="27DFD6F5" w:rsidR="001D01E7" w:rsidRPr="007E1775" w:rsidRDefault="001D01E7" w:rsidP="007E1775">
      <w:pPr>
        <w:pStyle w:val="punktatornastron"/>
      </w:pPr>
      <w:r w:rsidRPr="007E1775">
        <w:t>w solariach: nieprzestrzeganie art. 4 ust. 3 ustawy</w:t>
      </w:r>
      <w:r w:rsidR="005A5A82" w:rsidRPr="007E1775">
        <w:t xml:space="preserve"> z </w:t>
      </w:r>
      <w:r w:rsidRPr="007E1775">
        <w:t xml:space="preserve">dnia 15 września 2017 r. </w:t>
      </w:r>
      <w:r w:rsidRPr="007E1775">
        <w:rPr>
          <w:i/>
          <w:iCs/>
        </w:rPr>
        <w:t>o</w:t>
      </w:r>
      <w:r w:rsidR="009C23F2">
        <w:rPr>
          <w:i/>
          <w:iCs/>
        </w:rPr>
        <w:t> </w:t>
      </w:r>
      <w:r w:rsidRPr="007E1775">
        <w:rPr>
          <w:i/>
          <w:iCs/>
        </w:rPr>
        <w:t>ochronie zdrowia przed następstwami korzystania</w:t>
      </w:r>
      <w:r w:rsidR="005A5A82" w:rsidRPr="007E1775">
        <w:rPr>
          <w:i/>
          <w:iCs/>
        </w:rPr>
        <w:t xml:space="preserve"> z </w:t>
      </w:r>
      <w:r w:rsidRPr="007E1775">
        <w:rPr>
          <w:i/>
          <w:iCs/>
        </w:rPr>
        <w:t xml:space="preserve">solarium </w:t>
      </w:r>
      <w:r w:rsidRPr="007E1775">
        <w:t>tj. zakaz reklamy</w:t>
      </w:r>
      <w:r w:rsidR="005A5A82" w:rsidRPr="007E1775">
        <w:t xml:space="preserve"> i </w:t>
      </w:r>
      <w:r w:rsidRPr="007E1775">
        <w:t>promocji usług</w:t>
      </w:r>
      <w:r w:rsidR="000E738B" w:rsidRPr="007E1775">
        <w:t xml:space="preserve"> w </w:t>
      </w:r>
      <w:r w:rsidRPr="007E1775">
        <w:t>zakresie udostępniania solarium</w:t>
      </w:r>
      <w:r w:rsidR="000E738B" w:rsidRPr="007E1775">
        <w:t xml:space="preserve"> w </w:t>
      </w:r>
      <w:r w:rsidRPr="007E1775">
        <w:t>środkach usług informatycznych; nieodpowiedni stan higieniczno-sanitarny lub techniczny powierzchni ścian,</w:t>
      </w:r>
    </w:p>
    <w:p w14:paraId="79420E35" w14:textId="7063B7E7" w:rsidR="001D01E7" w:rsidRPr="007E1775" w:rsidRDefault="001D01E7" w:rsidP="007E1775">
      <w:pPr>
        <w:pStyle w:val="punktatornastron"/>
      </w:pPr>
      <w:r w:rsidRPr="007E1775">
        <w:t>w fitness clubie: powierzchnie ścian</w:t>
      </w:r>
      <w:r w:rsidR="005A5A82" w:rsidRPr="007E1775">
        <w:t xml:space="preserve"> i </w:t>
      </w:r>
      <w:r w:rsidRPr="007E1775">
        <w:t>sufitów</w:t>
      </w:r>
      <w:r w:rsidR="000E738B" w:rsidRPr="007E1775">
        <w:t xml:space="preserve"> w </w:t>
      </w:r>
      <w:r w:rsidRPr="007E1775">
        <w:t>złym stanie sanitarno-higienicznym</w:t>
      </w:r>
      <w:r w:rsidR="005A5A82" w:rsidRPr="007E1775">
        <w:t xml:space="preserve"> i </w:t>
      </w:r>
      <w:r w:rsidRPr="007E1775">
        <w:t>technicznym trudne do utrzymania</w:t>
      </w:r>
      <w:r w:rsidR="000E738B" w:rsidRPr="007E1775">
        <w:t xml:space="preserve"> w </w:t>
      </w:r>
      <w:r w:rsidRPr="007E1775">
        <w:t>czystości;</w:t>
      </w:r>
    </w:p>
    <w:p w14:paraId="76280EB9" w14:textId="0DC7CE9F" w:rsidR="001D01E7" w:rsidRPr="007E1775" w:rsidRDefault="001D01E7" w:rsidP="007E1775">
      <w:pPr>
        <w:pStyle w:val="punktatornastron"/>
      </w:pPr>
      <w:r w:rsidRPr="007E1775">
        <w:t>w studiach tatuażu: brak opracowanych</w:t>
      </w:r>
      <w:r w:rsidR="005A5A82" w:rsidRPr="007E1775">
        <w:t xml:space="preserve"> i </w:t>
      </w:r>
      <w:r w:rsidRPr="007E1775">
        <w:t>wdrożonych procedur zapewniających ochronę przed zakażeniami oraz chorobami zakaźnymi nieprawidłowa gospodarka odpadami medycznymi,</w:t>
      </w:r>
      <w:r w:rsidR="000E738B" w:rsidRPr="007E1775">
        <w:t xml:space="preserve"> w </w:t>
      </w:r>
      <w:r w:rsidRPr="007E1775">
        <w:t>pomieszczeniu świadczenia usług brak umywalki</w:t>
      </w:r>
      <w:r w:rsidR="005A5A82" w:rsidRPr="007E1775">
        <w:t xml:space="preserve"> z </w:t>
      </w:r>
      <w:r w:rsidRPr="007E1775">
        <w:t>zapewnioną bieżącą wodą zimną</w:t>
      </w:r>
      <w:r w:rsidR="005A5A82" w:rsidRPr="007E1775">
        <w:t xml:space="preserve"> i </w:t>
      </w:r>
      <w:r w:rsidRPr="007E1775">
        <w:t>ciepłą oraz blatu roboczego, przy którym możliwe byłoby sporządzanie roztworu roboczego</w:t>
      </w:r>
      <w:r w:rsidR="005A5A82" w:rsidRPr="007E1775">
        <w:t xml:space="preserve"> i </w:t>
      </w:r>
      <w:r w:rsidRPr="007E1775">
        <w:t>dezynfekowanie narzędzi podczas świadczenia usług</w:t>
      </w:r>
      <w:r w:rsidR="000E738B" w:rsidRPr="007E1775">
        <w:t xml:space="preserve"> w </w:t>
      </w:r>
      <w:r w:rsidRPr="007E1775">
        <w:t>salonie, brak szafy lub wydzielonego miejsca do przechowywania odzieży prywatnej</w:t>
      </w:r>
      <w:r w:rsidR="005A5A82" w:rsidRPr="007E1775">
        <w:t xml:space="preserve"> i </w:t>
      </w:r>
      <w:r w:rsidRPr="007E1775">
        <w:t>roboczej; brak potwierdzenia skuteczności procesu sterylizacji oraz</w:t>
      </w:r>
      <w:r w:rsidR="009C23F2">
        <w:t> </w:t>
      </w:r>
      <w:r w:rsidRPr="007E1775">
        <w:t>brak daty ważności na sterylnych pakietach.</w:t>
      </w:r>
    </w:p>
    <w:p w14:paraId="79C9B8A1" w14:textId="107C99DF" w:rsidR="001D01E7" w:rsidRDefault="001D01E7" w:rsidP="007E1775">
      <w:pPr>
        <w:pStyle w:val="Stylnastroninternet"/>
      </w:pPr>
      <w:r w:rsidRPr="002D2D80">
        <w:lastRenderedPageBreak/>
        <w:t>W związku ze stwierdzonymi uchybieniami wydano zalecenia pokontrolne</w:t>
      </w:r>
      <w:r w:rsidR="005A5A82" w:rsidRPr="002D2D80">
        <w:t xml:space="preserve"> i </w:t>
      </w:r>
      <w:r w:rsidRPr="002D2D80">
        <w:t>33 decyzje administracyjne,</w:t>
      </w:r>
      <w:r w:rsidR="000E738B" w:rsidRPr="002D2D80">
        <w:t xml:space="preserve"> w </w:t>
      </w:r>
      <w:r w:rsidRPr="002D2D80">
        <w:t>których nałożono obowiązki doprowadzenia obiektów do stanu zgodnego</w:t>
      </w:r>
      <w:r w:rsidR="005A5A82" w:rsidRPr="002D2D80">
        <w:t xml:space="preserve"> z </w:t>
      </w:r>
      <w:r w:rsidRPr="002D2D80">
        <w:t>wymaganiami sanitarnymi. Winnych zaniedbań ukarano 71 grzywnami</w:t>
      </w:r>
      <w:r w:rsidR="000E738B" w:rsidRPr="002D2D80">
        <w:t xml:space="preserve"> w </w:t>
      </w:r>
      <w:r w:rsidRPr="002D2D80">
        <w:t>drodze mandatu karnego. Ponadto, wystosowano 1 tytuł wykonawczy</w:t>
      </w:r>
      <w:r w:rsidR="005A5A82" w:rsidRPr="002D2D80">
        <w:t xml:space="preserve"> i </w:t>
      </w:r>
      <w:r w:rsidRPr="002D2D80">
        <w:t>1 postanowienie o nałożeniu grzywny.</w:t>
      </w:r>
    </w:p>
    <w:p w14:paraId="170DEAF8" w14:textId="77777777" w:rsidR="007E1775" w:rsidRPr="002D2D80" w:rsidRDefault="007E1775" w:rsidP="007E1775">
      <w:pPr>
        <w:pStyle w:val="Stylnastroninternet"/>
      </w:pPr>
    </w:p>
    <w:p w14:paraId="297E484C" w14:textId="337316EB" w:rsidR="00F63FBD" w:rsidRDefault="00F63FBD" w:rsidP="00A266F2">
      <w:pPr>
        <w:pStyle w:val="Nagwek2"/>
        <w:numPr>
          <w:ilvl w:val="0"/>
          <w:numId w:val="129"/>
        </w:numPr>
        <w:spacing w:before="0"/>
      </w:pPr>
      <w:bookmarkStart w:id="1046" w:name="_Toc135828488"/>
      <w:r w:rsidRPr="00345AB3">
        <w:rPr>
          <w:bCs/>
        </w:rPr>
        <w:t>Dworce</w:t>
      </w:r>
      <w:r w:rsidR="005A5A82">
        <w:rPr>
          <w:bCs/>
        </w:rPr>
        <w:t xml:space="preserve"> i </w:t>
      </w:r>
      <w:r w:rsidRPr="00345AB3">
        <w:rPr>
          <w:bCs/>
        </w:rPr>
        <w:t xml:space="preserve">przystanki autobusowe </w:t>
      </w:r>
      <w:r w:rsidR="006E2A0B" w:rsidRPr="00243E41">
        <w:t>komunikacji miejskiej</w:t>
      </w:r>
      <w:r w:rsidR="005A5A82">
        <w:t xml:space="preserve"> i </w:t>
      </w:r>
      <w:r w:rsidR="006E2A0B" w:rsidRPr="00243E41">
        <w:t>podmiejskiej</w:t>
      </w:r>
      <w:bookmarkEnd w:id="1046"/>
    </w:p>
    <w:p w14:paraId="6938504C" w14:textId="77777777" w:rsidR="00A266F2" w:rsidRPr="002D2D80" w:rsidRDefault="00A266F2" w:rsidP="007E1775">
      <w:pPr>
        <w:pStyle w:val="Stylnastroninternet"/>
      </w:pPr>
    </w:p>
    <w:p w14:paraId="373C7974" w14:textId="5AEA3948" w:rsidR="006E2A0B" w:rsidRPr="002D2D80" w:rsidRDefault="006E2A0B" w:rsidP="007E1775">
      <w:pPr>
        <w:pStyle w:val="Stylnastroninternet"/>
        <w:rPr>
          <w:rFonts w:ascii="Calibri" w:hAnsi="Calibri" w:cs="Calibri"/>
        </w:rPr>
      </w:pPr>
      <w:r w:rsidRPr="002D2D80">
        <w:rPr>
          <w:rFonts w:ascii="Calibri" w:hAnsi="Calibri" w:cs="Calibri"/>
        </w:rPr>
        <w:t>W 2022 roku</w:t>
      </w:r>
      <w:r w:rsidR="000E738B" w:rsidRPr="002D2D80">
        <w:rPr>
          <w:rFonts w:ascii="Calibri" w:hAnsi="Calibri" w:cs="Calibri"/>
        </w:rPr>
        <w:t xml:space="preserve"> w </w:t>
      </w:r>
      <w:r w:rsidRPr="002D2D80">
        <w:rPr>
          <w:rFonts w:ascii="Calibri" w:hAnsi="Calibri" w:cs="Calibri"/>
        </w:rPr>
        <w:t>ewidencji Państwowej Inspekcji Sanitarnej znajdowało się 2057 dworców</w:t>
      </w:r>
      <w:r w:rsidR="005A5A82" w:rsidRPr="002D2D80">
        <w:rPr>
          <w:rFonts w:ascii="Calibri" w:hAnsi="Calibri" w:cs="Calibri"/>
        </w:rPr>
        <w:t xml:space="preserve"> i </w:t>
      </w:r>
      <w:r w:rsidRPr="002D2D80">
        <w:rPr>
          <w:rFonts w:ascii="Calibri" w:hAnsi="Calibri" w:cs="Calibri"/>
        </w:rPr>
        <w:t>przystanków autobusowych komunikacji miejskiej</w:t>
      </w:r>
      <w:r w:rsidR="005A5A82" w:rsidRPr="002D2D80">
        <w:rPr>
          <w:rFonts w:ascii="Calibri" w:hAnsi="Calibri" w:cs="Calibri"/>
        </w:rPr>
        <w:t xml:space="preserve"> i </w:t>
      </w:r>
      <w:r w:rsidRPr="002D2D80">
        <w:rPr>
          <w:rFonts w:ascii="Calibri" w:hAnsi="Calibri" w:cs="Calibri"/>
        </w:rPr>
        <w:t>podmiejskiej,</w:t>
      </w:r>
      <w:r w:rsidR="005A5A82" w:rsidRPr="002D2D80">
        <w:rPr>
          <w:rFonts w:ascii="Calibri" w:hAnsi="Calibri" w:cs="Calibri"/>
        </w:rPr>
        <w:t xml:space="preserve"> z </w:t>
      </w:r>
      <w:r w:rsidRPr="002D2D80">
        <w:rPr>
          <w:rFonts w:ascii="Calibri" w:hAnsi="Calibri" w:cs="Calibri"/>
        </w:rPr>
        <w:t>których skontrolowano 988 (48%). Większość obiektów znajdowała się</w:t>
      </w:r>
      <w:r w:rsidR="000E738B" w:rsidRPr="002D2D80">
        <w:rPr>
          <w:rFonts w:ascii="Calibri" w:hAnsi="Calibri" w:cs="Calibri"/>
        </w:rPr>
        <w:t xml:space="preserve"> w </w:t>
      </w:r>
      <w:r w:rsidRPr="002D2D80">
        <w:rPr>
          <w:rFonts w:ascii="Calibri" w:hAnsi="Calibri" w:cs="Calibri"/>
        </w:rPr>
        <w:t>dobrym stanie higieniczno-sanitarnym</w:t>
      </w:r>
      <w:r w:rsidR="005A5A82" w:rsidRPr="002D2D80">
        <w:rPr>
          <w:rFonts w:ascii="Calibri" w:hAnsi="Calibri" w:cs="Calibri"/>
        </w:rPr>
        <w:t xml:space="preserve"> i </w:t>
      </w:r>
      <w:r w:rsidRPr="002D2D80">
        <w:rPr>
          <w:rFonts w:ascii="Calibri" w:hAnsi="Calibri" w:cs="Calibri"/>
        </w:rPr>
        <w:t>technicznym. Na 18 przystankach stwierdzono uchybienia</w:t>
      </w:r>
      <w:r w:rsidR="00835EA9" w:rsidRPr="002D2D80">
        <w:rPr>
          <w:rFonts w:ascii="Calibri" w:hAnsi="Calibri" w:cs="Calibri"/>
        </w:rPr>
        <w:t xml:space="preserve">,  które </w:t>
      </w:r>
      <w:r w:rsidRPr="002D2D80">
        <w:rPr>
          <w:rFonts w:ascii="Calibri" w:hAnsi="Calibri" w:cs="Calibri"/>
        </w:rPr>
        <w:t>dotyczyły</w:t>
      </w:r>
      <w:r w:rsidR="00835EA9" w:rsidRPr="002D2D80">
        <w:rPr>
          <w:rFonts w:ascii="Calibri" w:hAnsi="Calibri" w:cs="Calibri"/>
        </w:rPr>
        <w:t xml:space="preserve"> </w:t>
      </w:r>
      <w:r w:rsidRPr="002D2D80">
        <w:rPr>
          <w:rFonts w:ascii="Calibri" w:hAnsi="Calibri" w:cs="Calibri"/>
        </w:rPr>
        <w:t>braku oznaczenia słownego</w:t>
      </w:r>
      <w:r w:rsidR="005A5A82" w:rsidRPr="002D2D80">
        <w:rPr>
          <w:rFonts w:ascii="Calibri" w:hAnsi="Calibri" w:cs="Calibri"/>
        </w:rPr>
        <w:t xml:space="preserve"> i </w:t>
      </w:r>
      <w:r w:rsidRPr="002D2D80">
        <w:rPr>
          <w:rFonts w:ascii="Calibri" w:hAnsi="Calibri" w:cs="Calibri"/>
        </w:rPr>
        <w:t>graficznego dot. zakazu palenia tytoniu, papierosów elektronicznych na przystankach oraz niewłaściwego stanu higieniczno-sanitarnego wiat przystankowych tj. ściany</w:t>
      </w:r>
      <w:r w:rsidR="005A5A82" w:rsidRPr="002D2D80">
        <w:rPr>
          <w:rFonts w:ascii="Calibri" w:hAnsi="Calibri" w:cs="Calibri"/>
        </w:rPr>
        <w:t xml:space="preserve"> z </w:t>
      </w:r>
      <w:r w:rsidRPr="002D2D80">
        <w:rPr>
          <w:rFonts w:ascii="Calibri" w:hAnsi="Calibri" w:cs="Calibri"/>
        </w:rPr>
        <w:t>licznymi zabrudzeniami.</w:t>
      </w:r>
    </w:p>
    <w:p w14:paraId="7DBE20E7" w14:textId="6F261D41" w:rsidR="005F7E9B" w:rsidRPr="002D2D80" w:rsidRDefault="006E2A0B" w:rsidP="007E1775">
      <w:pPr>
        <w:pStyle w:val="Stylnastroninternet"/>
        <w:rPr>
          <w:rFonts w:ascii="Calibri" w:hAnsi="Calibri" w:cs="Calibri"/>
        </w:rPr>
      </w:pPr>
      <w:r w:rsidRPr="002D2D80">
        <w:rPr>
          <w:rFonts w:ascii="Calibri" w:hAnsi="Calibri" w:cs="Calibri"/>
        </w:rPr>
        <w:t xml:space="preserve">W związku ze stwierdzonymi uchybieniami </w:t>
      </w:r>
      <w:r w:rsidR="00835EA9" w:rsidRPr="002D2D80">
        <w:rPr>
          <w:rFonts w:ascii="Calibri" w:hAnsi="Calibri" w:cs="Calibri"/>
        </w:rPr>
        <w:t>wydano zalecenia pokontrolne.</w:t>
      </w:r>
    </w:p>
    <w:p w14:paraId="759FBE2A" w14:textId="77777777" w:rsidR="00835EA9" w:rsidRPr="002D2D80" w:rsidRDefault="00835EA9" w:rsidP="007E1775">
      <w:pPr>
        <w:pStyle w:val="Stylnastroninternet"/>
        <w:rPr>
          <w:rFonts w:ascii="Calibri" w:hAnsi="Calibri" w:cs="Calibri"/>
        </w:rPr>
      </w:pPr>
    </w:p>
    <w:p w14:paraId="1AAFDB3A" w14:textId="3E5FECB3" w:rsidR="00F63FBD" w:rsidRDefault="00262DC6" w:rsidP="003F1CA0">
      <w:pPr>
        <w:pStyle w:val="Nagwek2"/>
        <w:numPr>
          <w:ilvl w:val="0"/>
          <w:numId w:val="129"/>
        </w:numPr>
        <w:spacing w:before="0"/>
      </w:pPr>
      <w:bookmarkStart w:id="1047" w:name="_Toc135828489"/>
      <w:r>
        <w:t>Stacje, dworce</w:t>
      </w:r>
      <w:r w:rsidR="005A5A82">
        <w:t xml:space="preserve"> i </w:t>
      </w:r>
      <w:r>
        <w:t>przystanki kolejowe</w:t>
      </w:r>
      <w:bookmarkEnd w:id="1047"/>
    </w:p>
    <w:p w14:paraId="3AF0F9BF" w14:textId="77777777" w:rsidR="00A266F2" w:rsidRPr="002D2D80" w:rsidRDefault="00A266F2" w:rsidP="007E1775">
      <w:pPr>
        <w:pStyle w:val="Stylnastroninternet"/>
      </w:pPr>
    </w:p>
    <w:p w14:paraId="09F727B1" w14:textId="2E6E3B54" w:rsidR="007E1775" w:rsidRPr="007E1775" w:rsidRDefault="006E2A0B" w:rsidP="007E1775">
      <w:pPr>
        <w:pStyle w:val="Stylnastroninternet"/>
        <w:rPr>
          <w:rFonts w:ascii="Calibri" w:hAnsi="Calibri" w:cs="Calibri"/>
          <w:bCs/>
        </w:rPr>
      </w:pPr>
      <w:r w:rsidRPr="002D2D80">
        <w:rPr>
          <w:rFonts w:ascii="Calibri" w:hAnsi="Calibri" w:cs="Calibri"/>
          <w:bCs/>
        </w:rPr>
        <w:t>W 2022 roku</w:t>
      </w:r>
      <w:r w:rsidR="000E738B" w:rsidRPr="002D2D80">
        <w:rPr>
          <w:rFonts w:ascii="Calibri" w:hAnsi="Calibri" w:cs="Calibri"/>
          <w:bCs/>
        </w:rPr>
        <w:t xml:space="preserve"> w </w:t>
      </w:r>
      <w:r w:rsidRPr="002D2D80">
        <w:rPr>
          <w:rFonts w:ascii="Calibri" w:hAnsi="Calibri" w:cs="Calibri"/>
          <w:bCs/>
        </w:rPr>
        <w:t>ewidencji obiektów Państwowej Inspekcji Sanitarnej znajdowały się 93 dworce, stacje</w:t>
      </w:r>
      <w:r w:rsidR="005A5A82" w:rsidRPr="002D2D80">
        <w:rPr>
          <w:rFonts w:ascii="Calibri" w:hAnsi="Calibri" w:cs="Calibri"/>
          <w:bCs/>
        </w:rPr>
        <w:t xml:space="preserve"> i </w:t>
      </w:r>
      <w:r w:rsidRPr="002D2D80">
        <w:rPr>
          <w:rFonts w:ascii="Calibri" w:hAnsi="Calibri" w:cs="Calibri"/>
          <w:bCs/>
        </w:rPr>
        <w:t>przystanki kolejowe. Skontrolowano 39 obiektów (41,9%), wykonując 74 kontrole sanitarne.</w:t>
      </w:r>
    </w:p>
    <w:p w14:paraId="2ED33583" w14:textId="49B7C327" w:rsidR="006E2A0B" w:rsidRPr="002D2D80" w:rsidRDefault="006E2A0B" w:rsidP="007E1775">
      <w:pPr>
        <w:pStyle w:val="Stylnastroninternet"/>
        <w:rPr>
          <w:rFonts w:ascii="Calibri" w:hAnsi="Calibri" w:cs="Calibri"/>
        </w:rPr>
      </w:pPr>
      <w:r w:rsidRPr="002D2D80">
        <w:rPr>
          <w:rFonts w:ascii="Calibri" w:hAnsi="Calibri" w:cs="Calibri"/>
        </w:rPr>
        <w:t>W trakcie przeprowadzanych czynności kontrolnych oceniano: stan higieniczno-sanitarny</w:t>
      </w:r>
      <w:r w:rsidR="005A5A82" w:rsidRPr="002D2D80">
        <w:rPr>
          <w:rFonts w:ascii="Calibri" w:hAnsi="Calibri" w:cs="Calibri"/>
        </w:rPr>
        <w:t xml:space="preserve"> i </w:t>
      </w:r>
      <w:r w:rsidRPr="002D2D80">
        <w:rPr>
          <w:rFonts w:ascii="Calibri" w:hAnsi="Calibri" w:cs="Calibri"/>
        </w:rPr>
        <w:t>techniczny pomieszczeń dworców oraz stacji kolejowych</w:t>
      </w:r>
      <w:r w:rsidR="005A5A82" w:rsidRPr="002D2D80">
        <w:rPr>
          <w:rFonts w:ascii="Calibri" w:hAnsi="Calibri" w:cs="Calibri"/>
        </w:rPr>
        <w:t xml:space="preserve"> z </w:t>
      </w:r>
      <w:r w:rsidRPr="002D2D80">
        <w:rPr>
          <w:rFonts w:ascii="Calibri" w:hAnsi="Calibri" w:cs="Calibri"/>
        </w:rPr>
        <w:t>których korzystają podróżni, ustępów, peronów dworców, stacji</w:t>
      </w:r>
      <w:r w:rsidR="005A5A82" w:rsidRPr="002D2D80">
        <w:rPr>
          <w:rFonts w:ascii="Calibri" w:hAnsi="Calibri" w:cs="Calibri"/>
        </w:rPr>
        <w:t xml:space="preserve"> i </w:t>
      </w:r>
      <w:r w:rsidRPr="002D2D80">
        <w:rPr>
          <w:rFonts w:ascii="Calibri" w:hAnsi="Calibri" w:cs="Calibri"/>
        </w:rPr>
        <w:t xml:space="preserve">przystanków, gospodarkę odpadami komunalnymi, odprowadzanie ścieków bytowo-gospodarczych oraz dbałość o czystość wokół przyległego terenu. </w:t>
      </w:r>
    </w:p>
    <w:p w14:paraId="77B8AB58" w14:textId="662B6A55" w:rsidR="006E2A0B" w:rsidRPr="002D2D80" w:rsidRDefault="006E2A0B" w:rsidP="007E1775">
      <w:pPr>
        <w:pStyle w:val="Stylnastroninternet"/>
        <w:rPr>
          <w:rFonts w:ascii="Calibri" w:hAnsi="Calibri" w:cs="Calibri"/>
          <w:bCs/>
        </w:rPr>
      </w:pPr>
      <w:r w:rsidRPr="002D2D80">
        <w:rPr>
          <w:rFonts w:ascii="Calibri" w:hAnsi="Calibri" w:cs="Calibri"/>
        </w:rPr>
        <w:t>Przeprowadzone kontrole sanitarne wykazały prawidłowy stan higieniczno-sanitarny i</w:t>
      </w:r>
      <w:r w:rsidR="007E1775">
        <w:rPr>
          <w:rFonts w:ascii="Calibri" w:hAnsi="Calibri" w:cs="Calibri"/>
        </w:rPr>
        <w:t> </w:t>
      </w:r>
      <w:r w:rsidRPr="002D2D80">
        <w:rPr>
          <w:rFonts w:ascii="Calibri" w:hAnsi="Calibri" w:cs="Calibri"/>
        </w:rPr>
        <w:t>techniczny większości obiektów.</w:t>
      </w:r>
      <w:r w:rsidR="000E738B" w:rsidRPr="002D2D80">
        <w:rPr>
          <w:rFonts w:ascii="Calibri" w:hAnsi="Calibri" w:cs="Calibri"/>
        </w:rPr>
        <w:t xml:space="preserve"> </w:t>
      </w:r>
      <w:r w:rsidR="00702259" w:rsidRPr="002D2D80">
        <w:rPr>
          <w:rFonts w:ascii="Calibri" w:hAnsi="Calibri" w:cs="Calibri"/>
        </w:rPr>
        <w:t>W</w:t>
      </w:r>
      <w:r w:rsidR="000E738B" w:rsidRPr="002D2D80">
        <w:rPr>
          <w:rFonts w:ascii="Calibri" w:hAnsi="Calibri" w:cs="Calibri"/>
        </w:rPr>
        <w:t> </w:t>
      </w:r>
      <w:r w:rsidRPr="002D2D80">
        <w:rPr>
          <w:rFonts w:ascii="Calibri" w:hAnsi="Calibri" w:cs="Calibri"/>
          <w:bCs/>
        </w:rPr>
        <w:t>wyniku prowadzonych czynności kontrolnych</w:t>
      </w:r>
      <w:r w:rsidR="000E738B" w:rsidRPr="002D2D80">
        <w:rPr>
          <w:rFonts w:ascii="Calibri" w:hAnsi="Calibri" w:cs="Calibri"/>
          <w:bCs/>
        </w:rPr>
        <w:t xml:space="preserve"> w </w:t>
      </w:r>
      <w:r w:rsidRPr="002D2D80">
        <w:rPr>
          <w:rFonts w:ascii="Calibri" w:hAnsi="Calibri" w:cs="Calibri"/>
          <w:bCs/>
        </w:rPr>
        <w:t>12 obiektach stwierdzono uchybienia sanitarno-higieniczne lub techniczne.</w:t>
      </w:r>
    </w:p>
    <w:p w14:paraId="02923720" w14:textId="77777777" w:rsidR="006E2A0B" w:rsidRPr="002D2D80" w:rsidRDefault="006E2A0B" w:rsidP="007E1775">
      <w:pPr>
        <w:pStyle w:val="Stylnastroninternet"/>
        <w:rPr>
          <w:rFonts w:ascii="Calibri" w:hAnsi="Calibri" w:cs="Calibri"/>
        </w:rPr>
      </w:pPr>
      <w:bookmarkStart w:id="1048" w:name="_Hlk132977522"/>
      <w:r w:rsidRPr="002D2D80">
        <w:rPr>
          <w:rFonts w:ascii="Calibri" w:hAnsi="Calibri" w:cs="Calibri"/>
        </w:rPr>
        <w:t xml:space="preserve">Nieprawidłowości najczęściej dotyczyły: </w:t>
      </w:r>
    </w:p>
    <w:bookmarkEnd w:id="1048"/>
    <w:p w14:paraId="3E596652" w14:textId="49A0A766" w:rsidR="006E2A0B" w:rsidRPr="007E1775" w:rsidRDefault="006E2A0B" w:rsidP="007E1775">
      <w:pPr>
        <w:pStyle w:val="punktatornastron"/>
      </w:pPr>
      <w:r w:rsidRPr="007E1775">
        <w:t>w pomieszczeniu poczekalni dla podróżnych: zły stan higieniczno-sanitarny lub techniczny powierzchni ścian, sufitów</w:t>
      </w:r>
      <w:r w:rsidR="005A5A82" w:rsidRPr="007E1775">
        <w:t xml:space="preserve"> i </w:t>
      </w:r>
      <w:r w:rsidRPr="007E1775">
        <w:t>podłóg oraz braku osłon lamp sufitowych</w:t>
      </w:r>
      <w:r w:rsidR="005A5A82" w:rsidRPr="007E1775">
        <w:t xml:space="preserve"> i </w:t>
      </w:r>
      <w:r w:rsidRPr="007E1775">
        <w:t>ubytków</w:t>
      </w:r>
      <w:r w:rsidR="000E738B" w:rsidRPr="007E1775">
        <w:t xml:space="preserve"> w </w:t>
      </w:r>
      <w:r w:rsidRPr="007E1775">
        <w:t>powierzchniach ławek;</w:t>
      </w:r>
    </w:p>
    <w:p w14:paraId="06B72B44" w14:textId="77777777" w:rsidR="006E2A0B" w:rsidRPr="007E1775" w:rsidRDefault="006E2A0B" w:rsidP="007E1775">
      <w:pPr>
        <w:pStyle w:val="punktatornastron"/>
      </w:pPr>
      <w:r w:rsidRPr="007E1775">
        <w:t>obecności martwych insektów oraz ptasich odchodów.</w:t>
      </w:r>
    </w:p>
    <w:p w14:paraId="7647D859" w14:textId="2A9B1D24" w:rsidR="00F63FBD" w:rsidRPr="002D2D80" w:rsidRDefault="006E2A0B" w:rsidP="007E1775">
      <w:pPr>
        <w:pStyle w:val="Stylnastroninternet"/>
      </w:pPr>
      <w:r w:rsidRPr="002D2D80">
        <w:t>W związku ze stwierdzonymi uchybieniami</w:t>
      </w:r>
      <w:r w:rsidR="000E738B" w:rsidRPr="002D2D80">
        <w:t xml:space="preserve"> w </w:t>
      </w:r>
      <w:r w:rsidRPr="002D2D80">
        <w:t>okresie sprawozdawczym na poprawę stanu higieniczno-sanitarnego</w:t>
      </w:r>
      <w:r w:rsidR="005A5A82" w:rsidRPr="002D2D80">
        <w:t xml:space="preserve"> i </w:t>
      </w:r>
      <w:r w:rsidRPr="002D2D80">
        <w:t>technicznego przedmiotowych obiektów wydano zalecenia pokontrolne</w:t>
      </w:r>
      <w:r w:rsidR="005A5A82" w:rsidRPr="002D2D80">
        <w:t xml:space="preserve"> i </w:t>
      </w:r>
      <w:r w:rsidRPr="002D2D80">
        <w:t>11 decyzji administracyjnych,</w:t>
      </w:r>
      <w:r w:rsidR="000E738B" w:rsidRPr="002D2D80">
        <w:t xml:space="preserve"> w </w:t>
      </w:r>
      <w:r w:rsidRPr="002D2D80">
        <w:t>których nałożono obowiązki doprowadzenia obiektów do stanu zgodnego</w:t>
      </w:r>
      <w:r w:rsidR="005A5A82" w:rsidRPr="002D2D80">
        <w:t xml:space="preserve"> z </w:t>
      </w:r>
      <w:r w:rsidRPr="002D2D80">
        <w:t>wymaganiami sanitarnymi. Ponadto, wydano 2 upomnienia, 1</w:t>
      </w:r>
      <w:r w:rsidR="007E1775">
        <w:t> </w:t>
      </w:r>
      <w:r w:rsidRPr="002D2D80">
        <w:t>tytuł wykonawczy oraz 1 postanowienie o nałożeniu grzywny.</w:t>
      </w:r>
    </w:p>
    <w:p w14:paraId="6D572F84" w14:textId="0E616DE0" w:rsidR="00F63FBD" w:rsidRDefault="00F63FBD" w:rsidP="00A266F2">
      <w:pPr>
        <w:pStyle w:val="Nagwek2"/>
        <w:numPr>
          <w:ilvl w:val="0"/>
          <w:numId w:val="129"/>
        </w:numPr>
        <w:spacing w:before="0"/>
      </w:pPr>
      <w:bookmarkStart w:id="1049" w:name="_Toc135828490"/>
      <w:r w:rsidRPr="002569D6">
        <w:lastRenderedPageBreak/>
        <w:t>Środki transportu</w:t>
      </w:r>
      <w:bookmarkEnd w:id="1049"/>
    </w:p>
    <w:p w14:paraId="1DBA9014" w14:textId="77777777" w:rsidR="00A266F2" w:rsidRPr="00A217E6" w:rsidRDefault="00A266F2" w:rsidP="00A217E6">
      <w:pPr>
        <w:pStyle w:val="Stylnastroninternet"/>
      </w:pPr>
    </w:p>
    <w:p w14:paraId="17FF8955" w14:textId="4DADD1D6" w:rsidR="006E2A0B" w:rsidRPr="00A217E6" w:rsidRDefault="006E2A0B" w:rsidP="00A217E6">
      <w:pPr>
        <w:pStyle w:val="Stylnastroninternet"/>
        <w:rPr>
          <w:rFonts w:ascii="Calibri" w:hAnsi="Calibri" w:cs="Calibri"/>
          <w:bCs/>
        </w:rPr>
      </w:pPr>
      <w:r w:rsidRPr="00A217E6">
        <w:rPr>
          <w:rFonts w:ascii="Calibri" w:hAnsi="Calibri" w:cs="Calibri"/>
          <w:bCs/>
        </w:rPr>
        <w:t>W 2022 roku</w:t>
      </w:r>
      <w:r w:rsidR="000E738B" w:rsidRPr="00A217E6">
        <w:rPr>
          <w:rFonts w:ascii="Calibri" w:hAnsi="Calibri" w:cs="Calibri"/>
          <w:bCs/>
        </w:rPr>
        <w:t xml:space="preserve"> w </w:t>
      </w:r>
      <w:r w:rsidRPr="00A217E6">
        <w:rPr>
          <w:rFonts w:ascii="Calibri" w:hAnsi="Calibri" w:cs="Calibri"/>
          <w:bCs/>
        </w:rPr>
        <w:t>ewidencji organów Państwowej Inspekcji Sanitarnej znajdowały się 302 samochody specjalnego przeznaczenia. Ponadto podczas przeprowadzania czynności kontrolnych</w:t>
      </w:r>
      <w:r w:rsidR="000E738B" w:rsidRPr="00A217E6">
        <w:rPr>
          <w:rFonts w:ascii="Calibri" w:hAnsi="Calibri" w:cs="Calibri"/>
          <w:bCs/>
        </w:rPr>
        <w:t xml:space="preserve"> w </w:t>
      </w:r>
      <w:r w:rsidRPr="00A217E6">
        <w:rPr>
          <w:rFonts w:ascii="Calibri" w:hAnsi="Calibri" w:cs="Calibri"/>
          <w:bCs/>
        </w:rPr>
        <w:t>zajezdniach tramwajowych</w:t>
      </w:r>
      <w:r w:rsidR="005A5A82" w:rsidRPr="00A217E6">
        <w:rPr>
          <w:rFonts w:ascii="Calibri" w:hAnsi="Calibri" w:cs="Calibri"/>
          <w:bCs/>
        </w:rPr>
        <w:t xml:space="preserve"> i </w:t>
      </w:r>
      <w:r w:rsidRPr="00A217E6">
        <w:rPr>
          <w:rFonts w:ascii="Calibri" w:hAnsi="Calibri" w:cs="Calibri"/>
          <w:bCs/>
        </w:rPr>
        <w:t>autobusowych, portach oraz na bocznicach kolejowych</w:t>
      </w:r>
      <w:r w:rsidR="005A5A82" w:rsidRPr="00A217E6">
        <w:rPr>
          <w:rFonts w:ascii="Calibri" w:hAnsi="Calibri" w:cs="Calibri"/>
          <w:bCs/>
        </w:rPr>
        <w:t xml:space="preserve"> i </w:t>
      </w:r>
      <w:r w:rsidRPr="00A217E6">
        <w:rPr>
          <w:rFonts w:ascii="Calibri" w:hAnsi="Calibri" w:cs="Calibri"/>
          <w:bCs/>
        </w:rPr>
        <w:t>dworcach skontrolowano również stan sanitarno – higieniczny środków transportu publicznego przygotowanych do wyjazdu. Kontroli poddano łącznie 368 środków transportu publicznego</w:t>
      </w:r>
      <w:r w:rsidR="005A5A82" w:rsidRPr="00A217E6">
        <w:rPr>
          <w:rFonts w:ascii="Calibri" w:hAnsi="Calibri" w:cs="Calibri"/>
          <w:bCs/>
        </w:rPr>
        <w:t xml:space="preserve"> i </w:t>
      </w:r>
      <w:r w:rsidRPr="00A217E6">
        <w:rPr>
          <w:rFonts w:ascii="Calibri" w:hAnsi="Calibri" w:cs="Calibri"/>
          <w:bCs/>
        </w:rPr>
        <w:t>specjalnego przeznaczenia, tj.:</w:t>
      </w:r>
    </w:p>
    <w:p w14:paraId="414448E9" w14:textId="77777777" w:rsidR="006E2A0B" w:rsidRPr="002D2D80" w:rsidRDefault="006E2A0B" w:rsidP="00A217E6">
      <w:pPr>
        <w:pStyle w:val="punktatornastron"/>
      </w:pPr>
      <w:r w:rsidRPr="002D2D80">
        <w:t>autobusy komunikacji publicznej – 77,</w:t>
      </w:r>
    </w:p>
    <w:p w14:paraId="73ADF3F9" w14:textId="77777777" w:rsidR="006E2A0B" w:rsidRPr="002D2D80" w:rsidRDefault="006E2A0B" w:rsidP="00A217E6">
      <w:pPr>
        <w:pStyle w:val="punktatornastron"/>
      </w:pPr>
      <w:r w:rsidRPr="002D2D80">
        <w:t>autobusy turystyczne – 3,</w:t>
      </w:r>
    </w:p>
    <w:p w14:paraId="737595C9" w14:textId="77777777" w:rsidR="006E2A0B" w:rsidRPr="002D2D80" w:rsidRDefault="006E2A0B" w:rsidP="00A217E6">
      <w:pPr>
        <w:pStyle w:val="punktatornastron"/>
      </w:pPr>
      <w:r w:rsidRPr="002D2D80">
        <w:t>tramwaje – 42,</w:t>
      </w:r>
    </w:p>
    <w:p w14:paraId="01002374" w14:textId="03161634" w:rsidR="006E2A0B" w:rsidRPr="002D2D80" w:rsidRDefault="006E2A0B" w:rsidP="00A217E6">
      <w:pPr>
        <w:pStyle w:val="punktatornastron"/>
      </w:pPr>
      <w:r w:rsidRPr="002D2D80">
        <w:t>wagony</w:t>
      </w:r>
      <w:r w:rsidR="000E738B" w:rsidRPr="002D2D80">
        <w:t xml:space="preserve"> w </w:t>
      </w:r>
      <w:r w:rsidRPr="002D2D80">
        <w:t>pociągach – 53,</w:t>
      </w:r>
    </w:p>
    <w:p w14:paraId="7D5CCE1D" w14:textId="660E12EF" w:rsidR="006E2A0B" w:rsidRPr="002D2D80" w:rsidRDefault="006E2A0B" w:rsidP="00A217E6">
      <w:pPr>
        <w:pStyle w:val="punktatornastron"/>
      </w:pPr>
      <w:r w:rsidRPr="002D2D80">
        <w:t>samochody do przewozu zwłok</w:t>
      </w:r>
      <w:r w:rsidR="005A5A82" w:rsidRPr="002D2D80">
        <w:t xml:space="preserve"> i </w:t>
      </w:r>
      <w:r w:rsidRPr="002D2D80">
        <w:t>szczątków ludzkich – 135,</w:t>
      </w:r>
    </w:p>
    <w:p w14:paraId="6C5C187C" w14:textId="77777777" w:rsidR="006E2A0B" w:rsidRPr="002D2D80" w:rsidRDefault="006E2A0B" w:rsidP="00A217E6">
      <w:pPr>
        <w:pStyle w:val="punktatornastron"/>
      </w:pPr>
      <w:r w:rsidRPr="002D2D80">
        <w:t>samochody do przewozu chorych – 9,</w:t>
      </w:r>
    </w:p>
    <w:p w14:paraId="24242C48" w14:textId="77777777" w:rsidR="006E2A0B" w:rsidRPr="002D2D80" w:rsidRDefault="006E2A0B" w:rsidP="00A217E6">
      <w:pPr>
        <w:pStyle w:val="punktatornastron"/>
      </w:pPr>
      <w:r w:rsidRPr="002D2D80">
        <w:t>samochody do przewozu bielizny – 7,</w:t>
      </w:r>
    </w:p>
    <w:p w14:paraId="1AC39AE7" w14:textId="77777777" w:rsidR="006E2A0B" w:rsidRPr="002D2D80" w:rsidRDefault="006E2A0B" w:rsidP="00A217E6">
      <w:pPr>
        <w:pStyle w:val="punktatornastron"/>
      </w:pPr>
      <w:r w:rsidRPr="002D2D80">
        <w:t>statki morskie – 8,</w:t>
      </w:r>
    </w:p>
    <w:p w14:paraId="5D1A541A" w14:textId="2CF22F8B" w:rsidR="006E2A0B" w:rsidRPr="002D2D80" w:rsidRDefault="006E2A0B" w:rsidP="00A217E6">
      <w:pPr>
        <w:pStyle w:val="punktatornastron"/>
      </w:pPr>
      <w:r w:rsidRPr="002D2D80">
        <w:t>statki</w:t>
      </w:r>
      <w:r w:rsidR="005A5A82" w:rsidRPr="002D2D80">
        <w:t xml:space="preserve"> i </w:t>
      </w:r>
      <w:r w:rsidRPr="002D2D80">
        <w:t>promy pasażerskie morskie – 27,</w:t>
      </w:r>
    </w:p>
    <w:p w14:paraId="56194E86" w14:textId="1D90D717" w:rsidR="006E2A0B" w:rsidRPr="002D2D80" w:rsidRDefault="006E2A0B" w:rsidP="00A217E6">
      <w:pPr>
        <w:pStyle w:val="punktatornastron"/>
      </w:pPr>
      <w:r w:rsidRPr="002D2D80">
        <w:t>statki</w:t>
      </w:r>
      <w:r w:rsidR="005A5A82" w:rsidRPr="002D2D80">
        <w:t xml:space="preserve"> i </w:t>
      </w:r>
      <w:r w:rsidRPr="002D2D80">
        <w:t>promy pasażerskie żeglugi śródlądowej – 4,</w:t>
      </w:r>
    </w:p>
    <w:p w14:paraId="23E645CB" w14:textId="77777777" w:rsidR="006E2A0B" w:rsidRPr="002D2D80" w:rsidRDefault="006E2A0B" w:rsidP="00A217E6">
      <w:pPr>
        <w:pStyle w:val="punktatornastron"/>
      </w:pPr>
      <w:r w:rsidRPr="002D2D80">
        <w:t>inne specjalistyczne środki transportu – 3.</w:t>
      </w:r>
    </w:p>
    <w:p w14:paraId="132F50B2" w14:textId="326B8C3D" w:rsidR="00F63FBD" w:rsidRDefault="006E2A0B" w:rsidP="00A217E6">
      <w:pPr>
        <w:pStyle w:val="Stylnastroninternet"/>
      </w:pPr>
      <w:r w:rsidRPr="002D2D80">
        <w:t xml:space="preserve">W trakcie prowadzonych czynności kontrolnych oceniano m.in.: stan sanitarno </w:t>
      </w:r>
      <w:r w:rsidR="00E9607B" w:rsidRPr="002D2D80">
        <w:t>–</w:t>
      </w:r>
      <w:r w:rsidRPr="002D2D80">
        <w:t xml:space="preserve"> </w:t>
      </w:r>
      <w:r w:rsidR="00E9607B" w:rsidRPr="002D2D80">
        <w:t xml:space="preserve">techniczny </w:t>
      </w:r>
      <w:r w:rsidRPr="002D2D80">
        <w:t>samochodów, rodzaj stosowanych środków czystości, sposób przeprowadzania mycia</w:t>
      </w:r>
      <w:r w:rsidR="005A5A82" w:rsidRPr="002D2D80">
        <w:t xml:space="preserve"> i </w:t>
      </w:r>
      <w:r w:rsidRPr="002D2D80">
        <w:t>dezynfekcji. Skontrolowane środki transportu były we właściwym stanie higieniczno-sanitarnym</w:t>
      </w:r>
      <w:r w:rsidR="005A5A82" w:rsidRPr="002D2D80">
        <w:t xml:space="preserve"> i </w:t>
      </w:r>
      <w:r w:rsidRPr="002D2D80">
        <w:t>technicznym</w:t>
      </w:r>
      <w:r w:rsidR="005A5A82" w:rsidRPr="002D2D80">
        <w:t xml:space="preserve"> z </w:t>
      </w:r>
      <w:r w:rsidRPr="002D2D80">
        <w:t>wyjątkiem: 1 samochodu do przewozu zwłok/szczątków ludzkich oraz 1 statku morskiego. Stwierdzone nieprawidłowości</w:t>
      </w:r>
      <w:r w:rsidR="000E738B" w:rsidRPr="002D2D80">
        <w:t xml:space="preserve"> w </w:t>
      </w:r>
      <w:r w:rsidR="00E9607B" w:rsidRPr="002D2D80">
        <w:t xml:space="preserve">ww. samochodzie </w:t>
      </w:r>
      <w:r w:rsidRPr="002D2D80">
        <w:t>dotyczyły braku zabezpieczenia przed przesuwaniem się trumny/pojemnika na zwłoki/szczątki ludzkie podczas przewozu, braku zapewnienia podłogi</w:t>
      </w:r>
      <w:r w:rsidR="005A5A82" w:rsidRPr="002D2D80">
        <w:t xml:space="preserve"> z </w:t>
      </w:r>
      <w:r w:rsidRPr="002D2D80">
        <w:t>materiałów łatwo</w:t>
      </w:r>
      <w:r w:rsidR="00E9607B" w:rsidRPr="002D2D80">
        <w:t xml:space="preserve"> </w:t>
      </w:r>
      <w:r w:rsidRPr="002D2D80">
        <w:t>zmywalnych</w:t>
      </w:r>
      <w:r w:rsidR="00702259" w:rsidRPr="002D2D80">
        <w:t>.</w:t>
      </w:r>
      <w:r w:rsidR="005A5A82" w:rsidRPr="002D2D80">
        <w:t xml:space="preserve"> </w:t>
      </w:r>
      <w:r w:rsidR="00702259" w:rsidRPr="002D2D80">
        <w:t xml:space="preserve">Natomiast na statku stwierdzono niewłaściwy stan sanitarno- higieniczny pomieszczeń żywnościowych. Podmioty odpowiedzialne zostały zobowiązane do usunięcia nieprawidłowości. </w:t>
      </w:r>
    </w:p>
    <w:p w14:paraId="73C81452" w14:textId="77777777" w:rsidR="00A217E6" w:rsidRPr="002D2D80" w:rsidRDefault="00A217E6" w:rsidP="00A217E6">
      <w:pPr>
        <w:pStyle w:val="Stylnastroninternet"/>
      </w:pPr>
    </w:p>
    <w:p w14:paraId="7DE191BD" w14:textId="429F3746" w:rsidR="00F63FBD" w:rsidRDefault="007D2F90" w:rsidP="00A266F2">
      <w:pPr>
        <w:pStyle w:val="Nagwek2"/>
        <w:numPr>
          <w:ilvl w:val="0"/>
          <w:numId w:val="129"/>
        </w:numPr>
        <w:spacing w:before="0"/>
      </w:pPr>
      <w:bookmarkStart w:id="1050" w:name="_Toc135828491"/>
      <w:r>
        <w:t>Tereny rekreacyjne</w:t>
      </w:r>
      <w:bookmarkEnd w:id="1050"/>
    </w:p>
    <w:p w14:paraId="27640CD7" w14:textId="77777777" w:rsidR="00A266F2" w:rsidRPr="002D2D80" w:rsidRDefault="00A266F2" w:rsidP="00A217E6">
      <w:pPr>
        <w:pStyle w:val="Stylnastroninternet"/>
      </w:pPr>
    </w:p>
    <w:p w14:paraId="2599CD27" w14:textId="7FED6607" w:rsidR="006E2A0B" w:rsidRPr="002D2D80" w:rsidRDefault="006E2A0B" w:rsidP="00A217E6">
      <w:pPr>
        <w:pStyle w:val="Stylnastroninternet"/>
        <w:rPr>
          <w:rFonts w:ascii="Calibri" w:hAnsi="Calibri" w:cs="Calibri"/>
        </w:rPr>
      </w:pPr>
      <w:r w:rsidRPr="002D2D80">
        <w:rPr>
          <w:rFonts w:ascii="Calibri" w:hAnsi="Calibri" w:cs="Calibri"/>
        </w:rPr>
        <w:t>W 2022 roku pod nadzorem Państwowej Inspekcji Sanitarnej znajdowało się 2639 terenów rekreacyjnych,</w:t>
      </w:r>
      <w:r w:rsidR="000E738B" w:rsidRPr="002D2D80">
        <w:rPr>
          <w:rFonts w:ascii="Calibri" w:hAnsi="Calibri" w:cs="Calibri"/>
        </w:rPr>
        <w:t xml:space="preserve"> w </w:t>
      </w:r>
      <w:r w:rsidRPr="002D2D80">
        <w:rPr>
          <w:rFonts w:ascii="Calibri" w:hAnsi="Calibri" w:cs="Calibri"/>
        </w:rPr>
        <w:t xml:space="preserve">tym: </w:t>
      </w:r>
    </w:p>
    <w:p w14:paraId="18602624" w14:textId="63F79B29" w:rsidR="006E2A0B" w:rsidRPr="002D2D80" w:rsidRDefault="006E2A0B" w:rsidP="00A217E6">
      <w:pPr>
        <w:pStyle w:val="punktatornastron"/>
      </w:pPr>
      <w:r w:rsidRPr="002D2D80">
        <w:t>1 725 terenów zabaw dla dzieci</w:t>
      </w:r>
      <w:r w:rsidR="005A5A82" w:rsidRPr="002D2D80">
        <w:t xml:space="preserve"> i </w:t>
      </w:r>
      <w:r w:rsidRPr="002D2D80">
        <w:t>placów zabaw,</w:t>
      </w:r>
      <w:r w:rsidR="000E738B" w:rsidRPr="002D2D80">
        <w:t xml:space="preserve"> w </w:t>
      </w:r>
      <w:r w:rsidRPr="002D2D80">
        <w:t>tym</w:t>
      </w:r>
      <w:r w:rsidR="005A5A82" w:rsidRPr="002D2D80">
        <w:t xml:space="preserve"> z </w:t>
      </w:r>
      <w:r w:rsidRPr="002D2D80">
        <w:t xml:space="preserve">piaskownicami, </w:t>
      </w:r>
    </w:p>
    <w:p w14:paraId="3BA3E5CE" w14:textId="77777777" w:rsidR="006E2A0B" w:rsidRPr="002D2D80" w:rsidRDefault="006E2A0B" w:rsidP="00A217E6">
      <w:pPr>
        <w:pStyle w:val="punktatornastron"/>
      </w:pPr>
      <w:r w:rsidRPr="002D2D80">
        <w:t>302 piaskownice funkcjonujące samodzielnie,</w:t>
      </w:r>
    </w:p>
    <w:p w14:paraId="19B3E88E" w14:textId="77777777" w:rsidR="006E2A0B" w:rsidRPr="002D2D80" w:rsidRDefault="006E2A0B" w:rsidP="00A217E6">
      <w:pPr>
        <w:pStyle w:val="punktatornastron"/>
      </w:pPr>
      <w:r w:rsidRPr="002D2D80">
        <w:t xml:space="preserve">5 ogródków jordanowskich, </w:t>
      </w:r>
    </w:p>
    <w:p w14:paraId="25ED4576" w14:textId="77777777" w:rsidR="006E2A0B" w:rsidRPr="002D2D80" w:rsidRDefault="006E2A0B" w:rsidP="00A217E6">
      <w:pPr>
        <w:pStyle w:val="punktatornastron"/>
      </w:pPr>
      <w:r w:rsidRPr="002D2D80">
        <w:t xml:space="preserve">123 parki, zieleńce, </w:t>
      </w:r>
    </w:p>
    <w:p w14:paraId="1A8E8A59" w14:textId="77777777" w:rsidR="006E2A0B" w:rsidRPr="002D2D80" w:rsidRDefault="006E2A0B" w:rsidP="00A217E6">
      <w:pPr>
        <w:pStyle w:val="punktatornastron"/>
      </w:pPr>
      <w:r w:rsidRPr="002D2D80">
        <w:t xml:space="preserve">2 ogrody botaniczne, </w:t>
      </w:r>
    </w:p>
    <w:p w14:paraId="695E40EF" w14:textId="77777777" w:rsidR="006E2A0B" w:rsidRPr="002D2D80" w:rsidRDefault="006E2A0B" w:rsidP="00A217E6">
      <w:pPr>
        <w:pStyle w:val="punktatornastron"/>
      </w:pPr>
      <w:r w:rsidRPr="002D2D80">
        <w:t xml:space="preserve">157 plaż, </w:t>
      </w:r>
    </w:p>
    <w:p w14:paraId="5FEE1166" w14:textId="77777777" w:rsidR="006E2A0B" w:rsidRPr="002D2D80" w:rsidRDefault="006E2A0B" w:rsidP="00A217E6">
      <w:pPr>
        <w:pStyle w:val="punktatornastron"/>
      </w:pPr>
      <w:r w:rsidRPr="002D2D80">
        <w:t>268 siłowni plenerowych,</w:t>
      </w:r>
    </w:p>
    <w:p w14:paraId="4B1E6A91" w14:textId="6DDF765A" w:rsidR="006E2A0B" w:rsidRPr="002D2D80" w:rsidRDefault="006E2A0B" w:rsidP="00A217E6">
      <w:pPr>
        <w:pStyle w:val="punktatornastron"/>
      </w:pPr>
      <w:r w:rsidRPr="002D2D80">
        <w:lastRenderedPageBreak/>
        <w:t>57 innych obiektów,</w:t>
      </w:r>
      <w:r w:rsidR="000E738B" w:rsidRPr="002D2D80">
        <w:t xml:space="preserve"> w </w:t>
      </w:r>
      <w:r w:rsidRPr="002D2D80">
        <w:t>tym: przystanie wodne, porty jachtowe, tereny rekreacyjne nad</w:t>
      </w:r>
      <w:r w:rsidR="009C23F2">
        <w:t> </w:t>
      </w:r>
      <w:r w:rsidRPr="002D2D80">
        <w:t xml:space="preserve">jeziorami, etc. </w:t>
      </w:r>
    </w:p>
    <w:p w14:paraId="68EB27D2" w14:textId="6E03B65B" w:rsidR="006E2A0B" w:rsidRPr="002D2D80" w:rsidRDefault="006E2A0B" w:rsidP="00A217E6">
      <w:pPr>
        <w:pStyle w:val="Stylnastroninternet"/>
      </w:pPr>
      <w:r w:rsidRPr="002D2D80">
        <w:t>Skontrolowano łącznie 657 terenów rekreacyjnych. Stan higieniczno-sanitarny</w:t>
      </w:r>
      <w:r w:rsidR="005A5A82" w:rsidRPr="002D2D80">
        <w:t xml:space="preserve"> i </w:t>
      </w:r>
      <w:r w:rsidRPr="002D2D80">
        <w:t>techniczny większości terenów rekreacyjnych nie budził zastrzeżeń.</w:t>
      </w:r>
      <w:r w:rsidR="000E738B" w:rsidRPr="002D2D80">
        <w:t xml:space="preserve"> </w:t>
      </w:r>
      <w:r w:rsidR="007D7238" w:rsidRPr="002D2D80">
        <w:t>W</w:t>
      </w:r>
      <w:r w:rsidR="000E738B" w:rsidRPr="002D2D80">
        <w:t> </w:t>
      </w:r>
      <w:r w:rsidRPr="002D2D80">
        <w:t>wyniku prowadzonych czynności kontrolnych</w:t>
      </w:r>
      <w:r w:rsidR="000E738B" w:rsidRPr="002D2D80">
        <w:t xml:space="preserve"> w </w:t>
      </w:r>
      <w:r w:rsidRPr="002D2D80">
        <w:t>21 obiektach stwierdzono uchybienia.</w:t>
      </w:r>
    </w:p>
    <w:p w14:paraId="206399C1" w14:textId="352D9592" w:rsidR="006E2A0B" w:rsidRPr="002D2D80" w:rsidRDefault="006E2A0B" w:rsidP="00A217E6">
      <w:pPr>
        <w:pStyle w:val="Stylnastroninternet"/>
      </w:pPr>
      <w:r w:rsidRPr="002D2D80">
        <w:t>Zły stan higieniczno-sanitarny</w:t>
      </w:r>
      <w:r w:rsidR="005A5A82" w:rsidRPr="002D2D80">
        <w:t xml:space="preserve"> i </w:t>
      </w:r>
      <w:r w:rsidRPr="002D2D80">
        <w:t>techniczny występował przede wszystkim na placach zabaw dla dzieci. Nieprawidłowości dotyczyły najczęściej: uszkodzonych siedzisk</w:t>
      </w:r>
      <w:r w:rsidR="005A5A82" w:rsidRPr="002D2D80">
        <w:t xml:space="preserve"> z </w:t>
      </w:r>
      <w:r w:rsidRPr="002D2D80">
        <w:t>odpryskami farby, oparć ławek</w:t>
      </w:r>
      <w:r w:rsidR="005A5A82" w:rsidRPr="002D2D80">
        <w:t xml:space="preserve"> i </w:t>
      </w:r>
      <w:r w:rsidRPr="002D2D80">
        <w:t>drewnianej obudowy piaskownicy</w:t>
      </w:r>
      <w:r w:rsidR="005A5A82" w:rsidRPr="002D2D80">
        <w:t xml:space="preserve"> z </w:t>
      </w:r>
      <w:r w:rsidRPr="002D2D80">
        <w:t>wystającymi ostrymi krawędziami, ubytków</w:t>
      </w:r>
      <w:r w:rsidR="000E738B" w:rsidRPr="002D2D80">
        <w:t xml:space="preserve"> w </w:t>
      </w:r>
      <w:r w:rsidRPr="002D2D80">
        <w:t>ogrodzeniu lub braku regulaminu korzystania</w:t>
      </w:r>
      <w:r w:rsidR="005A5A82" w:rsidRPr="002D2D80">
        <w:t xml:space="preserve"> z </w:t>
      </w:r>
      <w:r w:rsidRPr="002D2D80">
        <w:t>obiektu.</w:t>
      </w:r>
    </w:p>
    <w:p w14:paraId="280E3B42" w14:textId="2DFCFD66" w:rsidR="006E2A0B" w:rsidRPr="002D2D80" w:rsidRDefault="006E2A0B" w:rsidP="00A217E6">
      <w:pPr>
        <w:pStyle w:val="Stylnastroninternet"/>
      </w:pPr>
      <w:r w:rsidRPr="002D2D80">
        <w:t>W związku ze stwierdzonymi uchybieniami</w:t>
      </w:r>
      <w:r w:rsidR="000E738B" w:rsidRPr="002D2D80">
        <w:t xml:space="preserve"> w </w:t>
      </w:r>
      <w:r w:rsidRPr="002D2D80">
        <w:t>okresie sprawozdawczym na poprawę stanu higieniczno-sanitarnego</w:t>
      </w:r>
      <w:r w:rsidR="005A5A82" w:rsidRPr="002D2D80">
        <w:t xml:space="preserve"> i </w:t>
      </w:r>
      <w:r w:rsidRPr="002D2D80">
        <w:t>technicznego przedmiotowych obiektów wydano zalecenia pokontrolne oraz 4 decyzje administracyjne,</w:t>
      </w:r>
      <w:r w:rsidR="000E738B" w:rsidRPr="002D2D80">
        <w:t xml:space="preserve"> w </w:t>
      </w:r>
      <w:r w:rsidRPr="002D2D80">
        <w:t>których nałożono obowiązki doprowadzenia obiektów do stanu zgodnego</w:t>
      </w:r>
      <w:r w:rsidR="005A5A82" w:rsidRPr="002D2D80">
        <w:t xml:space="preserve"> z </w:t>
      </w:r>
      <w:r w:rsidRPr="002D2D80">
        <w:t xml:space="preserve">wymaganiami sanitarnymi. </w:t>
      </w:r>
    </w:p>
    <w:p w14:paraId="2DB4CB43" w14:textId="77777777" w:rsidR="003F1CA0" w:rsidRPr="002D2D80" w:rsidRDefault="003F1CA0" w:rsidP="00A217E6">
      <w:pPr>
        <w:pStyle w:val="Stylnastroninternet"/>
      </w:pPr>
    </w:p>
    <w:p w14:paraId="67AF2740" w14:textId="0A8D1719" w:rsidR="007D2F90" w:rsidRDefault="007D2F90" w:rsidP="003F1CA0">
      <w:pPr>
        <w:pStyle w:val="Nagwek2"/>
        <w:numPr>
          <w:ilvl w:val="0"/>
          <w:numId w:val="129"/>
        </w:numPr>
        <w:spacing w:before="0"/>
      </w:pPr>
      <w:bookmarkStart w:id="1051" w:name="_Toc135828492"/>
      <w:r>
        <w:t>Cmentarze</w:t>
      </w:r>
      <w:r w:rsidR="005A5A82">
        <w:t xml:space="preserve"> i </w:t>
      </w:r>
      <w:r>
        <w:t>domy przedpogrzebowe</w:t>
      </w:r>
      <w:bookmarkEnd w:id="1051"/>
    </w:p>
    <w:p w14:paraId="41926FA3" w14:textId="77777777" w:rsidR="003F1CA0" w:rsidRPr="002D2D80" w:rsidRDefault="003F1CA0" w:rsidP="00A217E6">
      <w:pPr>
        <w:pStyle w:val="Stylnastroninternet"/>
      </w:pPr>
    </w:p>
    <w:p w14:paraId="36A90443" w14:textId="4535B501" w:rsidR="00E9607B" w:rsidRPr="002D2D80" w:rsidRDefault="006E2A0B" w:rsidP="00A217E6">
      <w:pPr>
        <w:pStyle w:val="Stylnastroninternet"/>
        <w:rPr>
          <w:rFonts w:ascii="Calibri" w:hAnsi="Calibri" w:cs="Calibri"/>
        </w:rPr>
      </w:pPr>
      <w:r w:rsidRPr="002D2D80">
        <w:rPr>
          <w:rFonts w:ascii="Calibri" w:hAnsi="Calibri" w:cs="Calibri"/>
        </w:rPr>
        <w:t xml:space="preserve">W 2022 </w:t>
      </w:r>
      <w:r w:rsidR="00E9607B" w:rsidRPr="002D2D80">
        <w:rPr>
          <w:rFonts w:ascii="Calibri" w:hAnsi="Calibri" w:cs="Calibri"/>
        </w:rPr>
        <w:t>pod nadzorem Państwowej Inspekcji Sanitarnej znajdowały się 522 cmentarze,</w:t>
      </w:r>
      <w:r w:rsidR="005A5A82" w:rsidRPr="002D2D80">
        <w:rPr>
          <w:rFonts w:ascii="Calibri" w:hAnsi="Calibri" w:cs="Calibri"/>
        </w:rPr>
        <w:t xml:space="preserve"> z </w:t>
      </w:r>
      <w:r w:rsidR="00E9607B" w:rsidRPr="002D2D80">
        <w:rPr>
          <w:rFonts w:ascii="Calibri" w:hAnsi="Calibri" w:cs="Calibri"/>
        </w:rPr>
        <w:t xml:space="preserve">których skontrolowano 122 (23,4%). </w:t>
      </w:r>
    </w:p>
    <w:p w14:paraId="0D155EC7" w14:textId="64F30110" w:rsidR="00E9607B" w:rsidRPr="002D2D80" w:rsidRDefault="00E9607B" w:rsidP="00A217E6">
      <w:pPr>
        <w:pStyle w:val="Stylnastroninternet"/>
        <w:rPr>
          <w:rFonts w:ascii="Calibri" w:hAnsi="Calibri" w:cs="Calibri"/>
        </w:rPr>
      </w:pPr>
      <w:r w:rsidRPr="002D2D80">
        <w:rPr>
          <w:rFonts w:ascii="Calibri" w:hAnsi="Calibri" w:cs="Calibri"/>
        </w:rPr>
        <w:t>W trakcie przeprowadzanych czynności kontrolnych oceniano stan higieniczno-sanitarny</w:t>
      </w:r>
      <w:r w:rsidR="005A5A82" w:rsidRPr="002D2D80">
        <w:rPr>
          <w:rFonts w:ascii="Calibri" w:hAnsi="Calibri" w:cs="Calibri"/>
        </w:rPr>
        <w:t xml:space="preserve"> i </w:t>
      </w:r>
      <w:r w:rsidRPr="002D2D80">
        <w:rPr>
          <w:rFonts w:ascii="Calibri" w:hAnsi="Calibri" w:cs="Calibri"/>
        </w:rPr>
        <w:t>techniczny obiektów funkcjonujących na terenie cmentarzy, utrzymanie porządku</w:t>
      </w:r>
      <w:r w:rsidR="000E738B" w:rsidRPr="002D2D80">
        <w:rPr>
          <w:rFonts w:ascii="Calibri" w:hAnsi="Calibri" w:cs="Calibri"/>
        </w:rPr>
        <w:t xml:space="preserve"> w </w:t>
      </w:r>
      <w:r w:rsidRPr="002D2D80">
        <w:rPr>
          <w:rFonts w:ascii="Calibri" w:hAnsi="Calibri" w:cs="Calibri"/>
        </w:rPr>
        <w:t>obrębie cmentarzy,</w:t>
      </w:r>
      <w:r w:rsidR="000E738B" w:rsidRPr="002D2D80">
        <w:rPr>
          <w:rFonts w:ascii="Calibri" w:hAnsi="Calibri" w:cs="Calibri"/>
        </w:rPr>
        <w:t xml:space="preserve"> w </w:t>
      </w:r>
      <w:r w:rsidRPr="002D2D80">
        <w:rPr>
          <w:rFonts w:ascii="Calibri" w:hAnsi="Calibri" w:cs="Calibri"/>
        </w:rPr>
        <w:t>tym postępowanie</w:t>
      </w:r>
      <w:r w:rsidR="005A5A82" w:rsidRPr="002D2D80">
        <w:rPr>
          <w:rFonts w:ascii="Calibri" w:hAnsi="Calibri" w:cs="Calibri"/>
        </w:rPr>
        <w:t xml:space="preserve"> z </w:t>
      </w:r>
      <w:r w:rsidRPr="002D2D80">
        <w:rPr>
          <w:rFonts w:ascii="Calibri" w:hAnsi="Calibri" w:cs="Calibri"/>
        </w:rPr>
        <w:t xml:space="preserve">odpadami komunalnymi, stan punktów poboru wody oraz stan ogrodzeń obiektu. </w:t>
      </w:r>
    </w:p>
    <w:p w14:paraId="07E1A301" w14:textId="50C51315" w:rsidR="00E9607B" w:rsidRPr="002D2D80" w:rsidRDefault="00E9607B" w:rsidP="00A217E6">
      <w:pPr>
        <w:pStyle w:val="Stylnastroninternet"/>
        <w:rPr>
          <w:rFonts w:ascii="Calibri" w:hAnsi="Calibri" w:cs="Calibri"/>
        </w:rPr>
      </w:pPr>
      <w:r w:rsidRPr="002D2D80">
        <w:rPr>
          <w:rFonts w:ascii="Calibri" w:hAnsi="Calibri" w:cs="Calibri"/>
        </w:rPr>
        <w:t>Stan higieniczno-sanitarny</w:t>
      </w:r>
      <w:r w:rsidR="005A5A82" w:rsidRPr="002D2D80">
        <w:rPr>
          <w:rFonts w:ascii="Calibri" w:hAnsi="Calibri" w:cs="Calibri"/>
        </w:rPr>
        <w:t xml:space="preserve"> i </w:t>
      </w:r>
      <w:r w:rsidRPr="002D2D80">
        <w:rPr>
          <w:rFonts w:ascii="Calibri" w:hAnsi="Calibri" w:cs="Calibri"/>
        </w:rPr>
        <w:t>techniczny większości obiektów nie budził zastrzeżeń.</w:t>
      </w:r>
      <w:r w:rsidR="000E738B" w:rsidRPr="002D2D80">
        <w:rPr>
          <w:rFonts w:ascii="Calibri" w:hAnsi="Calibri" w:cs="Calibri"/>
        </w:rPr>
        <w:t xml:space="preserve"> </w:t>
      </w:r>
      <w:r w:rsidR="007D7238" w:rsidRPr="002D2D80">
        <w:rPr>
          <w:rFonts w:ascii="Calibri" w:hAnsi="Calibri" w:cs="Calibri"/>
        </w:rPr>
        <w:t>W</w:t>
      </w:r>
      <w:r w:rsidR="000E738B" w:rsidRPr="002D2D80">
        <w:rPr>
          <w:rFonts w:ascii="Calibri" w:hAnsi="Calibri" w:cs="Calibri"/>
        </w:rPr>
        <w:t> </w:t>
      </w:r>
      <w:r w:rsidRPr="002D2D80">
        <w:rPr>
          <w:rFonts w:ascii="Calibri" w:hAnsi="Calibri" w:cs="Calibri"/>
        </w:rPr>
        <w:t>wyniku prowadzonych czynności kontrolnych na terenie 6 cmentarzy stwierdzono uchybienia higieniczno-sanitarne lub techniczne.</w:t>
      </w:r>
    </w:p>
    <w:p w14:paraId="7637255E" w14:textId="77777777" w:rsidR="00E9607B" w:rsidRPr="002D2D80" w:rsidRDefault="00E9607B" w:rsidP="00A217E6">
      <w:pPr>
        <w:pStyle w:val="Stylnastroninternet"/>
        <w:rPr>
          <w:rFonts w:ascii="Calibri" w:hAnsi="Calibri" w:cs="Calibri"/>
        </w:rPr>
      </w:pPr>
      <w:r w:rsidRPr="002D2D80">
        <w:rPr>
          <w:rFonts w:ascii="Calibri" w:hAnsi="Calibri" w:cs="Calibri"/>
        </w:rPr>
        <w:t xml:space="preserve">Nieprawidłowości najczęściej dotyczyły: </w:t>
      </w:r>
    </w:p>
    <w:p w14:paraId="3CA17658" w14:textId="77777777" w:rsidR="00E9607B" w:rsidRPr="002D2D80" w:rsidRDefault="00E9607B" w:rsidP="00A217E6">
      <w:pPr>
        <w:pStyle w:val="punktatornastron"/>
      </w:pPr>
      <w:r w:rsidRPr="002D2D80">
        <w:t>niewłaściwego stanu sanitarno-technicznego ogrodzeń terenów cmentarzy, uszkodzonej siatki lub jej braku;</w:t>
      </w:r>
    </w:p>
    <w:p w14:paraId="1945D6BA" w14:textId="7CBFDD31" w:rsidR="00E9607B" w:rsidRPr="002D2D80" w:rsidRDefault="00E9607B" w:rsidP="00A217E6">
      <w:pPr>
        <w:pStyle w:val="punktatornastron"/>
      </w:pPr>
      <w:r w:rsidRPr="002D2D80">
        <w:t>złego stanu sanitarno-technicznego ścian</w:t>
      </w:r>
      <w:r w:rsidR="005A5A82" w:rsidRPr="002D2D80">
        <w:t xml:space="preserve"> i </w:t>
      </w:r>
      <w:r w:rsidRPr="002D2D80">
        <w:t>sufitów</w:t>
      </w:r>
      <w:r w:rsidR="000E738B" w:rsidRPr="002D2D80">
        <w:t xml:space="preserve"> w </w:t>
      </w:r>
      <w:r w:rsidRPr="002D2D80">
        <w:t>pomieszczeniu kaplicy.</w:t>
      </w:r>
    </w:p>
    <w:p w14:paraId="274B5F5C" w14:textId="1DD475DC" w:rsidR="00E9607B" w:rsidRPr="002D2D80" w:rsidRDefault="00E9607B" w:rsidP="00873BE5">
      <w:pPr>
        <w:pStyle w:val="Stylnastroninternet"/>
      </w:pPr>
      <w:r w:rsidRPr="002D2D80">
        <w:t>Na poprawę stanu higieniczno-sanitarnego</w:t>
      </w:r>
      <w:r w:rsidR="005A5A82" w:rsidRPr="002D2D80">
        <w:t xml:space="preserve"> i </w:t>
      </w:r>
      <w:r w:rsidRPr="002D2D80">
        <w:t xml:space="preserve">technicznego obiektów wydano zalecenie pokontrolne oraz </w:t>
      </w:r>
      <w:r w:rsidRPr="002D2D80">
        <w:rPr>
          <w:shd w:val="clear" w:color="auto" w:fill="FFFFFF"/>
        </w:rPr>
        <w:t>5 decyzji administracyjnych,</w:t>
      </w:r>
      <w:r w:rsidR="000E738B" w:rsidRPr="002D2D80">
        <w:t xml:space="preserve"> w </w:t>
      </w:r>
      <w:r w:rsidRPr="002D2D80">
        <w:rPr>
          <w:shd w:val="clear" w:color="auto" w:fill="FFFFFF"/>
        </w:rPr>
        <w:t>których nałożono obowiązki doprowadzenia obiektów do stanu zgodnego</w:t>
      </w:r>
      <w:r w:rsidR="005A5A82" w:rsidRPr="002D2D80">
        <w:rPr>
          <w:shd w:val="clear" w:color="auto" w:fill="FFFFFF"/>
        </w:rPr>
        <w:t xml:space="preserve"> z </w:t>
      </w:r>
      <w:r w:rsidRPr="002D2D80">
        <w:rPr>
          <w:shd w:val="clear" w:color="auto" w:fill="FFFFFF"/>
        </w:rPr>
        <w:t xml:space="preserve">wymaganiami sanitarnymi, </w:t>
      </w:r>
      <w:r w:rsidRPr="002D2D80">
        <w:t xml:space="preserve">3 upomnienia, 1 tytuł wykonawczy oraz 1 postanowienie o nałożeniu grzywny. </w:t>
      </w:r>
    </w:p>
    <w:p w14:paraId="454A0C6A" w14:textId="6848E738" w:rsidR="00E9607B" w:rsidRDefault="00E9607B" w:rsidP="00A217E6">
      <w:pPr>
        <w:pStyle w:val="Stylnastroninternet"/>
      </w:pPr>
      <w:r w:rsidRPr="002D2D80">
        <w:t>W 2022 roku pod nadzorem Państwowej Inspekcji Sanitarnej znajdowały się 44 domy przedpogrzebowe, skontrolowano 29</w:t>
      </w:r>
      <w:r w:rsidR="005A5A82" w:rsidRPr="002D2D80">
        <w:t xml:space="preserve"> z </w:t>
      </w:r>
      <w:r w:rsidRPr="002D2D80">
        <w:t>nich (65,9%), przeprowadzając 31 kontroli. Podczas kontroli sprawdzano m.in. pomieszczenia do ubierania</w:t>
      </w:r>
      <w:r w:rsidR="005A5A82" w:rsidRPr="002D2D80">
        <w:t xml:space="preserve"> i </w:t>
      </w:r>
      <w:r w:rsidRPr="002D2D80">
        <w:t>przechowywania zwłok, chłodnie, pomieszczenia higieniczno-sanitarne oraz sposób postępowania ze zwłokami. Stan higieniczno-sanitarny</w:t>
      </w:r>
      <w:r w:rsidR="005A5A82" w:rsidRPr="002D2D80">
        <w:t xml:space="preserve"> i </w:t>
      </w:r>
      <w:r w:rsidRPr="002D2D80">
        <w:t>techniczny większości obiektów nie budził zastrzeżeń.</w:t>
      </w:r>
      <w:r w:rsidR="000E738B" w:rsidRPr="002D2D80">
        <w:t xml:space="preserve"> </w:t>
      </w:r>
      <w:r w:rsidR="007D7238" w:rsidRPr="002D2D80">
        <w:t>W</w:t>
      </w:r>
      <w:r w:rsidR="000E738B" w:rsidRPr="002D2D80">
        <w:t> </w:t>
      </w:r>
      <w:r w:rsidRPr="002D2D80">
        <w:t>7 obiektach stwierdzono uchybienia higieniczno-sanitarne lub techniczne.</w:t>
      </w:r>
    </w:p>
    <w:p w14:paraId="4DA6DBDE" w14:textId="77777777" w:rsidR="00EF006A" w:rsidRDefault="00EF006A" w:rsidP="00A217E6">
      <w:pPr>
        <w:pStyle w:val="Stylnastroninternet"/>
      </w:pPr>
    </w:p>
    <w:p w14:paraId="6055E276" w14:textId="77777777" w:rsidR="00EF006A" w:rsidRPr="002D2D80" w:rsidRDefault="00EF006A" w:rsidP="00A217E6">
      <w:pPr>
        <w:pStyle w:val="Stylnastroninternet"/>
      </w:pPr>
    </w:p>
    <w:p w14:paraId="44CB0790" w14:textId="59DDA1F5" w:rsidR="00E9607B" w:rsidRPr="002D2D80" w:rsidRDefault="00E9607B" w:rsidP="00A217E6">
      <w:pPr>
        <w:pStyle w:val="Stylnastroninternet"/>
      </w:pPr>
      <w:r w:rsidRPr="002D2D80">
        <w:lastRenderedPageBreak/>
        <w:t>Nieprawidłowości najczęściej dotyczyły:</w:t>
      </w:r>
    </w:p>
    <w:p w14:paraId="3BEDFCF9" w14:textId="2721C569" w:rsidR="00E9607B" w:rsidRPr="002D2D80" w:rsidRDefault="00E9607B" w:rsidP="00A217E6">
      <w:pPr>
        <w:pStyle w:val="punktatornastron"/>
      </w:pPr>
      <w:r w:rsidRPr="002D2D80">
        <w:t>pomieszczeń higieniczno-sanitarnych m.in.: niewłaściwy stan higieniczno-sanitarny lub</w:t>
      </w:r>
      <w:r w:rsidR="009C23F2">
        <w:t> </w:t>
      </w:r>
      <w:r w:rsidRPr="002D2D80">
        <w:t>techniczny ścian, trudne do utrzymania</w:t>
      </w:r>
      <w:r w:rsidR="000E738B" w:rsidRPr="002D2D80">
        <w:t xml:space="preserve"> w </w:t>
      </w:r>
      <w:r w:rsidRPr="002D2D80">
        <w:t>czystości,</w:t>
      </w:r>
      <w:r w:rsidRPr="002D2D80">
        <w:rPr>
          <w:color w:val="FF0000"/>
        </w:rPr>
        <w:t xml:space="preserve"> </w:t>
      </w:r>
      <w:r w:rsidRPr="002D2D80">
        <w:t>ubytki</w:t>
      </w:r>
      <w:r w:rsidR="000E738B" w:rsidRPr="002D2D80">
        <w:t xml:space="preserve"> w </w:t>
      </w:r>
      <w:r w:rsidRPr="002D2D80">
        <w:t>fugach, brak podłączenia bieżącej ciepłej wody przy umywalce, skorodowane grzejniki oraz brak wydzielonego pomieszczenia gospodarczego;</w:t>
      </w:r>
    </w:p>
    <w:p w14:paraId="340EB83F" w14:textId="516BB3F9" w:rsidR="00E9607B" w:rsidRPr="002D2D80" w:rsidRDefault="00E9607B" w:rsidP="00A217E6">
      <w:pPr>
        <w:pStyle w:val="punktatornastron"/>
      </w:pPr>
      <w:r w:rsidRPr="002D2D80">
        <w:t>złego stanu higieniczno-sanitarnego chłodni, brak wydzielonego pomieszczenia lub</w:t>
      </w:r>
      <w:r w:rsidR="009C23F2">
        <w:t> </w:t>
      </w:r>
      <w:r w:rsidRPr="002D2D80">
        <w:t>urządzenia chłodniczego do magazynowania odpadów medycznych, niewłaściwe oznakowanie pojemników na odpady medyczne.</w:t>
      </w:r>
    </w:p>
    <w:p w14:paraId="64E48181" w14:textId="77777777" w:rsidR="00EF006A" w:rsidRDefault="00EF006A" w:rsidP="00A217E6">
      <w:pPr>
        <w:pStyle w:val="Stylnastroninternet"/>
      </w:pPr>
    </w:p>
    <w:p w14:paraId="33BF0FEB" w14:textId="0AC28E94" w:rsidR="00E9607B" w:rsidRPr="00A217E6" w:rsidRDefault="00E9607B" w:rsidP="00A217E6">
      <w:pPr>
        <w:pStyle w:val="Stylnastroninternet"/>
      </w:pPr>
      <w:r w:rsidRPr="00A217E6">
        <w:t>W związku ze stwierdzonymi uchybieniami na poprawę stanu higieniczno-sanitarnego</w:t>
      </w:r>
      <w:r w:rsidR="005A5A82" w:rsidRPr="00A217E6">
        <w:t xml:space="preserve"> i </w:t>
      </w:r>
      <w:r w:rsidRPr="00A217E6">
        <w:t>technicznego  wydano zalecenia pokontrolne, 3 decyzje administracyjne,</w:t>
      </w:r>
      <w:r w:rsidR="000E738B" w:rsidRPr="00A217E6">
        <w:t xml:space="preserve"> w </w:t>
      </w:r>
      <w:r w:rsidRPr="00A217E6">
        <w:t>których nałożono obowiązki doprowadzenia obiektów do stanu zgodnego</w:t>
      </w:r>
      <w:r w:rsidR="005A5A82" w:rsidRPr="00A217E6">
        <w:t xml:space="preserve"> z </w:t>
      </w:r>
      <w:r w:rsidRPr="00A217E6">
        <w:t>wymaganiami sanitarnymi. Ponadto wydano grzywnę</w:t>
      </w:r>
      <w:r w:rsidR="000E738B" w:rsidRPr="00A217E6">
        <w:t xml:space="preserve"> w </w:t>
      </w:r>
      <w:r w:rsidRPr="00A217E6">
        <w:t>drodze mandatu karnego oraz 1 upomnienie.</w:t>
      </w:r>
    </w:p>
    <w:p w14:paraId="7F46505A" w14:textId="2F7D638B" w:rsidR="00E9607B" w:rsidRPr="00A217E6" w:rsidRDefault="00E9607B" w:rsidP="00A217E6">
      <w:pPr>
        <w:pStyle w:val="Stylnastroninternet"/>
        <w:rPr>
          <w:bCs/>
        </w:rPr>
      </w:pPr>
      <w:r w:rsidRPr="00A217E6">
        <w:rPr>
          <w:bCs/>
        </w:rPr>
        <w:t>W 2022 roku</w:t>
      </w:r>
      <w:r w:rsidR="000E738B" w:rsidRPr="00A217E6">
        <w:rPr>
          <w:bCs/>
        </w:rPr>
        <w:t xml:space="preserve"> w </w:t>
      </w:r>
      <w:r w:rsidRPr="00A217E6">
        <w:rPr>
          <w:bCs/>
        </w:rPr>
        <w:t>odpowiedzi na wnioski prezydentów miast/starostów wydanych zostało 455 postanowień</w:t>
      </w:r>
      <w:r w:rsidR="000E738B" w:rsidRPr="00A217E6">
        <w:rPr>
          <w:bCs/>
        </w:rPr>
        <w:t xml:space="preserve"> w </w:t>
      </w:r>
      <w:r w:rsidRPr="00A217E6">
        <w:rPr>
          <w:bCs/>
        </w:rPr>
        <w:t xml:space="preserve">sprawie sprowadzenia </w:t>
      </w:r>
      <w:bookmarkStart w:id="1052" w:name="_Hlk133224167"/>
      <w:r w:rsidRPr="00A217E6">
        <w:rPr>
          <w:bCs/>
        </w:rPr>
        <w:t xml:space="preserve">na terytorium </w:t>
      </w:r>
      <w:r w:rsidRPr="00A217E6">
        <w:t>Rzeczypospolitej Polskiej</w:t>
      </w:r>
      <w:r w:rsidRPr="00A217E6">
        <w:rPr>
          <w:bCs/>
        </w:rPr>
        <w:t xml:space="preserve"> </w:t>
      </w:r>
      <w:bookmarkEnd w:id="1052"/>
      <w:r w:rsidRPr="00A217E6">
        <w:rPr>
          <w:bCs/>
        </w:rPr>
        <w:t xml:space="preserve">zwłok osób zmarłych zagranicą. Ponadto, wydano 35 decyzji zezwalających na wywóz zwłok </w:t>
      </w:r>
      <w:r w:rsidR="009F524C" w:rsidRPr="00A217E6">
        <w:rPr>
          <w:bCs/>
        </w:rPr>
        <w:t> </w:t>
      </w:r>
      <w:r w:rsidRPr="00A217E6">
        <w:rPr>
          <w:bCs/>
        </w:rPr>
        <w:t xml:space="preserve"> terytorium RP. </w:t>
      </w:r>
      <w:r w:rsidRPr="00A217E6">
        <w:t>Przewóz zwłok/szczątków ludzkich poza granice RP może nastąpić jedynie po uzyskaniu pozwolenia właściwego państwowego powiatowego inspektora sanitarnego.</w:t>
      </w:r>
      <w:r w:rsidR="000E738B" w:rsidRPr="00A217E6">
        <w:t xml:space="preserve"> </w:t>
      </w:r>
      <w:r w:rsidR="007D7238" w:rsidRPr="00A217E6">
        <w:t>W</w:t>
      </w:r>
      <w:r w:rsidR="000E738B" w:rsidRPr="00A217E6">
        <w:t> </w:t>
      </w:r>
      <w:r w:rsidRPr="00A217E6">
        <w:t>przypadku sprowadzenia zwłok</w:t>
      </w:r>
      <w:r w:rsidR="005A5A82" w:rsidRPr="00A217E6">
        <w:t xml:space="preserve"> i </w:t>
      </w:r>
      <w:r w:rsidRPr="00A217E6">
        <w:t>szczątków</w:t>
      </w:r>
      <w:r w:rsidR="005A5A82" w:rsidRPr="00A217E6">
        <w:t xml:space="preserve"> z </w:t>
      </w:r>
      <w:r w:rsidRPr="00A217E6">
        <w:t>zagranicy</w:t>
      </w:r>
      <w:r w:rsidR="000E738B" w:rsidRPr="00A217E6">
        <w:t xml:space="preserve"> w </w:t>
      </w:r>
      <w:r w:rsidRPr="00A217E6">
        <w:t>celu ich pochowania należy uzyskać m.in. pozwolenie starosty właściwego ze względy na miejsce,</w:t>
      </w:r>
      <w:r w:rsidR="000E738B" w:rsidRPr="00A217E6">
        <w:t xml:space="preserve"> w </w:t>
      </w:r>
      <w:r w:rsidRPr="00A217E6">
        <w:t>którym zwłoki</w:t>
      </w:r>
      <w:r w:rsidR="005A5A82" w:rsidRPr="00A217E6">
        <w:t xml:space="preserve"> i </w:t>
      </w:r>
      <w:r w:rsidRPr="00A217E6">
        <w:t xml:space="preserve">szczątki mają być pochowane. Pozwolenie jest wydawane </w:t>
      </w:r>
      <w:r w:rsidR="005447B5">
        <w:t>w </w:t>
      </w:r>
      <w:r w:rsidRPr="00A217E6">
        <w:t>porozumieniu</w:t>
      </w:r>
      <w:r w:rsidR="005A5A82" w:rsidRPr="00A217E6">
        <w:t xml:space="preserve"> z </w:t>
      </w:r>
      <w:r w:rsidRPr="00A217E6">
        <w:t>właściwym państwowym powiatowym inspektorem sanitarnym. Przewóz zwłok</w:t>
      </w:r>
      <w:r w:rsidR="005A5A82" w:rsidRPr="00A217E6">
        <w:t xml:space="preserve"> i </w:t>
      </w:r>
      <w:r w:rsidRPr="00A217E6">
        <w:t>szczątków odbywa się</w:t>
      </w:r>
      <w:r w:rsidR="000E738B" w:rsidRPr="00A217E6">
        <w:t xml:space="preserve"> w </w:t>
      </w:r>
      <w:r w:rsidRPr="00A217E6">
        <w:t>warunkach zapewniających odpowiednie sanitarne</w:t>
      </w:r>
      <w:r w:rsidR="005A5A82" w:rsidRPr="00A217E6">
        <w:t xml:space="preserve"> i </w:t>
      </w:r>
      <w:r w:rsidRPr="00A217E6">
        <w:t>techniczne bezpieczeństwo przewozu.</w:t>
      </w:r>
      <w:r w:rsidRPr="00A217E6">
        <w:rPr>
          <w:b/>
          <w:bCs/>
        </w:rPr>
        <w:t xml:space="preserve"> </w:t>
      </w:r>
    </w:p>
    <w:p w14:paraId="6AE55501" w14:textId="4E814C0D" w:rsidR="00E9607B" w:rsidRPr="00A217E6" w:rsidRDefault="00E9607B" w:rsidP="00A217E6">
      <w:pPr>
        <w:pStyle w:val="Stylnastroninternet"/>
      </w:pPr>
      <w:r w:rsidRPr="00A217E6">
        <w:t>W 2022 roku wydano ogółem 1844 decyzji zezwalających na przeprowadzenie ekshumacji zwłok</w:t>
      </w:r>
      <w:r w:rsidR="005A5A82" w:rsidRPr="00A217E6">
        <w:t xml:space="preserve"> i </w:t>
      </w:r>
      <w:r w:rsidRPr="00A217E6">
        <w:t>szczątków ludzkich oraz 7 decyzji odmawiających ekshumacji ze względu na brak porozumienia osób uprawnionych do przeprowadzenia ekshumacji.</w:t>
      </w:r>
    </w:p>
    <w:p w14:paraId="09448F89" w14:textId="4CE90CE2" w:rsidR="00E9607B" w:rsidRPr="00A217E6" w:rsidRDefault="00E9607B" w:rsidP="00A217E6">
      <w:pPr>
        <w:pStyle w:val="Stylnastroninternet"/>
      </w:pPr>
      <w:r w:rsidRPr="00A217E6">
        <w:t>W 2022 roku przeprowadzono 1620 ekshumacji,</w:t>
      </w:r>
      <w:r w:rsidR="005A5A82" w:rsidRPr="00A217E6">
        <w:t xml:space="preserve"> z </w:t>
      </w:r>
      <w:r w:rsidRPr="00A217E6">
        <w:t>czego 912 pod nadzorem pracowników Państwowej Inspekcji Sanitarnej (56%). Ekshumacja odbywa się na wniosek strony</w:t>
      </w:r>
      <w:r w:rsidR="005A5A82" w:rsidRPr="00A217E6">
        <w:t xml:space="preserve"> i </w:t>
      </w:r>
      <w:r w:rsidRPr="00A217E6">
        <w:t>jest dopuszczalna</w:t>
      </w:r>
      <w:r w:rsidR="000E738B" w:rsidRPr="00A217E6">
        <w:t xml:space="preserve"> w </w:t>
      </w:r>
      <w:r w:rsidRPr="00A217E6">
        <w:t>okresie od 16 października do 15 kwietnia we wczesnych godzinach porannych,</w:t>
      </w:r>
      <w:r w:rsidR="005A5A82" w:rsidRPr="00A217E6">
        <w:t xml:space="preserve"> z </w:t>
      </w:r>
      <w:r w:rsidRPr="00A217E6">
        <w:t>tym że właściwy powiatowy inspektor sanitarny może dopuścić wykonanie ekshumacji</w:t>
      </w:r>
      <w:r w:rsidR="000E738B" w:rsidRPr="00A217E6">
        <w:t xml:space="preserve"> w </w:t>
      </w:r>
      <w:r w:rsidRPr="00A217E6">
        <w:t>innym czasie, przy zachowaniu ustalonych przez niego środków ostrożności. O</w:t>
      </w:r>
      <w:r w:rsidR="009F524C" w:rsidRPr="00A217E6">
        <w:t> </w:t>
      </w:r>
      <w:r w:rsidRPr="00A217E6">
        <w:t>czasie</w:t>
      </w:r>
      <w:r w:rsidR="005A5A82" w:rsidRPr="00A217E6">
        <w:t xml:space="preserve"> i </w:t>
      </w:r>
      <w:r w:rsidRPr="00A217E6">
        <w:t>miejscu przeprowadzenia ekshumacji należy powiadomić właściwego PPIS</w:t>
      </w:r>
      <w:r w:rsidR="000E738B" w:rsidRPr="00A217E6">
        <w:t xml:space="preserve"> w </w:t>
      </w:r>
      <w:r w:rsidRPr="00A217E6">
        <w:t>celu nadzoru higieniczno-sanitarnego.</w:t>
      </w:r>
      <w:r w:rsidR="000E738B" w:rsidRPr="00A217E6">
        <w:t xml:space="preserve"> </w:t>
      </w:r>
      <w:r w:rsidR="005E7AC8" w:rsidRPr="00A217E6">
        <w:t>W</w:t>
      </w:r>
      <w:r w:rsidR="000E738B" w:rsidRPr="00A217E6">
        <w:t> </w:t>
      </w:r>
      <w:r w:rsidRPr="00A217E6">
        <w:t>przypadku ekshumacji, przy których nie był obecny przedstawiciel stacji sanitarno-epidemiologicznej ekshumacje te nadzorowane były przez zarządców cmentarzy.</w:t>
      </w:r>
    </w:p>
    <w:p w14:paraId="2643313F" w14:textId="588FBC84" w:rsidR="00E9607B" w:rsidRPr="00A217E6" w:rsidRDefault="00E9607B" w:rsidP="00A217E6">
      <w:pPr>
        <w:pStyle w:val="Stylnastroninternet"/>
      </w:pPr>
      <w:r w:rsidRPr="00A217E6">
        <w:t>Kontrole</w:t>
      </w:r>
      <w:r w:rsidR="000E738B" w:rsidRPr="00A217E6">
        <w:t xml:space="preserve"> w </w:t>
      </w:r>
      <w:r w:rsidRPr="00A217E6">
        <w:t>trakcie trwania ekshumacji szczątków ludzkich wykazały, iż wykonywane były one zgodnie</w:t>
      </w:r>
      <w:r w:rsidR="005A5A82" w:rsidRPr="00A217E6">
        <w:t xml:space="preserve"> z </w:t>
      </w:r>
      <w:r w:rsidRPr="00A217E6">
        <w:t>wydawanymi decyzjami, przy zachowaniu warunków sanitarnych określonych</w:t>
      </w:r>
      <w:r w:rsidR="000E738B" w:rsidRPr="00A217E6">
        <w:t xml:space="preserve"> w </w:t>
      </w:r>
      <w:r w:rsidRPr="00A217E6">
        <w:t>rozporządzeniu Ministra Zdrowia</w:t>
      </w:r>
      <w:r w:rsidR="005A5A82" w:rsidRPr="00A217E6">
        <w:t xml:space="preserve"> z </w:t>
      </w:r>
      <w:r w:rsidRPr="00A217E6">
        <w:t>dnia 7 grudnia 2001 r.</w:t>
      </w:r>
      <w:r w:rsidR="000E738B" w:rsidRPr="00A217E6">
        <w:rPr>
          <w:i/>
        </w:rPr>
        <w:t xml:space="preserve"> w </w:t>
      </w:r>
      <w:r w:rsidRPr="00A217E6">
        <w:rPr>
          <w:i/>
        </w:rPr>
        <w:t>sprawie postępowania ze zwłokami</w:t>
      </w:r>
      <w:r w:rsidR="005A5A82" w:rsidRPr="00A217E6">
        <w:rPr>
          <w:i/>
        </w:rPr>
        <w:t xml:space="preserve"> i </w:t>
      </w:r>
      <w:r w:rsidRPr="00A217E6">
        <w:rPr>
          <w:i/>
        </w:rPr>
        <w:t>szczątkami ludzkimi</w:t>
      </w:r>
      <w:r w:rsidRPr="00A217E6">
        <w:t xml:space="preserve"> (Dz. U. 2021 poz. 1910) oraz </w:t>
      </w:r>
      <w:r w:rsidRPr="00A217E6">
        <w:lastRenderedPageBreak/>
        <w:t>rozporządzeniem</w:t>
      </w:r>
      <w:r w:rsidRPr="00A217E6">
        <w:rPr>
          <w:i/>
        </w:rPr>
        <w:t xml:space="preserve"> </w:t>
      </w:r>
      <w:r w:rsidRPr="00A217E6">
        <w:t>Ministra Zdrowia</w:t>
      </w:r>
      <w:r w:rsidR="005A5A82" w:rsidRPr="00A217E6">
        <w:t xml:space="preserve"> z </w:t>
      </w:r>
      <w:r w:rsidRPr="00A217E6">
        <w:t>dnia 23 marca 2011 r.</w:t>
      </w:r>
      <w:r w:rsidR="000E738B" w:rsidRPr="00A217E6">
        <w:rPr>
          <w:i/>
        </w:rPr>
        <w:t xml:space="preserve"> w </w:t>
      </w:r>
      <w:r w:rsidRPr="00A217E6">
        <w:rPr>
          <w:i/>
        </w:rPr>
        <w:t>sprawie sposobu przechowywania zwłok</w:t>
      </w:r>
      <w:r w:rsidR="005A5A82" w:rsidRPr="00A217E6">
        <w:rPr>
          <w:i/>
        </w:rPr>
        <w:t xml:space="preserve"> i </w:t>
      </w:r>
      <w:r w:rsidRPr="00A217E6">
        <w:rPr>
          <w:i/>
        </w:rPr>
        <w:t>szczątków</w:t>
      </w:r>
      <w:r w:rsidRPr="00A217E6">
        <w:t xml:space="preserve"> (Dz. U.</w:t>
      </w:r>
      <w:r w:rsidR="005A5A82" w:rsidRPr="00A217E6">
        <w:t xml:space="preserve"> z </w:t>
      </w:r>
      <w:r w:rsidRPr="00A217E6">
        <w:t xml:space="preserve">2011 r. Nr 75, poz. 405) tj.: </w:t>
      </w:r>
    </w:p>
    <w:p w14:paraId="7AC4F362" w14:textId="62E98FFF" w:rsidR="00E9607B" w:rsidRPr="00A217E6" w:rsidRDefault="00E9607B" w:rsidP="00A217E6">
      <w:pPr>
        <w:pStyle w:val="punktatornastron"/>
      </w:pPr>
      <w:r w:rsidRPr="00A217E6">
        <w:t>pracownicy specjalistycznych firm pogrzebowych prowadzający czynności ekshumacyjne posiadali odzież ochronną jednorazowego użytku (kombinezony, rękawiczki, maseczki), która po zakończonej ekshumacji traktowana była jako odpad medyczny, umieszczana</w:t>
      </w:r>
      <w:r w:rsidR="000E738B" w:rsidRPr="00A217E6">
        <w:t xml:space="preserve"> w </w:t>
      </w:r>
      <w:r w:rsidRPr="00A217E6">
        <w:t>workach koloru czerwonego</w:t>
      </w:r>
      <w:r w:rsidR="005A5A82" w:rsidRPr="00A217E6">
        <w:t xml:space="preserve"> i </w:t>
      </w:r>
      <w:r w:rsidRPr="00A217E6">
        <w:t xml:space="preserve">oddawana do utylizacji; </w:t>
      </w:r>
    </w:p>
    <w:p w14:paraId="70B9EAF6" w14:textId="3A0AE57A" w:rsidR="00E9607B" w:rsidRPr="00A217E6" w:rsidRDefault="00E9607B" w:rsidP="00A217E6">
      <w:pPr>
        <w:pStyle w:val="punktatornastron"/>
      </w:pPr>
      <w:r w:rsidRPr="00A217E6">
        <w:t>ziemię wydobywaną</w:t>
      </w:r>
      <w:r w:rsidR="005A5A82" w:rsidRPr="00A217E6">
        <w:t xml:space="preserve"> z </w:t>
      </w:r>
      <w:r w:rsidRPr="00A217E6">
        <w:t>grobu umieszczano na powierzchni zabezpieczonej nieprzepuszczalną, wytrzymałą matą;</w:t>
      </w:r>
    </w:p>
    <w:p w14:paraId="2777E305" w14:textId="0C918321" w:rsidR="00E9607B" w:rsidRPr="00A217E6" w:rsidRDefault="00E9607B" w:rsidP="00A217E6">
      <w:pPr>
        <w:pStyle w:val="punktatornastron"/>
      </w:pPr>
      <w:r w:rsidRPr="00A217E6">
        <w:t>w przypadku ekshumacji wykonywanej po upływie okresu mineralizacji wydobyte szczątki wraz</w:t>
      </w:r>
      <w:r w:rsidR="005A5A82" w:rsidRPr="00A217E6">
        <w:t xml:space="preserve"> z </w:t>
      </w:r>
      <w:r w:rsidRPr="00A217E6">
        <w:t>resztkami trumny umieszczano</w:t>
      </w:r>
      <w:r w:rsidR="000E738B" w:rsidRPr="00A217E6">
        <w:t xml:space="preserve"> w </w:t>
      </w:r>
      <w:r w:rsidRPr="00A217E6">
        <w:t>nowej trumnie ekshumacyjnej;</w:t>
      </w:r>
    </w:p>
    <w:p w14:paraId="3D4CEFD6" w14:textId="5787E96E" w:rsidR="00E9607B" w:rsidRPr="00A217E6" w:rsidRDefault="00E9607B" w:rsidP="00A217E6">
      <w:pPr>
        <w:pStyle w:val="punktatornastron"/>
      </w:pPr>
      <w:r w:rsidRPr="00A217E6">
        <w:t>pojemniki odbierały upoważnione do tego firmy (w specjalistycznych firmach pogrzebowych wydzielano miejsce na pojemniki, do których składowano użytą odzież ochronną jednorazowego użycia, folie,</w:t>
      </w:r>
      <w:r w:rsidR="000E738B" w:rsidRPr="00A217E6">
        <w:t xml:space="preserve"> w </w:t>
      </w:r>
      <w:r w:rsidRPr="00A217E6">
        <w:t xml:space="preserve">których przewożono trumny); </w:t>
      </w:r>
    </w:p>
    <w:p w14:paraId="4B99C759" w14:textId="4A955C52" w:rsidR="00E9607B" w:rsidRPr="00A217E6" w:rsidRDefault="00E9607B" w:rsidP="00A217E6">
      <w:pPr>
        <w:pStyle w:val="punktatornastron"/>
      </w:pPr>
      <w:r w:rsidRPr="00A217E6">
        <w:t>po wydobyciu zwłok/szczątków grób dezynfekowano</w:t>
      </w:r>
      <w:r w:rsidR="005A5A82" w:rsidRPr="00A217E6">
        <w:t xml:space="preserve"> i </w:t>
      </w:r>
      <w:r w:rsidRPr="00A217E6">
        <w:t>zasypano ziemią wydobytą z</w:t>
      </w:r>
      <w:r w:rsidR="009C23F2">
        <w:t> </w:t>
      </w:r>
      <w:r w:rsidRPr="00A217E6">
        <w:t>grobu,</w:t>
      </w:r>
      <w:r w:rsidR="005A5A82" w:rsidRPr="00A217E6">
        <w:t xml:space="preserve"> a </w:t>
      </w:r>
      <w:r w:rsidRPr="00A217E6">
        <w:t>używane narzędzia poddawano dezynfekcji środkami posiadającymi atesty;</w:t>
      </w:r>
    </w:p>
    <w:p w14:paraId="65817CAB" w14:textId="78BF02DE" w:rsidR="00E9607B" w:rsidRPr="00A217E6" w:rsidRDefault="00E9607B" w:rsidP="00A217E6">
      <w:pPr>
        <w:pStyle w:val="punktatornastron"/>
      </w:pPr>
      <w:r w:rsidRPr="00A217E6">
        <w:t>ekshumowane zwłoki/szczątki przed okresem mineralizacji tj. przed upływem 20 lat o</w:t>
      </w:r>
      <w:r w:rsidR="009C23F2">
        <w:t> </w:t>
      </w:r>
      <w:r w:rsidRPr="00A217E6">
        <w:t xml:space="preserve"> dnia pochowania wydobywano wraz</w:t>
      </w:r>
      <w:r w:rsidR="005A5A82" w:rsidRPr="00A217E6">
        <w:t xml:space="preserve"> z </w:t>
      </w:r>
      <w:r w:rsidRPr="00A217E6">
        <w:t>trumną (bez jej otwierania) umieszczano na</w:t>
      </w:r>
      <w:r w:rsidR="009C23F2">
        <w:t> </w:t>
      </w:r>
      <w:r w:rsidRPr="00A217E6">
        <w:t>czas przewozu</w:t>
      </w:r>
      <w:r w:rsidR="000E738B" w:rsidRPr="00A217E6">
        <w:t xml:space="preserve"> w </w:t>
      </w:r>
      <w:r w:rsidRPr="00A217E6">
        <w:t>szczelnej skrzyni, wybitej blachą;</w:t>
      </w:r>
    </w:p>
    <w:p w14:paraId="33989612" w14:textId="262869BE" w:rsidR="00E9607B" w:rsidRPr="00A217E6" w:rsidRDefault="00E9607B" w:rsidP="00A217E6">
      <w:pPr>
        <w:pStyle w:val="punktatornastron"/>
      </w:pPr>
      <w:r w:rsidRPr="00A217E6">
        <w:t>transport zwłok/szczątków odbywał się środkami transportu przeznaczonymi do</w:t>
      </w:r>
      <w:r w:rsidR="009C23F2">
        <w:t> </w:t>
      </w:r>
      <w:r w:rsidRPr="00A217E6">
        <w:t>przewozu zwłok</w:t>
      </w:r>
      <w:r w:rsidR="005A5A82" w:rsidRPr="00A217E6">
        <w:t xml:space="preserve"> i </w:t>
      </w:r>
      <w:r w:rsidRPr="00A217E6">
        <w:t xml:space="preserve">szczątków ludzkich (autokarawanami); </w:t>
      </w:r>
    </w:p>
    <w:p w14:paraId="7FC2043B" w14:textId="609621B9" w:rsidR="00E9607B" w:rsidRPr="00A217E6" w:rsidRDefault="00E9607B" w:rsidP="00A217E6">
      <w:pPr>
        <w:pStyle w:val="punktatornastron"/>
      </w:pPr>
      <w:r w:rsidRPr="00A217E6">
        <w:t>skrzynia,</w:t>
      </w:r>
      <w:r w:rsidR="000E738B" w:rsidRPr="00A217E6">
        <w:t xml:space="preserve"> w </w:t>
      </w:r>
      <w:r w:rsidRPr="00A217E6">
        <w:t>której znajdowała się trumna oraz maty, na których składowano ziemię myto</w:t>
      </w:r>
      <w:r w:rsidR="005A5A82" w:rsidRPr="00A217E6">
        <w:t xml:space="preserve"> i </w:t>
      </w:r>
      <w:r w:rsidRPr="00A217E6">
        <w:t>dezynfekowano;</w:t>
      </w:r>
    </w:p>
    <w:p w14:paraId="51294784" w14:textId="4C15D0FC" w:rsidR="00E9607B" w:rsidRPr="00A217E6" w:rsidRDefault="00E9607B" w:rsidP="00A217E6">
      <w:pPr>
        <w:pStyle w:val="punktatornastron"/>
      </w:pPr>
      <w:r w:rsidRPr="00A217E6">
        <w:t>w przypadku przewozu zwłok/szczątków na odległość większą niż 60 km trumnę pieczętowano</w:t>
      </w:r>
      <w:r w:rsidR="005A5A82" w:rsidRPr="00A217E6">
        <w:t xml:space="preserve"> i </w:t>
      </w:r>
      <w:r w:rsidRPr="00A217E6">
        <w:t>umieszczano</w:t>
      </w:r>
      <w:r w:rsidR="000E738B" w:rsidRPr="00A217E6">
        <w:t xml:space="preserve"> w </w:t>
      </w:r>
      <w:r w:rsidRPr="00A217E6">
        <w:t>szczelnie zamkniętym worku,</w:t>
      </w:r>
      <w:r w:rsidR="005A5A82" w:rsidRPr="00A217E6">
        <w:t xml:space="preserve"> z </w:t>
      </w:r>
      <w:r w:rsidRPr="00A217E6">
        <w:t>nieprzepuszczalnego tworzywa sztucznego, odpornego na uszkodzenia mechaniczne;</w:t>
      </w:r>
    </w:p>
    <w:p w14:paraId="37A96500" w14:textId="663C796F" w:rsidR="00E9607B" w:rsidRPr="00A217E6" w:rsidRDefault="00E9607B" w:rsidP="00A217E6">
      <w:pPr>
        <w:pStyle w:val="punktatornastron"/>
      </w:pPr>
      <w:r w:rsidRPr="00A217E6">
        <w:t>na miejscu ponownego pochowania trumnę wydobywano ze skrzyni</w:t>
      </w:r>
      <w:r w:rsidR="005A5A82" w:rsidRPr="00A217E6">
        <w:t xml:space="preserve"> i </w:t>
      </w:r>
      <w:r w:rsidRPr="00A217E6">
        <w:t>chowano niezwłocznie bez jej otwierania, sąsiednie groby zabezpieczano przed zabrudzeniem matami ochronnymi;</w:t>
      </w:r>
    </w:p>
    <w:p w14:paraId="789486DD" w14:textId="07F89B14" w:rsidR="00E9607B" w:rsidRPr="00A217E6" w:rsidRDefault="00E9607B" w:rsidP="00A217E6">
      <w:pPr>
        <w:pStyle w:val="punktatornastron"/>
      </w:pPr>
      <w:r w:rsidRPr="00A217E6">
        <w:t>po każdym użyciu, część przeznaczoną na umieszczanie trumny</w:t>
      </w:r>
      <w:r w:rsidR="000E738B" w:rsidRPr="00A217E6">
        <w:t xml:space="preserve"> w </w:t>
      </w:r>
      <w:r w:rsidRPr="00A217E6">
        <w:t>środkach transportu do przewozu zwłok</w:t>
      </w:r>
      <w:r w:rsidR="005A5A82" w:rsidRPr="00A217E6">
        <w:t xml:space="preserve"> i </w:t>
      </w:r>
      <w:r w:rsidRPr="00A217E6">
        <w:t>szczątków ludzkich myto</w:t>
      </w:r>
      <w:r w:rsidR="005A5A82" w:rsidRPr="00A217E6">
        <w:t xml:space="preserve"> i </w:t>
      </w:r>
      <w:r w:rsidRPr="00A217E6">
        <w:t>dezynfekowano środkami</w:t>
      </w:r>
      <w:r w:rsidR="005A5A82" w:rsidRPr="00A217E6">
        <w:t xml:space="preserve"> z </w:t>
      </w:r>
      <w:r w:rsidRPr="00A217E6">
        <w:t>atestami.</w:t>
      </w:r>
    </w:p>
    <w:p w14:paraId="21CB5E8E" w14:textId="2D49257B" w:rsidR="00E9607B" w:rsidRPr="002D2D80" w:rsidRDefault="00E9607B" w:rsidP="00A217E6">
      <w:pPr>
        <w:pStyle w:val="Stylnastroninternet"/>
      </w:pPr>
      <w:r w:rsidRPr="002D2D80">
        <w:t>Ponadto</w:t>
      </w:r>
      <w:r w:rsidR="000E738B" w:rsidRPr="002D2D80">
        <w:t xml:space="preserve"> w </w:t>
      </w:r>
      <w:r w:rsidRPr="002D2D80">
        <w:t>2022 r</w:t>
      </w:r>
      <w:r w:rsidRPr="002D2D80">
        <w:rPr>
          <w:shd w:val="clear" w:color="auto" w:fill="FFFFFF"/>
        </w:rPr>
        <w:t>oku przeprowadzono 124 kontrole środków transportu do</w:t>
      </w:r>
      <w:r w:rsidR="009C23F2">
        <w:rPr>
          <w:shd w:val="clear" w:color="auto" w:fill="FFFFFF"/>
        </w:rPr>
        <w:t> </w:t>
      </w:r>
      <w:r w:rsidRPr="002D2D80">
        <w:rPr>
          <w:shd w:val="clear" w:color="auto" w:fill="FFFFFF"/>
        </w:rPr>
        <w:t>przewozu zwłok lub szczątków ludzkich spośród 210 środków będących pod nadzorem organów Państwowej Inspekcji Sanitarnej.</w:t>
      </w:r>
      <w:r w:rsidR="000E738B" w:rsidRPr="002D2D80">
        <w:t xml:space="preserve"> </w:t>
      </w:r>
      <w:r w:rsidR="005E7AC8" w:rsidRPr="002D2D80">
        <w:t>W</w:t>
      </w:r>
      <w:r w:rsidR="000E738B" w:rsidRPr="002D2D80">
        <w:t> </w:t>
      </w:r>
      <w:r w:rsidRPr="002D2D80">
        <w:t>trakcie przedmiotowych kontroli szczególną uwagę zwracano na stan higieniczno-sanitarny</w:t>
      </w:r>
      <w:r w:rsidR="005A5A82" w:rsidRPr="002D2D80">
        <w:t xml:space="preserve"> i </w:t>
      </w:r>
      <w:r w:rsidRPr="002D2D80">
        <w:t>techniczny samochodów, rodzaj stosowanych środków czystości oraz sposób dezynfekcji. Stwierdzono, iż samochody do</w:t>
      </w:r>
      <w:r w:rsidR="009C23F2">
        <w:t> </w:t>
      </w:r>
      <w:r w:rsidRPr="002D2D80">
        <w:t>przewozu zwłok</w:t>
      </w:r>
      <w:r w:rsidR="005A5A82" w:rsidRPr="002D2D80">
        <w:t xml:space="preserve"> i </w:t>
      </w:r>
      <w:r w:rsidRPr="002D2D80">
        <w:t>szczątków ludzkich były trwale oznakowane,</w:t>
      </w:r>
      <w:r w:rsidR="000E738B" w:rsidRPr="002D2D80">
        <w:t xml:space="preserve"> w </w:t>
      </w:r>
      <w:r w:rsidRPr="002D2D80">
        <w:t>sposób wskazujący na</w:t>
      </w:r>
      <w:r w:rsidR="009C23F2">
        <w:t> </w:t>
      </w:r>
      <w:r w:rsidRPr="002D2D80">
        <w:t>jego przeznaczenie, podłoga wyłożona była materiałem łatwo zmywalnym</w:t>
      </w:r>
      <w:r w:rsidR="005A5A82" w:rsidRPr="002D2D80">
        <w:t xml:space="preserve"> i </w:t>
      </w:r>
      <w:r w:rsidRPr="002D2D80">
        <w:t>odpornym na</w:t>
      </w:r>
      <w:r w:rsidR="009C23F2">
        <w:t> </w:t>
      </w:r>
      <w:r w:rsidRPr="002D2D80">
        <w:t>działanie mieszanin niebezpiecznych. Na wyposażeniu samochodów znajdowały się worki na</w:t>
      </w:r>
      <w:r w:rsidR="009C23F2">
        <w:t> </w:t>
      </w:r>
      <w:r w:rsidRPr="002D2D80">
        <w:t>trumnę</w:t>
      </w:r>
      <w:r w:rsidR="005A5A82" w:rsidRPr="002D2D80">
        <w:t xml:space="preserve"> i </w:t>
      </w:r>
      <w:r w:rsidRPr="002D2D80">
        <w:t>szczątki, rękawice, maski, materiały opatrunkowe jednorazowe, apteczka pierwszej pomocy medycznej wraz</w:t>
      </w:r>
      <w:r w:rsidR="005A5A82" w:rsidRPr="002D2D80">
        <w:t xml:space="preserve"> z </w:t>
      </w:r>
      <w:r w:rsidRPr="002D2D80">
        <w:t>wyposażeniem</w:t>
      </w:r>
      <w:r w:rsidR="005A5A82" w:rsidRPr="002D2D80">
        <w:t xml:space="preserve"> i </w:t>
      </w:r>
      <w:r w:rsidRPr="002D2D80">
        <w:t>instrukcją jej udzielania, preparaty do</w:t>
      </w:r>
      <w:r w:rsidR="009C23F2">
        <w:t> </w:t>
      </w:r>
      <w:r w:rsidRPr="002D2D80">
        <w:t>dezynfekcji rąk</w:t>
      </w:r>
      <w:r w:rsidR="005A5A82" w:rsidRPr="002D2D80">
        <w:t xml:space="preserve"> i </w:t>
      </w:r>
      <w:r w:rsidRPr="002D2D80">
        <w:t>oryginalnie oznakowane pojemniki</w:t>
      </w:r>
      <w:r w:rsidR="005A5A82" w:rsidRPr="002D2D80">
        <w:t xml:space="preserve"> z </w:t>
      </w:r>
      <w:r w:rsidRPr="002D2D80">
        <w:t>preparatami dezynfekcyjnymi.</w:t>
      </w:r>
      <w:r w:rsidR="000E738B" w:rsidRPr="002D2D80">
        <w:t xml:space="preserve"> </w:t>
      </w:r>
      <w:r w:rsidR="005E7AC8" w:rsidRPr="002D2D80">
        <w:lastRenderedPageBreak/>
        <w:t>W</w:t>
      </w:r>
      <w:r w:rsidR="009C23F2">
        <w:t> </w:t>
      </w:r>
      <w:r w:rsidRPr="002D2D80">
        <w:t>ciągu roku sprawozdawczego 2022 skontrolowane samochody do przewozu zwłok</w:t>
      </w:r>
      <w:r w:rsidR="005A5A82" w:rsidRPr="002D2D80">
        <w:t xml:space="preserve"> i </w:t>
      </w:r>
      <w:r w:rsidRPr="002D2D80">
        <w:t>szczątków ludzkich spełniały wymagania higieniczno-sanitarne</w:t>
      </w:r>
      <w:r w:rsidR="005A5A82" w:rsidRPr="002D2D80">
        <w:t xml:space="preserve"> i </w:t>
      </w:r>
      <w:r w:rsidRPr="002D2D80">
        <w:t>techniczne, za wyjątkiem 1</w:t>
      </w:r>
      <w:r w:rsidR="005A5A82" w:rsidRPr="002D2D80">
        <w:t xml:space="preserve"> z </w:t>
      </w:r>
      <w:r w:rsidRPr="002D2D80">
        <w:t>nieprawidłowym stanem sanitarno – technicznym. Stwierdzone nieprawidłowości dotyczyły braku zabezpieczenia przed przesuwaniem się trumny/pojemnika na zwłoki/szczątki ludzkie podczas przewozu, braku zapewnienia podłogi</w:t>
      </w:r>
      <w:r w:rsidR="005A5A82" w:rsidRPr="002D2D80">
        <w:t xml:space="preserve"> z </w:t>
      </w:r>
      <w:r w:rsidRPr="002D2D80">
        <w:t xml:space="preserve">materiałów </w:t>
      </w:r>
      <w:proofErr w:type="spellStart"/>
      <w:r w:rsidRPr="002D2D80">
        <w:t>łatwozmywalnych</w:t>
      </w:r>
      <w:proofErr w:type="spellEnd"/>
      <w:r w:rsidR="005A5A82" w:rsidRPr="002D2D80">
        <w:t xml:space="preserve"> i </w:t>
      </w:r>
      <w:r w:rsidRPr="002D2D80">
        <w:t>odpornych na działanie środków myjących.</w:t>
      </w:r>
    </w:p>
    <w:p w14:paraId="6A74BF60" w14:textId="11F72F00" w:rsidR="006E2A0B" w:rsidRPr="002D2D80" w:rsidRDefault="006E2A0B" w:rsidP="00A217E6">
      <w:pPr>
        <w:pStyle w:val="Stylnastroninternet"/>
      </w:pPr>
    </w:p>
    <w:p w14:paraId="1291E442" w14:textId="09DE61A9" w:rsidR="00F63FBD" w:rsidRDefault="00F63FBD" w:rsidP="003F1CA0">
      <w:pPr>
        <w:pStyle w:val="Nagwek2"/>
        <w:numPr>
          <w:ilvl w:val="0"/>
          <w:numId w:val="129"/>
        </w:numPr>
        <w:spacing w:before="0"/>
      </w:pPr>
      <w:bookmarkStart w:id="1053" w:name="_Toc135828493"/>
      <w:r w:rsidRPr="002569D6">
        <w:t>Zakłady karne</w:t>
      </w:r>
      <w:r w:rsidR="005A5A82">
        <w:t xml:space="preserve"> i </w:t>
      </w:r>
      <w:r w:rsidRPr="002569D6">
        <w:t>areszty śledcze</w:t>
      </w:r>
      <w:bookmarkEnd w:id="1053"/>
    </w:p>
    <w:p w14:paraId="2900B98B" w14:textId="77777777" w:rsidR="003F1CA0" w:rsidRPr="002D2D80" w:rsidRDefault="003F1CA0" w:rsidP="00A217E6">
      <w:pPr>
        <w:pStyle w:val="Stylnastroninternet"/>
      </w:pPr>
    </w:p>
    <w:p w14:paraId="72FEBB41" w14:textId="54DE0511" w:rsidR="006E2A0B" w:rsidRPr="002D2D80" w:rsidRDefault="006E2A0B" w:rsidP="00A217E6">
      <w:pPr>
        <w:pStyle w:val="Stylnastroninternet"/>
        <w:rPr>
          <w:bCs/>
        </w:rPr>
      </w:pPr>
      <w:bookmarkStart w:id="1054" w:name="_Hlk101336400"/>
      <w:r w:rsidRPr="002D2D80">
        <w:rPr>
          <w:bCs/>
        </w:rPr>
        <w:t>W roku 2022 r. pod nadzorem Państwowej Inspekcji Sanitarnej na terenie woj. zachodniopomorskiego znajdowało się 11</w:t>
      </w:r>
      <w:r w:rsidRPr="002D2D80">
        <w:rPr>
          <w:b/>
        </w:rPr>
        <w:t xml:space="preserve"> </w:t>
      </w:r>
      <w:r w:rsidRPr="002D2D80">
        <w:rPr>
          <w:bCs/>
        </w:rPr>
        <w:t>zakładów karnych</w:t>
      </w:r>
      <w:r w:rsidR="005A5A82" w:rsidRPr="002D2D80">
        <w:rPr>
          <w:bCs/>
        </w:rPr>
        <w:t xml:space="preserve"> i </w:t>
      </w:r>
      <w:r w:rsidRPr="002D2D80">
        <w:rPr>
          <w:bCs/>
        </w:rPr>
        <w:t>aresztów śledczych. Skontrolowano 11 zakładów penitencjarnych przeprowadzając 40 kontroli.</w:t>
      </w:r>
      <w:r w:rsidR="000E738B" w:rsidRPr="002D2D80">
        <w:rPr>
          <w:bCs/>
        </w:rPr>
        <w:t xml:space="preserve"> </w:t>
      </w:r>
      <w:r w:rsidR="005E7AC8" w:rsidRPr="002D2D80">
        <w:rPr>
          <w:bCs/>
        </w:rPr>
        <w:t>W</w:t>
      </w:r>
      <w:r w:rsidR="000E738B" w:rsidRPr="002D2D80">
        <w:rPr>
          <w:bCs/>
        </w:rPr>
        <w:t> </w:t>
      </w:r>
      <w:r w:rsidRPr="002D2D80">
        <w:rPr>
          <w:bCs/>
        </w:rPr>
        <w:t>wyniku prowadzonych czynności kontrolnych</w:t>
      </w:r>
      <w:r w:rsidR="000E738B" w:rsidRPr="002D2D80">
        <w:rPr>
          <w:bCs/>
        </w:rPr>
        <w:t xml:space="preserve"> w </w:t>
      </w:r>
      <w:r w:rsidRPr="002D2D80">
        <w:rPr>
          <w:bCs/>
        </w:rPr>
        <w:t>6 zakładach karnych stwierdzono uchybienia higieniczno-sanitarne lub techniczne.</w:t>
      </w:r>
    </w:p>
    <w:p w14:paraId="3162B296" w14:textId="26CDC0C7" w:rsidR="006E2A0B" w:rsidRPr="002D2D80" w:rsidRDefault="006E2A0B" w:rsidP="00A217E6">
      <w:pPr>
        <w:pStyle w:val="Stylnastroninternet"/>
        <w:rPr>
          <w:b/>
          <w:bCs/>
        </w:rPr>
      </w:pPr>
      <w:r w:rsidRPr="002D2D80">
        <w:rPr>
          <w:bCs/>
        </w:rPr>
        <w:t>Na poprawę stanu higieniczno-sanitarnego</w:t>
      </w:r>
      <w:r w:rsidR="005A5A82" w:rsidRPr="002D2D80">
        <w:rPr>
          <w:bCs/>
        </w:rPr>
        <w:t xml:space="preserve"> i </w:t>
      </w:r>
      <w:r w:rsidRPr="002D2D80">
        <w:rPr>
          <w:bCs/>
        </w:rPr>
        <w:t>technicznego obiektu wydano zalecenie pokontrolne, 16 decyzji administracyjnych,</w:t>
      </w:r>
      <w:r w:rsidR="000E738B" w:rsidRPr="002D2D80">
        <w:rPr>
          <w:bCs/>
        </w:rPr>
        <w:t xml:space="preserve"> w </w:t>
      </w:r>
      <w:r w:rsidRPr="002D2D80">
        <w:rPr>
          <w:bCs/>
        </w:rPr>
        <w:t>których nałożono obowiązki doprowadzenia obiektów do stanu zgodnego</w:t>
      </w:r>
      <w:r w:rsidR="005A5A82" w:rsidRPr="002D2D80">
        <w:rPr>
          <w:bCs/>
        </w:rPr>
        <w:t xml:space="preserve"> z </w:t>
      </w:r>
      <w:r w:rsidRPr="002D2D80">
        <w:rPr>
          <w:bCs/>
        </w:rPr>
        <w:t xml:space="preserve">wymaganiami sanitarnymi </w:t>
      </w:r>
      <w:r w:rsidRPr="002D2D80">
        <w:rPr>
          <w:bCs/>
          <w:shd w:val="clear" w:color="auto" w:fill="FFFFFF"/>
        </w:rPr>
        <w:t>oraz</w:t>
      </w:r>
      <w:r w:rsidRPr="002D2D80">
        <w:rPr>
          <w:bCs/>
        </w:rPr>
        <w:t xml:space="preserve"> 1 grzywnę</w:t>
      </w:r>
      <w:r w:rsidR="000E738B" w:rsidRPr="002D2D80">
        <w:rPr>
          <w:bCs/>
        </w:rPr>
        <w:t xml:space="preserve"> w </w:t>
      </w:r>
      <w:r w:rsidRPr="002D2D80">
        <w:rPr>
          <w:bCs/>
        </w:rPr>
        <w:t xml:space="preserve">drodze mandatu karnego. </w:t>
      </w:r>
    </w:p>
    <w:p w14:paraId="3269F5A4" w14:textId="77777777" w:rsidR="006E2A0B" w:rsidRPr="002D2D80" w:rsidRDefault="006E2A0B" w:rsidP="00A217E6">
      <w:pPr>
        <w:pStyle w:val="Stylnastroninternet"/>
        <w:rPr>
          <w:b/>
          <w:bCs/>
        </w:rPr>
      </w:pPr>
      <w:r w:rsidRPr="002D2D80">
        <w:rPr>
          <w:bCs/>
        </w:rPr>
        <w:t>Stwierdzone nieprawidłowości najczęściej dotyczyły:</w:t>
      </w:r>
    </w:p>
    <w:bookmarkEnd w:id="1054"/>
    <w:p w14:paraId="2601638E" w14:textId="6296DF70" w:rsidR="006E2A0B" w:rsidRPr="002D2D80" w:rsidRDefault="006E2A0B" w:rsidP="00A217E6">
      <w:pPr>
        <w:pStyle w:val="punktatornastron"/>
        <w:rPr>
          <w:b/>
        </w:rPr>
      </w:pPr>
      <w:r w:rsidRPr="002D2D80">
        <w:t>niewłaściwego stanu higieniczno-sanitarnego lub technicznego ścian, sufitów oraz</w:t>
      </w:r>
      <w:r w:rsidR="00EF006A">
        <w:t> </w:t>
      </w:r>
      <w:r w:rsidRPr="002D2D80">
        <w:t>podłóg trudnych do utrzymania</w:t>
      </w:r>
      <w:r w:rsidR="000E738B" w:rsidRPr="002D2D80">
        <w:t xml:space="preserve"> w </w:t>
      </w:r>
      <w:r w:rsidRPr="002D2D80">
        <w:t>czystości. Dodatkowo</w:t>
      </w:r>
      <w:r w:rsidR="000E738B" w:rsidRPr="002D2D80">
        <w:t xml:space="preserve"> w </w:t>
      </w:r>
      <w:r w:rsidRPr="002D2D80">
        <w:t>pomieszczeniach higieniczno-sanitarnych stwierdzono skorodowane półki</w:t>
      </w:r>
      <w:r w:rsidR="005A5A82" w:rsidRPr="002D2D80">
        <w:t xml:space="preserve"> i </w:t>
      </w:r>
      <w:r w:rsidRPr="002D2D80">
        <w:t>grzejniki natomiast fugi</w:t>
      </w:r>
      <w:r w:rsidR="005A5A82" w:rsidRPr="002D2D80">
        <w:t xml:space="preserve"> i </w:t>
      </w:r>
      <w:r w:rsidRPr="002D2D80">
        <w:t>uszczelnienia silikonowe pokryte były</w:t>
      </w:r>
      <w:r w:rsidR="005A5A82" w:rsidRPr="002D2D80">
        <w:t xml:space="preserve"> z </w:t>
      </w:r>
      <w:r w:rsidRPr="002D2D80">
        <w:t>czarnym nalotem;</w:t>
      </w:r>
    </w:p>
    <w:p w14:paraId="1E55034C" w14:textId="77777777" w:rsidR="006E2A0B" w:rsidRPr="002D2D80" w:rsidRDefault="006E2A0B" w:rsidP="00A217E6">
      <w:pPr>
        <w:pStyle w:val="punktatornastron"/>
        <w:rPr>
          <w:b/>
        </w:rPr>
      </w:pPr>
      <w:r w:rsidRPr="002D2D80">
        <w:t>niewłaściwego stanu wyposażenia cel: uszkodzeń stołów, skorodowanych metalowych części łóżek, szafek, drzwi oraz grzejników;</w:t>
      </w:r>
    </w:p>
    <w:p w14:paraId="3E6C43BD" w14:textId="6DF7E518" w:rsidR="006E2A0B" w:rsidRPr="002D2D80" w:rsidRDefault="006E2A0B" w:rsidP="00A217E6">
      <w:pPr>
        <w:pStyle w:val="punktatornastron"/>
        <w:rPr>
          <w:b/>
        </w:rPr>
      </w:pPr>
      <w:r w:rsidRPr="002D2D80">
        <w:t>nieprawidłowego postępowania</w:t>
      </w:r>
      <w:r w:rsidR="005A5A82" w:rsidRPr="002D2D80">
        <w:t xml:space="preserve"> z </w:t>
      </w:r>
      <w:r w:rsidRPr="002D2D80">
        <w:t>odpadami medycznymi.</w:t>
      </w:r>
    </w:p>
    <w:p w14:paraId="635C23FC" w14:textId="77777777" w:rsidR="00F63FBD" w:rsidRPr="002D2D80" w:rsidRDefault="00F63FBD" w:rsidP="00A217E6">
      <w:pPr>
        <w:pStyle w:val="Stylnastroninternet"/>
      </w:pPr>
    </w:p>
    <w:p w14:paraId="60DD6F95" w14:textId="17A00F60" w:rsidR="00F63FBD" w:rsidRPr="002569D6" w:rsidRDefault="00F63FBD" w:rsidP="00DF11E0">
      <w:pPr>
        <w:pStyle w:val="Nagwek2"/>
        <w:numPr>
          <w:ilvl w:val="0"/>
          <w:numId w:val="129"/>
        </w:numPr>
      </w:pPr>
      <w:bookmarkStart w:id="1055" w:name="_Toc135828494"/>
      <w:r w:rsidRPr="002569D6">
        <w:t>Inne obiekty użyteczności publicznej</w:t>
      </w:r>
      <w:bookmarkEnd w:id="1055"/>
    </w:p>
    <w:p w14:paraId="7B042A4D" w14:textId="77777777" w:rsidR="00EF006A" w:rsidRDefault="00EF006A" w:rsidP="00EF006A">
      <w:pPr>
        <w:pStyle w:val="Stylnastroninternet"/>
      </w:pPr>
    </w:p>
    <w:p w14:paraId="64663659" w14:textId="0D9A7EEE" w:rsidR="006E2A0B" w:rsidRPr="002D2D80" w:rsidRDefault="006E2A0B" w:rsidP="00EF006A">
      <w:pPr>
        <w:pStyle w:val="Stylnastroninternet"/>
      </w:pPr>
      <w:r w:rsidRPr="002D2D80">
        <w:t>W roku 2022 pod nadzorem Państwowej Inspekcji Sanitarnej znajdowało się 2274</w:t>
      </w:r>
      <w:r w:rsidRPr="002D2D80">
        <w:rPr>
          <w:b/>
        </w:rPr>
        <w:t xml:space="preserve"> </w:t>
      </w:r>
      <w:r w:rsidRPr="002D2D80">
        <w:t>innych obiektów użyteczności publicznej, tj.:</w:t>
      </w:r>
    </w:p>
    <w:p w14:paraId="403FF2A9" w14:textId="77777777" w:rsidR="006E2A0B" w:rsidRPr="002D2D80" w:rsidRDefault="006E2A0B" w:rsidP="00F10367">
      <w:pPr>
        <w:pStyle w:val="punktatornastron"/>
      </w:pPr>
      <w:r w:rsidRPr="002D2D80">
        <w:t>613 aptek,</w:t>
      </w:r>
    </w:p>
    <w:p w14:paraId="704D20AC" w14:textId="77777777" w:rsidR="006E2A0B" w:rsidRPr="002D2D80" w:rsidRDefault="006E2A0B" w:rsidP="00F10367">
      <w:pPr>
        <w:pStyle w:val="punktatornastron"/>
      </w:pPr>
      <w:r w:rsidRPr="002D2D80">
        <w:t>62 pralni,</w:t>
      </w:r>
    </w:p>
    <w:p w14:paraId="59EB5A2C" w14:textId="77777777" w:rsidR="006E2A0B" w:rsidRPr="002D2D80" w:rsidRDefault="006E2A0B" w:rsidP="00F10367">
      <w:pPr>
        <w:pStyle w:val="punktatornastron"/>
      </w:pPr>
      <w:r w:rsidRPr="002D2D80">
        <w:t>11 magli,</w:t>
      </w:r>
    </w:p>
    <w:p w14:paraId="34EF3535" w14:textId="0C91C6AC" w:rsidR="006E2A0B" w:rsidRPr="002D2D80" w:rsidRDefault="006E2A0B" w:rsidP="00F10367">
      <w:pPr>
        <w:pStyle w:val="punktatornastron"/>
      </w:pPr>
      <w:r w:rsidRPr="002D2D80">
        <w:t>24 bawialni</w:t>
      </w:r>
      <w:r w:rsidR="005A5A82" w:rsidRPr="002D2D80">
        <w:t xml:space="preserve"> i </w:t>
      </w:r>
      <w:proofErr w:type="spellStart"/>
      <w:r w:rsidRPr="002D2D80">
        <w:t>sal</w:t>
      </w:r>
      <w:proofErr w:type="spellEnd"/>
      <w:r w:rsidRPr="002D2D80">
        <w:t xml:space="preserve"> zabaw,</w:t>
      </w:r>
    </w:p>
    <w:p w14:paraId="57D90952" w14:textId="77777777" w:rsidR="006E2A0B" w:rsidRPr="002D2D80" w:rsidRDefault="006E2A0B" w:rsidP="00F10367">
      <w:pPr>
        <w:pStyle w:val="punktatornastron"/>
      </w:pPr>
      <w:r w:rsidRPr="002D2D80">
        <w:t xml:space="preserve">5 </w:t>
      </w:r>
      <w:proofErr w:type="spellStart"/>
      <w:r w:rsidRPr="002D2D80">
        <w:t>escape</w:t>
      </w:r>
      <w:proofErr w:type="spellEnd"/>
      <w:r w:rsidRPr="002D2D80">
        <w:t xml:space="preserve"> </w:t>
      </w:r>
      <w:proofErr w:type="spellStart"/>
      <w:r w:rsidRPr="002D2D80">
        <w:t>room</w:t>
      </w:r>
      <w:proofErr w:type="spellEnd"/>
      <w:r w:rsidRPr="002D2D80">
        <w:t>-ów,</w:t>
      </w:r>
    </w:p>
    <w:p w14:paraId="3C476B2D" w14:textId="77777777" w:rsidR="006E2A0B" w:rsidRPr="002D2D80" w:rsidRDefault="006E2A0B" w:rsidP="00F10367">
      <w:pPr>
        <w:pStyle w:val="punktatornastron"/>
      </w:pPr>
      <w:r w:rsidRPr="002D2D80">
        <w:t xml:space="preserve">77 domów kultury, </w:t>
      </w:r>
    </w:p>
    <w:p w14:paraId="1AE775C4" w14:textId="77777777" w:rsidR="006E2A0B" w:rsidRPr="002D2D80" w:rsidRDefault="006E2A0B" w:rsidP="00F10367">
      <w:pPr>
        <w:pStyle w:val="punktatornastron"/>
      </w:pPr>
      <w:r w:rsidRPr="002D2D80">
        <w:t xml:space="preserve">22 kina, </w:t>
      </w:r>
    </w:p>
    <w:p w14:paraId="3C9DA091" w14:textId="77777777" w:rsidR="006E2A0B" w:rsidRPr="002D2D80" w:rsidRDefault="006E2A0B" w:rsidP="00F10367">
      <w:pPr>
        <w:pStyle w:val="punktatornastron"/>
      </w:pPr>
      <w:r w:rsidRPr="002D2D80">
        <w:t>11 teatrów,</w:t>
      </w:r>
    </w:p>
    <w:p w14:paraId="0625B5A5" w14:textId="77777777" w:rsidR="006E2A0B" w:rsidRPr="002D2D80" w:rsidRDefault="006E2A0B" w:rsidP="00F10367">
      <w:pPr>
        <w:pStyle w:val="punktatornastron"/>
      </w:pPr>
      <w:r w:rsidRPr="002D2D80">
        <w:t>34 biblioteki,</w:t>
      </w:r>
    </w:p>
    <w:p w14:paraId="6FB61BAF" w14:textId="77777777" w:rsidR="006E2A0B" w:rsidRPr="002D2D80" w:rsidRDefault="006E2A0B" w:rsidP="00F10367">
      <w:pPr>
        <w:pStyle w:val="punktatornastron"/>
      </w:pPr>
      <w:r w:rsidRPr="002D2D80">
        <w:lastRenderedPageBreak/>
        <w:t>25 muzeów,</w:t>
      </w:r>
    </w:p>
    <w:p w14:paraId="3850F0E0" w14:textId="77777777" w:rsidR="006E2A0B" w:rsidRPr="002D2D80" w:rsidRDefault="006E2A0B" w:rsidP="00F10367">
      <w:pPr>
        <w:pStyle w:val="punktatornastron"/>
      </w:pPr>
      <w:r w:rsidRPr="002D2D80">
        <w:t>207 innych obiektów kultury,</w:t>
      </w:r>
    </w:p>
    <w:p w14:paraId="14359539" w14:textId="77777777" w:rsidR="006E2A0B" w:rsidRPr="002D2D80" w:rsidRDefault="006E2A0B" w:rsidP="00F10367">
      <w:pPr>
        <w:pStyle w:val="punktatornastron"/>
      </w:pPr>
      <w:r w:rsidRPr="002D2D80">
        <w:t>3 parki trampolin,</w:t>
      </w:r>
    </w:p>
    <w:p w14:paraId="66AA68FF" w14:textId="77777777" w:rsidR="006E2A0B" w:rsidRPr="002D2D80" w:rsidRDefault="006E2A0B" w:rsidP="00F10367">
      <w:pPr>
        <w:pStyle w:val="punktatornastron"/>
      </w:pPr>
      <w:r w:rsidRPr="002D2D80">
        <w:t>5 kręgielni,</w:t>
      </w:r>
    </w:p>
    <w:p w14:paraId="328AEECE" w14:textId="77777777" w:rsidR="006E2A0B" w:rsidRPr="002D2D80" w:rsidRDefault="006E2A0B" w:rsidP="00F10367">
      <w:pPr>
        <w:pStyle w:val="punktatornastron"/>
      </w:pPr>
      <w:r w:rsidRPr="002D2D80">
        <w:t>4 ściany wspinaczkowe,</w:t>
      </w:r>
    </w:p>
    <w:p w14:paraId="16F82B75" w14:textId="77777777" w:rsidR="006E2A0B" w:rsidRPr="002D2D80" w:rsidRDefault="006E2A0B" w:rsidP="00F10367">
      <w:pPr>
        <w:pStyle w:val="punktatornastron"/>
      </w:pPr>
      <w:r w:rsidRPr="002D2D80">
        <w:t>64 stadiony,</w:t>
      </w:r>
    </w:p>
    <w:p w14:paraId="49A7DA15" w14:textId="77777777" w:rsidR="006E2A0B" w:rsidRPr="002D2D80" w:rsidRDefault="006E2A0B" w:rsidP="00F10367">
      <w:pPr>
        <w:pStyle w:val="punktatornastron"/>
      </w:pPr>
      <w:r w:rsidRPr="002D2D80">
        <w:t>51 hal sportowych,</w:t>
      </w:r>
    </w:p>
    <w:p w14:paraId="47662268" w14:textId="77777777" w:rsidR="006E2A0B" w:rsidRPr="002D2D80" w:rsidRDefault="006E2A0B" w:rsidP="00F10367">
      <w:pPr>
        <w:pStyle w:val="punktatornastron"/>
      </w:pPr>
      <w:r w:rsidRPr="002D2D80">
        <w:t xml:space="preserve">113 boisk, </w:t>
      </w:r>
    </w:p>
    <w:p w14:paraId="3442D443" w14:textId="77777777" w:rsidR="006E2A0B" w:rsidRPr="002D2D80" w:rsidRDefault="006E2A0B" w:rsidP="00F10367">
      <w:pPr>
        <w:pStyle w:val="punktatornastron"/>
      </w:pPr>
      <w:r w:rsidRPr="002D2D80">
        <w:t>6 lodowisk,</w:t>
      </w:r>
    </w:p>
    <w:p w14:paraId="02D5D813" w14:textId="77777777" w:rsidR="006E2A0B" w:rsidRPr="002D2D80" w:rsidRDefault="006E2A0B" w:rsidP="00F10367">
      <w:pPr>
        <w:pStyle w:val="punktatornastron"/>
      </w:pPr>
      <w:r w:rsidRPr="002D2D80">
        <w:t>12 parków linowych,</w:t>
      </w:r>
    </w:p>
    <w:p w14:paraId="60CEFA30" w14:textId="77777777" w:rsidR="006E2A0B" w:rsidRPr="002D2D80" w:rsidRDefault="006E2A0B" w:rsidP="00F10367">
      <w:pPr>
        <w:pStyle w:val="punktatornastron"/>
      </w:pPr>
      <w:r w:rsidRPr="002D2D80">
        <w:t>7 paintball,</w:t>
      </w:r>
    </w:p>
    <w:p w14:paraId="7F60E07F" w14:textId="77777777" w:rsidR="006E2A0B" w:rsidRPr="002D2D80" w:rsidRDefault="006E2A0B" w:rsidP="00F10367">
      <w:pPr>
        <w:pStyle w:val="punktatornastron"/>
      </w:pPr>
      <w:r w:rsidRPr="002D2D80">
        <w:t>4 tory gokartowe,</w:t>
      </w:r>
    </w:p>
    <w:p w14:paraId="42916FE8" w14:textId="77777777" w:rsidR="006E2A0B" w:rsidRPr="002D2D80" w:rsidRDefault="006E2A0B" w:rsidP="00F10367">
      <w:pPr>
        <w:pStyle w:val="punktatornastron"/>
      </w:pPr>
      <w:r w:rsidRPr="002D2D80">
        <w:t xml:space="preserve">12 </w:t>
      </w:r>
      <w:proofErr w:type="spellStart"/>
      <w:r w:rsidRPr="002D2D80">
        <w:t>skate</w:t>
      </w:r>
      <w:proofErr w:type="spellEnd"/>
      <w:r w:rsidRPr="002D2D80">
        <w:t xml:space="preserve"> parków,</w:t>
      </w:r>
    </w:p>
    <w:p w14:paraId="607EF637" w14:textId="77777777" w:rsidR="006E2A0B" w:rsidRPr="002D2D80" w:rsidRDefault="006E2A0B" w:rsidP="00F10367">
      <w:pPr>
        <w:pStyle w:val="punktatornastron"/>
      </w:pPr>
      <w:r w:rsidRPr="002D2D80">
        <w:t>66  innych obiektów sportowych,</w:t>
      </w:r>
    </w:p>
    <w:p w14:paraId="01B87B25" w14:textId="77777777" w:rsidR="006E2A0B" w:rsidRPr="002D2D80" w:rsidRDefault="006E2A0B" w:rsidP="00F10367">
      <w:pPr>
        <w:pStyle w:val="punktatornastron"/>
      </w:pPr>
      <w:r w:rsidRPr="002D2D80">
        <w:t>82 parkingi miejskie,</w:t>
      </w:r>
    </w:p>
    <w:p w14:paraId="1D58E1C8" w14:textId="692B12DA" w:rsidR="006E2A0B" w:rsidRPr="002D2D80" w:rsidRDefault="006E2A0B" w:rsidP="00F10367">
      <w:pPr>
        <w:pStyle w:val="punktatornastron"/>
      </w:pPr>
      <w:r w:rsidRPr="002D2D80">
        <w:t>68 parkingów leśnych</w:t>
      </w:r>
      <w:r w:rsidR="005A5A82" w:rsidRPr="002D2D80">
        <w:t xml:space="preserve"> i </w:t>
      </w:r>
      <w:r w:rsidRPr="002D2D80">
        <w:t>miejsc postojowych,</w:t>
      </w:r>
    </w:p>
    <w:p w14:paraId="75DA76FE" w14:textId="77777777" w:rsidR="006E2A0B" w:rsidRPr="002D2D80" w:rsidRDefault="006E2A0B" w:rsidP="00F10367">
      <w:pPr>
        <w:pStyle w:val="punktatornastron"/>
      </w:pPr>
      <w:r w:rsidRPr="002D2D80">
        <w:t>243 stacje paliw,</w:t>
      </w:r>
    </w:p>
    <w:p w14:paraId="5913EE1A" w14:textId="77777777" w:rsidR="006E2A0B" w:rsidRPr="002D2D80" w:rsidRDefault="006E2A0B" w:rsidP="00F10367">
      <w:pPr>
        <w:pStyle w:val="punktatornastron"/>
      </w:pPr>
      <w:r w:rsidRPr="002D2D80">
        <w:t>3 miejsca obsługi podróżnych,</w:t>
      </w:r>
    </w:p>
    <w:p w14:paraId="6CA230C9" w14:textId="77777777" w:rsidR="006E2A0B" w:rsidRPr="002D2D80" w:rsidRDefault="006E2A0B" w:rsidP="00F10367">
      <w:pPr>
        <w:pStyle w:val="punktatornastron"/>
      </w:pPr>
      <w:r w:rsidRPr="002D2D80">
        <w:t>14 punktów zbiórki odpadów problemowych,</w:t>
      </w:r>
    </w:p>
    <w:p w14:paraId="25368AF4" w14:textId="77777777" w:rsidR="006E2A0B" w:rsidRPr="002D2D80" w:rsidRDefault="006E2A0B" w:rsidP="00F10367">
      <w:pPr>
        <w:pStyle w:val="punktatornastron"/>
      </w:pPr>
      <w:r w:rsidRPr="002D2D80">
        <w:t>1 punkt zlewny ścieków,</w:t>
      </w:r>
    </w:p>
    <w:p w14:paraId="387D76E7" w14:textId="77777777" w:rsidR="006E2A0B" w:rsidRPr="002D2D80" w:rsidRDefault="006E2A0B" w:rsidP="00F10367">
      <w:pPr>
        <w:pStyle w:val="punktatornastron"/>
      </w:pPr>
      <w:r w:rsidRPr="002D2D80">
        <w:t>215 przystanków tramwajowych,</w:t>
      </w:r>
    </w:p>
    <w:p w14:paraId="4047419A" w14:textId="0BF760D9" w:rsidR="006E2A0B" w:rsidRPr="002D2D80" w:rsidRDefault="006E2A0B" w:rsidP="00F10367">
      <w:pPr>
        <w:pStyle w:val="punktatornastron"/>
      </w:pPr>
      <w:r w:rsidRPr="002D2D80">
        <w:t>56 hal targowych</w:t>
      </w:r>
      <w:r w:rsidR="005A5A82" w:rsidRPr="002D2D80">
        <w:t xml:space="preserve"> i </w:t>
      </w:r>
      <w:r w:rsidRPr="002D2D80">
        <w:t>targowisk,</w:t>
      </w:r>
    </w:p>
    <w:p w14:paraId="08AC87F1" w14:textId="77777777" w:rsidR="006E2A0B" w:rsidRPr="002D2D80" w:rsidRDefault="006E2A0B" w:rsidP="00F10367">
      <w:pPr>
        <w:pStyle w:val="punktatornastron"/>
      </w:pPr>
      <w:r w:rsidRPr="002D2D80">
        <w:t>14 portów,</w:t>
      </w:r>
    </w:p>
    <w:p w14:paraId="5DE7D79B" w14:textId="77777777" w:rsidR="006E2A0B" w:rsidRPr="002D2D80" w:rsidRDefault="006E2A0B" w:rsidP="00F10367">
      <w:pPr>
        <w:pStyle w:val="punktatornastron"/>
      </w:pPr>
      <w:r w:rsidRPr="002D2D80">
        <w:t>140 innych.</w:t>
      </w:r>
    </w:p>
    <w:p w14:paraId="7C06B477" w14:textId="77777777" w:rsidR="00F10367" w:rsidRDefault="00F10367" w:rsidP="002D2D80">
      <w:pPr>
        <w:spacing w:line="276" w:lineRule="auto"/>
        <w:ind w:firstLine="426"/>
        <w:rPr>
          <w:rFonts w:ascii="Calibri" w:hAnsi="Calibri" w:cs="Calibri"/>
          <w:sz w:val="24"/>
          <w:szCs w:val="24"/>
        </w:rPr>
      </w:pPr>
    </w:p>
    <w:p w14:paraId="0226BE40" w14:textId="180E1D18" w:rsidR="009F524C" w:rsidRPr="002D2D80" w:rsidRDefault="009F524C" w:rsidP="00F10367">
      <w:pPr>
        <w:pStyle w:val="Stylnastroninternet"/>
      </w:pPr>
      <w:r w:rsidRPr="002D2D80">
        <w:t>Czynności kontrolne przeprowadzone zostały</w:t>
      </w:r>
      <w:r w:rsidR="000E738B" w:rsidRPr="002D2D80">
        <w:t xml:space="preserve"> w </w:t>
      </w:r>
      <w:r w:rsidRPr="002D2D80">
        <w:t>766 obiektach. Stan higieniczno-sanitarny</w:t>
      </w:r>
      <w:r w:rsidR="005A5A82" w:rsidRPr="002D2D80">
        <w:t xml:space="preserve"> i </w:t>
      </w:r>
      <w:r w:rsidRPr="002D2D80">
        <w:t>techniczny większości obiektów nie budził zastrzeżeń.</w:t>
      </w:r>
      <w:r w:rsidR="000E738B" w:rsidRPr="002D2D80">
        <w:t xml:space="preserve"> </w:t>
      </w:r>
      <w:r w:rsidR="005E7AC8" w:rsidRPr="002D2D80">
        <w:t xml:space="preserve">W </w:t>
      </w:r>
      <w:r w:rsidRPr="002D2D80">
        <w:t>wyniku prowadzonych czynności kontrolnych</w:t>
      </w:r>
      <w:r w:rsidR="000E738B" w:rsidRPr="002D2D80">
        <w:t xml:space="preserve"> w </w:t>
      </w:r>
      <w:r w:rsidRPr="002D2D80">
        <w:t>59 obiektach stwierdzono uchybienia sanitarno-higieniczne lub</w:t>
      </w:r>
      <w:r w:rsidR="00EF006A">
        <w:t> </w:t>
      </w:r>
      <w:r w:rsidRPr="002D2D80">
        <w:t>techniczne.</w:t>
      </w:r>
    </w:p>
    <w:p w14:paraId="235D5526" w14:textId="77777777" w:rsidR="009F524C" w:rsidRPr="002D2D80" w:rsidRDefault="009F524C" w:rsidP="00F10367">
      <w:pPr>
        <w:pStyle w:val="Stylnastroninternet"/>
      </w:pPr>
      <w:r w:rsidRPr="002D2D80">
        <w:t>Nieprawidłowości najczęściej dot.:</w:t>
      </w:r>
    </w:p>
    <w:p w14:paraId="4E98599D" w14:textId="69064A49" w:rsidR="009F524C" w:rsidRPr="002D2D80" w:rsidRDefault="009F524C" w:rsidP="00F10367">
      <w:pPr>
        <w:pStyle w:val="punktatornastron"/>
      </w:pPr>
      <w:r w:rsidRPr="002D2D80">
        <w:t xml:space="preserve">w aptekach: </w:t>
      </w:r>
      <w:bookmarkStart w:id="1056" w:name="_Hlk132980549"/>
      <w:bookmarkStart w:id="1057" w:name="_Hlk132980090"/>
      <w:r w:rsidRPr="002D2D80">
        <w:t>niewłaściwego stanu higieniczno-sanitarnego lub technicznego ścian</w:t>
      </w:r>
      <w:r w:rsidR="005A5A82" w:rsidRPr="002D2D80">
        <w:t xml:space="preserve"> i </w:t>
      </w:r>
      <w:r w:rsidRPr="002D2D80">
        <w:t xml:space="preserve">sufitów </w:t>
      </w:r>
      <w:bookmarkEnd w:id="1056"/>
      <w:r w:rsidRPr="002D2D80">
        <w:t>trudnych do utrzymania</w:t>
      </w:r>
      <w:r w:rsidR="000E738B" w:rsidRPr="002D2D80">
        <w:t xml:space="preserve"> w </w:t>
      </w:r>
      <w:r w:rsidRPr="002D2D80">
        <w:t xml:space="preserve">czystości, </w:t>
      </w:r>
      <w:bookmarkEnd w:id="1057"/>
      <w:r w:rsidRPr="002D2D80">
        <w:t>nieprawidłowego magazynowania leków oraz nieskutecznych procesów sterylizacji sprzętu</w:t>
      </w:r>
      <w:r w:rsidR="000E738B" w:rsidRPr="002D2D80">
        <w:t xml:space="preserve"> w </w:t>
      </w:r>
      <w:r w:rsidRPr="002D2D80">
        <w:t>autoklawie;</w:t>
      </w:r>
    </w:p>
    <w:p w14:paraId="45B2BF77" w14:textId="3267BB0A" w:rsidR="009F524C" w:rsidRPr="00F10367" w:rsidRDefault="009F524C" w:rsidP="00F10367">
      <w:pPr>
        <w:pStyle w:val="punktatornastron"/>
      </w:pPr>
      <w:r w:rsidRPr="002D2D80">
        <w:t>w domach kultury/bibliotekach/świetlicach wiejskich/kręgielniach</w:t>
      </w:r>
      <w:r w:rsidR="005A5A82" w:rsidRPr="002D2D80">
        <w:t xml:space="preserve"> i </w:t>
      </w:r>
      <w:r w:rsidRPr="002D2D80">
        <w:t>innych obiektach użyteczności publicznej: niewłaściwego stanu sanitarno-technicznego ścian, sufitów</w:t>
      </w:r>
      <w:r w:rsidR="005A5A82" w:rsidRPr="002D2D80">
        <w:t xml:space="preserve"> </w:t>
      </w:r>
      <w:r w:rsidR="005A5A82" w:rsidRPr="00F10367">
        <w:t>i </w:t>
      </w:r>
      <w:r w:rsidRPr="00F10367">
        <w:t>podłóg oraz nieodpowiedniego stanu technicznego sof;</w:t>
      </w:r>
    </w:p>
    <w:p w14:paraId="7568137D" w14:textId="7D9B3F33" w:rsidR="009F524C" w:rsidRPr="00F10367" w:rsidRDefault="009F524C" w:rsidP="00F35FB6">
      <w:pPr>
        <w:pStyle w:val="punktatornastron"/>
      </w:pPr>
      <w:r w:rsidRPr="00F10367">
        <w:t xml:space="preserve">w obiektach sportowych: niewłaściwego stanu higieniczno-sanitarnego lub technicznego </w:t>
      </w:r>
      <w:r w:rsidRPr="002D2D80">
        <w:t>ścian, sufitów</w:t>
      </w:r>
      <w:r w:rsidR="005A5A82" w:rsidRPr="002D2D80">
        <w:t xml:space="preserve"> i </w:t>
      </w:r>
      <w:r w:rsidRPr="002D2D80">
        <w:t>podłóg trudnych do utrzymania</w:t>
      </w:r>
      <w:r w:rsidR="000E738B" w:rsidRPr="002D2D80">
        <w:t xml:space="preserve"> w </w:t>
      </w:r>
      <w:r w:rsidRPr="002D2D80">
        <w:t>czystości;</w:t>
      </w:r>
      <w:r w:rsidR="000E738B" w:rsidRPr="002D2D80">
        <w:t xml:space="preserve"> w </w:t>
      </w:r>
      <w:r w:rsidRPr="002D2D80">
        <w:t xml:space="preserve">pomieszczeniach higieniczno-sanitarnych obiektów sportowych brak bieżącej ciepłej </w:t>
      </w:r>
      <w:r w:rsidRPr="002D2D80">
        <w:lastRenderedPageBreak/>
        <w:t>wody, drzwi</w:t>
      </w:r>
      <w:r w:rsidR="005A5A82" w:rsidRPr="002D2D80">
        <w:t xml:space="preserve"> z </w:t>
      </w:r>
      <w:r w:rsidRPr="002D2D80">
        <w:t>ubytkami płyty</w:t>
      </w:r>
      <w:r w:rsidR="005A5A82" w:rsidRPr="002D2D80">
        <w:t xml:space="preserve"> i </w:t>
      </w:r>
      <w:r w:rsidRPr="002D2D80">
        <w:t xml:space="preserve">łuszczącą się okleiną, rdzawe zacieki na drzwiach od kabiny prysznicowej, niewłaściwy stan sanitarno-techniczny baterii </w:t>
      </w:r>
      <w:r w:rsidRPr="00F10367">
        <w:t>umywalkowych;</w:t>
      </w:r>
    </w:p>
    <w:p w14:paraId="34C0ABC1" w14:textId="599A92CB" w:rsidR="009F524C" w:rsidRPr="002D2D80" w:rsidRDefault="009F524C" w:rsidP="00F10367">
      <w:pPr>
        <w:pStyle w:val="punktatornastron"/>
      </w:pPr>
      <w:r w:rsidRPr="002D2D80">
        <w:t>w pralniach: niewłaściwego stanu higieniczno-sanitarnego lub technicznego powierzchni ścian, sufitów</w:t>
      </w:r>
      <w:r w:rsidR="005A5A82" w:rsidRPr="002D2D80">
        <w:t xml:space="preserve"> i </w:t>
      </w:r>
      <w:r w:rsidRPr="002D2D80">
        <w:t>podłóg oraz wyposażenia, tj. pralnic</w:t>
      </w:r>
      <w:r w:rsidR="005A5A82" w:rsidRPr="002D2D80">
        <w:t xml:space="preserve"> i </w:t>
      </w:r>
      <w:r w:rsidRPr="002D2D80">
        <w:t>wirówek zakamienionych</w:t>
      </w:r>
      <w:r w:rsidR="005A5A82" w:rsidRPr="002D2D80">
        <w:t xml:space="preserve"> z </w:t>
      </w:r>
      <w:r w:rsidRPr="002D2D80">
        <w:t>widocznymi zaciekami, miejscami skorodowane;</w:t>
      </w:r>
    </w:p>
    <w:p w14:paraId="5E89E301" w14:textId="4E1A49D3" w:rsidR="009F524C" w:rsidRPr="002D2D80" w:rsidRDefault="009F524C" w:rsidP="00F10367">
      <w:pPr>
        <w:pStyle w:val="punktatornastron"/>
      </w:pPr>
      <w:r w:rsidRPr="002D2D80">
        <w:t>na stacjach paliw/parkingach/targach</w:t>
      </w:r>
      <w:r w:rsidR="005A5A82" w:rsidRPr="002D2D80">
        <w:t xml:space="preserve"> i </w:t>
      </w:r>
      <w:r w:rsidRPr="002D2D80">
        <w:t>targowiskach: niewłaściwego stanu higieniczno-sanitarnego lub technicznego powierzchni ścian, sufitów</w:t>
      </w:r>
      <w:r w:rsidR="005A5A82" w:rsidRPr="002D2D80">
        <w:t xml:space="preserve"> i </w:t>
      </w:r>
      <w:r w:rsidRPr="002D2D80">
        <w:t>podłóg. Dodatkowo</w:t>
      </w:r>
      <w:r w:rsidR="000E738B" w:rsidRPr="002D2D80">
        <w:t xml:space="preserve"> w </w:t>
      </w:r>
      <w:r w:rsidRPr="002D2D80">
        <w:t>pomieszczeniu higieniczno-sanitarnym brak bieżącej ciepłej wody, części mocujące umywalki skorodowane, drzwi</w:t>
      </w:r>
      <w:r w:rsidR="005A5A82" w:rsidRPr="002D2D80">
        <w:t xml:space="preserve"> i </w:t>
      </w:r>
      <w:r w:rsidRPr="002D2D80">
        <w:t>futryny</w:t>
      </w:r>
      <w:r w:rsidR="005A5A82" w:rsidRPr="002D2D80">
        <w:t xml:space="preserve"> z </w:t>
      </w:r>
      <w:r w:rsidRPr="002D2D80">
        <w:t>łuszczącą</w:t>
      </w:r>
      <w:r w:rsidR="005A5A82" w:rsidRPr="002D2D80">
        <w:t xml:space="preserve"> i </w:t>
      </w:r>
      <w:r w:rsidRPr="002D2D80">
        <w:t>odchodzącą powłoką malarską; otoczenie obiektu utrzymane</w:t>
      </w:r>
      <w:r w:rsidR="000E738B" w:rsidRPr="002D2D80">
        <w:t xml:space="preserve"> w </w:t>
      </w:r>
      <w:r w:rsidRPr="002D2D80">
        <w:t>niewłaściwym stanie higieniczno-sanitarnym;</w:t>
      </w:r>
    </w:p>
    <w:p w14:paraId="75E4E5F8" w14:textId="77777777" w:rsidR="00F10367" w:rsidRDefault="00F10367" w:rsidP="00F10367">
      <w:pPr>
        <w:pStyle w:val="Stylnastroninternet"/>
      </w:pPr>
    </w:p>
    <w:p w14:paraId="39192F2B" w14:textId="05BE703F" w:rsidR="009F524C" w:rsidRPr="002D2D80" w:rsidRDefault="009F524C" w:rsidP="00F10367">
      <w:pPr>
        <w:pStyle w:val="Stylnastroninternet"/>
        <w:rPr>
          <w:b/>
        </w:rPr>
      </w:pPr>
      <w:r w:rsidRPr="002D2D80">
        <w:t>W związku</w:t>
      </w:r>
      <w:r w:rsidR="005A5A82" w:rsidRPr="002D2D80">
        <w:t xml:space="preserve"> z </w:t>
      </w:r>
      <w:r w:rsidRPr="002D2D80">
        <w:t>niespełnieniem wymagań higieniczno-sanitarnych</w:t>
      </w:r>
      <w:r w:rsidR="005A5A82" w:rsidRPr="002D2D80">
        <w:t xml:space="preserve"> i </w:t>
      </w:r>
      <w:r w:rsidRPr="002D2D80">
        <w:t>technicznych wydano zalecenia pokontrolne</w:t>
      </w:r>
      <w:r w:rsidR="005A5A82" w:rsidRPr="002D2D80">
        <w:t xml:space="preserve"> i </w:t>
      </w:r>
      <w:r w:rsidRPr="002D2D80">
        <w:t>35 decyzji administracyjnych,</w:t>
      </w:r>
      <w:r w:rsidR="000E738B" w:rsidRPr="002D2D80">
        <w:t xml:space="preserve"> w </w:t>
      </w:r>
      <w:r w:rsidRPr="002D2D80">
        <w:t>których nałożono obowiązki doprowadzenia obiektów do stanu zgodnego</w:t>
      </w:r>
      <w:r w:rsidR="005A5A82" w:rsidRPr="002D2D80">
        <w:t xml:space="preserve"> z </w:t>
      </w:r>
      <w:r w:rsidRPr="002D2D80">
        <w:t>wymaganiami sanitarnymi. Winnych zaniedbań ukarano 28 grzywnami</w:t>
      </w:r>
      <w:r w:rsidR="000E738B" w:rsidRPr="002D2D80">
        <w:t xml:space="preserve"> w </w:t>
      </w:r>
      <w:r w:rsidRPr="002D2D80">
        <w:t>drodze mandatu karnego, wystosowano 3 upomnienia, 1 tytuł wykonawczy oraz 1 postanowienie o nałożeniu grzywny.</w:t>
      </w:r>
    </w:p>
    <w:p w14:paraId="0A0FFC46" w14:textId="77777777" w:rsidR="00A64771" w:rsidRDefault="00A64771" w:rsidP="009F524C">
      <w:pPr>
        <w:spacing w:line="276" w:lineRule="auto"/>
        <w:jc w:val="both"/>
        <w:rPr>
          <w:rFonts w:ascii="Calibri" w:hAnsi="Calibri" w:cs="Calibri"/>
          <w:b/>
          <w:szCs w:val="24"/>
        </w:rPr>
        <w:sectPr w:rsidR="00A64771" w:rsidSect="009152FD">
          <w:headerReference w:type="default" r:id="rId42"/>
          <w:pgSz w:w="11906" w:h="16838"/>
          <w:pgMar w:top="1418" w:right="1418" w:bottom="1418" w:left="1418" w:header="709" w:footer="709" w:gutter="0"/>
          <w:cols w:space="708"/>
          <w:docGrid w:linePitch="360"/>
        </w:sectPr>
      </w:pPr>
    </w:p>
    <w:p w14:paraId="32B0206B" w14:textId="0186DE70" w:rsidR="001810AB" w:rsidRPr="00D8294E" w:rsidRDefault="008E1C96" w:rsidP="00DF11E0">
      <w:pPr>
        <w:pStyle w:val="Nagwek1"/>
        <w:numPr>
          <w:ilvl w:val="0"/>
          <w:numId w:val="121"/>
        </w:numPr>
        <w:rPr>
          <w:color w:val="002060"/>
        </w:rPr>
      </w:pPr>
      <w:bookmarkStart w:id="1058" w:name="_Toc135828495"/>
      <w:r w:rsidRPr="00D8294E">
        <w:rPr>
          <w:color w:val="002060"/>
        </w:rPr>
        <w:lastRenderedPageBreak/>
        <w:t>Warunki higienicznosanitarne</w:t>
      </w:r>
      <w:r w:rsidR="000E738B" w:rsidRPr="00D8294E">
        <w:rPr>
          <w:color w:val="002060"/>
        </w:rPr>
        <w:t xml:space="preserve"> w </w:t>
      </w:r>
      <w:r w:rsidRPr="00D8294E">
        <w:rPr>
          <w:color w:val="002060"/>
        </w:rPr>
        <w:t>placówkach oświatowo-wychowawczych</w:t>
      </w:r>
      <w:bookmarkEnd w:id="1058"/>
    </w:p>
    <w:p w14:paraId="59535A6A" w14:textId="77777777" w:rsidR="004E1BC8" w:rsidRPr="002D2D80" w:rsidRDefault="004E1BC8" w:rsidP="004E1BC8">
      <w:pPr>
        <w:rPr>
          <w:sz w:val="24"/>
          <w:szCs w:val="24"/>
        </w:rPr>
      </w:pPr>
    </w:p>
    <w:p w14:paraId="1DADE5CC" w14:textId="71DB3CD7" w:rsidR="007D2F90" w:rsidRDefault="001810AB" w:rsidP="00A87D67">
      <w:pPr>
        <w:pStyle w:val="Nagwek2"/>
        <w:numPr>
          <w:ilvl w:val="0"/>
          <w:numId w:val="115"/>
        </w:numPr>
        <w:spacing w:before="0"/>
      </w:pPr>
      <w:bookmarkStart w:id="1059" w:name="_Toc135828496"/>
      <w:r w:rsidRPr="00275DC1">
        <w:t xml:space="preserve">Stan higienicznosanitarny placówek oświatowo </w:t>
      </w:r>
      <w:r w:rsidR="007D2F90">
        <w:t>–</w:t>
      </w:r>
      <w:r w:rsidRPr="00275DC1">
        <w:t xml:space="preserve"> wychowawczych</w:t>
      </w:r>
      <w:bookmarkEnd w:id="1059"/>
    </w:p>
    <w:p w14:paraId="1A237DE1" w14:textId="77777777" w:rsidR="00A87D67" w:rsidRPr="00A87D67" w:rsidRDefault="00A87D67" w:rsidP="00B420A6">
      <w:pPr>
        <w:pStyle w:val="Stylnastroninternet"/>
      </w:pPr>
    </w:p>
    <w:p w14:paraId="7199F79B" w14:textId="2A445132" w:rsidR="001810AB" w:rsidRPr="002569D6" w:rsidRDefault="001810AB" w:rsidP="00A87D67">
      <w:pPr>
        <w:pStyle w:val="Nagwek3"/>
        <w:numPr>
          <w:ilvl w:val="1"/>
          <w:numId w:val="115"/>
        </w:numPr>
        <w:spacing w:before="0"/>
        <w:ind w:left="567" w:hanging="567"/>
      </w:pPr>
      <w:bookmarkStart w:id="1060" w:name="_Toc135828497"/>
      <w:r w:rsidRPr="002569D6">
        <w:t>Nadzór sanitarny nad placówkami</w:t>
      </w:r>
      <w:bookmarkEnd w:id="1060"/>
    </w:p>
    <w:p w14:paraId="590E1AD9" w14:textId="77777777" w:rsidR="00A87D67" w:rsidRPr="002D2D80" w:rsidRDefault="00A87D67" w:rsidP="00B420A6">
      <w:pPr>
        <w:pStyle w:val="Stylnastroninternet"/>
      </w:pPr>
    </w:p>
    <w:p w14:paraId="4E37905B" w14:textId="75870D17" w:rsidR="00CD0916" w:rsidRPr="002D2D80" w:rsidRDefault="00CD0916" w:rsidP="00B420A6">
      <w:pPr>
        <w:pStyle w:val="Stylnastroninternet"/>
      </w:pPr>
      <w:r w:rsidRPr="002D2D80">
        <w:t>W ewidencji Państwowej Inspekcji Sanitarnej</w:t>
      </w:r>
      <w:r w:rsidR="000E738B" w:rsidRPr="002D2D80">
        <w:t xml:space="preserve"> w </w:t>
      </w:r>
      <w:r w:rsidRPr="002D2D80">
        <w:t>2022 r</w:t>
      </w:r>
      <w:r w:rsidR="000E738B" w:rsidRPr="002D2D80">
        <w:t xml:space="preserve"> w </w:t>
      </w:r>
      <w:r w:rsidRPr="002D2D80">
        <w:t>woj. zachodniopomorskim znajdowało się 5991 placówek oświatowo – wychowawczych</w:t>
      </w:r>
      <w:r w:rsidR="005A5A82" w:rsidRPr="002D2D80">
        <w:t xml:space="preserve"> i </w:t>
      </w:r>
      <w:r w:rsidRPr="002D2D80">
        <w:t>wypoczynku, tj:</w:t>
      </w:r>
    </w:p>
    <w:p w14:paraId="7E2863AD" w14:textId="77777777" w:rsidR="001810AB" w:rsidRPr="002D2D80" w:rsidRDefault="001810AB" w:rsidP="006945CE">
      <w:pPr>
        <w:pStyle w:val="punktatornastron"/>
      </w:pPr>
      <w:r w:rsidRPr="002D2D80">
        <w:rPr>
          <w:b/>
        </w:rPr>
        <w:t>2434</w:t>
      </w:r>
      <w:r w:rsidRPr="002D2D80">
        <w:t xml:space="preserve"> placówek stałych,</w:t>
      </w:r>
    </w:p>
    <w:p w14:paraId="6E84DCDB" w14:textId="77777777" w:rsidR="001810AB" w:rsidRPr="002D2D80" w:rsidRDefault="001810AB" w:rsidP="006945CE">
      <w:pPr>
        <w:pStyle w:val="punktatornastron"/>
      </w:pPr>
      <w:r w:rsidRPr="002D2D80">
        <w:rPr>
          <w:b/>
        </w:rPr>
        <w:t>280</w:t>
      </w:r>
      <w:r w:rsidRPr="002D2D80">
        <w:t xml:space="preserve"> placówek wypoczynku zimowego,</w:t>
      </w:r>
    </w:p>
    <w:p w14:paraId="7A19A4E2" w14:textId="77777777" w:rsidR="001810AB" w:rsidRPr="002D2D80" w:rsidRDefault="001810AB" w:rsidP="006945CE">
      <w:pPr>
        <w:pStyle w:val="punktatornastron"/>
      </w:pPr>
      <w:r w:rsidRPr="002D2D80">
        <w:rPr>
          <w:b/>
        </w:rPr>
        <w:t xml:space="preserve">3277 </w:t>
      </w:r>
      <w:r w:rsidRPr="002D2D80">
        <w:t>placówek wypoczynku letniego.</w:t>
      </w:r>
    </w:p>
    <w:p w14:paraId="3A36293C" w14:textId="77777777" w:rsidR="00CD0916" w:rsidRPr="006945CE" w:rsidRDefault="00CD0916" w:rsidP="006945CE">
      <w:pPr>
        <w:pStyle w:val="Stylnastroninternet"/>
      </w:pPr>
    </w:p>
    <w:p w14:paraId="44D75E86" w14:textId="4BBD69B3" w:rsidR="001810AB" w:rsidRPr="006945CE" w:rsidRDefault="00CD0916" w:rsidP="006945CE">
      <w:pPr>
        <w:pStyle w:val="Stylnastroninternet"/>
      </w:pPr>
      <w:r w:rsidRPr="006945CE">
        <w:t>W 2022 r. kontroli poddano 1725 szkół, placówek oświatowych oraz wypoczynku, przeprowadzając 2464 kontroli,</w:t>
      </w:r>
      <w:r w:rsidR="000E738B" w:rsidRPr="006945CE">
        <w:t xml:space="preserve"> w </w:t>
      </w:r>
      <w:r w:rsidRPr="006945CE">
        <w:t>tym:</w:t>
      </w:r>
    </w:p>
    <w:p w14:paraId="07F88EDB" w14:textId="72043B82" w:rsidR="001810AB" w:rsidRPr="002D2D80" w:rsidRDefault="001810AB" w:rsidP="006945CE">
      <w:pPr>
        <w:pStyle w:val="punktatornastron"/>
      </w:pPr>
      <w:r w:rsidRPr="002D2D80">
        <w:rPr>
          <w:b/>
          <w:bCs/>
        </w:rPr>
        <w:t>1811</w:t>
      </w:r>
      <w:r w:rsidRPr="002D2D80">
        <w:t xml:space="preserve"> kontroli placówek stałych, </w:t>
      </w:r>
    </w:p>
    <w:p w14:paraId="7164392A" w14:textId="5FD94A59" w:rsidR="001810AB" w:rsidRPr="002D2D80" w:rsidRDefault="001810AB" w:rsidP="006945CE">
      <w:pPr>
        <w:pStyle w:val="punktatornastron"/>
      </w:pPr>
      <w:r w:rsidRPr="002D2D80">
        <w:rPr>
          <w:b/>
          <w:bCs/>
        </w:rPr>
        <w:t>653</w:t>
      </w:r>
      <w:r w:rsidRPr="002D2D80">
        <w:t xml:space="preserve"> placówek sezonowych</w:t>
      </w:r>
      <w:r w:rsidR="006945CE">
        <w:t>.</w:t>
      </w:r>
    </w:p>
    <w:p w14:paraId="6D0A553F" w14:textId="77777777" w:rsidR="00FF39C8" w:rsidRPr="002D2D80" w:rsidRDefault="00FF39C8" w:rsidP="006945CE">
      <w:pPr>
        <w:pStyle w:val="Stylnastroninternet"/>
      </w:pPr>
    </w:p>
    <w:p w14:paraId="6AE96F63" w14:textId="08DFD5C7" w:rsidR="00CD0916" w:rsidRPr="002D2D80" w:rsidRDefault="00CD0916" w:rsidP="006945CE">
      <w:pPr>
        <w:pStyle w:val="Stylnastroninternet"/>
      </w:pPr>
      <w:r w:rsidRPr="002D2D80">
        <w:t>Większość obiektów była</w:t>
      </w:r>
      <w:r w:rsidR="000E738B" w:rsidRPr="002D2D80">
        <w:t xml:space="preserve"> w</w:t>
      </w:r>
      <w:r w:rsidR="006945CE">
        <w:t xml:space="preserve"> </w:t>
      </w:r>
      <w:r w:rsidRPr="002D2D80">
        <w:t>dobrym stanie sanitarno – higienicznym</w:t>
      </w:r>
      <w:r w:rsidR="005A5A82" w:rsidRPr="002D2D80">
        <w:t xml:space="preserve"> i</w:t>
      </w:r>
      <w:r w:rsidR="006945CE">
        <w:t xml:space="preserve"> </w:t>
      </w:r>
      <w:r w:rsidRPr="002D2D80">
        <w:t>technicznym.</w:t>
      </w:r>
    </w:p>
    <w:p w14:paraId="18632A12" w14:textId="77777777" w:rsidR="00CD0916" w:rsidRPr="002D2D80" w:rsidRDefault="00CD0916" w:rsidP="006945CE">
      <w:pPr>
        <w:pStyle w:val="Stylnastroninternet"/>
        <w:rPr>
          <w:rFonts w:cstheme="minorHAnsi"/>
          <w:szCs w:val="24"/>
        </w:rPr>
      </w:pPr>
    </w:p>
    <w:p w14:paraId="6A797531" w14:textId="415AF537" w:rsidR="00CD0916" w:rsidRPr="002D2D80" w:rsidRDefault="00CD0916" w:rsidP="006945CE">
      <w:pPr>
        <w:pStyle w:val="Stylnastroninternet"/>
        <w:rPr>
          <w:rFonts w:cstheme="minorHAnsi"/>
          <w:b/>
          <w:szCs w:val="24"/>
        </w:rPr>
      </w:pPr>
      <w:r w:rsidRPr="002D2D80">
        <w:rPr>
          <w:rFonts w:cstheme="minorHAnsi"/>
          <w:bCs/>
          <w:szCs w:val="24"/>
        </w:rPr>
        <w:t>Przyjęto</w:t>
      </w:r>
      <w:r w:rsidRPr="002D2D80">
        <w:rPr>
          <w:rFonts w:cstheme="minorHAnsi"/>
          <w:b/>
          <w:szCs w:val="24"/>
        </w:rPr>
        <w:t xml:space="preserve"> 154 </w:t>
      </w:r>
      <w:r w:rsidRPr="002D2D80">
        <w:rPr>
          <w:rFonts w:cstheme="minorHAnsi"/>
          <w:bCs/>
          <w:szCs w:val="24"/>
        </w:rPr>
        <w:t>interwencje,</w:t>
      </w:r>
      <w:r w:rsidR="005A5A82" w:rsidRPr="002D2D80">
        <w:rPr>
          <w:rFonts w:cstheme="minorHAnsi"/>
          <w:b/>
          <w:szCs w:val="24"/>
        </w:rPr>
        <w:t xml:space="preserve"> z</w:t>
      </w:r>
      <w:r w:rsidR="005974E1">
        <w:rPr>
          <w:rFonts w:cstheme="minorHAnsi"/>
          <w:b/>
          <w:szCs w:val="24"/>
        </w:rPr>
        <w:t xml:space="preserve"> </w:t>
      </w:r>
      <w:r w:rsidRPr="002D2D80">
        <w:rPr>
          <w:rFonts w:cstheme="minorHAnsi"/>
          <w:bCs/>
          <w:szCs w:val="24"/>
        </w:rPr>
        <w:t>których</w:t>
      </w:r>
      <w:r w:rsidRPr="002D2D80">
        <w:rPr>
          <w:rFonts w:cstheme="minorHAnsi"/>
          <w:b/>
          <w:szCs w:val="24"/>
        </w:rPr>
        <w:t xml:space="preserve"> 67 </w:t>
      </w:r>
      <w:r w:rsidRPr="002D2D80">
        <w:rPr>
          <w:rFonts w:cstheme="minorHAnsi"/>
          <w:bCs/>
          <w:szCs w:val="24"/>
        </w:rPr>
        <w:t>było</w:t>
      </w:r>
      <w:r w:rsidRPr="002D2D80">
        <w:rPr>
          <w:rFonts w:cstheme="minorHAnsi"/>
          <w:b/>
          <w:szCs w:val="24"/>
        </w:rPr>
        <w:t xml:space="preserve"> </w:t>
      </w:r>
      <w:r w:rsidRPr="002D2D80">
        <w:rPr>
          <w:rFonts w:cstheme="minorHAnsi"/>
          <w:bCs/>
          <w:szCs w:val="24"/>
        </w:rPr>
        <w:t>zasadnych.</w:t>
      </w:r>
      <w:r w:rsidRPr="002D2D80">
        <w:rPr>
          <w:rFonts w:cstheme="minorHAnsi"/>
          <w:b/>
          <w:szCs w:val="24"/>
        </w:rPr>
        <w:t xml:space="preserve"> </w:t>
      </w:r>
      <w:r w:rsidRPr="002D2D80">
        <w:rPr>
          <w:rFonts w:cstheme="minorHAnsi"/>
          <w:szCs w:val="24"/>
        </w:rPr>
        <w:t>Interwencje dotyczyły:</w:t>
      </w:r>
    </w:p>
    <w:p w14:paraId="5091CDC3" w14:textId="29AF738E" w:rsidR="00CD0916" w:rsidRPr="002D2D80" w:rsidRDefault="00CD0916" w:rsidP="005974E1">
      <w:pPr>
        <w:pStyle w:val="punktatornastron"/>
      </w:pPr>
      <w:r w:rsidRPr="002D2D80">
        <w:t>braku informacji skierowanej do rodziców o przypadkach występowania wszawicy, owsicy</w:t>
      </w:r>
      <w:r w:rsidR="005A5A82" w:rsidRPr="002D2D80">
        <w:t xml:space="preserve"> i </w:t>
      </w:r>
      <w:r w:rsidRPr="002D2D80">
        <w:t>świerzbu u dzieci, jak również nie podejmowania działań zapobiegawczych przez placówkę</w:t>
      </w:r>
    </w:p>
    <w:p w14:paraId="048FA070" w14:textId="77777777" w:rsidR="00CD0916" w:rsidRPr="002D2D80" w:rsidRDefault="00CD0916" w:rsidP="005974E1">
      <w:pPr>
        <w:pStyle w:val="punktatornastron"/>
      </w:pPr>
      <w:r w:rsidRPr="002D2D80">
        <w:t>pogryzienia przez pluskwy,</w:t>
      </w:r>
    </w:p>
    <w:p w14:paraId="150AA010" w14:textId="140C3210" w:rsidR="00CD0916" w:rsidRPr="002D2D80" w:rsidRDefault="00CD0916" w:rsidP="005974E1">
      <w:pPr>
        <w:pStyle w:val="punktatornastron"/>
      </w:pPr>
      <w:r w:rsidRPr="002D2D80">
        <w:t>niewłaściwego stanu sanitarno - higienicznego</w:t>
      </w:r>
      <w:r w:rsidR="005A5A82" w:rsidRPr="002D2D80">
        <w:t xml:space="preserve"> i </w:t>
      </w:r>
      <w:r w:rsidRPr="002D2D80">
        <w:t>technicznego pomieszczeń lekcyjnych oraz innych</w:t>
      </w:r>
      <w:r w:rsidR="000E738B" w:rsidRPr="002D2D80">
        <w:t xml:space="preserve"> w </w:t>
      </w:r>
      <w:r w:rsidRPr="002D2D80">
        <w:t>obiektach stałych,</w:t>
      </w:r>
    </w:p>
    <w:p w14:paraId="53AB4234" w14:textId="391DA730" w:rsidR="00CD0916" w:rsidRPr="002D2D80" w:rsidRDefault="00CD0916" w:rsidP="005974E1">
      <w:pPr>
        <w:pStyle w:val="punktatornastron"/>
      </w:pPr>
      <w:r w:rsidRPr="002D2D80">
        <w:t>niewłaściwego stanu sanitarno - higienicznego</w:t>
      </w:r>
      <w:r w:rsidR="005A5A82" w:rsidRPr="002D2D80">
        <w:t xml:space="preserve"> i </w:t>
      </w:r>
      <w:r w:rsidRPr="002D2D80">
        <w:t>technicznego placówek wypoczynku,</w:t>
      </w:r>
      <w:r w:rsidR="000E738B" w:rsidRPr="002D2D80">
        <w:t xml:space="preserve"> w </w:t>
      </w:r>
      <w:r w:rsidRPr="002D2D80">
        <w:t>tym ich wyposażenia,</w:t>
      </w:r>
    </w:p>
    <w:p w14:paraId="6C17AE2A" w14:textId="77777777" w:rsidR="00CD0916" w:rsidRPr="002D2D80" w:rsidRDefault="00CD0916" w:rsidP="005974E1">
      <w:pPr>
        <w:pStyle w:val="punktatornastron"/>
      </w:pPr>
      <w:r w:rsidRPr="002D2D80">
        <w:t>nieprawidłowego oświetlenia,</w:t>
      </w:r>
    </w:p>
    <w:p w14:paraId="638162F6" w14:textId="3CB4E015" w:rsidR="00CD0916" w:rsidRPr="002D2D80" w:rsidRDefault="00CD0916" w:rsidP="005974E1">
      <w:pPr>
        <w:pStyle w:val="punktatornastron"/>
      </w:pPr>
      <w:r w:rsidRPr="002D2D80">
        <w:t>złego stanu sanitarno - technicznego sanitariatów,</w:t>
      </w:r>
      <w:r w:rsidR="000E738B" w:rsidRPr="002D2D80">
        <w:t xml:space="preserve"> w </w:t>
      </w:r>
      <w:r w:rsidRPr="002D2D80">
        <w:t>tym wyposażenia</w:t>
      </w:r>
      <w:r w:rsidR="005A5A82" w:rsidRPr="002D2D80">
        <w:t xml:space="preserve"> i </w:t>
      </w:r>
      <w:r w:rsidRPr="002D2D80">
        <w:t>urządzeń, braku środków higieny (ręczników, papieru toaletowego, mydła) oraz środków czystości, jak również niezapewnienia standardów dostępności do urządzeń sanitarno - higienicznych,</w:t>
      </w:r>
    </w:p>
    <w:p w14:paraId="75BE722C" w14:textId="23742D09" w:rsidR="00CD0916" w:rsidRPr="002D2D80" w:rsidRDefault="00CD0916" w:rsidP="005974E1">
      <w:pPr>
        <w:pStyle w:val="punktatornastron"/>
      </w:pPr>
      <w:r w:rsidRPr="002D2D80">
        <w:t>nieprawidłowej, tj. zbyt niskiej lub wysokiej temperatury</w:t>
      </w:r>
      <w:r w:rsidR="000E738B" w:rsidRPr="002D2D80">
        <w:t xml:space="preserve"> w </w:t>
      </w:r>
      <w:r w:rsidRPr="002D2D80">
        <w:t>pomieszczeniach przeznaczonych na pobyt dzieci</w:t>
      </w:r>
      <w:r w:rsidR="005A5A82" w:rsidRPr="002D2D80">
        <w:t xml:space="preserve"> i </w:t>
      </w:r>
      <w:r w:rsidRPr="002D2D80">
        <w:t xml:space="preserve">młodzieży, </w:t>
      </w:r>
    </w:p>
    <w:p w14:paraId="262EF706" w14:textId="3145BF88" w:rsidR="00CD0916" w:rsidRPr="002D2D80" w:rsidRDefault="00CD0916" w:rsidP="005974E1">
      <w:pPr>
        <w:pStyle w:val="punktatornastron"/>
      </w:pPr>
      <w:r w:rsidRPr="002D2D80">
        <w:t>braku warunków do prowadzenia zajęć</w:t>
      </w:r>
      <w:r w:rsidR="005A5A82" w:rsidRPr="002D2D80">
        <w:t xml:space="preserve"> z </w:t>
      </w:r>
      <w:r w:rsidRPr="002D2D80">
        <w:t>w-f,</w:t>
      </w:r>
    </w:p>
    <w:p w14:paraId="72C77087" w14:textId="3539C504" w:rsidR="00CD0916" w:rsidRPr="002D2D80" w:rsidRDefault="00CD0916" w:rsidP="005974E1">
      <w:pPr>
        <w:pStyle w:val="punktatornastron"/>
      </w:pPr>
      <w:r w:rsidRPr="002D2D80">
        <w:t>zbyt ciężkich tornistrów, braku miejsca</w:t>
      </w:r>
      <w:r w:rsidR="000E738B" w:rsidRPr="002D2D80">
        <w:t xml:space="preserve"> w </w:t>
      </w:r>
      <w:r w:rsidRPr="002D2D80">
        <w:t>szkole na pozostawienie podręczników</w:t>
      </w:r>
      <w:r w:rsidR="005A5A82" w:rsidRPr="002D2D80">
        <w:t xml:space="preserve"> i </w:t>
      </w:r>
      <w:r w:rsidRPr="002D2D80">
        <w:t>pomocy dydaktycznych,</w:t>
      </w:r>
    </w:p>
    <w:p w14:paraId="6834D297" w14:textId="77777777" w:rsidR="00CD0916" w:rsidRPr="002D2D80" w:rsidRDefault="00CD0916" w:rsidP="005974E1">
      <w:pPr>
        <w:pStyle w:val="punktatornastron"/>
      </w:pPr>
      <w:r w:rsidRPr="002D2D80">
        <w:t>występowania częstych infekcji, bólów brzucha oraz wymiotów.</w:t>
      </w:r>
    </w:p>
    <w:p w14:paraId="00DCBAB6" w14:textId="6841339B" w:rsidR="001810AB" w:rsidRDefault="001810AB" w:rsidP="003F1CA0">
      <w:pPr>
        <w:pStyle w:val="Nagwek3"/>
        <w:numPr>
          <w:ilvl w:val="1"/>
          <w:numId w:val="115"/>
        </w:numPr>
        <w:spacing w:before="0"/>
        <w:ind w:left="567" w:hanging="567"/>
      </w:pPr>
      <w:bookmarkStart w:id="1061" w:name="_Toc135828498"/>
      <w:r w:rsidRPr="002569D6">
        <w:lastRenderedPageBreak/>
        <w:t>Stan sanitarny budynków lub ich części,</w:t>
      </w:r>
      <w:r w:rsidR="000E738B">
        <w:t xml:space="preserve"> w </w:t>
      </w:r>
      <w:r w:rsidRPr="002569D6">
        <w:t>których funkcjonują placówki opieki, wychowania</w:t>
      </w:r>
      <w:r w:rsidR="005A5A82">
        <w:t xml:space="preserve"> i </w:t>
      </w:r>
      <w:r w:rsidRPr="002569D6">
        <w:t>nauczania dla dzieci</w:t>
      </w:r>
      <w:r w:rsidR="005A5A82">
        <w:t xml:space="preserve"> i </w:t>
      </w:r>
      <w:r w:rsidRPr="002569D6">
        <w:t>młodzieży</w:t>
      </w:r>
      <w:bookmarkEnd w:id="1061"/>
      <w:r w:rsidRPr="002569D6">
        <w:t xml:space="preserve"> </w:t>
      </w:r>
    </w:p>
    <w:p w14:paraId="3C1E8803" w14:textId="77777777" w:rsidR="003F1CA0" w:rsidRPr="002D2D80" w:rsidRDefault="003F1CA0" w:rsidP="005974E1">
      <w:pPr>
        <w:pStyle w:val="Stylnastroninternet"/>
      </w:pPr>
    </w:p>
    <w:p w14:paraId="6D1F353B" w14:textId="61EE9992" w:rsidR="00B30724" w:rsidRPr="002D2D80" w:rsidRDefault="00B30724" w:rsidP="005974E1">
      <w:pPr>
        <w:pStyle w:val="Stylnastroninternet"/>
        <w:rPr>
          <w:rFonts w:cstheme="minorHAnsi"/>
        </w:rPr>
      </w:pPr>
      <w:r w:rsidRPr="002D2D80">
        <w:rPr>
          <w:rFonts w:cstheme="minorHAnsi"/>
        </w:rPr>
        <w:t>Większość skontrolowanych</w:t>
      </w:r>
      <w:r w:rsidR="000E738B" w:rsidRPr="002D2D80">
        <w:rPr>
          <w:rFonts w:cstheme="minorHAnsi"/>
        </w:rPr>
        <w:t xml:space="preserve"> w </w:t>
      </w:r>
      <w:r w:rsidRPr="002D2D80">
        <w:rPr>
          <w:rFonts w:cstheme="minorHAnsi"/>
        </w:rPr>
        <w:t>2022 r. placówek oświatowych zlokalizowana była</w:t>
      </w:r>
      <w:r w:rsidR="000E738B" w:rsidRPr="002D2D80">
        <w:rPr>
          <w:rFonts w:cstheme="minorHAnsi"/>
        </w:rPr>
        <w:t xml:space="preserve"> w </w:t>
      </w:r>
      <w:r w:rsidRPr="002D2D80">
        <w:rPr>
          <w:rFonts w:cstheme="minorHAnsi"/>
        </w:rPr>
        <w:t>budynkach</w:t>
      </w:r>
      <w:r w:rsidR="000E738B" w:rsidRPr="002D2D80">
        <w:rPr>
          <w:rFonts w:cstheme="minorHAnsi"/>
        </w:rPr>
        <w:t xml:space="preserve"> w </w:t>
      </w:r>
      <w:r w:rsidRPr="002D2D80">
        <w:rPr>
          <w:rFonts w:cstheme="minorHAnsi"/>
        </w:rPr>
        <w:t>dobrym stanie sanitarno – higienicznym</w:t>
      </w:r>
      <w:r w:rsidR="005A5A82" w:rsidRPr="002D2D80">
        <w:rPr>
          <w:rFonts w:cstheme="minorHAnsi"/>
        </w:rPr>
        <w:t xml:space="preserve"> i </w:t>
      </w:r>
      <w:r w:rsidRPr="002D2D80">
        <w:rPr>
          <w:rFonts w:cstheme="minorHAnsi"/>
        </w:rPr>
        <w:t>technicznym. Tylko</w:t>
      </w:r>
      <w:r w:rsidR="000E738B" w:rsidRPr="002D2D80">
        <w:rPr>
          <w:rFonts w:cstheme="minorHAnsi"/>
        </w:rPr>
        <w:t xml:space="preserve"> w </w:t>
      </w:r>
      <w:r w:rsidRPr="002D2D80">
        <w:rPr>
          <w:rFonts w:cstheme="minorHAnsi"/>
        </w:rPr>
        <w:t xml:space="preserve">13 obiektach, stwierdzono nieprawidłowości, które najczęściej dotyczyły nieprawidłowego stanu sanitarno - technicznego: </w:t>
      </w:r>
    </w:p>
    <w:p w14:paraId="6149FDE3" w14:textId="54DACC8F" w:rsidR="00B30724" w:rsidRPr="002D2D80" w:rsidRDefault="00B30724" w:rsidP="005974E1">
      <w:pPr>
        <w:pStyle w:val="punktatornastron"/>
      </w:pPr>
      <w:r w:rsidRPr="002D2D80">
        <w:t>powierzchni ścian</w:t>
      </w:r>
      <w:r w:rsidR="005A5A82" w:rsidRPr="002D2D80">
        <w:t xml:space="preserve"> i </w:t>
      </w:r>
      <w:r w:rsidRPr="002D2D80">
        <w:t>sufitów - zacieków, zawilgocenia, pęknięć, ubytków powłoki malarskiej</w:t>
      </w:r>
    </w:p>
    <w:p w14:paraId="6E9DC534" w14:textId="111E662D" w:rsidR="00B30724" w:rsidRPr="002D2D80" w:rsidRDefault="00B30724" w:rsidP="005974E1">
      <w:pPr>
        <w:pStyle w:val="punktatornastron"/>
      </w:pPr>
      <w:r w:rsidRPr="002D2D80">
        <w:t>podłogi – zniszczonej, nierównej,</w:t>
      </w:r>
      <w:r w:rsidR="005A5A82" w:rsidRPr="002D2D80">
        <w:t xml:space="preserve"> z </w:t>
      </w:r>
      <w:r w:rsidRPr="002D2D80">
        <w:t>ubytkami, trudnej do utrzymania</w:t>
      </w:r>
      <w:r w:rsidR="000E738B" w:rsidRPr="002D2D80">
        <w:t xml:space="preserve"> w </w:t>
      </w:r>
      <w:r w:rsidRPr="002D2D80">
        <w:t>czystości,</w:t>
      </w:r>
    </w:p>
    <w:p w14:paraId="35A350A1" w14:textId="538FCC65" w:rsidR="00B30724" w:rsidRPr="002D2D80" w:rsidRDefault="00B30724" w:rsidP="005974E1">
      <w:pPr>
        <w:pStyle w:val="punktatornastron"/>
      </w:pPr>
      <w:r w:rsidRPr="002D2D80">
        <w:t>ogrodzenia – uszkodzonego,  skorodowanego,</w:t>
      </w:r>
      <w:r w:rsidR="005A5A82" w:rsidRPr="002D2D80">
        <w:t xml:space="preserve"> z </w:t>
      </w:r>
      <w:r w:rsidRPr="002D2D80">
        <w:t>wystającymi ostrymi drutami,</w:t>
      </w:r>
    </w:p>
    <w:p w14:paraId="55590A54" w14:textId="6AF37E04" w:rsidR="00B30724" w:rsidRPr="002D2D80" w:rsidRDefault="00B30724" w:rsidP="005974E1">
      <w:pPr>
        <w:pStyle w:val="punktatornastron"/>
      </w:pPr>
      <w:r w:rsidRPr="002D2D80">
        <w:t>wyposażenia pomieszczeń oraz stolarki okiennej</w:t>
      </w:r>
      <w:r w:rsidR="005A5A82" w:rsidRPr="002D2D80">
        <w:t xml:space="preserve"> i </w:t>
      </w:r>
      <w:r w:rsidRPr="002D2D80">
        <w:t xml:space="preserve">drzwiowej, </w:t>
      </w:r>
    </w:p>
    <w:p w14:paraId="53EE0A30" w14:textId="77777777" w:rsidR="00B30724" w:rsidRPr="002D2D80" w:rsidRDefault="00B30724" w:rsidP="005974E1">
      <w:pPr>
        <w:pStyle w:val="punktatornastron"/>
      </w:pPr>
      <w:r w:rsidRPr="002D2D80">
        <w:t xml:space="preserve">braku wentylacji mechanicznej, </w:t>
      </w:r>
    </w:p>
    <w:p w14:paraId="6E09ACD3" w14:textId="18F9DFC2" w:rsidR="00B30724" w:rsidRPr="002D2D80" w:rsidRDefault="00B30724" w:rsidP="005974E1">
      <w:pPr>
        <w:pStyle w:val="punktatornastron"/>
      </w:pPr>
      <w:r w:rsidRPr="002D2D80">
        <w:t>nierównej</w:t>
      </w:r>
      <w:r w:rsidR="005A5A82" w:rsidRPr="002D2D80">
        <w:t xml:space="preserve"> z </w:t>
      </w:r>
      <w:r w:rsidRPr="002D2D80">
        <w:t>ubytkami nawierzchni dróg</w:t>
      </w:r>
      <w:r w:rsidR="005A5A82" w:rsidRPr="002D2D80">
        <w:t xml:space="preserve"> i </w:t>
      </w:r>
      <w:r w:rsidRPr="002D2D80">
        <w:t xml:space="preserve">dojścia do placówki, </w:t>
      </w:r>
    </w:p>
    <w:p w14:paraId="04380F3F" w14:textId="77777777" w:rsidR="00B30724" w:rsidRPr="002D2D80" w:rsidRDefault="00B30724" w:rsidP="005974E1">
      <w:pPr>
        <w:pStyle w:val="punktatornastron"/>
      </w:pPr>
      <w:r w:rsidRPr="002D2D80">
        <w:t xml:space="preserve">nawierzchni boiska. </w:t>
      </w:r>
    </w:p>
    <w:p w14:paraId="75AD8946" w14:textId="77777777" w:rsidR="00B30724" w:rsidRPr="002D2D80" w:rsidRDefault="00B30724" w:rsidP="005974E1">
      <w:pPr>
        <w:pStyle w:val="Stylnastroninternet"/>
      </w:pPr>
    </w:p>
    <w:p w14:paraId="1D7834C6" w14:textId="77777777" w:rsidR="00B30724" w:rsidRPr="002D2D80" w:rsidRDefault="00B30724" w:rsidP="005974E1">
      <w:pPr>
        <w:pStyle w:val="Stylnastroninternet"/>
      </w:pPr>
      <w:r w:rsidRPr="002D2D80">
        <w:t>Na poprawę stanu sanitarno – higienicznego oraz technicznego wydano łącznie 466 decyzji (152 zmieniających termin wykonania obowiązków), które najczęściej dotyczyły:</w:t>
      </w:r>
    </w:p>
    <w:p w14:paraId="278D4A9A" w14:textId="4909814D" w:rsidR="00B30724" w:rsidRPr="002D2D80" w:rsidRDefault="00B30724" w:rsidP="005974E1">
      <w:pPr>
        <w:pStyle w:val="punktatornastron"/>
        <w:rPr>
          <w:b/>
          <w:bCs/>
        </w:rPr>
      </w:pPr>
      <w:r w:rsidRPr="002D2D80">
        <w:t>stanu sanitarno-technicznego dróg dojścia</w:t>
      </w:r>
      <w:r w:rsidR="005A5A82" w:rsidRPr="002D2D80">
        <w:t xml:space="preserve"> i </w:t>
      </w:r>
      <w:r w:rsidRPr="002D2D80">
        <w:t xml:space="preserve">ogrodzenia, </w:t>
      </w:r>
    </w:p>
    <w:p w14:paraId="7273B209" w14:textId="77777777" w:rsidR="00B30724" w:rsidRPr="002D2D80" w:rsidRDefault="00B30724" w:rsidP="005974E1">
      <w:pPr>
        <w:pStyle w:val="punktatornastron"/>
        <w:rPr>
          <w:b/>
          <w:bCs/>
        </w:rPr>
      </w:pPr>
      <w:r w:rsidRPr="002D2D80">
        <w:t>placów zabaw / rekreacyjnych / boisk sportowych</w:t>
      </w:r>
      <w:r w:rsidRPr="002D2D80">
        <w:rPr>
          <w:b/>
          <w:bCs/>
        </w:rPr>
        <w:t>,</w:t>
      </w:r>
    </w:p>
    <w:p w14:paraId="5B81F708" w14:textId="01E34529" w:rsidR="00B30724" w:rsidRPr="002D2D80" w:rsidRDefault="00B30724" w:rsidP="005974E1">
      <w:pPr>
        <w:pStyle w:val="punktatornastron"/>
        <w:rPr>
          <w:b/>
          <w:bCs/>
        </w:rPr>
      </w:pPr>
      <w:r w:rsidRPr="002D2D80">
        <w:t>ciągów komunikacyjnych</w:t>
      </w:r>
      <w:r w:rsidR="000E738B" w:rsidRPr="002D2D80">
        <w:t xml:space="preserve"> w </w:t>
      </w:r>
      <w:r w:rsidRPr="002D2D80">
        <w:t>budynkach (nawierzchnie, schody, zabezpieczenia kaloryferów itd.) i/lub szatni,</w:t>
      </w:r>
    </w:p>
    <w:p w14:paraId="23EEE02D" w14:textId="29E3199E" w:rsidR="00B30724" w:rsidRPr="002D2D80" w:rsidRDefault="00B30724" w:rsidP="005974E1">
      <w:pPr>
        <w:pStyle w:val="punktatornastron"/>
      </w:pPr>
      <w:r w:rsidRPr="002D2D80">
        <w:t xml:space="preserve">pomieszczeń mieszkalnych, </w:t>
      </w:r>
      <w:proofErr w:type="spellStart"/>
      <w:r w:rsidRPr="002D2D80">
        <w:t>sal</w:t>
      </w:r>
      <w:proofErr w:type="spellEnd"/>
      <w:r w:rsidRPr="002D2D80">
        <w:t xml:space="preserve"> lekcyjnych</w:t>
      </w:r>
      <w:r w:rsidR="005A5A82" w:rsidRPr="002D2D80">
        <w:t xml:space="preserve"> i </w:t>
      </w:r>
      <w:r w:rsidRPr="002D2D80">
        <w:t xml:space="preserve">innych </w:t>
      </w:r>
      <w:proofErr w:type="spellStart"/>
      <w:r w:rsidRPr="002D2D80">
        <w:t>sal</w:t>
      </w:r>
      <w:proofErr w:type="spellEnd"/>
      <w:r w:rsidRPr="002D2D80">
        <w:t xml:space="preserve"> zajęć dla dzieci</w:t>
      </w:r>
      <w:r w:rsidR="005A5A82" w:rsidRPr="002D2D80">
        <w:t xml:space="preserve"> i </w:t>
      </w:r>
      <w:r w:rsidRPr="002D2D80">
        <w:t>młodzieży,</w:t>
      </w:r>
    </w:p>
    <w:p w14:paraId="1E1AD1E7" w14:textId="77777777" w:rsidR="00B30724" w:rsidRPr="002D2D80" w:rsidRDefault="00B30724" w:rsidP="005974E1">
      <w:pPr>
        <w:pStyle w:val="punktatornastron"/>
      </w:pPr>
      <w:r w:rsidRPr="002D2D80">
        <w:t>dostosowania mebli  i/lub posiadania certyfikowanych mebli oraz sprzętu sportowego,</w:t>
      </w:r>
    </w:p>
    <w:p w14:paraId="05F33D33" w14:textId="77777777" w:rsidR="00B30724" w:rsidRPr="002D2D80" w:rsidRDefault="00B30724" w:rsidP="005974E1">
      <w:pPr>
        <w:pStyle w:val="punktatornastron"/>
      </w:pPr>
      <w:r w:rsidRPr="002D2D80">
        <w:t>planów lekcji ,</w:t>
      </w:r>
    </w:p>
    <w:p w14:paraId="5F7F7C6E" w14:textId="0BF313CC" w:rsidR="00B30724" w:rsidRPr="002D2D80" w:rsidRDefault="00B30724" w:rsidP="005974E1">
      <w:pPr>
        <w:pStyle w:val="punktatornastron"/>
      </w:pPr>
      <w:r w:rsidRPr="002D2D80">
        <w:t>stanu sanitarno-higienicznego toalet,</w:t>
      </w:r>
      <w:r w:rsidR="000E738B" w:rsidRPr="002D2D80">
        <w:t xml:space="preserve"> w </w:t>
      </w:r>
      <w:r w:rsidRPr="002D2D80">
        <w:t>tym sprawności technicznej armatury</w:t>
      </w:r>
      <w:r w:rsidR="005A5A82" w:rsidRPr="002D2D80">
        <w:t xml:space="preserve"> i </w:t>
      </w:r>
      <w:r w:rsidRPr="002D2D80">
        <w:t>wyposażenia</w:t>
      </w:r>
      <w:r w:rsidR="000E738B" w:rsidRPr="002D2D80">
        <w:t xml:space="preserve"> w </w:t>
      </w:r>
      <w:r w:rsidRPr="002D2D80">
        <w:t>środki higieniczne oraz niezachowania standardów dostępności do</w:t>
      </w:r>
      <w:r w:rsidR="00596DB9">
        <w:t> </w:t>
      </w:r>
      <w:r w:rsidRPr="002D2D80">
        <w:t>urządzeń sanitarnych,</w:t>
      </w:r>
    </w:p>
    <w:p w14:paraId="38D57CED" w14:textId="77777777" w:rsidR="00B30724" w:rsidRPr="002D2D80" w:rsidRDefault="00B30724" w:rsidP="005974E1">
      <w:pPr>
        <w:pStyle w:val="punktatornastron"/>
      </w:pPr>
      <w:r w:rsidRPr="002D2D80">
        <w:t>warunków prowadzenia zajęć W-F,</w:t>
      </w:r>
    </w:p>
    <w:p w14:paraId="71265853" w14:textId="77777777" w:rsidR="00B30724" w:rsidRPr="002D2D80" w:rsidRDefault="00B30724" w:rsidP="005974E1">
      <w:pPr>
        <w:pStyle w:val="punktatornastron"/>
      </w:pPr>
      <w:r w:rsidRPr="002D2D80">
        <w:t>nieprawidłowego oświetlenia,</w:t>
      </w:r>
    </w:p>
    <w:p w14:paraId="67176C40" w14:textId="77777777" w:rsidR="00B30724" w:rsidRPr="002D2D80" w:rsidRDefault="00B30724" w:rsidP="005974E1">
      <w:pPr>
        <w:pStyle w:val="punktatornastron"/>
      </w:pPr>
      <w:r w:rsidRPr="002D2D80">
        <w:t>braku lub nieprawidłowej wentylacji,</w:t>
      </w:r>
    </w:p>
    <w:p w14:paraId="08A0B616" w14:textId="0994E005" w:rsidR="00B30724" w:rsidRPr="002D2D80" w:rsidRDefault="00B30724" w:rsidP="005974E1">
      <w:pPr>
        <w:pStyle w:val="punktatornastron"/>
      </w:pPr>
      <w:r w:rsidRPr="002D2D80">
        <w:t>braku zapewnienia opieki stomatologicznej nad uczniami</w:t>
      </w:r>
      <w:r w:rsidR="00A87D67" w:rsidRPr="002D2D80">
        <w:t>,</w:t>
      </w:r>
    </w:p>
    <w:p w14:paraId="18760D83" w14:textId="7318DC3E" w:rsidR="00B30724" w:rsidRPr="002D2D80" w:rsidRDefault="00B30724" w:rsidP="005974E1">
      <w:pPr>
        <w:pStyle w:val="punktatornastron"/>
      </w:pPr>
      <w:r w:rsidRPr="002D2D80">
        <w:t>pracowni chemicznych, komputerowych</w:t>
      </w:r>
      <w:r w:rsidR="005A5A82" w:rsidRPr="002D2D80">
        <w:t xml:space="preserve"> i </w:t>
      </w:r>
      <w:r w:rsidRPr="002D2D80">
        <w:t>innych pracowni zawodowych</w:t>
      </w:r>
      <w:r w:rsidR="00A87D67" w:rsidRPr="002D2D80">
        <w:t>.</w:t>
      </w:r>
    </w:p>
    <w:p w14:paraId="03F111D1" w14:textId="6D10C499" w:rsidR="00596DB9" w:rsidRDefault="00B30724" w:rsidP="005974E1">
      <w:pPr>
        <w:pStyle w:val="Stylnastroninternet"/>
      </w:pPr>
      <w:r w:rsidRPr="002D2D80">
        <w:t xml:space="preserve">Ponadto </w:t>
      </w:r>
      <w:r w:rsidR="002D0131" w:rsidRPr="002D2D80">
        <w:t>p</w:t>
      </w:r>
      <w:r w:rsidRPr="002D2D80">
        <w:t xml:space="preserve">aństwowi </w:t>
      </w:r>
      <w:r w:rsidR="002D0131" w:rsidRPr="002D2D80">
        <w:t>p</w:t>
      </w:r>
      <w:r w:rsidRPr="002D2D80">
        <w:t xml:space="preserve">owiatowi </w:t>
      </w:r>
      <w:r w:rsidR="002D0131" w:rsidRPr="002D2D80">
        <w:t>i</w:t>
      </w:r>
      <w:r w:rsidRPr="002D2D80">
        <w:t xml:space="preserve">nspektorzy </w:t>
      </w:r>
      <w:r w:rsidR="002D0131" w:rsidRPr="002D2D80">
        <w:t>s</w:t>
      </w:r>
      <w:r w:rsidRPr="002D2D80">
        <w:t>anitarni wydają opinie</w:t>
      </w:r>
      <w:r w:rsidR="000E738B" w:rsidRPr="002D2D80">
        <w:t xml:space="preserve"> w </w:t>
      </w:r>
      <w:r w:rsidRPr="002D2D80">
        <w:t>drodze decyzji</w:t>
      </w:r>
      <w:r w:rsidR="000E738B" w:rsidRPr="002D2D80">
        <w:t xml:space="preserve"> w </w:t>
      </w:r>
      <w:r w:rsidRPr="002D2D80">
        <w:t>zakresie zapewnienia dobrych warunków pobytu dzieci jak</w:t>
      </w:r>
      <w:r w:rsidR="005A5A82" w:rsidRPr="002D2D80">
        <w:t xml:space="preserve"> i </w:t>
      </w:r>
      <w:r w:rsidRPr="002D2D80">
        <w:t>określenia maksymalnej liczby miejsc dla dzieci</w:t>
      </w:r>
      <w:r w:rsidR="000E738B" w:rsidRPr="002D2D80">
        <w:t xml:space="preserve"> w </w:t>
      </w:r>
      <w:r w:rsidRPr="002D2D80">
        <w:t>żłobku, których</w:t>
      </w:r>
      <w:r w:rsidR="000E738B" w:rsidRPr="002D2D80">
        <w:t xml:space="preserve"> w </w:t>
      </w:r>
      <w:r w:rsidRPr="002D2D80">
        <w:t>2022 r. wydano 92.</w:t>
      </w:r>
      <w:r w:rsidR="00596DB9">
        <w:br w:type="page"/>
      </w:r>
    </w:p>
    <w:p w14:paraId="7D5B51F3" w14:textId="4B694A06" w:rsidR="001810AB" w:rsidRDefault="001810AB" w:rsidP="003F1CA0">
      <w:pPr>
        <w:pStyle w:val="Nagwek3"/>
        <w:numPr>
          <w:ilvl w:val="1"/>
          <w:numId w:val="115"/>
        </w:numPr>
        <w:spacing w:before="0"/>
        <w:ind w:left="567" w:hanging="567"/>
      </w:pPr>
      <w:bookmarkStart w:id="1062" w:name="_Toc135828499"/>
      <w:r w:rsidRPr="002569D6">
        <w:lastRenderedPageBreak/>
        <w:t>Zaplecze sanitarne placówek dla dzieci</w:t>
      </w:r>
      <w:r w:rsidR="005A5A82">
        <w:t xml:space="preserve"> i </w:t>
      </w:r>
      <w:r w:rsidRPr="002569D6">
        <w:t>młodzieży oraz warunki do utrzymania higieny osobistej.</w:t>
      </w:r>
      <w:bookmarkEnd w:id="1062"/>
    </w:p>
    <w:p w14:paraId="586C5380" w14:textId="77777777" w:rsidR="003F1CA0" w:rsidRPr="005974E1" w:rsidRDefault="003F1CA0" w:rsidP="005974E1">
      <w:pPr>
        <w:pStyle w:val="Stylnastroninternet"/>
      </w:pPr>
    </w:p>
    <w:p w14:paraId="22CCF727" w14:textId="1F6CAE8C" w:rsidR="00D22F0F" w:rsidRPr="005974E1" w:rsidRDefault="00D22F0F" w:rsidP="005974E1">
      <w:pPr>
        <w:pStyle w:val="Stylnastroninternet"/>
      </w:pPr>
      <w:r w:rsidRPr="005974E1">
        <w:t>Jedna ze świetlic wiejskich, do której codziennie uczęszcza 2-3 dzieci</w:t>
      </w:r>
      <w:r w:rsidR="000E738B" w:rsidRPr="005974E1">
        <w:t xml:space="preserve"> w </w:t>
      </w:r>
      <w:r w:rsidRPr="005974E1">
        <w:t>przedziale czasowym 1-2 godziny ma do dyspozycji dzieci przenośny ustęp zewnętrzny</w:t>
      </w:r>
      <w:r w:rsidR="000E738B" w:rsidRPr="005974E1">
        <w:t xml:space="preserve"> w </w:t>
      </w:r>
      <w:r w:rsidRPr="005974E1">
        <w:t>dobrym stanie sanitarno – higienicznym oraz technicznym, wyposażony</w:t>
      </w:r>
      <w:r w:rsidR="000E738B" w:rsidRPr="005974E1">
        <w:t xml:space="preserve"> w </w:t>
      </w:r>
      <w:r w:rsidRPr="005974E1">
        <w:t>środki higieny.</w:t>
      </w:r>
    </w:p>
    <w:p w14:paraId="2C324958" w14:textId="602B69A2" w:rsidR="00D22F0F" w:rsidRPr="005974E1" w:rsidRDefault="00D22F0F" w:rsidP="005974E1">
      <w:pPr>
        <w:pStyle w:val="Stylnastroninternet"/>
      </w:pPr>
      <w:r w:rsidRPr="005974E1">
        <w:t>We wszystkich skontrolowanych placówkach ocenie poddano warunki do utrzymania higieny osobistej dla uczniów.</w:t>
      </w:r>
      <w:r w:rsidR="000E738B" w:rsidRPr="005974E1">
        <w:t xml:space="preserve"> w </w:t>
      </w:r>
      <w:r w:rsidRPr="005974E1">
        <w:rPr>
          <w:b/>
          <w:bCs/>
        </w:rPr>
        <w:t>970</w:t>
      </w:r>
      <w:r w:rsidRPr="005974E1">
        <w:t xml:space="preserve"> obiektach zapewniono prawidłowe warunki tj. takie,</w:t>
      </w:r>
      <w:r w:rsidR="000E738B" w:rsidRPr="005974E1">
        <w:t xml:space="preserve"> w </w:t>
      </w:r>
      <w:r w:rsidRPr="005974E1">
        <w:t>których dzieci</w:t>
      </w:r>
      <w:r w:rsidR="005A5A82" w:rsidRPr="005974E1">
        <w:t xml:space="preserve"> i </w:t>
      </w:r>
      <w:r w:rsidRPr="005974E1">
        <w:t>młodzież mają dostęp do bieżącej ciepłej wody, mydła</w:t>
      </w:r>
      <w:r w:rsidR="000E738B" w:rsidRPr="005974E1">
        <w:t xml:space="preserve"> w </w:t>
      </w:r>
      <w:r w:rsidRPr="005974E1">
        <w:t>dozownikach, suszarek do rąk lub ręczników jednorazowych, papieru toaletowego</w:t>
      </w:r>
      <w:r w:rsidR="000E738B" w:rsidRPr="005974E1">
        <w:t xml:space="preserve"> w </w:t>
      </w:r>
      <w:r w:rsidRPr="005974E1">
        <w:t>kabinach WC oraz</w:t>
      </w:r>
      <w:r w:rsidR="00596DB9">
        <w:t> </w:t>
      </w:r>
      <w:r w:rsidRPr="005974E1">
        <w:t>sprawnych urządzeń.</w:t>
      </w:r>
    </w:p>
    <w:p w14:paraId="203474F6" w14:textId="254461CF" w:rsidR="00D22F0F" w:rsidRPr="005974E1" w:rsidRDefault="002D2D80" w:rsidP="005974E1">
      <w:pPr>
        <w:pStyle w:val="Stylnastroninternet"/>
      </w:pPr>
      <w:r w:rsidRPr="005974E1">
        <w:t>N</w:t>
      </w:r>
      <w:r w:rsidR="00D22F0F" w:rsidRPr="005974E1">
        <w:t>iewłaściwe warunki do utrzymania higieny osobistej stwierdzono</w:t>
      </w:r>
      <w:r w:rsidR="000E738B" w:rsidRPr="005974E1">
        <w:t xml:space="preserve"> w </w:t>
      </w:r>
      <w:r w:rsidR="00D22F0F" w:rsidRPr="005974E1">
        <w:rPr>
          <w:b/>
          <w:bCs/>
        </w:rPr>
        <w:t>103</w:t>
      </w:r>
      <w:r w:rsidR="00D22F0F" w:rsidRPr="005974E1">
        <w:t xml:space="preserve"> obiektach</w:t>
      </w:r>
      <w:r w:rsidR="005A5A82" w:rsidRPr="005974E1">
        <w:t xml:space="preserve"> i </w:t>
      </w:r>
      <w:r w:rsidR="00D22F0F" w:rsidRPr="005974E1">
        <w:t>dotyczyły one głównie:</w:t>
      </w:r>
    </w:p>
    <w:p w14:paraId="1777B97E" w14:textId="1FB8875E" w:rsidR="00D22F0F" w:rsidRPr="005974E1" w:rsidRDefault="00D22F0F" w:rsidP="005974E1">
      <w:pPr>
        <w:pStyle w:val="punktatornastron"/>
      </w:pPr>
      <w:r w:rsidRPr="005974E1">
        <w:t>niewłaściwego stanu technicznego</w:t>
      </w:r>
      <w:r w:rsidR="000E738B" w:rsidRPr="005974E1">
        <w:t xml:space="preserve"> w </w:t>
      </w:r>
      <w:r w:rsidRPr="005974E1">
        <w:t>pomieszczeniach sanitarnych,</w:t>
      </w:r>
    </w:p>
    <w:p w14:paraId="6713CC1F" w14:textId="0AB3C297" w:rsidR="00D22F0F" w:rsidRPr="005974E1" w:rsidRDefault="00D22F0F" w:rsidP="005974E1">
      <w:pPr>
        <w:pStyle w:val="punktatornastron"/>
      </w:pPr>
      <w:r w:rsidRPr="005974E1">
        <w:t>zaniedbania czystości</w:t>
      </w:r>
      <w:r w:rsidR="005A5A82" w:rsidRPr="005974E1">
        <w:t xml:space="preserve"> i </w:t>
      </w:r>
      <w:r w:rsidRPr="005974E1">
        <w:t>porządku,</w:t>
      </w:r>
    </w:p>
    <w:p w14:paraId="7D8AA7AF" w14:textId="77777777" w:rsidR="00D22F0F" w:rsidRPr="005974E1" w:rsidRDefault="00D22F0F" w:rsidP="005974E1">
      <w:pPr>
        <w:pStyle w:val="punktatornastron"/>
      </w:pPr>
      <w:r w:rsidRPr="005974E1">
        <w:t>braku bieżącej ciepłej wody przy wszystkich umywalkach,</w:t>
      </w:r>
    </w:p>
    <w:p w14:paraId="4B4FF064" w14:textId="49F2536B" w:rsidR="00D22F0F" w:rsidRPr="005974E1" w:rsidRDefault="00D22F0F" w:rsidP="005974E1">
      <w:pPr>
        <w:pStyle w:val="punktatornastron"/>
      </w:pPr>
      <w:r w:rsidRPr="005974E1">
        <w:t>braku wyposażenia</w:t>
      </w:r>
      <w:r w:rsidR="000E738B" w:rsidRPr="005974E1">
        <w:t xml:space="preserve"> w </w:t>
      </w:r>
      <w:r w:rsidRPr="005974E1">
        <w:t>środki higieny osobistej.</w:t>
      </w:r>
    </w:p>
    <w:p w14:paraId="54C60411" w14:textId="4261A855" w:rsidR="00D22F0F" w:rsidRDefault="00A87D67" w:rsidP="005974E1">
      <w:pPr>
        <w:pStyle w:val="Stylnastroninternet"/>
      </w:pPr>
      <w:r w:rsidRPr="005974E1">
        <w:t>W</w:t>
      </w:r>
      <w:r w:rsidR="005974E1" w:rsidRPr="005974E1">
        <w:t xml:space="preserve"> </w:t>
      </w:r>
      <w:r w:rsidR="00D22F0F" w:rsidRPr="005974E1">
        <w:t>stosunku do ww. placówek wydano zalecenia lub decyzje administracyjne na</w:t>
      </w:r>
      <w:r w:rsidR="004C4261">
        <w:t> </w:t>
      </w:r>
      <w:r w:rsidR="00D22F0F" w:rsidRPr="005974E1">
        <w:t>poprawę stanu technicznego pomieszczeń sanitarnych</w:t>
      </w:r>
      <w:r w:rsidR="000E738B" w:rsidRPr="005974E1">
        <w:t xml:space="preserve"> w </w:t>
      </w:r>
      <w:r w:rsidR="00D22F0F" w:rsidRPr="005974E1">
        <w:t>celu zapewnienia właściwych warunków do utrzymania higieny osobistej dzieci</w:t>
      </w:r>
      <w:r w:rsidR="005A5A82" w:rsidRPr="005974E1">
        <w:t xml:space="preserve"> i </w:t>
      </w:r>
      <w:r w:rsidR="00D22F0F" w:rsidRPr="005974E1">
        <w:t>młodzieży, ponadto nałożono 10</w:t>
      </w:r>
      <w:r w:rsidR="004C4261">
        <w:t> </w:t>
      </w:r>
      <w:r w:rsidR="00D22F0F" w:rsidRPr="005974E1">
        <w:t>mandatów karnych.</w:t>
      </w:r>
    </w:p>
    <w:p w14:paraId="024ED0C4" w14:textId="77777777" w:rsidR="005974E1" w:rsidRPr="005974E1" w:rsidRDefault="005974E1" w:rsidP="005974E1">
      <w:pPr>
        <w:pStyle w:val="Stylnastroninternet"/>
      </w:pPr>
    </w:p>
    <w:p w14:paraId="0E6C65D7" w14:textId="76772664" w:rsidR="001810AB" w:rsidRDefault="001810AB" w:rsidP="00A87D67">
      <w:pPr>
        <w:pStyle w:val="Nagwek3"/>
        <w:numPr>
          <w:ilvl w:val="1"/>
          <w:numId w:val="115"/>
        </w:numPr>
        <w:spacing w:before="0"/>
        <w:ind w:left="567" w:hanging="567"/>
      </w:pPr>
      <w:bookmarkStart w:id="1063" w:name="_Toc135828500"/>
      <w:r w:rsidRPr="002569D6">
        <w:t>Oświetlenie, temperatura</w:t>
      </w:r>
      <w:r w:rsidR="005A5A82">
        <w:t xml:space="preserve"> i </w:t>
      </w:r>
      <w:r w:rsidRPr="002569D6">
        <w:t>wentylacja</w:t>
      </w:r>
      <w:r w:rsidR="000E738B">
        <w:t xml:space="preserve"> w </w:t>
      </w:r>
      <w:r w:rsidRPr="002569D6">
        <w:t>placówkach</w:t>
      </w:r>
      <w:bookmarkEnd w:id="1063"/>
    </w:p>
    <w:p w14:paraId="013AA665" w14:textId="77777777" w:rsidR="00A87D67" w:rsidRPr="00A87D67" w:rsidRDefault="00A87D67" w:rsidP="005974E1">
      <w:pPr>
        <w:pStyle w:val="Stylnastroninternet"/>
      </w:pPr>
    </w:p>
    <w:p w14:paraId="41871F0F" w14:textId="5F9CAD5E" w:rsidR="004B61AF" w:rsidRPr="004B61AF" w:rsidRDefault="00A87D67" w:rsidP="005974E1">
      <w:pPr>
        <w:pStyle w:val="Stylnastroninternet"/>
      </w:pPr>
      <w:r>
        <w:rPr>
          <w:iCs/>
        </w:rPr>
        <w:t>W</w:t>
      </w:r>
      <w:r w:rsidR="002D2D80">
        <w:rPr>
          <w:iCs/>
        </w:rPr>
        <w:t xml:space="preserve"> </w:t>
      </w:r>
      <w:r w:rsidR="004B61AF" w:rsidRPr="004B61AF">
        <w:rPr>
          <w:iCs/>
        </w:rPr>
        <w:t>2022 roku</w:t>
      </w:r>
      <w:r w:rsidR="000E738B">
        <w:rPr>
          <w:iCs/>
        </w:rPr>
        <w:t xml:space="preserve"> w </w:t>
      </w:r>
      <w:r w:rsidR="004B61AF" w:rsidRPr="004B61AF">
        <w:rPr>
          <w:iCs/>
        </w:rPr>
        <w:t>skontrolowanych placówkach poddano ocenie realizację obowiązku wskazanego</w:t>
      </w:r>
      <w:r w:rsidR="000E738B">
        <w:rPr>
          <w:iCs/>
        </w:rPr>
        <w:t xml:space="preserve"> w </w:t>
      </w:r>
      <w:r w:rsidR="004B61AF" w:rsidRPr="004B61AF">
        <w:t>§ 9 ust. 1 Rozporządzenia Ministra Edukacji Narodowej</w:t>
      </w:r>
      <w:r w:rsidR="005A5A82">
        <w:t xml:space="preserve"> i </w:t>
      </w:r>
      <w:r w:rsidR="004B61AF" w:rsidRPr="004B61AF">
        <w:t>Sportu</w:t>
      </w:r>
      <w:r w:rsidR="005A5A82">
        <w:t xml:space="preserve"> z </w:t>
      </w:r>
      <w:r w:rsidR="004B61AF" w:rsidRPr="004B61AF">
        <w:t>dnia 31</w:t>
      </w:r>
      <w:r w:rsidR="00596DB9">
        <w:t> </w:t>
      </w:r>
      <w:r w:rsidR="004B61AF" w:rsidRPr="004B61AF">
        <w:t>grudnia 2002 r.</w:t>
      </w:r>
      <w:r w:rsidR="000E738B">
        <w:t xml:space="preserve"> w </w:t>
      </w:r>
      <w:r w:rsidR="004B61AF" w:rsidRPr="004B61AF">
        <w:t>sprawie bezpieczeństwa</w:t>
      </w:r>
      <w:r w:rsidR="005A5A82">
        <w:t xml:space="preserve"> i </w:t>
      </w:r>
      <w:r w:rsidR="004B61AF" w:rsidRPr="004B61AF">
        <w:t>higieny</w:t>
      </w:r>
      <w:r w:rsidR="000E738B">
        <w:t xml:space="preserve"> w </w:t>
      </w:r>
      <w:r w:rsidR="004B61AF" w:rsidRPr="004B61AF">
        <w:t>publicznych</w:t>
      </w:r>
      <w:r w:rsidR="005A5A82">
        <w:t xml:space="preserve"> i </w:t>
      </w:r>
      <w:r w:rsidR="004B61AF" w:rsidRPr="004B61AF">
        <w:t>niepublicznych szkołach</w:t>
      </w:r>
      <w:r w:rsidR="005A5A82">
        <w:t xml:space="preserve"> i </w:t>
      </w:r>
      <w:r w:rsidR="004B61AF" w:rsidRPr="004B61AF">
        <w:t>placówkach stanowiącego, że</w:t>
      </w:r>
      <w:r w:rsidR="000E738B">
        <w:t xml:space="preserve"> w </w:t>
      </w:r>
      <w:r w:rsidR="004B61AF" w:rsidRPr="004B61AF">
        <w:t>pomieszczeniach szkoły</w:t>
      </w:r>
      <w:r w:rsidR="005A5A82">
        <w:t xml:space="preserve"> i </w:t>
      </w:r>
      <w:r w:rsidR="004B61AF" w:rsidRPr="004B61AF">
        <w:t>placówki zapewnia się właściwe oświetlenie, wentylację</w:t>
      </w:r>
      <w:r w:rsidR="005A5A82">
        <w:t xml:space="preserve"> i </w:t>
      </w:r>
      <w:r w:rsidR="004B61AF" w:rsidRPr="004B61AF">
        <w:t xml:space="preserve">ogrzewanie. </w:t>
      </w:r>
    </w:p>
    <w:p w14:paraId="03B46F84" w14:textId="6037F224" w:rsidR="004B61AF" w:rsidRPr="004B61AF" w:rsidRDefault="00A87D67" w:rsidP="005974E1">
      <w:pPr>
        <w:pStyle w:val="Stylnastroninternet"/>
      </w:pPr>
      <w:r>
        <w:t>W</w:t>
      </w:r>
      <w:r w:rsidR="002D2D80">
        <w:t xml:space="preserve"> </w:t>
      </w:r>
      <w:r w:rsidR="004B61AF" w:rsidRPr="004B61AF">
        <w:t>trakcie czynności kontrolnych oceniono parametry oświetlenia na podstawie sprawozdania</w:t>
      </w:r>
      <w:r w:rsidR="005A5A82">
        <w:t xml:space="preserve"> z </w:t>
      </w:r>
      <w:r w:rsidR="004B61AF" w:rsidRPr="004B61AF">
        <w:t>pomiarów natężenia oświetlenia sztucznego</w:t>
      </w:r>
      <w:r w:rsidR="000E738B">
        <w:t xml:space="preserve"> w </w:t>
      </w:r>
      <w:r w:rsidR="004B61AF" w:rsidRPr="004B61AF">
        <w:t>placówkach.</w:t>
      </w:r>
    </w:p>
    <w:p w14:paraId="64029670" w14:textId="7413E81A" w:rsidR="00AC37F3" w:rsidRDefault="004B61AF" w:rsidP="005974E1">
      <w:pPr>
        <w:pStyle w:val="Stylnastroninternet"/>
      </w:pPr>
      <w:r w:rsidRPr="004B61AF">
        <w:t xml:space="preserve">W </w:t>
      </w:r>
      <w:r w:rsidRPr="004B61AF">
        <w:rPr>
          <w:b/>
          <w:bCs/>
        </w:rPr>
        <w:t>22</w:t>
      </w:r>
      <w:r w:rsidRPr="004B61AF">
        <w:t xml:space="preserve"> placówkach wydane zostały decyzje nakazujące zapewnienie właściwego natężenia oświetlenia sztucznego</w:t>
      </w:r>
      <w:r w:rsidR="000E738B">
        <w:t xml:space="preserve"> w </w:t>
      </w:r>
      <w:r w:rsidRPr="004B61AF">
        <w:t>pomieszczeniach. Ponadto</w:t>
      </w:r>
      <w:r w:rsidR="000E738B">
        <w:t xml:space="preserve"> w </w:t>
      </w:r>
      <w:r w:rsidRPr="004B61AF">
        <w:t>ramach działań monitoringowych</w:t>
      </w:r>
      <w:r w:rsidR="000E738B">
        <w:t xml:space="preserve"> w </w:t>
      </w:r>
      <w:r w:rsidRPr="004B61AF">
        <w:t xml:space="preserve">2022 r. pracownicy laboratorium WSSE </w:t>
      </w:r>
      <w:r w:rsidR="000E738B">
        <w:t>w </w:t>
      </w:r>
      <w:r w:rsidRPr="004B61AF">
        <w:t>Szczecinie prowadzili pomiary natężenia oświetlenia sztucznego</w:t>
      </w:r>
      <w:r w:rsidR="000E738B">
        <w:t xml:space="preserve"> w </w:t>
      </w:r>
      <w:r w:rsidRPr="004B61AF">
        <w:t>placówkach oświatowych,</w:t>
      </w:r>
      <w:r w:rsidR="000E738B">
        <w:t xml:space="preserve"> w </w:t>
      </w:r>
      <w:r w:rsidRPr="004B61AF">
        <w:t>pomieszczeniach,</w:t>
      </w:r>
      <w:r w:rsidR="000E738B">
        <w:t xml:space="preserve"> w </w:t>
      </w:r>
      <w:r w:rsidRPr="004B61AF">
        <w:t>których na co dzień przebywają uczniowie (pomieszczenia lekcyjne, szatnie, świetlice, aneksy kuchenne</w:t>
      </w:r>
      <w:r w:rsidR="005A5A82">
        <w:t xml:space="preserve"> i </w:t>
      </w:r>
      <w:r w:rsidRPr="004B61AF">
        <w:t>pokoje mieszkalne</w:t>
      </w:r>
      <w:r w:rsidR="000E738B">
        <w:t xml:space="preserve"> w</w:t>
      </w:r>
      <w:r w:rsidR="003F1CA0">
        <w:t xml:space="preserve"> </w:t>
      </w:r>
      <w:r w:rsidR="000E738B">
        <w:t> </w:t>
      </w:r>
      <w:r w:rsidRPr="004B61AF">
        <w:t>internatach, biblioteki</w:t>
      </w:r>
      <w:r w:rsidR="005A5A82">
        <w:t xml:space="preserve"> z </w:t>
      </w:r>
      <w:r w:rsidRPr="004B61AF">
        <w:t xml:space="preserve">czytelnią), </w:t>
      </w:r>
      <w:r w:rsidR="000E738B">
        <w:t>w </w:t>
      </w:r>
      <w:r w:rsidRPr="004B61AF">
        <w:t>szczególności na ławkach uczniów oraz na tablicach. Monitoring będzie kontynuowany</w:t>
      </w:r>
      <w:r w:rsidR="000E738B">
        <w:t xml:space="preserve"> w </w:t>
      </w:r>
      <w:r w:rsidRPr="004B61AF">
        <w:t>2023r.</w:t>
      </w:r>
    </w:p>
    <w:p w14:paraId="32568F6F" w14:textId="77777777" w:rsidR="003B07C4" w:rsidRDefault="008928F8" w:rsidP="008071BF">
      <w:pPr>
        <w:pStyle w:val="Stylnastroninternet"/>
        <w:keepNext/>
        <w:rPr>
          <w:i/>
          <w:iCs/>
        </w:rPr>
      </w:pPr>
      <w:r>
        <w:rPr>
          <w:noProof/>
        </w:rPr>
        <w:lastRenderedPageBreak/>
        <w:drawing>
          <wp:inline distT="0" distB="0" distL="0" distR="0" wp14:anchorId="143811B0" wp14:editId="6EDC392A">
            <wp:extent cx="3252083" cy="3454330"/>
            <wp:effectExtent l="0" t="0" r="5715" b="0"/>
            <wp:docPr id="1445853792" name="Obraz 8" descr="Zdjęcie 1 Pomiary oświetlenia. Źródło: Opracowanie włas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5853792" name="Obraz 8" descr="Zdjęcie 1 Pomiary oświetlenia. Źródło: Opracowanie własne."/>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3282944" cy="3487110"/>
                    </a:xfrm>
                    <a:prstGeom prst="rect">
                      <a:avLst/>
                    </a:prstGeom>
                    <a:noFill/>
                  </pic:spPr>
                </pic:pic>
              </a:graphicData>
            </a:graphic>
          </wp:inline>
        </w:drawing>
      </w:r>
    </w:p>
    <w:p w14:paraId="04C86007" w14:textId="6EF98E8E" w:rsidR="003B07C4" w:rsidRPr="003B07C4" w:rsidRDefault="003B07C4" w:rsidP="003B07C4">
      <w:pPr>
        <w:pStyle w:val="Stylnastroninternet"/>
        <w:keepNext/>
        <w:rPr>
          <w:sz w:val="18"/>
          <w:szCs w:val="18"/>
        </w:rPr>
      </w:pPr>
      <w:bookmarkStart w:id="1064" w:name="_Toc134610827"/>
      <w:bookmarkStart w:id="1065" w:name="_Toc135041655"/>
      <w:bookmarkStart w:id="1066" w:name="_Toc135828647"/>
      <w:bookmarkStart w:id="1067" w:name="_Toc135828663"/>
      <w:bookmarkStart w:id="1068" w:name="_Toc135828679"/>
      <w:r w:rsidRPr="003B07C4">
        <w:rPr>
          <w:sz w:val="18"/>
          <w:szCs w:val="18"/>
        </w:rPr>
        <w:t xml:space="preserve">Zdjęcie </w:t>
      </w:r>
      <w:r w:rsidRPr="003B07C4">
        <w:rPr>
          <w:sz w:val="18"/>
          <w:szCs w:val="18"/>
        </w:rPr>
        <w:fldChar w:fldCharType="begin"/>
      </w:r>
      <w:r w:rsidRPr="003B07C4">
        <w:rPr>
          <w:sz w:val="18"/>
          <w:szCs w:val="18"/>
        </w:rPr>
        <w:instrText xml:space="preserve"> SEQ zdjęcie \* ARABIC </w:instrText>
      </w:r>
      <w:r w:rsidRPr="003B07C4">
        <w:rPr>
          <w:sz w:val="18"/>
          <w:szCs w:val="18"/>
        </w:rPr>
        <w:fldChar w:fldCharType="separate"/>
      </w:r>
      <w:r w:rsidR="00227565">
        <w:rPr>
          <w:noProof/>
          <w:sz w:val="18"/>
          <w:szCs w:val="18"/>
        </w:rPr>
        <w:t>1</w:t>
      </w:r>
      <w:r w:rsidRPr="003B07C4">
        <w:rPr>
          <w:sz w:val="18"/>
          <w:szCs w:val="18"/>
        </w:rPr>
        <w:fldChar w:fldCharType="end"/>
      </w:r>
      <w:r w:rsidR="004117B7">
        <w:rPr>
          <w:sz w:val="18"/>
          <w:szCs w:val="18"/>
        </w:rPr>
        <w:t>.</w:t>
      </w:r>
      <w:r w:rsidRPr="003B07C4">
        <w:rPr>
          <w:sz w:val="18"/>
          <w:szCs w:val="18"/>
        </w:rPr>
        <w:t xml:space="preserve"> Pomiary oświetlenia. Źródło: Opracowanie własne.</w:t>
      </w:r>
      <w:bookmarkEnd w:id="1064"/>
      <w:bookmarkEnd w:id="1065"/>
      <w:bookmarkEnd w:id="1066"/>
      <w:bookmarkEnd w:id="1067"/>
      <w:bookmarkEnd w:id="1068"/>
    </w:p>
    <w:p w14:paraId="361AF12B" w14:textId="1510C94C" w:rsidR="00AC37F3" w:rsidRDefault="00AC37F3" w:rsidP="008928F8">
      <w:pPr>
        <w:pStyle w:val="Stylnastroninternet"/>
      </w:pPr>
    </w:p>
    <w:p w14:paraId="7CF5116C" w14:textId="77777777" w:rsidR="00AC37F3" w:rsidRPr="005974E1" w:rsidRDefault="00AC37F3" w:rsidP="005974E1">
      <w:pPr>
        <w:pStyle w:val="Stylnastroninternet"/>
      </w:pPr>
    </w:p>
    <w:p w14:paraId="70B7A664" w14:textId="4DBD9DEA" w:rsidR="004B61AF" w:rsidRPr="005974E1" w:rsidRDefault="004B61AF" w:rsidP="005974E1">
      <w:pPr>
        <w:pStyle w:val="Stylnastroninternet"/>
      </w:pPr>
      <w:r w:rsidRPr="005974E1">
        <w:t>Wszystkie skontrolowane obiekty dysponowały właściwą wentylacją,</w:t>
      </w:r>
      <w:r w:rsidR="005A5A82" w:rsidRPr="005974E1">
        <w:t xml:space="preserve"> z </w:t>
      </w:r>
      <w:r w:rsidRPr="005974E1">
        <w:t>wyjątkiem 4</w:t>
      </w:r>
      <w:r w:rsidR="004C4261">
        <w:t> </w:t>
      </w:r>
      <w:r w:rsidRPr="005974E1">
        <w:t>placówek,</w:t>
      </w:r>
      <w:r w:rsidR="000E738B" w:rsidRPr="005974E1">
        <w:t xml:space="preserve"> w </w:t>
      </w:r>
      <w:r w:rsidRPr="005974E1">
        <w:t>których stwierdzono jej brak lub nieodpowiednią – 1 placówka oraz brak wentylacji mechanicznej</w:t>
      </w:r>
      <w:r w:rsidR="000E738B" w:rsidRPr="005974E1">
        <w:t xml:space="preserve"> w </w:t>
      </w:r>
      <w:r w:rsidRPr="005974E1">
        <w:t>pomieszczeniach sanitarnych – 3 placówki. Wszczęto postępowania administracyjne</w:t>
      </w:r>
      <w:r w:rsidR="000E738B" w:rsidRPr="005974E1">
        <w:t xml:space="preserve"> w </w:t>
      </w:r>
      <w:r w:rsidRPr="005974E1">
        <w:t>tym zakresie zakończone decyzjami nakazującymi zapewnienie właściwej wentylacji.</w:t>
      </w:r>
    </w:p>
    <w:p w14:paraId="682DAD1F" w14:textId="57C961B5" w:rsidR="00A87D67" w:rsidRPr="005974E1" w:rsidRDefault="004B61AF" w:rsidP="005974E1">
      <w:pPr>
        <w:pStyle w:val="Stylnastroninternet"/>
      </w:pPr>
      <w:r w:rsidRPr="005974E1">
        <w:t>W 2022 r. przeprowadzono pomiary temperatury</w:t>
      </w:r>
      <w:r w:rsidR="000E738B" w:rsidRPr="005974E1">
        <w:t xml:space="preserve"> w </w:t>
      </w:r>
      <w:r w:rsidRPr="005974E1">
        <w:t>493 placówkach oświatowych</w:t>
      </w:r>
      <w:r w:rsidR="000E738B" w:rsidRPr="005974E1">
        <w:t xml:space="preserve"> w </w:t>
      </w:r>
      <w:r w:rsidRPr="005974E1">
        <w:t>1858 pomieszczeniach.  Nieprawidłowości, tj. za niską temperaturę pomieszczeń stwierdzono w 2 placówkach,</w:t>
      </w:r>
      <w:r w:rsidR="000E738B" w:rsidRPr="005974E1">
        <w:t xml:space="preserve"> w </w:t>
      </w:r>
      <w:r w:rsidRPr="005974E1">
        <w:t>8 pomieszczeniach.</w:t>
      </w:r>
      <w:r w:rsidR="000E738B" w:rsidRPr="005974E1">
        <w:t xml:space="preserve"> w </w:t>
      </w:r>
      <w:r w:rsidRPr="005974E1">
        <w:t>związku</w:t>
      </w:r>
      <w:r w:rsidR="005A5A82" w:rsidRPr="005974E1">
        <w:t xml:space="preserve"> z </w:t>
      </w:r>
      <w:r w:rsidRPr="005974E1">
        <w:t>powyższym wydano zalecenia dotyczące zapewnienia właściwych warunków termicznych</w:t>
      </w:r>
      <w:r w:rsidR="000E738B" w:rsidRPr="005974E1">
        <w:t xml:space="preserve"> w </w:t>
      </w:r>
      <w:r w:rsidRPr="005974E1">
        <w:t>salach.</w:t>
      </w:r>
    </w:p>
    <w:p w14:paraId="492B8EE9" w14:textId="77777777" w:rsidR="00466FAD" w:rsidRPr="005974E1" w:rsidRDefault="00466FAD" w:rsidP="005974E1">
      <w:pPr>
        <w:pStyle w:val="Stylnastroninternet"/>
      </w:pPr>
    </w:p>
    <w:p w14:paraId="4F94CCDD" w14:textId="22E06963" w:rsidR="001810AB" w:rsidRDefault="002B65B8" w:rsidP="00435C64">
      <w:pPr>
        <w:pStyle w:val="Nagwek2"/>
        <w:numPr>
          <w:ilvl w:val="0"/>
          <w:numId w:val="115"/>
        </w:numPr>
        <w:spacing w:before="0"/>
      </w:pPr>
      <w:bookmarkStart w:id="1069" w:name="_Toc135828501"/>
      <w:r>
        <w:t>Higiena procesów nauczania</w:t>
      </w:r>
      <w:bookmarkEnd w:id="1069"/>
    </w:p>
    <w:p w14:paraId="6DF1CF96" w14:textId="77777777" w:rsidR="00435C64" w:rsidRPr="00435C64" w:rsidRDefault="00435C64" w:rsidP="001A004B">
      <w:pPr>
        <w:pStyle w:val="Stylnastroninternet"/>
      </w:pPr>
    </w:p>
    <w:p w14:paraId="7D7DD5EB" w14:textId="0DBEF896" w:rsidR="001810AB" w:rsidRPr="006016D5" w:rsidRDefault="001810AB" w:rsidP="00435C64">
      <w:pPr>
        <w:pStyle w:val="Nagwek3"/>
        <w:numPr>
          <w:ilvl w:val="1"/>
          <w:numId w:val="115"/>
        </w:numPr>
        <w:spacing w:before="0"/>
        <w:ind w:left="567" w:hanging="567"/>
      </w:pPr>
      <w:bookmarkStart w:id="1070" w:name="_Toc135828502"/>
      <w:r w:rsidRPr="00340883">
        <w:t>Ergonomiczne warunki pracy ucznia</w:t>
      </w:r>
      <w:r w:rsidRPr="005F7E9B">
        <w:t>.</w:t>
      </w:r>
      <w:bookmarkEnd w:id="1070"/>
    </w:p>
    <w:p w14:paraId="29BAE028" w14:textId="77777777" w:rsidR="00A87D67" w:rsidRDefault="00A87D67" w:rsidP="001A004B">
      <w:pPr>
        <w:pStyle w:val="Stylnastroninternet"/>
      </w:pPr>
    </w:p>
    <w:p w14:paraId="37E4EE41" w14:textId="2508A0C8" w:rsidR="00BF49AA" w:rsidRPr="00BF49AA" w:rsidRDefault="00BF49AA" w:rsidP="001A004B">
      <w:pPr>
        <w:pStyle w:val="Stylnastroninternet"/>
      </w:pPr>
      <w:r w:rsidRPr="00BF49AA">
        <w:t xml:space="preserve">W 2022 r. skontrolowano </w:t>
      </w:r>
      <w:r w:rsidRPr="00BF49AA">
        <w:rPr>
          <w:b/>
          <w:bCs/>
        </w:rPr>
        <w:t>564</w:t>
      </w:r>
      <w:r w:rsidRPr="00BF49AA">
        <w:t xml:space="preserve"> placówki (</w:t>
      </w:r>
      <w:r w:rsidRPr="00BF49AA">
        <w:rPr>
          <w:b/>
        </w:rPr>
        <w:t xml:space="preserve">228 </w:t>
      </w:r>
      <w:r w:rsidRPr="00BF49AA">
        <w:t>przedszkoli</w:t>
      </w:r>
      <w:r w:rsidR="005A5A82">
        <w:t xml:space="preserve"> i </w:t>
      </w:r>
      <w:r w:rsidRPr="00BF49AA">
        <w:t xml:space="preserve">innych form wychowania przedszkolnego, </w:t>
      </w:r>
      <w:r w:rsidRPr="00BF49AA">
        <w:rPr>
          <w:b/>
          <w:bCs/>
        </w:rPr>
        <w:t>248</w:t>
      </w:r>
      <w:r w:rsidRPr="00BF49AA">
        <w:t xml:space="preserve"> szkół podstawowych, </w:t>
      </w:r>
      <w:r w:rsidRPr="00BF49AA">
        <w:rPr>
          <w:b/>
          <w:bCs/>
        </w:rPr>
        <w:t>4</w:t>
      </w:r>
      <w:r w:rsidRPr="00BF49AA">
        <w:t xml:space="preserve"> technika, </w:t>
      </w:r>
      <w:r w:rsidRPr="00BF49AA">
        <w:rPr>
          <w:b/>
          <w:bCs/>
        </w:rPr>
        <w:t>17</w:t>
      </w:r>
      <w:r w:rsidRPr="00BF49AA">
        <w:t xml:space="preserve"> liceów ogólnokształcących, </w:t>
      </w:r>
      <w:r w:rsidRPr="00BF49AA">
        <w:rPr>
          <w:b/>
        </w:rPr>
        <w:t>1</w:t>
      </w:r>
      <w:r w:rsidRPr="00BF49AA">
        <w:t xml:space="preserve"> szkołę branżową oraz</w:t>
      </w:r>
      <w:r w:rsidR="000E738B">
        <w:t xml:space="preserve"> w </w:t>
      </w:r>
      <w:r w:rsidRPr="00BF49AA">
        <w:rPr>
          <w:b/>
          <w:bCs/>
        </w:rPr>
        <w:t>66</w:t>
      </w:r>
      <w:r w:rsidRPr="00BF49AA">
        <w:t xml:space="preserve"> zespołów szkół)</w:t>
      </w:r>
      <w:r w:rsidR="000E738B">
        <w:t xml:space="preserve"> w </w:t>
      </w:r>
      <w:r w:rsidRPr="00BF49AA">
        <w:t>zakresie dostosowania stanowisk pracy dzieci</w:t>
      </w:r>
      <w:r w:rsidR="005A5A82">
        <w:t xml:space="preserve"> i </w:t>
      </w:r>
      <w:r w:rsidRPr="00BF49AA">
        <w:t>młodzieży do zasad ergonomii. Ocenie poddano 43318 stanowisk</w:t>
      </w:r>
      <w:r w:rsidR="000E738B">
        <w:t xml:space="preserve"> w </w:t>
      </w:r>
      <w:r w:rsidRPr="00BF49AA">
        <w:t>2719 oddziałach.</w:t>
      </w:r>
    </w:p>
    <w:p w14:paraId="113143EC" w14:textId="2E2B8ED7" w:rsidR="00BF49AA" w:rsidRPr="00BF49AA" w:rsidRDefault="00BF49AA" w:rsidP="001A004B">
      <w:pPr>
        <w:pStyle w:val="Stylnastroninternet"/>
      </w:pPr>
      <w:r w:rsidRPr="00BF49AA">
        <w:t xml:space="preserve">Nieprawidłowości stwierdzono na </w:t>
      </w:r>
      <w:r w:rsidRPr="00BF49AA">
        <w:rPr>
          <w:b/>
          <w:bCs/>
        </w:rPr>
        <w:t>2091</w:t>
      </w:r>
      <w:r w:rsidRPr="00BF49AA">
        <w:t xml:space="preserve"> stanowiskach pracy</w:t>
      </w:r>
      <w:r w:rsidR="000E738B">
        <w:t xml:space="preserve"> w </w:t>
      </w:r>
      <w:r w:rsidRPr="00BF49AA">
        <w:rPr>
          <w:b/>
          <w:bCs/>
        </w:rPr>
        <w:t>24</w:t>
      </w:r>
      <w:r w:rsidRPr="00BF49AA">
        <w:t xml:space="preserve"> szkołach podstawowych, </w:t>
      </w:r>
      <w:r w:rsidRPr="00BF49AA">
        <w:rPr>
          <w:b/>
          <w:bCs/>
        </w:rPr>
        <w:t>1</w:t>
      </w:r>
      <w:r w:rsidRPr="00BF49AA">
        <w:t xml:space="preserve"> liceum ogólnokształcącym, </w:t>
      </w:r>
      <w:r w:rsidRPr="00BF49AA">
        <w:rPr>
          <w:b/>
          <w:bCs/>
        </w:rPr>
        <w:t>3</w:t>
      </w:r>
      <w:r w:rsidRPr="00BF49AA">
        <w:t xml:space="preserve"> zespołach szkół.</w:t>
      </w:r>
      <w:r w:rsidR="000E738B">
        <w:t xml:space="preserve"> w </w:t>
      </w:r>
      <w:r w:rsidRPr="00BF49AA">
        <w:t>związku</w:t>
      </w:r>
      <w:r w:rsidR="005A5A82">
        <w:t xml:space="preserve"> z </w:t>
      </w:r>
      <w:r w:rsidRPr="00BF49AA">
        <w:t>powyższym</w:t>
      </w:r>
      <w:r w:rsidR="000E738B">
        <w:t xml:space="preserve"> w </w:t>
      </w:r>
      <w:r w:rsidRPr="00BF49AA">
        <w:t>zakresie dostosowania mebli do wzrostu uczniów wydano 3 decyzje</w:t>
      </w:r>
      <w:r w:rsidR="005A5A82">
        <w:t xml:space="preserve"> i </w:t>
      </w:r>
      <w:r w:rsidRPr="00BF49AA">
        <w:t>64 zalecenia.</w:t>
      </w:r>
    </w:p>
    <w:p w14:paraId="2A0781EA" w14:textId="094DE109" w:rsidR="00BF49AA" w:rsidRPr="00BF49AA" w:rsidRDefault="00BF49AA" w:rsidP="005974E1">
      <w:pPr>
        <w:pStyle w:val="Stylnastroninternet"/>
      </w:pPr>
      <w:bookmarkStart w:id="1071" w:name="_Hlk130287395"/>
      <w:r w:rsidRPr="00BF49AA">
        <w:lastRenderedPageBreak/>
        <w:t>Ponadto</w:t>
      </w:r>
      <w:r w:rsidR="000E738B">
        <w:t xml:space="preserve"> w </w:t>
      </w:r>
      <w:r w:rsidRPr="00BF49AA">
        <w:t>ramach kampanii #</w:t>
      </w:r>
      <w:r w:rsidRPr="00BF49AA">
        <w:rPr>
          <w:i/>
          <w:iCs/>
        </w:rPr>
        <w:t>MojaSzkołaZdrowaSzkoła</w:t>
      </w:r>
      <w:r w:rsidRPr="00BF49AA">
        <w:t xml:space="preserve"> na początku roku szkolnego 2022/2023 przeprowadz</w:t>
      </w:r>
      <w:bookmarkStart w:id="1072" w:name="_Hlk115352840"/>
      <w:r w:rsidRPr="00BF49AA">
        <w:t>ono ocenę dostosowania mebli edukacyjnych do zasad ergonomii</w:t>
      </w:r>
      <w:bookmarkEnd w:id="1072"/>
      <w:r w:rsidR="000E738B">
        <w:t xml:space="preserve"> w </w:t>
      </w:r>
      <w:r w:rsidRPr="00BF49AA">
        <w:rPr>
          <w:b/>
          <w:bCs/>
        </w:rPr>
        <w:t>485</w:t>
      </w:r>
      <w:r w:rsidRPr="00BF49AA">
        <w:t xml:space="preserve"> oddziałach klas od</w:t>
      </w:r>
      <w:r w:rsidR="005A5A82">
        <w:t xml:space="preserve"> </w:t>
      </w:r>
      <w:r w:rsidR="00A87D67">
        <w:t>I</w:t>
      </w:r>
      <w:r w:rsidR="005A5A82">
        <w:t> </w:t>
      </w:r>
      <w:r w:rsidRPr="00BF49AA">
        <w:t>do VI funkcjonujących</w:t>
      </w:r>
      <w:r w:rsidR="000E738B">
        <w:t xml:space="preserve"> w </w:t>
      </w:r>
      <w:r w:rsidRPr="00BF49AA">
        <w:rPr>
          <w:b/>
          <w:bCs/>
        </w:rPr>
        <w:t>43</w:t>
      </w:r>
      <w:r w:rsidRPr="00BF49AA">
        <w:t xml:space="preserve"> szkołach podstawowych</w:t>
      </w:r>
      <w:bookmarkEnd w:id="1071"/>
      <w:r w:rsidRPr="00BF49AA">
        <w:t>.</w:t>
      </w:r>
    </w:p>
    <w:p w14:paraId="7D0FA4ED" w14:textId="5A8EE18C" w:rsidR="00BF49AA" w:rsidRPr="00BF49AA" w:rsidRDefault="00BF49AA" w:rsidP="005974E1">
      <w:pPr>
        <w:pStyle w:val="Stylnastroninternet"/>
      </w:pPr>
      <w:r w:rsidRPr="00BF49AA">
        <w:t>W sumie oceniono</w:t>
      </w:r>
      <w:r w:rsidRPr="00BF49AA">
        <w:rPr>
          <w:b/>
          <w:bCs/>
        </w:rPr>
        <w:t xml:space="preserve"> 8946</w:t>
      </w:r>
      <w:r w:rsidRPr="00BF49AA">
        <w:t xml:space="preserve"> stanowisk pracy</w:t>
      </w:r>
      <w:r w:rsidR="005A5A82">
        <w:t xml:space="preserve"> i </w:t>
      </w:r>
      <w:r w:rsidRPr="00BF49AA">
        <w:t>nauki uczniów. Ocenę przeprowadzono</w:t>
      </w:r>
      <w:r w:rsidR="000E738B">
        <w:t xml:space="preserve"> w </w:t>
      </w:r>
      <w:r w:rsidRPr="00BF49AA">
        <w:t>zakresie:</w:t>
      </w:r>
      <w:bookmarkStart w:id="1073" w:name="_Hlk115354906"/>
    </w:p>
    <w:p w14:paraId="5C371DC5" w14:textId="77777777" w:rsidR="00BF49AA" w:rsidRPr="00BF49AA" w:rsidRDefault="00BF49AA" w:rsidP="005974E1">
      <w:pPr>
        <w:pStyle w:val="punktatornastron"/>
      </w:pPr>
      <w:r w:rsidRPr="00BF49AA">
        <w:t>dostosowania krzeseł do warunków antropometrycznych</w:t>
      </w:r>
      <w:bookmarkEnd w:id="1073"/>
      <w:r w:rsidRPr="00BF49AA">
        <w:t>,</w:t>
      </w:r>
    </w:p>
    <w:p w14:paraId="497DEA34" w14:textId="77777777" w:rsidR="00BF49AA" w:rsidRPr="00BF49AA" w:rsidRDefault="00BF49AA" w:rsidP="005974E1">
      <w:pPr>
        <w:pStyle w:val="punktatornastron"/>
      </w:pPr>
      <w:r w:rsidRPr="00BF49AA">
        <w:t>dostosowania stołów do warunków antropometrycznych,</w:t>
      </w:r>
    </w:p>
    <w:p w14:paraId="7E8EAC59" w14:textId="77777777" w:rsidR="00BF49AA" w:rsidRPr="00BF49AA" w:rsidRDefault="00BF49AA" w:rsidP="005974E1">
      <w:pPr>
        <w:pStyle w:val="punktatornastron"/>
      </w:pPr>
      <w:bookmarkStart w:id="1074" w:name="_Hlk115945770"/>
      <w:r w:rsidRPr="00BF49AA">
        <w:t>prawidłowego zestawienia mebli,</w:t>
      </w:r>
    </w:p>
    <w:p w14:paraId="4276BBE8" w14:textId="51B570E4" w:rsidR="00BF49AA" w:rsidRPr="00BF49AA" w:rsidRDefault="00BF49AA" w:rsidP="005974E1">
      <w:pPr>
        <w:pStyle w:val="punktatornastron"/>
      </w:pPr>
      <w:r w:rsidRPr="00BF49AA">
        <w:t>prawidłowego oznakowania mebli,</w:t>
      </w:r>
      <w:bookmarkEnd w:id="1074"/>
    </w:p>
    <w:p w14:paraId="60138A92" w14:textId="1FA784ED" w:rsidR="00BF49AA" w:rsidRPr="00BF49AA" w:rsidRDefault="00BF49AA" w:rsidP="005974E1">
      <w:pPr>
        <w:pStyle w:val="punktatornastron"/>
      </w:pPr>
      <w:r w:rsidRPr="00BF49AA">
        <w:t>prawidłowego stanu sanitarno - technicznego mebli,</w:t>
      </w:r>
    </w:p>
    <w:p w14:paraId="68B7F454" w14:textId="77777777" w:rsidR="00BF49AA" w:rsidRDefault="00BF49AA" w:rsidP="005974E1">
      <w:pPr>
        <w:pStyle w:val="punktatornastron"/>
      </w:pPr>
      <w:r w:rsidRPr="00BF49AA">
        <w:t>posiadania wymaganych atestów/certyfikatów.</w:t>
      </w:r>
    </w:p>
    <w:p w14:paraId="26D6D579" w14:textId="77777777" w:rsidR="005974E1" w:rsidRDefault="005974E1" w:rsidP="005974E1">
      <w:pPr>
        <w:pStyle w:val="Stylnastroninternet"/>
      </w:pPr>
    </w:p>
    <w:p w14:paraId="024F3B32" w14:textId="410180E7" w:rsidR="00FF5579" w:rsidRDefault="00FF5579" w:rsidP="008071BF">
      <w:pPr>
        <w:spacing w:after="200" w:line="276" w:lineRule="auto"/>
        <w:rPr>
          <w:rFonts w:eastAsia="Calibri" w:cstheme="minorHAnsi"/>
          <w:sz w:val="24"/>
          <w:szCs w:val="24"/>
        </w:rPr>
      </w:pPr>
      <w:r>
        <w:rPr>
          <w:rFonts w:eastAsia="Calibri" w:cstheme="minorHAnsi"/>
          <w:noProof/>
          <w:sz w:val="24"/>
          <w:szCs w:val="24"/>
        </w:rPr>
        <w:drawing>
          <wp:inline distT="0" distB="0" distL="0" distR="0" wp14:anchorId="42E019B2" wp14:editId="12079077">
            <wp:extent cx="3087445" cy="3689350"/>
            <wp:effectExtent l="0" t="0" r="0" b="6350"/>
            <wp:docPr id="1199468782" name="Obraz 10" descr="Zdjęcie 2 Pomiary mebli szkolnych. Źródło: opracowanie włas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468782" name="Obraz 10" descr="Zdjęcie 2 Pomiary mebli szkolnych. Źródło: opracowanie własne"/>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3105206" cy="3710574"/>
                    </a:xfrm>
                    <a:prstGeom prst="rect">
                      <a:avLst/>
                    </a:prstGeom>
                    <a:noFill/>
                  </pic:spPr>
                </pic:pic>
              </a:graphicData>
            </a:graphic>
          </wp:inline>
        </w:drawing>
      </w:r>
    </w:p>
    <w:p w14:paraId="2A193DAC" w14:textId="5E908479" w:rsidR="005974E1" w:rsidRPr="005D1B09" w:rsidRDefault="005974E1" w:rsidP="005974E1">
      <w:pPr>
        <w:pStyle w:val="Legenda"/>
        <w:rPr>
          <w:rFonts w:eastAsia="Calibri" w:cstheme="minorHAnsi"/>
          <w:i w:val="0"/>
          <w:iCs w:val="0"/>
          <w:noProof/>
          <w:color w:val="auto"/>
          <w:sz w:val="24"/>
          <w:szCs w:val="24"/>
        </w:rPr>
      </w:pPr>
      <w:bookmarkStart w:id="1075" w:name="_Toc133413216"/>
      <w:bookmarkStart w:id="1076" w:name="_Toc133479132"/>
      <w:bookmarkStart w:id="1077" w:name="_Toc133479633"/>
      <w:bookmarkStart w:id="1078" w:name="_Toc133500696"/>
      <w:bookmarkStart w:id="1079" w:name="_Toc133576722"/>
      <w:bookmarkStart w:id="1080" w:name="_Toc133582326"/>
      <w:bookmarkStart w:id="1081" w:name="_Toc133582847"/>
      <w:bookmarkStart w:id="1082" w:name="_Toc133583834"/>
      <w:bookmarkStart w:id="1083" w:name="_Toc134604296"/>
      <w:bookmarkStart w:id="1084" w:name="_Toc134610828"/>
      <w:bookmarkStart w:id="1085" w:name="_Toc135041656"/>
      <w:bookmarkStart w:id="1086" w:name="_Toc135828648"/>
      <w:bookmarkStart w:id="1087" w:name="_Toc135828664"/>
      <w:bookmarkStart w:id="1088" w:name="_Toc135828680"/>
      <w:r w:rsidRPr="005D1B09">
        <w:rPr>
          <w:rFonts w:cstheme="minorHAnsi"/>
          <w:i w:val="0"/>
          <w:iCs w:val="0"/>
          <w:color w:val="auto"/>
        </w:rPr>
        <w:t xml:space="preserve">Zdjęcie </w:t>
      </w:r>
      <w:r w:rsidRPr="005D1B09">
        <w:rPr>
          <w:rFonts w:cstheme="minorHAnsi"/>
          <w:i w:val="0"/>
          <w:iCs w:val="0"/>
          <w:color w:val="auto"/>
        </w:rPr>
        <w:fldChar w:fldCharType="begin"/>
      </w:r>
      <w:r w:rsidRPr="005D1B09">
        <w:rPr>
          <w:rFonts w:cstheme="minorHAnsi"/>
          <w:i w:val="0"/>
          <w:iCs w:val="0"/>
          <w:color w:val="auto"/>
        </w:rPr>
        <w:instrText xml:space="preserve"> SEQ zdjęcie \* ARABIC </w:instrText>
      </w:r>
      <w:r w:rsidRPr="005D1B09">
        <w:rPr>
          <w:rFonts w:cstheme="minorHAnsi"/>
          <w:i w:val="0"/>
          <w:iCs w:val="0"/>
          <w:color w:val="auto"/>
        </w:rPr>
        <w:fldChar w:fldCharType="separate"/>
      </w:r>
      <w:r w:rsidR="00227565">
        <w:rPr>
          <w:rFonts w:cstheme="minorHAnsi"/>
          <w:i w:val="0"/>
          <w:iCs w:val="0"/>
          <w:noProof/>
          <w:color w:val="auto"/>
        </w:rPr>
        <w:t>2</w:t>
      </w:r>
      <w:r w:rsidRPr="005D1B09">
        <w:rPr>
          <w:rFonts w:cstheme="minorHAnsi"/>
          <w:i w:val="0"/>
          <w:iCs w:val="0"/>
          <w:color w:val="auto"/>
        </w:rPr>
        <w:fldChar w:fldCharType="end"/>
      </w:r>
      <w:r w:rsidR="004117B7">
        <w:rPr>
          <w:rFonts w:cstheme="minorHAnsi"/>
          <w:i w:val="0"/>
          <w:iCs w:val="0"/>
          <w:color w:val="auto"/>
        </w:rPr>
        <w:t>.</w:t>
      </w:r>
      <w:r w:rsidRPr="005D1B09">
        <w:rPr>
          <w:rFonts w:cstheme="minorHAnsi"/>
          <w:i w:val="0"/>
          <w:iCs w:val="0"/>
          <w:color w:val="auto"/>
        </w:rPr>
        <w:t xml:space="preserve"> Pomiary mebli szkolnych. Źródło: opracowanie własne</w:t>
      </w:r>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p>
    <w:p w14:paraId="2F182F8A" w14:textId="577BC1A2" w:rsidR="00FF5579" w:rsidRPr="00FF5579" w:rsidRDefault="00FF5579" w:rsidP="005974E1">
      <w:pPr>
        <w:pStyle w:val="Stylnastroninternet"/>
      </w:pPr>
    </w:p>
    <w:p w14:paraId="74252CEE" w14:textId="055DFDBF" w:rsidR="00BF49AA" w:rsidRPr="00BF49AA" w:rsidRDefault="00BF49AA" w:rsidP="005974E1">
      <w:pPr>
        <w:pStyle w:val="Stylnastroninternet"/>
      </w:pPr>
      <w:bookmarkStart w:id="1089" w:name="_Hlk130886964"/>
      <w:r w:rsidRPr="00BF49AA">
        <w:t>Na podstawie uzyskanych wyników stwierdzono, iż</w:t>
      </w:r>
      <w:r w:rsidR="005A5A82">
        <w:t xml:space="preserve"> z </w:t>
      </w:r>
      <w:r w:rsidRPr="00BF49AA">
        <w:t xml:space="preserve">mebli ergonomicznie niedostosowanych do wysokości ciała korzystało </w:t>
      </w:r>
      <w:r w:rsidRPr="00BF49AA">
        <w:rPr>
          <w:b/>
          <w:bCs/>
        </w:rPr>
        <w:t>2 880</w:t>
      </w:r>
      <w:r w:rsidRPr="00BF49AA">
        <w:t xml:space="preserve"> uczniów </w:t>
      </w:r>
      <w:r w:rsidRPr="00BF49AA">
        <w:rPr>
          <w:b/>
          <w:bCs/>
        </w:rPr>
        <w:t>(32%)</w:t>
      </w:r>
      <w:r w:rsidRPr="00BF49AA">
        <w:t>,</w:t>
      </w:r>
      <w:r w:rsidR="000E738B">
        <w:t xml:space="preserve"> w </w:t>
      </w:r>
      <w:r w:rsidRPr="00BF49AA">
        <w:t>tym:</w:t>
      </w:r>
    </w:p>
    <w:p w14:paraId="51398E50" w14:textId="77777777" w:rsidR="00BF49AA" w:rsidRPr="00BF49AA" w:rsidRDefault="00BF49AA" w:rsidP="005974E1">
      <w:pPr>
        <w:pStyle w:val="Stylnastroninternet"/>
      </w:pPr>
      <w:r w:rsidRPr="00BF49AA">
        <w:rPr>
          <w:b/>
          <w:bCs/>
        </w:rPr>
        <w:t>2 880</w:t>
      </w:r>
      <w:r w:rsidRPr="00BF49AA">
        <w:t xml:space="preserve"> ze stołu / ławki, </w:t>
      </w:r>
    </w:p>
    <w:p w14:paraId="2815639D" w14:textId="76C977C9" w:rsidR="00BF49AA" w:rsidRPr="00BF49AA" w:rsidRDefault="00BF49AA" w:rsidP="005974E1">
      <w:pPr>
        <w:pStyle w:val="Stylnastroninternet"/>
      </w:pPr>
      <w:r w:rsidRPr="00BF49AA">
        <w:rPr>
          <w:b/>
          <w:bCs/>
        </w:rPr>
        <w:t>2 855</w:t>
      </w:r>
      <w:r w:rsidR="005A5A82">
        <w:t xml:space="preserve"> z </w:t>
      </w:r>
      <w:r w:rsidRPr="00BF49AA">
        <w:t>krzesła.</w:t>
      </w:r>
    </w:p>
    <w:p w14:paraId="576EB8F5" w14:textId="0938410F" w:rsidR="005974E1" w:rsidRDefault="005974E1" w:rsidP="005974E1">
      <w:pPr>
        <w:pStyle w:val="Stylnastroninternet"/>
      </w:pPr>
    </w:p>
    <w:p w14:paraId="072C0BEA" w14:textId="41AFF1DF" w:rsidR="005974E1" w:rsidRDefault="005974E1" w:rsidP="005974E1">
      <w:pPr>
        <w:pStyle w:val="Stylnastroninternet"/>
      </w:pPr>
      <w:r>
        <w:rPr>
          <w:noProof/>
        </w:rPr>
        <w:lastRenderedPageBreak/>
        <w:drawing>
          <wp:inline distT="0" distB="0" distL="0" distR="0" wp14:anchorId="6BFC3236" wp14:editId="57B1B330">
            <wp:extent cx="3572510" cy="3828415"/>
            <wp:effectExtent l="0" t="0" r="8890" b="635"/>
            <wp:docPr id="608600636" name="Obraz 17" descr="Zdjęcie 3 Pomiary mebli szkolnych. Źródło : opracowanie własne">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8600636" name="Obraz 17" descr="Zdjęcie 3 Pomiary mebli szkolnych. Źródło : opracowanie własne">
                      <a:extLst>
                        <a:ext uri="{C183D7F6-B498-43B3-948B-1728B52AA6E4}">
                          <adec:decorative xmlns:adec="http://schemas.microsoft.com/office/drawing/2017/decorative" val="0"/>
                        </a:ext>
                      </a:extLst>
                    </pic:cNvPr>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3572510" cy="3828415"/>
                    </a:xfrm>
                    <a:prstGeom prst="rect">
                      <a:avLst/>
                    </a:prstGeom>
                    <a:noFill/>
                  </pic:spPr>
                </pic:pic>
              </a:graphicData>
            </a:graphic>
          </wp:inline>
        </w:drawing>
      </w:r>
    </w:p>
    <w:p w14:paraId="1ACDA4DF" w14:textId="76DEDB50" w:rsidR="005974E1" w:rsidRPr="005D1B09" w:rsidRDefault="005974E1" w:rsidP="005974E1">
      <w:pPr>
        <w:pStyle w:val="Legenda"/>
        <w:ind w:firstLine="708"/>
        <w:rPr>
          <w:rFonts w:eastAsia="Calibri" w:cstheme="minorHAnsi"/>
          <w:i w:val="0"/>
          <w:iCs w:val="0"/>
          <w:noProof/>
          <w:color w:val="auto"/>
          <w:sz w:val="24"/>
          <w:szCs w:val="24"/>
        </w:rPr>
      </w:pPr>
      <w:bookmarkStart w:id="1090" w:name="_Toc133413217"/>
      <w:bookmarkStart w:id="1091" w:name="_Toc133479133"/>
      <w:bookmarkStart w:id="1092" w:name="_Toc133479634"/>
      <w:bookmarkStart w:id="1093" w:name="_Toc133500697"/>
      <w:bookmarkStart w:id="1094" w:name="_Toc133576723"/>
      <w:bookmarkStart w:id="1095" w:name="_Toc133582327"/>
      <w:bookmarkStart w:id="1096" w:name="_Toc133582848"/>
      <w:bookmarkStart w:id="1097" w:name="_Toc133583835"/>
      <w:bookmarkStart w:id="1098" w:name="_Toc134604297"/>
      <w:bookmarkStart w:id="1099" w:name="_Toc134610829"/>
      <w:bookmarkStart w:id="1100" w:name="_Toc135041657"/>
      <w:bookmarkStart w:id="1101" w:name="_Toc135828649"/>
      <w:bookmarkStart w:id="1102" w:name="_Toc135828665"/>
      <w:bookmarkStart w:id="1103" w:name="_Toc135828681"/>
      <w:r w:rsidRPr="005D1B09">
        <w:rPr>
          <w:i w:val="0"/>
          <w:iCs w:val="0"/>
          <w:color w:val="auto"/>
        </w:rPr>
        <w:t xml:space="preserve">Zdjęcie </w:t>
      </w:r>
      <w:r w:rsidRPr="005D1B09">
        <w:rPr>
          <w:i w:val="0"/>
          <w:iCs w:val="0"/>
          <w:color w:val="auto"/>
        </w:rPr>
        <w:fldChar w:fldCharType="begin"/>
      </w:r>
      <w:r w:rsidRPr="005D1B09">
        <w:rPr>
          <w:i w:val="0"/>
          <w:iCs w:val="0"/>
          <w:color w:val="auto"/>
        </w:rPr>
        <w:instrText xml:space="preserve"> SEQ zdjęcie \* ARABIC </w:instrText>
      </w:r>
      <w:r w:rsidRPr="005D1B09">
        <w:rPr>
          <w:i w:val="0"/>
          <w:iCs w:val="0"/>
          <w:color w:val="auto"/>
        </w:rPr>
        <w:fldChar w:fldCharType="separate"/>
      </w:r>
      <w:r w:rsidR="00227565">
        <w:rPr>
          <w:i w:val="0"/>
          <w:iCs w:val="0"/>
          <w:noProof/>
          <w:color w:val="auto"/>
        </w:rPr>
        <w:t>3</w:t>
      </w:r>
      <w:r w:rsidRPr="005D1B09">
        <w:rPr>
          <w:i w:val="0"/>
          <w:iCs w:val="0"/>
          <w:color w:val="auto"/>
        </w:rPr>
        <w:fldChar w:fldCharType="end"/>
      </w:r>
      <w:r w:rsidR="004117B7">
        <w:rPr>
          <w:i w:val="0"/>
          <w:iCs w:val="0"/>
          <w:color w:val="auto"/>
        </w:rPr>
        <w:t>.</w:t>
      </w:r>
      <w:r w:rsidRPr="005D1B09">
        <w:rPr>
          <w:i w:val="0"/>
          <w:iCs w:val="0"/>
          <w:color w:val="auto"/>
        </w:rPr>
        <w:t xml:space="preserve"> Pomiary mebli szkolnych. Źródło : opracowanie własne</w:t>
      </w:r>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p>
    <w:p w14:paraId="13A00A0D" w14:textId="351560D6" w:rsidR="005974E1" w:rsidRDefault="005974E1" w:rsidP="005974E1">
      <w:pPr>
        <w:pStyle w:val="Stylnastroninternet"/>
      </w:pPr>
    </w:p>
    <w:p w14:paraId="579B3BA0" w14:textId="1ECF5942" w:rsidR="00BF49AA" w:rsidRPr="00BF49AA" w:rsidRDefault="00BF49AA" w:rsidP="005974E1">
      <w:pPr>
        <w:pStyle w:val="Stylnastroninternet"/>
      </w:pPr>
      <w:r w:rsidRPr="00BF49AA">
        <w:t>Nieprawidłowe zestawienie krzeseł</w:t>
      </w:r>
      <w:r w:rsidR="005A5A82">
        <w:t xml:space="preserve"> i </w:t>
      </w:r>
      <w:r w:rsidRPr="00BF49AA">
        <w:t xml:space="preserve">ławek szkolnych odnotowano na </w:t>
      </w:r>
      <w:r w:rsidRPr="00BF49AA">
        <w:rPr>
          <w:b/>
          <w:bCs/>
        </w:rPr>
        <w:t>1 385</w:t>
      </w:r>
      <w:r w:rsidRPr="00BF49AA">
        <w:t xml:space="preserve"> stanowiskach </w:t>
      </w:r>
      <w:r w:rsidRPr="00BF49AA">
        <w:rPr>
          <w:b/>
          <w:bCs/>
        </w:rPr>
        <w:t>(15,5%)</w:t>
      </w:r>
      <w:r w:rsidRPr="00BF49AA">
        <w:t xml:space="preserve">. Ponadto na </w:t>
      </w:r>
      <w:r w:rsidRPr="00BF49AA">
        <w:rPr>
          <w:b/>
          <w:bCs/>
        </w:rPr>
        <w:t>3 249</w:t>
      </w:r>
      <w:r w:rsidRPr="00BF49AA">
        <w:t xml:space="preserve">  stanowiskach </w:t>
      </w:r>
      <w:r w:rsidRPr="00BF49AA">
        <w:rPr>
          <w:b/>
          <w:bCs/>
        </w:rPr>
        <w:t>(36,3%)</w:t>
      </w:r>
      <w:r w:rsidRPr="00BF49AA">
        <w:t xml:space="preserve"> stwierdzono nieprawidłowe oznakowanie mebli edukacyjnych.</w:t>
      </w:r>
    </w:p>
    <w:bookmarkEnd w:id="1089"/>
    <w:p w14:paraId="794B4ECD" w14:textId="4C176378" w:rsidR="00BF49AA" w:rsidRPr="00BF49AA" w:rsidRDefault="00BF49AA" w:rsidP="005974E1">
      <w:pPr>
        <w:pStyle w:val="Stylnastroninternet"/>
      </w:pPr>
      <w:r w:rsidRPr="00BF49AA">
        <w:t>Wszystkie ocenione zestawy mebli były</w:t>
      </w:r>
      <w:r w:rsidR="000E738B">
        <w:t xml:space="preserve"> w </w:t>
      </w:r>
      <w:r w:rsidRPr="00BF49AA">
        <w:t>dobrym stanie sanitarno – technicznym, jak również</w:t>
      </w:r>
      <w:r w:rsidR="000E738B">
        <w:t xml:space="preserve"> w </w:t>
      </w:r>
      <w:r w:rsidRPr="00BF49AA">
        <w:t>większości dysponowały wymaganymi certyfikatami. Jedynie</w:t>
      </w:r>
      <w:r w:rsidR="000E738B">
        <w:t xml:space="preserve"> w </w:t>
      </w:r>
      <w:r w:rsidRPr="00BF49AA">
        <w:t xml:space="preserve">przypadku </w:t>
      </w:r>
      <w:r w:rsidRPr="00BF49AA">
        <w:rPr>
          <w:b/>
          <w:bCs/>
        </w:rPr>
        <w:t>654</w:t>
      </w:r>
      <w:r w:rsidRPr="00BF49AA">
        <w:t xml:space="preserve"> stanowisk </w:t>
      </w:r>
      <w:r w:rsidRPr="00BF49AA">
        <w:rPr>
          <w:b/>
          <w:bCs/>
        </w:rPr>
        <w:t xml:space="preserve">(7%) </w:t>
      </w:r>
      <w:r w:rsidRPr="00BF49AA">
        <w:t>nie okazano wymaganych certyfikatów.</w:t>
      </w:r>
    </w:p>
    <w:p w14:paraId="591AFAF8" w14:textId="448B9938" w:rsidR="00BF49AA" w:rsidRPr="00BF49AA" w:rsidRDefault="00BF49AA" w:rsidP="005974E1">
      <w:pPr>
        <w:pStyle w:val="Stylnastroninternet"/>
      </w:pPr>
      <w:r w:rsidRPr="00BF49AA">
        <w:t>Najsłabszą ocenę uzyskano</w:t>
      </w:r>
      <w:r w:rsidR="000E738B">
        <w:t xml:space="preserve"> w </w:t>
      </w:r>
      <w:r w:rsidRPr="00BF49AA">
        <w:t xml:space="preserve">zakresie znajomości zasad numeracji oraz oznakowania stanowisk ze względu na warunki antropometryczne uczniów.  Na </w:t>
      </w:r>
      <w:r w:rsidRPr="00BF49AA">
        <w:rPr>
          <w:b/>
          <w:bCs/>
        </w:rPr>
        <w:t>8 946</w:t>
      </w:r>
      <w:r w:rsidRPr="00BF49AA">
        <w:t xml:space="preserve"> pytanych uczniów tylko </w:t>
      </w:r>
      <w:r w:rsidRPr="00BF49AA">
        <w:rPr>
          <w:b/>
          <w:bCs/>
        </w:rPr>
        <w:t xml:space="preserve">3679 </w:t>
      </w:r>
      <w:r w:rsidRPr="00BF49AA">
        <w:t>znało oznakowanie krzeseł</w:t>
      </w:r>
      <w:r w:rsidR="005A5A82">
        <w:t xml:space="preserve"> i </w:t>
      </w:r>
      <w:r w:rsidRPr="00BF49AA">
        <w:t>stolików,</w:t>
      </w:r>
      <w:r w:rsidR="005A5A82">
        <w:t xml:space="preserve"> z </w:t>
      </w:r>
      <w:r w:rsidRPr="00BF49AA">
        <w:t xml:space="preserve">którego powinni korzystać, natomiast wśród </w:t>
      </w:r>
      <w:r w:rsidRPr="00BF49AA">
        <w:rPr>
          <w:b/>
          <w:bCs/>
        </w:rPr>
        <w:t>485</w:t>
      </w:r>
      <w:r w:rsidRPr="00BF49AA">
        <w:t xml:space="preserve"> ankietowanych nauczycieli/ wychowawców wiedzę tę posiadało tylko </w:t>
      </w:r>
      <w:r w:rsidRPr="00BF49AA">
        <w:rPr>
          <w:b/>
          <w:bCs/>
        </w:rPr>
        <w:t>224.</w:t>
      </w:r>
      <w:r w:rsidRPr="00BF49AA">
        <w:t xml:space="preserve"> </w:t>
      </w:r>
    </w:p>
    <w:p w14:paraId="7B1AD687" w14:textId="567D46E0" w:rsidR="00BF49AA" w:rsidRPr="00BF49AA" w:rsidRDefault="00BF49AA" w:rsidP="005974E1">
      <w:pPr>
        <w:pStyle w:val="Stylnastroninternet"/>
      </w:pPr>
      <w:r w:rsidRPr="00BF49AA">
        <w:t>Najsłabiej ocenione zostały klasy IV szkół podstawowych pod względem dostosowania mebli do warunków antropometrycznych uczniów. Na uwagę zasługuje również fakt, iż pomimo zapewnienia</w:t>
      </w:r>
      <w:r w:rsidR="000E738B">
        <w:t xml:space="preserve"> w </w:t>
      </w:r>
      <w:r w:rsidRPr="00BF49AA">
        <w:t xml:space="preserve">klasach mebli o właściwych parametrach, dzieci nie zawsze zajmowały stanowiska odpowiednie dla nich pod względem ergonomii. </w:t>
      </w:r>
    </w:p>
    <w:p w14:paraId="4FA50276" w14:textId="7C189243" w:rsidR="00BF49AA" w:rsidRPr="00BF49AA" w:rsidRDefault="00BF49AA" w:rsidP="005974E1">
      <w:pPr>
        <w:pStyle w:val="Stylnastroninternet"/>
      </w:pPr>
      <w:r w:rsidRPr="00BF49AA">
        <w:t>Podstawową przyczyną zaistniałej sytuacji była nieznajomość zarówno u dzieci jak</w:t>
      </w:r>
      <w:r w:rsidR="005A5A82">
        <w:t xml:space="preserve"> i </w:t>
      </w:r>
      <w:r w:rsidRPr="00BF49AA">
        <w:t xml:space="preserve">nauczycieli zasad prawidłowego doboru mebli do ich warunków antropometrycznych. </w:t>
      </w:r>
    </w:p>
    <w:p w14:paraId="085C47CE" w14:textId="7CEC6F83" w:rsidR="00BF49AA" w:rsidRPr="00BF49AA" w:rsidRDefault="00BF49AA" w:rsidP="005974E1">
      <w:pPr>
        <w:pStyle w:val="Stylnastroninternet"/>
      </w:pPr>
      <w:r w:rsidRPr="00BF49AA">
        <w:t>Placówki,</w:t>
      </w:r>
      <w:r w:rsidR="000E738B">
        <w:t xml:space="preserve"> w </w:t>
      </w:r>
      <w:r w:rsidRPr="00BF49AA">
        <w:t>których stwierdzono nieprawidłowości podjęły działania naprawcze.</w:t>
      </w:r>
    </w:p>
    <w:p w14:paraId="0EF149C7" w14:textId="7E0E5BBB" w:rsidR="001810AB" w:rsidRDefault="001810AB" w:rsidP="005974E1">
      <w:pPr>
        <w:pStyle w:val="Stylnastroninternet"/>
      </w:pPr>
    </w:p>
    <w:p w14:paraId="6E53D695" w14:textId="77777777" w:rsidR="005974E1" w:rsidRDefault="005974E1" w:rsidP="005974E1">
      <w:pPr>
        <w:pStyle w:val="Stylnastroninternet"/>
      </w:pPr>
    </w:p>
    <w:p w14:paraId="11B6F76A" w14:textId="77777777" w:rsidR="005974E1" w:rsidRPr="00EE4883" w:rsidRDefault="005974E1" w:rsidP="005974E1">
      <w:pPr>
        <w:pStyle w:val="Stylnastroninternet"/>
      </w:pPr>
    </w:p>
    <w:p w14:paraId="59A8146F" w14:textId="241EC580" w:rsidR="001810AB" w:rsidRDefault="001810AB" w:rsidP="00C618A9">
      <w:pPr>
        <w:pStyle w:val="Nagwek3"/>
        <w:numPr>
          <w:ilvl w:val="1"/>
          <w:numId w:val="115"/>
        </w:numPr>
        <w:spacing w:before="0"/>
        <w:ind w:left="284" w:hanging="284"/>
      </w:pPr>
      <w:bookmarkStart w:id="1104" w:name="_Toc135828503"/>
      <w:r w:rsidRPr="00340883">
        <w:lastRenderedPageBreak/>
        <w:t>Jakość wyposażenia placówek</w:t>
      </w:r>
      <w:r w:rsidR="006016D5">
        <w:t>.</w:t>
      </w:r>
      <w:bookmarkEnd w:id="1104"/>
    </w:p>
    <w:p w14:paraId="0B3F4E67" w14:textId="77777777" w:rsidR="00C36F1F" w:rsidRPr="00C36F1F" w:rsidRDefault="00C36F1F" w:rsidP="005974E1">
      <w:pPr>
        <w:pStyle w:val="Stylnastroninternet"/>
      </w:pPr>
    </w:p>
    <w:p w14:paraId="2E8DDA58" w14:textId="112A7B01" w:rsidR="00C36F1F" w:rsidRPr="00C36F1F" w:rsidRDefault="00C36F1F" w:rsidP="005974E1">
      <w:pPr>
        <w:pStyle w:val="Stylnastroninternet"/>
        <w:rPr>
          <w:rFonts w:cstheme="minorHAnsi"/>
          <w:bCs/>
          <w:szCs w:val="24"/>
        </w:rPr>
      </w:pPr>
      <w:r w:rsidRPr="00C36F1F">
        <w:rPr>
          <w:rFonts w:cstheme="minorHAnsi"/>
          <w:bCs/>
          <w:szCs w:val="24"/>
        </w:rPr>
        <w:t>Meble</w:t>
      </w:r>
      <w:r w:rsidR="005A5A82">
        <w:rPr>
          <w:rFonts w:cstheme="minorHAnsi"/>
          <w:bCs/>
          <w:szCs w:val="24"/>
        </w:rPr>
        <w:t xml:space="preserve"> i </w:t>
      </w:r>
      <w:r w:rsidRPr="00C36F1F">
        <w:rPr>
          <w:rFonts w:cstheme="minorHAnsi"/>
          <w:bCs/>
          <w:szCs w:val="24"/>
        </w:rPr>
        <w:t>sprzęt sportowy</w:t>
      </w:r>
      <w:r w:rsidR="000E738B">
        <w:rPr>
          <w:rFonts w:cstheme="minorHAnsi"/>
          <w:bCs/>
          <w:szCs w:val="24"/>
        </w:rPr>
        <w:t xml:space="preserve"> w </w:t>
      </w:r>
      <w:r w:rsidRPr="00C36F1F">
        <w:rPr>
          <w:rFonts w:cstheme="minorHAnsi"/>
          <w:bCs/>
          <w:szCs w:val="24"/>
        </w:rPr>
        <w:t>placówkach oświatowych zakupione po 1997 r. muszą posiadać zgodnie</w:t>
      </w:r>
      <w:r w:rsidR="005A5A82">
        <w:rPr>
          <w:rFonts w:cstheme="minorHAnsi"/>
          <w:bCs/>
          <w:szCs w:val="24"/>
        </w:rPr>
        <w:t xml:space="preserve"> z </w:t>
      </w:r>
      <w:r w:rsidRPr="00C36F1F">
        <w:rPr>
          <w:rFonts w:cstheme="minorHAnsi"/>
          <w:bCs/>
          <w:szCs w:val="24"/>
        </w:rPr>
        <w:t>przepisem wymagane certyfikaty, które g</w:t>
      </w:r>
      <w:r w:rsidRPr="00C36F1F">
        <w:rPr>
          <w:rFonts w:ascii="Calibri" w:eastAsia="Calibri" w:hAnsi="Calibri"/>
          <w:kern w:val="24"/>
          <w:szCs w:val="24"/>
        </w:rPr>
        <w:t xml:space="preserve">warantują  </w:t>
      </w:r>
      <w:r w:rsidRPr="00C36F1F">
        <w:rPr>
          <w:rFonts w:ascii="Calibri" w:hAnsi="Calibri"/>
          <w:kern w:val="24"/>
          <w:szCs w:val="24"/>
        </w:rPr>
        <w:t>funkcjonalność poszczególnych elementów wyposażenia</w:t>
      </w:r>
      <w:r w:rsidR="005A5A82">
        <w:rPr>
          <w:rFonts w:ascii="Calibri" w:hAnsi="Calibri"/>
          <w:kern w:val="24"/>
          <w:szCs w:val="24"/>
        </w:rPr>
        <w:t xml:space="preserve"> i </w:t>
      </w:r>
      <w:r w:rsidRPr="00C36F1F">
        <w:rPr>
          <w:rFonts w:ascii="Calibri" w:hAnsi="Calibri"/>
          <w:kern w:val="24"/>
          <w:szCs w:val="24"/>
        </w:rPr>
        <w:t>spełnianie norm bezpieczeństwa, tj. materiałów użytych do produkcji</w:t>
      </w:r>
      <w:r w:rsidR="005A5A82">
        <w:rPr>
          <w:rFonts w:ascii="Calibri" w:hAnsi="Calibri"/>
          <w:kern w:val="24"/>
          <w:szCs w:val="24"/>
        </w:rPr>
        <w:t xml:space="preserve"> i </w:t>
      </w:r>
      <w:r w:rsidRPr="00C36F1F">
        <w:rPr>
          <w:rFonts w:ascii="Calibri" w:hAnsi="Calibri"/>
          <w:kern w:val="24"/>
          <w:szCs w:val="24"/>
        </w:rPr>
        <w:t>sposób montażu poszczególnych elementów.</w:t>
      </w:r>
    </w:p>
    <w:p w14:paraId="12FE36CA" w14:textId="77777777" w:rsidR="00C36F1F" w:rsidRPr="00C36F1F" w:rsidRDefault="00C36F1F" w:rsidP="005974E1">
      <w:pPr>
        <w:pStyle w:val="Stylnastroninternet"/>
        <w:rPr>
          <w:rFonts w:cstheme="minorHAnsi"/>
          <w:bCs/>
          <w:szCs w:val="24"/>
        </w:rPr>
      </w:pPr>
    </w:p>
    <w:p w14:paraId="700B3170" w14:textId="70DA949F" w:rsidR="00C36F1F" w:rsidRPr="00C36F1F" w:rsidRDefault="00C36F1F" w:rsidP="005974E1">
      <w:pPr>
        <w:pStyle w:val="Stylnastroninternet"/>
        <w:rPr>
          <w:rFonts w:cstheme="minorHAnsi"/>
          <w:bCs/>
          <w:szCs w:val="24"/>
        </w:rPr>
      </w:pPr>
      <w:r w:rsidRPr="00C36F1F">
        <w:rPr>
          <w:rFonts w:cstheme="minorHAnsi"/>
          <w:bCs/>
          <w:szCs w:val="24"/>
        </w:rPr>
        <w:t xml:space="preserve">Spośród </w:t>
      </w:r>
      <w:r w:rsidRPr="00C36F1F">
        <w:rPr>
          <w:rFonts w:cstheme="minorHAnsi"/>
          <w:b/>
          <w:szCs w:val="24"/>
        </w:rPr>
        <w:t>735</w:t>
      </w:r>
      <w:r w:rsidRPr="00C36F1F">
        <w:rPr>
          <w:rFonts w:cstheme="minorHAnsi"/>
          <w:bCs/>
          <w:szCs w:val="24"/>
        </w:rPr>
        <w:t xml:space="preserve"> skontrolowanych placówek, </w:t>
      </w:r>
      <w:r w:rsidRPr="00C36F1F">
        <w:rPr>
          <w:rFonts w:cstheme="minorHAnsi"/>
          <w:b/>
          <w:szCs w:val="24"/>
        </w:rPr>
        <w:t>645</w:t>
      </w:r>
      <w:r w:rsidRPr="00C36F1F">
        <w:rPr>
          <w:rFonts w:cstheme="minorHAnsi"/>
          <w:bCs/>
          <w:szCs w:val="24"/>
        </w:rPr>
        <w:t xml:space="preserve"> posiadało meble edukacyjne zakupione po 1997 r.</w:t>
      </w:r>
      <w:r w:rsidR="000E738B">
        <w:rPr>
          <w:rFonts w:cstheme="minorHAnsi"/>
          <w:bCs/>
          <w:szCs w:val="24"/>
        </w:rPr>
        <w:t xml:space="preserve"> w </w:t>
      </w:r>
      <w:r w:rsidRPr="00C36F1F">
        <w:rPr>
          <w:rFonts w:cstheme="minorHAnsi"/>
          <w:bCs/>
          <w:szCs w:val="24"/>
        </w:rPr>
        <w:t>100%,</w:t>
      </w:r>
      <w:r w:rsidR="000E738B">
        <w:rPr>
          <w:rFonts w:cstheme="minorHAnsi"/>
          <w:bCs/>
          <w:szCs w:val="24"/>
        </w:rPr>
        <w:t xml:space="preserve"> w </w:t>
      </w:r>
      <w:r w:rsidRPr="00C36F1F">
        <w:rPr>
          <w:rFonts w:cstheme="minorHAnsi"/>
          <w:bCs/>
          <w:szCs w:val="24"/>
        </w:rPr>
        <w:t xml:space="preserve">przypadku </w:t>
      </w:r>
      <w:r w:rsidRPr="00C36F1F">
        <w:rPr>
          <w:rFonts w:cstheme="minorHAnsi"/>
          <w:b/>
          <w:szCs w:val="24"/>
        </w:rPr>
        <w:t>69</w:t>
      </w:r>
      <w:r w:rsidRPr="00C36F1F">
        <w:rPr>
          <w:rFonts w:cstheme="minorHAnsi"/>
          <w:bCs/>
          <w:szCs w:val="24"/>
        </w:rPr>
        <w:t xml:space="preserve"> placówek była to ponad połowa wyposażenia, natomiast mniej niż 50 %  spośród mebli zakupionych po 1997 r. stwierdzono</w:t>
      </w:r>
      <w:r w:rsidR="000E738B">
        <w:rPr>
          <w:rFonts w:cstheme="minorHAnsi"/>
          <w:bCs/>
          <w:szCs w:val="24"/>
        </w:rPr>
        <w:t xml:space="preserve"> w </w:t>
      </w:r>
      <w:r w:rsidRPr="00C36F1F">
        <w:rPr>
          <w:rFonts w:cstheme="minorHAnsi"/>
          <w:bCs/>
          <w:szCs w:val="24"/>
        </w:rPr>
        <w:t>21 placówkach.</w:t>
      </w:r>
    </w:p>
    <w:p w14:paraId="793B0DF8" w14:textId="5F4270B7" w:rsidR="00C36F1F" w:rsidRPr="00C36F1F" w:rsidRDefault="00C36F1F" w:rsidP="005974E1">
      <w:pPr>
        <w:pStyle w:val="Stylnastroninternet"/>
        <w:rPr>
          <w:rFonts w:cstheme="minorHAnsi"/>
          <w:bCs/>
          <w:szCs w:val="24"/>
        </w:rPr>
      </w:pPr>
      <w:r w:rsidRPr="00C36F1F">
        <w:rPr>
          <w:rFonts w:cstheme="minorHAnsi"/>
          <w:bCs/>
          <w:szCs w:val="24"/>
        </w:rPr>
        <w:t>Podobnie jeżeli chodzi o sprzęt sportowy spośród 714 skontrolowanych szkół, 657 placówek  posiadało wymagane certyfikaty, które</w:t>
      </w:r>
      <w:r w:rsidR="000E738B">
        <w:rPr>
          <w:rFonts w:cstheme="minorHAnsi"/>
          <w:bCs/>
          <w:szCs w:val="24"/>
        </w:rPr>
        <w:t xml:space="preserve"> w </w:t>
      </w:r>
      <w:r w:rsidRPr="00C36F1F">
        <w:rPr>
          <w:rFonts w:cstheme="minorHAnsi"/>
          <w:b/>
          <w:szCs w:val="24"/>
        </w:rPr>
        <w:t>657</w:t>
      </w:r>
      <w:r w:rsidRPr="00C36F1F">
        <w:rPr>
          <w:rFonts w:cstheme="minorHAnsi"/>
          <w:bCs/>
          <w:szCs w:val="24"/>
        </w:rPr>
        <w:t xml:space="preserve"> placówkach stanowiły 100%,</w:t>
      </w:r>
      <w:r w:rsidR="000E738B">
        <w:rPr>
          <w:rFonts w:cstheme="minorHAnsi"/>
          <w:bCs/>
          <w:szCs w:val="24"/>
        </w:rPr>
        <w:t xml:space="preserve"> w </w:t>
      </w:r>
      <w:r w:rsidRPr="00C36F1F">
        <w:rPr>
          <w:rFonts w:cstheme="minorHAnsi"/>
          <w:bCs/>
          <w:szCs w:val="24"/>
        </w:rPr>
        <w:t xml:space="preserve">przypadku 48 placówek była to ponad połowa wyposażenia, </w:t>
      </w:r>
      <w:r w:rsidR="000E738B">
        <w:rPr>
          <w:rFonts w:cstheme="minorHAnsi"/>
          <w:bCs/>
          <w:szCs w:val="24"/>
        </w:rPr>
        <w:t xml:space="preserve"> w </w:t>
      </w:r>
      <w:r w:rsidRPr="00C36F1F">
        <w:rPr>
          <w:rFonts w:cstheme="minorHAnsi"/>
          <w:bCs/>
          <w:szCs w:val="24"/>
        </w:rPr>
        <w:t xml:space="preserve">8 placówkach certyfikaty stanowiły mniej niż 50% </w:t>
      </w:r>
      <w:r w:rsidR="005A5A82">
        <w:rPr>
          <w:rFonts w:cstheme="minorHAnsi"/>
          <w:bCs/>
          <w:szCs w:val="24"/>
        </w:rPr>
        <w:t xml:space="preserve"> a </w:t>
      </w:r>
      <w:r w:rsidR="000E738B">
        <w:rPr>
          <w:rFonts w:cstheme="minorHAnsi"/>
          <w:bCs/>
          <w:szCs w:val="24"/>
        </w:rPr>
        <w:t>w </w:t>
      </w:r>
      <w:r w:rsidRPr="00C36F1F">
        <w:rPr>
          <w:rFonts w:cstheme="minorHAnsi"/>
          <w:bCs/>
          <w:szCs w:val="24"/>
        </w:rPr>
        <w:t>1 przypadku odsetek sprzętu sportowego wynosił do 25 %.</w:t>
      </w:r>
    </w:p>
    <w:p w14:paraId="6993D4E8" w14:textId="721DBE73" w:rsidR="00C36F1F" w:rsidRPr="00C36F1F" w:rsidRDefault="00C36F1F" w:rsidP="005974E1">
      <w:pPr>
        <w:pStyle w:val="Stylnastroninternet"/>
        <w:rPr>
          <w:rFonts w:ascii="Calibri" w:hAnsi="Calibri" w:cs="Calibri"/>
          <w:bCs/>
          <w:iCs/>
          <w:color w:val="000000" w:themeColor="text1"/>
          <w:szCs w:val="24"/>
        </w:rPr>
      </w:pPr>
      <w:r w:rsidRPr="00C36F1F">
        <w:rPr>
          <w:rFonts w:cstheme="minorHAnsi"/>
          <w:bCs/>
          <w:szCs w:val="24"/>
        </w:rPr>
        <w:t>Meble edukacyjne</w:t>
      </w:r>
      <w:r w:rsidR="005A5A82">
        <w:rPr>
          <w:rFonts w:cstheme="minorHAnsi"/>
          <w:bCs/>
          <w:szCs w:val="24"/>
        </w:rPr>
        <w:t xml:space="preserve"> i </w:t>
      </w:r>
      <w:r w:rsidRPr="00C36F1F">
        <w:rPr>
          <w:rFonts w:cstheme="minorHAnsi"/>
          <w:bCs/>
          <w:szCs w:val="24"/>
        </w:rPr>
        <w:t>sprzęt sportowy</w:t>
      </w:r>
      <w:r w:rsidR="000E738B">
        <w:rPr>
          <w:rFonts w:cstheme="minorHAnsi"/>
          <w:bCs/>
          <w:szCs w:val="24"/>
        </w:rPr>
        <w:t xml:space="preserve"> w </w:t>
      </w:r>
      <w:r w:rsidRPr="00C36F1F">
        <w:rPr>
          <w:rFonts w:cstheme="minorHAnsi"/>
          <w:bCs/>
          <w:szCs w:val="24"/>
        </w:rPr>
        <w:t>placówkach pozostawały</w:t>
      </w:r>
      <w:r w:rsidR="000E738B">
        <w:rPr>
          <w:rFonts w:cstheme="minorHAnsi"/>
          <w:bCs/>
          <w:szCs w:val="24"/>
        </w:rPr>
        <w:t xml:space="preserve"> w </w:t>
      </w:r>
      <w:r w:rsidRPr="00C36F1F">
        <w:rPr>
          <w:rFonts w:cstheme="minorHAnsi"/>
          <w:bCs/>
          <w:szCs w:val="24"/>
        </w:rPr>
        <w:t>dobrym stanie sanitarno – technicznym,</w:t>
      </w:r>
      <w:r w:rsidR="005A5A82">
        <w:rPr>
          <w:rFonts w:cstheme="minorHAnsi"/>
          <w:bCs/>
          <w:szCs w:val="24"/>
        </w:rPr>
        <w:t xml:space="preserve"> z </w:t>
      </w:r>
      <w:r w:rsidRPr="00C36F1F">
        <w:rPr>
          <w:rFonts w:cstheme="minorHAnsi"/>
          <w:bCs/>
          <w:szCs w:val="24"/>
        </w:rPr>
        <w:t xml:space="preserve">wyjątkiem  </w:t>
      </w:r>
      <w:r w:rsidRPr="00C36F1F">
        <w:rPr>
          <w:rFonts w:cstheme="minorHAnsi"/>
          <w:b/>
          <w:szCs w:val="24"/>
        </w:rPr>
        <w:t>1</w:t>
      </w:r>
      <w:r w:rsidRPr="00C36F1F">
        <w:rPr>
          <w:rFonts w:cstheme="minorHAnsi"/>
          <w:bCs/>
          <w:szCs w:val="24"/>
        </w:rPr>
        <w:t xml:space="preserve"> szkoły, gdzie wydana była decyzja </w:t>
      </w:r>
      <w:r w:rsidRPr="00C36F1F">
        <w:rPr>
          <w:rFonts w:ascii="Calibri" w:hAnsi="Calibri" w:cs="Calibri"/>
          <w:bCs/>
          <w:iCs/>
          <w:szCs w:val="24"/>
        </w:rPr>
        <w:t>na dostosowanie mebli szkolnych do wzrostu uczniów.</w:t>
      </w:r>
    </w:p>
    <w:p w14:paraId="2024C88F" w14:textId="77777777" w:rsidR="001810AB" w:rsidRPr="00340883" w:rsidRDefault="001810AB" w:rsidP="005974E1">
      <w:pPr>
        <w:pStyle w:val="Stylnastroninternet"/>
        <w:rPr>
          <w:rFonts w:cstheme="minorHAnsi"/>
          <w:b/>
          <w:bCs/>
          <w:szCs w:val="24"/>
        </w:rPr>
      </w:pPr>
    </w:p>
    <w:p w14:paraId="5274DD84" w14:textId="5E3FAF34" w:rsidR="001810AB" w:rsidRPr="002B65B8" w:rsidRDefault="001810AB" w:rsidP="003F1CA0">
      <w:pPr>
        <w:pStyle w:val="Nagwek3"/>
        <w:numPr>
          <w:ilvl w:val="1"/>
          <w:numId w:val="115"/>
        </w:numPr>
        <w:spacing w:before="0"/>
        <w:ind w:left="567" w:hanging="567"/>
      </w:pPr>
      <w:bookmarkStart w:id="1105" w:name="_Toc135828504"/>
      <w:r w:rsidRPr="00340883">
        <w:t>Zapewnienie miejsca na podręczniki</w:t>
      </w:r>
      <w:r w:rsidR="005A5A82">
        <w:t xml:space="preserve"> i </w:t>
      </w:r>
      <w:r w:rsidRPr="00340883">
        <w:t>przybory szkolne</w:t>
      </w:r>
      <w:r w:rsidRPr="002B65B8">
        <w:t>.</w:t>
      </w:r>
      <w:bookmarkEnd w:id="1105"/>
    </w:p>
    <w:p w14:paraId="6862F821" w14:textId="77777777" w:rsidR="001810AB" w:rsidRPr="00830AD0" w:rsidRDefault="001810AB" w:rsidP="004156CF">
      <w:pPr>
        <w:pStyle w:val="Stylnastroninternet"/>
      </w:pPr>
    </w:p>
    <w:p w14:paraId="19CB7B76" w14:textId="0EFAFA7A" w:rsidR="00A23791" w:rsidRDefault="00C36F1F" w:rsidP="004156CF">
      <w:pPr>
        <w:pStyle w:val="Stylnastroninternet"/>
        <w:rPr>
          <w:color w:val="000000" w:themeColor="text1"/>
          <w:szCs w:val="24"/>
        </w:rPr>
      </w:pPr>
      <w:r w:rsidRPr="00C36F1F">
        <w:rPr>
          <w:color w:val="000000" w:themeColor="text1"/>
          <w:szCs w:val="24"/>
        </w:rPr>
        <w:t>Aby zapobiegać chorobom układu ruchu między innymi</w:t>
      </w:r>
      <w:r w:rsidR="005A5A82">
        <w:rPr>
          <w:color w:val="000000" w:themeColor="text1"/>
          <w:szCs w:val="24"/>
        </w:rPr>
        <w:t xml:space="preserve"> z </w:t>
      </w:r>
      <w:r w:rsidRPr="00C36F1F">
        <w:rPr>
          <w:color w:val="000000" w:themeColor="text1"/>
          <w:szCs w:val="24"/>
        </w:rPr>
        <w:t>powodu noszenia zbyt ciężkich tornistrów/plecaków szkoły mają obowiązek zapewnienia uczniom miejsca na pozostawienie podręczników</w:t>
      </w:r>
      <w:r w:rsidR="005A5A82">
        <w:rPr>
          <w:color w:val="000000" w:themeColor="text1"/>
          <w:szCs w:val="24"/>
        </w:rPr>
        <w:t xml:space="preserve"> i </w:t>
      </w:r>
      <w:r w:rsidRPr="00C36F1F">
        <w:rPr>
          <w:color w:val="000000" w:themeColor="text1"/>
          <w:szCs w:val="24"/>
        </w:rPr>
        <w:t>przyborów szkolnych.</w:t>
      </w:r>
      <w:r w:rsidR="000E738B">
        <w:rPr>
          <w:color w:val="000000" w:themeColor="text1"/>
          <w:szCs w:val="24"/>
        </w:rPr>
        <w:t xml:space="preserve"> w </w:t>
      </w:r>
      <w:r w:rsidRPr="00C36F1F">
        <w:rPr>
          <w:color w:val="000000" w:themeColor="text1"/>
          <w:szCs w:val="24"/>
        </w:rPr>
        <w:t xml:space="preserve">tym zakresie skontrolowano </w:t>
      </w:r>
      <w:r w:rsidRPr="00C36F1F">
        <w:rPr>
          <w:b/>
          <w:color w:val="000000" w:themeColor="text1"/>
          <w:szCs w:val="24"/>
        </w:rPr>
        <w:t xml:space="preserve"> 706 </w:t>
      </w:r>
      <w:r w:rsidRPr="00C36F1F">
        <w:rPr>
          <w:color w:val="000000" w:themeColor="text1"/>
          <w:szCs w:val="24"/>
        </w:rPr>
        <w:t>placówek</w:t>
      </w:r>
      <w:r w:rsidR="005A5A82">
        <w:rPr>
          <w:color w:val="000000" w:themeColor="text1"/>
          <w:szCs w:val="24"/>
        </w:rPr>
        <w:t xml:space="preserve"> i </w:t>
      </w:r>
      <w:r w:rsidRPr="00C36F1F">
        <w:rPr>
          <w:color w:val="000000" w:themeColor="text1"/>
          <w:szCs w:val="24"/>
        </w:rPr>
        <w:t xml:space="preserve">stwierdzono, że </w:t>
      </w:r>
      <w:r w:rsidRPr="00C36F1F">
        <w:rPr>
          <w:b/>
          <w:color w:val="000000" w:themeColor="text1"/>
          <w:szCs w:val="24"/>
        </w:rPr>
        <w:t xml:space="preserve">391 </w:t>
      </w:r>
      <w:r w:rsidRPr="00C36F1F">
        <w:rPr>
          <w:color w:val="000000" w:themeColor="text1"/>
          <w:szCs w:val="24"/>
        </w:rPr>
        <w:t>szkół zapewniło uczniom szafki</w:t>
      </w:r>
      <w:r w:rsidR="005A5A82">
        <w:rPr>
          <w:color w:val="000000" w:themeColor="text1"/>
          <w:szCs w:val="24"/>
        </w:rPr>
        <w:t xml:space="preserve"> z </w:t>
      </w:r>
      <w:r w:rsidRPr="00C36F1F">
        <w:rPr>
          <w:color w:val="000000" w:themeColor="text1"/>
          <w:szCs w:val="24"/>
        </w:rPr>
        <w:t xml:space="preserve">indywidualnymi skrytkami, </w:t>
      </w:r>
      <w:r w:rsidRPr="00C36F1F">
        <w:rPr>
          <w:b/>
          <w:color w:val="000000" w:themeColor="text1"/>
          <w:szCs w:val="24"/>
        </w:rPr>
        <w:t>367</w:t>
      </w:r>
      <w:r w:rsidRPr="00C36F1F">
        <w:rPr>
          <w:color w:val="000000" w:themeColor="text1"/>
          <w:szCs w:val="24"/>
        </w:rPr>
        <w:t xml:space="preserve"> szkół zapewniło inne miejsce na pozostawienie podręczników</w:t>
      </w:r>
      <w:r w:rsidR="005A5A82">
        <w:rPr>
          <w:color w:val="000000" w:themeColor="text1"/>
          <w:szCs w:val="24"/>
        </w:rPr>
        <w:t xml:space="preserve"> i </w:t>
      </w:r>
      <w:r w:rsidRPr="00C36F1F">
        <w:rPr>
          <w:color w:val="000000" w:themeColor="text1"/>
          <w:szCs w:val="24"/>
        </w:rPr>
        <w:t>przyborów szkolnych. Część</w:t>
      </w:r>
      <w:r w:rsidR="005A5A82">
        <w:rPr>
          <w:color w:val="000000" w:themeColor="text1"/>
          <w:szCs w:val="24"/>
        </w:rPr>
        <w:t xml:space="preserve"> z </w:t>
      </w:r>
      <w:r w:rsidRPr="00C36F1F">
        <w:rPr>
          <w:color w:val="000000" w:themeColor="text1"/>
          <w:szCs w:val="24"/>
        </w:rPr>
        <w:t>ww. obiektów posiadało jednocześnie obie możliwości pozostawiania podręczników</w:t>
      </w:r>
      <w:r w:rsidR="005A5A82">
        <w:rPr>
          <w:color w:val="000000" w:themeColor="text1"/>
          <w:szCs w:val="24"/>
        </w:rPr>
        <w:t xml:space="preserve"> i </w:t>
      </w:r>
      <w:r w:rsidRPr="00C36F1F">
        <w:rPr>
          <w:color w:val="000000" w:themeColor="text1"/>
          <w:szCs w:val="24"/>
        </w:rPr>
        <w:t>przyborów szkolnych.</w:t>
      </w:r>
    </w:p>
    <w:p w14:paraId="0324B7D5" w14:textId="77777777" w:rsidR="003F1CA0" w:rsidRPr="00C36F1F" w:rsidRDefault="003F1CA0" w:rsidP="004156CF">
      <w:pPr>
        <w:pStyle w:val="Stylnastroninternet"/>
        <w:rPr>
          <w:color w:val="000000" w:themeColor="text1"/>
          <w:szCs w:val="24"/>
        </w:rPr>
      </w:pPr>
    </w:p>
    <w:p w14:paraId="7BEB2DA7" w14:textId="75110F2E" w:rsidR="001810AB" w:rsidRPr="002B65B8" w:rsidRDefault="001810AB" w:rsidP="003F1CA0">
      <w:pPr>
        <w:pStyle w:val="Nagwek3"/>
        <w:numPr>
          <w:ilvl w:val="1"/>
          <w:numId w:val="115"/>
        </w:numPr>
        <w:spacing w:before="0"/>
        <w:ind w:left="567" w:hanging="567"/>
      </w:pPr>
      <w:bookmarkStart w:id="1106" w:name="_Toc135828505"/>
      <w:r w:rsidRPr="00340883">
        <w:t>Rozkład zajęć lekcyjnych oraz zmianowy system nauczania</w:t>
      </w:r>
      <w:r w:rsidR="000E738B">
        <w:t xml:space="preserve"> w </w:t>
      </w:r>
      <w:r w:rsidRPr="00340883">
        <w:t xml:space="preserve">szkołach. Zagęszczenie </w:t>
      </w:r>
      <w:r w:rsidRPr="002B65B8">
        <w:t>uczniów</w:t>
      </w:r>
      <w:r w:rsidR="000E738B">
        <w:t xml:space="preserve"> w </w:t>
      </w:r>
      <w:r w:rsidRPr="002B65B8">
        <w:t>placówkach</w:t>
      </w:r>
      <w:bookmarkEnd w:id="1106"/>
    </w:p>
    <w:p w14:paraId="08436B1D" w14:textId="77777777" w:rsidR="001810AB" w:rsidRPr="00B6017D" w:rsidRDefault="001810AB" w:rsidP="004156CF">
      <w:pPr>
        <w:pStyle w:val="Stylnastroninternet"/>
      </w:pPr>
    </w:p>
    <w:p w14:paraId="3A76404D" w14:textId="0FBD8A21" w:rsidR="008F50C2" w:rsidRPr="008F50C2" w:rsidRDefault="008F50C2" w:rsidP="004156CF">
      <w:pPr>
        <w:pStyle w:val="Stylnastroninternet"/>
        <w:rPr>
          <w:szCs w:val="24"/>
        </w:rPr>
      </w:pPr>
      <w:bookmarkStart w:id="1107" w:name="_Hlk128643210"/>
      <w:bookmarkStart w:id="1108" w:name="_Toc133231338"/>
      <w:bookmarkStart w:id="1109" w:name="_Toc133236347"/>
      <w:bookmarkStart w:id="1110" w:name="_Toc133311737"/>
      <w:bookmarkStart w:id="1111" w:name="_Toc133320593"/>
      <w:bookmarkStart w:id="1112" w:name="_Toc133321712"/>
      <w:r w:rsidRPr="008F50C2">
        <w:rPr>
          <w:szCs w:val="24"/>
        </w:rPr>
        <w:t>Rozkład zajęć lekcyjnych powinien uwzględniać równomierne obciążenie uczniów zajęciami</w:t>
      </w:r>
      <w:r w:rsidR="000E738B">
        <w:rPr>
          <w:szCs w:val="24"/>
        </w:rPr>
        <w:t xml:space="preserve"> w </w:t>
      </w:r>
      <w:r w:rsidRPr="008F50C2">
        <w:rPr>
          <w:szCs w:val="24"/>
        </w:rPr>
        <w:t>poszczególnych dniach tygodnia, zróżnicowanie zajęć</w:t>
      </w:r>
      <w:r w:rsidR="000E738B">
        <w:rPr>
          <w:szCs w:val="24"/>
        </w:rPr>
        <w:t xml:space="preserve"> w </w:t>
      </w:r>
      <w:r w:rsidRPr="008F50C2">
        <w:rPr>
          <w:szCs w:val="24"/>
        </w:rPr>
        <w:t>każdym dniu, możliwości psychofizyczne uczniów podejmowania intensywnego wysiłku umysłowego</w:t>
      </w:r>
      <w:r w:rsidR="000E738B">
        <w:rPr>
          <w:szCs w:val="24"/>
        </w:rPr>
        <w:t xml:space="preserve"> w </w:t>
      </w:r>
      <w:r w:rsidRPr="008F50C2">
        <w:rPr>
          <w:szCs w:val="24"/>
        </w:rPr>
        <w:t>ciągu dnia. Przerwy pomiędzy lekcjami ustalane są</w:t>
      </w:r>
      <w:r w:rsidR="000E738B">
        <w:rPr>
          <w:szCs w:val="24"/>
        </w:rPr>
        <w:t xml:space="preserve"> w </w:t>
      </w:r>
      <w:r w:rsidRPr="008F50C2">
        <w:rPr>
          <w:szCs w:val="24"/>
        </w:rPr>
        <w:t>porozumieniu</w:t>
      </w:r>
      <w:r w:rsidR="005A5A82">
        <w:rPr>
          <w:szCs w:val="24"/>
        </w:rPr>
        <w:t xml:space="preserve"> z </w:t>
      </w:r>
      <w:r w:rsidRPr="008F50C2">
        <w:rPr>
          <w:szCs w:val="24"/>
        </w:rPr>
        <w:t>Radą Rodziców</w:t>
      </w:r>
      <w:r w:rsidR="005A5A82">
        <w:rPr>
          <w:szCs w:val="24"/>
        </w:rPr>
        <w:t xml:space="preserve"> i </w:t>
      </w:r>
      <w:r w:rsidRPr="008F50C2">
        <w:rPr>
          <w:szCs w:val="24"/>
        </w:rPr>
        <w:t>samorządem uczniowskim.</w:t>
      </w:r>
    </w:p>
    <w:p w14:paraId="658D93DA" w14:textId="4B61FBAD" w:rsidR="008F50C2" w:rsidRPr="008F50C2" w:rsidRDefault="008F50C2" w:rsidP="004156CF">
      <w:pPr>
        <w:pStyle w:val="Stylnastroninternet"/>
        <w:rPr>
          <w:szCs w:val="24"/>
        </w:rPr>
      </w:pPr>
      <w:r w:rsidRPr="008F50C2">
        <w:rPr>
          <w:szCs w:val="24"/>
        </w:rPr>
        <w:t xml:space="preserve">W </w:t>
      </w:r>
      <w:r w:rsidRPr="008F50C2">
        <w:rPr>
          <w:b/>
          <w:szCs w:val="24"/>
        </w:rPr>
        <w:t>2022</w:t>
      </w:r>
      <w:r w:rsidRPr="008F50C2">
        <w:rPr>
          <w:szCs w:val="24"/>
        </w:rPr>
        <w:t xml:space="preserve"> r. </w:t>
      </w:r>
      <w:bookmarkEnd w:id="1107"/>
      <w:r w:rsidRPr="008F50C2">
        <w:rPr>
          <w:szCs w:val="24"/>
        </w:rPr>
        <w:t>dokonano analizy tygodniowych rozkładów zajęć lekcyjnych</w:t>
      </w:r>
      <w:r w:rsidR="000E738B">
        <w:rPr>
          <w:szCs w:val="24"/>
        </w:rPr>
        <w:t xml:space="preserve"> w </w:t>
      </w:r>
      <w:r w:rsidRPr="008F50C2">
        <w:rPr>
          <w:b/>
          <w:szCs w:val="24"/>
        </w:rPr>
        <w:t xml:space="preserve">380 </w:t>
      </w:r>
      <w:r w:rsidRPr="008F50C2">
        <w:rPr>
          <w:szCs w:val="24"/>
        </w:rPr>
        <w:t xml:space="preserve">szkołach (w </w:t>
      </w:r>
      <w:r w:rsidRPr="008F50C2">
        <w:rPr>
          <w:b/>
          <w:szCs w:val="24"/>
        </w:rPr>
        <w:t xml:space="preserve">4768 </w:t>
      </w:r>
      <w:r w:rsidRPr="008F50C2">
        <w:rPr>
          <w:szCs w:val="24"/>
        </w:rPr>
        <w:t xml:space="preserve">oddziałach). Stwierdzono, iż </w:t>
      </w:r>
      <w:r w:rsidRPr="008F50C2">
        <w:rPr>
          <w:b/>
          <w:bCs/>
          <w:szCs w:val="24"/>
        </w:rPr>
        <w:t>261</w:t>
      </w:r>
      <w:r w:rsidRPr="008F50C2">
        <w:rPr>
          <w:szCs w:val="24"/>
        </w:rPr>
        <w:t xml:space="preserve"> placówek zapewniło wszystkie przerwy 10 min.</w:t>
      </w:r>
      <w:r w:rsidR="005A5A82">
        <w:rPr>
          <w:szCs w:val="24"/>
        </w:rPr>
        <w:t xml:space="preserve"> i </w:t>
      </w:r>
      <w:r w:rsidRPr="008F50C2">
        <w:rPr>
          <w:szCs w:val="24"/>
        </w:rPr>
        <w:t>przynajmniej jedną przerwę dłuższą. Przerwy krótsze niż 10 min. stwierdzono</w:t>
      </w:r>
      <w:r w:rsidR="000E738B">
        <w:rPr>
          <w:szCs w:val="24"/>
        </w:rPr>
        <w:t xml:space="preserve"> w </w:t>
      </w:r>
      <w:r w:rsidRPr="008F50C2">
        <w:rPr>
          <w:szCs w:val="24"/>
        </w:rPr>
        <w:t>135 placówkach.</w:t>
      </w:r>
    </w:p>
    <w:p w14:paraId="036DEFC9" w14:textId="77777777" w:rsidR="008F50C2" w:rsidRPr="008F50C2" w:rsidRDefault="008F50C2" w:rsidP="004156CF">
      <w:pPr>
        <w:pStyle w:val="Stylnastroninternet"/>
        <w:rPr>
          <w:szCs w:val="24"/>
        </w:rPr>
      </w:pPr>
      <w:r w:rsidRPr="008F50C2">
        <w:rPr>
          <w:szCs w:val="24"/>
        </w:rPr>
        <w:lastRenderedPageBreak/>
        <w:t xml:space="preserve">Na </w:t>
      </w:r>
      <w:r w:rsidRPr="008F50C2">
        <w:rPr>
          <w:b/>
          <w:bCs/>
          <w:szCs w:val="24"/>
        </w:rPr>
        <w:t>415</w:t>
      </w:r>
      <w:r w:rsidRPr="008F50C2">
        <w:rPr>
          <w:szCs w:val="24"/>
        </w:rPr>
        <w:t xml:space="preserve"> skontrolowanych placówek oświatowych 393 umożliwiała uczniom spędzanie przerw na świeżym powietrzu.</w:t>
      </w:r>
    </w:p>
    <w:p w14:paraId="644CF6E6" w14:textId="77777777" w:rsidR="003F1CA0" w:rsidRPr="0057057F" w:rsidRDefault="003F1CA0" w:rsidP="004156CF">
      <w:pPr>
        <w:pStyle w:val="Stylnastroninternet"/>
      </w:pPr>
    </w:p>
    <w:p w14:paraId="71F208ED" w14:textId="6936EBE6" w:rsidR="00340883" w:rsidRPr="0057057F" w:rsidRDefault="00340883" w:rsidP="00340883">
      <w:pPr>
        <w:pStyle w:val="Legenda"/>
        <w:keepNext/>
        <w:rPr>
          <w:i w:val="0"/>
          <w:iCs w:val="0"/>
          <w:color w:val="auto"/>
        </w:rPr>
      </w:pPr>
      <w:bookmarkStart w:id="1113" w:name="_Toc133387690"/>
      <w:bookmarkStart w:id="1114" w:name="_Toc133388634"/>
      <w:bookmarkStart w:id="1115" w:name="_Toc133500657"/>
      <w:bookmarkStart w:id="1116" w:name="_Toc133559661"/>
      <w:bookmarkStart w:id="1117" w:name="_Toc133576683"/>
      <w:bookmarkStart w:id="1118" w:name="_Toc133582287"/>
      <w:bookmarkStart w:id="1119" w:name="_Toc133582905"/>
      <w:bookmarkStart w:id="1120" w:name="_Toc133583795"/>
      <w:bookmarkStart w:id="1121" w:name="_Toc134604404"/>
      <w:bookmarkStart w:id="1122" w:name="_Toc134610918"/>
      <w:bookmarkStart w:id="1123" w:name="_Toc135041617"/>
      <w:bookmarkStart w:id="1124" w:name="_Toc135828609"/>
      <w:r w:rsidRPr="0057057F">
        <w:rPr>
          <w:i w:val="0"/>
          <w:iCs w:val="0"/>
          <w:color w:val="auto"/>
        </w:rPr>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44</w:t>
      </w:r>
      <w:r w:rsidRPr="0057057F">
        <w:rPr>
          <w:i w:val="0"/>
          <w:iCs w:val="0"/>
          <w:noProof/>
          <w:color w:val="auto"/>
        </w:rPr>
        <w:fldChar w:fldCharType="end"/>
      </w:r>
      <w:r w:rsidR="004117B7">
        <w:rPr>
          <w:i w:val="0"/>
          <w:iCs w:val="0"/>
          <w:noProof/>
          <w:color w:val="auto"/>
        </w:rPr>
        <w:t>.</w:t>
      </w:r>
      <w:r w:rsidRPr="0057057F">
        <w:rPr>
          <w:i w:val="0"/>
          <w:iCs w:val="0"/>
          <w:color w:val="auto"/>
        </w:rPr>
        <w:t xml:space="preserve"> Ocena rozkładów lekcji</w:t>
      </w:r>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p>
    <w:tbl>
      <w:tblPr>
        <w:tblStyle w:val="Siatkatabelijasna"/>
        <w:tblW w:w="0" w:type="auto"/>
        <w:jc w:val="center"/>
        <w:tblLook w:val="04A0" w:firstRow="1" w:lastRow="0" w:firstColumn="1" w:lastColumn="0" w:noHBand="0" w:noVBand="1"/>
      </w:tblPr>
      <w:tblGrid>
        <w:gridCol w:w="864"/>
        <w:gridCol w:w="1975"/>
        <w:gridCol w:w="2125"/>
        <w:gridCol w:w="2025"/>
        <w:gridCol w:w="2053"/>
      </w:tblGrid>
      <w:tr w:rsidR="001810AB" w:rsidRPr="009B19D2" w14:paraId="21BC2ED7" w14:textId="77777777" w:rsidTr="008071BF">
        <w:trPr>
          <w:trHeight w:val="297"/>
          <w:jc w:val="center"/>
        </w:trPr>
        <w:tc>
          <w:tcPr>
            <w:tcW w:w="864" w:type="dxa"/>
            <w:vMerge w:val="restart"/>
          </w:tcPr>
          <w:p w14:paraId="33D2CE4F"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LATA</w:t>
            </w:r>
          </w:p>
        </w:tc>
        <w:tc>
          <w:tcPr>
            <w:tcW w:w="8178" w:type="dxa"/>
            <w:gridSpan w:val="4"/>
          </w:tcPr>
          <w:p w14:paraId="394185F1"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OCENA  ROZKŁADÓW  LEKCJI</w:t>
            </w:r>
          </w:p>
        </w:tc>
      </w:tr>
      <w:tr w:rsidR="001810AB" w:rsidRPr="009B19D2" w14:paraId="05954A7E" w14:textId="77777777" w:rsidTr="008071BF">
        <w:trPr>
          <w:trHeight w:val="118"/>
          <w:jc w:val="center"/>
        </w:trPr>
        <w:tc>
          <w:tcPr>
            <w:tcW w:w="864" w:type="dxa"/>
            <w:vMerge/>
          </w:tcPr>
          <w:p w14:paraId="4B5DC21A" w14:textId="77777777" w:rsidR="001810AB" w:rsidRPr="009B19D2" w:rsidRDefault="001810AB" w:rsidP="0027720E">
            <w:pPr>
              <w:suppressAutoHyphens/>
              <w:spacing w:line="276" w:lineRule="auto"/>
              <w:jc w:val="center"/>
              <w:rPr>
                <w:rFonts w:cstheme="minorHAnsi"/>
                <w:sz w:val="20"/>
                <w:szCs w:val="20"/>
              </w:rPr>
            </w:pPr>
          </w:p>
        </w:tc>
        <w:tc>
          <w:tcPr>
            <w:tcW w:w="1975" w:type="dxa"/>
            <w:vMerge w:val="restart"/>
          </w:tcPr>
          <w:p w14:paraId="66EC2AAC" w14:textId="77777777" w:rsidR="001810AB" w:rsidRPr="009B19D2" w:rsidRDefault="001810AB" w:rsidP="0027720E">
            <w:pPr>
              <w:suppressAutoHyphens/>
              <w:spacing w:line="276" w:lineRule="auto"/>
              <w:ind w:right="-18"/>
              <w:jc w:val="center"/>
              <w:rPr>
                <w:rFonts w:cstheme="minorHAnsi"/>
                <w:sz w:val="20"/>
                <w:szCs w:val="20"/>
              </w:rPr>
            </w:pPr>
            <w:r w:rsidRPr="009B19D2">
              <w:rPr>
                <w:rFonts w:cstheme="minorHAnsi"/>
                <w:sz w:val="20"/>
                <w:szCs w:val="20"/>
              </w:rPr>
              <w:t>Liczba skontrolowanych szkół</w:t>
            </w:r>
          </w:p>
        </w:tc>
        <w:tc>
          <w:tcPr>
            <w:tcW w:w="2125" w:type="dxa"/>
            <w:vMerge w:val="restart"/>
          </w:tcPr>
          <w:p w14:paraId="0D2DF06A"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Liczba skontrolowanych oddziałów</w:t>
            </w:r>
          </w:p>
        </w:tc>
        <w:tc>
          <w:tcPr>
            <w:tcW w:w="4078" w:type="dxa"/>
            <w:gridSpan w:val="2"/>
          </w:tcPr>
          <w:p w14:paraId="366CC383"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Stwierdzon</w:t>
            </w:r>
            <w:r>
              <w:rPr>
                <w:rFonts w:cstheme="minorHAnsi"/>
                <w:sz w:val="20"/>
                <w:szCs w:val="20"/>
              </w:rPr>
              <w:t xml:space="preserve">a </w:t>
            </w:r>
            <w:r w:rsidRPr="009B19D2">
              <w:rPr>
                <w:rFonts w:cstheme="minorHAnsi"/>
                <w:sz w:val="20"/>
                <w:szCs w:val="20"/>
              </w:rPr>
              <w:t>niewłaściw</w:t>
            </w:r>
            <w:r>
              <w:rPr>
                <w:rFonts w:cstheme="minorHAnsi"/>
                <w:sz w:val="20"/>
                <w:szCs w:val="20"/>
              </w:rPr>
              <w:t>a hi</w:t>
            </w:r>
            <w:r w:rsidRPr="00614EF5">
              <w:rPr>
                <w:rFonts w:cstheme="minorHAnsi"/>
                <w:sz w:val="20"/>
                <w:szCs w:val="20"/>
              </w:rPr>
              <w:t>gieniczna ocena rozkładów zajęć lekcyjnych</w:t>
            </w:r>
          </w:p>
        </w:tc>
      </w:tr>
      <w:tr w:rsidR="001810AB" w:rsidRPr="009B19D2" w14:paraId="6B7CB865" w14:textId="77777777" w:rsidTr="008071BF">
        <w:trPr>
          <w:jc w:val="center"/>
        </w:trPr>
        <w:tc>
          <w:tcPr>
            <w:tcW w:w="864" w:type="dxa"/>
            <w:vMerge/>
          </w:tcPr>
          <w:p w14:paraId="4B576557" w14:textId="77777777" w:rsidR="001810AB" w:rsidRPr="009B19D2" w:rsidRDefault="001810AB" w:rsidP="0027720E">
            <w:pPr>
              <w:suppressAutoHyphens/>
              <w:spacing w:line="276" w:lineRule="auto"/>
              <w:jc w:val="center"/>
              <w:rPr>
                <w:rFonts w:cstheme="minorHAnsi"/>
                <w:sz w:val="20"/>
                <w:szCs w:val="20"/>
              </w:rPr>
            </w:pPr>
          </w:p>
        </w:tc>
        <w:tc>
          <w:tcPr>
            <w:tcW w:w="1975" w:type="dxa"/>
            <w:vMerge/>
          </w:tcPr>
          <w:p w14:paraId="72D7A2D4" w14:textId="77777777" w:rsidR="001810AB" w:rsidRPr="009B19D2" w:rsidRDefault="001810AB" w:rsidP="0027720E">
            <w:pPr>
              <w:suppressAutoHyphens/>
              <w:spacing w:line="276" w:lineRule="auto"/>
              <w:ind w:right="-18"/>
              <w:jc w:val="center"/>
              <w:rPr>
                <w:rFonts w:cstheme="minorHAnsi"/>
                <w:sz w:val="20"/>
                <w:szCs w:val="20"/>
              </w:rPr>
            </w:pPr>
          </w:p>
        </w:tc>
        <w:tc>
          <w:tcPr>
            <w:tcW w:w="2125" w:type="dxa"/>
            <w:vMerge/>
          </w:tcPr>
          <w:p w14:paraId="558E9241" w14:textId="77777777" w:rsidR="001810AB" w:rsidRPr="009B19D2" w:rsidRDefault="001810AB" w:rsidP="0027720E">
            <w:pPr>
              <w:suppressAutoHyphens/>
              <w:spacing w:line="276" w:lineRule="auto"/>
              <w:jc w:val="center"/>
              <w:rPr>
                <w:rFonts w:cstheme="minorHAnsi"/>
                <w:sz w:val="20"/>
                <w:szCs w:val="20"/>
              </w:rPr>
            </w:pPr>
          </w:p>
        </w:tc>
        <w:tc>
          <w:tcPr>
            <w:tcW w:w="2025" w:type="dxa"/>
          </w:tcPr>
          <w:p w14:paraId="598DAF8A" w14:textId="77777777" w:rsidR="001810AB" w:rsidRPr="009B19D2" w:rsidRDefault="001810AB" w:rsidP="0027720E">
            <w:pPr>
              <w:suppressAutoHyphens/>
              <w:spacing w:line="276" w:lineRule="auto"/>
              <w:ind w:right="-108"/>
              <w:jc w:val="center"/>
              <w:rPr>
                <w:rFonts w:cstheme="minorHAnsi"/>
                <w:sz w:val="20"/>
                <w:szCs w:val="20"/>
              </w:rPr>
            </w:pPr>
            <w:r w:rsidRPr="009B19D2">
              <w:rPr>
                <w:rFonts w:cstheme="minorHAnsi"/>
                <w:sz w:val="20"/>
                <w:szCs w:val="20"/>
              </w:rPr>
              <w:t>w ilu szkołach</w:t>
            </w:r>
          </w:p>
        </w:tc>
        <w:tc>
          <w:tcPr>
            <w:tcW w:w="2053" w:type="dxa"/>
          </w:tcPr>
          <w:p w14:paraId="2B941880"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w ilu oddziałach</w:t>
            </w:r>
          </w:p>
        </w:tc>
      </w:tr>
      <w:tr w:rsidR="001810AB" w:rsidRPr="009B19D2" w14:paraId="51E3F05E" w14:textId="77777777" w:rsidTr="008071BF">
        <w:trPr>
          <w:jc w:val="center"/>
        </w:trPr>
        <w:tc>
          <w:tcPr>
            <w:tcW w:w="864" w:type="dxa"/>
          </w:tcPr>
          <w:p w14:paraId="2ABAE8FD"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2020</w:t>
            </w:r>
          </w:p>
        </w:tc>
        <w:tc>
          <w:tcPr>
            <w:tcW w:w="1975" w:type="dxa"/>
          </w:tcPr>
          <w:p w14:paraId="5F88F3C5" w14:textId="77777777" w:rsidR="001810AB" w:rsidRPr="009B19D2" w:rsidRDefault="001810AB" w:rsidP="0027720E">
            <w:pPr>
              <w:spacing w:line="276" w:lineRule="auto"/>
              <w:jc w:val="center"/>
              <w:rPr>
                <w:rFonts w:cstheme="minorHAnsi"/>
                <w:sz w:val="20"/>
                <w:szCs w:val="20"/>
              </w:rPr>
            </w:pPr>
            <w:r w:rsidRPr="009B19D2">
              <w:rPr>
                <w:rFonts w:cstheme="minorHAnsi"/>
                <w:sz w:val="20"/>
                <w:szCs w:val="20"/>
              </w:rPr>
              <w:t>87</w:t>
            </w:r>
          </w:p>
        </w:tc>
        <w:tc>
          <w:tcPr>
            <w:tcW w:w="2125" w:type="dxa"/>
          </w:tcPr>
          <w:p w14:paraId="23FCBFCF"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918</w:t>
            </w:r>
          </w:p>
        </w:tc>
        <w:tc>
          <w:tcPr>
            <w:tcW w:w="2025" w:type="dxa"/>
          </w:tcPr>
          <w:p w14:paraId="3257299D"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5</w:t>
            </w:r>
          </w:p>
        </w:tc>
        <w:tc>
          <w:tcPr>
            <w:tcW w:w="2053" w:type="dxa"/>
          </w:tcPr>
          <w:p w14:paraId="54E43577"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14</w:t>
            </w:r>
          </w:p>
        </w:tc>
      </w:tr>
      <w:tr w:rsidR="001810AB" w:rsidRPr="009B19D2" w14:paraId="5BD11A9F" w14:textId="77777777" w:rsidTr="008071BF">
        <w:trPr>
          <w:jc w:val="center"/>
        </w:trPr>
        <w:tc>
          <w:tcPr>
            <w:tcW w:w="864" w:type="dxa"/>
          </w:tcPr>
          <w:p w14:paraId="308933B2" w14:textId="77777777" w:rsidR="001810AB" w:rsidRPr="009B19D2" w:rsidRDefault="001810AB" w:rsidP="0027720E">
            <w:pPr>
              <w:suppressAutoHyphens/>
              <w:spacing w:line="276" w:lineRule="auto"/>
              <w:jc w:val="center"/>
              <w:rPr>
                <w:rFonts w:cstheme="minorHAnsi"/>
                <w:sz w:val="20"/>
                <w:szCs w:val="20"/>
              </w:rPr>
            </w:pPr>
            <w:r w:rsidRPr="009B19D2">
              <w:rPr>
                <w:rFonts w:cstheme="minorHAnsi"/>
                <w:sz w:val="20"/>
                <w:szCs w:val="20"/>
              </w:rPr>
              <w:t>202</w:t>
            </w:r>
            <w:r w:rsidRPr="00830AD0">
              <w:rPr>
                <w:rFonts w:cstheme="minorHAnsi"/>
                <w:sz w:val="20"/>
                <w:szCs w:val="20"/>
              </w:rPr>
              <w:t>1</w:t>
            </w:r>
          </w:p>
        </w:tc>
        <w:tc>
          <w:tcPr>
            <w:tcW w:w="1975" w:type="dxa"/>
          </w:tcPr>
          <w:p w14:paraId="1A90FC92" w14:textId="77777777" w:rsidR="001810AB" w:rsidRPr="009B19D2" w:rsidRDefault="001810AB" w:rsidP="0027720E">
            <w:pPr>
              <w:suppressAutoHyphens/>
              <w:spacing w:line="276" w:lineRule="auto"/>
              <w:jc w:val="center"/>
              <w:rPr>
                <w:rFonts w:cstheme="minorHAnsi"/>
                <w:sz w:val="20"/>
                <w:szCs w:val="20"/>
              </w:rPr>
            </w:pPr>
            <w:r w:rsidRPr="00830AD0">
              <w:rPr>
                <w:rFonts w:cstheme="minorHAnsi"/>
                <w:sz w:val="20"/>
                <w:szCs w:val="20"/>
              </w:rPr>
              <w:t>192</w:t>
            </w:r>
          </w:p>
        </w:tc>
        <w:tc>
          <w:tcPr>
            <w:tcW w:w="2125" w:type="dxa"/>
          </w:tcPr>
          <w:p w14:paraId="47363CC3" w14:textId="77777777" w:rsidR="001810AB" w:rsidRPr="009B19D2" w:rsidRDefault="001810AB" w:rsidP="0027720E">
            <w:pPr>
              <w:suppressAutoHyphens/>
              <w:spacing w:line="276" w:lineRule="auto"/>
              <w:jc w:val="center"/>
              <w:rPr>
                <w:rFonts w:cstheme="minorHAnsi"/>
                <w:sz w:val="20"/>
                <w:szCs w:val="20"/>
              </w:rPr>
            </w:pPr>
            <w:r w:rsidRPr="00830AD0">
              <w:rPr>
                <w:rFonts w:cstheme="minorHAnsi"/>
                <w:sz w:val="20"/>
                <w:szCs w:val="20"/>
              </w:rPr>
              <w:t>1866</w:t>
            </w:r>
          </w:p>
        </w:tc>
        <w:tc>
          <w:tcPr>
            <w:tcW w:w="2025" w:type="dxa"/>
          </w:tcPr>
          <w:p w14:paraId="06C5E8DF" w14:textId="77777777" w:rsidR="001810AB" w:rsidRPr="009B19D2" w:rsidRDefault="001810AB" w:rsidP="0027720E">
            <w:pPr>
              <w:suppressAutoHyphens/>
              <w:spacing w:line="276" w:lineRule="auto"/>
              <w:jc w:val="center"/>
              <w:rPr>
                <w:rFonts w:cstheme="minorHAnsi"/>
                <w:sz w:val="20"/>
                <w:szCs w:val="20"/>
              </w:rPr>
            </w:pPr>
            <w:r w:rsidRPr="00830AD0">
              <w:rPr>
                <w:rFonts w:cstheme="minorHAnsi"/>
                <w:sz w:val="20"/>
                <w:szCs w:val="20"/>
              </w:rPr>
              <w:t>7</w:t>
            </w:r>
          </w:p>
        </w:tc>
        <w:tc>
          <w:tcPr>
            <w:tcW w:w="2053" w:type="dxa"/>
          </w:tcPr>
          <w:p w14:paraId="7183794B" w14:textId="77777777" w:rsidR="001810AB" w:rsidRPr="009B19D2" w:rsidRDefault="001810AB" w:rsidP="0027720E">
            <w:pPr>
              <w:suppressAutoHyphens/>
              <w:spacing w:line="276" w:lineRule="auto"/>
              <w:jc w:val="center"/>
              <w:rPr>
                <w:rFonts w:cstheme="minorHAnsi"/>
                <w:sz w:val="20"/>
                <w:szCs w:val="20"/>
              </w:rPr>
            </w:pPr>
            <w:r w:rsidRPr="00830AD0">
              <w:rPr>
                <w:rFonts w:cstheme="minorHAnsi"/>
                <w:sz w:val="20"/>
                <w:szCs w:val="20"/>
              </w:rPr>
              <w:t>32</w:t>
            </w:r>
          </w:p>
        </w:tc>
      </w:tr>
      <w:tr w:rsidR="001810AB" w:rsidRPr="00830AD0" w14:paraId="5A9CF744" w14:textId="77777777" w:rsidTr="008071BF">
        <w:trPr>
          <w:jc w:val="center"/>
        </w:trPr>
        <w:tc>
          <w:tcPr>
            <w:tcW w:w="864" w:type="dxa"/>
          </w:tcPr>
          <w:p w14:paraId="7FF720A5" w14:textId="77777777" w:rsidR="001810AB" w:rsidRPr="00830AD0" w:rsidRDefault="001810AB" w:rsidP="0027720E">
            <w:pPr>
              <w:suppressAutoHyphens/>
              <w:spacing w:line="276" w:lineRule="auto"/>
              <w:jc w:val="center"/>
              <w:rPr>
                <w:rFonts w:cstheme="minorHAnsi"/>
                <w:sz w:val="20"/>
                <w:szCs w:val="20"/>
              </w:rPr>
            </w:pPr>
            <w:r w:rsidRPr="009B19D2">
              <w:rPr>
                <w:rFonts w:cstheme="minorHAnsi"/>
                <w:sz w:val="20"/>
                <w:szCs w:val="20"/>
              </w:rPr>
              <w:t>202</w:t>
            </w:r>
            <w:r w:rsidRPr="00830AD0">
              <w:rPr>
                <w:rFonts w:cstheme="minorHAnsi"/>
                <w:sz w:val="20"/>
                <w:szCs w:val="20"/>
              </w:rPr>
              <w:t>2</w:t>
            </w:r>
          </w:p>
        </w:tc>
        <w:tc>
          <w:tcPr>
            <w:tcW w:w="1975" w:type="dxa"/>
          </w:tcPr>
          <w:p w14:paraId="46AC66CE" w14:textId="77777777" w:rsidR="001810AB" w:rsidRPr="00830AD0" w:rsidRDefault="001810AB" w:rsidP="0027720E">
            <w:pPr>
              <w:suppressAutoHyphens/>
              <w:spacing w:line="276" w:lineRule="auto"/>
              <w:jc w:val="center"/>
              <w:rPr>
                <w:rFonts w:cstheme="minorHAnsi"/>
                <w:sz w:val="20"/>
                <w:szCs w:val="20"/>
              </w:rPr>
            </w:pPr>
            <w:r w:rsidRPr="00830AD0">
              <w:rPr>
                <w:rFonts w:cstheme="minorHAnsi"/>
                <w:sz w:val="20"/>
                <w:szCs w:val="20"/>
              </w:rPr>
              <w:t>380</w:t>
            </w:r>
          </w:p>
        </w:tc>
        <w:tc>
          <w:tcPr>
            <w:tcW w:w="2125" w:type="dxa"/>
          </w:tcPr>
          <w:p w14:paraId="5EF0D941" w14:textId="77777777" w:rsidR="001810AB" w:rsidRPr="00830AD0" w:rsidRDefault="001810AB" w:rsidP="0027720E">
            <w:pPr>
              <w:suppressAutoHyphens/>
              <w:spacing w:line="276" w:lineRule="auto"/>
              <w:jc w:val="center"/>
              <w:rPr>
                <w:rFonts w:cstheme="minorHAnsi"/>
                <w:sz w:val="20"/>
                <w:szCs w:val="20"/>
              </w:rPr>
            </w:pPr>
            <w:r w:rsidRPr="00830AD0">
              <w:rPr>
                <w:rFonts w:cstheme="minorHAnsi"/>
                <w:sz w:val="20"/>
                <w:szCs w:val="20"/>
              </w:rPr>
              <w:t>4768</w:t>
            </w:r>
          </w:p>
        </w:tc>
        <w:tc>
          <w:tcPr>
            <w:tcW w:w="2025" w:type="dxa"/>
          </w:tcPr>
          <w:p w14:paraId="58CB8C72" w14:textId="77777777" w:rsidR="001810AB" w:rsidRPr="00830AD0" w:rsidRDefault="001810AB" w:rsidP="0027720E">
            <w:pPr>
              <w:suppressAutoHyphens/>
              <w:spacing w:line="276" w:lineRule="auto"/>
              <w:jc w:val="center"/>
              <w:rPr>
                <w:rFonts w:cstheme="minorHAnsi"/>
                <w:sz w:val="20"/>
                <w:szCs w:val="20"/>
              </w:rPr>
            </w:pPr>
            <w:r w:rsidRPr="00830AD0">
              <w:rPr>
                <w:rFonts w:cstheme="minorHAnsi"/>
                <w:sz w:val="20"/>
                <w:szCs w:val="20"/>
              </w:rPr>
              <w:t>9</w:t>
            </w:r>
          </w:p>
        </w:tc>
        <w:tc>
          <w:tcPr>
            <w:tcW w:w="2053" w:type="dxa"/>
          </w:tcPr>
          <w:p w14:paraId="13D7D898" w14:textId="77777777" w:rsidR="001810AB" w:rsidRPr="00830AD0" w:rsidRDefault="001810AB" w:rsidP="0027720E">
            <w:pPr>
              <w:suppressAutoHyphens/>
              <w:spacing w:line="276" w:lineRule="auto"/>
              <w:jc w:val="center"/>
              <w:rPr>
                <w:rFonts w:cstheme="minorHAnsi"/>
                <w:sz w:val="20"/>
                <w:szCs w:val="20"/>
              </w:rPr>
            </w:pPr>
            <w:r w:rsidRPr="00830AD0">
              <w:rPr>
                <w:rFonts w:cstheme="minorHAnsi"/>
                <w:sz w:val="20"/>
                <w:szCs w:val="20"/>
              </w:rPr>
              <w:t>91</w:t>
            </w:r>
          </w:p>
        </w:tc>
      </w:tr>
    </w:tbl>
    <w:p w14:paraId="52C6C072" w14:textId="77777777" w:rsidR="001810AB" w:rsidRPr="00830AD0" w:rsidRDefault="001810AB" w:rsidP="004156CF">
      <w:pPr>
        <w:pStyle w:val="Stylnastroninternet"/>
      </w:pPr>
    </w:p>
    <w:p w14:paraId="63A43F57" w14:textId="34B4508E" w:rsidR="008F50C2" w:rsidRPr="008F50C2" w:rsidRDefault="008F50C2" w:rsidP="004156CF">
      <w:pPr>
        <w:pStyle w:val="Stylnastroninternet"/>
        <w:rPr>
          <w:szCs w:val="24"/>
        </w:rPr>
      </w:pPr>
      <w:r w:rsidRPr="008F50C2">
        <w:rPr>
          <w:szCs w:val="24"/>
        </w:rPr>
        <w:t>Nieprawidłowości</w:t>
      </w:r>
      <w:r w:rsidR="000E738B">
        <w:rPr>
          <w:szCs w:val="24"/>
        </w:rPr>
        <w:t xml:space="preserve"> w </w:t>
      </w:r>
      <w:r w:rsidRPr="008F50C2">
        <w:rPr>
          <w:szCs w:val="24"/>
        </w:rPr>
        <w:t>zakresie higieny procesów nauczania</w:t>
      </w:r>
      <w:r w:rsidR="000E738B">
        <w:rPr>
          <w:szCs w:val="24"/>
        </w:rPr>
        <w:t xml:space="preserve"> w </w:t>
      </w:r>
      <w:r w:rsidRPr="008F50C2">
        <w:rPr>
          <w:szCs w:val="24"/>
        </w:rPr>
        <w:t>planach lekcji dotyczyły:</w:t>
      </w:r>
    </w:p>
    <w:p w14:paraId="2F1EDEB9" w14:textId="6E950818" w:rsidR="008F50C2" w:rsidRPr="008F50C2" w:rsidRDefault="008F50C2" w:rsidP="004156CF">
      <w:pPr>
        <w:pStyle w:val="punktatornastron"/>
      </w:pPr>
      <w:r w:rsidRPr="008F50C2">
        <w:t>zajęć nie rozpoczynających się o stałej porze, tj. różnica pomiędzy dniami jest większa niż 1 godzina oraz nie uwzględniono potrzeby równomiernego obciążenia zajęciami w</w:t>
      </w:r>
      <w:r w:rsidR="00B23D53">
        <w:t> </w:t>
      </w:r>
      <w:r w:rsidRPr="008F50C2">
        <w:t xml:space="preserve">poszczególnych dniach tygodnia, tj. różnica liczby godzin lekcyjnych pomiędzy kolejnymi dniami tygodnia jest większa od 1 godziny, </w:t>
      </w:r>
    </w:p>
    <w:p w14:paraId="4E532B2F" w14:textId="36AA642D" w:rsidR="008F50C2" w:rsidRPr="008F50C2" w:rsidRDefault="008F50C2" w:rsidP="004156CF">
      <w:pPr>
        <w:pStyle w:val="punktatornastron"/>
      </w:pPr>
      <w:r w:rsidRPr="008F50C2">
        <w:t>dwuzmianowości</w:t>
      </w:r>
      <w:r w:rsidR="000E738B">
        <w:t xml:space="preserve"> w </w:t>
      </w:r>
      <w:r w:rsidRPr="008F50C2">
        <w:t>szkole,</w:t>
      </w:r>
    </w:p>
    <w:p w14:paraId="67AC8AF4" w14:textId="2E86D1CA" w:rsidR="008F50C2" w:rsidRPr="008F50C2" w:rsidRDefault="008F50C2" w:rsidP="004156CF">
      <w:pPr>
        <w:pStyle w:val="punktatornastron"/>
      </w:pPr>
      <w:r w:rsidRPr="008F50C2">
        <w:t>przedmiotów wymagających zwiększonej koncentracji (chemia, fizyka, matematyka) planowane były po piątej godzinie lekcyjnej lub kumulowane były</w:t>
      </w:r>
      <w:r w:rsidR="000E738B">
        <w:t xml:space="preserve"> w </w:t>
      </w:r>
      <w:r w:rsidRPr="008F50C2">
        <w:t>jednym dniu.</w:t>
      </w:r>
    </w:p>
    <w:p w14:paraId="4CC3250D" w14:textId="77777777" w:rsidR="001810AB" w:rsidRPr="00830AD0" w:rsidRDefault="001810AB" w:rsidP="004156CF">
      <w:pPr>
        <w:pStyle w:val="Stylnastroninternet"/>
      </w:pPr>
    </w:p>
    <w:p w14:paraId="75713850" w14:textId="133D9BBA" w:rsidR="001810AB" w:rsidRDefault="001810AB" w:rsidP="003F1CA0">
      <w:pPr>
        <w:pStyle w:val="Nagwek3"/>
        <w:numPr>
          <w:ilvl w:val="1"/>
          <w:numId w:val="115"/>
        </w:numPr>
        <w:spacing w:before="0"/>
        <w:ind w:left="567" w:hanging="567"/>
      </w:pPr>
      <w:bookmarkStart w:id="1125" w:name="_Toc135828506"/>
      <w:r w:rsidRPr="00340883">
        <w:t>Ocena obciążenia uczniów ciężarem tornistrów szkolnych.</w:t>
      </w:r>
      <w:bookmarkEnd w:id="1125"/>
    </w:p>
    <w:p w14:paraId="244CBC27" w14:textId="77777777" w:rsidR="00340883" w:rsidRPr="008F50C2" w:rsidRDefault="00340883" w:rsidP="004156CF">
      <w:pPr>
        <w:pStyle w:val="Stylnastroninternet"/>
      </w:pPr>
    </w:p>
    <w:p w14:paraId="1F80ED65" w14:textId="3847F189" w:rsidR="008F50C2" w:rsidRPr="008F50C2" w:rsidRDefault="008F50C2" w:rsidP="004156CF">
      <w:pPr>
        <w:pStyle w:val="Stylnastroninternet"/>
        <w:rPr>
          <w:rFonts w:cstheme="minorHAnsi"/>
        </w:rPr>
      </w:pPr>
      <w:r w:rsidRPr="008F50C2">
        <w:rPr>
          <w:rFonts w:cstheme="minorHAnsi"/>
        </w:rPr>
        <w:t>Zgodnie</w:t>
      </w:r>
      <w:r w:rsidR="005A5A82">
        <w:rPr>
          <w:rFonts w:cstheme="minorHAnsi"/>
        </w:rPr>
        <w:t xml:space="preserve"> z </w:t>
      </w:r>
      <w:r w:rsidRPr="008F50C2">
        <w:rPr>
          <w:rFonts w:cstheme="minorHAnsi"/>
        </w:rPr>
        <w:t>zaleceniami Instytutu Matki</w:t>
      </w:r>
      <w:r w:rsidR="00AC51EB">
        <w:rPr>
          <w:rFonts w:cstheme="minorHAnsi"/>
        </w:rPr>
        <w:t xml:space="preserve"> i </w:t>
      </w:r>
      <w:r w:rsidR="00AC51EB" w:rsidRPr="00AC51EB">
        <w:rPr>
          <w:rFonts w:cstheme="minorHAnsi"/>
        </w:rPr>
        <w:t>Dziecka ciężar tornistra nie powinien przekraczać 10% masy ciała ucznia (niska norma), natomiast w myśl wytycznych Głównego Inspektora Sanitarnego, waga tornistra nie powinna przekraczać 15% masy ciała ucznia (wysoka norma).</w:t>
      </w:r>
    </w:p>
    <w:p w14:paraId="302007AC" w14:textId="3DDAAC6D" w:rsidR="008F50C2" w:rsidRPr="008F50C2" w:rsidRDefault="008F50C2" w:rsidP="004156CF">
      <w:pPr>
        <w:pStyle w:val="Stylnastroninternet"/>
        <w:rPr>
          <w:rFonts w:cstheme="minorHAnsi"/>
        </w:rPr>
      </w:pPr>
      <w:r w:rsidRPr="008F50C2">
        <w:rPr>
          <w:rFonts w:cstheme="minorHAnsi"/>
        </w:rPr>
        <w:t xml:space="preserve">W </w:t>
      </w:r>
      <w:r w:rsidRPr="008F50C2">
        <w:rPr>
          <w:rFonts w:cstheme="minorHAnsi"/>
          <w:b/>
          <w:bCs/>
        </w:rPr>
        <w:t>2022</w:t>
      </w:r>
      <w:r w:rsidRPr="008F50C2">
        <w:rPr>
          <w:rFonts w:cstheme="minorHAnsi"/>
        </w:rPr>
        <w:t xml:space="preserve"> r.</w:t>
      </w:r>
      <w:r w:rsidR="000E738B">
        <w:rPr>
          <w:rFonts w:cstheme="minorHAnsi"/>
        </w:rPr>
        <w:t xml:space="preserve"> w </w:t>
      </w:r>
      <w:r w:rsidRPr="008F50C2">
        <w:rPr>
          <w:rFonts w:cstheme="minorHAnsi"/>
        </w:rPr>
        <w:t>ramach sprawowanego nadzoru bieżącego przeprowadzono ważenie tornistrów</w:t>
      </w:r>
      <w:r w:rsidR="000E738B">
        <w:rPr>
          <w:rFonts w:cstheme="minorHAnsi"/>
        </w:rPr>
        <w:t xml:space="preserve"> w </w:t>
      </w:r>
      <w:r w:rsidRPr="008F50C2">
        <w:rPr>
          <w:rFonts w:cstheme="minorHAnsi"/>
          <w:b/>
          <w:bCs/>
        </w:rPr>
        <w:t>104</w:t>
      </w:r>
      <w:r w:rsidRPr="008F50C2">
        <w:rPr>
          <w:rFonts w:cstheme="minorHAnsi"/>
        </w:rPr>
        <w:t xml:space="preserve"> szkołach podstawowych. Badaniem objęto </w:t>
      </w:r>
      <w:r w:rsidRPr="008F50C2">
        <w:rPr>
          <w:rFonts w:cstheme="minorHAnsi"/>
          <w:b/>
          <w:bCs/>
        </w:rPr>
        <w:t>11434</w:t>
      </w:r>
      <w:r w:rsidRPr="008F50C2">
        <w:rPr>
          <w:rFonts w:cstheme="minorHAnsi"/>
        </w:rPr>
        <w:t xml:space="preserve"> uczniów</w:t>
      </w:r>
      <w:r w:rsidR="005A5A82">
        <w:rPr>
          <w:rFonts w:cstheme="minorHAnsi"/>
          <w:b/>
          <w:bCs/>
        </w:rPr>
        <w:t xml:space="preserve"> z </w:t>
      </w:r>
      <w:r w:rsidRPr="008F50C2">
        <w:rPr>
          <w:rFonts w:cstheme="minorHAnsi"/>
          <w:b/>
          <w:bCs/>
        </w:rPr>
        <w:t>661</w:t>
      </w:r>
      <w:r w:rsidRPr="008F50C2">
        <w:rPr>
          <w:rFonts w:cstheme="minorHAnsi"/>
        </w:rPr>
        <w:t xml:space="preserve"> oddziałów. </w:t>
      </w:r>
    </w:p>
    <w:p w14:paraId="57D30C01" w14:textId="4CD7A3A7" w:rsidR="008F50C2" w:rsidRPr="008F50C2" w:rsidRDefault="008F50C2" w:rsidP="004156CF">
      <w:pPr>
        <w:pStyle w:val="Stylnastroninternet"/>
        <w:rPr>
          <w:rFonts w:cstheme="minorHAnsi"/>
        </w:rPr>
      </w:pPr>
      <w:r w:rsidRPr="008F50C2">
        <w:rPr>
          <w:rFonts w:cstheme="minorHAnsi"/>
        </w:rPr>
        <w:t xml:space="preserve">Stwierdzono, że tornistry u </w:t>
      </w:r>
      <w:r w:rsidRPr="008F50C2">
        <w:rPr>
          <w:rFonts w:cstheme="minorHAnsi"/>
          <w:b/>
          <w:bCs/>
        </w:rPr>
        <w:t>5212</w:t>
      </w:r>
      <w:r w:rsidRPr="008F50C2">
        <w:rPr>
          <w:rFonts w:cstheme="minorHAnsi"/>
        </w:rPr>
        <w:t xml:space="preserve"> dzieci przekraczały 10% nie przekraczając jednocześnie 15% masy ciała dziecka. Ciężar tornistra szkolnego przekraczający 15% masy ciała ucznia wykazano u </w:t>
      </w:r>
      <w:r w:rsidRPr="008F50C2">
        <w:rPr>
          <w:rFonts w:cstheme="minorHAnsi"/>
          <w:b/>
          <w:bCs/>
        </w:rPr>
        <w:t xml:space="preserve">1593 </w:t>
      </w:r>
      <w:r w:rsidRPr="008F50C2">
        <w:rPr>
          <w:rFonts w:cstheme="minorHAnsi"/>
        </w:rPr>
        <w:t>uczniów, natomiast prawidłowe obciążenie plecakami</w:t>
      </w:r>
      <w:r w:rsidR="005A5A82">
        <w:rPr>
          <w:rFonts w:cstheme="minorHAnsi"/>
        </w:rPr>
        <w:t xml:space="preserve"> i </w:t>
      </w:r>
      <w:r w:rsidRPr="008F50C2">
        <w:rPr>
          <w:rFonts w:cstheme="minorHAnsi"/>
        </w:rPr>
        <w:t xml:space="preserve">tornistrami stwierdzono u </w:t>
      </w:r>
      <w:r w:rsidRPr="008F50C2">
        <w:rPr>
          <w:rFonts w:cstheme="minorHAnsi"/>
          <w:b/>
          <w:bCs/>
        </w:rPr>
        <w:t>4629</w:t>
      </w:r>
      <w:r w:rsidRPr="008F50C2">
        <w:rPr>
          <w:rFonts w:cstheme="minorHAnsi"/>
        </w:rPr>
        <w:t xml:space="preserve"> uczniów.</w:t>
      </w:r>
    </w:p>
    <w:p w14:paraId="568056E2" w14:textId="1D1B14AD" w:rsidR="008F50C2" w:rsidRDefault="008F50C2" w:rsidP="004156CF">
      <w:pPr>
        <w:pStyle w:val="Stylnastroninternet"/>
        <w:rPr>
          <w:rFonts w:eastAsia="Calibri" w:cstheme="minorHAnsi"/>
        </w:rPr>
      </w:pPr>
      <w:r w:rsidRPr="008F50C2">
        <w:rPr>
          <w:rFonts w:eastAsia="Calibri" w:cstheme="minorHAnsi"/>
        </w:rPr>
        <w:t>Ponadto Państwowa Inspekcja Sanitarna</w:t>
      </w:r>
      <w:r w:rsidR="000E738B">
        <w:rPr>
          <w:rFonts w:eastAsia="Calibri" w:cstheme="minorHAnsi"/>
        </w:rPr>
        <w:t xml:space="preserve"> w </w:t>
      </w:r>
      <w:r w:rsidRPr="008F50C2">
        <w:rPr>
          <w:rFonts w:eastAsia="Calibri" w:cstheme="minorHAnsi"/>
        </w:rPr>
        <w:t xml:space="preserve">ramach wojewódzkiej kampanii </w:t>
      </w:r>
      <w:r w:rsidRPr="008F50C2">
        <w:rPr>
          <w:rFonts w:eastAsia="Calibri" w:cstheme="minorHAnsi"/>
          <w:i/>
          <w:iCs/>
        </w:rPr>
        <w:t>#MojaSzkołaZdrowaSzkoła</w:t>
      </w:r>
      <w:r w:rsidRPr="008F50C2">
        <w:rPr>
          <w:rFonts w:eastAsia="Calibri" w:cstheme="minorHAnsi"/>
        </w:rPr>
        <w:t xml:space="preserve"> zainicjowanej</w:t>
      </w:r>
      <w:r w:rsidR="000E738B">
        <w:rPr>
          <w:rFonts w:eastAsia="Calibri" w:cstheme="minorHAnsi"/>
        </w:rPr>
        <w:t xml:space="preserve"> w </w:t>
      </w:r>
      <w:r w:rsidRPr="008F50C2">
        <w:rPr>
          <w:rFonts w:eastAsia="Calibri" w:cstheme="minorHAnsi"/>
        </w:rPr>
        <w:t>2022 r. przez Zachodniopomorskiego Państwowego Wojewódzkiego Inspektora Sanitarnego</w:t>
      </w:r>
      <w:r w:rsidR="000E738B">
        <w:rPr>
          <w:rFonts w:eastAsia="Calibri" w:cstheme="minorHAnsi"/>
        </w:rPr>
        <w:t xml:space="preserve"> w </w:t>
      </w:r>
      <w:r w:rsidRPr="008F50C2">
        <w:rPr>
          <w:rFonts w:eastAsia="Calibri" w:cstheme="minorHAnsi"/>
        </w:rPr>
        <w:t>Szczecinie prowad</w:t>
      </w:r>
      <w:r w:rsidR="00AC51EB">
        <w:rPr>
          <w:rFonts w:eastAsia="Calibri" w:cstheme="minorHAnsi"/>
        </w:rPr>
        <w:t>z</w:t>
      </w:r>
      <w:r w:rsidR="007270D0">
        <w:rPr>
          <w:rFonts w:eastAsia="Calibri" w:cstheme="minorHAnsi"/>
        </w:rPr>
        <w:t>iła</w:t>
      </w:r>
      <w:r w:rsidRPr="008F50C2">
        <w:rPr>
          <w:rFonts w:eastAsia="Calibri" w:cstheme="minorHAnsi"/>
        </w:rPr>
        <w:t xml:space="preserve"> pomiary ciężaru tornistrów szkolnych uczniów klas od</w:t>
      </w:r>
      <w:r w:rsidR="005A5A82">
        <w:rPr>
          <w:rFonts w:eastAsia="Calibri" w:cstheme="minorHAnsi"/>
        </w:rPr>
        <w:t xml:space="preserve"> </w:t>
      </w:r>
      <w:r w:rsidR="007270D0">
        <w:rPr>
          <w:rFonts w:eastAsia="Calibri" w:cstheme="minorHAnsi"/>
        </w:rPr>
        <w:t>I</w:t>
      </w:r>
      <w:r w:rsidR="005A5A82">
        <w:rPr>
          <w:rFonts w:eastAsia="Calibri" w:cstheme="minorHAnsi"/>
        </w:rPr>
        <w:t> </w:t>
      </w:r>
      <w:r w:rsidRPr="008F50C2">
        <w:rPr>
          <w:rFonts w:eastAsia="Calibri" w:cstheme="minorHAnsi"/>
        </w:rPr>
        <w:t>do VI wybranych szkół podstawowych na</w:t>
      </w:r>
      <w:r w:rsidR="00AC51EB">
        <w:rPr>
          <w:rFonts w:eastAsia="Calibri" w:cstheme="minorHAnsi"/>
        </w:rPr>
        <w:t> </w:t>
      </w:r>
      <w:r w:rsidRPr="008F50C2">
        <w:rPr>
          <w:rFonts w:eastAsia="Calibri" w:cstheme="minorHAnsi"/>
        </w:rPr>
        <w:t>terenie woj. zachodniopomorskiego.</w:t>
      </w:r>
      <w:r w:rsidRPr="008F50C2">
        <w:rPr>
          <w:rFonts w:cstheme="minorHAnsi"/>
        </w:rPr>
        <w:t xml:space="preserve"> </w:t>
      </w:r>
      <w:r w:rsidRPr="008F50C2">
        <w:rPr>
          <w:rFonts w:eastAsia="Calibri" w:cstheme="minorHAnsi"/>
        </w:rPr>
        <w:t>Udział</w:t>
      </w:r>
      <w:r w:rsidR="000E738B">
        <w:rPr>
          <w:rFonts w:eastAsia="Calibri" w:cstheme="minorHAnsi"/>
        </w:rPr>
        <w:t xml:space="preserve"> w </w:t>
      </w:r>
      <w:r w:rsidRPr="008F50C2">
        <w:rPr>
          <w:rFonts w:eastAsia="Calibri" w:cstheme="minorHAnsi"/>
        </w:rPr>
        <w:t xml:space="preserve">badaniu wzięły </w:t>
      </w:r>
      <w:r w:rsidRPr="008F50C2">
        <w:rPr>
          <w:rFonts w:eastAsia="Calibri" w:cstheme="minorHAnsi"/>
          <w:b/>
          <w:bCs/>
        </w:rPr>
        <w:t>42</w:t>
      </w:r>
      <w:r w:rsidRPr="008F50C2">
        <w:rPr>
          <w:rFonts w:eastAsia="Calibri" w:cstheme="minorHAnsi"/>
        </w:rPr>
        <w:t xml:space="preserve"> szkoły podstawowe. Badaniem objęto 9 382</w:t>
      </w:r>
      <w:r>
        <w:rPr>
          <w:rFonts w:eastAsia="Calibri" w:cstheme="minorHAnsi"/>
        </w:rPr>
        <w:t xml:space="preserve"> uczniów</w:t>
      </w:r>
      <w:r w:rsidR="005A5A82">
        <w:rPr>
          <w:rFonts w:eastAsia="Calibri" w:cstheme="minorHAnsi"/>
        </w:rPr>
        <w:t xml:space="preserve"> z </w:t>
      </w:r>
      <w:r>
        <w:rPr>
          <w:rFonts w:eastAsia="Calibri" w:cstheme="minorHAnsi"/>
        </w:rPr>
        <w:t>504 klas.</w:t>
      </w:r>
    </w:p>
    <w:p w14:paraId="076AE4B2" w14:textId="77777777" w:rsidR="004156CF" w:rsidRPr="0057057F" w:rsidRDefault="004156CF" w:rsidP="004156CF">
      <w:pPr>
        <w:pStyle w:val="Stylnastroninternet"/>
        <w:rPr>
          <w:rFonts w:eastAsia="Calibri" w:cstheme="minorHAnsi"/>
        </w:rPr>
      </w:pPr>
    </w:p>
    <w:p w14:paraId="233E5C4F" w14:textId="7B04BD81" w:rsidR="00275DC1" w:rsidRPr="0057057F" w:rsidRDefault="00275DC1" w:rsidP="00275DC1">
      <w:pPr>
        <w:pStyle w:val="Legenda"/>
        <w:keepNext/>
        <w:rPr>
          <w:i w:val="0"/>
          <w:iCs w:val="0"/>
          <w:color w:val="auto"/>
        </w:rPr>
      </w:pPr>
      <w:bookmarkStart w:id="1126" w:name="_Toc133231339"/>
      <w:bookmarkStart w:id="1127" w:name="_Toc133236348"/>
      <w:bookmarkStart w:id="1128" w:name="_Toc133311738"/>
      <w:bookmarkStart w:id="1129" w:name="_Toc133320594"/>
      <w:bookmarkStart w:id="1130" w:name="_Toc133321713"/>
      <w:bookmarkStart w:id="1131" w:name="_Toc133387691"/>
      <w:bookmarkStart w:id="1132" w:name="_Toc133388635"/>
      <w:bookmarkStart w:id="1133" w:name="_Toc133500658"/>
      <w:bookmarkStart w:id="1134" w:name="_Toc133559662"/>
      <w:bookmarkStart w:id="1135" w:name="_Toc133576684"/>
      <w:bookmarkStart w:id="1136" w:name="_Toc133582288"/>
      <w:bookmarkStart w:id="1137" w:name="_Toc133582906"/>
      <w:bookmarkStart w:id="1138" w:name="_Toc133583796"/>
      <w:bookmarkStart w:id="1139" w:name="_Toc134604405"/>
      <w:bookmarkStart w:id="1140" w:name="_Toc134610919"/>
      <w:bookmarkStart w:id="1141" w:name="_Toc135041618"/>
      <w:bookmarkStart w:id="1142" w:name="_Toc135828610"/>
      <w:r w:rsidRPr="0057057F">
        <w:rPr>
          <w:i w:val="0"/>
          <w:iCs w:val="0"/>
          <w:color w:val="auto"/>
        </w:rPr>
        <w:lastRenderedPageBreak/>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45</w:t>
      </w:r>
      <w:bookmarkEnd w:id="1126"/>
      <w:bookmarkEnd w:id="1127"/>
      <w:bookmarkEnd w:id="1128"/>
      <w:bookmarkEnd w:id="1129"/>
      <w:bookmarkEnd w:id="1130"/>
      <w:r w:rsidRPr="0057057F">
        <w:rPr>
          <w:i w:val="0"/>
          <w:iCs w:val="0"/>
          <w:noProof/>
          <w:color w:val="auto"/>
        </w:rPr>
        <w:fldChar w:fldCharType="end"/>
      </w:r>
      <w:r w:rsidR="004117B7">
        <w:rPr>
          <w:i w:val="0"/>
          <w:iCs w:val="0"/>
          <w:noProof/>
          <w:color w:val="auto"/>
        </w:rPr>
        <w:t>.</w:t>
      </w:r>
      <w:r w:rsidR="002E5F66" w:rsidRPr="0057057F">
        <w:rPr>
          <w:i w:val="0"/>
          <w:iCs w:val="0"/>
          <w:noProof/>
          <w:color w:val="auto"/>
        </w:rPr>
        <w:t xml:space="preserve"> Wyniki pomiarów wagi tornistrów</w:t>
      </w:r>
      <w:bookmarkEnd w:id="1131"/>
      <w:bookmarkEnd w:id="1132"/>
      <w:bookmarkEnd w:id="1133"/>
      <w:bookmarkEnd w:id="1134"/>
      <w:bookmarkEnd w:id="1135"/>
      <w:bookmarkEnd w:id="1136"/>
      <w:bookmarkEnd w:id="1137"/>
      <w:bookmarkEnd w:id="1138"/>
      <w:bookmarkEnd w:id="1139"/>
      <w:bookmarkEnd w:id="1140"/>
      <w:bookmarkEnd w:id="1141"/>
      <w:bookmarkEnd w:id="1142"/>
      <w:r w:rsidR="002E5F66" w:rsidRPr="0057057F">
        <w:rPr>
          <w:i w:val="0"/>
          <w:iCs w:val="0"/>
          <w:noProof/>
          <w:color w:val="auto"/>
        </w:rPr>
        <w:t xml:space="preserve"> </w:t>
      </w:r>
    </w:p>
    <w:tbl>
      <w:tblPr>
        <w:tblStyle w:val="Tabela-Siatka"/>
        <w:tblW w:w="0" w:type="auto"/>
        <w:jc w:val="center"/>
        <w:tblLook w:val="04A0" w:firstRow="1" w:lastRow="0" w:firstColumn="1" w:lastColumn="0" w:noHBand="0" w:noVBand="1"/>
        <w:tblCaption w:val="Tabela 45 Wyniki pomiarów wagi tornistrów "/>
        <w:tblDescription w:val="Tabela 45 Wyniki pomiarów wagi tornistrów "/>
      </w:tblPr>
      <w:tblGrid>
        <w:gridCol w:w="1418"/>
        <w:gridCol w:w="1701"/>
        <w:gridCol w:w="1559"/>
        <w:gridCol w:w="1744"/>
        <w:gridCol w:w="1511"/>
      </w:tblGrid>
      <w:tr w:rsidR="002E5F66" w:rsidRPr="00D8294E" w14:paraId="53A8621E" w14:textId="77777777" w:rsidTr="008071BF">
        <w:trPr>
          <w:jc w:val="center"/>
        </w:trPr>
        <w:tc>
          <w:tcPr>
            <w:tcW w:w="1418" w:type="dxa"/>
            <w:vMerge w:val="restart"/>
          </w:tcPr>
          <w:p w14:paraId="7D2B6419" w14:textId="77777777" w:rsidR="002E5F66" w:rsidRPr="00D8294E" w:rsidRDefault="002E5F66" w:rsidP="0027720E">
            <w:pPr>
              <w:spacing w:line="276" w:lineRule="auto"/>
              <w:jc w:val="center"/>
              <w:rPr>
                <w:rFonts w:cstheme="minorHAnsi"/>
                <w:sz w:val="20"/>
                <w:szCs w:val="20"/>
              </w:rPr>
            </w:pPr>
          </w:p>
          <w:p w14:paraId="04AC031B" w14:textId="77777777" w:rsidR="002E5F66" w:rsidRPr="00D8294E" w:rsidRDefault="002E5F66" w:rsidP="0027720E">
            <w:pPr>
              <w:spacing w:line="276" w:lineRule="auto"/>
              <w:jc w:val="center"/>
              <w:rPr>
                <w:rFonts w:cstheme="minorHAnsi"/>
                <w:sz w:val="20"/>
                <w:szCs w:val="20"/>
              </w:rPr>
            </w:pPr>
            <w:r w:rsidRPr="00D8294E">
              <w:rPr>
                <w:rFonts w:cstheme="minorHAnsi"/>
                <w:sz w:val="20"/>
                <w:szCs w:val="20"/>
              </w:rPr>
              <w:t>Liczba uczniów</w:t>
            </w:r>
          </w:p>
        </w:tc>
        <w:tc>
          <w:tcPr>
            <w:tcW w:w="3260" w:type="dxa"/>
            <w:gridSpan w:val="2"/>
          </w:tcPr>
          <w:p w14:paraId="55FFC533" w14:textId="77777777" w:rsidR="002E5F66" w:rsidRPr="00D8294E" w:rsidRDefault="002E5F66" w:rsidP="0027720E">
            <w:pPr>
              <w:spacing w:line="276" w:lineRule="auto"/>
              <w:jc w:val="center"/>
              <w:rPr>
                <w:rFonts w:cstheme="minorHAnsi"/>
                <w:b/>
                <w:bCs/>
                <w:sz w:val="20"/>
                <w:szCs w:val="20"/>
              </w:rPr>
            </w:pPr>
            <w:r w:rsidRPr="00D8294E">
              <w:rPr>
                <w:rFonts w:cstheme="minorHAnsi"/>
                <w:b/>
                <w:bCs/>
                <w:sz w:val="20"/>
                <w:szCs w:val="20"/>
              </w:rPr>
              <w:t>Spełnia normy</w:t>
            </w:r>
          </w:p>
        </w:tc>
        <w:tc>
          <w:tcPr>
            <w:tcW w:w="3255" w:type="dxa"/>
            <w:gridSpan w:val="2"/>
          </w:tcPr>
          <w:p w14:paraId="503D1DAD" w14:textId="77777777" w:rsidR="002E5F66" w:rsidRPr="00D8294E" w:rsidRDefault="002E5F66" w:rsidP="0027720E">
            <w:pPr>
              <w:spacing w:line="276" w:lineRule="auto"/>
              <w:jc w:val="center"/>
              <w:rPr>
                <w:rFonts w:cstheme="minorHAnsi"/>
                <w:b/>
                <w:bCs/>
                <w:sz w:val="20"/>
                <w:szCs w:val="20"/>
              </w:rPr>
            </w:pPr>
            <w:r w:rsidRPr="00D8294E">
              <w:rPr>
                <w:rFonts w:cstheme="minorHAnsi"/>
                <w:b/>
                <w:bCs/>
                <w:sz w:val="20"/>
                <w:szCs w:val="20"/>
              </w:rPr>
              <w:t>Nie spełnia norm</w:t>
            </w:r>
          </w:p>
        </w:tc>
      </w:tr>
      <w:tr w:rsidR="002E5F66" w:rsidRPr="00D8294E" w14:paraId="5707094B" w14:textId="77777777" w:rsidTr="008071BF">
        <w:trPr>
          <w:jc w:val="center"/>
        </w:trPr>
        <w:tc>
          <w:tcPr>
            <w:tcW w:w="1418" w:type="dxa"/>
            <w:vMerge/>
          </w:tcPr>
          <w:p w14:paraId="23C9CF2B" w14:textId="77777777" w:rsidR="002E5F66" w:rsidRPr="00D8294E" w:rsidRDefault="002E5F66" w:rsidP="0027720E">
            <w:pPr>
              <w:spacing w:line="276" w:lineRule="auto"/>
              <w:jc w:val="center"/>
              <w:rPr>
                <w:rFonts w:cstheme="minorHAnsi"/>
                <w:sz w:val="20"/>
                <w:szCs w:val="20"/>
              </w:rPr>
            </w:pPr>
          </w:p>
        </w:tc>
        <w:tc>
          <w:tcPr>
            <w:tcW w:w="1701" w:type="dxa"/>
          </w:tcPr>
          <w:p w14:paraId="101D5BFF" w14:textId="3AE18D6C" w:rsidR="002E5F66" w:rsidRPr="00D8294E" w:rsidRDefault="002E5F66" w:rsidP="0027720E">
            <w:pPr>
              <w:spacing w:line="276" w:lineRule="auto"/>
              <w:jc w:val="center"/>
              <w:rPr>
                <w:rFonts w:cstheme="minorHAnsi"/>
                <w:sz w:val="20"/>
                <w:szCs w:val="20"/>
              </w:rPr>
            </w:pPr>
            <w:r w:rsidRPr="00D8294E">
              <w:rPr>
                <w:rFonts w:cstheme="minorHAnsi"/>
                <w:sz w:val="20"/>
                <w:szCs w:val="20"/>
              </w:rPr>
              <w:t xml:space="preserve">Wysoka norma </w:t>
            </w:r>
            <w:r w:rsidR="00EB19E8" w:rsidRPr="00D8294E">
              <w:rPr>
                <w:rFonts w:cstheme="minorHAnsi"/>
                <w:sz w:val="20"/>
                <w:szCs w:val="20"/>
              </w:rPr>
              <w:t>&lt;</w:t>
            </w:r>
            <w:r w:rsidRPr="00D8294E">
              <w:rPr>
                <w:rFonts w:cstheme="minorHAnsi"/>
                <w:sz w:val="20"/>
                <w:szCs w:val="20"/>
              </w:rPr>
              <w:t>15%</w:t>
            </w:r>
            <w:r w:rsidR="00EB19E8" w:rsidRPr="00D8294E">
              <w:rPr>
                <w:rFonts w:cstheme="minorHAnsi"/>
                <w:sz w:val="20"/>
                <w:szCs w:val="20"/>
              </w:rPr>
              <w:t xml:space="preserve"> masy ciała ucznia</w:t>
            </w:r>
          </w:p>
        </w:tc>
        <w:tc>
          <w:tcPr>
            <w:tcW w:w="1559" w:type="dxa"/>
          </w:tcPr>
          <w:p w14:paraId="515F0207" w14:textId="35967EBB" w:rsidR="002E5F66" w:rsidRPr="00D8294E" w:rsidRDefault="002E5F66" w:rsidP="0027720E">
            <w:pPr>
              <w:spacing w:line="276" w:lineRule="auto"/>
              <w:jc w:val="center"/>
              <w:rPr>
                <w:rFonts w:cstheme="minorHAnsi"/>
                <w:sz w:val="20"/>
                <w:szCs w:val="20"/>
              </w:rPr>
            </w:pPr>
            <w:r w:rsidRPr="00D8294E">
              <w:rPr>
                <w:rFonts w:cstheme="minorHAnsi"/>
                <w:sz w:val="20"/>
                <w:szCs w:val="20"/>
              </w:rPr>
              <w:t xml:space="preserve">Niska norma </w:t>
            </w:r>
            <w:r w:rsidR="00EB19E8" w:rsidRPr="00D8294E">
              <w:rPr>
                <w:rFonts w:cstheme="minorHAnsi"/>
                <w:sz w:val="20"/>
                <w:szCs w:val="20"/>
              </w:rPr>
              <w:t>&lt;</w:t>
            </w:r>
            <w:r w:rsidRPr="00D8294E">
              <w:rPr>
                <w:rFonts w:cstheme="minorHAnsi"/>
                <w:sz w:val="20"/>
                <w:szCs w:val="20"/>
              </w:rPr>
              <w:t>1</w:t>
            </w:r>
            <w:r w:rsidR="00EB19E8" w:rsidRPr="00D8294E">
              <w:rPr>
                <w:rFonts w:cstheme="minorHAnsi"/>
                <w:sz w:val="20"/>
                <w:szCs w:val="20"/>
              </w:rPr>
              <w:t>0</w:t>
            </w:r>
            <w:r w:rsidRPr="00D8294E">
              <w:rPr>
                <w:rFonts w:cstheme="minorHAnsi"/>
                <w:sz w:val="20"/>
                <w:szCs w:val="20"/>
              </w:rPr>
              <w:t>%</w:t>
            </w:r>
            <w:r w:rsidR="00EB19E8" w:rsidRPr="00D8294E">
              <w:rPr>
                <w:rFonts w:cstheme="minorHAnsi"/>
                <w:sz w:val="20"/>
                <w:szCs w:val="20"/>
              </w:rPr>
              <w:t xml:space="preserve"> masy ciała ucznia</w:t>
            </w:r>
          </w:p>
        </w:tc>
        <w:tc>
          <w:tcPr>
            <w:tcW w:w="1744" w:type="dxa"/>
          </w:tcPr>
          <w:p w14:paraId="44DDAFD1" w14:textId="5F0BF40B" w:rsidR="002E5F66" w:rsidRPr="00D8294E" w:rsidRDefault="002E5F66" w:rsidP="0027720E">
            <w:pPr>
              <w:spacing w:line="276" w:lineRule="auto"/>
              <w:jc w:val="center"/>
              <w:rPr>
                <w:rFonts w:cstheme="minorHAnsi"/>
                <w:sz w:val="20"/>
                <w:szCs w:val="20"/>
              </w:rPr>
            </w:pPr>
            <w:r w:rsidRPr="00D8294E">
              <w:rPr>
                <w:rFonts w:cstheme="minorHAnsi"/>
                <w:sz w:val="20"/>
                <w:szCs w:val="20"/>
              </w:rPr>
              <w:t xml:space="preserve">Wysoka norma </w:t>
            </w:r>
            <w:r w:rsidR="00EB19E8" w:rsidRPr="00D8294E">
              <w:rPr>
                <w:rFonts w:cstheme="minorHAnsi"/>
                <w:sz w:val="20"/>
                <w:szCs w:val="20"/>
              </w:rPr>
              <w:t>&gt;</w:t>
            </w:r>
            <w:r w:rsidRPr="00D8294E">
              <w:rPr>
                <w:rFonts w:cstheme="minorHAnsi"/>
                <w:sz w:val="20"/>
                <w:szCs w:val="20"/>
              </w:rPr>
              <w:t>15%</w:t>
            </w:r>
            <w:r w:rsidR="00EB19E8" w:rsidRPr="00D8294E">
              <w:rPr>
                <w:rFonts w:cstheme="minorHAnsi"/>
                <w:sz w:val="20"/>
                <w:szCs w:val="20"/>
              </w:rPr>
              <w:t xml:space="preserve"> masy ciała ucznia</w:t>
            </w:r>
          </w:p>
        </w:tc>
        <w:tc>
          <w:tcPr>
            <w:tcW w:w="1511" w:type="dxa"/>
          </w:tcPr>
          <w:p w14:paraId="07AEC6A3" w14:textId="386BE099" w:rsidR="002E5F66" w:rsidRPr="00D8294E" w:rsidRDefault="002E5F66" w:rsidP="0027720E">
            <w:pPr>
              <w:spacing w:line="276" w:lineRule="auto"/>
              <w:jc w:val="center"/>
              <w:rPr>
                <w:rFonts w:cstheme="minorHAnsi"/>
                <w:sz w:val="20"/>
                <w:szCs w:val="20"/>
              </w:rPr>
            </w:pPr>
            <w:r w:rsidRPr="00D8294E">
              <w:rPr>
                <w:rFonts w:cstheme="minorHAnsi"/>
                <w:sz w:val="20"/>
                <w:szCs w:val="20"/>
              </w:rPr>
              <w:t xml:space="preserve">Niska norma </w:t>
            </w:r>
            <w:r w:rsidR="00EB19E8" w:rsidRPr="00D8294E">
              <w:rPr>
                <w:rFonts w:cstheme="minorHAnsi"/>
                <w:sz w:val="20"/>
                <w:szCs w:val="20"/>
              </w:rPr>
              <w:t>&gt;</w:t>
            </w:r>
            <w:r w:rsidRPr="00D8294E">
              <w:rPr>
                <w:rFonts w:cstheme="minorHAnsi"/>
                <w:sz w:val="20"/>
                <w:szCs w:val="20"/>
              </w:rPr>
              <w:t>1</w:t>
            </w:r>
            <w:r w:rsidR="00EB19E8" w:rsidRPr="00D8294E">
              <w:rPr>
                <w:rFonts w:cstheme="minorHAnsi"/>
                <w:sz w:val="20"/>
                <w:szCs w:val="20"/>
              </w:rPr>
              <w:t>0</w:t>
            </w:r>
            <w:r w:rsidRPr="00D8294E">
              <w:rPr>
                <w:rFonts w:cstheme="minorHAnsi"/>
                <w:sz w:val="20"/>
                <w:szCs w:val="20"/>
              </w:rPr>
              <w:t>%</w:t>
            </w:r>
            <w:r w:rsidR="00EB19E8" w:rsidRPr="00D8294E">
              <w:rPr>
                <w:rFonts w:cstheme="minorHAnsi"/>
                <w:sz w:val="20"/>
                <w:szCs w:val="20"/>
              </w:rPr>
              <w:t xml:space="preserve"> masy ciała ucznia</w:t>
            </w:r>
          </w:p>
        </w:tc>
      </w:tr>
      <w:tr w:rsidR="002E5F66" w:rsidRPr="00D8294E" w14:paraId="402A1E34" w14:textId="77777777" w:rsidTr="008071BF">
        <w:trPr>
          <w:jc w:val="center"/>
        </w:trPr>
        <w:tc>
          <w:tcPr>
            <w:tcW w:w="1418" w:type="dxa"/>
          </w:tcPr>
          <w:p w14:paraId="4778FAB8" w14:textId="77777777" w:rsidR="002E5F66" w:rsidRPr="00D8294E" w:rsidRDefault="002E5F66" w:rsidP="0027720E">
            <w:pPr>
              <w:spacing w:line="276" w:lineRule="auto"/>
              <w:jc w:val="center"/>
              <w:rPr>
                <w:rFonts w:cstheme="minorHAnsi"/>
                <w:sz w:val="20"/>
                <w:szCs w:val="20"/>
              </w:rPr>
            </w:pPr>
            <w:r w:rsidRPr="00D8294E">
              <w:rPr>
                <w:rFonts w:cstheme="minorHAnsi"/>
                <w:sz w:val="20"/>
                <w:szCs w:val="20"/>
              </w:rPr>
              <w:t>9382</w:t>
            </w:r>
          </w:p>
        </w:tc>
        <w:tc>
          <w:tcPr>
            <w:tcW w:w="1701" w:type="dxa"/>
          </w:tcPr>
          <w:p w14:paraId="07373E76" w14:textId="77777777" w:rsidR="002E5F66" w:rsidRPr="00D8294E" w:rsidRDefault="002E5F66" w:rsidP="0027720E">
            <w:pPr>
              <w:spacing w:line="276" w:lineRule="auto"/>
              <w:jc w:val="center"/>
              <w:rPr>
                <w:rFonts w:cstheme="minorHAnsi"/>
                <w:sz w:val="20"/>
                <w:szCs w:val="20"/>
              </w:rPr>
            </w:pPr>
            <w:r w:rsidRPr="00D8294E">
              <w:rPr>
                <w:rFonts w:cstheme="minorHAnsi"/>
                <w:sz w:val="20"/>
                <w:szCs w:val="20"/>
              </w:rPr>
              <w:t>7908</w:t>
            </w:r>
          </w:p>
        </w:tc>
        <w:tc>
          <w:tcPr>
            <w:tcW w:w="1559" w:type="dxa"/>
          </w:tcPr>
          <w:p w14:paraId="6D63F1A2" w14:textId="77777777" w:rsidR="002E5F66" w:rsidRPr="00D8294E" w:rsidRDefault="002E5F66" w:rsidP="0027720E">
            <w:pPr>
              <w:spacing w:line="276" w:lineRule="auto"/>
              <w:jc w:val="center"/>
              <w:rPr>
                <w:rFonts w:cstheme="minorHAnsi"/>
                <w:sz w:val="20"/>
                <w:szCs w:val="20"/>
              </w:rPr>
            </w:pPr>
            <w:r w:rsidRPr="00D8294E">
              <w:rPr>
                <w:rFonts w:cstheme="minorHAnsi"/>
                <w:sz w:val="20"/>
                <w:szCs w:val="20"/>
              </w:rPr>
              <w:t>4050</w:t>
            </w:r>
          </w:p>
        </w:tc>
        <w:tc>
          <w:tcPr>
            <w:tcW w:w="1744" w:type="dxa"/>
          </w:tcPr>
          <w:p w14:paraId="2E39B99B" w14:textId="77777777" w:rsidR="002E5F66" w:rsidRPr="00D8294E" w:rsidRDefault="002E5F66" w:rsidP="0027720E">
            <w:pPr>
              <w:spacing w:line="276" w:lineRule="auto"/>
              <w:jc w:val="center"/>
              <w:rPr>
                <w:rFonts w:cstheme="minorHAnsi"/>
                <w:sz w:val="20"/>
                <w:szCs w:val="20"/>
              </w:rPr>
            </w:pPr>
            <w:r w:rsidRPr="00D8294E">
              <w:rPr>
                <w:rFonts w:cstheme="minorHAnsi"/>
                <w:sz w:val="20"/>
                <w:szCs w:val="20"/>
              </w:rPr>
              <w:t>1474</w:t>
            </w:r>
          </w:p>
        </w:tc>
        <w:tc>
          <w:tcPr>
            <w:tcW w:w="1511" w:type="dxa"/>
          </w:tcPr>
          <w:p w14:paraId="77923C8E" w14:textId="77777777" w:rsidR="002E5F66" w:rsidRPr="00D8294E" w:rsidRDefault="002E5F66" w:rsidP="0027720E">
            <w:pPr>
              <w:spacing w:line="276" w:lineRule="auto"/>
              <w:jc w:val="center"/>
              <w:rPr>
                <w:rFonts w:cstheme="minorHAnsi"/>
                <w:sz w:val="20"/>
                <w:szCs w:val="20"/>
              </w:rPr>
            </w:pPr>
            <w:r w:rsidRPr="00D8294E">
              <w:rPr>
                <w:rFonts w:cstheme="minorHAnsi"/>
                <w:sz w:val="20"/>
                <w:szCs w:val="20"/>
              </w:rPr>
              <w:t>5332</w:t>
            </w:r>
          </w:p>
        </w:tc>
      </w:tr>
    </w:tbl>
    <w:p w14:paraId="64EFCE82" w14:textId="77777777" w:rsidR="001810AB" w:rsidRPr="00F931F7" w:rsidRDefault="001810AB" w:rsidP="00697C13">
      <w:pPr>
        <w:spacing w:line="276" w:lineRule="auto"/>
        <w:jc w:val="both"/>
        <w:rPr>
          <w:rFonts w:cstheme="minorHAnsi"/>
        </w:rPr>
      </w:pPr>
    </w:p>
    <w:p w14:paraId="30C72649" w14:textId="7FE6EDBA" w:rsidR="00275DC1" w:rsidRPr="0057057F" w:rsidRDefault="00B97455" w:rsidP="00B97455">
      <w:pPr>
        <w:pStyle w:val="Legenda"/>
        <w:rPr>
          <w:i w:val="0"/>
          <w:iCs w:val="0"/>
          <w:color w:val="auto"/>
        </w:rPr>
      </w:pPr>
      <w:bookmarkStart w:id="1143" w:name="_Toc133231386"/>
      <w:bookmarkStart w:id="1144" w:name="_Toc133236373"/>
      <w:bookmarkStart w:id="1145" w:name="_Toc133311763"/>
      <w:bookmarkStart w:id="1146" w:name="_Toc133320627"/>
      <w:bookmarkStart w:id="1147" w:name="_Toc133321738"/>
      <w:bookmarkStart w:id="1148" w:name="_Toc133387794"/>
      <w:bookmarkStart w:id="1149" w:name="_Toc133388658"/>
      <w:bookmarkStart w:id="1150" w:name="_Toc133413254"/>
      <w:bookmarkStart w:id="1151" w:name="_Toc133500679"/>
      <w:bookmarkStart w:id="1152" w:name="_Toc133576705"/>
      <w:bookmarkStart w:id="1153" w:name="_Toc133582309"/>
      <w:bookmarkStart w:id="1154" w:name="_Toc133582830"/>
      <w:bookmarkStart w:id="1155" w:name="_Toc133583817"/>
      <w:bookmarkStart w:id="1156" w:name="_Toc134604336"/>
      <w:bookmarkStart w:id="1157" w:name="_Toc134610859"/>
      <w:bookmarkStart w:id="1158" w:name="_Toc135041639"/>
      <w:bookmarkStart w:id="1159" w:name="_Toc135828631"/>
      <w:r w:rsidRPr="0057057F">
        <w:rPr>
          <w:i w:val="0"/>
          <w:iCs w:val="0"/>
          <w:color w:val="auto"/>
        </w:rPr>
        <w:t xml:space="preserve">Wykres </w:t>
      </w:r>
      <w:r w:rsidRPr="0057057F">
        <w:rPr>
          <w:i w:val="0"/>
          <w:iCs w:val="0"/>
          <w:color w:val="auto"/>
        </w:rPr>
        <w:fldChar w:fldCharType="begin"/>
      </w:r>
      <w:r w:rsidRPr="0057057F">
        <w:rPr>
          <w:i w:val="0"/>
          <w:iCs w:val="0"/>
          <w:color w:val="auto"/>
        </w:rPr>
        <w:instrText xml:space="preserve"> SEQ Wykres \* ARABIC </w:instrText>
      </w:r>
      <w:r w:rsidRPr="0057057F">
        <w:rPr>
          <w:i w:val="0"/>
          <w:iCs w:val="0"/>
          <w:color w:val="auto"/>
        </w:rPr>
        <w:fldChar w:fldCharType="separate"/>
      </w:r>
      <w:r w:rsidR="00274B9F">
        <w:rPr>
          <w:i w:val="0"/>
          <w:iCs w:val="0"/>
          <w:noProof/>
          <w:color w:val="auto"/>
        </w:rPr>
        <w:t>14</w:t>
      </w:r>
      <w:r w:rsidRPr="0057057F">
        <w:rPr>
          <w:i w:val="0"/>
          <w:iCs w:val="0"/>
          <w:color w:val="auto"/>
        </w:rPr>
        <w:fldChar w:fldCharType="end"/>
      </w:r>
      <w:bookmarkEnd w:id="1143"/>
      <w:bookmarkEnd w:id="1144"/>
      <w:bookmarkEnd w:id="1145"/>
      <w:bookmarkEnd w:id="1146"/>
      <w:bookmarkEnd w:id="1147"/>
      <w:bookmarkEnd w:id="1148"/>
      <w:bookmarkEnd w:id="1149"/>
      <w:r w:rsidR="004117B7">
        <w:rPr>
          <w:i w:val="0"/>
          <w:iCs w:val="0"/>
          <w:color w:val="auto"/>
        </w:rPr>
        <w:t>.</w:t>
      </w:r>
      <w:r w:rsidR="00841381" w:rsidRPr="0057057F">
        <w:rPr>
          <w:i w:val="0"/>
          <w:iCs w:val="0"/>
          <w:noProof/>
          <w:color w:val="auto"/>
        </w:rPr>
        <w:t xml:space="preserve"> Wyniki pomiarów wagi tornistrów</w:t>
      </w:r>
      <w:bookmarkEnd w:id="1150"/>
      <w:bookmarkEnd w:id="1151"/>
      <w:bookmarkEnd w:id="1152"/>
      <w:bookmarkEnd w:id="1153"/>
      <w:bookmarkEnd w:id="1154"/>
      <w:bookmarkEnd w:id="1155"/>
      <w:bookmarkEnd w:id="1156"/>
      <w:bookmarkEnd w:id="1157"/>
      <w:bookmarkEnd w:id="1158"/>
      <w:bookmarkEnd w:id="1159"/>
    </w:p>
    <w:p w14:paraId="5ED24D4E" w14:textId="77777777" w:rsidR="001810AB" w:rsidRPr="00830AD0" w:rsidRDefault="001810AB" w:rsidP="008071BF">
      <w:pPr>
        <w:spacing w:line="276" w:lineRule="auto"/>
        <w:ind w:left="360"/>
        <w:jc w:val="center"/>
        <w:rPr>
          <w:rFonts w:cstheme="minorHAnsi"/>
        </w:rPr>
      </w:pPr>
      <w:r w:rsidRPr="00830AD0">
        <w:rPr>
          <w:rFonts w:cstheme="minorHAnsi"/>
          <w:noProof/>
        </w:rPr>
        <w:drawing>
          <wp:inline distT="0" distB="0" distL="0" distR="0" wp14:anchorId="4A0ACF6B" wp14:editId="44A60F06">
            <wp:extent cx="4457700" cy="2578100"/>
            <wp:effectExtent l="0" t="0" r="0" b="12700"/>
            <wp:docPr id="9" name="Wykres 9" descr="Wykres 14 Wyniki pomiarów wagi tornistrów">
              <a:extLst xmlns:a="http://schemas.openxmlformats.org/drawingml/2006/main">
                <a:ext uri="{FF2B5EF4-FFF2-40B4-BE49-F238E27FC236}">
                  <a16:creationId xmlns:a16="http://schemas.microsoft.com/office/drawing/2014/main" id="{0F364B83-2664-4826-77B6-8A8BD2220C8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102B879A" w14:textId="77777777" w:rsidR="001810AB" w:rsidRPr="00830AD0" w:rsidRDefault="001810AB" w:rsidP="004156CF">
      <w:pPr>
        <w:pStyle w:val="Stylnastroninternet"/>
      </w:pPr>
    </w:p>
    <w:p w14:paraId="70FDC635" w14:textId="309A824A" w:rsidR="001810AB" w:rsidRPr="00340883" w:rsidRDefault="001810AB" w:rsidP="003F1CA0">
      <w:pPr>
        <w:pStyle w:val="Nagwek2"/>
        <w:numPr>
          <w:ilvl w:val="0"/>
          <w:numId w:val="115"/>
        </w:numPr>
        <w:spacing w:before="0"/>
      </w:pPr>
      <w:bookmarkStart w:id="1160" w:name="_Toc135828507"/>
      <w:r w:rsidRPr="00340883">
        <w:t>Warunki do prowadzenia zajęć wychowania fizycznego</w:t>
      </w:r>
      <w:bookmarkEnd w:id="1160"/>
    </w:p>
    <w:p w14:paraId="52A9BFFC" w14:textId="77777777" w:rsidR="001810AB" w:rsidRPr="00830AD0" w:rsidRDefault="001810AB" w:rsidP="004156CF">
      <w:pPr>
        <w:pStyle w:val="Stylnastroninternet"/>
      </w:pPr>
    </w:p>
    <w:p w14:paraId="55371391" w14:textId="1BBC760B" w:rsidR="001810AB" w:rsidRPr="00340883" w:rsidRDefault="001810AB" w:rsidP="004156CF">
      <w:pPr>
        <w:pStyle w:val="Stylnastroninternet"/>
        <w:rPr>
          <w:szCs w:val="24"/>
        </w:rPr>
      </w:pPr>
      <w:r w:rsidRPr="00340883">
        <w:rPr>
          <w:szCs w:val="24"/>
        </w:rPr>
        <w:t>Stan infrastruktury do realizacji zajęć</w:t>
      </w:r>
      <w:r w:rsidR="005A5A82">
        <w:rPr>
          <w:szCs w:val="24"/>
        </w:rPr>
        <w:t xml:space="preserve"> z </w:t>
      </w:r>
      <w:r w:rsidRPr="00340883">
        <w:rPr>
          <w:szCs w:val="24"/>
        </w:rPr>
        <w:t>wychowania fizycznego oceniono</w:t>
      </w:r>
      <w:r w:rsidR="000E738B">
        <w:rPr>
          <w:szCs w:val="24"/>
        </w:rPr>
        <w:t xml:space="preserve"> w </w:t>
      </w:r>
      <w:r w:rsidRPr="00340883">
        <w:rPr>
          <w:b/>
          <w:szCs w:val="24"/>
        </w:rPr>
        <w:t>433</w:t>
      </w:r>
      <w:r w:rsidRPr="00340883">
        <w:rPr>
          <w:szCs w:val="24"/>
        </w:rPr>
        <w:t xml:space="preserve"> szkołach na terenie woj. zachodniopomorskiego. Placówki posiadały: </w:t>
      </w:r>
    </w:p>
    <w:p w14:paraId="3CF68688" w14:textId="4F029F60" w:rsidR="001810AB" w:rsidRPr="00340883" w:rsidRDefault="001810AB" w:rsidP="004156CF">
      <w:pPr>
        <w:pStyle w:val="punktatornastron"/>
      </w:pPr>
      <w:r w:rsidRPr="00340883">
        <w:rPr>
          <w:b/>
        </w:rPr>
        <w:t>17</w:t>
      </w:r>
      <w:r w:rsidRPr="00340883">
        <w:t xml:space="preserve"> - jedynie salę gimnastyczną,</w:t>
      </w:r>
    </w:p>
    <w:p w14:paraId="5893D59D" w14:textId="2B7805DB" w:rsidR="001810AB" w:rsidRPr="00340883" w:rsidRDefault="001810AB" w:rsidP="004156CF">
      <w:pPr>
        <w:pStyle w:val="punktatornastron"/>
      </w:pPr>
      <w:r w:rsidRPr="00340883">
        <w:rPr>
          <w:b/>
        </w:rPr>
        <w:t>14</w:t>
      </w:r>
      <w:r w:rsidRPr="00340883">
        <w:t xml:space="preserve"> - jedynie sale zastępcze lub rekreacyjne, </w:t>
      </w:r>
    </w:p>
    <w:p w14:paraId="3A76C971" w14:textId="77777777" w:rsidR="001810AB" w:rsidRPr="00340883" w:rsidRDefault="001810AB" w:rsidP="004156CF">
      <w:pPr>
        <w:pStyle w:val="punktatornastron"/>
      </w:pPr>
      <w:r w:rsidRPr="00340883">
        <w:rPr>
          <w:b/>
        </w:rPr>
        <w:t>19</w:t>
      </w:r>
      <w:r w:rsidRPr="00340883">
        <w:t xml:space="preserve"> - jedynie boisko sportowe, </w:t>
      </w:r>
    </w:p>
    <w:p w14:paraId="7A1AD2FB" w14:textId="36857DD2" w:rsidR="001810AB" w:rsidRPr="00340883" w:rsidRDefault="001810AB" w:rsidP="004156CF">
      <w:pPr>
        <w:pStyle w:val="punktatornastron"/>
      </w:pPr>
      <w:r w:rsidRPr="00340883">
        <w:rPr>
          <w:b/>
        </w:rPr>
        <w:t>45</w:t>
      </w:r>
      <w:r w:rsidRPr="00340883">
        <w:t xml:space="preserve"> - salę gimnastyczną wraz</w:t>
      </w:r>
      <w:r w:rsidR="005A5A82">
        <w:t xml:space="preserve"> z </w:t>
      </w:r>
      <w:r w:rsidRPr="00340883">
        <w:t>boiskiem,</w:t>
      </w:r>
    </w:p>
    <w:p w14:paraId="721CECB4" w14:textId="06A994FC" w:rsidR="001810AB" w:rsidRPr="00340883" w:rsidRDefault="001810AB" w:rsidP="004156CF">
      <w:pPr>
        <w:pStyle w:val="punktatornastron"/>
      </w:pPr>
      <w:r w:rsidRPr="00340883">
        <w:rPr>
          <w:b/>
        </w:rPr>
        <w:t>38</w:t>
      </w:r>
      <w:r w:rsidRPr="00340883">
        <w:t xml:space="preserve"> - salę zastępcza/ rekreacyjną</w:t>
      </w:r>
      <w:r w:rsidR="005A5A82">
        <w:t xml:space="preserve"> z </w:t>
      </w:r>
      <w:r w:rsidRPr="00340883">
        <w:t>boiskiem,</w:t>
      </w:r>
    </w:p>
    <w:p w14:paraId="5AB1A99A" w14:textId="2A86B2E3" w:rsidR="001810AB" w:rsidRPr="00340883" w:rsidRDefault="001810AB" w:rsidP="004156CF">
      <w:pPr>
        <w:pStyle w:val="punktatornastron"/>
      </w:pPr>
      <w:r w:rsidRPr="00340883">
        <w:rPr>
          <w:b/>
        </w:rPr>
        <w:t>6</w:t>
      </w:r>
      <w:r w:rsidRPr="00340883">
        <w:t xml:space="preserve"> - salę gimnastyczną</w:t>
      </w:r>
      <w:r w:rsidR="005A5A82">
        <w:t xml:space="preserve"> i </w:t>
      </w:r>
      <w:r w:rsidRPr="00340883">
        <w:t>salę zastępczą/rekreacyjną</w:t>
      </w:r>
      <w:r w:rsidR="005A5A82">
        <w:t xml:space="preserve"> z </w:t>
      </w:r>
      <w:r w:rsidRPr="00340883">
        <w:t xml:space="preserve">boiskiem, </w:t>
      </w:r>
    </w:p>
    <w:p w14:paraId="6CC46EA8" w14:textId="0C897AAC" w:rsidR="001810AB" w:rsidRPr="00340883" w:rsidRDefault="001810AB" w:rsidP="004156CF">
      <w:pPr>
        <w:pStyle w:val="punktatornastron"/>
      </w:pPr>
      <w:r w:rsidRPr="00340883">
        <w:rPr>
          <w:b/>
        </w:rPr>
        <w:t>1</w:t>
      </w:r>
      <w:r w:rsidRPr="00340883">
        <w:t xml:space="preserve"> - salę gimnastyczną</w:t>
      </w:r>
      <w:r w:rsidR="005A5A82">
        <w:t xml:space="preserve"> i </w:t>
      </w:r>
      <w:r w:rsidRPr="00340883">
        <w:t xml:space="preserve">salę zastępczą/rekreacyjną bez boiska, </w:t>
      </w:r>
    </w:p>
    <w:p w14:paraId="46D60A95" w14:textId="62700292" w:rsidR="001810AB" w:rsidRPr="00340883" w:rsidRDefault="001810AB" w:rsidP="004156CF">
      <w:pPr>
        <w:pStyle w:val="punktatornastron"/>
      </w:pPr>
      <w:r w:rsidRPr="00340883">
        <w:rPr>
          <w:b/>
        </w:rPr>
        <w:t>231</w:t>
      </w:r>
      <w:r w:rsidRPr="00340883">
        <w:t xml:space="preserve"> - szkolny zespół sportowy</w:t>
      </w:r>
      <w:r w:rsidR="005A5A82">
        <w:t xml:space="preserve"> z </w:t>
      </w:r>
      <w:r w:rsidRPr="00340883">
        <w:t>boiskiem,</w:t>
      </w:r>
    </w:p>
    <w:p w14:paraId="1C60D12B" w14:textId="77777777" w:rsidR="001810AB" w:rsidRPr="00340883" w:rsidRDefault="001810AB" w:rsidP="004156CF">
      <w:pPr>
        <w:pStyle w:val="punktatornastron"/>
      </w:pPr>
      <w:r w:rsidRPr="00340883">
        <w:rPr>
          <w:b/>
        </w:rPr>
        <w:t>28</w:t>
      </w:r>
      <w:r w:rsidRPr="00340883">
        <w:t xml:space="preserve"> - szkolny zespół sportowy bez boiska,</w:t>
      </w:r>
    </w:p>
    <w:p w14:paraId="49452CB2" w14:textId="39B97897" w:rsidR="001810AB" w:rsidRPr="00340883" w:rsidRDefault="001810AB" w:rsidP="004156CF">
      <w:pPr>
        <w:pStyle w:val="punktatornastron"/>
      </w:pPr>
      <w:r w:rsidRPr="00340883">
        <w:rPr>
          <w:b/>
        </w:rPr>
        <w:t xml:space="preserve">34 </w:t>
      </w:r>
      <w:r w:rsidRPr="00340883">
        <w:t>- placówki nie posiadały infrastruktury do prowadzenia zajęć</w:t>
      </w:r>
      <w:r w:rsidR="005A5A82">
        <w:t xml:space="preserve"> z </w:t>
      </w:r>
      <w:r w:rsidRPr="00340883">
        <w:t>wychowania fizycznego</w:t>
      </w:r>
      <w:r w:rsidR="004156CF">
        <w:t>.</w:t>
      </w:r>
    </w:p>
    <w:p w14:paraId="7DD08CD7" w14:textId="17EF9120" w:rsidR="001810AB" w:rsidRDefault="001810AB" w:rsidP="004156CF">
      <w:pPr>
        <w:pStyle w:val="Stylnastroninternet"/>
      </w:pPr>
      <w:r w:rsidRPr="00340883">
        <w:t>Należy wskazać, że</w:t>
      </w:r>
      <w:r w:rsidR="000E738B">
        <w:t xml:space="preserve"> w </w:t>
      </w:r>
      <w:r w:rsidRPr="00340883">
        <w:rPr>
          <w:b/>
        </w:rPr>
        <w:t>17</w:t>
      </w:r>
      <w:r w:rsidRPr="00340883">
        <w:t xml:space="preserve"> szkołach niezależnie od posiadanej infrastruktury zajęcia</w:t>
      </w:r>
      <w:r w:rsidR="005A5A82">
        <w:t xml:space="preserve"> z </w:t>
      </w:r>
      <w:r w:rsidRPr="00340883">
        <w:t xml:space="preserve">wychowania fizycznego prowadzone są  na korytarzach. Ustalono również, że </w:t>
      </w:r>
      <w:r w:rsidRPr="00340883">
        <w:rPr>
          <w:b/>
        </w:rPr>
        <w:t>143</w:t>
      </w:r>
      <w:r w:rsidRPr="00340883">
        <w:t xml:space="preserve"> szkół korzysta</w:t>
      </w:r>
      <w:r w:rsidR="005A5A82">
        <w:t xml:space="preserve"> z </w:t>
      </w:r>
      <w:r w:rsidRPr="00340883">
        <w:t>infrastruktury do prowadzenia zajęć</w:t>
      </w:r>
      <w:r w:rsidR="005A5A82">
        <w:t xml:space="preserve"> z </w:t>
      </w:r>
      <w:r w:rsidRPr="00340883">
        <w:t>wychowania fizycznego poza obiektem (</w:t>
      </w:r>
      <w:proofErr w:type="spellStart"/>
      <w:r w:rsidR="004C4261" w:rsidRPr="00340883">
        <w:t>sal</w:t>
      </w:r>
      <w:proofErr w:type="spellEnd"/>
      <w:r w:rsidRPr="00340883">
        <w:t xml:space="preserve"> gimnastycznych, hal sportowych, siłowni, fitness klubu, basenów, innej sali specjalistycznej).</w:t>
      </w:r>
    </w:p>
    <w:p w14:paraId="7B1CD3D5" w14:textId="10B35086" w:rsidR="00CF481D" w:rsidRPr="00CF481D" w:rsidRDefault="00CF481D" w:rsidP="004156CF">
      <w:pPr>
        <w:pStyle w:val="Stylnastroninternet"/>
      </w:pPr>
      <w:r w:rsidRPr="00CF481D">
        <w:rPr>
          <w:rFonts w:cstheme="minorHAnsi"/>
        </w:rPr>
        <w:lastRenderedPageBreak/>
        <w:t>Kontrole wykazały, że większość placówek zapewniła właściwe warunki do realizacji zajęć</w:t>
      </w:r>
      <w:r w:rsidR="005A5A82">
        <w:rPr>
          <w:rFonts w:cstheme="minorHAnsi"/>
        </w:rPr>
        <w:t xml:space="preserve"> z </w:t>
      </w:r>
      <w:r w:rsidRPr="00CF481D">
        <w:rPr>
          <w:rFonts w:cstheme="minorHAnsi"/>
        </w:rPr>
        <w:t xml:space="preserve">wychowania fizycznego. </w:t>
      </w:r>
      <w:r w:rsidRPr="00CF481D">
        <w:t>Na poprawę stanu sanitarno - higienicznego</w:t>
      </w:r>
      <w:r w:rsidR="005A5A82">
        <w:t xml:space="preserve"> i </w:t>
      </w:r>
      <w:r w:rsidRPr="00CF481D">
        <w:t xml:space="preserve">technicznego bloków sportowych / pomieszczeń sportowych wydano </w:t>
      </w:r>
      <w:r w:rsidRPr="00CF481D">
        <w:rPr>
          <w:b/>
        </w:rPr>
        <w:t>78</w:t>
      </w:r>
      <w:r w:rsidRPr="00CF481D">
        <w:t xml:space="preserve"> decyzji.</w:t>
      </w:r>
    </w:p>
    <w:p w14:paraId="44B80EB0" w14:textId="77777777" w:rsidR="001810AB" w:rsidRPr="00340883" w:rsidRDefault="001810AB" w:rsidP="004156CF">
      <w:pPr>
        <w:pStyle w:val="Stylnastroninternet"/>
      </w:pPr>
      <w:r w:rsidRPr="00340883">
        <w:t>Najczęściej stwierdzone nieprawidłowości: dotyczyły:</w:t>
      </w:r>
    </w:p>
    <w:p w14:paraId="64185612" w14:textId="6DA55FEC" w:rsidR="001810AB" w:rsidRPr="00340883" w:rsidRDefault="001810AB" w:rsidP="004156CF">
      <w:pPr>
        <w:pStyle w:val="punktatornastron"/>
        <w:rPr>
          <w:rStyle w:val="markedcontent"/>
          <w:rFonts w:ascii="Calibri" w:hAnsi="Calibri" w:cs="Calibri"/>
          <w:szCs w:val="24"/>
        </w:rPr>
      </w:pPr>
      <w:r w:rsidRPr="00340883">
        <w:t>nierównego, wytartego miejscami</w:t>
      </w:r>
      <w:r w:rsidR="005A5A82">
        <w:t xml:space="preserve"> z </w:t>
      </w:r>
      <w:r w:rsidRPr="00340883">
        <w:t>ubytkami parkietu</w:t>
      </w:r>
      <w:r w:rsidR="000E738B">
        <w:t xml:space="preserve"> w </w:t>
      </w:r>
      <w:r w:rsidRPr="00340883">
        <w:t>sali gimnastycznej,</w:t>
      </w:r>
      <w:r w:rsidRPr="00340883">
        <w:rPr>
          <w:rStyle w:val="markedcontent"/>
          <w:rFonts w:ascii="Calibri" w:hAnsi="Calibri" w:cs="Calibri"/>
          <w:color w:val="000000" w:themeColor="text1"/>
          <w:szCs w:val="24"/>
        </w:rPr>
        <w:t xml:space="preserve"> oraz</w:t>
      </w:r>
      <w:r w:rsidR="00B23D53">
        <w:rPr>
          <w:rStyle w:val="markedcontent"/>
          <w:rFonts w:ascii="Calibri" w:hAnsi="Calibri" w:cs="Calibri"/>
          <w:color w:val="000000" w:themeColor="text1"/>
          <w:szCs w:val="24"/>
        </w:rPr>
        <w:t> </w:t>
      </w:r>
      <w:r w:rsidRPr="00340883">
        <w:rPr>
          <w:rStyle w:val="markedcontent"/>
          <w:rFonts w:ascii="Calibri" w:hAnsi="Calibri" w:cs="Calibri"/>
          <w:color w:val="000000" w:themeColor="text1"/>
          <w:szCs w:val="24"/>
        </w:rPr>
        <w:t>nierównej nawierzchni boisk szkolnych,</w:t>
      </w:r>
    </w:p>
    <w:p w14:paraId="14AACC1B" w14:textId="77777777" w:rsidR="001810AB" w:rsidRPr="00340883" w:rsidRDefault="001810AB" w:rsidP="004156CF">
      <w:pPr>
        <w:pStyle w:val="punktatornastron"/>
      </w:pPr>
      <w:r w:rsidRPr="00340883">
        <w:t>zniszczonego, uszkodzonego materiału pokrywającego sprzęty do ćwiczeń,</w:t>
      </w:r>
    </w:p>
    <w:p w14:paraId="7764D9EF" w14:textId="77777777" w:rsidR="001810AB" w:rsidRPr="00340883" w:rsidRDefault="001810AB" w:rsidP="004156CF">
      <w:pPr>
        <w:pStyle w:val="punktatornastron"/>
      </w:pPr>
      <w:r w:rsidRPr="00340883">
        <w:rPr>
          <w:rFonts w:cstheme="minorHAnsi"/>
        </w:rPr>
        <w:t>nieprawidłowego stanu sanitarno-technicznego powierzchni ścian sali gimnastycznej.</w:t>
      </w:r>
    </w:p>
    <w:p w14:paraId="09B04088" w14:textId="37071A52" w:rsidR="00CF481D" w:rsidRDefault="00CF481D" w:rsidP="004156CF">
      <w:pPr>
        <w:pStyle w:val="Stylnastroninternet"/>
      </w:pPr>
      <w:r w:rsidRPr="00CF481D">
        <w:t>Ponadto</w:t>
      </w:r>
      <w:r w:rsidR="000E738B">
        <w:t xml:space="preserve"> w </w:t>
      </w:r>
      <w:r w:rsidRPr="00CF481D">
        <w:t>obiektach stwierdzono prawidłowe warunki do utrzymania higieny osobistej po przeprowadzonych zajęciach</w:t>
      </w:r>
      <w:r w:rsidR="005A5A82">
        <w:t xml:space="preserve"> z </w:t>
      </w:r>
      <w:r w:rsidRPr="00CF481D">
        <w:t>wychowania fizycznego oraz sportowych za</w:t>
      </w:r>
      <w:r w:rsidR="00B23D53">
        <w:t> </w:t>
      </w:r>
      <w:r w:rsidRPr="00CF481D">
        <w:t xml:space="preserve">wyjątkiem </w:t>
      </w:r>
      <w:r w:rsidRPr="00CF481D">
        <w:rPr>
          <w:b/>
        </w:rPr>
        <w:t>10</w:t>
      </w:r>
      <w:r w:rsidRPr="00CF481D">
        <w:t xml:space="preserve">  placówek,</w:t>
      </w:r>
      <w:r w:rsidR="000E738B">
        <w:t xml:space="preserve"> w </w:t>
      </w:r>
      <w:r w:rsidRPr="00CF481D">
        <w:t>których pomieszczenia</w:t>
      </w:r>
      <w:r w:rsidR="005A5A82">
        <w:t xml:space="preserve"> z </w:t>
      </w:r>
      <w:r w:rsidRPr="00CF481D">
        <w:t xml:space="preserve">natryskami były nieczynne. </w:t>
      </w:r>
    </w:p>
    <w:p w14:paraId="08F23523" w14:textId="77777777" w:rsidR="004156CF" w:rsidRPr="00CF481D" w:rsidRDefault="004156CF" w:rsidP="004156CF">
      <w:pPr>
        <w:pStyle w:val="Stylnastroninternet"/>
      </w:pPr>
    </w:p>
    <w:p w14:paraId="62784929" w14:textId="2999B98E" w:rsidR="001810AB" w:rsidRPr="00FB0773" w:rsidRDefault="001810AB" w:rsidP="00FB0773">
      <w:pPr>
        <w:pStyle w:val="Nagwek2"/>
        <w:numPr>
          <w:ilvl w:val="0"/>
          <w:numId w:val="115"/>
        </w:numPr>
      </w:pPr>
      <w:bookmarkStart w:id="1161" w:name="_Toc135828508"/>
      <w:r w:rsidRPr="00340883">
        <w:rPr>
          <w:bCs/>
        </w:rPr>
        <w:t>Żywienie /  Dożywianie dzieci</w:t>
      </w:r>
      <w:r w:rsidR="005A5A82">
        <w:rPr>
          <w:bCs/>
        </w:rPr>
        <w:t xml:space="preserve"> i </w:t>
      </w:r>
      <w:r w:rsidRPr="00340883">
        <w:rPr>
          <w:bCs/>
        </w:rPr>
        <w:t>młodzieży</w:t>
      </w:r>
      <w:r w:rsidR="000E738B">
        <w:rPr>
          <w:bCs/>
        </w:rPr>
        <w:t xml:space="preserve"> w </w:t>
      </w:r>
      <w:r w:rsidRPr="00340883">
        <w:rPr>
          <w:bCs/>
        </w:rPr>
        <w:t>placówkach</w:t>
      </w:r>
      <w:bookmarkEnd w:id="1161"/>
    </w:p>
    <w:p w14:paraId="4F3C004C" w14:textId="77777777" w:rsidR="00756B93" w:rsidRDefault="00756B93" w:rsidP="004156CF">
      <w:pPr>
        <w:pStyle w:val="Stylnastroninternet"/>
      </w:pPr>
      <w:bookmarkStart w:id="1162" w:name="_Toc133231340"/>
      <w:bookmarkStart w:id="1163" w:name="_Toc133236349"/>
      <w:bookmarkStart w:id="1164" w:name="_Toc133311739"/>
      <w:bookmarkStart w:id="1165" w:name="_Toc133320595"/>
      <w:bookmarkStart w:id="1166" w:name="_Toc133321714"/>
    </w:p>
    <w:p w14:paraId="41D32C00" w14:textId="593B001D" w:rsidR="00275DC1" w:rsidRPr="0057057F" w:rsidRDefault="00275DC1" w:rsidP="00275DC1">
      <w:pPr>
        <w:pStyle w:val="Legenda"/>
        <w:keepNext/>
        <w:rPr>
          <w:i w:val="0"/>
          <w:iCs w:val="0"/>
          <w:color w:val="auto"/>
        </w:rPr>
      </w:pPr>
      <w:bookmarkStart w:id="1167" w:name="_Toc133387692"/>
      <w:bookmarkStart w:id="1168" w:name="_Toc133388636"/>
      <w:bookmarkStart w:id="1169" w:name="_Toc133500659"/>
      <w:bookmarkStart w:id="1170" w:name="_Toc133559663"/>
      <w:bookmarkStart w:id="1171" w:name="_Toc133576685"/>
      <w:bookmarkStart w:id="1172" w:name="_Toc133582289"/>
      <w:bookmarkStart w:id="1173" w:name="_Toc133582907"/>
      <w:bookmarkStart w:id="1174" w:name="_Toc133583797"/>
      <w:bookmarkStart w:id="1175" w:name="_Toc134604406"/>
      <w:bookmarkStart w:id="1176" w:name="_Toc134610920"/>
      <w:bookmarkStart w:id="1177" w:name="_Toc135041619"/>
      <w:bookmarkStart w:id="1178" w:name="_Toc135828611"/>
      <w:r w:rsidRPr="0057057F">
        <w:rPr>
          <w:i w:val="0"/>
          <w:iCs w:val="0"/>
          <w:color w:val="auto"/>
        </w:rPr>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46</w:t>
      </w:r>
      <w:bookmarkEnd w:id="1162"/>
      <w:bookmarkEnd w:id="1163"/>
      <w:r w:rsidRPr="0057057F">
        <w:rPr>
          <w:i w:val="0"/>
          <w:iCs w:val="0"/>
          <w:noProof/>
          <w:color w:val="auto"/>
        </w:rPr>
        <w:fldChar w:fldCharType="end"/>
      </w:r>
      <w:r w:rsidR="004117B7">
        <w:rPr>
          <w:i w:val="0"/>
          <w:iCs w:val="0"/>
          <w:noProof/>
          <w:color w:val="auto"/>
        </w:rPr>
        <w:t>.</w:t>
      </w:r>
      <w:r w:rsidR="00636A9D" w:rsidRPr="0057057F">
        <w:rPr>
          <w:i w:val="0"/>
          <w:iCs w:val="0"/>
          <w:noProof/>
          <w:color w:val="auto"/>
        </w:rPr>
        <w:t xml:space="preserve"> </w:t>
      </w:r>
      <w:bookmarkEnd w:id="1164"/>
      <w:bookmarkEnd w:id="1165"/>
      <w:bookmarkEnd w:id="1166"/>
      <w:r w:rsidR="009E1AB3" w:rsidRPr="0057057F">
        <w:rPr>
          <w:i w:val="0"/>
          <w:iCs w:val="0"/>
          <w:noProof/>
          <w:color w:val="auto"/>
        </w:rPr>
        <w:t>D</w:t>
      </w:r>
      <w:r w:rsidR="001D4892" w:rsidRPr="0057057F">
        <w:rPr>
          <w:i w:val="0"/>
          <w:iCs w:val="0"/>
          <w:noProof/>
          <w:color w:val="auto"/>
        </w:rPr>
        <w:t>ane dotyczące sposobu żywienia</w:t>
      </w:r>
      <w:r w:rsidR="005A5A82" w:rsidRPr="0057057F">
        <w:rPr>
          <w:i w:val="0"/>
          <w:iCs w:val="0"/>
          <w:noProof/>
          <w:color w:val="auto"/>
        </w:rPr>
        <w:t xml:space="preserve"> i </w:t>
      </w:r>
      <w:r w:rsidR="001D4892" w:rsidRPr="0057057F">
        <w:rPr>
          <w:i w:val="0"/>
          <w:iCs w:val="0"/>
          <w:noProof/>
          <w:color w:val="auto"/>
        </w:rPr>
        <w:t>do</w:t>
      </w:r>
      <w:r w:rsidR="009E1AB3" w:rsidRPr="0057057F">
        <w:rPr>
          <w:i w:val="0"/>
          <w:iCs w:val="0"/>
          <w:noProof/>
          <w:color w:val="auto"/>
        </w:rPr>
        <w:t>ż</w:t>
      </w:r>
      <w:r w:rsidR="001D4892" w:rsidRPr="0057057F">
        <w:rPr>
          <w:i w:val="0"/>
          <w:iCs w:val="0"/>
          <w:noProof/>
          <w:color w:val="auto"/>
        </w:rPr>
        <w:t>ywiania</w:t>
      </w:r>
      <w:r w:rsidR="000E738B" w:rsidRPr="0057057F">
        <w:rPr>
          <w:i w:val="0"/>
          <w:iCs w:val="0"/>
          <w:noProof/>
          <w:color w:val="auto"/>
        </w:rPr>
        <w:t xml:space="preserve"> w </w:t>
      </w:r>
      <w:r w:rsidR="001D4892" w:rsidRPr="0057057F">
        <w:rPr>
          <w:i w:val="0"/>
          <w:iCs w:val="0"/>
          <w:noProof/>
          <w:color w:val="auto"/>
        </w:rPr>
        <w:t>placówkach szkolnych</w:t>
      </w:r>
      <w:bookmarkEnd w:id="1167"/>
      <w:bookmarkEnd w:id="1168"/>
      <w:bookmarkEnd w:id="1169"/>
      <w:bookmarkEnd w:id="1170"/>
      <w:bookmarkEnd w:id="1171"/>
      <w:bookmarkEnd w:id="1172"/>
      <w:bookmarkEnd w:id="1173"/>
      <w:bookmarkEnd w:id="1174"/>
      <w:bookmarkEnd w:id="1175"/>
      <w:bookmarkEnd w:id="1176"/>
      <w:bookmarkEnd w:id="1177"/>
      <w:bookmarkEnd w:id="1178"/>
    </w:p>
    <w:tbl>
      <w:tblPr>
        <w:tblStyle w:val="Siatkatabelijasna"/>
        <w:tblW w:w="10774" w:type="dxa"/>
        <w:jc w:val="center"/>
        <w:tblLayout w:type="fixed"/>
        <w:tblLook w:val="04A0" w:firstRow="1" w:lastRow="0" w:firstColumn="1" w:lastColumn="0" w:noHBand="0" w:noVBand="1"/>
        <w:tblCaption w:val="Tabela 46 Dane dotyczące sposobu żywienia i dożywiania w placówkach szkolnych"/>
        <w:tblDescription w:val="Tabela 46 Dane dotyczące sposobu żywienia i dożywiania w placówkach szkolnych"/>
      </w:tblPr>
      <w:tblGrid>
        <w:gridCol w:w="709"/>
        <w:gridCol w:w="568"/>
        <w:gridCol w:w="567"/>
        <w:gridCol w:w="567"/>
        <w:gridCol w:w="567"/>
        <w:gridCol w:w="565"/>
        <w:gridCol w:w="489"/>
        <w:gridCol w:w="567"/>
        <w:gridCol w:w="567"/>
        <w:gridCol w:w="709"/>
        <w:gridCol w:w="709"/>
        <w:gridCol w:w="788"/>
        <w:gridCol w:w="567"/>
        <w:gridCol w:w="709"/>
        <w:gridCol w:w="567"/>
        <w:gridCol w:w="709"/>
        <w:gridCol w:w="850"/>
      </w:tblGrid>
      <w:tr w:rsidR="001810AB" w:rsidRPr="00227565" w14:paraId="7CF2F196" w14:textId="77777777" w:rsidTr="00AD7B28">
        <w:trPr>
          <w:trHeight w:val="1965"/>
          <w:jc w:val="center"/>
        </w:trPr>
        <w:tc>
          <w:tcPr>
            <w:tcW w:w="709" w:type="dxa"/>
            <w:vMerge w:val="restart"/>
            <w:hideMark/>
          </w:tcPr>
          <w:p w14:paraId="3B9B8FCC"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Lata</w:t>
            </w:r>
          </w:p>
        </w:tc>
        <w:tc>
          <w:tcPr>
            <w:tcW w:w="1135" w:type="dxa"/>
            <w:gridSpan w:val="2"/>
            <w:hideMark/>
          </w:tcPr>
          <w:p w14:paraId="59E86025"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placówek</w:t>
            </w:r>
          </w:p>
        </w:tc>
        <w:tc>
          <w:tcPr>
            <w:tcW w:w="8080" w:type="dxa"/>
            <w:gridSpan w:val="13"/>
            <w:hideMark/>
          </w:tcPr>
          <w:p w14:paraId="42BD5FE1" w14:textId="6559855A"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Placówki skontrolowane,</w:t>
            </w:r>
            <w:r w:rsidR="000E738B" w:rsidRPr="00227565">
              <w:rPr>
                <w:rFonts w:cstheme="minorHAnsi"/>
                <w:b/>
                <w:bCs/>
                <w:sz w:val="16"/>
                <w:szCs w:val="16"/>
              </w:rPr>
              <w:t xml:space="preserve"> w </w:t>
            </w:r>
            <w:r w:rsidRPr="00227565">
              <w:rPr>
                <w:rFonts w:cstheme="minorHAnsi"/>
                <w:b/>
                <w:bCs/>
                <w:sz w:val="16"/>
                <w:szCs w:val="16"/>
              </w:rPr>
              <w:t>których stwierdzono</w:t>
            </w:r>
          </w:p>
        </w:tc>
        <w:tc>
          <w:tcPr>
            <w:tcW w:w="850" w:type="dxa"/>
            <w:vMerge w:val="restart"/>
            <w:textDirection w:val="btLr"/>
            <w:hideMark/>
          </w:tcPr>
          <w:p w14:paraId="76141EEA" w14:textId="497D4404"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dzieci</w:t>
            </w:r>
            <w:r w:rsidR="005A5A82" w:rsidRPr="00227565">
              <w:rPr>
                <w:rFonts w:cstheme="minorHAnsi"/>
                <w:b/>
                <w:bCs/>
                <w:sz w:val="16"/>
                <w:szCs w:val="16"/>
              </w:rPr>
              <w:t xml:space="preserve"> i </w:t>
            </w:r>
            <w:r w:rsidRPr="00227565">
              <w:rPr>
                <w:rFonts w:cstheme="minorHAnsi"/>
                <w:b/>
                <w:bCs/>
                <w:sz w:val="16"/>
                <w:szCs w:val="16"/>
              </w:rPr>
              <w:t>młodzieży korzystających</w:t>
            </w:r>
            <w:r w:rsidR="005A5A82" w:rsidRPr="00227565">
              <w:rPr>
                <w:rFonts w:cstheme="minorHAnsi"/>
                <w:b/>
                <w:bCs/>
                <w:sz w:val="16"/>
                <w:szCs w:val="16"/>
              </w:rPr>
              <w:t xml:space="preserve"> z </w:t>
            </w:r>
            <w:r w:rsidRPr="00227565">
              <w:rPr>
                <w:rFonts w:cstheme="minorHAnsi"/>
                <w:b/>
                <w:bCs/>
                <w:sz w:val="16"/>
                <w:szCs w:val="16"/>
              </w:rPr>
              <w:t>posiłków dofinansowywanych</w:t>
            </w:r>
          </w:p>
        </w:tc>
      </w:tr>
      <w:tr w:rsidR="001810AB" w:rsidRPr="00227565" w14:paraId="44A6EE17" w14:textId="77777777" w:rsidTr="00AD7B28">
        <w:trPr>
          <w:trHeight w:val="404"/>
          <w:jc w:val="center"/>
        </w:trPr>
        <w:tc>
          <w:tcPr>
            <w:tcW w:w="709" w:type="dxa"/>
            <w:vMerge/>
            <w:hideMark/>
          </w:tcPr>
          <w:p w14:paraId="0F2B0DFE" w14:textId="77777777" w:rsidR="001810AB" w:rsidRPr="00227565" w:rsidRDefault="001810AB" w:rsidP="0027720E">
            <w:pPr>
              <w:spacing w:line="276" w:lineRule="auto"/>
              <w:rPr>
                <w:rFonts w:cstheme="minorHAnsi"/>
                <w:b/>
                <w:bCs/>
                <w:sz w:val="16"/>
                <w:szCs w:val="16"/>
              </w:rPr>
            </w:pPr>
          </w:p>
        </w:tc>
        <w:tc>
          <w:tcPr>
            <w:tcW w:w="568" w:type="dxa"/>
            <w:vMerge w:val="restart"/>
            <w:textDirection w:val="btLr"/>
            <w:hideMark/>
          </w:tcPr>
          <w:p w14:paraId="01C47E8D"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W ewidencji</w:t>
            </w:r>
          </w:p>
        </w:tc>
        <w:tc>
          <w:tcPr>
            <w:tcW w:w="567" w:type="dxa"/>
            <w:vMerge w:val="restart"/>
            <w:textDirection w:val="btLr"/>
            <w:hideMark/>
          </w:tcPr>
          <w:p w14:paraId="6A37A051"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Skontrolowanych</w:t>
            </w:r>
          </w:p>
        </w:tc>
        <w:tc>
          <w:tcPr>
            <w:tcW w:w="1699" w:type="dxa"/>
            <w:gridSpan w:val="3"/>
            <w:hideMark/>
          </w:tcPr>
          <w:p w14:paraId="730E2D00"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posiłki</w:t>
            </w:r>
          </w:p>
        </w:tc>
        <w:tc>
          <w:tcPr>
            <w:tcW w:w="3829" w:type="dxa"/>
            <w:gridSpan w:val="6"/>
            <w:hideMark/>
          </w:tcPr>
          <w:p w14:paraId="01E14739"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Wydawanie ciepłych posiłków</w:t>
            </w:r>
          </w:p>
        </w:tc>
        <w:tc>
          <w:tcPr>
            <w:tcW w:w="1276" w:type="dxa"/>
            <w:gridSpan w:val="2"/>
            <w:vMerge w:val="restart"/>
            <w:hideMark/>
          </w:tcPr>
          <w:p w14:paraId="3A7610AD"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Organizowanie śniadań szkolnych*</w:t>
            </w:r>
          </w:p>
        </w:tc>
        <w:tc>
          <w:tcPr>
            <w:tcW w:w="1276" w:type="dxa"/>
            <w:gridSpan w:val="2"/>
            <w:vMerge w:val="restart"/>
            <w:hideMark/>
          </w:tcPr>
          <w:p w14:paraId="5E6A94D0"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Podawanie napoju**</w:t>
            </w:r>
          </w:p>
        </w:tc>
        <w:tc>
          <w:tcPr>
            <w:tcW w:w="850" w:type="dxa"/>
            <w:vMerge/>
            <w:hideMark/>
          </w:tcPr>
          <w:p w14:paraId="39DBE9D9" w14:textId="77777777" w:rsidR="001810AB" w:rsidRPr="00227565" w:rsidRDefault="001810AB" w:rsidP="0027720E">
            <w:pPr>
              <w:spacing w:line="276" w:lineRule="auto"/>
              <w:rPr>
                <w:rFonts w:cstheme="minorHAnsi"/>
                <w:b/>
                <w:bCs/>
                <w:sz w:val="16"/>
                <w:szCs w:val="16"/>
              </w:rPr>
            </w:pPr>
          </w:p>
        </w:tc>
      </w:tr>
      <w:tr w:rsidR="001810AB" w:rsidRPr="00227565" w14:paraId="6B444DBA" w14:textId="77777777" w:rsidTr="00AD7B28">
        <w:trPr>
          <w:trHeight w:val="516"/>
          <w:jc w:val="center"/>
        </w:trPr>
        <w:tc>
          <w:tcPr>
            <w:tcW w:w="709" w:type="dxa"/>
            <w:vMerge/>
            <w:hideMark/>
          </w:tcPr>
          <w:p w14:paraId="5308D467" w14:textId="77777777" w:rsidR="001810AB" w:rsidRPr="00227565" w:rsidRDefault="001810AB" w:rsidP="0027720E">
            <w:pPr>
              <w:spacing w:line="276" w:lineRule="auto"/>
              <w:rPr>
                <w:rFonts w:cstheme="minorHAnsi"/>
                <w:b/>
                <w:bCs/>
                <w:sz w:val="16"/>
                <w:szCs w:val="16"/>
              </w:rPr>
            </w:pPr>
          </w:p>
        </w:tc>
        <w:tc>
          <w:tcPr>
            <w:tcW w:w="568" w:type="dxa"/>
            <w:vMerge/>
            <w:hideMark/>
          </w:tcPr>
          <w:p w14:paraId="14C94A6A" w14:textId="77777777" w:rsidR="001810AB" w:rsidRPr="00227565" w:rsidRDefault="001810AB" w:rsidP="0027720E">
            <w:pPr>
              <w:spacing w:line="276" w:lineRule="auto"/>
              <w:rPr>
                <w:rFonts w:cstheme="minorHAnsi"/>
                <w:b/>
                <w:bCs/>
                <w:sz w:val="16"/>
                <w:szCs w:val="16"/>
              </w:rPr>
            </w:pPr>
          </w:p>
        </w:tc>
        <w:tc>
          <w:tcPr>
            <w:tcW w:w="567" w:type="dxa"/>
            <w:vMerge/>
            <w:hideMark/>
          </w:tcPr>
          <w:p w14:paraId="09387391" w14:textId="77777777" w:rsidR="001810AB" w:rsidRPr="00227565" w:rsidRDefault="001810AB" w:rsidP="0027720E">
            <w:pPr>
              <w:spacing w:line="276" w:lineRule="auto"/>
              <w:rPr>
                <w:rFonts w:cstheme="minorHAnsi"/>
                <w:b/>
                <w:bCs/>
                <w:sz w:val="16"/>
                <w:szCs w:val="16"/>
              </w:rPr>
            </w:pPr>
          </w:p>
        </w:tc>
        <w:tc>
          <w:tcPr>
            <w:tcW w:w="1134" w:type="dxa"/>
            <w:gridSpan w:val="2"/>
            <w:hideMark/>
          </w:tcPr>
          <w:p w14:paraId="55B637D9"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przygotowywane</w:t>
            </w:r>
          </w:p>
        </w:tc>
        <w:tc>
          <w:tcPr>
            <w:tcW w:w="565" w:type="dxa"/>
            <w:vMerge w:val="restart"/>
            <w:textDirection w:val="btLr"/>
            <w:hideMark/>
          </w:tcPr>
          <w:p w14:paraId="4A89662F"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zapewnione poza placówką</w:t>
            </w:r>
          </w:p>
        </w:tc>
        <w:tc>
          <w:tcPr>
            <w:tcW w:w="1623" w:type="dxa"/>
            <w:gridSpan w:val="3"/>
            <w:hideMark/>
          </w:tcPr>
          <w:p w14:paraId="1421F790"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placówek</w:t>
            </w:r>
          </w:p>
        </w:tc>
        <w:tc>
          <w:tcPr>
            <w:tcW w:w="2206" w:type="dxa"/>
            <w:gridSpan w:val="3"/>
            <w:hideMark/>
          </w:tcPr>
          <w:p w14:paraId="762304A9" w14:textId="2221C576"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dzieci</w:t>
            </w:r>
            <w:r w:rsidR="005A5A82" w:rsidRPr="00227565">
              <w:rPr>
                <w:rFonts w:cstheme="minorHAnsi"/>
                <w:b/>
                <w:bCs/>
                <w:sz w:val="16"/>
                <w:szCs w:val="16"/>
              </w:rPr>
              <w:t xml:space="preserve"> i </w:t>
            </w:r>
            <w:r w:rsidRPr="00227565">
              <w:rPr>
                <w:rFonts w:cstheme="minorHAnsi"/>
                <w:b/>
                <w:bCs/>
                <w:sz w:val="16"/>
                <w:szCs w:val="16"/>
              </w:rPr>
              <w:t>młodzieży korzystających</w:t>
            </w:r>
          </w:p>
        </w:tc>
        <w:tc>
          <w:tcPr>
            <w:tcW w:w="1276" w:type="dxa"/>
            <w:gridSpan w:val="2"/>
            <w:vMerge/>
            <w:hideMark/>
          </w:tcPr>
          <w:p w14:paraId="3876ADD3" w14:textId="77777777" w:rsidR="001810AB" w:rsidRPr="00227565" w:rsidRDefault="001810AB" w:rsidP="0027720E">
            <w:pPr>
              <w:spacing w:line="276" w:lineRule="auto"/>
              <w:rPr>
                <w:rFonts w:cstheme="minorHAnsi"/>
                <w:b/>
                <w:bCs/>
                <w:sz w:val="16"/>
                <w:szCs w:val="16"/>
              </w:rPr>
            </w:pPr>
          </w:p>
        </w:tc>
        <w:tc>
          <w:tcPr>
            <w:tcW w:w="1276" w:type="dxa"/>
            <w:gridSpan w:val="2"/>
            <w:vMerge/>
            <w:hideMark/>
          </w:tcPr>
          <w:p w14:paraId="3BF736D1" w14:textId="77777777" w:rsidR="001810AB" w:rsidRPr="00227565" w:rsidRDefault="001810AB" w:rsidP="0027720E">
            <w:pPr>
              <w:spacing w:line="276" w:lineRule="auto"/>
              <w:rPr>
                <w:rFonts w:cstheme="minorHAnsi"/>
                <w:b/>
                <w:bCs/>
                <w:sz w:val="16"/>
                <w:szCs w:val="16"/>
              </w:rPr>
            </w:pPr>
          </w:p>
        </w:tc>
        <w:tc>
          <w:tcPr>
            <w:tcW w:w="850" w:type="dxa"/>
            <w:vMerge/>
            <w:hideMark/>
          </w:tcPr>
          <w:p w14:paraId="15FECE7D" w14:textId="77777777" w:rsidR="001810AB" w:rsidRPr="00227565" w:rsidRDefault="001810AB" w:rsidP="0027720E">
            <w:pPr>
              <w:spacing w:line="276" w:lineRule="auto"/>
              <w:rPr>
                <w:rFonts w:cstheme="minorHAnsi"/>
                <w:b/>
                <w:bCs/>
                <w:sz w:val="16"/>
                <w:szCs w:val="16"/>
              </w:rPr>
            </w:pPr>
          </w:p>
        </w:tc>
      </w:tr>
      <w:tr w:rsidR="001810AB" w:rsidRPr="00227565" w14:paraId="01B0A98E" w14:textId="77777777" w:rsidTr="00AD7B28">
        <w:trPr>
          <w:trHeight w:val="1041"/>
          <w:jc w:val="center"/>
        </w:trPr>
        <w:tc>
          <w:tcPr>
            <w:tcW w:w="709" w:type="dxa"/>
            <w:vMerge/>
            <w:hideMark/>
          </w:tcPr>
          <w:p w14:paraId="3666BAE1" w14:textId="77777777" w:rsidR="001810AB" w:rsidRPr="00227565" w:rsidRDefault="001810AB" w:rsidP="0027720E">
            <w:pPr>
              <w:spacing w:line="276" w:lineRule="auto"/>
              <w:rPr>
                <w:rFonts w:cstheme="minorHAnsi"/>
                <w:b/>
                <w:bCs/>
                <w:sz w:val="16"/>
                <w:szCs w:val="16"/>
              </w:rPr>
            </w:pPr>
          </w:p>
        </w:tc>
        <w:tc>
          <w:tcPr>
            <w:tcW w:w="568" w:type="dxa"/>
            <w:vMerge/>
            <w:hideMark/>
          </w:tcPr>
          <w:p w14:paraId="1E1C0934" w14:textId="77777777" w:rsidR="001810AB" w:rsidRPr="00227565" w:rsidRDefault="001810AB" w:rsidP="0027720E">
            <w:pPr>
              <w:spacing w:line="276" w:lineRule="auto"/>
              <w:rPr>
                <w:rFonts w:cstheme="minorHAnsi"/>
                <w:b/>
                <w:bCs/>
                <w:sz w:val="16"/>
                <w:szCs w:val="16"/>
              </w:rPr>
            </w:pPr>
          </w:p>
        </w:tc>
        <w:tc>
          <w:tcPr>
            <w:tcW w:w="567" w:type="dxa"/>
            <w:vMerge/>
            <w:hideMark/>
          </w:tcPr>
          <w:p w14:paraId="3499E3F6" w14:textId="77777777" w:rsidR="001810AB" w:rsidRPr="00227565" w:rsidRDefault="001810AB" w:rsidP="0027720E">
            <w:pPr>
              <w:spacing w:line="276" w:lineRule="auto"/>
              <w:rPr>
                <w:rFonts w:cstheme="minorHAnsi"/>
                <w:b/>
                <w:bCs/>
                <w:sz w:val="16"/>
                <w:szCs w:val="16"/>
              </w:rPr>
            </w:pPr>
          </w:p>
        </w:tc>
        <w:tc>
          <w:tcPr>
            <w:tcW w:w="567" w:type="dxa"/>
            <w:textDirection w:val="btLr"/>
            <w:hideMark/>
          </w:tcPr>
          <w:p w14:paraId="0ECB2691"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na miejscu</w:t>
            </w:r>
          </w:p>
        </w:tc>
        <w:tc>
          <w:tcPr>
            <w:tcW w:w="567" w:type="dxa"/>
            <w:textDirection w:val="btLr"/>
            <w:hideMark/>
          </w:tcPr>
          <w:p w14:paraId="2293461E"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dowożone</w:t>
            </w:r>
          </w:p>
        </w:tc>
        <w:tc>
          <w:tcPr>
            <w:tcW w:w="565" w:type="dxa"/>
            <w:vMerge/>
            <w:hideMark/>
          </w:tcPr>
          <w:p w14:paraId="06F5C4A5" w14:textId="77777777" w:rsidR="001810AB" w:rsidRPr="00227565" w:rsidRDefault="001810AB" w:rsidP="0027720E">
            <w:pPr>
              <w:spacing w:line="276" w:lineRule="auto"/>
              <w:rPr>
                <w:rFonts w:cstheme="minorHAnsi"/>
                <w:b/>
                <w:bCs/>
                <w:sz w:val="16"/>
                <w:szCs w:val="16"/>
              </w:rPr>
            </w:pPr>
          </w:p>
        </w:tc>
        <w:tc>
          <w:tcPr>
            <w:tcW w:w="489" w:type="dxa"/>
            <w:textDirection w:val="btLr"/>
            <w:hideMark/>
          </w:tcPr>
          <w:p w14:paraId="1D8595F5"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ogółem</w:t>
            </w:r>
          </w:p>
        </w:tc>
        <w:tc>
          <w:tcPr>
            <w:tcW w:w="567" w:type="dxa"/>
            <w:textDirection w:val="btLr"/>
            <w:hideMark/>
          </w:tcPr>
          <w:p w14:paraId="28D68B55"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 xml:space="preserve">obiady pełne </w:t>
            </w:r>
          </w:p>
        </w:tc>
        <w:tc>
          <w:tcPr>
            <w:tcW w:w="567" w:type="dxa"/>
            <w:textDirection w:val="btLr"/>
            <w:hideMark/>
          </w:tcPr>
          <w:p w14:paraId="49ABFF9D"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posiłki jednodaniowe</w:t>
            </w:r>
          </w:p>
        </w:tc>
        <w:tc>
          <w:tcPr>
            <w:tcW w:w="709" w:type="dxa"/>
            <w:textDirection w:val="btLr"/>
            <w:hideMark/>
          </w:tcPr>
          <w:p w14:paraId="667A0BAA"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ogółem</w:t>
            </w:r>
          </w:p>
        </w:tc>
        <w:tc>
          <w:tcPr>
            <w:tcW w:w="709" w:type="dxa"/>
            <w:textDirection w:val="btLr"/>
            <w:hideMark/>
          </w:tcPr>
          <w:p w14:paraId="731E6C98"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z obiadów pełnych</w:t>
            </w:r>
          </w:p>
        </w:tc>
        <w:tc>
          <w:tcPr>
            <w:tcW w:w="788" w:type="dxa"/>
            <w:textDirection w:val="btLr"/>
            <w:hideMark/>
          </w:tcPr>
          <w:p w14:paraId="7138FC60"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z posiłków jedno- daniowych</w:t>
            </w:r>
          </w:p>
        </w:tc>
        <w:tc>
          <w:tcPr>
            <w:tcW w:w="567" w:type="dxa"/>
            <w:textDirection w:val="btLr"/>
            <w:hideMark/>
          </w:tcPr>
          <w:p w14:paraId="3236E424"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placówek</w:t>
            </w:r>
          </w:p>
        </w:tc>
        <w:tc>
          <w:tcPr>
            <w:tcW w:w="709" w:type="dxa"/>
            <w:textDirection w:val="btLr"/>
            <w:hideMark/>
          </w:tcPr>
          <w:p w14:paraId="7EDAF6E4"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korzystających</w:t>
            </w:r>
          </w:p>
        </w:tc>
        <w:tc>
          <w:tcPr>
            <w:tcW w:w="567" w:type="dxa"/>
            <w:textDirection w:val="btLr"/>
            <w:hideMark/>
          </w:tcPr>
          <w:p w14:paraId="313E8369"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placówek</w:t>
            </w:r>
          </w:p>
        </w:tc>
        <w:tc>
          <w:tcPr>
            <w:tcW w:w="709" w:type="dxa"/>
            <w:textDirection w:val="btLr"/>
            <w:hideMark/>
          </w:tcPr>
          <w:p w14:paraId="46443347" w14:textId="77777777" w:rsidR="001810AB" w:rsidRPr="00227565" w:rsidRDefault="001810AB" w:rsidP="0027720E">
            <w:pPr>
              <w:spacing w:line="276" w:lineRule="auto"/>
              <w:jc w:val="center"/>
              <w:rPr>
                <w:rFonts w:cstheme="minorHAnsi"/>
                <w:b/>
                <w:bCs/>
                <w:sz w:val="16"/>
                <w:szCs w:val="16"/>
              </w:rPr>
            </w:pPr>
            <w:r w:rsidRPr="00227565">
              <w:rPr>
                <w:rFonts w:cstheme="minorHAnsi"/>
                <w:b/>
                <w:bCs/>
                <w:sz w:val="16"/>
                <w:szCs w:val="16"/>
              </w:rPr>
              <w:t>liczba korzystających</w:t>
            </w:r>
          </w:p>
        </w:tc>
        <w:tc>
          <w:tcPr>
            <w:tcW w:w="850" w:type="dxa"/>
            <w:vMerge/>
            <w:hideMark/>
          </w:tcPr>
          <w:p w14:paraId="4170065B" w14:textId="77777777" w:rsidR="001810AB" w:rsidRPr="00227565" w:rsidRDefault="001810AB" w:rsidP="0027720E">
            <w:pPr>
              <w:spacing w:line="276" w:lineRule="auto"/>
              <w:rPr>
                <w:rFonts w:cstheme="minorHAnsi"/>
                <w:b/>
                <w:bCs/>
                <w:sz w:val="16"/>
                <w:szCs w:val="16"/>
              </w:rPr>
            </w:pPr>
          </w:p>
        </w:tc>
      </w:tr>
      <w:tr w:rsidR="001810AB" w:rsidRPr="00227565" w14:paraId="2A655A8A" w14:textId="77777777" w:rsidTr="00AD7B28">
        <w:trPr>
          <w:trHeight w:val="1013"/>
          <w:jc w:val="center"/>
        </w:trPr>
        <w:tc>
          <w:tcPr>
            <w:tcW w:w="709" w:type="dxa"/>
          </w:tcPr>
          <w:p w14:paraId="71654D8D" w14:textId="77777777" w:rsidR="001810AB" w:rsidRPr="00227565" w:rsidRDefault="001810AB" w:rsidP="0027720E">
            <w:pPr>
              <w:spacing w:line="276" w:lineRule="auto"/>
              <w:jc w:val="center"/>
              <w:rPr>
                <w:rFonts w:cstheme="minorHAnsi"/>
                <w:b/>
                <w:bCs/>
                <w:i/>
                <w:iCs/>
                <w:sz w:val="16"/>
                <w:szCs w:val="16"/>
              </w:rPr>
            </w:pPr>
            <w:r w:rsidRPr="00227565">
              <w:rPr>
                <w:rFonts w:cstheme="minorHAnsi"/>
                <w:b/>
                <w:bCs/>
                <w:sz w:val="16"/>
                <w:szCs w:val="16"/>
              </w:rPr>
              <w:t>2021</w:t>
            </w:r>
          </w:p>
        </w:tc>
        <w:tc>
          <w:tcPr>
            <w:tcW w:w="568" w:type="dxa"/>
          </w:tcPr>
          <w:p w14:paraId="565D176E"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737</w:t>
            </w:r>
          </w:p>
        </w:tc>
        <w:tc>
          <w:tcPr>
            <w:tcW w:w="567" w:type="dxa"/>
          </w:tcPr>
          <w:p w14:paraId="4C58B572"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208</w:t>
            </w:r>
          </w:p>
        </w:tc>
        <w:tc>
          <w:tcPr>
            <w:tcW w:w="567" w:type="dxa"/>
          </w:tcPr>
          <w:p w14:paraId="0235B221"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87</w:t>
            </w:r>
          </w:p>
        </w:tc>
        <w:tc>
          <w:tcPr>
            <w:tcW w:w="567" w:type="dxa"/>
          </w:tcPr>
          <w:p w14:paraId="60FF5C0D"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113</w:t>
            </w:r>
          </w:p>
        </w:tc>
        <w:tc>
          <w:tcPr>
            <w:tcW w:w="565" w:type="dxa"/>
          </w:tcPr>
          <w:p w14:paraId="3F7B442E"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6</w:t>
            </w:r>
          </w:p>
        </w:tc>
        <w:tc>
          <w:tcPr>
            <w:tcW w:w="489" w:type="dxa"/>
          </w:tcPr>
          <w:p w14:paraId="76F360F0"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203</w:t>
            </w:r>
          </w:p>
        </w:tc>
        <w:tc>
          <w:tcPr>
            <w:tcW w:w="567" w:type="dxa"/>
          </w:tcPr>
          <w:p w14:paraId="71DADB49"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110</w:t>
            </w:r>
          </w:p>
        </w:tc>
        <w:tc>
          <w:tcPr>
            <w:tcW w:w="567" w:type="dxa"/>
          </w:tcPr>
          <w:p w14:paraId="741B6259"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93</w:t>
            </w:r>
          </w:p>
        </w:tc>
        <w:tc>
          <w:tcPr>
            <w:tcW w:w="709" w:type="dxa"/>
          </w:tcPr>
          <w:p w14:paraId="5998E0A6"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12142</w:t>
            </w:r>
          </w:p>
        </w:tc>
        <w:tc>
          <w:tcPr>
            <w:tcW w:w="709" w:type="dxa"/>
          </w:tcPr>
          <w:p w14:paraId="58EF24EF"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7724</w:t>
            </w:r>
          </w:p>
        </w:tc>
        <w:tc>
          <w:tcPr>
            <w:tcW w:w="788" w:type="dxa"/>
          </w:tcPr>
          <w:p w14:paraId="6968BC7D"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4448</w:t>
            </w:r>
          </w:p>
        </w:tc>
        <w:tc>
          <w:tcPr>
            <w:tcW w:w="567" w:type="dxa"/>
          </w:tcPr>
          <w:p w14:paraId="7213F52D"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28</w:t>
            </w:r>
          </w:p>
        </w:tc>
        <w:tc>
          <w:tcPr>
            <w:tcW w:w="709" w:type="dxa"/>
          </w:tcPr>
          <w:p w14:paraId="02B1C386"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1353</w:t>
            </w:r>
          </w:p>
        </w:tc>
        <w:tc>
          <w:tcPr>
            <w:tcW w:w="567" w:type="dxa"/>
          </w:tcPr>
          <w:p w14:paraId="78A6AF09"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75</w:t>
            </w:r>
          </w:p>
        </w:tc>
        <w:tc>
          <w:tcPr>
            <w:tcW w:w="709" w:type="dxa"/>
          </w:tcPr>
          <w:p w14:paraId="2D95F7CA"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7643</w:t>
            </w:r>
          </w:p>
        </w:tc>
        <w:tc>
          <w:tcPr>
            <w:tcW w:w="850" w:type="dxa"/>
          </w:tcPr>
          <w:p w14:paraId="6D4FD32D"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1727</w:t>
            </w:r>
          </w:p>
        </w:tc>
      </w:tr>
      <w:tr w:rsidR="001810AB" w:rsidRPr="00227565" w14:paraId="07621176" w14:textId="77777777" w:rsidTr="00AD7B28">
        <w:trPr>
          <w:trHeight w:val="710"/>
          <w:jc w:val="center"/>
        </w:trPr>
        <w:tc>
          <w:tcPr>
            <w:tcW w:w="709" w:type="dxa"/>
          </w:tcPr>
          <w:p w14:paraId="6ABC4691" w14:textId="485ED13D" w:rsidR="001810AB" w:rsidRPr="00227565" w:rsidRDefault="001810AB" w:rsidP="00116D69">
            <w:pPr>
              <w:spacing w:line="276" w:lineRule="auto"/>
              <w:jc w:val="center"/>
              <w:rPr>
                <w:rFonts w:cstheme="minorHAnsi"/>
                <w:b/>
                <w:bCs/>
                <w:sz w:val="16"/>
                <w:szCs w:val="16"/>
              </w:rPr>
            </w:pPr>
            <w:r w:rsidRPr="00227565">
              <w:rPr>
                <w:rFonts w:cstheme="minorHAnsi"/>
                <w:b/>
                <w:bCs/>
                <w:sz w:val="16"/>
                <w:szCs w:val="16"/>
              </w:rPr>
              <w:t>2022</w:t>
            </w:r>
          </w:p>
          <w:p w14:paraId="53EC194B" w14:textId="77777777" w:rsidR="001810AB" w:rsidRPr="00227565" w:rsidRDefault="001810AB" w:rsidP="0027720E">
            <w:pPr>
              <w:spacing w:line="276" w:lineRule="auto"/>
              <w:jc w:val="center"/>
              <w:rPr>
                <w:rFonts w:cstheme="minorHAnsi"/>
                <w:b/>
                <w:bCs/>
                <w:sz w:val="16"/>
                <w:szCs w:val="16"/>
              </w:rPr>
            </w:pPr>
          </w:p>
        </w:tc>
        <w:tc>
          <w:tcPr>
            <w:tcW w:w="568" w:type="dxa"/>
          </w:tcPr>
          <w:p w14:paraId="23932C50"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735</w:t>
            </w:r>
          </w:p>
        </w:tc>
        <w:tc>
          <w:tcPr>
            <w:tcW w:w="567" w:type="dxa"/>
          </w:tcPr>
          <w:p w14:paraId="6017B946"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353</w:t>
            </w:r>
          </w:p>
        </w:tc>
        <w:tc>
          <w:tcPr>
            <w:tcW w:w="567" w:type="dxa"/>
          </w:tcPr>
          <w:p w14:paraId="092BA5D3"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144</w:t>
            </w:r>
          </w:p>
        </w:tc>
        <w:tc>
          <w:tcPr>
            <w:tcW w:w="567" w:type="dxa"/>
          </w:tcPr>
          <w:p w14:paraId="6A8538A3"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175</w:t>
            </w:r>
          </w:p>
        </w:tc>
        <w:tc>
          <w:tcPr>
            <w:tcW w:w="565" w:type="dxa"/>
          </w:tcPr>
          <w:p w14:paraId="13DAACC5"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7</w:t>
            </w:r>
          </w:p>
        </w:tc>
        <w:tc>
          <w:tcPr>
            <w:tcW w:w="489" w:type="dxa"/>
          </w:tcPr>
          <w:p w14:paraId="4722B617"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321</w:t>
            </w:r>
          </w:p>
        </w:tc>
        <w:tc>
          <w:tcPr>
            <w:tcW w:w="567" w:type="dxa"/>
          </w:tcPr>
          <w:p w14:paraId="19B076DC"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199</w:t>
            </w:r>
          </w:p>
        </w:tc>
        <w:tc>
          <w:tcPr>
            <w:tcW w:w="567" w:type="dxa"/>
          </w:tcPr>
          <w:p w14:paraId="21CC9BFB"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123</w:t>
            </w:r>
          </w:p>
        </w:tc>
        <w:tc>
          <w:tcPr>
            <w:tcW w:w="709" w:type="dxa"/>
          </w:tcPr>
          <w:p w14:paraId="4188BFA7"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31061</w:t>
            </w:r>
          </w:p>
        </w:tc>
        <w:tc>
          <w:tcPr>
            <w:tcW w:w="709" w:type="dxa"/>
          </w:tcPr>
          <w:p w14:paraId="362D50D8"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22708</w:t>
            </w:r>
          </w:p>
        </w:tc>
        <w:tc>
          <w:tcPr>
            <w:tcW w:w="788" w:type="dxa"/>
          </w:tcPr>
          <w:p w14:paraId="03834CE2"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8353</w:t>
            </w:r>
          </w:p>
        </w:tc>
        <w:tc>
          <w:tcPr>
            <w:tcW w:w="567" w:type="dxa"/>
          </w:tcPr>
          <w:p w14:paraId="5F29287B"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46</w:t>
            </w:r>
          </w:p>
        </w:tc>
        <w:tc>
          <w:tcPr>
            <w:tcW w:w="709" w:type="dxa"/>
          </w:tcPr>
          <w:p w14:paraId="4902E13B"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3100</w:t>
            </w:r>
          </w:p>
        </w:tc>
        <w:tc>
          <w:tcPr>
            <w:tcW w:w="567" w:type="dxa"/>
          </w:tcPr>
          <w:p w14:paraId="0E877984"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119</w:t>
            </w:r>
          </w:p>
        </w:tc>
        <w:tc>
          <w:tcPr>
            <w:tcW w:w="709" w:type="dxa"/>
          </w:tcPr>
          <w:p w14:paraId="7E4D71B3"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16736</w:t>
            </w:r>
          </w:p>
        </w:tc>
        <w:tc>
          <w:tcPr>
            <w:tcW w:w="850" w:type="dxa"/>
          </w:tcPr>
          <w:p w14:paraId="7C0FDB6E" w14:textId="77777777" w:rsidR="001810AB" w:rsidRPr="00227565" w:rsidRDefault="001810AB" w:rsidP="0027720E">
            <w:pPr>
              <w:spacing w:line="276" w:lineRule="auto"/>
              <w:jc w:val="center"/>
              <w:rPr>
                <w:rFonts w:cstheme="minorHAnsi"/>
                <w:bCs/>
                <w:sz w:val="16"/>
                <w:szCs w:val="16"/>
              </w:rPr>
            </w:pPr>
            <w:r w:rsidRPr="00227565">
              <w:rPr>
                <w:rFonts w:cstheme="minorHAnsi"/>
                <w:bCs/>
                <w:sz w:val="16"/>
                <w:szCs w:val="16"/>
              </w:rPr>
              <w:t>4034</w:t>
            </w:r>
          </w:p>
        </w:tc>
      </w:tr>
    </w:tbl>
    <w:p w14:paraId="566A6CC6" w14:textId="4102EA8B" w:rsidR="005500C2" w:rsidRPr="005500C2" w:rsidRDefault="005500C2" w:rsidP="004156CF">
      <w:pPr>
        <w:pStyle w:val="Stylnastroninternet"/>
      </w:pPr>
      <w:r w:rsidRPr="005500C2">
        <w:t>Na podstawie przeprowadzonych czynności kontrolnych ustalono że</w:t>
      </w:r>
      <w:r w:rsidR="000E738B">
        <w:t xml:space="preserve"> w </w:t>
      </w:r>
      <w:r w:rsidRPr="005500C2">
        <w:t>2022r.</w:t>
      </w:r>
      <w:r w:rsidR="000E738B">
        <w:t xml:space="preserve"> w </w:t>
      </w:r>
      <w:r w:rsidRPr="005500C2">
        <w:t>województwie zachodniopomorskim prowadzono żywienie/dożywianie</w:t>
      </w:r>
      <w:r w:rsidR="000E738B">
        <w:t xml:space="preserve"> w </w:t>
      </w:r>
      <w:r w:rsidRPr="005500C2">
        <w:rPr>
          <w:b/>
          <w:bCs/>
        </w:rPr>
        <w:t>353</w:t>
      </w:r>
      <w:r w:rsidRPr="005500C2">
        <w:t xml:space="preserve"> placówkach. </w:t>
      </w:r>
    </w:p>
    <w:p w14:paraId="4BDBBABA" w14:textId="26398EB3" w:rsidR="005500C2" w:rsidRPr="005500C2" w:rsidRDefault="005500C2" w:rsidP="004156CF">
      <w:pPr>
        <w:pStyle w:val="Stylnastroninternet"/>
      </w:pPr>
      <w:r w:rsidRPr="005500C2">
        <w:t xml:space="preserve">Z posiłków korzystało </w:t>
      </w:r>
      <w:r w:rsidRPr="005500C2">
        <w:rPr>
          <w:b/>
          <w:bCs/>
        </w:rPr>
        <w:t>31061</w:t>
      </w:r>
      <w:r w:rsidRPr="005500C2">
        <w:t xml:space="preserve"> uczniów,</w:t>
      </w:r>
      <w:r w:rsidR="005A5A82">
        <w:t xml:space="preserve"> z </w:t>
      </w:r>
      <w:r w:rsidRPr="005500C2">
        <w:t xml:space="preserve">czego </w:t>
      </w:r>
      <w:r w:rsidRPr="005500C2">
        <w:rPr>
          <w:b/>
          <w:bCs/>
        </w:rPr>
        <w:t>4034</w:t>
      </w:r>
      <w:r w:rsidR="005A5A82">
        <w:t xml:space="preserve"> z </w:t>
      </w:r>
      <w:r w:rsidRPr="005500C2">
        <w:t>posiłków dofinansowanych. Młodzież spożywała posiłki</w:t>
      </w:r>
      <w:r w:rsidR="000E738B">
        <w:t xml:space="preserve"> w </w:t>
      </w:r>
      <w:r w:rsidRPr="005500C2">
        <w:t>postaci: obiadów</w:t>
      </w:r>
      <w:r w:rsidR="000E738B">
        <w:t xml:space="preserve"> w </w:t>
      </w:r>
      <w:r w:rsidRPr="005500C2">
        <w:rPr>
          <w:b/>
          <w:bCs/>
        </w:rPr>
        <w:t>321</w:t>
      </w:r>
      <w:r w:rsidRPr="005500C2">
        <w:t xml:space="preserve"> placówkach, śniadań szkolnych</w:t>
      </w:r>
      <w:r w:rsidR="000E738B">
        <w:t xml:space="preserve"> w </w:t>
      </w:r>
      <w:r w:rsidRPr="005500C2">
        <w:rPr>
          <w:b/>
          <w:bCs/>
        </w:rPr>
        <w:t>46</w:t>
      </w:r>
      <w:r w:rsidRPr="005500C2">
        <w:t xml:space="preserve"> szkołach</w:t>
      </w:r>
      <w:r w:rsidR="005A5A82">
        <w:t xml:space="preserve"> a </w:t>
      </w:r>
      <w:r w:rsidRPr="005500C2">
        <w:t>także</w:t>
      </w:r>
      <w:r w:rsidR="005A5A82">
        <w:t xml:space="preserve"> z </w:t>
      </w:r>
      <w:r w:rsidRPr="005500C2">
        <w:t>podawanego napoju</w:t>
      </w:r>
      <w:r w:rsidR="000E738B">
        <w:t xml:space="preserve"> w </w:t>
      </w:r>
      <w:r w:rsidRPr="005500C2">
        <w:rPr>
          <w:b/>
          <w:bCs/>
        </w:rPr>
        <w:t>119</w:t>
      </w:r>
      <w:r w:rsidRPr="005500C2">
        <w:t xml:space="preserve"> obiektach.</w:t>
      </w:r>
    </w:p>
    <w:p w14:paraId="4C4F5916" w14:textId="4C34F234" w:rsidR="009929EA" w:rsidRPr="00853B52" w:rsidRDefault="009929EA" w:rsidP="004156CF">
      <w:pPr>
        <w:pStyle w:val="Stylnastroninternet"/>
      </w:pPr>
      <w:r w:rsidRPr="00853B52">
        <w:rPr>
          <w:lang w:eastAsia="ar-SA" w:bidi="en-US"/>
        </w:rPr>
        <w:t>W roku 2022</w:t>
      </w:r>
      <w:r w:rsidR="000E738B">
        <w:rPr>
          <w:lang w:eastAsia="ar-SA" w:bidi="en-US"/>
        </w:rPr>
        <w:t xml:space="preserve"> w </w:t>
      </w:r>
      <w:r w:rsidRPr="00853B52">
        <w:rPr>
          <w:lang w:eastAsia="ar-SA" w:bidi="en-US"/>
        </w:rPr>
        <w:t>obiektach żywiących dzieci</w:t>
      </w:r>
      <w:r w:rsidR="005A5A82">
        <w:rPr>
          <w:lang w:eastAsia="ar-SA" w:bidi="en-US"/>
        </w:rPr>
        <w:t xml:space="preserve"> i </w:t>
      </w:r>
      <w:r w:rsidRPr="00853B52">
        <w:rPr>
          <w:lang w:eastAsia="ar-SA" w:bidi="en-US"/>
        </w:rPr>
        <w:t>młodzież przeprowadzono łącznie 765 kontroli stołówek: 324 szkolnych, 358 przedszkolnych, 45 zlokalizowanych</w:t>
      </w:r>
      <w:r w:rsidR="000E738B">
        <w:rPr>
          <w:lang w:eastAsia="ar-SA" w:bidi="en-US"/>
        </w:rPr>
        <w:t xml:space="preserve"> w </w:t>
      </w:r>
      <w:r w:rsidRPr="00853B52">
        <w:rPr>
          <w:lang w:eastAsia="ar-SA" w:bidi="en-US"/>
        </w:rPr>
        <w:t>bursach</w:t>
      </w:r>
      <w:r w:rsidR="005A5A82">
        <w:rPr>
          <w:lang w:eastAsia="ar-SA" w:bidi="en-US"/>
        </w:rPr>
        <w:t xml:space="preserve"> i </w:t>
      </w:r>
      <w:r w:rsidRPr="00853B52">
        <w:rPr>
          <w:lang w:eastAsia="ar-SA" w:bidi="en-US"/>
        </w:rPr>
        <w:t>internatach oraz 38</w:t>
      </w:r>
      <w:r w:rsidR="000E738B">
        <w:rPr>
          <w:lang w:eastAsia="ar-SA" w:bidi="en-US"/>
        </w:rPr>
        <w:t xml:space="preserve"> w </w:t>
      </w:r>
      <w:r w:rsidRPr="00853B52">
        <w:rPr>
          <w:lang w:eastAsia="ar-SA" w:bidi="en-US"/>
        </w:rPr>
        <w:t>zakładach specjalnych</w:t>
      </w:r>
      <w:r w:rsidR="005A5A82">
        <w:rPr>
          <w:lang w:eastAsia="ar-SA" w:bidi="en-US"/>
        </w:rPr>
        <w:t xml:space="preserve"> i </w:t>
      </w:r>
      <w:r w:rsidRPr="00853B52">
        <w:rPr>
          <w:lang w:eastAsia="ar-SA" w:bidi="en-US"/>
        </w:rPr>
        <w:t xml:space="preserve">wychowawczych. </w:t>
      </w:r>
      <w:r w:rsidRPr="00853B52">
        <w:rPr>
          <w:bCs/>
        </w:rPr>
        <w:t xml:space="preserve">Poza kontrolą warunków </w:t>
      </w:r>
      <w:r w:rsidRPr="00853B52">
        <w:rPr>
          <w:bCs/>
        </w:rPr>
        <w:lastRenderedPageBreak/>
        <w:t xml:space="preserve">sanitarno-higienicznych oraz technicznych kontrolujący weryfikowali również realizację wymagań </w:t>
      </w:r>
      <w:r w:rsidRPr="00853B52">
        <w:rPr>
          <w:i/>
          <w:iCs/>
        </w:rPr>
        <w:t>rozporządzenia Ministra Zdrowia</w:t>
      </w:r>
      <w:r w:rsidR="005A5A82">
        <w:rPr>
          <w:i/>
          <w:iCs/>
        </w:rPr>
        <w:t xml:space="preserve"> z </w:t>
      </w:r>
      <w:r w:rsidRPr="00853B52">
        <w:rPr>
          <w:i/>
          <w:iCs/>
        </w:rPr>
        <w:t>26 lipca 2016 roku</w:t>
      </w:r>
      <w:r w:rsidR="000E738B">
        <w:rPr>
          <w:i/>
          <w:iCs/>
        </w:rPr>
        <w:t xml:space="preserve"> w </w:t>
      </w:r>
      <w:r w:rsidRPr="00853B52">
        <w:rPr>
          <w:i/>
          <w:iCs/>
        </w:rPr>
        <w:t>sprawie grup środków spożywczych przeznaczonych do sprzedaży dzieciom</w:t>
      </w:r>
      <w:r w:rsidR="005A5A82">
        <w:rPr>
          <w:i/>
          <w:iCs/>
        </w:rPr>
        <w:t xml:space="preserve"> i </w:t>
      </w:r>
      <w:r w:rsidRPr="00853B52">
        <w:rPr>
          <w:i/>
          <w:iCs/>
        </w:rPr>
        <w:t>młodzieży</w:t>
      </w:r>
      <w:r w:rsidR="000E738B">
        <w:rPr>
          <w:i/>
          <w:iCs/>
        </w:rPr>
        <w:t xml:space="preserve"> w </w:t>
      </w:r>
      <w:r w:rsidRPr="00853B52">
        <w:rPr>
          <w:i/>
          <w:iCs/>
        </w:rPr>
        <w:t>jednostkach systemu oświaty oraz wymagań jakie muszą spełniać środki spożywcze stosowane</w:t>
      </w:r>
      <w:r w:rsidR="000E738B">
        <w:rPr>
          <w:i/>
          <w:iCs/>
        </w:rPr>
        <w:t xml:space="preserve"> w </w:t>
      </w:r>
      <w:r w:rsidRPr="00853B52">
        <w:rPr>
          <w:i/>
          <w:iCs/>
        </w:rPr>
        <w:t>ramach żywienia zbiorowego dzieci</w:t>
      </w:r>
      <w:r w:rsidR="005A5A82">
        <w:rPr>
          <w:i/>
          <w:iCs/>
        </w:rPr>
        <w:t xml:space="preserve"> i </w:t>
      </w:r>
      <w:r w:rsidRPr="00853B52">
        <w:rPr>
          <w:i/>
          <w:iCs/>
        </w:rPr>
        <w:t>młodzieży</w:t>
      </w:r>
      <w:r w:rsidR="000E738B">
        <w:rPr>
          <w:i/>
          <w:iCs/>
        </w:rPr>
        <w:t xml:space="preserve"> w </w:t>
      </w:r>
      <w:r w:rsidRPr="00853B52">
        <w:rPr>
          <w:i/>
          <w:iCs/>
        </w:rPr>
        <w:t>tych jednostkach</w:t>
      </w:r>
      <w:r w:rsidRPr="00853B52">
        <w:t>.</w:t>
      </w:r>
    </w:p>
    <w:p w14:paraId="1B198879" w14:textId="0452B4CA" w:rsidR="009929EA" w:rsidRPr="00853B52" w:rsidRDefault="009929EA" w:rsidP="004156CF">
      <w:pPr>
        <w:pStyle w:val="Stylnastroninternet"/>
      </w:pPr>
      <w:r w:rsidRPr="00853B52">
        <w:rPr>
          <w:lang w:eastAsia="ar-SA" w:bidi="en-US"/>
        </w:rPr>
        <w:t xml:space="preserve">Ocenie poddawano jadłospisy dekadowe, które były analizowane pod kątem składników używanych do produkcji, technik przygotowania, </w:t>
      </w:r>
      <w:r w:rsidRPr="00853B52">
        <w:t>obecności</w:t>
      </w:r>
      <w:r w:rsidR="000E738B">
        <w:t xml:space="preserve"> w </w:t>
      </w:r>
      <w:r w:rsidRPr="00853B52">
        <w:t>posiłkach źródła pełnowartościowego białka, warzyw</w:t>
      </w:r>
      <w:r w:rsidR="005A5A82">
        <w:t xml:space="preserve"> i </w:t>
      </w:r>
      <w:r w:rsidRPr="00853B52">
        <w:t>owoców (szczególnie</w:t>
      </w:r>
      <w:r w:rsidR="000E738B">
        <w:t xml:space="preserve"> w </w:t>
      </w:r>
      <w:r w:rsidRPr="00853B52">
        <w:t>postaci surowej), mleka oraz</w:t>
      </w:r>
      <w:r w:rsidR="00B23D53">
        <w:t> </w:t>
      </w:r>
      <w:r w:rsidRPr="00853B52">
        <w:t>przetworów mlecznych, kasz, razowego pieczywa, roślin strączkowych, jak również powtarzalności posiłków</w:t>
      </w:r>
      <w:r w:rsidR="000E738B">
        <w:t xml:space="preserve"> w </w:t>
      </w:r>
      <w:r w:rsidRPr="00853B52">
        <w:t>dekadzie</w:t>
      </w:r>
      <w:r w:rsidRPr="00853B52">
        <w:rPr>
          <w:bCs/>
        </w:rPr>
        <w:t xml:space="preserve">. </w:t>
      </w:r>
    </w:p>
    <w:p w14:paraId="3D953784" w14:textId="63CA7B86" w:rsidR="009929EA" w:rsidRPr="00853B52" w:rsidRDefault="009929EA" w:rsidP="004156CF">
      <w:pPr>
        <w:pStyle w:val="Stylnastroninternet"/>
        <w:rPr>
          <w:bCs/>
        </w:rPr>
      </w:pPr>
      <w:r w:rsidRPr="00853B52">
        <w:rPr>
          <w:bCs/>
        </w:rPr>
        <w:t>Przeprowadzone analizy</w:t>
      </w:r>
      <w:r w:rsidR="000E738B">
        <w:rPr>
          <w:bCs/>
        </w:rPr>
        <w:t xml:space="preserve"> w </w:t>
      </w:r>
      <w:r w:rsidRPr="00853B52">
        <w:rPr>
          <w:bCs/>
        </w:rPr>
        <w:t>zdecydowanej większości przypadków potwierdziły układanie jadłospisów zgodnie</w:t>
      </w:r>
      <w:r w:rsidR="005A5A82">
        <w:rPr>
          <w:bCs/>
        </w:rPr>
        <w:t xml:space="preserve"> z </w:t>
      </w:r>
      <w:r w:rsidRPr="00853B52">
        <w:rPr>
          <w:bCs/>
        </w:rPr>
        <w:t>zasadami racjonalnego żywienia, tj. posiłki były urozmaicone, przygotowywane na bazie produktów ze wszystkich grup asortymentowych</w:t>
      </w:r>
      <w:r w:rsidR="005A5A82">
        <w:rPr>
          <w:bCs/>
        </w:rPr>
        <w:t xml:space="preserve"> z </w:t>
      </w:r>
      <w:r w:rsidRPr="00853B52">
        <w:rPr>
          <w:bCs/>
        </w:rPr>
        <w:t>uwzględnieniem sezonowości, przygotowywane różnymi technikami kulinarnym, dobierane</w:t>
      </w:r>
      <w:r w:rsidR="005A5A82">
        <w:rPr>
          <w:bCs/>
        </w:rPr>
        <w:t xml:space="preserve"> z </w:t>
      </w:r>
      <w:r w:rsidRPr="00853B52">
        <w:rPr>
          <w:bCs/>
        </w:rPr>
        <w:t xml:space="preserve">uwzględnieniem grupy wiekowej konsumentów. Błędami, które </w:t>
      </w:r>
      <w:r>
        <w:rPr>
          <w:bCs/>
        </w:rPr>
        <w:t>stwierdzano</w:t>
      </w:r>
      <w:r w:rsidRPr="00853B52">
        <w:rPr>
          <w:bCs/>
        </w:rPr>
        <w:t xml:space="preserve"> najczęściej były:</w:t>
      </w:r>
    </w:p>
    <w:p w14:paraId="207F8737" w14:textId="0DF57013" w:rsidR="009929EA" w:rsidRPr="00853B52" w:rsidRDefault="009929EA" w:rsidP="004156CF">
      <w:pPr>
        <w:pStyle w:val="punktatornastron"/>
      </w:pPr>
      <w:r w:rsidRPr="00853B52">
        <w:t>zbyt niska podaż mleka</w:t>
      </w:r>
      <w:r w:rsidR="005A5A82">
        <w:t xml:space="preserve"> i </w:t>
      </w:r>
      <w:r w:rsidRPr="00853B52">
        <w:t>przetworów mlecznych,</w:t>
      </w:r>
      <w:r w:rsidR="000E738B">
        <w:t xml:space="preserve"> w </w:t>
      </w:r>
      <w:r w:rsidRPr="00853B52">
        <w:t>szczególności</w:t>
      </w:r>
      <w:r w:rsidR="000E738B">
        <w:t xml:space="preserve"> w </w:t>
      </w:r>
      <w:r w:rsidRPr="00853B52">
        <w:t>przedszkolach;</w:t>
      </w:r>
    </w:p>
    <w:p w14:paraId="57730EAA" w14:textId="7AE86A4E" w:rsidR="009929EA" w:rsidRPr="00853B52" w:rsidRDefault="009929EA" w:rsidP="004156CF">
      <w:pPr>
        <w:pStyle w:val="punktatornastron"/>
      </w:pPr>
      <w:r w:rsidRPr="00853B52">
        <w:t>zbyt niska podaż warzyw</w:t>
      </w:r>
      <w:r w:rsidR="005A5A82">
        <w:t xml:space="preserve"> i </w:t>
      </w:r>
      <w:r w:rsidRPr="00853B52">
        <w:t>owoców oraz ich powtarzalność</w:t>
      </w:r>
      <w:r w:rsidR="005A5A82">
        <w:t xml:space="preserve"> i </w:t>
      </w:r>
      <w:r w:rsidRPr="00853B52">
        <w:t>małe urozmaicenie;</w:t>
      </w:r>
    </w:p>
    <w:p w14:paraId="740666BF" w14:textId="02AEE659" w:rsidR="009929EA" w:rsidRPr="00853B52" w:rsidRDefault="009929EA" w:rsidP="004156CF">
      <w:pPr>
        <w:pStyle w:val="punktatornastron"/>
        <w:rPr>
          <w:bCs/>
          <w:lang w:eastAsia="ar-SA"/>
        </w:rPr>
      </w:pPr>
      <w:r w:rsidRPr="00853B52">
        <w:rPr>
          <w:bCs/>
        </w:rPr>
        <w:t xml:space="preserve">brak podaży porcji ryby </w:t>
      </w:r>
      <w:r w:rsidRPr="00853B52">
        <w:rPr>
          <w:bCs/>
          <w:lang w:eastAsia="ar-SA"/>
        </w:rPr>
        <w:t>co najmniej raz</w:t>
      </w:r>
      <w:r w:rsidR="000E738B">
        <w:rPr>
          <w:bCs/>
          <w:lang w:eastAsia="ar-SA"/>
        </w:rPr>
        <w:t xml:space="preserve"> w </w:t>
      </w:r>
      <w:r w:rsidRPr="00853B52">
        <w:rPr>
          <w:bCs/>
          <w:lang w:eastAsia="ar-SA"/>
        </w:rPr>
        <w:t>tygodniu;</w:t>
      </w:r>
    </w:p>
    <w:p w14:paraId="34A0A92B" w14:textId="249C42F2" w:rsidR="009929EA" w:rsidRPr="00853B52" w:rsidRDefault="009929EA" w:rsidP="004156CF">
      <w:pPr>
        <w:pStyle w:val="punktatornastron"/>
        <w:rPr>
          <w:bCs/>
          <w:lang w:eastAsia="ar-SA"/>
        </w:rPr>
      </w:pPr>
      <w:r w:rsidRPr="00853B52">
        <w:rPr>
          <w:bCs/>
          <w:lang w:eastAsia="ar-SA"/>
        </w:rPr>
        <w:t>powtarzalność potraw</w:t>
      </w:r>
      <w:r w:rsidR="000E738B">
        <w:rPr>
          <w:bCs/>
          <w:lang w:eastAsia="ar-SA"/>
        </w:rPr>
        <w:t xml:space="preserve"> w </w:t>
      </w:r>
      <w:r w:rsidRPr="00853B52">
        <w:rPr>
          <w:bCs/>
          <w:lang w:eastAsia="ar-SA"/>
        </w:rPr>
        <w:t>dekadzie;</w:t>
      </w:r>
    </w:p>
    <w:p w14:paraId="1286B329" w14:textId="778AAE16" w:rsidR="009929EA" w:rsidRPr="00853B52" w:rsidRDefault="009929EA" w:rsidP="004156CF">
      <w:pPr>
        <w:pStyle w:val="punktatornastron"/>
        <w:rPr>
          <w:bCs/>
        </w:rPr>
      </w:pPr>
      <w:r w:rsidRPr="00853B52">
        <w:rPr>
          <w:lang w:eastAsia="x-none"/>
        </w:rPr>
        <w:t>brak podaży porcji</w:t>
      </w:r>
      <w:r w:rsidR="005A5A82">
        <w:rPr>
          <w:lang w:eastAsia="x-none"/>
        </w:rPr>
        <w:t xml:space="preserve"> z </w:t>
      </w:r>
      <w:r w:rsidRPr="00853B52">
        <w:rPr>
          <w:lang w:eastAsia="x-none"/>
        </w:rPr>
        <w:t>gr. mięso, ryby, jaja, nasiona roślin strączkowych</w:t>
      </w:r>
      <w:r w:rsidR="005A5A82">
        <w:rPr>
          <w:lang w:eastAsia="x-none"/>
        </w:rPr>
        <w:t xml:space="preserve"> i </w:t>
      </w:r>
      <w:r w:rsidRPr="00853B52">
        <w:rPr>
          <w:lang w:eastAsia="x-none"/>
        </w:rPr>
        <w:t>inne nasiona, orzechy;</w:t>
      </w:r>
    </w:p>
    <w:p w14:paraId="5493EBE2" w14:textId="0E8A2423" w:rsidR="009929EA" w:rsidRPr="00853B52" w:rsidRDefault="009929EA" w:rsidP="004156CF">
      <w:pPr>
        <w:pStyle w:val="punktatornastron"/>
        <w:rPr>
          <w:bCs/>
          <w:lang w:eastAsia="ar-SA"/>
        </w:rPr>
      </w:pPr>
      <w:r w:rsidRPr="00853B52">
        <w:rPr>
          <w:kern w:val="2"/>
        </w:rPr>
        <w:t>niska podaż pieczywa razowego, kasz</w:t>
      </w:r>
      <w:r w:rsidR="005A5A82">
        <w:rPr>
          <w:kern w:val="2"/>
        </w:rPr>
        <w:t xml:space="preserve"> i </w:t>
      </w:r>
      <w:r w:rsidRPr="00853B52">
        <w:rPr>
          <w:kern w:val="2"/>
        </w:rPr>
        <w:t>roślin strączkowych.</w:t>
      </w:r>
    </w:p>
    <w:p w14:paraId="49CD1B96" w14:textId="1954019F" w:rsidR="009929EA" w:rsidRPr="009929EA" w:rsidRDefault="009929EA" w:rsidP="004156CF">
      <w:pPr>
        <w:pStyle w:val="Stylnastroninternet"/>
        <w:rPr>
          <w:b/>
        </w:rPr>
      </w:pPr>
      <w:r w:rsidRPr="009929EA">
        <w:t>Pomimo obowiązywania przedmiotowego rozporządzenia nadal</w:t>
      </w:r>
      <w:r w:rsidR="000E738B">
        <w:t xml:space="preserve"> w </w:t>
      </w:r>
      <w:r w:rsidRPr="009929EA">
        <w:t>części obiektów osoby odpowiedzialne za układanie jadłospisów nie wyliczały średnioważonej normy dla grupy żywionych osób na energię</w:t>
      </w:r>
      <w:r w:rsidR="005A5A82">
        <w:t xml:space="preserve"> i </w:t>
      </w:r>
      <w:r w:rsidRPr="009929EA">
        <w:t>składniki odżywcze, opierając się wyłącznie na swoim długoletnim doświadczeniu.</w:t>
      </w:r>
      <w:r w:rsidR="000E738B">
        <w:t xml:space="preserve"> </w:t>
      </w:r>
      <w:r w:rsidR="0063448D">
        <w:t>W</w:t>
      </w:r>
      <w:r w:rsidR="000E738B">
        <w:t> </w:t>
      </w:r>
      <w:r w:rsidRPr="009929EA">
        <w:t>podobnych sytuacjach</w:t>
      </w:r>
      <w:r w:rsidR="005A5A82">
        <w:t xml:space="preserve"> z </w:t>
      </w:r>
      <w:r w:rsidRPr="009929EA">
        <w:t>personelem prowadzono rozmowy wskazując</w:t>
      </w:r>
      <w:r w:rsidR="000E738B">
        <w:t xml:space="preserve"> w </w:t>
      </w:r>
      <w:r w:rsidRPr="009929EA">
        <w:t xml:space="preserve">praktyczny sposób (na konkretnych przykładach) wyliczenia normy określającej zapotrzebowanie żywionej grupy na wartość odżywczą sugerując, że wskazane jest jej wyliczenie np. na początku roku szkolnego. </w:t>
      </w:r>
    </w:p>
    <w:p w14:paraId="5CA82534" w14:textId="0DE53DFE" w:rsidR="009929EA" w:rsidRPr="00853B52" w:rsidRDefault="009929EA" w:rsidP="004156CF">
      <w:pPr>
        <w:pStyle w:val="Stylnastroninternet"/>
        <w:rPr>
          <w:lang w:eastAsia="ar-SA"/>
        </w:rPr>
      </w:pPr>
      <w:r w:rsidRPr="00853B52">
        <w:rPr>
          <w:lang w:eastAsia="ar-SA"/>
        </w:rPr>
        <w:t>Wszystkie uwagi były każdorazowo omawiane</w:t>
      </w:r>
      <w:r w:rsidR="005A5A82">
        <w:rPr>
          <w:lang w:eastAsia="ar-SA"/>
        </w:rPr>
        <w:t xml:space="preserve"> z </w:t>
      </w:r>
      <w:r w:rsidRPr="00853B52">
        <w:rPr>
          <w:lang w:eastAsia="ar-SA"/>
        </w:rPr>
        <w:t>dyrektorami placówek oraz osobami odpowiedzialnymi za układanie jadłospisów,</w:t>
      </w:r>
      <w:r w:rsidR="000E738B">
        <w:rPr>
          <w:lang w:eastAsia="ar-SA"/>
        </w:rPr>
        <w:t xml:space="preserve"> w </w:t>
      </w:r>
      <w:r w:rsidRPr="00853B52">
        <w:rPr>
          <w:lang w:eastAsia="ar-SA"/>
        </w:rPr>
        <w:t>celu ich wyeliminowania.</w:t>
      </w:r>
      <w:r w:rsidR="000E738B">
        <w:rPr>
          <w:lang w:eastAsia="ar-SA"/>
        </w:rPr>
        <w:t xml:space="preserve"> </w:t>
      </w:r>
      <w:r w:rsidR="0063448D">
        <w:rPr>
          <w:lang w:eastAsia="ar-SA"/>
        </w:rPr>
        <w:t>W</w:t>
      </w:r>
      <w:r w:rsidR="000E738B">
        <w:rPr>
          <w:lang w:eastAsia="ar-SA"/>
        </w:rPr>
        <w:t> </w:t>
      </w:r>
      <w:r w:rsidRPr="00853B52">
        <w:rPr>
          <w:lang w:eastAsia="ar-SA"/>
        </w:rPr>
        <w:t>przypadkach, kiedy jadłospisy były analizowane</w:t>
      </w:r>
      <w:r w:rsidR="000E738B">
        <w:rPr>
          <w:lang w:eastAsia="ar-SA"/>
        </w:rPr>
        <w:t xml:space="preserve"> w </w:t>
      </w:r>
      <w:r w:rsidRPr="00853B52">
        <w:rPr>
          <w:lang w:eastAsia="ar-SA"/>
        </w:rPr>
        <w:t xml:space="preserve">siedzibie stacji lub uwagi dot. podmiotów zewnętrznych stosowne pisma wskazujące błędy kierowano do placówek i/lub firm cateringowych zajmujących się produkcją posiłków. </w:t>
      </w:r>
    </w:p>
    <w:p w14:paraId="39A82251" w14:textId="2D3B7BD8" w:rsidR="009929EA" w:rsidRPr="00853B52" w:rsidRDefault="009929EA" w:rsidP="004156CF">
      <w:pPr>
        <w:pStyle w:val="Stylnastroninternet"/>
        <w:rPr>
          <w:lang w:eastAsia="ar-SA"/>
        </w:rPr>
      </w:pPr>
      <w:r w:rsidRPr="00853B52">
        <w:rPr>
          <w:lang w:eastAsia="ar-SA"/>
        </w:rPr>
        <w:t>W nielicznych przypadkach</w:t>
      </w:r>
      <w:r>
        <w:rPr>
          <w:lang w:eastAsia="ar-SA"/>
        </w:rPr>
        <w:t>,</w:t>
      </w:r>
      <w:r w:rsidR="000E738B">
        <w:rPr>
          <w:lang w:eastAsia="ar-SA"/>
        </w:rPr>
        <w:t xml:space="preserve"> w </w:t>
      </w:r>
      <w:r w:rsidRPr="00853B52">
        <w:rPr>
          <w:lang w:eastAsia="ar-SA"/>
        </w:rPr>
        <w:t>stołówkach szkolnych, głównie na obszarach wiejskich, ze względów finansowych</w:t>
      </w:r>
      <w:r>
        <w:rPr>
          <w:lang w:eastAsia="ar-SA"/>
        </w:rPr>
        <w:t xml:space="preserve"> </w:t>
      </w:r>
      <w:r w:rsidRPr="00853B52">
        <w:rPr>
          <w:lang w:eastAsia="ar-SA"/>
        </w:rPr>
        <w:t>posiłki obiadowe są jednodaniowe</w:t>
      </w:r>
      <w:r w:rsidR="005A5A82">
        <w:rPr>
          <w:lang w:eastAsia="ar-SA"/>
        </w:rPr>
        <w:t xml:space="preserve"> i </w:t>
      </w:r>
      <w:r w:rsidRPr="00853B52">
        <w:rPr>
          <w:lang w:eastAsia="ar-SA"/>
        </w:rPr>
        <w:t>składają się naprzemiennie</w:t>
      </w:r>
      <w:r w:rsidR="005A5A82">
        <w:rPr>
          <w:lang w:eastAsia="ar-SA"/>
        </w:rPr>
        <w:t xml:space="preserve"> z </w:t>
      </w:r>
      <w:r w:rsidRPr="00853B52">
        <w:rPr>
          <w:lang w:eastAsia="ar-SA"/>
        </w:rPr>
        <w:t>zupy lub drugiego dania</w:t>
      </w:r>
      <w:r>
        <w:rPr>
          <w:lang w:eastAsia="ar-SA"/>
        </w:rPr>
        <w:t>.</w:t>
      </w:r>
      <w:r w:rsidRPr="00853B52">
        <w:rPr>
          <w:lang w:eastAsia="ar-SA"/>
        </w:rPr>
        <w:t xml:space="preserve"> </w:t>
      </w:r>
      <w:r>
        <w:rPr>
          <w:lang w:eastAsia="ar-SA"/>
        </w:rPr>
        <w:t>Stanowi to znaczący problem</w:t>
      </w:r>
      <w:r w:rsidR="000E738B">
        <w:rPr>
          <w:lang w:eastAsia="ar-SA"/>
        </w:rPr>
        <w:t xml:space="preserve"> w </w:t>
      </w:r>
      <w:r>
        <w:rPr>
          <w:lang w:eastAsia="ar-SA"/>
        </w:rPr>
        <w:t xml:space="preserve">kontekście konieczności </w:t>
      </w:r>
      <w:r w:rsidRPr="00853B52">
        <w:rPr>
          <w:lang w:eastAsia="ar-SA"/>
        </w:rPr>
        <w:t>pokryci</w:t>
      </w:r>
      <w:r>
        <w:rPr>
          <w:lang w:eastAsia="ar-SA"/>
        </w:rPr>
        <w:t>a</w:t>
      </w:r>
      <w:r w:rsidRPr="00853B52">
        <w:rPr>
          <w:lang w:eastAsia="ar-SA"/>
        </w:rPr>
        <w:t xml:space="preserve"> zapotrzebowania energetycznego.</w:t>
      </w:r>
    </w:p>
    <w:p w14:paraId="023962E2" w14:textId="5E4DED70" w:rsidR="009929EA" w:rsidRPr="00853B52" w:rsidRDefault="009929EA" w:rsidP="004156CF">
      <w:pPr>
        <w:pStyle w:val="Stylnastroninternet"/>
        <w:rPr>
          <w:lang w:eastAsia="ar-SA"/>
        </w:rPr>
      </w:pPr>
      <w:r w:rsidRPr="00853B52">
        <w:rPr>
          <w:lang w:eastAsia="ar-SA"/>
        </w:rPr>
        <w:t xml:space="preserve">Na terenie województwa zachodniopomorskiego </w:t>
      </w:r>
      <w:r>
        <w:rPr>
          <w:lang w:eastAsia="ar-SA"/>
        </w:rPr>
        <w:t>we</w:t>
      </w:r>
      <w:r w:rsidRPr="00853B52">
        <w:rPr>
          <w:lang w:eastAsia="ar-SA"/>
        </w:rPr>
        <w:t xml:space="preserve"> wrześni</w:t>
      </w:r>
      <w:r>
        <w:rPr>
          <w:lang w:eastAsia="ar-SA"/>
        </w:rPr>
        <w:t>u</w:t>
      </w:r>
      <w:r w:rsidRPr="00853B52">
        <w:rPr>
          <w:lang w:eastAsia="ar-SA"/>
        </w:rPr>
        <w:t xml:space="preserve"> przeprowadzono wzmożone działania kontrolne nakierowane wyłącznie na firmy cateringowe, które </w:t>
      </w:r>
      <w:r w:rsidRPr="00853B52">
        <w:rPr>
          <w:lang w:eastAsia="ar-SA"/>
        </w:rPr>
        <w:lastRenderedPageBreak/>
        <w:t>przygotowują</w:t>
      </w:r>
      <w:r w:rsidR="005A5A82">
        <w:rPr>
          <w:lang w:eastAsia="ar-SA"/>
        </w:rPr>
        <w:t xml:space="preserve"> i </w:t>
      </w:r>
      <w:r w:rsidRPr="00853B52">
        <w:rPr>
          <w:lang w:eastAsia="ar-SA"/>
        </w:rPr>
        <w:t>dostarczają posiłki do jednostek systemu oświaty. Skontrolowano 102 firmy,</w:t>
      </w:r>
      <w:r w:rsidR="000E738B">
        <w:rPr>
          <w:lang w:eastAsia="ar-SA"/>
        </w:rPr>
        <w:t xml:space="preserve"> w </w:t>
      </w:r>
      <w:r w:rsidRPr="00853B52">
        <w:rPr>
          <w:lang w:eastAsia="ar-SA"/>
        </w:rPr>
        <w:t>41 stwierdzono nieprawidłowości dot. głównie stanu sanitarnego, braku zapisów wynikających</w:t>
      </w:r>
      <w:r w:rsidR="005A5A82">
        <w:rPr>
          <w:lang w:eastAsia="ar-SA"/>
        </w:rPr>
        <w:t xml:space="preserve"> z </w:t>
      </w:r>
      <w:r w:rsidRPr="00853B52">
        <w:rPr>
          <w:lang w:eastAsia="ar-SA"/>
        </w:rPr>
        <w:t xml:space="preserve">systemu kontroli wewnętrznej opartego na zasadach HACCP oraz niewłaściwego sposobu odkładania próbek pokarmowych. </w:t>
      </w:r>
    </w:p>
    <w:p w14:paraId="6E932954" w14:textId="719477EE" w:rsidR="009929EA" w:rsidRPr="00853B52" w:rsidRDefault="009929EA" w:rsidP="004156CF">
      <w:pPr>
        <w:pStyle w:val="Stylnastroninternet"/>
        <w:rPr>
          <w:lang w:eastAsia="ar-SA"/>
        </w:rPr>
      </w:pPr>
      <w:r w:rsidRPr="00853B52">
        <w:rPr>
          <w:lang w:eastAsia="ar-SA"/>
        </w:rPr>
        <w:t>Wzorem lat ubiegłych również</w:t>
      </w:r>
      <w:r w:rsidR="000E738B">
        <w:rPr>
          <w:lang w:eastAsia="ar-SA"/>
        </w:rPr>
        <w:t xml:space="preserve"> w </w:t>
      </w:r>
      <w:r w:rsidRPr="00853B52">
        <w:rPr>
          <w:lang w:eastAsia="ar-SA"/>
        </w:rPr>
        <w:t>2022 r.</w:t>
      </w:r>
      <w:r w:rsidR="000E738B">
        <w:rPr>
          <w:lang w:eastAsia="ar-SA"/>
        </w:rPr>
        <w:t xml:space="preserve"> w </w:t>
      </w:r>
      <w:r w:rsidRPr="00853B52">
        <w:rPr>
          <w:lang w:eastAsia="ar-SA"/>
        </w:rPr>
        <w:t xml:space="preserve">jednostkach systemu oświaty pobierano do badań laboratoryjnych próbki posiłków obiadowych, pobrano łącznie 17 próbek: </w:t>
      </w:r>
    </w:p>
    <w:p w14:paraId="1EA56252" w14:textId="4842D382" w:rsidR="009929EA" w:rsidRPr="00853B52" w:rsidRDefault="009929EA" w:rsidP="004156CF">
      <w:pPr>
        <w:pStyle w:val="punktatornastron"/>
        <w:rPr>
          <w:lang w:eastAsia="ar-SA"/>
        </w:rPr>
      </w:pPr>
      <w:r w:rsidRPr="00853B52">
        <w:rPr>
          <w:lang w:eastAsia="ar-SA"/>
        </w:rPr>
        <w:t>11</w:t>
      </w:r>
      <w:r w:rsidR="000E738B">
        <w:rPr>
          <w:lang w:eastAsia="ar-SA"/>
        </w:rPr>
        <w:t xml:space="preserve"> w </w:t>
      </w:r>
      <w:r w:rsidRPr="00853B52">
        <w:rPr>
          <w:lang w:eastAsia="ar-SA"/>
        </w:rPr>
        <w:t xml:space="preserve">przedszkolach; </w:t>
      </w:r>
    </w:p>
    <w:p w14:paraId="49B9B66F" w14:textId="3F3B25E9" w:rsidR="009929EA" w:rsidRPr="00853B52" w:rsidRDefault="009929EA" w:rsidP="004156CF">
      <w:pPr>
        <w:pStyle w:val="punktatornastron"/>
        <w:rPr>
          <w:lang w:eastAsia="ar-SA"/>
        </w:rPr>
      </w:pPr>
      <w:r w:rsidRPr="00853B52">
        <w:rPr>
          <w:lang w:eastAsia="ar-SA"/>
        </w:rPr>
        <w:t>2</w:t>
      </w:r>
      <w:r w:rsidR="000E738B">
        <w:rPr>
          <w:lang w:eastAsia="ar-SA"/>
        </w:rPr>
        <w:t xml:space="preserve"> w </w:t>
      </w:r>
      <w:r w:rsidRPr="00853B52">
        <w:rPr>
          <w:lang w:eastAsia="ar-SA"/>
        </w:rPr>
        <w:t>specjalnych ośrodkach szkolno-wychowawczych;</w:t>
      </w:r>
    </w:p>
    <w:p w14:paraId="7498A793" w14:textId="7F0A73EE" w:rsidR="009929EA" w:rsidRPr="00853B52" w:rsidRDefault="009929EA" w:rsidP="004156CF">
      <w:pPr>
        <w:pStyle w:val="punktatornastron"/>
        <w:rPr>
          <w:lang w:eastAsia="ar-SA"/>
        </w:rPr>
      </w:pPr>
      <w:r w:rsidRPr="00853B52">
        <w:rPr>
          <w:lang w:eastAsia="ar-SA"/>
        </w:rPr>
        <w:t>2</w:t>
      </w:r>
      <w:r w:rsidR="000E738B">
        <w:rPr>
          <w:lang w:eastAsia="ar-SA"/>
        </w:rPr>
        <w:t xml:space="preserve"> w </w:t>
      </w:r>
      <w:r w:rsidRPr="00853B52">
        <w:rPr>
          <w:lang w:eastAsia="ar-SA"/>
        </w:rPr>
        <w:t>szkołach podstawowych;</w:t>
      </w:r>
    </w:p>
    <w:p w14:paraId="1F6197C8" w14:textId="75991631" w:rsidR="009929EA" w:rsidRPr="00853B52" w:rsidRDefault="009929EA" w:rsidP="004156CF">
      <w:pPr>
        <w:pStyle w:val="punktatornastron"/>
        <w:rPr>
          <w:lang w:eastAsia="ar-SA"/>
        </w:rPr>
      </w:pPr>
      <w:r w:rsidRPr="00853B52">
        <w:rPr>
          <w:lang w:eastAsia="ar-SA"/>
        </w:rPr>
        <w:t>2</w:t>
      </w:r>
      <w:r w:rsidR="000E738B">
        <w:rPr>
          <w:lang w:eastAsia="ar-SA"/>
        </w:rPr>
        <w:t xml:space="preserve"> w </w:t>
      </w:r>
      <w:r w:rsidRPr="00853B52">
        <w:rPr>
          <w:lang w:eastAsia="ar-SA"/>
        </w:rPr>
        <w:t>zespołach szkół ponadpodstawowych.</w:t>
      </w:r>
    </w:p>
    <w:p w14:paraId="7E08A45A" w14:textId="3315161B" w:rsidR="009929EA" w:rsidRPr="00853B52" w:rsidRDefault="009929EA" w:rsidP="004156CF">
      <w:pPr>
        <w:pStyle w:val="Stylnastroninternet"/>
      </w:pPr>
      <w:r w:rsidRPr="00853B52">
        <w:rPr>
          <w:lang w:eastAsia="ar-SA"/>
        </w:rPr>
        <w:t>Posiłki zbadano</w:t>
      </w:r>
      <w:r w:rsidR="000E738B">
        <w:rPr>
          <w:lang w:eastAsia="ar-SA"/>
        </w:rPr>
        <w:t xml:space="preserve"> w </w:t>
      </w:r>
      <w:r w:rsidRPr="00853B52">
        <w:rPr>
          <w:lang w:eastAsia="ar-SA"/>
        </w:rPr>
        <w:t>Laboratorium Wojewódzkiej Stacji Sanitarno-Epidemiologicznej</w:t>
      </w:r>
      <w:r w:rsidR="000E738B">
        <w:rPr>
          <w:lang w:eastAsia="ar-SA"/>
        </w:rPr>
        <w:t xml:space="preserve"> w </w:t>
      </w:r>
      <w:r w:rsidRPr="00853B52">
        <w:rPr>
          <w:lang w:eastAsia="ar-SA"/>
        </w:rPr>
        <w:t>Szczecinie pod kątem wartości energetycznej oraz zawartości białka, tłuszczu</w:t>
      </w:r>
      <w:r w:rsidR="005A5A82">
        <w:rPr>
          <w:lang w:eastAsia="ar-SA"/>
        </w:rPr>
        <w:t xml:space="preserve"> i </w:t>
      </w:r>
      <w:r w:rsidRPr="00853B52">
        <w:rPr>
          <w:lang w:eastAsia="ar-SA"/>
        </w:rPr>
        <w:t>węglowodanów</w:t>
      </w:r>
      <w:r w:rsidR="000E738B">
        <w:rPr>
          <w:lang w:eastAsia="ar-SA"/>
        </w:rPr>
        <w:t xml:space="preserve"> w </w:t>
      </w:r>
      <w:r w:rsidRPr="00853B52">
        <w:rPr>
          <w:lang w:eastAsia="ar-SA"/>
        </w:rPr>
        <w:t xml:space="preserve">posiłku. </w:t>
      </w:r>
      <w:r w:rsidRPr="00853B52">
        <w:t>Uwagi wniesiono do 7 spośród wszystkich przebadanych próbek:</w:t>
      </w:r>
    </w:p>
    <w:p w14:paraId="2C960296" w14:textId="425DCD1A" w:rsidR="009929EA" w:rsidRPr="00853B52" w:rsidRDefault="009929EA" w:rsidP="004156CF">
      <w:pPr>
        <w:pStyle w:val="punktatornastron"/>
        <w:rPr>
          <w:lang w:eastAsia="ar-SA"/>
        </w:rPr>
      </w:pPr>
      <w:r w:rsidRPr="00853B52">
        <w:rPr>
          <w:lang w:eastAsia="ar-SA"/>
        </w:rPr>
        <w:t>w 2 przypadkach dzieci przedszkolne nie miały zapewnionej wystarczającej podaży energii</w:t>
      </w:r>
      <w:r w:rsidR="005A5A82">
        <w:rPr>
          <w:lang w:eastAsia="ar-SA"/>
        </w:rPr>
        <w:t xml:space="preserve"> z </w:t>
      </w:r>
      <w:r w:rsidRPr="00853B52">
        <w:rPr>
          <w:lang w:eastAsia="ar-SA"/>
        </w:rPr>
        <w:t>posiłku obiadowego</w:t>
      </w:r>
      <w:r w:rsidR="000E738B">
        <w:rPr>
          <w:lang w:eastAsia="ar-SA"/>
        </w:rPr>
        <w:t xml:space="preserve"> w </w:t>
      </w:r>
      <w:r w:rsidRPr="00853B52">
        <w:rPr>
          <w:lang w:eastAsia="ar-SA"/>
        </w:rPr>
        <w:t>stosunku do zapotrzebowania energetycznego określonego</w:t>
      </w:r>
      <w:r w:rsidR="000E738B">
        <w:rPr>
          <w:lang w:eastAsia="ar-SA"/>
        </w:rPr>
        <w:t xml:space="preserve"> w </w:t>
      </w:r>
      <w:r w:rsidRPr="00853B52">
        <w:rPr>
          <w:lang w:eastAsia="ar-SA"/>
        </w:rPr>
        <w:t>normach żywienia dla dzieci</w:t>
      </w:r>
      <w:r w:rsidR="000E738B">
        <w:rPr>
          <w:lang w:eastAsia="ar-SA"/>
        </w:rPr>
        <w:t xml:space="preserve"> w </w:t>
      </w:r>
      <w:r w:rsidRPr="00853B52">
        <w:rPr>
          <w:lang w:eastAsia="ar-SA"/>
        </w:rPr>
        <w:t>wieku 4-6 lat;</w:t>
      </w:r>
    </w:p>
    <w:p w14:paraId="11EE11EE" w14:textId="2D5FCBAF" w:rsidR="009929EA" w:rsidRPr="00853B52" w:rsidRDefault="009929EA" w:rsidP="004156CF">
      <w:pPr>
        <w:pStyle w:val="punktatornastron"/>
        <w:rPr>
          <w:lang w:eastAsia="ar-SA"/>
        </w:rPr>
      </w:pPr>
      <w:r w:rsidRPr="00853B52">
        <w:rPr>
          <w:lang w:eastAsia="ar-SA"/>
        </w:rPr>
        <w:t>w 2 przypadkach podaż energii była za duża</w:t>
      </w:r>
      <w:r w:rsidR="000E738B">
        <w:rPr>
          <w:lang w:eastAsia="ar-SA"/>
        </w:rPr>
        <w:t xml:space="preserve"> w </w:t>
      </w:r>
      <w:r w:rsidRPr="00853B52">
        <w:rPr>
          <w:lang w:eastAsia="ar-SA"/>
        </w:rPr>
        <w:t>stosunku do zaleceń;</w:t>
      </w:r>
    </w:p>
    <w:p w14:paraId="75329E57" w14:textId="19848D9E" w:rsidR="009929EA" w:rsidRPr="00853B52" w:rsidRDefault="009929EA" w:rsidP="004156CF">
      <w:pPr>
        <w:pStyle w:val="punktatornastron"/>
        <w:rPr>
          <w:lang w:eastAsia="ar-SA"/>
        </w:rPr>
      </w:pPr>
      <w:r w:rsidRPr="00853B52">
        <w:rPr>
          <w:lang w:eastAsia="ar-SA"/>
        </w:rPr>
        <w:t>pozostałe przypadki dotyczyły zbyt dużego (2 próbki) lub zbyt małego (1 próbka) procentowego udziału energii</w:t>
      </w:r>
      <w:r w:rsidR="005A5A82">
        <w:rPr>
          <w:lang w:eastAsia="ar-SA"/>
        </w:rPr>
        <w:t xml:space="preserve"> z </w:t>
      </w:r>
      <w:r w:rsidRPr="00853B52">
        <w:rPr>
          <w:lang w:eastAsia="ar-SA"/>
        </w:rPr>
        <w:t>białek oraz zbyt małego (1 próbka) procentowego udziału energii</w:t>
      </w:r>
      <w:r w:rsidR="005A5A82">
        <w:rPr>
          <w:lang w:eastAsia="ar-SA"/>
        </w:rPr>
        <w:t xml:space="preserve"> z </w:t>
      </w:r>
      <w:r w:rsidRPr="00853B52">
        <w:rPr>
          <w:lang w:eastAsia="ar-SA"/>
        </w:rPr>
        <w:t>tłuszczów.</w:t>
      </w:r>
    </w:p>
    <w:p w14:paraId="31F1695D" w14:textId="3A5727BB" w:rsidR="009929EA" w:rsidRPr="00853B52" w:rsidRDefault="009929EA" w:rsidP="004156CF">
      <w:pPr>
        <w:pStyle w:val="Stylnastroninternet"/>
        <w:rPr>
          <w:i/>
          <w:iCs/>
        </w:rPr>
      </w:pPr>
      <w:r w:rsidRPr="00853B52">
        <w:t>Niezależnie od kontroli przeprowadzanych</w:t>
      </w:r>
      <w:r w:rsidR="000E738B">
        <w:t xml:space="preserve"> w </w:t>
      </w:r>
      <w:r w:rsidRPr="00853B52">
        <w:t>blokach żywienia jednostek systemu oświaty kontrolowano również znajdujące się na ich terenie sklepiki szkolne. Spośród 125 sklepików będących pod nadzorem</w:t>
      </w:r>
      <w:r>
        <w:t>,</w:t>
      </w:r>
      <w:r w:rsidRPr="00853B52">
        <w:t xml:space="preserve"> skontrolowano 32</w:t>
      </w:r>
      <w:r>
        <w:t>.</w:t>
      </w:r>
      <w:r w:rsidR="000E738B">
        <w:t xml:space="preserve"> w </w:t>
      </w:r>
      <w:r w:rsidRPr="00853B52">
        <w:rPr>
          <w:lang w:eastAsia="ar-SA" w:bidi="en-US"/>
        </w:rPr>
        <w:t xml:space="preserve">4 sklepikach szkolnych stwierdzono </w:t>
      </w:r>
      <w:r w:rsidRPr="00853B52">
        <w:t>wprowadzanie do obrotu handlowego zakazanego asortymentu</w:t>
      </w:r>
      <w:r w:rsidR="000E738B">
        <w:t xml:space="preserve"> w </w:t>
      </w:r>
      <w:r>
        <w:t>szczególności zawierającego dodatek cukru</w:t>
      </w:r>
      <w:r w:rsidRPr="00853B52">
        <w:t xml:space="preserve">. </w:t>
      </w:r>
    </w:p>
    <w:p w14:paraId="1563F512" w14:textId="7951CFB2" w:rsidR="009929EA" w:rsidRPr="00853B52" w:rsidRDefault="009929EA" w:rsidP="004156CF">
      <w:pPr>
        <w:pStyle w:val="Stylnastroninternet"/>
        <w:rPr>
          <w:lang w:eastAsia="ar-SA"/>
        </w:rPr>
      </w:pPr>
      <w:r w:rsidRPr="00853B52">
        <w:rPr>
          <w:lang w:eastAsia="ar-SA"/>
        </w:rPr>
        <w:t>W roku sprawozdawczym do Wojewódzkiej Stacji Sanitarno-Epidemiologicznej</w:t>
      </w:r>
      <w:r w:rsidR="000E738B">
        <w:rPr>
          <w:lang w:eastAsia="ar-SA"/>
        </w:rPr>
        <w:t xml:space="preserve"> w </w:t>
      </w:r>
      <w:r w:rsidRPr="00853B52">
        <w:rPr>
          <w:lang w:eastAsia="ar-SA"/>
        </w:rPr>
        <w:t>Szczecinie wpłynęło 5 wniosków o wymierzenie kary pieniężnej zgodnie</w:t>
      </w:r>
      <w:r w:rsidR="005A5A82">
        <w:rPr>
          <w:lang w:eastAsia="ar-SA"/>
        </w:rPr>
        <w:t xml:space="preserve"> z </w:t>
      </w:r>
      <w:r w:rsidRPr="00853B52">
        <w:rPr>
          <w:lang w:eastAsia="ar-SA"/>
        </w:rPr>
        <w:t xml:space="preserve">art. 103 ust. 8 </w:t>
      </w:r>
      <w:proofErr w:type="spellStart"/>
      <w:r w:rsidRPr="00853B52">
        <w:rPr>
          <w:lang w:eastAsia="ar-SA"/>
        </w:rPr>
        <w:t>u.b.ż.ż</w:t>
      </w:r>
      <w:proofErr w:type="spellEnd"/>
      <w:r w:rsidRPr="00853B52">
        <w:rPr>
          <w:lang w:eastAsia="ar-SA"/>
        </w:rPr>
        <w:t>., tj. za sprzedaż</w:t>
      </w:r>
      <w:r w:rsidR="000E738B">
        <w:rPr>
          <w:lang w:eastAsia="ar-SA"/>
        </w:rPr>
        <w:t xml:space="preserve"> w </w:t>
      </w:r>
      <w:r w:rsidRPr="00853B52">
        <w:rPr>
          <w:lang w:eastAsia="ar-SA"/>
        </w:rPr>
        <w:t>jednostce systemu oświaty środków spożywczych innych niż objęte grupami środków spożywczych przeznaczonych do sprzedaży dzieciom</w:t>
      </w:r>
      <w:r w:rsidR="005A5A82">
        <w:rPr>
          <w:lang w:eastAsia="ar-SA"/>
        </w:rPr>
        <w:t xml:space="preserve"> i </w:t>
      </w:r>
      <w:r w:rsidRPr="00853B52">
        <w:rPr>
          <w:lang w:eastAsia="ar-SA"/>
        </w:rPr>
        <w:t>młodzieży. Wydano 3 kary pieniężne na łączną kwotę 3500 zł, pozostałe wnioski rozpatrywane są na bieżąco.</w:t>
      </w:r>
    </w:p>
    <w:p w14:paraId="2799CA32" w14:textId="14A01D35" w:rsidR="00D8294E" w:rsidRDefault="00D8294E" w:rsidP="004156CF">
      <w:pPr>
        <w:pStyle w:val="Stylnastroninternet"/>
      </w:pPr>
      <w:r>
        <w:br w:type="page"/>
      </w:r>
    </w:p>
    <w:p w14:paraId="468F6BC5" w14:textId="5BC4B668" w:rsidR="001810AB" w:rsidRPr="00D8294E" w:rsidRDefault="001810AB" w:rsidP="00DF11E0">
      <w:pPr>
        <w:pStyle w:val="Nagwek2"/>
        <w:numPr>
          <w:ilvl w:val="0"/>
          <w:numId w:val="115"/>
        </w:numPr>
        <w:rPr>
          <w:rFonts w:eastAsiaTheme="minorHAnsi" w:cstheme="minorBidi"/>
          <w:sz w:val="24"/>
          <w:szCs w:val="22"/>
        </w:rPr>
      </w:pPr>
      <w:bookmarkStart w:id="1179" w:name="_Toc135828509"/>
      <w:r w:rsidRPr="00D8294E">
        <w:lastRenderedPageBreak/>
        <w:t>Warunki realizacji profilaktycznej opieki zdrowotnej nad uczniami</w:t>
      </w:r>
      <w:r w:rsidR="000E738B" w:rsidRPr="00D8294E">
        <w:t xml:space="preserve"> w </w:t>
      </w:r>
      <w:r w:rsidRPr="00D8294E">
        <w:t>placówkach</w:t>
      </w:r>
      <w:bookmarkEnd w:id="1179"/>
      <w:r w:rsidRPr="00D8294E">
        <w:t xml:space="preserve"> </w:t>
      </w:r>
    </w:p>
    <w:p w14:paraId="5BB36DF5" w14:textId="77777777" w:rsidR="004156CF" w:rsidRPr="004156CF" w:rsidRDefault="004156CF" w:rsidP="004156CF">
      <w:pPr>
        <w:pStyle w:val="Stylnastroninternet"/>
      </w:pPr>
    </w:p>
    <w:p w14:paraId="1244E706" w14:textId="47804901" w:rsidR="004E1BC8" w:rsidRPr="0057057F" w:rsidRDefault="004E1BC8" w:rsidP="004E1BC8">
      <w:pPr>
        <w:pStyle w:val="Legenda"/>
        <w:keepNext/>
        <w:rPr>
          <w:i w:val="0"/>
          <w:iCs w:val="0"/>
          <w:color w:val="auto"/>
        </w:rPr>
      </w:pPr>
      <w:bookmarkStart w:id="1180" w:name="_Toc133231341"/>
      <w:bookmarkStart w:id="1181" w:name="_Toc133236350"/>
      <w:bookmarkStart w:id="1182" w:name="_Toc133311740"/>
      <w:bookmarkStart w:id="1183" w:name="_Toc133320596"/>
      <w:bookmarkStart w:id="1184" w:name="_Toc133321715"/>
      <w:bookmarkStart w:id="1185" w:name="_Toc133387693"/>
      <w:bookmarkStart w:id="1186" w:name="_Toc133388637"/>
      <w:bookmarkStart w:id="1187" w:name="_Toc133500660"/>
      <w:bookmarkStart w:id="1188" w:name="_Toc133559664"/>
      <w:bookmarkStart w:id="1189" w:name="_Toc133576686"/>
      <w:bookmarkStart w:id="1190" w:name="_Toc133582290"/>
      <w:bookmarkStart w:id="1191" w:name="_Toc133582908"/>
      <w:bookmarkStart w:id="1192" w:name="_Toc133583798"/>
      <w:bookmarkStart w:id="1193" w:name="_Toc134604407"/>
      <w:bookmarkStart w:id="1194" w:name="_Toc134610921"/>
      <w:bookmarkStart w:id="1195" w:name="_Toc135041620"/>
      <w:bookmarkStart w:id="1196" w:name="_Toc135828612"/>
      <w:r w:rsidRPr="0057057F">
        <w:rPr>
          <w:i w:val="0"/>
          <w:iCs w:val="0"/>
          <w:color w:val="auto"/>
        </w:rPr>
        <w:t xml:space="preserve">Tabela </w:t>
      </w:r>
      <w:r w:rsidRPr="0057057F">
        <w:rPr>
          <w:i w:val="0"/>
          <w:iCs w:val="0"/>
          <w:color w:val="auto"/>
        </w:rPr>
        <w:fldChar w:fldCharType="begin"/>
      </w:r>
      <w:r w:rsidRPr="0057057F">
        <w:rPr>
          <w:i w:val="0"/>
          <w:iCs w:val="0"/>
          <w:color w:val="auto"/>
        </w:rPr>
        <w:instrText xml:space="preserve"> SEQ Tabela \* ARABIC </w:instrText>
      </w:r>
      <w:r w:rsidRPr="0057057F">
        <w:rPr>
          <w:i w:val="0"/>
          <w:iCs w:val="0"/>
          <w:color w:val="auto"/>
        </w:rPr>
        <w:fldChar w:fldCharType="separate"/>
      </w:r>
      <w:r w:rsidR="00B41039" w:rsidRPr="0057057F">
        <w:rPr>
          <w:i w:val="0"/>
          <w:iCs w:val="0"/>
          <w:noProof/>
          <w:color w:val="auto"/>
        </w:rPr>
        <w:t>47</w:t>
      </w:r>
      <w:r w:rsidRPr="0057057F">
        <w:rPr>
          <w:i w:val="0"/>
          <w:iCs w:val="0"/>
          <w:noProof/>
          <w:color w:val="auto"/>
        </w:rPr>
        <w:fldChar w:fldCharType="end"/>
      </w:r>
      <w:r w:rsidR="004117B7">
        <w:rPr>
          <w:i w:val="0"/>
          <w:iCs w:val="0"/>
          <w:noProof/>
          <w:color w:val="auto"/>
        </w:rPr>
        <w:t>.</w:t>
      </w:r>
      <w:r w:rsidRPr="0057057F">
        <w:rPr>
          <w:i w:val="0"/>
          <w:iCs w:val="0"/>
          <w:color w:val="auto"/>
        </w:rPr>
        <w:t xml:space="preserve"> Profilaktyczna opieka zdrowotna nad uczniami</w:t>
      </w:r>
      <w:r w:rsidR="000E738B" w:rsidRPr="0057057F">
        <w:rPr>
          <w:i w:val="0"/>
          <w:iCs w:val="0"/>
          <w:color w:val="auto"/>
        </w:rPr>
        <w:t xml:space="preserve"> w </w:t>
      </w:r>
      <w:r w:rsidRPr="0057057F">
        <w:rPr>
          <w:i w:val="0"/>
          <w:iCs w:val="0"/>
          <w:color w:val="auto"/>
        </w:rPr>
        <w:t>szkole.</w:t>
      </w:r>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p>
    <w:tbl>
      <w:tblPr>
        <w:tblStyle w:val="Siatkatabelijasna"/>
        <w:tblW w:w="10090" w:type="dxa"/>
        <w:jc w:val="center"/>
        <w:tblLayout w:type="fixed"/>
        <w:tblLook w:val="01E0" w:firstRow="1" w:lastRow="1" w:firstColumn="1" w:lastColumn="1" w:noHBand="0" w:noVBand="0"/>
        <w:tblCaption w:val="Tabela 47 "/>
        <w:tblDescription w:val="&#10;Tabela 47 Profilaktyczna opieka zdrowotna nad uczniami w szkole.&#10;"/>
      </w:tblPr>
      <w:tblGrid>
        <w:gridCol w:w="1134"/>
        <w:gridCol w:w="851"/>
        <w:gridCol w:w="850"/>
        <w:gridCol w:w="851"/>
        <w:gridCol w:w="850"/>
        <w:gridCol w:w="937"/>
        <w:gridCol w:w="623"/>
        <w:gridCol w:w="708"/>
        <w:gridCol w:w="709"/>
        <w:gridCol w:w="709"/>
        <w:gridCol w:w="1160"/>
        <w:gridCol w:w="708"/>
      </w:tblGrid>
      <w:tr w:rsidR="001810AB" w:rsidRPr="00830AD0" w14:paraId="18E0436F" w14:textId="77777777" w:rsidTr="00227565">
        <w:trPr>
          <w:trHeight w:val="687"/>
          <w:jc w:val="center"/>
        </w:trPr>
        <w:tc>
          <w:tcPr>
            <w:tcW w:w="1134" w:type="dxa"/>
            <w:vMerge w:val="restart"/>
          </w:tcPr>
          <w:p w14:paraId="7049BE79" w14:textId="77777777" w:rsidR="001810AB" w:rsidRPr="00830AD0" w:rsidRDefault="001810AB" w:rsidP="0027720E">
            <w:pPr>
              <w:spacing w:line="276" w:lineRule="auto"/>
              <w:jc w:val="center"/>
              <w:rPr>
                <w:rFonts w:cstheme="minorHAnsi"/>
                <w:b/>
                <w:bCs/>
                <w:sz w:val="20"/>
                <w:szCs w:val="20"/>
              </w:rPr>
            </w:pPr>
          </w:p>
          <w:p w14:paraId="581D1739" w14:textId="77777777" w:rsidR="001810AB" w:rsidRPr="00830AD0" w:rsidRDefault="001810AB" w:rsidP="0027720E">
            <w:pPr>
              <w:spacing w:line="276" w:lineRule="auto"/>
              <w:jc w:val="center"/>
              <w:rPr>
                <w:rFonts w:cstheme="minorHAnsi"/>
                <w:b/>
                <w:bCs/>
                <w:sz w:val="20"/>
                <w:szCs w:val="20"/>
              </w:rPr>
            </w:pPr>
          </w:p>
          <w:p w14:paraId="6F10DBDE" w14:textId="77777777" w:rsidR="001810AB" w:rsidRPr="00830AD0" w:rsidRDefault="001810AB" w:rsidP="0027720E">
            <w:pPr>
              <w:spacing w:line="276" w:lineRule="auto"/>
              <w:jc w:val="center"/>
              <w:rPr>
                <w:rFonts w:cstheme="minorHAnsi"/>
                <w:b/>
                <w:bCs/>
                <w:sz w:val="20"/>
                <w:szCs w:val="20"/>
              </w:rPr>
            </w:pPr>
          </w:p>
          <w:p w14:paraId="74CFBEA5" w14:textId="77777777" w:rsidR="001810AB" w:rsidRPr="00830AD0" w:rsidRDefault="001810AB" w:rsidP="0027720E">
            <w:pPr>
              <w:spacing w:line="276" w:lineRule="auto"/>
              <w:jc w:val="center"/>
              <w:rPr>
                <w:rFonts w:cstheme="minorHAnsi"/>
                <w:b/>
                <w:bCs/>
                <w:sz w:val="20"/>
                <w:szCs w:val="20"/>
              </w:rPr>
            </w:pPr>
          </w:p>
          <w:p w14:paraId="60D1A877" w14:textId="77777777" w:rsidR="001810AB" w:rsidRPr="00830AD0" w:rsidRDefault="001810AB" w:rsidP="0027720E">
            <w:pPr>
              <w:spacing w:line="276" w:lineRule="auto"/>
              <w:jc w:val="center"/>
              <w:rPr>
                <w:rFonts w:cstheme="minorHAnsi"/>
                <w:b/>
                <w:bCs/>
                <w:sz w:val="20"/>
                <w:szCs w:val="20"/>
              </w:rPr>
            </w:pPr>
          </w:p>
          <w:p w14:paraId="6638C60E" w14:textId="77777777" w:rsidR="001810AB" w:rsidRPr="00830AD0" w:rsidRDefault="001810AB" w:rsidP="0027720E">
            <w:pPr>
              <w:spacing w:line="276" w:lineRule="auto"/>
              <w:jc w:val="center"/>
              <w:rPr>
                <w:rFonts w:cstheme="minorHAnsi"/>
                <w:b/>
                <w:bCs/>
                <w:sz w:val="20"/>
                <w:szCs w:val="20"/>
              </w:rPr>
            </w:pPr>
          </w:p>
          <w:p w14:paraId="2B12E559" w14:textId="77777777" w:rsidR="001810AB" w:rsidRPr="00830AD0" w:rsidRDefault="001810AB" w:rsidP="0027720E">
            <w:pPr>
              <w:spacing w:line="276" w:lineRule="auto"/>
              <w:jc w:val="center"/>
              <w:rPr>
                <w:rFonts w:cstheme="minorHAnsi"/>
                <w:b/>
                <w:bCs/>
                <w:sz w:val="20"/>
                <w:szCs w:val="20"/>
              </w:rPr>
            </w:pPr>
          </w:p>
          <w:p w14:paraId="0EF54E25" w14:textId="77777777" w:rsidR="001810AB" w:rsidRPr="00830AD0" w:rsidRDefault="001810AB" w:rsidP="0027720E">
            <w:pPr>
              <w:spacing w:line="276" w:lineRule="auto"/>
              <w:jc w:val="center"/>
              <w:rPr>
                <w:rFonts w:cstheme="minorHAnsi"/>
                <w:b/>
                <w:bCs/>
                <w:sz w:val="20"/>
                <w:szCs w:val="20"/>
              </w:rPr>
            </w:pPr>
          </w:p>
          <w:p w14:paraId="73C38781" w14:textId="77777777" w:rsidR="001810AB" w:rsidRPr="00830AD0" w:rsidRDefault="001810AB" w:rsidP="0027720E">
            <w:pPr>
              <w:spacing w:line="276" w:lineRule="auto"/>
              <w:jc w:val="center"/>
              <w:rPr>
                <w:rFonts w:cstheme="minorHAnsi"/>
                <w:b/>
                <w:bCs/>
                <w:sz w:val="20"/>
                <w:szCs w:val="20"/>
              </w:rPr>
            </w:pPr>
          </w:p>
          <w:p w14:paraId="2F324432" w14:textId="77777777" w:rsidR="001810AB" w:rsidRPr="00830AD0" w:rsidRDefault="001810AB" w:rsidP="0027720E">
            <w:pPr>
              <w:spacing w:line="276" w:lineRule="auto"/>
              <w:jc w:val="center"/>
              <w:rPr>
                <w:rFonts w:cstheme="minorHAnsi"/>
                <w:b/>
                <w:bCs/>
                <w:sz w:val="20"/>
                <w:szCs w:val="20"/>
              </w:rPr>
            </w:pPr>
          </w:p>
          <w:p w14:paraId="366EEE08" w14:textId="77777777" w:rsidR="001810AB" w:rsidRPr="00830AD0" w:rsidRDefault="001810AB" w:rsidP="0027720E">
            <w:pPr>
              <w:spacing w:line="276" w:lineRule="auto"/>
              <w:jc w:val="center"/>
              <w:rPr>
                <w:rFonts w:cstheme="minorHAnsi"/>
                <w:b/>
                <w:bCs/>
                <w:sz w:val="20"/>
                <w:szCs w:val="20"/>
              </w:rPr>
            </w:pPr>
            <w:r w:rsidRPr="00830AD0">
              <w:rPr>
                <w:rFonts w:cstheme="minorHAnsi"/>
                <w:b/>
                <w:bCs/>
                <w:sz w:val="20"/>
                <w:szCs w:val="20"/>
              </w:rPr>
              <w:t>Lata</w:t>
            </w:r>
          </w:p>
        </w:tc>
        <w:tc>
          <w:tcPr>
            <w:tcW w:w="1701" w:type="dxa"/>
            <w:gridSpan w:val="2"/>
          </w:tcPr>
          <w:p w14:paraId="58AE87C4" w14:textId="77777777" w:rsidR="001810AB" w:rsidRPr="00830AD0" w:rsidRDefault="001810AB" w:rsidP="0027720E">
            <w:pPr>
              <w:spacing w:line="276" w:lineRule="auto"/>
              <w:jc w:val="center"/>
              <w:rPr>
                <w:rFonts w:cstheme="minorHAnsi"/>
                <w:bCs/>
                <w:sz w:val="20"/>
                <w:szCs w:val="20"/>
              </w:rPr>
            </w:pPr>
            <w:r w:rsidRPr="00830AD0">
              <w:rPr>
                <w:rFonts w:cstheme="minorHAnsi"/>
                <w:bCs/>
                <w:sz w:val="20"/>
                <w:szCs w:val="20"/>
              </w:rPr>
              <w:t>Liczba placówek</w:t>
            </w:r>
          </w:p>
        </w:tc>
        <w:tc>
          <w:tcPr>
            <w:tcW w:w="5387" w:type="dxa"/>
            <w:gridSpan w:val="7"/>
          </w:tcPr>
          <w:p w14:paraId="3A9B4265" w14:textId="0287E5E2" w:rsidR="001810AB" w:rsidRPr="00830AD0" w:rsidRDefault="001810AB" w:rsidP="0027720E">
            <w:pPr>
              <w:spacing w:line="276" w:lineRule="auto"/>
              <w:jc w:val="center"/>
              <w:rPr>
                <w:rFonts w:cstheme="minorHAnsi"/>
                <w:bCs/>
                <w:sz w:val="20"/>
                <w:szCs w:val="20"/>
              </w:rPr>
            </w:pPr>
            <w:r w:rsidRPr="00830AD0">
              <w:rPr>
                <w:rFonts w:cstheme="minorHAnsi"/>
                <w:bCs/>
                <w:sz w:val="20"/>
                <w:szCs w:val="20"/>
              </w:rPr>
              <w:t>Liczba szkół posiadających gabinety  profilaktyki zdrowotnej</w:t>
            </w:r>
            <w:r w:rsidR="005A5A82">
              <w:rPr>
                <w:rFonts w:cstheme="minorHAnsi"/>
                <w:bCs/>
                <w:sz w:val="20"/>
                <w:szCs w:val="20"/>
              </w:rPr>
              <w:t xml:space="preserve"> i </w:t>
            </w:r>
            <w:r w:rsidRPr="00830AD0">
              <w:rPr>
                <w:rFonts w:cstheme="minorHAnsi"/>
                <w:bCs/>
                <w:sz w:val="20"/>
                <w:szCs w:val="20"/>
              </w:rPr>
              <w:t>pomocy przedlekarskiej</w:t>
            </w:r>
          </w:p>
        </w:tc>
        <w:tc>
          <w:tcPr>
            <w:tcW w:w="1160" w:type="dxa"/>
            <w:vMerge w:val="restart"/>
            <w:textDirection w:val="btLr"/>
          </w:tcPr>
          <w:p w14:paraId="714EEE83" w14:textId="42376145"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Liczba szkół,</w:t>
            </w:r>
            <w:r w:rsidR="000E738B">
              <w:rPr>
                <w:rFonts w:cstheme="minorHAnsi"/>
                <w:bCs/>
                <w:sz w:val="20"/>
                <w:szCs w:val="20"/>
              </w:rPr>
              <w:t xml:space="preserve"> w </w:t>
            </w:r>
            <w:r w:rsidRPr="00830AD0">
              <w:rPr>
                <w:rFonts w:cstheme="minorHAnsi"/>
                <w:bCs/>
                <w:sz w:val="20"/>
                <w:szCs w:val="20"/>
              </w:rPr>
              <w:t xml:space="preserve">których </w:t>
            </w:r>
            <w:proofErr w:type="spellStart"/>
            <w:r w:rsidRPr="00830AD0">
              <w:rPr>
                <w:rFonts w:cstheme="minorHAnsi"/>
                <w:bCs/>
                <w:sz w:val="20"/>
                <w:szCs w:val="20"/>
              </w:rPr>
              <w:t>poznu</w:t>
            </w:r>
            <w:proofErr w:type="spellEnd"/>
            <w:r w:rsidRPr="00830AD0">
              <w:rPr>
                <w:rFonts w:cstheme="minorHAnsi"/>
                <w:bCs/>
                <w:sz w:val="20"/>
                <w:szCs w:val="20"/>
              </w:rPr>
              <w:t xml:space="preserve"> zapewniono</w:t>
            </w:r>
            <w:r w:rsidR="000E738B">
              <w:rPr>
                <w:rFonts w:cstheme="minorHAnsi"/>
                <w:bCs/>
                <w:sz w:val="20"/>
                <w:szCs w:val="20"/>
              </w:rPr>
              <w:t xml:space="preserve"> w </w:t>
            </w:r>
            <w:r w:rsidRPr="00830AD0">
              <w:rPr>
                <w:rFonts w:cstheme="minorHAnsi"/>
                <w:bCs/>
                <w:sz w:val="20"/>
                <w:szCs w:val="20"/>
              </w:rPr>
              <w:t xml:space="preserve"> pomieszczeniach zastępczych na terenie placówki </w:t>
            </w:r>
          </w:p>
        </w:tc>
        <w:tc>
          <w:tcPr>
            <w:tcW w:w="708" w:type="dxa"/>
            <w:vMerge w:val="restart"/>
            <w:textDirection w:val="btLr"/>
          </w:tcPr>
          <w:p w14:paraId="7C20FEEA" w14:textId="227DF2D6"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Liczba szkół,</w:t>
            </w:r>
            <w:r w:rsidR="000E738B">
              <w:rPr>
                <w:rFonts w:cstheme="minorHAnsi"/>
                <w:bCs/>
                <w:sz w:val="20"/>
                <w:szCs w:val="20"/>
              </w:rPr>
              <w:t xml:space="preserve"> w </w:t>
            </w:r>
            <w:r w:rsidRPr="00830AD0">
              <w:rPr>
                <w:rFonts w:cstheme="minorHAnsi"/>
                <w:bCs/>
                <w:sz w:val="20"/>
                <w:szCs w:val="20"/>
              </w:rPr>
              <w:t xml:space="preserve">których </w:t>
            </w:r>
            <w:proofErr w:type="spellStart"/>
            <w:r w:rsidRPr="00830AD0">
              <w:rPr>
                <w:rFonts w:cstheme="minorHAnsi"/>
                <w:bCs/>
                <w:sz w:val="20"/>
                <w:szCs w:val="20"/>
              </w:rPr>
              <w:t>poznu</w:t>
            </w:r>
            <w:proofErr w:type="spellEnd"/>
            <w:r w:rsidRPr="00830AD0">
              <w:rPr>
                <w:rFonts w:cstheme="minorHAnsi"/>
                <w:bCs/>
                <w:sz w:val="20"/>
                <w:szCs w:val="20"/>
              </w:rPr>
              <w:t xml:space="preserve"> jest świadczona poza terenem placówki</w:t>
            </w:r>
          </w:p>
        </w:tc>
      </w:tr>
      <w:tr w:rsidR="001810AB" w:rsidRPr="00830AD0" w14:paraId="3E06681E" w14:textId="77777777" w:rsidTr="00227565">
        <w:trPr>
          <w:trHeight w:val="587"/>
          <w:jc w:val="center"/>
        </w:trPr>
        <w:tc>
          <w:tcPr>
            <w:tcW w:w="1134" w:type="dxa"/>
            <w:vMerge/>
            <w:textDirection w:val="btLr"/>
          </w:tcPr>
          <w:p w14:paraId="6E87A681" w14:textId="77777777" w:rsidR="001810AB" w:rsidRPr="00830AD0" w:rsidRDefault="001810AB" w:rsidP="0027720E">
            <w:pPr>
              <w:spacing w:line="276" w:lineRule="auto"/>
              <w:ind w:left="113" w:right="113"/>
              <w:jc w:val="center"/>
              <w:rPr>
                <w:rFonts w:cstheme="minorHAnsi"/>
                <w:b/>
                <w:bCs/>
                <w:sz w:val="20"/>
                <w:szCs w:val="20"/>
              </w:rPr>
            </w:pPr>
          </w:p>
        </w:tc>
        <w:tc>
          <w:tcPr>
            <w:tcW w:w="851" w:type="dxa"/>
            <w:vMerge w:val="restart"/>
            <w:textDirection w:val="btLr"/>
          </w:tcPr>
          <w:p w14:paraId="650B9102" w14:textId="77777777"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w  ewidencji</w:t>
            </w:r>
          </w:p>
        </w:tc>
        <w:tc>
          <w:tcPr>
            <w:tcW w:w="850" w:type="dxa"/>
            <w:vMerge w:val="restart"/>
            <w:textDirection w:val="btLr"/>
          </w:tcPr>
          <w:p w14:paraId="07C6D42B" w14:textId="77777777"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skontrowanych</w:t>
            </w:r>
          </w:p>
        </w:tc>
        <w:tc>
          <w:tcPr>
            <w:tcW w:w="851" w:type="dxa"/>
            <w:vMerge w:val="restart"/>
            <w:textDirection w:val="btLr"/>
          </w:tcPr>
          <w:p w14:paraId="71C6324F" w14:textId="77777777"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ogółem</w:t>
            </w:r>
          </w:p>
        </w:tc>
        <w:tc>
          <w:tcPr>
            <w:tcW w:w="1787" w:type="dxa"/>
            <w:gridSpan w:val="2"/>
          </w:tcPr>
          <w:p w14:paraId="5B8505D8" w14:textId="77777777" w:rsidR="001810AB" w:rsidRPr="00830AD0" w:rsidRDefault="001810AB" w:rsidP="0027720E">
            <w:pPr>
              <w:spacing w:line="276" w:lineRule="auto"/>
              <w:jc w:val="center"/>
              <w:rPr>
                <w:rFonts w:cstheme="minorHAnsi"/>
                <w:bCs/>
                <w:sz w:val="20"/>
                <w:szCs w:val="20"/>
              </w:rPr>
            </w:pPr>
            <w:r w:rsidRPr="00830AD0">
              <w:rPr>
                <w:rFonts w:cstheme="minorHAnsi"/>
                <w:bCs/>
                <w:sz w:val="20"/>
                <w:szCs w:val="20"/>
              </w:rPr>
              <w:t>w tym gabinety</w:t>
            </w:r>
          </w:p>
        </w:tc>
        <w:tc>
          <w:tcPr>
            <w:tcW w:w="1331" w:type="dxa"/>
            <w:gridSpan w:val="2"/>
          </w:tcPr>
          <w:p w14:paraId="193E2722" w14:textId="7125FC4F" w:rsidR="001810AB" w:rsidRPr="00830AD0" w:rsidRDefault="001810AB" w:rsidP="0027720E">
            <w:pPr>
              <w:spacing w:line="276" w:lineRule="auto"/>
              <w:jc w:val="center"/>
              <w:rPr>
                <w:rFonts w:cstheme="minorHAnsi"/>
                <w:bCs/>
                <w:sz w:val="20"/>
                <w:szCs w:val="20"/>
              </w:rPr>
            </w:pPr>
            <w:r w:rsidRPr="00830AD0">
              <w:rPr>
                <w:rFonts w:cstheme="minorHAnsi"/>
                <w:bCs/>
                <w:sz w:val="20"/>
                <w:szCs w:val="20"/>
              </w:rPr>
              <w:t>Niezgodne</w:t>
            </w:r>
            <w:r w:rsidR="005A5A82">
              <w:rPr>
                <w:rFonts w:cstheme="minorHAnsi"/>
                <w:bCs/>
                <w:sz w:val="20"/>
                <w:szCs w:val="20"/>
              </w:rPr>
              <w:t xml:space="preserve"> z </w:t>
            </w:r>
            <w:r w:rsidRPr="00830AD0">
              <w:rPr>
                <w:rFonts w:cstheme="minorHAnsi"/>
                <w:bCs/>
                <w:sz w:val="20"/>
                <w:szCs w:val="20"/>
              </w:rPr>
              <w:t xml:space="preserve">wymogami technicznymi </w:t>
            </w:r>
          </w:p>
        </w:tc>
        <w:tc>
          <w:tcPr>
            <w:tcW w:w="709" w:type="dxa"/>
            <w:vMerge w:val="restart"/>
            <w:textDirection w:val="btLr"/>
          </w:tcPr>
          <w:p w14:paraId="006FF9E7" w14:textId="77777777"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w niewłaściwym stanie sanitarnym</w:t>
            </w:r>
          </w:p>
        </w:tc>
        <w:tc>
          <w:tcPr>
            <w:tcW w:w="709" w:type="dxa"/>
            <w:vMerge w:val="restart"/>
            <w:textDirection w:val="btLr"/>
          </w:tcPr>
          <w:p w14:paraId="62D2CF62" w14:textId="10297B83"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bez zastrzeżeń sanitarnych</w:t>
            </w:r>
            <w:r w:rsidR="005A5A82">
              <w:rPr>
                <w:rFonts w:cstheme="minorHAnsi"/>
                <w:bCs/>
                <w:sz w:val="20"/>
                <w:szCs w:val="20"/>
              </w:rPr>
              <w:t xml:space="preserve"> i </w:t>
            </w:r>
            <w:r w:rsidRPr="00830AD0">
              <w:rPr>
                <w:rFonts w:cstheme="minorHAnsi"/>
                <w:bCs/>
                <w:sz w:val="20"/>
                <w:szCs w:val="20"/>
              </w:rPr>
              <w:t>technicznych</w:t>
            </w:r>
          </w:p>
        </w:tc>
        <w:tc>
          <w:tcPr>
            <w:tcW w:w="1160" w:type="dxa"/>
            <w:vMerge/>
          </w:tcPr>
          <w:p w14:paraId="4C6AD2D8" w14:textId="77777777" w:rsidR="001810AB" w:rsidRPr="00830AD0" w:rsidRDefault="001810AB" w:rsidP="0027720E">
            <w:pPr>
              <w:spacing w:line="276" w:lineRule="auto"/>
              <w:rPr>
                <w:rFonts w:cstheme="minorHAnsi"/>
                <w:bCs/>
                <w:sz w:val="20"/>
                <w:szCs w:val="20"/>
              </w:rPr>
            </w:pPr>
          </w:p>
        </w:tc>
        <w:tc>
          <w:tcPr>
            <w:tcW w:w="708" w:type="dxa"/>
            <w:vMerge/>
          </w:tcPr>
          <w:p w14:paraId="39279185" w14:textId="77777777" w:rsidR="001810AB" w:rsidRPr="00830AD0" w:rsidRDefault="001810AB" w:rsidP="0027720E">
            <w:pPr>
              <w:spacing w:line="276" w:lineRule="auto"/>
              <w:rPr>
                <w:rFonts w:cstheme="minorHAnsi"/>
                <w:bCs/>
                <w:sz w:val="20"/>
                <w:szCs w:val="20"/>
              </w:rPr>
            </w:pPr>
          </w:p>
        </w:tc>
      </w:tr>
      <w:tr w:rsidR="001810AB" w:rsidRPr="00830AD0" w14:paraId="26B78D08" w14:textId="77777777" w:rsidTr="00227565">
        <w:trPr>
          <w:trHeight w:val="1809"/>
          <w:jc w:val="center"/>
        </w:trPr>
        <w:tc>
          <w:tcPr>
            <w:tcW w:w="1134" w:type="dxa"/>
            <w:vMerge/>
          </w:tcPr>
          <w:p w14:paraId="16D527B5" w14:textId="77777777" w:rsidR="001810AB" w:rsidRPr="00830AD0" w:rsidRDefault="001810AB" w:rsidP="0027720E">
            <w:pPr>
              <w:spacing w:line="276" w:lineRule="auto"/>
              <w:rPr>
                <w:rFonts w:cstheme="minorHAnsi"/>
                <w:b/>
                <w:bCs/>
                <w:sz w:val="20"/>
                <w:szCs w:val="20"/>
              </w:rPr>
            </w:pPr>
          </w:p>
        </w:tc>
        <w:tc>
          <w:tcPr>
            <w:tcW w:w="851" w:type="dxa"/>
            <w:vMerge/>
          </w:tcPr>
          <w:p w14:paraId="0A61184F" w14:textId="77777777" w:rsidR="001810AB" w:rsidRPr="00830AD0" w:rsidRDefault="001810AB" w:rsidP="0027720E">
            <w:pPr>
              <w:spacing w:line="276" w:lineRule="auto"/>
              <w:rPr>
                <w:rFonts w:cstheme="minorHAnsi"/>
                <w:bCs/>
                <w:sz w:val="20"/>
                <w:szCs w:val="20"/>
              </w:rPr>
            </w:pPr>
          </w:p>
        </w:tc>
        <w:tc>
          <w:tcPr>
            <w:tcW w:w="850" w:type="dxa"/>
            <w:vMerge/>
          </w:tcPr>
          <w:p w14:paraId="49EE421A" w14:textId="77777777" w:rsidR="001810AB" w:rsidRPr="00830AD0" w:rsidRDefault="001810AB" w:rsidP="0027720E">
            <w:pPr>
              <w:spacing w:line="276" w:lineRule="auto"/>
              <w:rPr>
                <w:rFonts w:cstheme="minorHAnsi"/>
                <w:bCs/>
                <w:sz w:val="20"/>
                <w:szCs w:val="20"/>
              </w:rPr>
            </w:pPr>
          </w:p>
        </w:tc>
        <w:tc>
          <w:tcPr>
            <w:tcW w:w="851" w:type="dxa"/>
            <w:vMerge/>
          </w:tcPr>
          <w:p w14:paraId="546AAA26" w14:textId="77777777" w:rsidR="001810AB" w:rsidRPr="00830AD0" w:rsidRDefault="001810AB" w:rsidP="0027720E">
            <w:pPr>
              <w:spacing w:line="276" w:lineRule="auto"/>
              <w:rPr>
                <w:rFonts w:cstheme="minorHAnsi"/>
                <w:bCs/>
                <w:sz w:val="20"/>
                <w:szCs w:val="20"/>
              </w:rPr>
            </w:pPr>
          </w:p>
        </w:tc>
        <w:tc>
          <w:tcPr>
            <w:tcW w:w="850" w:type="dxa"/>
            <w:textDirection w:val="btLr"/>
          </w:tcPr>
          <w:p w14:paraId="1B0E5151" w14:textId="77777777"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do dyspozycji jednej szkoły</w:t>
            </w:r>
          </w:p>
        </w:tc>
        <w:tc>
          <w:tcPr>
            <w:tcW w:w="937" w:type="dxa"/>
            <w:textDirection w:val="btLr"/>
          </w:tcPr>
          <w:p w14:paraId="0F525E48" w14:textId="09D7DE15"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wspólne</w:t>
            </w:r>
            <w:r w:rsidR="005A5A82">
              <w:rPr>
                <w:rFonts w:cstheme="minorHAnsi"/>
                <w:bCs/>
                <w:sz w:val="20"/>
                <w:szCs w:val="20"/>
              </w:rPr>
              <w:t xml:space="preserve"> z </w:t>
            </w:r>
            <w:r w:rsidRPr="00830AD0">
              <w:rPr>
                <w:rFonts w:cstheme="minorHAnsi"/>
                <w:bCs/>
                <w:sz w:val="20"/>
                <w:szCs w:val="20"/>
              </w:rPr>
              <w:t>inną placówką</w:t>
            </w:r>
            <w:r w:rsidR="000E738B">
              <w:rPr>
                <w:rFonts w:cstheme="minorHAnsi"/>
                <w:bCs/>
                <w:sz w:val="20"/>
                <w:szCs w:val="20"/>
              </w:rPr>
              <w:t xml:space="preserve"> w </w:t>
            </w:r>
            <w:r w:rsidRPr="00830AD0">
              <w:rPr>
                <w:rFonts w:cstheme="minorHAnsi"/>
                <w:bCs/>
                <w:sz w:val="20"/>
                <w:szCs w:val="20"/>
              </w:rPr>
              <w:t>tym samym obiekcie</w:t>
            </w:r>
          </w:p>
        </w:tc>
        <w:tc>
          <w:tcPr>
            <w:tcW w:w="623" w:type="dxa"/>
            <w:textDirection w:val="btLr"/>
          </w:tcPr>
          <w:p w14:paraId="65F79911" w14:textId="77777777"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ogółem</w:t>
            </w:r>
          </w:p>
        </w:tc>
        <w:tc>
          <w:tcPr>
            <w:tcW w:w="708" w:type="dxa"/>
            <w:textDirection w:val="btLr"/>
          </w:tcPr>
          <w:p w14:paraId="66B801C2" w14:textId="77777777" w:rsidR="001810AB" w:rsidRPr="00830AD0" w:rsidRDefault="001810AB" w:rsidP="0027720E">
            <w:pPr>
              <w:spacing w:line="276" w:lineRule="auto"/>
              <w:ind w:left="113" w:right="113"/>
              <w:jc w:val="center"/>
              <w:rPr>
                <w:rFonts w:cstheme="minorHAnsi"/>
                <w:bCs/>
                <w:sz w:val="20"/>
                <w:szCs w:val="20"/>
              </w:rPr>
            </w:pPr>
            <w:r w:rsidRPr="00830AD0">
              <w:rPr>
                <w:rFonts w:cstheme="minorHAnsi"/>
                <w:bCs/>
                <w:sz w:val="20"/>
                <w:szCs w:val="20"/>
              </w:rPr>
              <w:t>w tym bez dostępu do bieżącej ciepłej wody</w:t>
            </w:r>
          </w:p>
        </w:tc>
        <w:tc>
          <w:tcPr>
            <w:tcW w:w="709" w:type="dxa"/>
            <w:vMerge/>
          </w:tcPr>
          <w:p w14:paraId="3C284E7C" w14:textId="77777777" w:rsidR="001810AB" w:rsidRPr="00830AD0" w:rsidRDefault="001810AB" w:rsidP="0027720E">
            <w:pPr>
              <w:spacing w:line="276" w:lineRule="auto"/>
              <w:rPr>
                <w:rFonts w:cstheme="minorHAnsi"/>
                <w:bCs/>
                <w:sz w:val="20"/>
                <w:szCs w:val="20"/>
              </w:rPr>
            </w:pPr>
          </w:p>
        </w:tc>
        <w:tc>
          <w:tcPr>
            <w:tcW w:w="709" w:type="dxa"/>
            <w:vMerge/>
          </w:tcPr>
          <w:p w14:paraId="7157D12C" w14:textId="77777777" w:rsidR="001810AB" w:rsidRPr="00830AD0" w:rsidRDefault="001810AB" w:rsidP="0027720E">
            <w:pPr>
              <w:spacing w:line="276" w:lineRule="auto"/>
              <w:rPr>
                <w:rFonts w:cstheme="minorHAnsi"/>
                <w:bCs/>
                <w:sz w:val="20"/>
                <w:szCs w:val="20"/>
              </w:rPr>
            </w:pPr>
          </w:p>
        </w:tc>
        <w:tc>
          <w:tcPr>
            <w:tcW w:w="1160" w:type="dxa"/>
            <w:vMerge/>
          </w:tcPr>
          <w:p w14:paraId="510074ED" w14:textId="77777777" w:rsidR="001810AB" w:rsidRPr="00830AD0" w:rsidRDefault="001810AB" w:rsidP="0027720E">
            <w:pPr>
              <w:spacing w:line="276" w:lineRule="auto"/>
              <w:rPr>
                <w:rFonts w:cstheme="minorHAnsi"/>
                <w:bCs/>
                <w:sz w:val="20"/>
                <w:szCs w:val="20"/>
              </w:rPr>
            </w:pPr>
          </w:p>
        </w:tc>
        <w:tc>
          <w:tcPr>
            <w:tcW w:w="708" w:type="dxa"/>
            <w:vMerge/>
          </w:tcPr>
          <w:p w14:paraId="19929053" w14:textId="77777777" w:rsidR="001810AB" w:rsidRPr="00830AD0" w:rsidRDefault="001810AB" w:rsidP="0027720E">
            <w:pPr>
              <w:spacing w:line="276" w:lineRule="auto"/>
              <w:rPr>
                <w:rFonts w:cstheme="minorHAnsi"/>
                <w:bCs/>
                <w:sz w:val="20"/>
                <w:szCs w:val="20"/>
              </w:rPr>
            </w:pPr>
          </w:p>
        </w:tc>
      </w:tr>
      <w:tr w:rsidR="001810AB" w:rsidRPr="00830AD0" w14:paraId="6F866923" w14:textId="77777777" w:rsidTr="00227565">
        <w:trPr>
          <w:trHeight w:val="417"/>
          <w:jc w:val="center"/>
        </w:trPr>
        <w:tc>
          <w:tcPr>
            <w:tcW w:w="1134" w:type="dxa"/>
          </w:tcPr>
          <w:p w14:paraId="6AAA2D51" w14:textId="77777777" w:rsidR="001810AB" w:rsidRPr="00830AD0" w:rsidRDefault="001810AB" w:rsidP="0027720E">
            <w:pPr>
              <w:spacing w:line="276" w:lineRule="auto"/>
              <w:jc w:val="center"/>
              <w:rPr>
                <w:rFonts w:cstheme="minorHAnsi"/>
                <w:b/>
                <w:bCs/>
                <w:sz w:val="20"/>
                <w:szCs w:val="20"/>
                <w:highlight w:val="yellow"/>
              </w:rPr>
            </w:pPr>
            <w:r w:rsidRPr="00830AD0">
              <w:rPr>
                <w:rFonts w:cstheme="minorHAnsi"/>
                <w:b/>
                <w:bCs/>
                <w:sz w:val="20"/>
                <w:szCs w:val="20"/>
              </w:rPr>
              <w:t>2021</w:t>
            </w:r>
          </w:p>
        </w:tc>
        <w:tc>
          <w:tcPr>
            <w:tcW w:w="851" w:type="dxa"/>
          </w:tcPr>
          <w:p w14:paraId="1D996C39"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737</w:t>
            </w:r>
          </w:p>
        </w:tc>
        <w:tc>
          <w:tcPr>
            <w:tcW w:w="850" w:type="dxa"/>
          </w:tcPr>
          <w:p w14:paraId="21D97A7C"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255</w:t>
            </w:r>
          </w:p>
        </w:tc>
        <w:tc>
          <w:tcPr>
            <w:tcW w:w="851" w:type="dxa"/>
          </w:tcPr>
          <w:p w14:paraId="2F3CAE3B"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219</w:t>
            </w:r>
          </w:p>
        </w:tc>
        <w:tc>
          <w:tcPr>
            <w:tcW w:w="850" w:type="dxa"/>
          </w:tcPr>
          <w:p w14:paraId="45F4D657"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200</w:t>
            </w:r>
          </w:p>
        </w:tc>
        <w:tc>
          <w:tcPr>
            <w:tcW w:w="937" w:type="dxa"/>
          </w:tcPr>
          <w:p w14:paraId="5CCF9754"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19</w:t>
            </w:r>
          </w:p>
        </w:tc>
        <w:tc>
          <w:tcPr>
            <w:tcW w:w="623" w:type="dxa"/>
          </w:tcPr>
          <w:p w14:paraId="22ED558C"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0</w:t>
            </w:r>
          </w:p>
        </w:tc>
        <w:tc>
          <w:tcPr>
            <w:tcW w:w="708" w:type="dxa"/>
          </w:tcPr>
          <w:p w14:paraId="05F7A225"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0</w:t>
            </w:r>
          </w:p>
        </w:tc>
        <w:tc>
          <w:tcPr>
            <w:tcW w:w="709" w:type="dxa"/>
          </w:tcPr>
          <w:p w14:paraId="08142775"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2</w:t>
            </w:r>
          </w:p>
        </w:tc>
        <w:tc>
          <w:tcPr>
            <w:tcW w:w="709" w:type="dxa"/>
          </w:tcPr>
          <w:p w14:paraId="083A67F5"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217</w:t>
            </w:r>
          </w:p>
        </w:tc>
        <w:tc>
          <w:tcPr>
            <w:tcW w:w="1160" w:type="dxa"/>
          </w:tcPr>
          <w:p w14:paraId="43B2DB2D"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29</w:t>
            </w:r>
          </w:p>
        </w:tc>
        <w:tc>
          <w:tcPr>
            <w:tcW w:w="708" w:type="dxa"/>
          </w:tcPr>
          <w:p w14:paraId="3F8F1787" w14:textId="77777777" w:rsidR="001810AB" w:rsidRPr="00830AD0" w:rsidRDefault="001810AB" w:rsidP="0027720E">
            <w:pPr>
              <w:spacing w:line="276" w:lineRule="auto"/>
              <w:jc w:val="center"/>
              <w:rPr>
                <w:rFonts w:cstheme="minorHAnsi"/>
                <w:sz w:val="20"/>
                <w:szCs w:val="20"/>
                <w:highlight w:val="yellow"/>
              </w:rPr>
            </w:pPr>
            <w:r w:rsidRPr="00830AD0">
              <w:rPr>
                <w:rFonts w:cstheme="minorHAnsi"/>
                <w:sz w:val="20"/>
                <w:szCs w:val="20"/>
              </w:rPr>
              <w:t>7</w:t>
            </w:r>
          </w:p>
        </w:tc>
      </w:tr>
      <w:tr w:rsidR="001810AB" w:rsidRPr="00830AD0" w14:paraId="02A55D1F" w14:textId="77777777" w:rsidTr="00227565">
        <w:trPr>
          <w:trHeight w:val="404"/>
          <w:jc w:val="center"/>
        </w:trPr>
        <w:tc>
          <w:tcPr>
            <w:tcW w:w="1134" w:type="dxa"/>
          </w:tcPr>
          <w:p w14:paraId="127C4E6A" w14:textId="77777777" w:rsidR="001810AB" w:rsidRPr="00830AD0" w:rsidRDefault="001810AB" w:rsidP="0027720E">
            <w:pPr>
              <w:spacing w:line="276" w:lineRule="auto"/>
              <w:jc w:val="center"/>
              <w:rPr>
                <w:rFonts w:cstheme="minorHAnsi"/>
                <w:b/>
                <w:bCs/>
                <w:sz w:val="20"/>
                <w:szCs w:val="20"/>
                <w:highlight w:val="yellow"/>
              </w:rPr>
            </w:pPr>
            <w:bookmarkStart w:id="1197" w:name="_Hlk128732572"/>
            <w:r w:rsidRPr="00830AD0">
              <w:rPr>
                <w:rFonts w:cstheme="minorHAnsi"/>
                <w:b/>
                <w:bCs/>
                <w:sz w:val="20"/>
                <w:szCs w:val="20"/>
              </w:rPr>
              <w:t>2022</w:t>
            </w:r>
          </w:p>
        </w:tc>
        <w:tc>
          <w:tcPr>
            <w:tcW w:w="851" w:type="dxa"/>
          </w:tcPr>
          <w:p w14:paraId="45D90529"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735</w:t>
            </w:r>
          </w:p>
        </w:tc>
        <w:tc>
          <w:tcPr>
            <w:tcW w:w="850" w:type="dxa"/>
          </w:tcPr>
          <w:p w14:paraId="31A7C8C4"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426</w:t>
            </w:r>
          </w:p>
        </w:tc>
        <w:tc>
          <w:tcPr>
            <w:tcW w:w="851" w:type="dxa"/>
          </w:tcPr>
          <w:p w14:paraId="0CCDDD00"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378</w:t>
            </w:r>
          </w:p>
        </w:tc>
        <w:tc>
          <w:tcPr>
            <w:tcW w:w="850" w:type="dxa"/>
          </w:tcPr>
          <w:p w14:paraId="50A3FBA7"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363</w:t>
            </w:r>
          </w:p>
        </w:tc>
        <w:tc>
          <w:tcPr>
            <w:tcW w:w="937" w:type="dxa"/>
          </w:tcPr>
          <w:p w14:paraId="3DFA076A"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15</w:t>
            </w:r>
          </w:p>
        </w:tc>
        <w:tc>
          <w:tcPr>
            <w:tcW w:w="623" w:type="dxa"/>
          </w:tcPr>
          <w:p w14:paraId="3BFB4DDE"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2</w:t>
            </w:r>
          </w:p>
        </w:tc>
        <w:tc>
          <w:tcPr>
            <w:tcW w:w="708" w:type="dxa"/>
          </w:tcPr>
          <w:p w14:paraId="32E707C1"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0</w:t>
            </w:r>
          </w:p>
        </w:tc>
        <w:tc>
          <w:tcPr>
            <w:tcW w:w="709" w:type="dxa"/>
          </w:tcPr>
          <w:p w14:paraId="6421433D"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4</w:t>
            </w:r>
          </w:p>
        </w:tc>
        <w:tc>
          <w:tcPr>
            <w:tcW w:w="709" w:type="dxa"/>
          </w:tcPr>
          <w:p w14:paraId="6B1D69FA"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372</w:t>
            </w:r>
          </w:p>
        </w:tc>
        <w:tc>
          <w:tcPr>
            <w:tcW w:w="1160" w:type="dxa"/>
          </w:tcPr>
          <w:p w14:paraId="62778E75"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50</w:t>
            </w:r>
          </w:p>
        </w:tc>
        <w:tc>
          <w:tcPr>
            <w:tcW w:w="708" w:type="dxa"/>
          </w:tcPr>
          <w:p w14:paraId="1FA11B69" w14:textId="77777777" w:rsidR="001810AB" w:rsidRPr="00830AD0" w:rsidRDefault="001810AB" w:rsidP="0027720E">
            <w:pPr>
              <w:spacing w:line="276" w:lineRule="auto"/>
              <w:jc w:val="center"/>
              <w:rPr>
                <w:rFonts w:cstheme="minorHAnsi"/>
                <w:sz w:val="20"/>
                <w:szCs w:val="20"/>
              </w:rPr>
            </w:pPr>
            <w:r w:rsidRPr="00830AD0">
              <w:rPr>
                <w:rFonts w:cstheme="minorHAnsi"/>
                <w:sz w:val="20"/>
                <w:szCs w:val="20"/>
              </w:rPr>
              <w:t>19</w:t>
            </w:r>
          </w:p>
        </w:tc>
      </w:tr>
      <w:bookmarkEnd w:id="1197"/>
    </w:tbl>
    <w:p w14:paraId="1CF216CD" w14:textId="10A845E6" w:rsidR="001810AB" w:rsidRPr="004156CF" w:rsidRDefault="001810AB" w:rsidP="004156CF">
      <w:pPr>
        <w:pStyle w:val="Stylnastroninternet"/>
        <w:rPr>
          <w:rFonts w:cstheme="minorHAnsi"/>
          <w:b/>
          <w:bCs/>
          <w:szCs w:val="24"/>
        </w:rPr>
      </w:pPr>
    </w:p>
    <w:p w14:paraId="0E617438" w14:textId="6A316B88" w:rsidR="001810AB" w:rsidRPr="00340883" w:rsidRDefault="001810AB" w:rsidP="00D94307">
      <w:pPr>
        <w:pStyle w:val="Stylnastroninternet"/>
      </w:pPr>
      <w:r w:rsidRPr="00340883">
        <w:rPr>
          <w:b/>
          <w:bCs/>
        </w:rPr>
        <w:t>378</w:t>
      </w:r>
      <w:r w:rsidRPr="00340883">
        <w:rPr>
          <w:b/>
        </w:rPr>
        <w:t xml:space="preserve"> (88,7%) </w:t>
      </w:r>
      <w:r w:rsidRPr="00340883">
        <w:t>szkół zapewniało uczniom możliwość korzystania</w:t>
      </w:r>
      <w:r w:rsidR="005A5A82">
        <w:t xml:space="preserve"> z </w:t>
      </w:r>
      <w:r w:rsidRPr="00340883">
        <w:t>gabinetów profilaktyki zdrowotnej</w:t>
      </w:r>
      <w:r w:rsidR="005A5A82">
        <w:t xml:space="preserve"> i </w:t>
      </w:r>
      <w:r w:rsidRPr="00340883">
        <w:t>pomocy przedlekarskiej,</w:t>
      </w:r>
      <w:r w:rsidR="000E738B">
        <w:t xml:space="preserve"> w </w:t>
      </w:r>
      <w:r w:rsidRPr="00340883">
        <w:t xml:space="preserve">liczbie tej </w:t>
      </w:r>
      <w:r w:rsidRPr="00340883">
        <w:rPr>
          <w:b/>
        </w:rPr>
        <w:t xml:space="preserve">363 </w:t>
      </w:r>
      <w:r w:rsidRPr="00340883">
        <w:t xml:space="preserve">do dyspozycji jednej szkoły, </w:t>
      </w:r>
      <w:r w:rsidRPr="00340883">
        <w:rPr>
          <w:b/>
        </w:rPr>
        <w:t>15</w:t>
      </w:r>
      <w:r w:rsidRPr="00340883">
        <w:t xml:space="preserve"> wspólnie</w:t>
      </w:r>
      <w:r w:rsidR="005A5A82">
        <w:t xml:space="preserve"> z </w:t>
      </w:r>
      <w:r w:rsidRPr="00340883">
        <w:t>inną placówką</w:t>
      </w:r>
      <w:r w:rsidR="000E738B">
        <w:t xml:space="preserve"> w </w:t>
      </w:r>
      <w:r w:rsidRPr="00340883">
        <w:t xml:space="preserve">tym samym obiekcie. </w:t>
      </w:r>
    </w:p>
    <w:p w14:paraId="4BB4463C" w14:textId="19F47B07" w:rsidR="001810AB" w:rsidRPr="00340883" w:rsidRDefault="001810AB" w:rsidP="00D94307">
      <w:pPr>
        <w:pStyle w:val="Stylnastroninternet"/>
      </w:pPr>
      <w:r w:rsidRPr="00340883">
        <w:t xml:space="preserve">W </w:t>
      </w:r>
      <w:r w:rsidRPr="00340883">
        <w:rPr>
          <w:b/>
        </w:rPr>
        <w:t xml:space="preserve">50 </w:t>
      </w:r>
      <w:r w:rsidRPr="00340883">
        <w:t>szkołach podstawową opiekę zdrowotną zapewniono</w:t>
      </w:r>
      <w:r w:rsidR="000E738B">
        <w:t xml:space="preserve"> w </w:t>
      </w:r>
      <w:r w:rsidRPr="00340883">
        <w:t>pomieszczeniach zastępczych na terenie placówki, np.: gabinetach psychologów, pedagogów, pokojach nauczycielskich, gdzie opieka medyczna sprawowana była przez pielęgniarkę - zadaniowo.</w:t>
      </w:r>
    </w:p>
    <w:p w14:paraId="5DF746FC" w14:textId="12842DFC" w:rsidR="001810AB" w:rsidRPr="00340883" w:rsidRDefault="001810AB" w:rsidP="00D94307">
      <w:pPr>
        <w:pStyle w:val="Stylnastroninternet"/>
      </w:pPr>
      <w:r w:rsidRPr="00340883">
        <w:rPr>
          <w:b/>
        </w:rPr>
        <w:t>19</w:t>
      </w:r>
      <w:r w:rsidRPr="00340883">
        <w:t xml:space="preserve"> placówek ze względu na warunki lokalowe niepozwalające na wydzielenie gabinetu lub oddzielnego pomieszczenia do świadczenia podstawowej opieki zdrowotnej korzystało</w:t>
      </w:r>
      <w:r w:rsidR="005A5A82">
        <w:t xml:space="preserve"> z </w:t>
      </w:r>
      <w:r w:rsidRPr="00340883">
        <w:t>usług przychodni rodzinnych lub ośrodków zdrowia</w:t>
      </w:r>
      <w:r w:rsidR="005A5A82">
        <w:t xml:space="preserve"> z </w:t>
      </w:r>
      <w:r w:rsidRPr="00340883">
        <w:t>którymi dyrektorzy szkół podpisali porozumienie.</w:t>
      </w:r>
    </w:p>
    <w:p w14:paraId="0FF402E4" w14:textId="1D7FBCD0" w:rsidR="001810AB" w:rsidRDefault="001810AB" w:rsidP="00D94307">
      <w:pPr>
        <w:pStyle w:val="Stylnastroninternet"/>
        <w:rPr>
          <w:bCs/>
        </w:rPr>
      </w:pPr>
      <w:r w:rsidRPr="00340883">
        <w:rPr>
          <w:bCs/>
        </w:rPr>
        <w:t xml:space="preserve">Ponadto </w:t>
      </w:r>
      <w:r w:rsidRPr="00340883">
        <w:rPr>
          <w:b/>
        </w:rPr>
        <w:t>7</w:t>
      </w:r>
      <w:r w:rsidRPr="00340883">
        <w:rPr>
          <w:bCs/>
        </w:rPr>
        <w:t xml:space="preserve"> placówek zorganizowało opiekę stomatologiczną</w:t>
      </w:r>
      <w:r w:rsidR="000E738B">
        <w:rPr>
          <w:bCs/>
        </w:rPr>
        <w:t xml:space="preserve"> w </w:t>
      </w:r>
      <w:r w:rsidRPr="00340883">
        <w:rPr>
          <w:bCs/>
        </w:rPr>
        <w:t xml:space="preserve">gabinecie na terenie szkoły, </w:t>
      </w:r>
      <w:r w:rsidRPr="00340883">
        <w:rPr>
          <w:b/>
        </w:rPr>
        <w:t>34</w:t>
      </w:r>
      <w:r w:rsidRPr="00340883">
        <w:rPr>
          <w:bCs/>
        </w:rPr>
        <w:t xml:space="preserve"> placówki</w:t>
      </w:r>
      <w:r w:rsidR="000E738B">
        <w:rPr>
          <w:bCs/>
        </w:rPr>
        <w:t xml:space="preserve"> w </w:t>
      </w:r>
      <w:r w:rsidRPr="00340883">
        <w:rPr>
          <w:bCs/>
        </w:rPr>
        <w:t xml:space="preserve">oparciu o </w:t>
      </w:r>
      <w:proofErr w:type="spellStart"/>
      <w:r w:rsidRPr="00340883">
        <w:rPr>
          <w:bCs/>
        </w:rPr>
        <w:t>dentobus</w:t>
      </w:r>
      <w:proofErr w:type="spellEnd"/>
      <w:r w:rsidRPr="00340883">
        <w:rPr>
          <w:bCs/>
        </w:rPr>
        <w:t xml:space="preserve"> oraz </w:t>
      </w:r>
      <w:r w:rsidRPr="00340883">
        <w:rPr>
          <w:b/>
        </w:rPr>
        <w:t>22</w:t>
      </w:r>
      <w:r w:rsidRPr="00340883">
        <w:rPr>
          <w:bCs/>
        </w:rPr>
        <w:t xml:space="preserve"> placówki, które zorganizowały gabinet stomatologiczny poza terenem szkoły.</w:t>
      </w:r>
    </w:p>
    <w:p w14:paraId="4400F23C" w14:textId="77777777" w:rsidR="00FB0773" w:rsidRDefault="00FB0773" w:rsidP="00D94307">
      <w:pPr>
        <w:pStyle w:val="Stylnastroninternet"/>
        <w:rPr>
          <w:bCs/>
        </w:rPr>
      </w:pPr>
    </w:p>
    <w:p w14:paraId="6DEE6329" w14:textId="77777777" w:rsidR="00F15D9A" w:rsidRDefault="00F15D9A" w:rsidP="00D94307">
      <w:pPr>
        <w:pStyle w:val="Stylnastroninternet"/>
        <w:rPr>
          <w:bCs/>
        </w:rPr>
      </w:pPr>
    </w:p>
    <w:p w14:paraId="1B18E805" w14:textId="77777777" w:rsidR="00A64771" w:rsidRDefault="00A64771" w:rsidP="001810AB">
      <w:pPr>
        <w:tabs>
          <w:tab w:val="left" w:pos="500"/>
        </w:tabs>
        <w:spacing w:line="276" w:lineRule="auto"/>
        <w:jc w:val="both"/>
        <w:rPr>
          <w:rFonts w:cstheme="minorHAnsi"/>
          <w:bCs/>
          <w:sz w:val="24"/>
          <w:szCs w:val="24"/>
        </w:rPr>
        <w:sectPr w:rsidR="00A64771" w:rsidSect="009152FD">
          <w:headerReference w:type="default" r:id="rId47"/>
          <w:pgSz w:w="11906" w:h="16838"/>
          <w:pgMar w:top="1418" w:right="1418" w:bottom="1418" w:left="1418" w:header="709" w:footer="709" w:gutter="0"/>
          <w:cols w:space="708"/>
          <w:docGrid w:linePitch="360"/>
        </w:sectPr>
      </w:pPr>
    </w:p>
    <w:p w14:paraId="4D51CE5D" w14:textId="516EC7C4" w:rsidR="009F50B6" w:rsidRPr="00D8294E" w:rsidRDefault="009F50B6" w:rsidP="003F1CA0">
      <w:pPr>
        <w:pStyle w:val="Nagwek1"/>
        <w:numPr>
          <w:ilvl w:val="0"/>
          <w:numId w:val="121"/>
        </w:numPr>
        <w:spacing w:before="0"/>
        <w:rPr>
          <w:color w:val="002060"/>
        </w:rPr>
      </w:pPr>
      <w:bookmarkStart w:id="1198" w:name="_Toc135828510"/>
      <w:r w:rsidRPr="00D8294E">
        <w:rPr>
          <w:color w:val="002060"/>
        </w:rPr>
        <w:lastRenderedPageBreak/>
        <w:t>Warunki wypoczynku oraz rekreacji dzieci</w:t>
      </w:r>
      <w:r w:rsidR="005A5A82" w:rsidRPr="00D8294E">
        <w:rPr>
          <w:color w:val="002060"/>
        </w:rPr>
        <w:t xml:space="preserve"> i </w:t>
      </w:r>
      <w:r w:rsidRPr="00D8294E">
        <w:rPr>
          <w:color w:val="002060"/>
        </w:rPr>
        <w:t>młodzieży</w:t>
      </w:r>
      <w:bookmarkEnd w:id="1198"/>
    </w:p>
    <w:p w14:paraId="1CAB60A5" w14:textId="77777777" w:rsidR="00F80782" w:rsidRPr="00340883" w:rsidRDefault="00F80782" w:rsidP="00D94307">
      <w:pPr>
        <w:pStyle w:val="Stylnastroninternet"/>
      </w:pPr>
    </w:p>
    <w:p w14:paraId="75A7483F" w14:textId="2165D8E6" w:rsidR="00F80782" w:rsidRPr="00340883" w:rsidRDefault="00340883" w:rsidP="003F1CA0">
      <w:pPr>
        <w:pStyle w:val="Nagwek2"/>
        <w:numPr>
          <w:ilvl w:val="2"/>
          <w:numId w:val="115"/>
        </w:numPr>
        <w:spacing w:before="0"/>
        <w:ind w:left="567"/>
      </w:pPr>
      <w:bookmarkStart w:id="1199" w:name="_Toc135828511"/>
      <w:r w:rsidRPr="00340883">
        <w:t>W</w:t>
      </w:r>
      <w:r w:rsidR="00F80782" w:rsidRPr="00340883">
        <w:t>ypoczynek zimowy</w:t>
      </w:r>
      <w:bookmarkEnd w:id="1199"/>
    </w:p>
    <w:p w14:paraId="2D8B7C78" w14:textId="77777777" w:rsidR="00F80782" w:rsidRPr="00830AD0" w:rsidRDefault="00F80782" w:rsidP="00D94307">
      <w:pPr>
        <w:pStyle w:val="Stylnastroninternet"/>
      </w:pPr>
    </w:p>
    <w:p w14:paraId="3B420924" w14:textId="40058345" w:rsidR="00865059" w:rsidRPr="00865059" w:rsidRDefault="00865059" w:rsidP="00D94307">
      <w:pPr>
        <w:pStyle w:val="Stylnastroninternet"/>
        <w:rPr>
          <w:szCs w:val="24"/>
        </w:rPr>
      </w:pPr>
      <w:bookmarkStart w:id="1200" w:name="_Toc133231387"/>
      <w:bookmarkStart w:id="1201" w:name="_Toc133236374"/>
      <w:bookmarkStart w:id="1202" w:name="_Toc133311764"/>
      <w:bookmarkStart w:id="1203" w:name="_Toc133320628"/>
      <w:bookmarkStart w:id="1204" w:name="_Toc133321739"/>
      <w:r w:rsidRPr="00865059">
        <w:rPr>
          <w:szCs w:val="24"/>
        </w:rPr>
        <w:t>Podczas trwania ferii zimowych</w:t>
      </w:r>
      <w:r w:rsidR="000E738B">
        <w:rPr>
          <w:szCs w:val="24"/>
        </w:rPr>
        <w:t xml:space="preserve"> w </w:t>
      </w:r>
      <w:r w:rsidRPr="00865059">
        <w:rPr>
          <w:szCs w:val="24"/>
        </w:rPr>
        <w:t>roku 2022 zgłoszonych zostało</w:t>
      </w:r>
      <w:r w:rsidR="000E738B">
        <w:rPr>
          <w:szCs w:val="24"/>
        </w:rPr>
        <w:t xml:space="preserve"> w </w:t>
      </w:r>
      <w:r w:rsidRPr="00865059">
        <w:rPr>
          <w:szCs w:val="24"/>
        </w:rPr>
        <w:t xml:space="preserve">bazie wypoczynku MEN </w:t>
      </w:r>
      <w:r w:rsidRPr="00865059">
        <w:rPr>
          <w:b/>
          <w:bCs/>
          <w:szCs w:val="24"/>
        </w:rPr>
        <w:t>280 turnusów</w:t>
      </w:r>
      <w:r w:rsidRPr="00865059">
        <w:rPr>
          <w:szCs w:val="24"/>
        </w:rPr>
        <w:t xml:space="preserve"> dla 9843 uczestników. Skontrolowano </w:t>
      </w:r>
      <w:r w:rsidRPr="00865059">
        <w:rPr>
          <w:b/>
          <w:bCs/>
          <w:szCs w:val="24"/>
        </w:rPr>
        <w:t>75</w:t>
      </w:r>
      <w:r w:rsidRPr="00865059">
        <w:rPr>
          <w:szCs w:val="24"/>
        </w:rPr>
        <w:t xml:space="preserve"> turnusy, na których wypoczywało </w:t>
      </w:r>
      <w:r w:rsidRPr="00865059">
        <w:rPr>
          <w:b/>
          <w:bCs/>
          <w:szCs w:val="24"/>
        </w:rPr>
        <w:t xml:space="preserve">3775 </w:t>
      </w:r>
      <w:r w:rsidRPr="00865059">
        <w:rPr>
          <w:szCs w:val="24"/>
        </w:rPr>
        <w:t>dzieci</w:t>
      </w:r>
      <w:r w:rsidR="005A5A82">
        <w:rPr>
          <w:szCs w:val="24"/>
        </w:rPr>
        <w:t xml:space="preserve"> i </w:t>
      </w:r>
      <w:r w:rsidRPr="00865059">
        <w:rPr>
          <w:szCs w:val="24"/>
        </w:rPr>
        <w:t>młodzieży. Najwięcej form wypoczynku odbyło się</w:t>
      </w:r>
      <w:r w:rsidR="000E738B">
        <w:rPr>
          <w:szCs w:val="24"/>
        </w:rPr>
        <w:t xml:space="preserve"> w </w:t>
      </w:r>
      <w:r w:rsidRPr="00865059">
        <w:rPr>
          <w:szCs w:val="24"/>
        </w:rPr>
        <w:t xml:space="preserve">miejscu zamieszkania tj. na półkoloniach – </w:t>
      </w:r>
      <w:r w:rsidRPr="00865059">
        <w:rPr>
          <w:b/>
          <w:bCs/>
          <w:szCs w:val="24"/>
        </w:rPr>
        <w:t>138</w:t>
      </w:r>
      <w:r w:rsidRPr="00865059">
        <w:rPr>
          <w:szCs w:val="24"/>
        </w:rPr>
        <w:t>, następnie</w:t>
      </w:r>
      <w:r w:rsidR="000E738B">
        <w:rPr>
          <w:szCs w:val="24"/>
        </w:rPr>
        <w:t xml:space="preserve"> w </w:t>
      </w:r>
      <w:r w:rsidRPr="00865059">
        <w:rPr>
          <w:szCs w:val="24"/>
        </w:rPr>
        <w:t>obiektach hotelowych lub innych obiektach,</w:t>
      </w:r>
      <w:r w:rsidR="000E738B">
        <w:rPr>
          <w:szCs w:val="24"/>
        </w:rPr>
        <w:t xml:space="preserve"> w </w:t>
      </w:r>
      <w:r w:rsidRPr="00865059">
        <w:rPr>
          <w:szCs w:val="24"/>
        </w:rPr>
        <w:t xml:space="preserve">których świadczone są usługi hotelarskie – </w:t>
      </w:r>
      <w:r w:rsidRPr="00865059">
        <w:rPr>
          <w:b/>
          <w:bCs/>
          <w:szCs w:val="24"/>
        </w:rPr>
        <w:t>119</w:t>
      </w:r>
      <w:r w:rsidRPr="00865059">
        <w:rPr>
          <w:szCs w:val="24"/>
        </w:rPr>
        <w:t>.</w:t>
      </w:r>
      <w:r w:rsidR="000E738B">
        <w:rPr>
          <w:szCs w:val="24"/>
        </w:rPr>
        <w:t xml:space="preserve"> w </w:t>
      </w:r>
      <w:r w:rsidRPr="00865059">
        <w:rPr>
          <w:b/>
          <w:bCs/>
          <w:szCs w:val="24"/>
        </w:rPr>
        <w:t>23</w:t>
      </w:r>
      <w:r w:rsidRPr="00865059">
        <w:rPr>
          <w:szCs w:val="24"/>
        </w:rPr>
        <w:t xml:space="preserve"> przypadkach wypoczynek zorganizowano</w:t>
      </w:r>
      <w:r w:rsidR="000E738B">
        <w:rPr>
          <w:szCs w:val="24"/>
        </w:rPr>
        <w:t xml:space="preserve"> w </w:t>
      </w:r>
      <w:r w:rsidRPr="00865059">
        <w:rPr>
          <w:szCs w:val="24"/>
        </w:rPr>
        <w:t xml:space="preserve">obiekcie używanym okazjonalnie do tego celu.  </w:t>
      </w:r>
    </w:p>
    <w:p w14:paraId="6F658D6E" w14:textId="23334BD7" w:rsidR="00865059" w:rsidRPr="00865059" w:rsidRDefault="000E738B" w:rsidP="00D94307">
      <w:pPr>
        <w:pStyle w:val="Stylnastroninternet"/>
        <w:rPr>
          <w:szCs w:val="24"/>
        </w:rPr>
      </w:pPr>
      <w:r>
        <w:rPr>
          <w:szCs w:val="24"/>
        </w:rPr>
        <w:t xml:space="preserve"> w </w:t>
      </w:r>
      <w:r w:rsidR="00865059" w:rsidRPr="00865059">
        <w:rPr>
          <w:szCs w:val="24"/>
        </w:rPr>
        <w:t>większości przypadków skontrolowane turnusy zapewniły właściwe warunki higieniczno-sanitarne</w:t>
      </w:r>
      <w:r w:rsidR="005A5A82">
        <w:rPr>
          <w:szCs w:val="24"/>
        </w:rPr>
        <w:t xml:space="preserve"> i </w:t>
      </w:r>
      <w:r w:rsidR="00865059" w:rsidRPr="00865059">
        <w:rPr>
          <w:szCs w:val="24"/>
        </w:rPr>
        <w:t xml:space="preserve">przestrzegane były wytyczne przeciwepidemiczne </w:t>
      </w:r>
      <w:proofErr w:type="spellStart"/>
      <w:r w:rsidR="00865059" w:rsidRPr="00865059">
        <w:rPr>
          <w:szCs w:val="24"/>
        </w:rPr>
        <w:t>MEiN</w:t>
      </w:r>
      <w:proofErr w:type="spellEnd"/>
      <w:r w:rsidR="00865059" w:rsidRPr="00865059">
        <w:rPr>
          <w:szCs w:val="24"/>
        </w:rPr>
        <w:t>, MEN,GIS dla</w:t>
      </w:r>
      <w:r w:rsidR="00B23D53">
        <w:rPr>
          <w:szCs w:val="24"/>
        </w:rPr>
        <w:t> </w:t>
      </w:r>
      <w:r w:rsidR="00865059" w:rsidRPr="00865059">
        <w:rPr>
          <w:szCs w:val="24"/>
        </w:rPr>
        <w:t>organizatorów wypoczynku dzieci</w:t>
      </w:r>
      <w:r w:rsidR="005A5A82">
        <w:rPr>
          <w:szCs w:val="24"/>
        </w:rPr>
        <w:t xml:space="preserve"> i </w:t>
      </w:r>
      <w:r w:rsidR="00865059" w:rsidRPr="00865059">
        <w:rPr>
          <w:szCs w:val="24"/>
        </w:rPr>
        <w:t>młodzieży</w:t>
      </w:r>
      <w:r>
        <w:rPr>
          <w:szCs w:val="24"/>
        </w:rPr>
        <w:t xml:space="preserve"> w </w:t>
      </w:r>
      <w:r w:rsidR="00865059" w:rsidRPr="00865059">
        <w:rPr>
          <w:szCs w:val="24"/>
        </w:rPr>
        <w:t xml:space="preserve">roku szkolnym 2021/2022. </w:t>
      </w:r>
    </w:p>
    <w:p w14:paraId="25EFAF9F" w14:textId="450BAFCD" w:rsidR="00865059" w:rsidRPr="00865059" w:rsidRDefault="00865059" w:rsidP="00D94307">
      <w:pPr>
        <w:pStyle w:val="Stylnastroninternet"/>
        <w:rPr>
          <w:szCs w:val="24"/>
        </w:rPr>
      </w:pPr>
      <w:r w:rsidRPr="00865059">
        <w:rPr>
          <w:szCs w:val="24"/>
        </w:rPr>
        <w:t>Wszyscy organizatorzy wypoczynku przygotowali szczegółowe regulaminy uczestnictwa</w:t>
      </w:r>
      <w:r w:rsidR="000E738B">
        <w:rPr>
          <w:szCs w:val="24"/>
        </w:rPr>
        <w:t xml:space="preserve"> w </w:t>
      </w:r>
      <w:r w:rsidRPr="00865059">
        <w:rPr>
          <w:szCs w:val="24"/>
        </w:rPr>
        <w:t>wypoczynku,</w:t>
      </w:r>
      <w:r w:rsidR="000E738B">
        <w:rPr>
          <w:szCs w:val="24"/>
        </w:rPr>
        <w:t xml:space="preserve"> w </w:t>
      </w:r>
      <w:r w:rsidRPr="00865059">
        <w:rPr>
          <w:szCs w:val="24"/>
        </w:rPr>
        <w:t>związku</w:t>
      </w:r>
      <w:r w:rsidR="005A5A82">
        <w:rPr>
          <w:szCs w:val="24"/>
        </w:rPr>
        <w:t xml:space="preserve"> z </w:t>
      </w:r>
      <w:r w:rsidRPr="00865059">
        <w:rPr>
          <w:szCs w:val="24"/>
        </w:rPr>
        <w:t>COVID-19,</w:t>
      </w:r>
      <w:r w:rsidR="005A5A82">
        <w:rPr>
          <w:szCs w:val="24"/>
        </w:rPr>
        <w:t xml:space="preserve"> a </w:t>
      </w:r>
      <w:r w:rsidRPr="00865059">
        <w:rPr>
          <w:szCs w:val="24"/>
        </w:rPr>
        <w:t>także procedury postępowania na</w:t>
      </w:r>
      <w:r w:rsidR="005C58A4">
        <w:rPr>
          <w:szCs w:val="24"/>
        </w:rPr>
        <w:t> </w:t>
      </w:r>
      <w:r w:rsidRPr="00865059">
        <w:rPr>
          <w:szCs w:val="24"/>
        </w:rPr>
        <w:t>wypadek podejrzenia zakażenia koronawirusem u uczestnika oraz pracownika wypoczynku. Posiadali również zapasy środków higieny osobistej, tj. maseczki oraz płyny do</w:t>
      </w:r>
      <w:r w:rsidR="005C58A4">
        <w:rPr>
          <w:szCs w:val="24"/>
        </w:rPr>
        <w:t> </w:t>
      </w:r>
      <w:r w:rsidRPr="00865059">
        <w:rPr>
          <w:szCs w:val="24"/>
        </w:rPr>
        <w:t>dezynfekcji rąk. Wszyscy organizatorzy zapewnili na terenie ośrodków miejsca izolacji,</w:t>
      </w:r>
      <w:r w:rsidR="005A5A82">
        <w:rPr>
          <w:szCs w:val="24"/>
        </w:rPr>
        <w:t xml:space="preserve"> a </w:t>
      </w:r>
      <w:r w:rsidRPr="00865059">
        <w:rPr>
          <w:szCs w:val="24"/>
        </w:rPr>
        <w:t>także możliwość natychmiastowej konsultacji</w:t>
      </w:r>
      <w:r w:rsidR="005A5A82">
        <w:rPr>
          <w:szCs w:val="24"/>
        </w:rPr>
        <w:t xml:space="preserve"> z </w:t>
      </w:r>
      <w:r w:rsidRPr="00865059">
        <w:rPr>
          <w:szCs w:val="24"/>
        </w:rPr>
        <w:t>pielęgniarką, ratownikiem medycznym lub</w:t>
      </w:r>
      <w:r w:rsidR="005C58A4">
        <w:rPr>
          <w:szCs w:val="24"/>
        </w:rPr>
        <w:t> </w:t>
      </w:r>
      <w:r w:rsidRPr="00865059">
        <w:rPr>
          <w:szCs w:val="24"/>
        </w:rPr>
        <w:t xml:space="preserve">lekarzem. </w:t>
      </w:r>
    </w:p>
    <w:p w14:paraId="77312792" w14:textId="5899F125" w:rsidR="00865059" w:rsidRPr="00865059" w:rsidRDefault="00865059" w:rsidP="00D94307">
      <w:pPr>
        <w:pStyle w:val="Stylnastroninternet"/>
        <w:rPr>
          <w:szCs w:val="24"/>
        </w:rPr>
      </w:pPr>
      <w:r w:rsidRPr="00865059">
        <w:rPr>
          <w:szCs w:val="24"/>
        </w:rPr>
        <w:t>Stwierdzono uchybienia</w:t>
      </w:r>
      <w:r w:rsidR="005A5A82">
        <w:rPr>
          <w:szCs w:val="24"/>
        </w:rPr>
        <w:t xml:space="preserve"> i </w:t>
      </w:r>
      <w:r w:rsidRPr="00865059">
        <w:rPr>
          <w:szCs w:val="24"/>
        </w:rPr>
        <w:t>nieprawidłowości natury sanitarno-higienicznej</w:t>
      </w:r>
      <w:r w:rsidR="000E738B">
        <w:rPr>
          <w:szCs w:val="24"/>
        </w:rPr>
        <w:t xml:space="preserve"> w </w:t>
      </w:r>
      <w:r w:rsidRPr="00865059">
        <w:rPr>
          <w:szCs w:val="24"/>
        </w:rPr>
        <w:t>5 obiektach, które dotyczyły:</w:t>
      </w:r>
    </w:p>
    <w:p w14:paraId="33C810D0" w14:textId="77777777" w:rsidR="00865059" w:rsidRPr="00865059" w:rsidRDefault="00865059" w:rsidP="00D94307">
      <w:pPr>
        <w:pStyle w:val="punktatornastron"/>
        <w:rPr>
          <w:lang w:eastAsia="ar-SA"/>
        </w:rPr>
      </w:pPr>
      <w:r w:rsidRPr="00865059">
        <w:rPr>
          <w:lang w:eastAsia="ar-SA"/>
        </w:rPr>
        <w:t xml:space="preserve">braku wentylacji, braku osłon na punktach świetlnych, </w:t>
      </w:r>
    </w:p>
    <w:p w14:paraId="1D39D04F" w14:textId="01F1303E" w:rsidR="00865059" w:rsidRPr="00865059" w:rsidRDefault="00865059" w:rsidP="00D94307">
      <w:pPr>
        <w:pStyle w:val="punktatornastron"/>
        <w:rPr>
          <w:lang w:eastAsia="ar-SA"/>
        </w:rPr>
      </w:pPr>
      <w:r w:rsidRPr="00865059">
        <w:rPr>
          <w:lang w:eastAsia="ar-SA"/>
        </w:rPr>
        <w:t>niezmywalnej,</w:t>
      </w:r>
      <w:r w:rsidR="000E738B">
        <w:rPr>
          <w:lang w:eastAsia="ar-SA"/>
        </w:rPr>
        <w:t xml:space="preserve"> w </w:t>
      </w:r>
      <w:r w:rsidRPr="00865059">
        <w:rPr>
          <w:lang w:eastAsia="ar-SA"/>
        </w:rPr>
        <w:t>złym stanie sanitarno technicznym</w:t>
      </w:r>
      <w:r w:rsidR="005A5A82">
        <w:rPr>
          <w:lang w:eastAsia="ar-SA"/>
        </w:rPr>
        <w:t xml:space="preserve"> i </w:t>
      </w:r>
      <w:r w:rsidRPr="00865059">
        <w:rPr>
          <w:lang w:eastAsia="ar-SA"/>
        </w:rPr>
        <w:t>higienicznym, zawilgoconej oraz trudnej do utrzymania</w:t>
      </w:r>
      <w:r w:rsidR="000E738B">
        <w:rPr>
          <w:lang w:eastAsia="ar-SA"/>
        </w:rPr>
        <w:t xml:space="preserve"> w </w:t>
      </w:r>
      <w:r w:rsidRPr="00865059">
        <w:rPr>
          <w:lang w:eastAsia="ar-SA"/>
        </w:rPr>
        <w:t>czystości powierzchni ścian</w:t>
      </w:r>
      <w:r w:rsidR="005A5A82">
        <w:rPr>
          <w:lang w:eastAsia="ar-SA"/>
        </w:rPr>
        <w:t xml:space="preserve"> i </w:t>
      </w:r>
      <w:r w:rsidRPr="00865059">
        <w:rPr>
          <w:lang w:eastAsia="ar-SA"/>
        </w:rPr>
        <w:t xml:space="preserve">sufitów oraz stolarki drzwiowej, </w:t>
      </w:r>
    </w:p>
    <w:p w14:paraId="4DF92AE2" w14:textId="5170DD9D" w:rsidR="00865059" w:rsidRPr="00865059" w:rsidRDefault="00865059" w:rsidP="00D94307">
      <w:pPr>
        <w:pStyle w:val="punktatornastron"/>
        <w:rPr>
          <w:lang w:eastAsia="ar-SA"/>
        </w:rPr>
      </w:pPr>
      <w:r w:rsidRPr="00865059">
        <w:rPr>
          <w:lang w:eastAsia="ar-SA"/>
        </w:rPr>
        <w:t>niewystarczającego wyposażenia</w:t>
      </w:r>
      <w:r w:rsidR="000E738B">
        <w:rPr>
          <w:lang w:eastAsia="ar-SA"/>
        </w:rPr>
        <w:t xml:space="preserve"> w </w:t>
      </w:r>
      <w:r w:rsidRPr="00865059">
        <w:rPr>
          <w:lang w:eastAsia="ar-SA"/>
        </w:rPr>
        <w:t>meble pokoi mieszkalnych (brak nocnego stolika lub półki przy każdym łóżku, stołu, ławy lub stolika, krzesła lub taboretu</w:t>
      </w:r>
      <w:r w:rsidR="000E738B">
        <w:rPr>
          <w:lang w:eastAsia="ar-SA"/>
        </w:rPr>
        <w:t xml:space="preserve"> w </w:t>
      </w:r>
      <w:r w:rsidRPr="00865059">
        <w:rPr>
          <w:lang w:eastAsia="ar-SA"/>
        </w:rPr>
        <w:t>wystarczającej ilości),</w:t>
      </w:r>
    </w:p>
    <w:p w14:paraId="6AEF052D" w14:textId="49726F3B" w:rsidR="00865059" w:rsidRPr="00865059" w:rsidRDefault="00865059" w:rsidP="00D94307">
      <w:pPr>
        <w:pStyle w:val="punktatornastron"/>
        <w:rPr>
          <w:lang w:eastAsia="ar-SA"/>
        </w:rPr>
      </w:pPr>
      <w:r w:rsidRPr="00865059">
        <w:rPr>
          <w:lang w:eastAsia="ar-SA"/>
        </w:rPr>
        <w:t>braku udokumentowanych szkoleń personelu</w:t>
      </w:r>
      <w:r w:rsidR="005A5A82">
        <w:rPr>
          <w:lang w:eastAsia="ar-SA"/>
        </w:rPr>
        <w:t xml:space="preserve"> z </w:t>
      </w:r>
      <w:r w:rsidRPr="00865059">
        <w:rPr>
          <w:lang w:eastAsia="ar-SA"/>
        </w:rPr>
        <w:t>zasad systemu HACCP,</w:t>
      </w:r>
    </w:p>
    <w:p w14:paraId="6EA690D2" w14:textId="20CBB175" w:rsidR="00865059" w:rsidRPr="00865059" w:rsidRDefault="00865059" w:rsidP="00D94307">
      <w:pPr>
        <w:pStyle w:val="punktatornastron"/>
        <w:rPr>
          <w:lang w:eastAsia="ar-SA"/>
        </w:rPr>
      </w:pPr>
      <w:r w:rsidRPr="00865059">
        <w:rPr>
          <w:lang w:eastAsia="ar-SA"/>
        </w:rPr>
        <w:t>braku potwierdzenia ustalenia harmonogramu poboru próbek wody</w:t>
      </w:r>
      <w:r w:rsidR="005A5A82">
        <w:rPr>
          <w:lang w:eastAsia="ar-SA"/>
        </w:rPr>
        <w:t xml:space="preserve"> z </w:t>
      </w:r>
      <w:r w:rsidRPr="00865059">
        <w:rPr>
          <w:lang w:eastAsia="ar-SA"/>
        </w:rPr>
        <w:t>basenu</w:t>
      </w:r>
      <w:r w:rsidR="005A5A82">
        <w:rPr>
          <w:lang w:eastAsia="ar-SA"/>
        </w:rPr>
        <w:t xml:space="preserve"> z </w:t>
      </w:r>
      <w:r w:rsidRPr="00865059">
        <w:rPr>
          <w:lang w:eastAsia="ar-SA"/>
        </w:rPr>
        <w:t>właściwym państwowym powiatowym inspektorem sanitarnym.</w:t>
      </w:r>
    </w:p>
    <w:bookmarkEnd w:id="1200"/>
    <w:bookmarkEnd w:id="1201"/>
    <w:bookmarkEnd w:id="1202"/>
    <w:bookmarkEnd w:id="1203"/>
    <w:bookmarkEnd w:id="1204"/>
    <w:p w14:paraId="024B0560" w14:textId="77777777" w:rsidR="00F80782" w:rsidRDefault="00F80782" w:rsidP="00D94307">
      <w:pPr>
        <w:pStyle w:val="Stylnastroninternet"/>
        <w:rPr>
          <w:lang w:eastAsia="ar-SA"/>
        </w:rPr>
      </w:pPr>
    </w:p>
    <w:p w14:paraId="62D044C0" w14:textId="45DA0035" w:rsidR="00F80782" w:rsidRDefault="00340883" w:rsidP="003F1CA0">
      <w:pPr>
        <w:pStyle w:val="Nagwek2"/>
        <w:numPr>
          <w:ilvl w:val="2"/>
          <w:numId w:val="115"/>
        </w:numPr>
        <w:spacing w:before="0"/>
        <w:ind w:left="567"/>
      </w:pPr>
      <w:bookmarkStart w:id="1205" w:name="_Toc135828512"/>
      <w:r w:rsidRPr="00340883">
        <w:t>W</w:t>
      </w:r>
      <w:r w:rsidR="00F80782" w:rsidRPr="00340883">
        <w:t>ypoczynek letni</w:t>
      </w:r>
      <w:bookmarkEnd w:id="1205"/>
    </w:p>
    <w:p w14:paraId="37478AAD" w14:textId="77777777" w:rsidR="00865059" w:rsidRPr="00865059" w:rsidRDefault="00865059" w:rsidP="00D94307">
      <w:pPr>
        <w:pStyle w:val="Stylnastroninternet"/>
      </w:pPr>
    </w:p>
    <w:p w14:paraId="24F68379" w14:textId="6ECE9057" w:rsidR="001540FD" w:rsidRPr="001540FD" w:rsidRDefault="001540FD" w:rsidP="00D94307">
      <w:pPr>
        <w:pStyle w:val="Stylnastroninternet"/>
        <w:rPr>
          <w:rFonts w:cstheme="minorHAnsi"/>
          <w:bCs/>
          <w:color w:val="000000" w:themeColor="text1"/>
          <w:szCs w:val="24"/>
        </w:rPr>
      </w:pPr>
      <w:bookmarkStart w:id="1206" w:name="_Toc133231388"/>
      <w:bookmarkStart w:id="1207" w:name="_Toc133236375"/>
      <w:bookmarkStart w:id="1208" w:name="_Toc133311765"/>
      <w:bookmarkStart w:id="1209" w:name="_Toc133320629"/>
      <w:bookmarkStart w:id="1210" w:name="_Toc133321740"/>
      <w:r w:rsidRPr="001540FD">
        <w:rPr>
          <w:rFonts w:cstheme="minorHAnsi"/>
          <w:bCs/>
          <w:color w:val="000000" w:themeColor="text1"/>
          <w:szCs w:val="24"/>
        </w:rPr>
        <w:t>Na terenie woj. zachodniopomorskiego</w:t>
      </w:r>
      <w:r w:rsidR="000E738B">
        <w:rPr>
          <w:rFonts w:cstheme="minorHAnsi"/>
          <w:bCs/>
          <w:color w:val="000000" w:themeColor="text1"/>
          <w:szCs w:val="24"/>
        </w:rPr>
        <w:t xml:space="preserve"> w </w:t>
      </w:r>
      <w:r w:rsidRPr="001540FD">
        <w:rPr>
          <w:rFonts w:cstheme="minorHAnsi"/>
          <w:bCs/>
          <w:color w:val="000000" w:themeColor="text1"/>
          <w:szCs w:val="24"/>
        </w:rPr>
        <w:t>okresie wakacyjnym organizatorzy wypoczynku dla dzieci</w:t>
      </w:r>
      <w:r w:rsidR="005A5A82">
        <w:rPr>
          <w:rFonts w:cstheme="minorHAnsi"/>
          <w:bCs/>
          <w:color w:val="000000" w:themeColor="text1"/>
          <w:szCs w:val="24"/>
        </w:rPr>
        <w:t xml:space="preserve"> i </w:t>
      </w:r>
      <w:r w:rsidRPr="001540FD">
        <w:rPr>
          <w:rFonts w:cstheme="minorHAnsi"/>
          <w:bCs/>
          <w:color w:val="000000" w:themeColor="text1"/>
          <w:szCs w:val="24"/>
        </w:rPr>
        <w:t xml:space="preserve">młodzieży zgłosili łącznie </w:t>
      </w:r>
      <w:r w:rsidRPr="001540FD">
        <w:rPr>
          <w:rFonts w:cstheme="minorHAnsi"/>
          <w:b/>
          <w:color w:val="000000" w:themeColor="text1"/>
          <w:szCs w:val="24"/>
        </w:rPr>
        <w:t>3277</w:t>
      </w:r>
      <w:r w:rsidRPr="001540FD">
        <w:rPr>
          <w:rFonts w:cstheme="minorHAnsi"/>
          <w:bCs/>
          <w:color w:val="000000" w:themeColor="text1"/>
          <w:szCs w:val="24"/>
        </w:rPr>
        <w:t xml:space="preserve"> turnusów dla </w:t>
      </w:r>
      <w:r w:rsidRPr="001540FD">
        <w:rPr>
          <w:rFonts w:cstheme="minorHAnsi"/>
          <w:b/>
          <w:color w:val="000000" w:themeColor="text1"/>
          <w:szCs w:val="24"/>
        </w:rPr>
        <w:t>153564</w:t>
      </w:r>
      <w:r w:rsidRPr="001540FD">
        <w:rPr>
          <w:rFonts w:cstheme="minorHAnsi"/>
          <w:bCs/>
          <w:color w:val="000000" w:themeColor="text1"/>
          <w:szCs w:val="24"/>
        </w:rPr>
        <w:t xml:space="preserve"> uczestników wypoczynku. </w:t>
      </w:r>
    </w:p>
    <w:p w14:paraId="201E884F" w14:textId="77777777" w:rsidR="001540FD" w:rsidRPr="001540FD" w:rsidRDefault="001540FD" w:rsidP="00D94307">
      <w:pPr>
        <w:pStyle w:val="Stylnastroninternet"/>
        <w:rPr>
          <w:rFonts w:cstheme="minorHAnsi"/>
          <w:bCs/>
          <w:color w:val="000000" w:themeColor="text1"/>
          <w:szCs w:val="24"/>
        </w:rPr>
      </w:pPr>
      <w:r w:rsidRPr="001540FD">
        <w:rPr>
          <w:rFonts w:cstheme="minorHAnsi"/>
          <w:bCs/>
          <w:color w:val="000000" w:themeColor="text1"/>
          <w:szCs w:val="24"/>
        </w:rPr>
        <w:t>Najwięcej wypoczynków zorganizowano w:</w:t>
      </w:r>
    </w:p>
    <w:p w14:paraId="4E5FFFE3" w14:textId="50A39FD9" w:rsidR="001540FD" w:rsidRPr="001540FD" w:rsidRDefault="001540FD" w:rsidP="00D94307">
      <w:pPr>
        <w:pStyle w:val="punktatornastron"/>
      </w:pPr>
      <w:r w:rsidRPr="001540FD">
        <w:rPr>
          <w:b/>
        </w:rPr>
        <w:t>2078</w:t>
      </w:r>
      <w:r w:rsidR="000E738B">
        <w:t xml:space="preserve"> w </w:t>
      </w:r>
      <w:r w:rsidRPr="001540FD">
        <w:t>obiektach hotelowych lub innych obiektach świadczących usługi,</w:t>
      </w:r>
    </w:p>
    <w:p w14:paraId="53E8825A" w14:textId="783669B3" w:rsidR="001540FD" w:rsidRPr="001540FD" w:rsidRDefault="001540FD" w:rsidP="00D94307">
      <w:pPr>
        <w:pStyle w:val="punktatornastron"/>
      </w:pPr>
      <w:r w:rsidRPr="001540FD">
        <w:rPr>
          <w:b/>
        </w:rPr>
        <w:t>470</w:t>
      </w:r>
      <w:r w:rsidR="000E738B">
        <w:t xml:space="preserve"> w </w:t>
      </w:r>
      <w:r w:rsidRPr="001540FD">
        <w:t>obiektach używanych okazjonalnie do wypoczynku świadczących usługi,</w:t>
      </w:r>
    </w:p>
    <w:p w14:paraId="19DD9D33" w14:textId="77777777" w:rsidR="001540FD" w:rsidRPr="001540FD" w:rsidRDefault="001540FD" w:rsidP="00D94307">
      <w:pPr>
        <w:pStyle w:val="punktatornastron"/>
      </w:pPr>
      <w:r w:rsidRPr="001540FD">
        <w:rPr>
          <w:b/>
        </w:rPr>
        <w:t>69</w:t>
      </w:r>
      <w:r w:rsidRPr="001540FD">
        <w:t xml:space="preserve"> obozów pod namiotami ze stałą infrastrukturą komunalną,</w:t>
      </w:r>
    </w:p>
    <w:p w14:paraId="65E47395" w14:textId="22965924" w:rsidR="001540FD" w:rsidRPr="001540FD" w:rsidRDefault="001540FD" w:rsidP="00D94307">
      <w:pPr>
        <w:pStyle w:val="punktatornastron"/>
      </w:pPr>
      <w:r w:rsidRPr="001540FD">
        <w:rPr>
          <w:b/>
        </w:rPr>
        <w:lastRenderedPageBreak/>
        <w:t>67</w:t>
      </w:r>
      <w:r w:rsidRPr="001540FD">
        <w:t xml:space="preserve"> obozów pod namiotami bez stałej infrastruktury komunalnej</w:t>
      </w:r>
      <w:r w:rsidR="00D94307">
        <w:t>.</w:t>
      </w:r>
    </w:p>
    <w:p w14:paraId="2AB8088C" w14:textId="4E01868A" w:rsidR="001540FD" w:rsidRDefault="001540FD" w:rsidP="00D94307">
      <w:pPr>
        <w:pStyle w:val="Stylnastroninternet"/>
      </w:pPr>
      <w:r w:rsidRPr="001540FD">
        <w:t xml:space="preserve">Ponadto </w:t>
      </w:r>
      <w:r w:rsidRPr="001540FD">
        <w:rPr>
          <w:b/>
        </w:rPr>
        <w:t>593</w:t>
      </w:r>
      <w:r w:rsidRPr="001540FD">
        <w:t xml:space="preserve"> formy wypoczynku zorganizowano</w:t>
      </w:r>
      <w:r w:rsidR="000E738B">
        <w:t xml:space="preserve"> w </w:t>
      </w:r>
      <w:r w:rsidRPr="001540FD">
        <w:t>miejscu zamieszkania.</w:t>
      </w:r>
    </w:p>
    <w:p w14:paraId="2CE74089" w14:textId="77777777" w:rsidR="009A0A59" w:rsidRPr="003F1CA0" w:rsidRDefault="009A0A59" w:rsidP="00D94307">
      <w:pPr>
        <w:pStyle w:val="Stylnastroninternet"/>
      </w:pPr>
    </w:p>
    <w:p w14:paraId="712C9AE7" w14:textId="3E097377" w:rsidR="001540FD" w:rsidRPr="001540FD" w:rsidRDefault="001540FD" w:rsidP="00D94307">
      <w:pPr>
        <w:pStyle w:val="Stylnastroninternet"/>
      </w:pPr>
      <w:r w:rsidRPr="001540FD">
        <w:t xml:space="preserve">Skontrolowano 577 turnusów na których wypoczywało </w:t>
      </w:r>
      <w:r w:rsidRPr="001540FD">
        <w:rPr>
          <w:b/>
        </w:rPr>
        <w:t>43854</w:t>
      </w:r>
      <w:r w:rsidRPr="001540FD">
        <w:t xml:space="preserve"> dzieci</w:t>
      </w:r>
      <w:r w:rsidR="005A5A82">
        <w:t xml:space="preserve"> i </w:t>
      </w:r>
      <w:r w:rsidRPr="001540FD">
        <w:t>młodzieży.</w:t>
      </w:r>
    </w:p>
    <w:p w14:paraId="573F8B06" w14:textId="6B851ABE" w:rsidR="001540FD" w:rsidRPr="001540FD" w:rsidRDefault="001540FD" w:rsidP="00D94307">
      <w:pPr>
        <w:pStyle w:val="Stylnastroninternet"/>
      </w:pPr>
      <w:r w:rsidRPr="001540FD">
        <w:t>Wyniki przeprowadzonych czynności kontrolnych wykazały, że warunki,</w:t>
      </w:r>
      <w:r w:rsidR="000E738B">
        <w:t xml:space="preserve"> w </w:t>
      </w:r>
      <w:r w:rsidRPr="001540FD">
        <w:t>których przebywały dzieci</w:t>
      </w:r>
      <w:r w:rsidR="005A5A82">
        <w:t xml:space="preserve"> i </w:t>
      </w:r>
      <w:r w:rsidRPr="001540FD">
        <w:t>młodzież</w:t>
      </w:r>
      <w:r w:rsidR="000E738B">
        <w:t xml:space="preserve"> w </w:t>
      </w:r>
      <w:r w:rsidRPr="001540FD">
        <w:t>większości przypadków nie budziły zastrzeżeń</w:t>
      </w:r>
      <w:r w:rsidR="000E738B">
        <w:t xml:space="preserve"> w </w:t>
      </w:r>
      <w:r w:rsidRPr="001540FD">
        <w:t>zakresie stanu sanitarno-higienicznego</w:t>
      </w:r>
      <w:r w:rsidR="005A5A82">
        <w:t xml:space="preserve"> i </w:t>
      </w:r>
      <w:r w:rsidRPr="001540FD">
        <w:t>technicznego. Nieprawidłowości stwierdzano podczas 26 kontroli</w:t>
      </w:r>
      <w:r w:rsidR="005A5A82">
        <w:t xml:space="preserve"> i </w:t>
      </w:r>
      <w:r w:rsidRPr="001540FD">
        <w:t>najczęściej dotyczyły</w:t>
      </w:r>
      <w:r w:rsidR="00B23D53">
        <w:t xml:space="preserve"> one</w:t>
      </w:r>
      <w:r w:rsidRPr="001540FD">
        <w:t>:</w:t>
      </w:r>
    </w:p>
    <w:p w14:paraId="3BC54FCE" w14:textId="71AB3F8D" w:rsidR="001540FD" w:rsidRPr="001540FD" w:rsidRDefault="001540FD" w:rsidP="00D94307">
      <w:pPr>
        <w:pStyle w:val="punktatornastron"/>
      </w:pPr>
      <w:r w:rsidRPr="001540FD">
        <w:t>nieprawidłowego stanu sanitarno – higienicznego</w:t>
      </w:r>
      <w:r w:rsidR="005A5A82">
        <w:t xml:space="preserve"> i </w:t>
      </w:r>
      <w:r w:rsidRPr="001540FD">
        <w:t>technicznego sanitariatów, WC, pomieszczeń mieszkalnych,</w:t>
      </w:r>
    </w:p>
    <w:p w14:paraId="1B935786" w14:textId="77777777" w:rsidR="001540FD" w:rsidRPr="001540FD" w:rsidRDefault="001540FD" w:rsidP="00D94307">
      <w:pPr>
        <w:pStyle w:val="punktatornastron"/>
      </w:pPr>
      <w:r w:rsidRPr="001540FD">
        <w:t>nieprawidłowego metrażu powierzchni noclegowej przypadającego na 1 dziecko,</w:t>
      </w:r>
    </w:p>
    <w:p w14:paraId="7E91604E" w14:textId="6526082E" w:rsidR="001540FD" w:rsidRPr="001540FD" w:rsidRDefault="001540FD" w:rsidP="00D94307">
      <w:pPr>
        <w:pStyle w:val="punktatornastron"/>
      </w:pPr>
      <w:r w:rsidRPr="001540FD">
        <w:t>braku dostatecznej ilości szafek nocnych lub półek ściennych, stolików</w:t>
      </w:r>
      <w:r w:rsidR="005A5A82">
        <w:t xml:space="preserve"> i </w:t>
      </w:r>
      <w:r w:rsidRPr="001540FD">
        <w:t>krzeseł dla</w:t>
      </w:r>
      <w:r w:rsidR="004C4261">
        <w:t> </w:t>
      </w:r>
      <w:r w:rsidRPr="001540FD">
        <w:t>wszystkich kolonistów,</w:t>
      </w:r>
    </w:p>
    <w:p w14:paraId="2A288C1E" w14:textId="0EE25587" w:rsidR="001540FD" w:rsidRPr="001540FD" w:rsidRDefault="001540FD" w:rsidP="00D94307">
      <w:pPr>
        <w:pStyle w:val="punktatornastron"/>
      </w:pPr>
      <w:r w:rsidRPr="001540FD">
        <w:t>pościel</w:t>
      </w:r>
      <w:r w:rsidR="004C4261">
        <w:t>i (</w:t>
      </w:r>
      <w:r w:rsidRPr="001540FD">
        <w:t>brak poszewek na kołdrze, brudna</w:t>
      </w:r>
      <w:r w:rsidR="005A5A82">
        <w:t xml:space="preserve"> i </w:t>
      </w:r>
      <w:r w:rsidRPr="001540FD">
        <w:t>zniszczona bielizna pościelowa</w:t>
      </w:r>
      <w:r w:rsidR="004C4261">
        <w:t>)</w:t>
      </w:r>
      <w:r w:rsidRPr="001540FD">
        <w:t>,</w:t>
      </w:r>
    </w:p>
    <w:p w14:paraId="7094376F" w14:textId="77777777" w:rsidR="001540FD" w:rsidRPr="001540FD" w:rsidRDefault="001540FD" w:rsidP="00D94307">
      <w:pPr>
        <w:pStyle w:val="punktatornastron"/>
      </w:pPr>
      <w:r w:rsidRPr="001540FD">
        <w:t>nieprawidłowego stanu sanitarno-higienicznego pomieszczeń bloku żywienia,</w:t>
      </w:r>
    </w:p>
    <w:p w14:paraId="011F83AE" w14:textId="53ABC663" w:rsidR="001540FD" w:rsidRPr="001540FD" w:rsidRDefault="001540FD" w:rsidP="00D94307">
      <w:pPr>
        <w:pStyle w:val="punktatornastron"/>
      </w:pPr>
      <w:r w:rsidRPr="001540FD">
        <w:t>braku dokumentacji potwierdzającej odbiór odpadów odzwierzęcych kat. 3,</w:t>
      </w:r>
      <w:r w:rsidR="005A5A82">
        <w:t xml:space="preserve"> i </w:t>
      </w:r>
      <w:r w:rsidRPr="001540FD">
        <w:t>zapisów</w:t>
      </w:r>
      <w:r w:rsidR="000E738B">
        <w:t xml:space="preserve"> w </w:t>
      </w:r>
      <w:r w:rsidRPr="001540FD">
        <w:t>dokumentacji wewnętrznej zakładu GHP/GMP/HACCP, braku poprawnie opracowanego wykazu alergenów – forma liczbowa,</w:t>
      </w:r>
    </w:p>
    <w:p w14:paraId="310B627C" w14:textId="1C8E379D" w:rsidR="001540FD" w:rsidRPr="001540FD" w:rsidRDefault="001540FD" w:rsidP="00D94307">
      <w:pPr>
        <w:pStyle w:val="punktatornastron"/>
      </w:pPr>
      <w:r w:rsidRPr="001540FD">
        <w:t>przechowywania</w:t>
      </w:r>
      <w:r w:rsidR="000E738B">
        <w:t xml:space="preserve"> w </w:t>
      </w:r>
      <w:r w:rsidRPr="001540FD">
        <w:t>urządzeniu chłodniczym półproduktów gotowych do spożycia pochodzących</w:t>
      </w:r>
      <w:r w:rsidR="005A5A82">
        <w:t xml:space="preserve"> z </w:t>
      </w:r>
      <w:r w:rsidRPr="001540FD">
        <w:t>posiłku śniadaniowego,</w:t>
      </w:r>
    </w:p>
    <w:p w14:paraId="1CCDF256" w14:textId="3E2DCBAE" w:rsidR="001540FD" w:rsidRPr="001540FD" w:rsidRDefault="001540FD" w:rsidP="00D94307">
      <w:pPr>
        <w:pStyle w:val="punktatornastron"/>
      </w:pPr>
      <w:r w:rsidRPr="001540FD">
        <w:t>braku zachowanej segregacji</w:t>
      </w:r>
      <w:r w:rsidR="000E738B">
        <w:t xml:space="preserve"> w </w:t>
      </w:r>
      <w:r w:rsidRPr="001540FD">
        <w:t xml:space="preserve">urządzeniu chłodniczym, </w:t>
      </w:r>
    </w:p>
    <w:p w14:paraId="23D69091" w14:textId="6444103F" w:rsidR="001540FD" w:rsidRPr="001540FD" w:rsidRDefault="001540FD" w:rsidP="00D94307">
      <w:pPr>
        <w:pStyle w:val="punktatornastron"/>
      </w:pPr>
      <w:r w:rsidRPr="001540FD">
        <w:t>wykorzystywania pomieszczeń niezgodnie</w:t>
      </w:r>
      <w:r w:rsidR="005A5A82">
        <w:t xml:space="preserve"> z </w:t>
      </w:r>
      <w:r w:rsidRPr="001540FD">
        <w:t>ich przeznaczeniem,</w:t>
      </w:r>
    </w:p>
    <w:p w14:paraId="7974D929" w14:textId="562B7545" w:rsidR="001540FD" w:rsidRPr="001540FD" w:rsidRDefault="001540FD" w:rsidP="00D94307">
      <w:pPr>
        <w:pStyle w:val="punktatornastron"/>
      </w:pPr>
      <w:r w:rsidRPr="001540FD">
        <w:t>prowadzenia procesów wychładzania posiłków</w:t>
      </w:r>
      <w:r w:rsidR="000E738B">
        <w:t xml:space="preserve"> w </w:t>
      </w:r>
      <w:r w:rsidRPr="001540FD">
        <w:t>garnku bezpośrednio na podłodze,</w:t>
      </w:r>
    </w:p>
    <w:p w14:paraId="12BBF139" w14:textId="77777777" w:rsidR="001540FD" w:rsidRPr="001540FD" w:rsidRDefault="001540FD" w:rsidP="00D94307">
      <w:pPr>
        <w:pStyle w:val="punktatornastron"/>
      </w:pPr>
      <w:r w:rsidRPr="001540FD">
        <w:t>braku do wglądu orzeczeń lekarskich do celów sanitarno – epidemiologicznych,</w:t>
      </w:r>
    </w:p>
    <w:p w14:paraId="4F21C231" w14:textId="77777777" w:rsidR="001540FD" w:rsidRPr="001540FD" w:rsidRDefault="001540FD" w:rsidP="00D94307">
      <w:pPr>
        <w:pStyle w:val="punktatornastron"/>
      </w:pPr>
      <w:r w:rsidRPr="001540FD">
        <w:t xml:space="preserve">używania do produkcji posiłków środków spożywczych po upływie dat minimalnej trwałości oraz terminie przydatności do spożycia, </w:t>
      </w:r>
    </w:p>
    <w:p w14:paraId="5D23AB44" w14:textId="2378E2D4" w:rsidR="001540FD" w:rsidRPr="001540FD" w:rsidRDefault="001540FD" w:rsidP="00D94307">
      <w:pPr>
        <w:pStyle w:val="punktatornastron"/>
      </w:pPr>
      <w:r w:rsidRPr="001540FD">
        <w:t>jakości wody</w:t>
      </w:r>
      <w:r w:rsidR="000E738B">
        <w:t xml:space="preserve"> w </w:t>
      </w:r>
      <w:r w:rsidRPr="001540FD">
        <w:t>niecce jacuzzi nie spełniającej wymagań mikrobiologicznych</w:t>
      </w:r>
      <w:r w:rsidR="00D94307">
        <w:t>.</w:t>
      </w:r>
    </w:p>
    <w:p w14:paraId="006DE5F3" w14:textId="77777777" w:rsidR="00D94307" w:rsidRDefault="00D94307" w:rsidP="00D94307">
      <w:pPr>
        <w:pStyle w:val="Stylnastroninternet"/>
      </w:pPr>
    </w:p>
    <w:p w14:paraId="3C6E24E6" w14:textId="0C2EF4B1" w:rsidR="001540FD" w:rsidRPr="001540FD" w:rsidRDefault="001540FD" w:rsidP="00D94307">
      <w:pPr>
        <w:pStyle w:val="Stylnastroninternet"/>
      </w:pPr>
      <w:r w:rsidRPr="001540FD">
        <w:t xml:space="preserve">Odnotowano </w:t>
      </w:r>
      <w:r w:rsidRPr="001540FD">
        <w:rPr>
          <w:b/>
        </w:rPr>
        <w:t>2</w:t>
      </w:r>
      <w:r w:rsidRPr="001540FD">
        <w:t xml:space="preserve"> wypoczynki nie zgłoszone</w:t>
      </w:r>
      <w:r w:rsidR="000E738B">
        <w:t xml:space="preserve"> w </w:t>
      </w:r>
      <w:r w:rsidRPr="001540FD">
        <w:t>bazie MEN, o czym poinformowano Kuratorium Oświaty</w:t>
      </w:r>
      <w:r w:rsidR="000E738B">
        <w:t xml:space="preserve"> w </w:t>
      </w:r>
      <w:r w:rsidRPr="001540FD">
        <w:t xml:space="preserve">Szczecinie. </w:t>
      </w:r>
    </w:p>
    <w:p w14:paraId="2CE6FD4D" w14:textId="2B932DE2" w:rsidR="001540FD" w:rsidRDefault="001540FD" w:rsidP="00D94307">
      <w:pPr>
        <w:pStyle w:val="Stylnastroninternet"/>
      </w:pPr>
      <w:r w:rsidRPr="001540FD">
        <w:t xml:space="preserve">W związku ze stwierdzonymi nieprawidłowościami na poprawę stanu sanitarno – technicznego placówek wydano </w:t>
      </w:r>
      <w:r w:rsidRPr="001540FD">
        <w:rPr>
          <w:b/>
        </w:rPr>
        <w:t xml:space="preserve">53 </w:t>
      </w:r>
      <w:r w:rsidRPr="001540FD">
        <w:t xml:space="preserve">decyzje oraz </w:t>
      </w:r>
      <w:r w:rsidRPr="001540FD">
        <w:rPr>
          <w:b/>
        </w:rPr>
        <w:t>34</w:t>
      </w:r>
      <w:r w:rsidRPr="001540FD">
        <w:t xml:space="preserve"> mandaty.</w:t>
      </w:r>
    </w:p>
    <w:p w14:paraId="04F4F4D5" w14:textId="77777777" w:rsidR="00A64771" w:rsidRDefault="00A64771" w:rsidP="003F1CA0">
      <w:pPr>
        <w:tabs>
          <w:tab w:val="left" w:pos="500"/>
        </w:tabs>
        <w:spacing w:after="0" w:line="276" w:lineRule="auto"/>
        <w:jc w:val="both"/>
        <w:rPr>
          <w:rFonts w:cstheme="minorHAnsi"/>
          <w:bCs/>
          <w:color w:val="000000" w:themeColor="text1"/>
          <w:sz w:val="24"/>
          <w:szCs w:val="24"/>
        </w:rPr>
        <w:sectPr w:rsidR="00A64771" w:rsidSect="009152FD">
          <w:headerReference w:type="default" r:id="rId48"/>
          <w:pgSz w:w="11906" w:h="16838"/>
          <w:pgMar w:top="1418" w:right="1418" w:bottom="1418" w:left="1418" w:header="709" w:footer="709" w:gutter="0"/>
          <w:cols w:space="708"/>
          <w:docGrid w:linePitch="360"/>
        </w:sectPr>
      </w:pPr>
    </w:p>
    <w:p w14:paraId="35928625" w14:textId="26C1932F" w:rsidR="00B97F4A" w:rsidRPr="00D8294E" w:rsidRDefault="00B97F4A" w:rsidP="003F1CA0">
      <w:pPr>
        <w:pStyle w:val="Nagwek1"/>
        <w:numPr>
          <w:ilvl w:val="0"/>
          <w:numId w:val="121"/>
        </w:numPr>
        <w:spacing w:before="0"/>
        <w:rPr>
          <w:color w:val="002060"/>
        </w:rPr>
      </w:pPr>
      <w:bookmarkStart w:id="1211" w:name="_Toc135828513"/>
      <w:bookmarkEnd w:id="1206"/>
      <w:bookmarkEnd w:id="1207"/>
      <w:bookmarkEnd w:id="1208"/>
      <w:bookmarkEnd w:id="1209"/>
      <w:bookmarkEnd w:id="1210"/>
      <w:r w:rsidRPr="00D8294E">
        <w:rPr>
          <w:color w:val="002060"/>
        </w:rPr>
        <w:lastRenderedPageBreak/>
        <w:t>Warunki higienicznosanitarne środowiska pracy</w:t>
      </w:r>
      <w:bookmarkEnd w:id="1211"/>
    </w:p>
    <w:p w14:paraId="4EB65FAE" w14:textId="77777777" w:rsidR="00340883" w:rsidRPr="00340883" w:rsidRDefault="00340883" w:rsidP="003D39A9">
      <w:pPr>
        <w:pStyle w:val="Stylnastroninternet"/>
      </w:pPr>
    </w:p>
    <w:p w14:paraId="51310019" w14:textId="1F2FA59C" w:rsidR="00B97F4A" w:rsidRPr="00DD4F8C" w:rsidRDefault="00B97F4A" w:rsidP="003F1CA0">
      <w:pPr>
        <w:pStyle w:val="Nagwek2"/>
        <w:numPr>
          <w:ilvl w:val="0"/>
          <w:numId w:val="130"/>
        </w:numPr>
        <w:spacing w:before="0"/>
      </w:pPr>
      <w:bookmarkStart w:id="1212" w:name="_Toc135828514"/>
      <w:r w:rsidRPr="00DD4F8C">
        <w:t>Stan sanitarny zakładów pracy</w:t>
      </w:r>
      <w:bookmarkEnd w:id="1212"/>
    </w:p>
    <w:p w14:paraId="60A6D4F6" w14:textId="77777777" w:rsidR="003D39A9" w:rsidRDefault="003D39A9" w:rsidP="003D39A9">
      <w:pPr>
        <w:pStyle w:val="Stylnastroninternet"/>
      </w:pPr>
    </w:p>
    <w:p w14:paraId="5FDDA3EF" w14:textId="3ADD8E3F" w:rsidR="00B97F4A" w:rsidRPr="00340883" w:rsidRDefault="00B97F4A" w:rsidP="003D39A9">
      <w:pPr>
        <w:pStyle w:val="Stylnastroninternet"/>
      </w:pPr>
      <w:r w:rsidRPr="00340883">
        <w:t>Jak co roku prowadzono nadzór nad warunkami zdrowotnymi środowiska pracy, celem wzmocnienia ochrony zdrowia pracowników przed niekorzystnym oddziaływaniem szkodliwych</w:t>
      </w:r>
      <w:r w:rsidR="005A5A82">
        <w:t xml:space="preserve"> i </w:t>
      </w:r>
      <w:r w:rsidRPr="00340883">
        <w:t>uciążliwych czynników występujących</w:t>
      </w:r>
      <w:r w:rsidR="000E738B">
        <w:t xml:space="preserve"> w </w:t>
      </w:r>
      <w:r w:rsidRPr="00340883">
        <w:t xml:space="preserve">miejscu pracy. </w:t>
      </w:r>
    </w:p>
    <w:p w14:paraId="54E6F465" w14:textId="721C69AB" w:rsidR="00B97F4A" w:rsidRDefault="00B97F4A" w:rsidP="003D39A9">
      <w:pPr>
        <w:pStyle w:val="Stylnastroninternet"/>
      </w:pPr>
      <w:r w:rsidRPr="00340883">
        <w:t>W ewidencji pionu Higieny Pracy znajdowało się 9859 zakładów pracy, zatrudniających 257925 pracowników. Grupa zakładów zatrudniających do 9 pracowników pozostaje nadal najliczniejszą na terenie województwa zachodniopomorskiego (57 % ogólnej liczby zakładów</w:t>
      </w:r>
      <w:r w:rsidR="000E738B">
        <w:t xml:space="preserve"> w </w:t>
      </w:r>
      <w:r w:rsidRPr="00340883">
        <w:t xml:space="preserve">ewidencji). </w:t>
      </w:r>
    </w:p>
    <w:p w14:paraId="16F2AAB4" w14:textId="77777777" w:rsidR="003D39A9" w:rsidRPr="00340883" w:rsidRDefault="003D39A9" w:rsidP="003D39A9">
      <w:pPr>
        <w:pStyle w:val="Stylnastroninternet"/>
      </w:pPr>
    </w:p>
    <w:p w14:paraId="3B3AA819" w14:textId="18A721AA" w:rsidR="00B97F4A" w:rsidRPr="00340883" w:rsidRDefault="00B97F4A" w:rsidP="003D39A9">
      <w:pPr>
        <w:pStyle w:val="Stylnastroninternet"/>
      </w:pPr>
      <w:r w:rsidRPr="00340883">
        <w:t>Przeprowadzono 2427 kontroli,</w:t>
      </w:r>
      <w:r w:rsidR="000E738B">
        <w:t xml:space="preserve"> w </w:t>
      </w:r>
      <w:r w:rsidRPr="00340883">
        <w:t xml:space="preserve">wyniku których wydano 821 decyzji administracyjnych. Najczęściej </w:t>
      </w:r>
      <w:r w:rsidR="00A266F2">
        <w:t>zobowiązano podmioty kontrolowane do</w:t>
      </w:r>
      <w:r w:rsidRPr="00340883">
        <w:t xml:space="preserve">: </w:t>
      </w:r>
    </w:p>
    <w:p w14:paraId="544FA604" w14:textId="77777777" w:rsidR="00B97F4A" w:rsidRPr="00DD4F8C" w:rsidRDefault="00B97F4A" w:rsidP="003D39A9">
      <w:pPr>
        <w:pStyle w:val="punktatornastron"/>
      </w:pPr>
      <w:r w:rsidRPr="00DD4F8C">
        <w:t>zapewnienie właściwych pomieszczeń higieniczno-sanitarnych pracownikom – 794</w:t>
      </w:r>
      <w:r>
        <w:t xml:space="preserve"> nakazów,</w:t>
      </w:r>
    </w:p>
    <w:p w14:paraId="0EA0C69E" w14:textId="2509B901" w:rsidR="00B97F4A" w:rsidRPr="00DD4F8C" w:rsidRDefault="00B97F4A" w:rsidP="003D39A9">
      <w:pPr>
        <w:pStyle w:val="punktatornastron"/>
      </w:pPr>
      <w:r w:rsidRPr="00DD4F8C">
        <w:t>zapewnienie bezpiecznych</w:t>
      </w:r>
      <w:r w:rsidR="005A5A82">
        <w:t xml:space="preserve"> i </w:t>
      </w:r>
      <w:r w:rsidRPr="00DD4F8C">
        <w:t>higienicznych warunków pracy – 713</w:t>
      </w:r>
      <w:r>
        <w:t>,</w:t>
      </w:r>
    </w:p>
    <w:p w14:paraId="48F042BC" w14:textId="239239C2" w:rsidR="00B97F4A" w:rsidRPr="00DD4F8C" w:rsidRDefault="00B97F4A" w:rsidP="003D39A9">
      <w:pPr>
        <w:pStyle w:val="punktatornastron"/>
      </w:pPr>
      <w:r w:rsidRPr="00DD4F8C">
        <w:t>przedstawienie aktualnych wyników badań</w:t>
      </w:r>
      <w:r w:rsidR="005A5A82">
        <w:t xml:space="preserve"> i </w:t>
      </w:r>
      <w:r w:rsidRPr="00DD4F8C">
        <w:t>pomiarów czynników szkodliwych występujących na stanowiskach pracy – 525</w:t>
      </w:r>
      <w:r>
        <w:t>,</w:t>
      </w:r>
    </w:p>
    <w:p w14:paraId="443D0DFF" w14:textId="4AE3603D" w:rsidR="00B97F4A" w:rsidRPr="00DD4F8C" w:rsidRDefault="00B97F4A" w:rsidP="003D39A9">
      <w:pPr>
        <w:pStyle w:val="punktatornastron"/>
      </w:pPr>
      <w:r w:rsidRPr="00DD4F8C">
        <w:t>wykonanie</w:t>
      </w:r>
      <w:r w:rsidR="005A5A82">
        <w:t xml:space="preserve"> i </w:t>
      </w:r>
      <w:r w:rsidRPr="00DD4F8C">
        <w:t>udokumentowanie lub zaktualizowanie oceny ryzyka zawodowego</w:t>
      </w:r>
      <w:r w:rsidR="005A5A82">
        <w:t xml:space="preserve"> i </w:t>
      </w:r>
      <w:r w:rsidRPr="00DD4F8C">
        <w:t>zapoznanie</w:t>
      </w:r>
      <w:r w:rsidR="005A5A82">
        <w:t xml:space="preserve"> z </w:t>
      </w:r>
      <w:r w:rsidRPr="00DD4F8C">
        <w:t>nią pracowników – 283</w:t>
      </w:r>
      <w:r>
        <w:t>,</w:t>
      </w:r>
    </w:p>
    <w:p w14:paraId="754ED875" w14:textId="77777777" w:rsidR="00B97F4A" w:rsidRPr="00DD4F8C" w:rsidRDefault="00B97F4A" w:rsidP="003D39A9">
      <w:pPr>
        <w:pStyle w:val="punktatornastron"/>
      </w:pPr>
      <w:r w:rsidRPr="00DD4F8C">
        <w:t>przedstawienie aktualnych pomiarów natężenia oświetlenia na stanowiskach pracy – 201</w:t>
      </w:r>
      <w:r>
        <w:t>,</w:t>
      </w:r>
    </w:p>
    <w:p w14:paraId="6CD30520" w14:textId="346C1636" w:rsidR="00B97F4A" w:rsidRPr="00DD4F8C" w:rsidRDefault="00B97F4A" w:rsidP="003D39A9">
      <w:pPr>
        <w:pStyle w:val="punktatornastron"/>
      </w:pPr>
      <w:r w:rsidRPr="00DD4F8C">
        <w:t>wykonanie lub zaktualizowanie rejestru badań</w:t>
      </w:r>
      <w:r w:rsidR="005A5A82">
        <w:t xml:space="preserve"> i </w:t>
      </w:r>
      <w:r w:rsidRPr="00DD4F8C">
        <w:t>pomiarów czynników szkodliwych oraz</w:t>
      </w:r>
      <w:r w:rsidR="000F6CCC">
        <w:t> </w:t>
      </w:r>
      <w:r w:rsidRPr="00DD4F8C">
        <w:t>kart badań</w:t>
      </w:r>
      <w:r w:rsidR="005A5A82">
        <w:t xml:space="preserve"> i </w:t>
      </w:r>
      <w:r w:rsidRPr="00DD4F8C">
        <w:t>pomiarów – 107</w:t>
      </w:r>
      <w:r>
        <w:t>,</w:t>
      </w:r>
    </w:p>
    <w:p w14:paraId="7F2ED6D2" w14:textId="01B125D4" w:rsidR="00B97F4A" w:rsidRDefault="00B97F4A" w:rsidP="003D39A9">
      <w:pPr>
        <w:pStyle w:val="punktatornastron"/>
      </w:pPr>
      <w:r w:rsidRPr="00DD4F8C">
        <w:t>zapewnienie natężenia oświetlenia elektrycznego</w:t>
      </w:r>
      <w:r w:rsidR="000E738B">
        <w:t xml:space="preserve"> w </w:t>
      </w:r>
      <w:r w:rsidRPr="00DD4F8C">
        <w:t>pomieszczeniach pracy zgodnego</w:t>
      </w:r>
      <w:r w:rsidR="005A5A82">
        <w:t xml:space="preserve"> z </w:t>
      </w:r>
      <w:r w:rsidRPr="00DD4F8C">
        <w:t xml:space="preserve">PN – 97. </w:t>
      </w:r>
    </w:p>
    <w:p w14:paraId="69A709FE" w14:textId="77777777" w:rsidR="00831548" w:rsidRPr="00831548" w:rsidRDefault="00831548" w:rsidP="003D39A9">
      <w:pPr>
        <w:pStyle w:val="Stylnastroninternet"/>
      </w:pPr>
    </w:p>
    <w:p w14:paraId="306D2E08" w14:textId="67C5971C" w:rsidR="00831548" w:rsidRDefault="00B97F4A" w:rsidP="00831548">
      <w:pPr>
        <w:pStyle w:val="Nagwek2"/>
        <w:numPr>
          <w:ilvl w:val="0"/>
          <w:numId w:val="130"/>
        </w:numPr>
        <w:spacing w:before="0"/>
      </w:pPr>
      <w:bookmarkStart w:id="1213" w:name="_Toc135828515"/>
      <w:r w:rsidRPr="006C0758">
        <w:t>Narażenie na czynniki szkodliwe</w:t>
      </w:r>
      <w:r w:rsidR="005A5A82">
        <w:t xml:space="preserve"> i </w:t>
      </w:r>
      <w:r w:rsidRPr="006C0758">
        <w:t>uciążliwe dla zdrowia</w:t>
      </w:r>
      <w:r w:rsidR="000E738B">
        <w:t xml:space="preserve"> w </w:t>
      </w:r>
      <w:r w:rsidRPr="006C0758">
        <w:t>środowisku pracy</w:t>
      </w:r>
      <w:bookmarkEnd w:id="1213"/>
    </w:p>
    <w:p w14:paraId="588E8EAB" w14:textId="77777777" w:rsidR="003F1CA0" w:rsidRPr="003F1CA0" w:rsidRDefault="003F1CA0" w:rsidP="003D39A9">
      <w:pPr>
        <w:pStyle w:val="Stylnastroninternet"/>
      </w:pPr>
    </w:p>
    <w:p w14:paraId="00951EFB" w14:textId="6A426834" w:rsidR="0070243B" w:rsidRPr="0070243B" w:rsidRDefault="00B97F4A" w:rsidP="003D39A9">
      <w:pPr>
        <w:pStyle w:val="Stylnastroninternet"/>
      </w:pPr>
      <w:r w:rsidRPr="00340883">
        <w:t>W zależności od charakteru pracy, produkcji czy technologii,</w:t>
      </w:r>
      <w:r w:rsidR="000E738B">
        <w:t xml:space="preserve"> w </w:t>
      </w:r>
      <w:r w:rsidRPr="00340883">
        <w:t>zakładach pracy mogą występować zagrożenia związane</w:t>
      </w:r>
      <w:r w:rsidR="005A5A82">
        <w:t xml:space="preserve"> z </w:t>
      </w:r>
      <w:r w:rsidRPr="00340883">
        <w:t>czynnikami szkodliwymi dla zdrowia, których oddziaływanie na pracującego prowadzi lub może prowadzić do powstania schorzenia.</w:t>
      </w:r>
      <w:r w:rsidR="000E738B">
        <w:t xml:space="preserve"> w </w:t>
      </w:r>
      <w:r w:rsidRPr="00340883">
        <w:t>roku 2022</w:t>
      </w:r>
      <w:r w:rsidR="000E738B">
        <w:t xml:space="preserve"> w </w:t>
      </w:r>
      <w:r w:rsidRPr="00340883">
        <w:t>745 zakładach</w:t>
      </w:r>
      <w:r w:rsidR="0070243B">
        <w:t xml:space="preserve"> (7% ogółu zakładów będących</w:t>
      </w:r>
      <w:r w:rsidR="000E738B">
        <w:t xml:space="preserve"> w </w:t>
      </w:r>
      <w:r w:rsidR="0070243B">
        <w:t>ewidencji)</w:t>
      </w:r>
      <w:r w:rsidRPr="00340883">
        <w:t xml:space="preserve"> występowały przekroczenia NDS/NDN </w:t>
      </w:r>
      <w:r w:rsidR="0070243B">
        <w:t>(najwyższych dopuszczalnych stężeń</w:t>
      </w:r>
      <w:r w:rsidR="005A5A82">
        <w:t xml:space="preserve"> i </w:t>
      </w:r>
      <w:r w:rsidR="0070243B">
        <w:t xml:space="preserve">natężeń) </w:t>
      </w:r>
      <w:r w:rsidRPr="00340883">
        <w:t>czynników szkodliwych dla zdrowia</w:t>
      </w:r>
      <w:r w:rsidR="0070243B">
        <w:t>.</w:t>
      </w:r>
      <w:r w:rsidRPr="00340883">
        <w:t xml:space="preserve">  Narażonych na czynniki szkodliwe było 15761 pracowników (</w:t>
      </w:r>
      <w:r w:rsidR="00B97455">
        <w:t>Wyk</w:t>
      </w:r>
      <w:r w:rsidRPr="00340883">
        <w:t>.</w:t>
      </w:r>
      <w:r w:rsidR="000F6CCC">
        <w:t> </w:t>
      </w:r>
      <w:r w:rsidRPr="00340883">
        <w:t>1</w:t>
      </w:r>
      <w:r w:rsidR="00F15D9A">
        <w:t>5</w:t>
      </w:r>
      <w:r w:rsidRPr="00340883">
        <w:t>)</w:t>
      </w:r>
      <w:r w:rsidRPr="00DD4F8C">
        <w:t xml:space="preserve">. </w:t>
      </w:r>
      <w:r w:rsidR="0070243B" w:rsidRPr="0070243B">
        <w:t>Do grupy czynników szkodliwych, na które narażona jest największa liczba pracowników zatrudnionych</w:t>
      </w:r>
      <w:r w:rsidR="000E738B">
        <w:t xml:space="preserve"> w </w:t>
      </w:r>
      <w:r w:rsidR="0070243B" w:rsidRPr="0070243B">
        <w:t>przekroczeniach ich dopuszczalnych normatywów higienicznych</w:t>
      </w:r>
      <w:r w:rsidR="000E738B">
        <w:t xml:space="preserve"> w </w:t>
      </w:r>
      <w:r w:rsidR="0070243B" w:rsidRPr="0070243B">
        <w:t>środowisku pracy, już od wielu lat należą czynniki fizyczne,</w:t>
      </w:r>
      <w:r w:rsidR="000E738B">
        <w:t xml:space="preserve"> w </w:t>
      </w:r>
      <w:r w:rsidR="0070243B" w:rsidRPr="0070243B">
        <w:t>tym głównie hałas.</w:t>
      </w:r>
    </w:p>
    <w:p w14:paraId="73529EFC" w14:textId="1F7D777E" w:rsidR="00DE2587" w:rsidRPr="00DE2587" w:rsidRDefault="00DE2587" w:rsidP="00DE2587">
      <w:pPr>
        <w:pStyle w:val="Legenda"/>
        <w:keepNext/>
        <w:rPr>
          <w:i w:val="0"/>
          <w:iCs w:val="0"/>
          <w:color w:val="auto"/>
        </w:rPr>
      </w:pPr>
      <w:bookmarkStart w:id="1214" w:name="_Toc134604337"/>
      <w:bookmarkStart w:id="1215" w:name="_Toc134610860"/>
      <w:bookmarkStart w:id="1216" w:name="_Toc135041640"/>
      <w:bookmarkStart w:id="1217" w:name="_Toc135828632"/>
      <w:r w:rsidRPr="00DE2587">
        <w:rPr>
          <w:i w:val="0"/>
          <w:iCs w:val="0"/>
          <w:color w:val="auto"/>
        </w:rPr>
        <w:lastRenderedPageBreak/>
        <w:t xml:space="preserve">Wykres </w:t>
      </w:r>
      <w:r w:rsidRPr="00DE2587">
        <w:rPr>
          <w:i w:val="0"/>
          <w:iCs w:val="0"/>
          <w:color w:val="auto"/>
        </w:rPr>
        <w:fldChar w:fldCharType="begin"/>
      </w:r>
      <w:r w:rsidRPr="00DE2587">
        <w:rPr>
          <w:i w:val="0"/>
          <w:iCs w:val="0"/>
          <w:color w:val="auto"/>
        </w:rPr>
        <w:instrText xml:space="preserve"> SEQ Wykres \* ARABIC </w:instrText>
      </w:r>
      <w:r w:rsidRPr="00DE2587">
        <w:rPr>
          <w:i w:val="0"/>
          <w:iCs w:val="0"/>
          <w:color w:val="auto"/>
        </w:rPr>
        <w:fldChar w:fldCharType="separate"/>
      </w:r>
      <w:r w:rsidR="00274B9F">
        <w:rPr>
          <w:i w:val="0"/>
          <w:iCs w:val="0"/>
          <w:noProof/>
          <w:color w:val="auto"/>
        </w:rPr>
        <w:t>15</w:t>
      </w:r>
      <w:r w:rsidRPr="00DE2587">
        <w:rPr>
          <w:i w:val="0"/>
          <w:iCs w:val="0"/>
          <w:color w:val="auto"/>
        </w:rPr>
        <w:fldChar w:fldCharType="end"/>
      </w:r>
      <w:r w:rsidR="004117B7">
        <w:rPr>
          <w:i w:val="0"/>
          <w:iCs w:val="0"/>
          <w:color w:val="auto"/>
        </w:rPr>
        <w:t>.</w:t>
      </w:r>
      <w:r w:rsidRPr="00DE2587">
        <w:rPr>
          <w:i w:val="0"/>
          <w:iCs w:val="0"/>
          <w:color w:val="auto"/>
        </w:rPr>
        <w:t xml:space="preserve"> Pracownicy pracujący w przekroczeniach NDS/NDN czynników szkodliwych w środowisku pracy w roku 2022</w:t>
      </w:r>
      <w:bookmarkEnd w:id="1214"/>
      <w:bookmarkEnd w:id="1215"/>
      <w:bookmarkEnd w:id="1216"/>
      <w:bookmarkEnd w:id="1217"/>
    </w:p>
    <w:p w14:paraId="690F651E" w14:textId="4F5290DC" w:rsidR="003D39A9" w:rsidRDefault="003D39A9" w:rsidP="00227565">
      <w:pPr>
        <w:pStyle w:val="Stylnastroninternet"/>
        <w:jc w:val="center"/>
      </w:pPr>
      <w:r>
        <w:rPr>
          <w:noProof/>
        </w:rPr>
        <w:drawing>
          <wp:inline distT="0" distB="0" distL="0" distR="0" wp14:anchorId="4C9A8CBD" wp14:editId="371ABF5A">
            <wp:extent cx="3902075" cy="2115185"/>
            <wp:effectExtent l="0" t="0" r="3175" b="0"/>
            <wp:docPr id="1339333292" name="Obraz 19" descr="Wykres 15 Pracownicy pracujący w przekroczeniach NDS/NDN czynników szkodliwych w środowisku pracy w roku 2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333292" name="Obraz 19" descr="Wykres 15 Pracownicy pracujący w przekroczeniach NDS/NDN czynników szkodliwych w środowisku pracy w roku 2022"/>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3902075" cy="2115185"/>
                    </a:xfrm>
                    <a:prstGeom prst="rect">
                      <a:avLst/>
                    </a:prstGeom>
                    <a:noFill/>
                  </pic:spPr>
                </pic:pic>
              </a:graphicData>
            </a:graphic>
          </wp:inline>
        </w:drawing>
      </w:r>
    </w:p>
    <w:p w14:paraId="10E0E5C7" w14:textId="77777777" w:rsidR="003D39A9" w:rsidRPr="003D39A9" w:rsidRDefault="003D39A9" w:rsidP="003D39A9">
      <w:pPr>
        <w:pStyle w:val="Stylnastroninternet"/>
      </w:pPr>
      <w:r w:rsidRPr="003D39A9">
        <w:t xml:space="preserve">W roku 2022 nie było konieczności wydawania decyzji unieruchamiających stanowiska pracy w związku z przekroczeniami normatywów higienicznych. Nie wydano również decyzji unieruchamiających, z uwagi na nieprzestrzeganie zasad bezpieczeństwa i higieny pracy. </w:t>
      </w:r>
    </w:p>
    <w:p w14:paraId="3DE02C84" w14:textId="09AD5BFA" w:rsidR="00B97F4A" w:rsidRDefault="0070243B" w:rsidP="003D39A9">
      <w:pPr>
        <w:pStyle w:val="Stylnastroninternet"/>
      </w:pPr>
      <w:r w:rsidRPr="0070243B">
        <w:t>W wyniku przeprowadzonych działań kontrolnych poprawiono warunki pracy pracowników, przede wszystkim</w:t>
      </w:r>
      <w:r w:rsidR="000E738B">
        <w:t xml:space="preserve"> w </w:t>
      </w:r>
      <w:r w:rsidRPr="0070243B">
        <w:t>wyniku sukcesywnego wdrażania długofalowych programów działań technicznych</w:t>
      </w:r>
      <w:r w:rsidR="005A5A82">
        <w:t xml:space="preserve"> i </w:t>
      </w:r>
      <w:r w:rsidRPr="0070243B">
        <w:t>organizacyjnych zmierzających do zmniejszenia narażenia na działanie czynników szkodliwych na stanowiskach pracy, obniżenia stężeń</w:t>
      </w:r>
      <w:r w:rsidR="005A5A82">
        <w:t xml:space="preserve"> i </w:t>
      </w:r>
      <w:r w:rsidRPr="0070243B">
        <w:t>natężeń czynników szkodliwych oraz doprowadzenia do właściwego stanu higienicznosanitarnego pomieszczeń pracy</w:t>
      </w:r>
      <w:r w:rsidR="005A5A82">
        <w:t xml:space="preserve"> i </w:t>
      </w:r>
      <w:r w:rsidRPr="0070243B">
        <w:t xml:space="preserve">pomieszczeń higienicznosanitarnych. </w:t>
      </w:r>
    </w:p>
    <w:p w14:paraId="6D05607D" w14:textId="77777777" w:rsidR="003D39A9" w:rsidRPr="0070243B" w:rsidRDefault="003D39A9" w:rsidP="003D39A9">
      <w:pPr>
        <w:pStyle w:val="Stylnastroninternet"/>
      </w:pPr>
    </w:p>
    <w:p w14:paraId="5C1898EC" w14:textId="66CAE1F2" w:rsidR="00B97F4A" w:rsidRDefault="00B97F4A" w:rsidP="00823D02">
      <w:pPr>
        <w:pStyle w:val="Nagwek2"/>
        <w:numPr>
          <w:ilvl w:val="0"/>
          <w:numId w:val="130"/>
        </w:numPr>
        <w:spacing w:before="0"/>
      </w:pPr>
      <w:bookmarkStart w:id="1218" w:name="_Toc135828516"/>
      <w:r w:rsidRPr="00DD4F8C">
        <w:t>Narażenie na czynniki rakotwórcze</w:t>
      </w:r>
      <w:r w:rsidR="005A5A82">
        <w:t xml:space="preserve"> i </w:t>
      </w:r>
      <w:r w:rsidRPr="00DD4F8C">
        <w:t>mutagenne</w:t>
      </w:r>
      <w:r w:rsidR="000E738B">
        <w:t xml:space="preserve"> w </w:t>
      </w:r>
      <w:r w:rsidRPr="00DD4F8C">
        <w:t>środowisku pracy</w:t>
      </w:r>
      <w:bookmarkEnd w:id="1218"/>
    </w:p>
    <w:p w14:paraId="5878B969" w14:textId="77777777" w:rsidR="00823D02" w:rsidRPr="00823D02" w:rsidRDefault="00823D02" w:rsidP="003D39A9">
      <w:pPr>
        <w:pStyle w:val="Stylnastroninternet"/>
      </w:pPr>
    </w:p>
    <w:p w14:paraId="36AF6ED3" w14:textId="1172D683" w:rsidR="00B97F4A" w:rsidRPr="00340883" w:rsidRDefault="00B97F4A" w:rsidP="003D39A9">
      <w:pPr>
        <w:pStyle w:val="Stylnastroninternet"/>
        <w:rPr>
          <w:rFonts w:cstheme="minorHAnsi"/>
          <w:szCs w:val="24"/>
        </w:rPr>
      </w:pPr>
      <w:r w:rsidRPr="00340883">
        <w:rPr>
          <w:rFonts w:cstheme="minorHAnsi"/>
          <w:szCs w:val="24"/>
        </w:rPr>
        <w:t>Czynniki rakotwórcze lub mutagenne występujące</w:t>
      </w:r>
      <w:r w:rsidR="000E738B">
        <w:rPr>
          <w:rFonts w:cstheme="minorHAnsi"/>
          <w:szCs w:val="24"/>
        </w:rPr>
        <w:t xml:space="preserve"> w </w:t>
      </w:r>
      <w:r w:rsidRPr="00340883">
        <w:rPr>
          <w:rFonts w:cstheme="minorHAnsi"/>
          <w:szCs w:val="24"/>
        </w:rPr>
        <w:t>środowisku pracy stanowią ważne zagadnienie</w:t>
      </w:r>
      <w:r w:rsidR="005A5A82">
        <w:rPr>
          <w:rFonts w:cstheme="minorHAnsi"/>
          <w:szCs w:val="24"/>
        </w:rPr>
        <w:t xml:space="preserve"> z </w:t>
      </w:r>
      <w:r w:rsidRPr="00340883">
        <w:rPr>
          <w:rFonts w:cstheme="minorHAnsi"/>
          <w:szCs w:val="24"/>
        </w:rPr>
        <w:t>punktu widzenia zdrowia publicznego. Długotrwałe narażenie może prowadzić do rozwoju zmian nowotworowych, które mogą ujawnić się wiele lat od chwili ustania narażenia. Na terenie województwa zachodniopomorskiego</w:t>
      </w:r>
      <w:r w:rsidR="000E738B">
        <w:rPr>
          <w:rFonts w:cstheme="minorHAnsi"/>
          <w:szCs w:val="24"/>
        </w:rPr>
        <w:t xml:space="preserve"> w </w:t>
      </w:r>
      <w:r w:rsidRPr="00340883">
        <w:rPr>
          <w:rFonts w:cstheme="minorHAnsi"/>
          <w:szCs w:val="24"/>
        </w:rPr>
        <w:t>roku 2022</w:t>
      </w:r>
      <w:r w:rsidR="000E738B">
        <w:rPr>
          <w:rFonts w:cstheme="minorHAnsi"/>
          <w:szCs w:val="24"/>
        </w:rPr>
        <w:t xml:space="preserve"> w </w:t>
      </w:r>
      <w:r w:rsidRPr="00340883">
        <w:rPr>
          <w:rFonts w:cstheme="minorHAnsi"/>
          <w:szCs w:val="24"/>
        </w:rPr>
        <w:t>ewidencji  znajdowały się 642 zakłady (tj. 6,5 % ogólnej liczby zakładów</w:t>
      </w:r>
      <w:r w:rsidR="000E738B">
        <w:rPr>
          <w:rFonts w:cstheme="minorHAnsi"/>
          <w:szCs w:val="24"/>
        </w:rPr>
        <w:t xml:space="preserve"> w </w:t>
      </w:r>
      <w:r w:rsidRPr="00340883">
        <w:rPr>
          <w:rFonts w:cstheme="minorHAnsi"/>
          <w:szCs w:val="24"/>
        </w:rPr>
        <w:t>ewidencji),</w:t>
      </w:r>
      <w:r w:rsidR="000E738B">
        <w:rPr>
          <w:rFonts w:cstheme="minorHAnsi"/>
          <w:szCs w:val="24"/>
        </w:rPr>
        <w:t xml:space="preserve"> w </w:t>
      </w:r>
      <w:r w:rsidRPr="00340883">
        <w:rPr>
          <w:rFonts w:cstheme="minorHAnsi"/>
          <w:szCs w:val="24"/>
        </w:rPr>
        <w:t>których na stanowiskach pracy występowały substancje, ich mieszaniny, czynniki lub</w:t>
      </w:r>
      <w:r w:rsidR="000F6CCC">
        <w:rPr>
          <w:rFonts w:cstheme="minorHAnsi"/>
          <w:szCs w:val="24"/>
        </w:rPr>
        <w:t> </w:t>
      </w:r>
      <w:r w:rsidRPr="00340883">
        <w:rPr>
          <w:rFonts w:cstheme="minorHAnsi"/>
          <w:szCs w:val="24"/>
        </w:rPr>
        <w:t xml:space="preserve">procesy technologiczne o działaniu rakotwórczym lub mutagennym. </w:t>
      </w:r>
    </w:p>
    <w:p w14:paraId="033B6D5F" w14:textId="3CA781C1" w:rsidR="00B97F4A" w:rsidRPr="00340883" w:rsidRDefault="00B97F4A" w:rsidP="003D39A9">
      <w:pPr>
        <w:pStyle w:val="Stylnastroninternet"/>
        <w:rPr>
          <w:rFonts w:cstheme="minorHAnsi"/>
          <w:szCs w:val="24"/>
        </w:rPr>
      </w:pPr>
      <w:r w:rsidRPr="00340883">
        <w:rPr>
          <w:rFonts w:cstheme="minorHAnsi"/>
          <w:szCs w:val="24"/>
        </w:rPr>
        <w:t>Liczba narażonych pracowników</w:t>
      </w:r>
      <w:r w:rsidR="000E738B">
        <w:rPr>
          <w:rFonts w:cstheme="minorHAnsi"/>
          <w:szCs w:val="24"/>
        </w:rPr>
        <w:t xml:space="preserve"> w </w:t>
      </w:r>
      <w:r w:rsidRPr="00340883">
        <w:rPr>
          <w:rFonts w:cstheme="minorHAnsi"/>
          <w:szCs w:val="24"/>
        </w:rPr>
        <w:t>zakładach skontrolowanych</w:t>
      </w:r>
      <w:r w:rsidR="000E738B">
        <w:rPr>
          <w:rFonts w:cstheme="minorHAnsi"/>
          <w:szCs w:val="24"/>
        </w:rPr>
        <w:t xml:space="preserve"> w </w:t>
      </w:r>
      <w:r w:rsidRPr="00340883">
        <w:rPr>
          <w:rFonts w:cstheme="minorHAnsi"/>
          <w:szCs w:val="24"/>
        </w:rPr>
        <w:t>roku 2022 wynosiła 6444 (tj. 2 % ogólnej liczby pracowników zakładów objętych ewidencją),</w:t>
      </w:r>
      <w:r w:rsidR="000E738B">
        <w:rPr>
          <w:rFonts w:cstheme="minorHAnsi"/>
          <w:szCs w:val="24"/>
        </w:rPr>
        <w:t xml:space="preserve"> w </w:t>
      </w:r>
      <w:r w:rsidRPr="00340883">
        <w:rPr>
          <w:rFonts w:cstheme="minorHAnsi"/>
          <w:szCs w:val="24"/>
        </w:rPr>
        <w:t xml:space="preserve">tym 1866 kobiet. </w:t>
      </w:r>
    </w:p>
    <w:p w14:paraId="2FF31F72" w14:textId="1BD64F2E" w:rsidR="00B97F4A" w:rsidRPr="00C51E51" w:rsidRDefault="00B97F4A" w:rsidP="003D39A9">
      <w:pPr>
        <w:pStyle w:val="Stylnastroninternet"/>
        <w:rPr>
          <w:rFonts w:cstheme="minorHAnsi"/>
          <w:szCs w:val="24"/>
        </w:rPr>
      </w:pPr>
      <w:r w:rsidRPr="00C51E51">
        <w:rPr>
          <w:rFonts w:cstheme="minorHAnsi"/>
          <w:szCs w:val="24"/>
        </w:rPr>
        <w:t xml:space="preserve">W </w:t>
      </w:r>
      <w:r w:rsidR="00C51E51" w:rsidRPr="00C51E51">
        <w:rPr>
          <w:rFonts w:cstheme="minorHAnsi"/>
          <w:szCs w:val="24"/>
        </w:rPr>
        <w:t xml:space="preserve"> wyniku 240 przeprowadzonych kontroli, wydano 51 decyzji zobowiązujących m.in. do wykonania pomiarów czynników rakotwórczych występujących na stanowiskach pracy oraz konieczności zapewnienia właściwej dokumentacji, tj. rejestrów prac oraz pracowników narażonych na działanie substancji chemicznych, ich mieszanin, czynników lub procesów technologicznych o działaniu rakotwórczym lub mutagennym, oceny ryzyka zawodowego,</w:t>
      </w:r>
      <w:r w:rsidR="005A5A82">
        <w:rPr>
          <w:rFonts w:cstheme="minorHAnsi"/>
          <w:szCs w:val="24"/>
        </w:rPr>
        <w:t xml:space="preserve"> a </w:t>
      </w:r>
      <w:r w:rsidR="00C51E51" w:rsidRPr="00C51E51">
        <w:rPr>
          <w:rFonts w:cstheme="minorHAnsi"/>
          <w:szCs w:val="24"/>
        </w:rPr>
        <w:t>także przekazania Zachodniopomorskiemu Państwowemu Wojewódzkiemu Inspektorowi Sanitarnemu</w:t>
      </w:r>
      <w:r w:rsidR="000E738B">
        <w:rPr>
          <w:rFonts w:cstheme="minorHAnsi"/>
          <w:szCs w:val="24"/>
        </w:rPr>
        <w:t xml:space="preserve"> w </w:t>
      </w:r>
      <w:r w:rsidR="00C51E51" w:rsidRPr="00C51E51">
        <w:rPr>
          <w:rFonts w:cstheme="minorHAnsi"/>
          <w:szCs w:val="24"/>
        </w:rPr>
        <w:t>Szczecinie informacji o substancjach chemicznych, ich mieszaninach, czynnikach lub procesach technologicznych o działaniu rakotwórczym lub mutagennym.</w:t>
      </w:r>
    </w:p>
    <w:p w14:paraId="1D0A3806" w14:textId="75072399" w:rsidR="00B97F4A" w:rsidRDefault="00B97F4A" w:rsidP="00C51E51">
      <w:pPr>
        <w:pStyle w:val="Nagwek2"/>
        <w:numPr>
          <w:ilvl w:val="0"/>
          <w:numId w:val="130"/>
        </w:numPr>
        <w:spacing w:before="0"/>
      </w:pPr>
      <w:bookmarkStart w:id="1219" w:name="_Toc135828517"/>
      <w:r w:rsidRPr="007B4BC2">
        <w:lastRenderedPageBreak/>
        <w:t>Narażenie na szkodliwe czynniki biologiczne</w:t>
      </w:r>
      <w:r w:rsidR="000E738B">
        <w:t xml:space="preserve"> w </w:t>
      </w:r>
      <w:r w:rsidRPr="007B4BC2">
        <w:t>środowisku pracy</w:t>
      </w:r>
      <w:bookmarkEnd w:id="1219"/>
    </w:p>
    <w:p w14:paraId="6CB5EC73" w14:textId="77777777" w:rsidR="00C51E51" w:rsidRPr="00C51E51" w:rsidRDefault="00C51E51" w:rsidP="003D39A9">
      <w:pPr>
        <w:pStyle w:val="Stylnastroninternet"/>
      </w:pPr>
    </w:p>
    <w:p w14:paraId="2C140F54" w14:textId="096B9FF3" w:rsidR="00B97F4A" w:rsidRPr="007B4BC2" w:rsidRDefault="00B97F4A" w:rsidP="003D39A9">
      <w:pPr>
        <w:pStyle w:val="Stylnastroninternet"/>
        <w:rPr>
          <w:rFonts w:cstheme="minorHAnsi"/>
          <w:szCs w:val="24"/>
        </w:rPr>
      </w:pPr>
      <w:r w:rsidRPr="007B4BC2">
        <w:rPr>
          <w:rFonts w:cstheme="minorHAnsi"/>
          <w:szCs w:val="24"/>
        </w:rPr>
        <w:t>Obecność szkodliwych czynników biologicznych na stanowiskach pracy,</w:t>
      </w:r>
      <w:r w:rsidR="005A5A82">
        <w:rPr>
          <w:rFonts w:cstheme="minorHAnsi"/>
          <w:szCs w:val="24"/>
        </w:rPr>
        <w:t xml:space="preserve"> a </w:t>
      </w:r>
      <w:r w:rsidRPr="007B4BC2">
        <w:rPr>
          <w:rFonts w:cstheme="minorHAnsi"/>
          <w:szCs w:val="24"/>
        </w:rPr>
        <w:t>co za tym idzie zagrożenie dla zdrowia pracowników, stanowi bardzo istotny problem</w:t>
      </w:r>
      <w:r w:rsidR="005A5A82">
        <w:rPr>
          <w:rFonts w:cstheme="minorHAnsi"/>
          <w:szCs w:val="24"/>
        </w:rPr>
        <w:t xml:space="preserve"> z </w:t>
      </w:r>
      <w:r w:rsidRPr="007B4BC2">
        <w:rPr>
          <w:rFonts w:cstheme="minorHAnsi"/>
          <w:szCs w:val="24"/>
        </w:rPr>
        <w:t>zakresu bezpieczeństwa</w:t>
      </w:r>
      <w:r w:rsidR="005A5A82">
        <w:rPr>
          <w:rFonts w:cstheme="minorHAnsi"/>
          <w:szCs w:val="24"/>
        </w:rPr>
        <w:t xml:space="preserve"> i </w:t>
      </w:r>
      <w:r w:rsidRPr="007B4BC2">
        <w:rPr>
          <w:rFonts w:cstheme="minorHAnsi"/>
          <w:szCs w:val="24"/>
        </w:rPr>
        <w:t>higieny pracy.</w:t>
      </w:r>
      <w:r w:rsidR="000E738B">
        <w:rPr>
          <w:rFonts w:cstheme="minorHAnsi"/>
          <w:szCs w:val="24"/>
        </w:rPr>
        <w:t xml:space="preserve"> w </w:t>
      </w:r>
      <w:r w:rsidRPr="007B4BC2">
        <w:rPr>
          <w:rFonts w:cstheme="minorHAnsi"/>
          <w:szCs w:val="24"/>
        </w:rPr>
        <w:t>roku 2022</w:t>
      </w:r>
      <w:r w:rsidR="000E738B">
        <w:rPr>
          <w:rFonts w:cstheme="minorHAnsi"/>
          <w:szCs w:val="24"/>
        </w:rPr>
        <w:t xml:space="preserve"> w </w:t>
      </w:r>
      <w:r w:rsidRPr="007B4BC2">
        <w:rPr>
          <w:rFonts w:cstheme="minorHAnsi"/>
          <w:szCs w:val="24"/>
        </w:rPr>
        <w:t>2784 zakładach występowały szkodliwe czynniki biologiczne</w:t>
      </w:r>
      <w:r w:rsidR="000D0853">
        <w:rPr>
          <w:rFonts w:cstheme="minorHAnsi"/>
          <w:szCs w:val="24"/>
        </w:rPr>
        <w:t>. Były to głównie zakłady produkujące artykuły spożywcze</w:t>
      </w:r>
      <w:r w:rsidR="00035B12">
        <w:rPr>
          <w:rFonts w:cstheme="minorHAnsi"/>
          <w:szCs w:val="24"/>
        </w:rPr>
        <w:t>, podmioty lecznicze oraz podmioty zajmujące się uprawa roli, chowem i hodowla zwierząt , jak również leśnictwem i pozyskiwaniem drewna.</w:t>
      </w:r>
      <w:r w:rsidRPr="007B4BC2">
        <w:rPr>
          <w:rFonts w:cstheme="minorHAnsi"/>
          <w:szCs w:val="24"/>
        </w:rPr>
        <w:t xml:space="preserve"> </w:t>
      </w:r>
      <w:r w:rsidR="00035B12">
        <w:rPr>
          <w:rFonts w:cstheme="minorHAnsi"/>
          <w:szCs w:val="24"/>
        </w:rPr>
        <w:t>W</w:t>
      </w:r>
      <w:r w:rsidR="000E738B">
        <w:rPr>
          <w:rFonts w:cstheme="minorHAnsi"/>
          <w:szCs w:val="24"/>
        </w:rPr>
        <w:t> </w:t>
      </w:r>
      <w:r w:rsidRPr="007B4BC2">
        <w:rPr>
          <w:rFonts w:cstheme="minorHAnsi"/>
          <w:szCs w:val="24"/>
        </w:rPr>
        <w:t>narażeniu na szkodliwe czynniki biologiczne</w:t>
      </w:r>
      <w:r w:rsidR="000E738B">
        <w:rPr>
          <w:rFonts w:cstheme="minorHAnsi"/>
          <w:szCs w:val="24"/>
        </w:rPr>
        <w:t xml:space="preserve"> w </w:t>
      </w:r>
      <w:r w:rsidRPr="007B4BC2">
        <w:rPr>
          <w:rFonts w:cstheme="minorHAnsi"/>
          <w:szCs w:val="24"/>
        </w:rPr>
        <w:t>zakładach skontrolowanych</w:t>
      </w:r>
      <w:r w:rsidR="000E738B">
        <w:rPr>
          <w:rFonts w:cstheme="minorHAnsi"/>
          <w:szCs w:val="24"/>
        </w:rPr>
        <w:t xml:space="preserve"> w </w:t>
      </w:r>
      <w:r w:rsidRPr="007B4BC2">
        <w:rPr>
          <w:rFonts w:cstheme="minorHAnsi"/>
          <w:szCs w:val="24"/>
        </w:rPr>
        <w:t>roku 2022 zatrudnionych było 13116 pracowników, co</w:t>
      </w:r>
      <w:r w:rsidR="000F6CCC">
        <w:rPr>
          <w:rFonts w:cstheme="minorHAnsi"/>
          <w:szCs w:val="24"/>
        </w:rPr>
        <w:t> </w:t>
      </w:r>
      <w:r w:rsidRPr="007B4BC2">
        <w:rPr>
          <w:rFonts w:cstheme="minorHAnsi"/>
          <w:szCs w:val="24"/>
        </w:rPr>
        <w:t>stanowi 5 % ogólnej liczby pracowników zakładów objętych ewidencją. Największa liczba pracowników, tj. 12249, zatrudnionych było</w:t>
      </w:r>
      <w:r w:rsidR="000E738B">
        <w:rPr>
          <w:rFonts w:cstheme="minorHAnsi"/>
          <w:szCs w:val="24"/>
        </w:rPr>
        <w:t xml:space="preserve"> w </w:t>
      </w:r>
      <w:r w:rsidRPr="007B4BC2">
        <w:rPr>
          <w:rFonts w:cstheme="minorHAnsi"/>
          <w:szCs w:val="24"/>
        </w:rPr>
        <w:t>narażeniu na szkodliwe czynniki biologicznej grupy 2, czyli czynniki, które mogą wywoływać choroby u ludzi, mogą być niebezpieczne dla</w:t>
      </w:r>
      <w:r w:rsidR="000F6CCC">
        <w:rPr>
          <w:rFonts w:cstheme="minorHAnsi"/>
          <w:szCs w:val="24"/>
        </w:rPr>
        <w:t> </w:t>
      </w:r>
      <w:r w:rsidRPr="007B4BC2">
        <w:rPr>
          <w:rFonts w:cstheme="minorHAnsi"/>
          <w:szCs w:val="24"/>
        </w:rPr>
        <w:t xml:space="preserve">pracowników, ale </w:t>
      </w:r>
      <w:bookmarkStart w:id="1220" w:name="_Hlk98409524"/>
      <w:r w:rsidRPr="007B4BC2">
        <w:rPr>
          <w:rFonts w:cstheme="minorHAnsi"/>
          <w:szCs w:val="24"/>
        </w:rPr>
        <w:t>rozprzestrzenienie ich</w:t>
      </w:r>
      <w:r w:rsidR="000E738B">
        <w:rPr>
          <w:rFonts w:cstheme="minorHAnsi"/>
          <w:szCs w:val="24"/>
        </w:rPr>
        <w:t xml:space="preserve"> w </w:t>
      </w:r>
      <w:r w:rsidRPr="007B4BC2">
        <w:rPr>
          <w:rFonts w:cstheme="minorHAnsi"/>
          <w:szCs w:val="24"/>
        </w:rPr>
        <w:t>populacji ludzkiej jest mało prawdopodobne. Zazwyczaj istnieją</w:t>
      </w:r>
      <w:r w:rsidR="000E738B">
        <w:rPr>
          <w:rFonts w:cstheme="minorHAnsi"/>
          <w:szCs w:val="24"/>
        </w:rPr>
        <w:t xml:space="preserve"> w </w:t>
      </w:r>
      <w:r w:rsidRPr="007B4BC2">
        <w:rPr>
          <w:rFonts w:cstheme="minorHAnsi"/>
          <w:szCs w:val="24"/>
        </w:rPr>
        <w:t>stosunku do nich skuteczne metody profilaktyki lub leczenia.</w:t>
      </w:r>
    </w:p>
    <w:bookmarkEnd w:id="1220"/>
    <w:p w14:paraId="189CD87E" w14:textId="2514FA09" w:rsidR="00B97F4A" w:rsidRPr="007B4BC2" w:rsidRDefault="00B97F4A" w:rsidP="003D39A9">
      <w:pPr>
        <w:pStyle w:val="Stylnastroninternet"/>
        <w:rPr>
          <w:rFonts w:cstheme="minorHAnsi"/>
          <w:bCs/>
          <w:szCs w:val="24"/>
        </w:rPr>
      </w:pPr>
      <w:r w:rsidRPr="007B4BC2">
        <w:rPr>
          <w:rFonts w:cstheme="minorHAnsi"/>
          <w:bCs/>
          <w:szCs w:val="24"/>
        </w:rPr>
        <w:t>W ramach prowadzonego nadzoru</w:t>
      </w:r>
      <w:r w:rsidR="000E738B">
        <w:rPr>
          <w:rFonts w:cstheme="minorHAnsi"/>
          <w:bCs/>
          <w:szCs w:val="24"/>
        </w:rPr>
        <w:t xml:space="preserve"> w </w:t>
      </w:r>
      <w:r w:rsidRPr="007B4BC2">
        <w:rPr>
          <w:rFonts w:cstheme="minorHAnsi"/>
          <w:bCs/>
          <w:szCs w:val="24"/>
        </w:rPr>
        <w:t>powyższym zakresie przeprowadzono 572 kontrole</w:t>
      </w:r>
      <w:r w:rsidR="005A5A82">
        <w:rPr>
          <w:rFonts w:cstheme="minorHAnsi"/>
          <w:bCs/>
          <w:szCs w:val="24"/>
        </w:rPr>
        <w:t xml:space="preserve"> i </w:t>
      </w:r>
      <w:r w:rsidRPr="007B4BC2">
        <w:rPr>
          <w:rFonts w:cstheme="minorHAnsi"/>
          <w:bCs/>
          <w:szCs w:val="24"/>
        </w:rPr>
        <w:t xml:space="preserve">wydano 46 decyzji. </w:t>
      </w:r>
    </w:p>
    <w:p w14:paraId="542A1E7B" w14:textId="77777777" w:rsidR="00B97F4A" w:rsidRPr="007B4BC2" w:rsidRDefault="00B97F4A" w:rsidP="003D39A9">
      <w:pPr>
        <w:pStyle w:val="Stylnastroninternet"/>
        <w:rPr>
          <w:rFonts w:cstheme="minorHAnsi"/>
          <w:bCs/>
          <w:szCs w:val="24"/>
        </w:rPr>
      </w:pPr>
      <w:r w:rsidRPr="007B4BC2">
        <w:rPr>
          <w:rFonts w:cstheme="minorHAnsi"/>
          <w:bCs/>
          <w:szCs w:val="24"/>
        </w:rPr>
        <w:t>Podczas kontroli do najczęściej stwierdzanych uchybień należało:</w:t>
      </w:r>
    </w:p>
    <w:p w14:paraId="6EE0442D" w14:textId="5CEDD69F" w:rsidR="00B97F4A" w:rsidRPr="007B4BC2" w:rsidRDefault="00B97F4A" w:rsidP="003D39A9">
      <w:pPr>
        <w:pStyle w:val="punktatornastron"/>
      </w:pPr>
      <w:r w:rsidRPr="007B4BC2">
        <w:t>nieprawidłowa/nieaktualna/brak oceny ryzyka zawodowego dla pracowników</w:t>
      </w:r>
      <w:r w:rsidR="000E738B">
        <w:t xml:space="preserve"> w </w:t>
      </w:r>
      <w:r w:rsidRPr="007B4BC2">
        <w:t>zakresie narażenia na działanie szkodliwych czynników biologicznych;</w:t>
      </w:r>
    </w:p>
    <w:p w14:paraId="2CA456FA" w14:textId="2A4EBAEC" w:rsidR="00B97F4A" w:rsidRPr="007B4BC2" w:rsidRDefault="00B97F4A" w:rsidP="003D39A9">
      <w:pPr>
        <w:pStyle w:val="punktatornastron"/>
      </w:pPr>
      <w:r w:rsidRPr="007B4BC2">
        <w:t>brak wykazu</w:t>
      </w:r>
      <w:r w:rsidR="005A5A82">
        <w:t xml:space="preserve"> i </w:t>
      </w:r>
      <w:r w:rsidRPr="007B4BC2">
        <w:t>klasyfikacji szkodliwych czynników biologicznych występujących</w:t>
      </w:r>
      <w:r w:rsidR="000E738B">
        <w:t xml:space="preserve"> w </w:t>
      </w:r>
      <w:r w:rsidRPr="007B4BC2">
        <w:t>środowisku pracy;</w:t>
      </w:r>
    </w:p>
    <w:p w14:paraId="37A98C90" w14:textId="7A59729A" w:rsidR="00B97F4A" w:rsidRPr="007B4BC2" w:rsidRDefault="00B97F4A" w:rsidP="003D39A9">
      <w:pPr>
        <w:pStyle w:val="punktatornastron"/>
      </w:pPr>
      <w:r w:rsidRPr="007B4BC2">
        <w:t>brak ustalenia szkodliwych czynników biologicznych występujących</w:t>
      </w:r>
      <w:r w:rsidR="000E738B">
        <w:t xml:space="preserve"> w </w:t>
      </w:r>
      <w:r w:rsidRPr="007B4BC2">
        <w:t>środowisku pracy;</w:t>
      </w:r>
    </w:p>
    <w:p w14:paraId="7E823EAF" w14:textId="77777777" w:rsidR="00B97F4A" w:rsidRPr="007B4BC2" w:rsidRDefault="00B97F4A" w:rsidP="003D39A9">
      <w:pPr>
        <w:pStyle w:val="punktatornastron"/>
      </w:pPr>
      <w:r w:rsidRPr="007B4BC2">
        <w:t>nie zastosowanie znaku ostrzegającego przed zagrożeniem biologicznym;</w:t>
      </w:r>
    </w:p>
    <w:p w14:paraId="65ABBFA0" w14:textId="77777777" w:rsidR="00B97F4A" w:rsidRPr="007B4BC2" w:rsidRDefault="00B97F4A" w:rsidP="003D39A9">
      <w:pPr>
        <w:pStyle w:val="punktatornastron"/>
      </w:pPr>
      <w:r w:rsidRPr="007B4BC2">
        <w:t>brak/nieaktualny rejestr prac narażających pracowników na działanie szkodliwych czynników biologicznych zaklasyfikowanych do 3 lub 4 grupy zagrożeń;</w:t>
      </w:r>
    </w:p>
    <w:p w14:paraId="08E3474D" w14:textId="77777777" w:rsidR="00B97F4A" w:rsidRPr="007B4BC2" w:rsidRDefault="00B97F4A" w:rsidP="003D39A9">
      <w:pPr>
        <w:pStyle w:val="punktatornastron"/>
      </w:pPr>
      <w:r w:rsidRPr="007B4BC2">
        <w:t>brak rejestru pracowników narażonych na działanie szkodliwych czynników biologicznych zaklasyfikowanych do grupy 3 lub 4 zagrożenia;</w:t>
      </w:r>
    </w:p>
    <w:p w14:paraId="12331736" w14:textId="77777777" w:rsidR="00B97F4A" w:rsidRPr="007B4BC2" w:rsidRDefault="00B97F4A" w:rsidP="003D39A9">
      <w:pPr>
        <w:pStyle w:val="punktatornastron"/>
      </w:pPr>
      <w:r w:rsidRPr="007B4BC2">
        <w:t xml:space="preserve">brak przeprowadzonych szkoleń dla pracowników mających kontakt ze szkodliwym czynnikiem biologicznym; </w:t>
      </w:r>
    </w:p>
    <w:p w14:paraId="4D0E3BF9" w14:textId="2810D43E" w:rsidR="00B97F4A" w:rsidRPr="007B4BC2" w:rsidRDefault="00B97F4A" w:rsidP="003D39A9">
      <w:pPr>
        <w:pStyle w:val="punktatornastron"/>
      </w:pPr>
      <w:r w:rsidRPr="007B4BC2">
        <w:t>brak sporządzonego planu postępowania na wypadek awarii</w:t>
      </w:r>
      <w:r w:rsidR="005A5A82">
        <w:t xml:space="preserve"> z </w:t>
      </w:r>
      <w:r w:rsidRPr="007B4BC2">
        <w:t>udziałem czynnika biologicznego zakwalifikowanego do grupy 3 zagrożenia;</w:t>
      </w:r>
    </w:p>
    <w:p w14:paraId="361F92A1" w14:textId="16EE8000" w:rsidR="00B97F4A" w:rsidRPr="007B4BC2" w:rsidRDefault="00B97F4A" w:rsidP="003D39A9">
      <w:pPr>
        <w:pStyle w:val="punktatornastron"/>
      </w:pPr>
      <w:r w:rsidRPr="007B4BC2">
        <w:t>brak opracowanych procedur bezpiecznego postępowania ze szkodliwymi czynnikami biologicznymi dotyczących: transportu, dezynfekcji, usuwania</w:t>
      </w:r>
      <w:r w:rsidR="005A5A82">
        <w:t xml:space="preserve"> i </w:t>
      </w:r>
      <w:r w:rsidRPr="007B4BC2">
        <w:t>postępowania</w:t>
      </w:r>
      <w:r w:rsidR="005A5A82">
        <w:t xml:space="preserve"> z </w:t>
      </w:r>
      <w:r w:rsidRPr="007B4BC2">
        <w:t>odpadami, instrukcji postępowania</w:t>
      </w:r>
      <w:r w:rsidR="000E738B">
        <w:t xml:space="preserve"> w </w:t>
      </w:r>
      <w:r w:rsidRPr="007B4BC2">
        <w:t>razie awarii lub wypadku związanych</w:t>
      </w:r>
      <w:r w:rsidR="005A5A82">
        <w:t xml:space="preserve"> z </w:t>
      </w:r>
      <w:r w:rsidRPr="007B4BC2">
        <w:t>uwolnieniem się szkodliwego czynnika biologicznego, instrukcji postępowania</w:t>
      </w:r>
      <w:r w:rsidR="000E738B">
        <w:t xml:space="preserve"> w </w:t>
      </w:r>
      <w:r w:rsidRPr="007B4BC2">
        <w:t>razie narażenia na szkodliwy czynnik biologiczny zakwalifikowany do 3 grupy zagrożenia;</w:t>
      </w:r>
    </w:p>
    <w:p w14:paraId="7448F5CA" w14:textId="0A7D0961" w:rsidR="00B97F4A" w:rsidRPr="007B4BC2" w:rsidRDefault="00B97F4A" w:rsidP="003D39A9">
      <w:pPr>
        <w:pStyle w:val="punktatornastron"/>
      </w:pPr>
      <w:r w:rsidRPr="007B4BC2">
        <w:t>brak instrukcji postępowania</w:t>
      </w:r>
      <w:r w:rsidR="000E738B">
        <w:t xml:space="preserve"> w </w:t>
      </w:r>
      <w:r w:rsidRPr="007B4BC2">
        <w:t>razie narażenia na szkodliwy czynnik biologiczny zakwalifikowany do 3 grupy zagrożenia.</w:t>
      </w:r>
    </w:p>
    <w:p w14:paraId="2E0A3547" w14:textId="77777777" w:rsidR="00B97F4A" w:rsidRPr="006C0758" w:rsidRDefault="00B97F4A" w:rsidP="003D39A9">
      <w:pPr>
        <w:pStyle w:val="Stylnastroninternet"/>
      </w:pPr>
    </w:p>
    <w:p w14:paraId="58AAB80A" w14:textId="407B8A06" w:rsidR="00B97F4A" w:rsidRDefault="00B97F4A" w:rsidP="003F1CA0">
      <w:pPr>
        <w:pStyle w:val="Nagwek2"/>
        <w:numPr>
          <w:ilvl w:val="0"/>
          <w:numId w:val="130"/>
        </w:numPr>
        <w:spacing w:before="0"/>
      </w:pPr>
      <w:bookmarkStart w:id="1221" w:name="_Toc135828518"/>
      <w:r w:rsidRPr="006C0758">
        <w:lastRenderedPageBreak/>
        <w:t>Stosowanie</w:t>
      </w:r>
      <w:r w:rsidR="000E738B">
        <w:t xml:space="preserve"> w </w:t>
      </w:r>
      <w:r w:rsidRPr="006C0758">
        <w:t>działalności zawodowej chemikaliów</w:t>
      </w:r>
      <w:bookmarkEnd w:id="1221"/>
    </w:p>
    <w:p w14:paraId="68F8EA1D" w14:textId="77777777" w:rsidR="003F1CA0" w:rsidRPr="003F1CA0" w:rsidRDefault="003F1CA0" w:rsidP="003D39A9">
      <w:pPr>
        <w:pStyle w:val="Stylnastroninternet"/>
      </w:pPr>
    </w:p>
    <w:p w14:paraId="286329E8" w14:textId="007E9E05" w:rsidR="00B97F4A" w:rsidRPr="007B4BC2" w:rsidRDefault="00B97F4A" w:rsidP="003D39A9">
      <w:pPr>
        <w:pStyle w:val="Stylnastroninternet"/>
        <w:rPr>
          <w:rFonts w:cstheme="minorHAnsi"/>
          <w:b/>
          <w:bCs/>
          <w:szCs w:val="24"/>
        </w:rPr>
      </w:pPr>
      <w:r w:rsidRPr="007B4BC2">
        <w:rPr>
          <w:rFonts w:cstheme="minorHAnsi"/>
          <w:szCs w:val="24"/>
        </w:rPr>
        <w:t>Podobnie jak</w:t>
      </w:r>
      <w:r w:rsidR="000E738B">
        <w:rPr>
          <w:rFonts w:cstheme="minorHAnsi"/>
          <w:szCs w:val="24"/>
        </w:rPr>
        <w:t xml:space="preserve"> w </w:t>
      </w:r>
      <w:r w:rsidRPr="007B4BC2">
        <w:rPr>
          <w:rFonts w:cstheme="minorHAnsi"/>
          <w:szCs w:val="24"/>
        </w:rPr>
        <w:t>latach ubiegłych, również</w:t>
      </w:r>
      <w:r w:rsidR="000E738B">
        <w:rPr>
          <w:rFonts w:cstheme="minorHAnsi"/>
          <w:szCs w:val="24"/>
        </w:rPr>
        <w:t xml:space="preserve"> w </w:t>
      </w:r>
      <w:r w:rsidRPr="007B4BC2">
        <w:rPr>
          <w:rFonts w:cstheme="minorHAnsi"/>
          <w:szCs w:val="24"/>
        </w:rPr>
        <w:t>roku 2022 kontynuowano nadzór nad</w:t>
      </w:r>
      <w:r w:rsidR="002F3904">
        <w:rPr>
          <w:rFonts w:cstheme="minorHAnsi"/>
          <w:szCs w:val="24"/>
        </w:rPr>
        <w:t> </w:t>
      </w:r>
      <w:r w:rsidRPr="007B4BC2">
        <w:rPr>
          <w:rFonts w:cstheme="minorHAnsi"/>
          <w:szCs w:val="24"/>
        </w:rPr>
        <w:t>bezpieczeństwem chemicznym. Substancje chemiczne</w:t>
      </w:r>
      <w:r w:rsidR="005A5A82">
        <w:rPr>
          <w:rFonts w:cstheme="minorHAnsi"/>
          <w:szCs w:val="24"/>
        </w:rPr>
        <w:t xml:space="preserve"> i </w:t>
      </w:r>
      <w:r w:rsidRPr="007B4BC2">
        <w:rPr>
          <w:rFonts w:cstheme="minorHAnsi"/>
          <w:szCs w:val="24"/>
        </w:rPr>
        <w:t>ich mieszaniny stosowane były prawie we wszystkich zakładach objętych nadzorem, występowały</w:t>
      </w:r>
      <w:r w:rsidR="000E738B">
        <w:rPr>
          <w:rFonts w:cstheme="minorHAnsi"/>
          <w:szCs w:val="24"/>
        </w:rPr>
        <w:t xml:space="preserve"> w </w:t>
      </w:r>
      <w:r w:rsidRPr="007B4BC2">
        <w:rPr>
          <w:rFonts w:cstheme="minorHAnsi"/>
          <w:szCs w:val="24"/>
        </w:rPr>
        <w:t>prowadzonych procesach technologicznych lub wykorzystywane były do zapewnienia właściwego stanu sanitarnego pomieszczeń</w:t>
      </w:r>
      <w:r w:rsidR="005A5A82">
        <w:rPr>
          <w:rFonts w:cstheme="minorHAnsi"/>
          <w:szCs w:val="24"/>
        </w:rPr>
        <w:t xml:space="preserve"> i </w:t>
      </w:r>
      <w:r w:rsidRPr="007B4BC2">
        <w:rPr>
          <w:rFonts w:cstheme="minorHAnsi"/>
          <w:szCs w:val="24"/>
        </w:rPr>
        <w:t>urządzeń</w:t>
      </w:r>
      <w:r w:rsidR="000E738B">
        <w:rPr>
          <w:rFonts w:cstheme="minorHAnsi"/>
          <w:szCs w:val="24"/>
        </w:rPr>
        <w:t xml:space="preserve"> w </w:t>
      </w:r>
      <w:r w:rsidRPr="007B4BC2">
        <w:rPr>
          <w:rFonts w:cstheme="minorHAnsi"/>
          <w:szCs w:val="24"/>
        </w:rPr>
        <w:t xml:space="preserve">zakładach pracy. </w:t>
      </w:r>
    </w:p>
    <w:p w14:paraId="7F4B6DB0" w14:textId="00BAA31A" w:rsidR="00B97F4A" w:rsidRPr="007B4BC2" w:rsidRDefault="00B97F4A" w:rsidP="003D39A9">
      <w:pPr>
        <w:pStyle w:val="Stylnastroninternet"/>
        <w:rPr>
          <w:rFonts w:cstheme="minorHAnsi"/>
          <w:szCs w:val="24"/>
        </w:rPr>
      </w:pPr>
      <w:r w:rsidRPr="007B4BC2">
        <w:rPr>
          <w:rFonts w:cstheme="minorHAnsi"/>
          <w:szCs w:val="24"/>
        </w:rPr>
        <w:t>W zakresie stosowania substancji chemicznych</w:t>
      </w:r>
      <w:r w:rsidR="005A5A82">
        <w:rPr>
          <w:rFonts w:cstheme="minorHAnsi"/>
          <w:szCs w:val="24"/>
        </w:rPr>
        <w:t xml:space="preserve"> i </w:t>
      </w:r>
      <w:r w:rsidRPr="007B4BC2">
        <w:rPr>
          <w:rFonts w:cstheme="minorHAnsi"/>
          <w:szCs w:val="24"/>
        </w:rPr>
        <w:t>ich mieszanin przeprowadzono łącznie 635 kontroli.</w:t>
      </w:r>
      <w:r w:rsidR="000E738B">
        <w:rPr>
          <w:rFonts w:cstheme="minorHAnsi"/>
          <w:szCs w:val="24"/>
        </w:rPr>
        <w:t xml:space="preserve"> w </w:t>
      </w:r>
      <w:r w:rsidRPr="007B4BC2">
        <w:rPr>
          <w:rFonts w:cstheme="minorHAnsi"/>
          <w:szCs w:val="24"/>
        </w:rPr>
        <w:t>wyniku kontroli stwierdzono:</w:t>
      </w:r>
    </w:p>
    <w:p w14:paraId="0BBBF2ED" w14:textId="5F6950C3" w:rsidR="00B97F4A" w:rsidRDefault="00B97F4A" w:rsidP="003D39A9">
      <w:pPr>
        <w:pStyle w:val="punktatornastron"/>
      </w:pPr>
      <w:r w:rsidRPr="00C42F5C">
        <w:t xml:space="preserve">26 podmiotów </w:t>
      </w:r>
      <w:r>
        <w:t xml:space="preserve">nie posiadających </w:t>
      </w:r>
      <w:r w:rsidRPr="00FB2A99">
        <w:t>spisu stosowanych substancji chemicznych</w:t>
      </w:r>
      <w:r w:rsidR="005A5A82">
        <w:t xml:space="preserve"> i </w:t>
      </w:r>
      <w:r w:rsidRPr="00FB2A99">
        <w:t>ich mieszanin</w:t>
      </w:r>
      <w:r>
        <w:t>,</w:t>
      </w:r>
    </w:p>
    <w:p w14:paraId="4463167C" w14:textId="6830140F" w:rsidR="00B97F4A" w:rsidRDefault="00B97F4A" w:rsidP="003D39A9">
      <w:pPr>
        <w:pStyle w:val="punktatornastron"/>
      </w:pPr>
      <w:r>
        <w:t>27 podmiotów stosujących chemikalia bez kart charakterystyk,</w:t>
      </w:r>
      <w:r w:rsidR="005A5A82">
        <w:t xml:space="preserve"> a </w:t>
      </w:r>
      <w:r>
        <w:t>5 posiadających karty niezgodne</w:t>
      </w:r>
      <w:r w:rsidR="005A5A82">
        <w:t xml:space="preserve"> z </w:t>
      </w:r>
      <w:r>
        <w:t>wymaganiami przepisów prawa,</w:t>
      </w:r>
    </w:p>
    <w:p w14:paraId="28626937" w14:textId="7A82641A" w:rsidR="00B97F4A" w:rsidRPr="00FB2A99" w:rsidRDefault="00B97F4A" w:rsidP="003D39A9">
      <w:pPr>
        <w:pStyle w:val="punktatornastron"/>
        <w:rPr>
          <w:sz w:val="28"/>
          <w:szCs w:val="28"/>
        </w:rPr>
      </w:pPr>
      <w:r w:rsidRPr="00FB2A99">
        <w:t>5 podmiotów</w:t>
      </w:r>
      <w:r w:rsidR="005A5A82">
        <w:t xml:space="preserve"> z </w:t>
      </w:r>
      <w:r w:rsidRPr="00FB2A99">
        <w:t>niewłaściwe oznakowan</w:t>
      </w:r>
      <w:r>
        <w:t>ymi</w:t>
      </w:r>
      <w:r w:rsidRPr="00FB2A99">
        <w:t xml:space="preserve"> pojemnik</w:t>
      </w:r>
      <w:r>
        <w:t>ami</w:t>
      </w:r>
      <w:r w:rsidRPr="00FB2A99">
        <w:t>, zbiornik</w:t>
      </w:r>
      <w:r>
        <w:t xml:space="preserve">ami </w:t>
      </w:r>
      <w:r w:rsidRPr="00FB2A99">
        <w:t>służący</w:t>
      </w:r>
      <w:r>
        <w:t>mi</w:t>
      </w:r>
      <w:r w:rsidRPr="00FB2A99">
        <w:t xml:space="preserve"> do</w:t>
      </w:r>
      <w:r w:rsidR="002F3904">
        <w:t> </w:t>
      </w:r>
      <w:r w:rsidRPr="00FB2A99">
        <w:t>przechowywania substancji</w:t>
      </w:r>
      <w:r w:rsidR="005A5A82">
        <w:t xml:space="preserve"> i </w:t>
      </w:r>
      <w:r>
        <w:t xml:space="preserve">ich </w:t>
      </w:r>
      <w:r w:rsidRPr="00FB2A99">
        <w:t xml:space="preserve">mieszanin </w:t>
      </w:r>
      <w:r>
        <w:t xml:space="preserve">stwarzających zagrożenie. </w:t>
      </w:r>
    </w:p>
    <w:p w14:paraId="626B3879" w14:textId="77777777" w:rsidR="00B97F4A" w:rsidRPr="00FB2A99" w:rsidRDefault="00B97F4A" w:rsidP="003D39A9">
      <w:pPr>
        <w:pStyle w:val="Stylnastroninternet"/>
      </w:pPr>
    </w:p>
    <w:p w14:paraId="46625D76" w14:textId="6ED70F22" w:rsidR="00B97F4A" w:rsidRDefault="00B97F4A" w:rsidP="00C51E51">
      <w:pPr>
        <w:pStyle w:val="Nagwek2"/>
        <w:numPr>
          <w:ilvl w:val="0"/>
          <w:numId w:val="130"/>
        </w:numPr>
        <w:spacing w:before="0"/>
      </w:pPr>
      <w:bookmarkStart w:id="1222" w:name="_Toc135828519"/>
      <w:r w:rsidRPr="006C0758">
        <w:t>Choroby zawodowe</w:t>
      </w:r>
      <w:bookmarkEnd w:id="1222"/>
    </w:p>
    <w:p w14:paraId="658385C8" w14:textId="77777777" w:rsidR="00C51E51" w:rsidRPr="00C51E51" w:rsidRDefault="00C51E51" w:rsidP="003D39A9">
      <w:pPr>
        <w:pStyle w:val="Stylnastroninternet"/>
      </w:pPr>
    </w:p>
    <w:p w14:paraId="01447321" w14:textId="00145799" w:rsidR="00FB24BA" w:rsidRPr="00FB24BA" w:rsidRDefault="00B97F4A" w:rsidP="003D39A9">
      <w:pPr>
        <w:pStyle w:val="Stylnastroninternet"/>
        <w:rPr>
          <w:rFonts w:cstheme="minorHAnsi"/>
          <w:szCs w:val="24"/>
        </w:rPr>
      </w:pPr>
      <w:r w:rsidRPr="00FB24BA">
        <w:rPr>
          <w:rFonts w:cstheme="minorHAnsi"/>
          <w:bCs/>
          <w:szCs w:val="24"/>
        </w:rPr>
        <w:t>Zagrożenia będące przyczynami chorób zawodowych wśród pracowników mogą występować</w:t>
      </w:r>
      <w:r w:rsidR="000E738B">
        <w:rPr>
          <w:rFonts w:cstheme="minorHAnsi"/>
          <w:bCs/>
          <w:szCs w:val="24"/>
        </w:rPr>
        <w:t xml:space="preserve"> w </w:t>
      </w:r>
      <w:r w:rsidRPr="00FB24BA">
        <w:rPr>
          <w:rFonts w:cstheme="minorHAnsi"/>
          <w:bCs/>
          <w:szCs w:val="24"/>
        </w:rPr>
        <w:t>każdym zakładzie pracy,</w:t>
      </w:r>
      <w:r w:rsidR="000E738B">
        <w:rPr>
          <w:rFonts w:cstheme="minorHAnsi"/>
          <w:bCs/>
          <w:szCs w:val="24"/>
        </w:rPr>
        <w:t xml:space="preserve"> w </w:t>
      </w:r>
      <w:r w:rsidRPr="00FB24BA">
        <w:rPr>
          <w:rFonts w:cstheme="minorHAnsi"/>
          <w:bCs/>
          <w:szCs w:val="24"/>
        </w:rPr>
        <w:t xml:space="preserve">zależności od charakteru pracy, produkcji czy technologii. </w:t>
      </w:r>
      <w:r w:rsidR="00FB24BA" w:rsidRPr="00FB24BA">
        <w:rPr>
          <w:rFonts w:cstheme="minorHAnsi"/>
          <w:bCs/>
          <w:szCs w:val="24"/>
        </w:rPr>
        <w:t>Choroby zawodowe dotyczą osób pracujących</w:t>
      </w:r>
      <w:r w:rsidR="005A5A82">
        <w:rPr>
          <w:rFonts w:cstheme="minorHAnsi"/>
          <w:bCs/>
          <w:szCs w:val="24"/>
        </w:rPr>
        <w:t xml:space="preserve"> i </w:t>
      </w:r>
      <w:r w:rsidR="00FB24BA" w:rsidRPr="00FB24BA">
        <w:rPr>
          <w:rFonts w:cstheme="minorHAnsi"/>
          <w:bCs/>
          <w:szCs w:val="24"/>
        </w:rPr>
        <w:t>wiążą się</w:t>
      </w:r>
      <w:r w:rsidR="005A5A82">
        <w:rPr>
          <w:rFonts w:cstheme="minorHAnsi"/>
          <w:bCs/>
          <w:szCs w:val="24"/>
        </w:rPr>
        <w:t xml:space="preserve"> z </w:t>
      </w:r>
      <w:r w:rsidR="00FB24BA" w:rsidRPr="00FB24BA">
        <w:rPr>
          <w:rFonts w:cstheme="minorHAnsi"/>
          <w:bCs/>
          <w:szCs w:val="24"/>
        </w:rPr>
        <w:t>istotnymi konsekwencjami zawodowymi</w:t>
      </w:r>
      <w:r w:rsidR="005A5A82">
        <w:rPr>
          <w:rFonts w:cstheme="minorHAnsi"/>
          <w:bCs/>
          <w:szCs w:val="24"/>
        </w:rPr>
        <w:t xml:space="preserve"> i </w:t>
      </w:r>
      <w:r w:rsidR="00FB24BA" w:rsidRPr="00FB24BA">
        <w:rPr>
          <w:rFonts w:cstheme="minorHAnsi"/>
          <w:bCs/>
          <w:szCs w:val="24"/>
        </w:rPr>
        <w:t xml:space="preserve">zdrowotnymi, takimi jak absencja chorobowa, ograniczenie lub utrata zdolności do pracy. </w:t>
      </w:r>
      <w:r w:rsidR="00FB24BA" w:rsidRPr="00FB24BA">
        <w:rPr>
          <w:rFonts w:cstheme="minorHAnsi"/>
          <w:szCs w:val="24"/>
        </w:rPr>
        <w:t>Analiza danych dotyczących zapadalności na choroby zawodowe pozwala identyfikować stanowiska pracy, zakłady, sektory gospodarki,</w:t>
      </w:r>
      <w:r w:rsidR="000E738B">
        <w:rPr>
          <w:rFonts w:cstheme="minorHAnsi"/>
          <w:szCs w:val="24"/>
        </w:rPr>
        <w:t xml:space="preserve"> w </w:t>
      </w:r>
      <w:r w:rsidR="00FB24BA" w:rsidRPr="00FB24BA">
        <w:rPr>
          <w:rFonts w:cstheme="minorHAnsi"/>
          <w:szCs w:val="24"/>
        </w:rPr>
        <w:t>których występują warunki pracy przyczyniające się do powstania patologii zawodowych.</w:t>
      </w:r>
      <w:r w:rsidR="000E738B">
        <w:rPr>
          <w:rFonts w:cstheme="minorHAnsi"/>
          <w:szCs w:val="24"/>
        </w:rPr>
        <w:t xml:space="preserve"> w </w:t>
      </w:r>
      <w:r w:rsidR="00FB24BA" w:rsidRPr="00FB24BA">
        <w:rPr>
          <w:rFonts w:cstheme="minorHAnsi"/>
          <w:szCs w:val="24"/>
        </w:rPr>
        <w:t>województwie zachodniopomorskim</w:t>
      </w:r>
      <w:r w:rsidR="000E738B">
        <w:rPr>
          <w:rFonts w:cstheme="minorHAnsi"/>
          <w:szCs w:val="24"/>
        </w:rPr>
        <w:t xml:space="preserve"> w </w:t>
      </w:r>
      <w:r w:rsidR="00FB24BA" w:rsidRPr="00FB24BA">
        <w:rPr>
          <w:rFonts w:cstheme="minorHAnsi"/>
          <w:szCs w:val="24"/>
        </w:rPr>
        <w:t xml:space="preserve">2022 roku stwierdzono 79 chorób pochodzenia zawodowego (Wyk. 16). </w:t>
      </w:r>
    </w:p>
    <w:p w14:paraId="5228A8BE" w14:textId="49FAFEF5" w:rsidR="00B97F4A" w:rsidRPr="00FB24BA" w:rsidRDefault="00FB24BA" w:rsidP="003D39A9">
      <w:pPr>
        <w:pStyle w:val="Stylnastroninternet"/>
        <w:rPr>
          <w:rFonts w:cstheme="minorHAnsi"/>
          <w:szCs w:val="24"/>
        </w:rPr>
      </w:pPr>
      <w:r w:rsidRPr="00FB24BA">
        <w:rPr>
          <w:rFonts w:cstheme="minorHAnsi"/>
          <w:szCs w:val="24"/>
        </w:rPr>
        <w:t>Od wystąpienia pierwszego przypadku zakażenia wirusem SARS CoV-2 na terenie województwa zachodniopomorskiego dokonano 11 zgłoszeń podejrzenia choroby zawodowej – Covid-19,</w:t>
      </w:r>
      <w:r w:rsidR="005A5A82">
        <w:rPr>
          <w:rFonts w:cstheme="minorHAnsi"/>
          <w:szCs w:val="24"/>
        </w:rPr>
        <w:t xml:space="preserve"> z</w:t>
      </w:r>
      <w:r w:rsidR="00C02FEF">
        <w:rPr>
          <w:rFonts w:cstheme="minorHAnsi"/>
          <w:szCs w:val="24"/>
        </w:rPr>
        <w:t xml:space="preserve"> </w:t>
      </w:r>
      <w:r w:rsidRPr="00FB24BA">
        <w:rPr>
          <w:rFonts w:cstheme="minorHAnsi"/>
          <w:szCs w:val="24"/>
        </w:rPr>
        <w:t>których rozpoznano 2 choroby zawodowe</w:t>
      </w:r>
      <w:r w:rsidR="005B26ED">
        <w:rPr>
          <w:rFonts w:cstheme="minorHAnsi"/>
          <w:szCs w:val="24"/>
        </w:rPr>
        <w:t>.</w:t>
      </w:r>
    </w:p>
    <w:p w14:paraId="5991E997" w14:textId="77777777" w:rsidR="00B97455" w:rsidRDefault="00B97455" w:rsidP="003D39A9">
      <w:pPr>
        <w:pStyle w:val="Stylnastroninternet"/>
        <w:rPr>
          <w:rFonts w:cstheme="minorHAnsi"/>
        </w:rPr>
      </w:pPr>
    </w:p>
    <w:p w14:paraId="22C4B1C2" w14:textId="1D3AA704" w:rsidR="003D39A9" w:rsidRDefault="003D39A9" w:rsidP="003D39A9">
      <w:pPr>
        <w:pStyle w:val="Stylnastroninternet"/>
        <w:rPr>
          <w:rFonts w:cstheme="minorHAnsi"/>
        </w:rPr>
      </w:pPr>
      <w:r>
        <w:rPr>
          <w:rFonts w:cstheme="minorHAnsi"/>
        </w:rPr>
        <w:br w:type="page"/>
      </w:r>
    </w:p>
    <w:p w14:paraId="2A78B71A" w14:textId="5EAA6CD1" w:rsidR="0083565F" w:rsidRPr="008A3EA8" w:rsidRDefault="0083565F" w:rsidP="00B97455">
      <w:pPr>
        <w:pStyle w:val="Legenda"/>
        <w:rPr>
          <w:i w:val="0"/>
          <w:iCs w:val="0"/>
          <w:color w:val="auto"/>
        </w:rPr>
      </w:pPr>
    </w:p>
    <w:p w14:paraId="5668C35D" w14:textId="2B5DE53B" w:rsidR="00274B9F" w:rsidRPr="00274B9F" w:rsidRDefault="00274B9F" w:rsidP="00274B9F">
      <w:pPr>
        <w:pStyle w:val="Legenda"/>
        <w:keepNext/>
        <w:jc w:val="center"/>
        <w:rPr>
          <w:i w:val="0"/>
          <w:iCs w:val="0"/>
        </w:rPr>
      </w:pPr>
      <w:bookmarkStart w:id="1223" w:name="_Toc135041641"/>
      <w:bookmarkStart w:id="1224" w:name="_Toc135828633"/>
      <w:r w:rsidRPr="00274B9F">
        <w:rPr>
          <w:i w:val="0"/>
          <w:iCs w:val="0"/>
        </w:rPr>
        <w:t xml:space="preserve">Wykres </w:t>
      </w:r>
      <w:r w:rsidRPr="00274B9F">
        <w:rPr>
          <w:i w:val="0"/>
          <w:iCs w:val="0"/>
        </w:rPr>
        <w:fldChar w:fldCharType="begin"/>
      </w:r>
      <w:r w:rsidRPr="00274B9F">
        <w:rPr>
          <w:i w:val="0"/>
          <w:iCs w:val="0"/>
        </w:rPr>
        <w:instrText xml:space="preserve"> SEQ Wykres \* ARABIC </w:instrText>
      </w:r>
      <w:r w:rsidRPr="00274B9F">
        <w:rPr>
          <w:i w:val="0"/>
          <w:iCs w:val="0"/>
        </w:rPr>
        <w:fldChar w:fldCharType="separate"/>
      </w:r>
      <w:r w:rsidRPr="00274B9F">
        <w:rPr>
          <w:i w:val="0"/>
          <w:iCs w:val="0"/>
          <w:noProof/>
        </w:rPr>
        <w:t>16</w:t>
      </w:r>
      <w:r w:rsidRPr="00274B9F">
        <w:rPr>
          <w:i w:val="0"/>
          <w:iCs w:val="0"/>
        </w:rPr>
        <w:fldChar w:fldCharType="end"/>
      </w:r>
      <w:r w:rsidR="004117B7">
        <w:rPr>
          <w:i w:val="0"/>
          <w:iCs w:val="0"/>
        </w:rPr>
        <w:t>.</w:t>
      </w:r>
      <w:r w:rsidRPr="00274B9F">
        <w:rPr>
          <w:i w:val="0"/>
          <w:iCs w:val="0"/>
        </w:rPr>
        <w:t xml:space="preserve"> Liczba stwierdzonych chorób zawodowych w stosunku do liczby zgłoszonych podejrzeń w latach 2012 – 2022</w:t>
      </w:r>
      <w:bookmarkEnd w:id="1223"/>
      <w:bookmarkEnd w:id="1224"/>
    </w:p>
    <w:p w14:paraId="7CDE52D7" w14:textId="77777777" w:rsidR="00B97F4A" w:rsidRPr="00DD4F8C" w:rsidRDefault="00B97F4A" w:rsidP="00227565">
      <w:pPr>
        <w:pStyle w:val="Stylnastroninternet"/>
        <w:ind w:firstLine="0"/>
        <w:jc w:val="center"/>
      </w:pPr>
      <w:r w:rsidRPr="00DD4F8C">
        <w:rPr>
          <w:noProof/>
        </w:rPr>
        <w:drawing>
          <wp:inline distT="0" distB="0" distL="0" distR="0" wp14:anchorId="54DF23F1" wp14:editId="22688F4A">
            <wp:extent cx="5759450" cy="3141345"/>
            <wp:effectExtent l="0" t="0" r="0" b="1905"/>
            <wp:docPr id="2024827337" name="Wykres 2024827337" descr="Wykres 17 Liczba stwierdzonych chorób zawodowych w stosunku do liczby zgłoszonych podejrzeń w latach 2012 – 2022">
              <a:extLst xmlns:a="http://schemas.openxmlformats.org/drawingml/2006/main">
                <a:ext uri="{FF2B5EF4-FFF2-40B4-BE49-F238E27FC236}">
                  <a16:creationId xmlns:a16="http://schemas.microsoft.com/office/drawing/2014/main" id="{00000000-0008-0000-00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0DF3CB2C" w14:textId="77777777" w:rsidR="00B97F4A" w:rsidRPr="006C0758" w:rsidRDefault="00B97F4A" w:rsidP="00C02FEF">
      <w:pPr>
        <w:pStyle w:val="Stylnastroninternet"/>
      </w:pPr>
    </w:p>
    <w:p w14:paraId="5CC6042A" w14:textId="275BE675" w:rsidR="00B97F4A" w:rsidRPr="007B4BC2" w:rsidRDefault="005B26ED" w:rsidP="00C02FEF">
      <w:pPr>
        <w:pStyle w:val="Stylnastroninternet"/>
        <w:rPr>
          <w:szCs w:val="24"/>
        </w:rPr>
      </w:pPr>
      <w:r w:rsidRPr="005B26ED">
        <w:rPr>
          <w:szCs w:val="24"/>
        </w:rPr>
        <w:t>Do najczęściej stwierdzanych chorób zawodowych, tak jak</w:t>
      </w:r>
      <w:r w:rsidR="000E738B">
        <w:rPr>
          <w:szCs w:val="24"/>
        </w:rPr>
        <w:t xml:space="preserve"> w </w:t>
      </w:r>
      <w:r w:rsidRPr="005B26ED">
        <w:rPr>
          <w:szCs w:val="24"/>
        </w:rPr>
        <w:t xml:space="preserve">latach poprzednich, należały choroby zakaźne lub pasożytnicze – 38 przypadków (87 % stanowiła borelioza), tj. 48 % ogólnej liczby stwierdzonych chorób zawodowych </w:t>
      </w:r>
      <w:r w:rsidR="00B97F4A" w:rsidRPr="005B26ED">
        <w:rPr>
          <w:szCs w:val="24"/>
        </w:rPr>
        <w:t>(</w:t>
      </w:r>
      <w:r w:rsidR="00F15D9A" w:rsidRPr="005B26ED">
        <w:rPr>
          <w:szCs w:val="24"/>
        </w:rPr>
        <w:t>Wyk</w:t>
      </w:r>
      <w:r w:rsidR="00B97F4A" w:rsidRPr="005B26ED">
        <w:rPr>
          <w:szCs w:val="24"/>
        </w:rPr>
        <w:t xml:space="preserve">. </w:t>
      </w:r>
      <w:r w:rsidR="00F15D9A" w:rsidRPr="005B26ED">
        <w:rPr>
          <w:szCs w:val="24"/>
        </w:rPr>
        <w:t>17</w:t>
      </w:r>
      <w:r w:rsidR="00B97F4A" w:rsidRPr="005B26ED">
        <w:rPr>
          <w:szCs w:val="24"/>
        </w:rPr>
        <w:t>).</w:t>
      </w:r>
      <w:r w:rsidR="00B97F4A" w:rsidRPr="007B4BC2">
        <w:rPr>
          <w:szCs w:val="24"/>
        </w:rPr>
        <w:t xml:space="preserve"> Kolejnymi pod względem zapadalności były:</w:t>
      </w:r>
    </w:p>
    <w:p w14:paraId="339AAD67" w14:textId="77777777" w:rsidR="00B97F4A" w:rsidRPr="007B4BC2" w:rsidRDefault="00B97F4A" w:rsidP="00C02FEF">
      <w:pPr>
        <w:pStyle w:val="Stylnastroninternet"/>
        <w:rPr>
          <w:szCs w:val="24"/>
        </w:rPr>
      </w:pPr>
      <w:r w:rsidRPr="007B4BC2">
        <w:rPr>
          <w:szCs w:val="24"/>
        </w:rPr>
        <w:t>przewlekłe choroby narządu głosu spowodowane nadmiernym wysiłkiem głosowym, trwającym co najmniej 15 lat (17 przypadków, tj. 21 %);</w:t>
      </w:r>
    </w:p>
    <w:p w14:paraId="4FFB22B5" w14:textId="77777777" w:rsidR="00B97F4A" w:rsidRPr="007B4BC2" w:rsidRDefault="00B97F4A" w:rsidP="00C02FEF">
      <w:pPr>
        <w:pStyle w:val="Stylnastroninternet"/>
        <w:rPr>
          <w:szCs w:val="24"/>
        </w:rPr>
      </w:pPr>
      <w:r w:rsidRPr="007B4BC2">
        <w:rPr>
          <w:bCs/>
          <w:szCs w:val="24"/>
        </w:rPr>
        <w:t xml:space="preserve">przewlekłe choroby obwodowego układu nerwowego wywołane sposobem wykonywania pracy </w:t>
      </w:r>
      <w:r w:rsidRPr="007B4BC2">
        <w:rPr>
          <w:szCs w:val="24"/>
        </w:rPr>
        <w:t>(10 przypadków, tj. 13 %).</w:t>
      </w:r>
    </w:p>
    <w:p w14:paraId="706F4EDF" w14:textId="78922ADD" w:rsidR="00B97F4A" w:rsidRPr="007B4BC2" w:rsidRDefault="00B97F4A" w:rsidP="00C02FEF">
      <w:pPr>
        <w:pStyle w:val="Stylnastroninternet"/>
        <w:rPr>
          <w:szCs w:val="24"/>
        </w:rPr>
      </w:pPr>
      <w:r w:rsidRPr="007B4BC2">
        <w:rPr>
          <w:szCs w:val="24"/>
        </w:rPr>
        <w:t>Stwierdzono 3 choroby zawodowe powstałe</w:t>
      </w:r>
      <w:r w:rsidR="000E738B">
        <w:rPr>
          <w:szCs w:val="24"/>
        </w:rPr>
        <w:t xml:space="preserve"> w </w:t>
      </w:r>
      <w:r w:rsidRPr="007B4BC2">
        <w:rPr>
          <w:szCs w:val="24"/>
        </w:rPr>
        <w:t>następstwie działania czynników występujących</w:t>
      </w:r>
      <w:r w:rsidR="000E738B">
        <w:rPr>
          <w:szCs w:val="24"/>
        </w:rPr>
        <w:t xml:space="preserve"> w </w:t>
      </w:r>
      <w:r w:rsidRPr="007B4BC2">
        <w:rPr>
          <w:szCs w:val="24"/>
        </w:rPr>
        <w:t>środowisku pracy, uznanych za rakotwórcze u ludzi:</w:t>
      </w:r>
    </w:p>
    <w:p w14:paraId="7931A809" w14:textId="77777777" w:rsidR="00B97F4A" w:rsidRPr="007B4BC2" w:rsidRDefault="00B97F4A" w:rsidP="00C02FEF">
      <w:pPr>
        <w:pStyle w:val="Stylnastroninternet"/>
        <w:rPr>
          <w:szCs w:val="24"/>
        </w:rPr>
      </w:pPr>
      <w:proofErr w:type="spellStart"/>
      <w:r w:rsidRPr="007B4BC2">
        <w:rPr>
          <w:szCs w:val="24"/>
        </w:rPr>
        <w:t>międzybłoniak</w:t>
      </w:r>
      <w:proofErr w:type="spellEnd"/>
      <w:r w:rsidRPr="007B4BC2">
        <w:rPr>
          <w:szCs w:val="24"/>
        </w:rPr>
        <w:t xml:space="preserve"> opłucnej albo otrzewnej – narażenie na azbest (2 przypadki),</w:t>
      </w:r>
    </w:p>
    <w:p w14:paraId="0108582F" w14:textId="77777777" w:rsidR="00B97F4A" w:rsidRPr="007B4BC2" w:rsidRDefault="00B97F4A" w:rsidP="00C02FEF">
      <w:pPr>
        <w:pStyle w:val="Stylnastroninternet"/>
        <w:rPr>
          <w:szCs w:val="24"/>
        </w:rPr>
      </w:pPr>
      <w:r w:rsidRPr="007B4BC2">
        <w:rPr>
          <w:szCs w:val="24"/>
        </w:rPr>
        <w:t xml:space="preserve">nowotwór pęcherza moczowego – spaliny silnika Diesla. </w:t>
      </w:r>
    </w:p>
    <w:p w14:paraId="382BC0BE" w14:textId="75639744" w:rsidR="00B97F4A" w:rsidRPr="007B4BC2" w:rsidRDefault="00B97F4A" w:rsidP="00C02FEF">
      <w:pPr>
        <w:pStyle w:val="Stylnastroninternet"/>
        <w:rPr>
          <w:szCs w:val="24"/>
        </w:rPr>
      </w:pPr>
      <w:r w:rsidRPr="007B4BC2">
        <w:rPr>
          <w:szCs w:val="24"/>
        </w:rPr>
        <w:t xml:space="preserve">Największą liczbę chorób zawodowych stwierdzono na terenie </w:t>
      </w:r>
      <w:r w:rsidR="005B26ED">
        <w:rPr>
          <w:szCs w:val="24"/>
        </w:rPr>
        <w:t>m</w:t>
      </w:r>
      <w:r w:rsidRPr="007B4BC2">
        <w:rPr>
          <w:szCs w:val="24"/>
        </w:rPr>
        <w:t xml:space="preserve">iasta Szczecin – 19 przypadków, tj. 24 % ogólnej liczby stwierdzonych chorób zawodowych. </w:t>
      </w:r>
    </w:p>
    <w:p w14:paraId="018DFF50" w14:textId="18BB4AB2" w:rsidR="00C02FEF" w:rsidRDefault="00B97F4A" w:rsidP="00C02FEF">
      <w:pPr>
        <w:pStyle w:val="Stylnastroninternet"/>
        <w:rPr>
          <w:szCs w:val="24"/>
        </w:rPr>
      </w:pPr>
      <w:r w:rsidRPr="007B4BC2">
        <w:rPr>
          <w:szCs w:val="24"/>
        </w:rPr>
        <w:t>Największą liczbę przypadków stwierdzono wśród pracowników zajmujących się edukacją (PKD 85) – 18 przypadków, co stanowi 22 % ogólnej liczby stwierdzonych przypadków chorób zawodowych, niewiele mniej – 13 przypadków (16 %) – wśród pracowników zajmujących się uprawą roli, chowem</w:t>
      </w:r>
      <w:r w:rsidR="005A5A82">
        <w:rPr>
          <w:szCs w:val="24"/>
        </w:rPr>
        <w:t xml:space="preserve"> i </w:t>
      </w:r>
      <w:r w:rsidRPr="007B4BC2">
        <w:rPr>
          <w:szCs w:val="24"/>
        </w:rPr>
        <w:t>hodowlą zwierząt, łowiectwem, włączając działalność usługową (PKD 01) oraz 10 przypadków (13 %) wśród pracowników zajmujących się leśnictwem</w:t>
      </w:r>
      <w:r w:rsidR="005A5A82">
        <w:rPr>
          <w:szCs w:val="24"/>
        </w:rPr>
        <w:t xml:space="preserve"> i </w:t>
      </w:r>
      <w:r w:rsidRPr="007B4BC2">
        <w:rPr>
          <w:szCs w:val="24"/>
        </w:rPr>
        <w:t>pozyskiwaniem drewna.</w:t>
      </w:r>
      <w:r w:rsidR="00C02FEF">
        <w:rPr>
          <w:szCs w:val="24"/>
        </w:rPr>
        <w:br w:type="page"/>
      </w:r>
    </w:p>
    <w:p w14:paraId="66EAC655" w14:textId="4C2FD4B6" w:rsidR="0083565F" w:rsidRPr="008A3EA8" w:rsidRDefault="00B97455" w:rsidP="00B97455">
      <w:pPr>
        <w:pStyle w:val="Legenda"/>
        <w:rPr>
          <w:i w:val="0"/>
          <w:iCs w:val="0"/>
          <w:color w:val="auto"/>
        </w:rPr>
      </w:pPr>
      <w:bookmarkStart w:id="1225" w:name="_Toc133231391"/>
      <w:bookmarkStart w:id="1226" w:name="_Toc133236378"/>
      <w:bookmarkStart w:id="1227" w:name="_Toc133311768"/>
      <w:bookmarkStart w:id="1228" w:name="_Toc133320632"/>
      <w:bookmarkStart w:id="1229" w:name="_Toc133321743"/>
      <w:bookmarkStart w:id="1230" w:name="_Toc133387797"/>
      <w:bookmarkStart w:id="1231" w:name="_Toc133388661"/>
      <w:bookmarkStart w:id="1232" w:name="_Toc133413257"/>
      <w:bookmarkStart w:id="1233" w:name="_Toc133500682"/>
      <w:bookmarkStart w:id="1234" w:name="_Toc133576708"/>
      <w:bookmarkStart w:id="1235" w:name="_Toc133582312"/>
      <w:bookmarkStart w:id="1236" w:name="_Toc133582833"/>
      <w:bookmarkStart w:id="1237" w:name="_Toc133583820"/>
      <w:bookmarkStart w:id="1238" w:name="_Toc134604339"/>
      <w:bookmarkStart w:id="1239" w:name="_Toc134610862"/>
      <w:bookmarkStart w:id="1240" w:name="_Toc135041642"/>
      <w:bookmarkStart w:id="1241" w:name="_Toc135828634"/>
      <w:r w:rsidRPr="008A3EA8">
        <w:rPr>
          <w:i w:val="0"/>
          <w:iCs w:val="0"/>
          <w:color w:val="auto"/>
        </w:rPr>
        <w:lastRenderedPageBreak/>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17</w:t>
      </w:r>
      <w:r w:rsidRPr="008A3EA8">
        <w:rPr>
          <w:i w:val="0"/>
          <w:iCs w:val="0"/>
          <w:noProof/>
          <w:color w:val="auto"/>
        </w:rPr>
        <w:fldChar w:fldCharType="end"/>
      </w:r>
      <w:r w:rsidR="004117B7">
        <w:rPr>
          <w:i w:val="0"/>
          <w:iCs w:val="0"/>
          <w:noProof/>
          <w:color w:val="auto"/>
        </w:rPr>
        <w:t>.</w:t>
      </w:r>
      <w:r w:rsidR="0083565F" w:rsidRPr="008A3EA8">
        <w:rPr>
          <w:i w:val="0"/>
          <w:iCs w:val="0"/>
          <w:color w:val="auto"/>
        </w:rPr>
        <w:t xml:space="preserve"> Stwierdzone choroby zakaźne lub pasożytnicze,</w:t>
      </w:r>
      <w:r w:rsidR="000E738B" w:rsidRPr="008A3EA8">
        <w:rPr>
          <w:i w:val="0"/>
          <w:iCs w:val="0"/>
          <w:color w:val="auto"/>
        </w:rPr>
        <w:t xml:space="preserve"> w </w:t>
      </w:r>
      <w:r w:rsidR="0083565F" w:rsidRPr="008A3EA8">
        <w:rPr>
          <w:i w:val="0"/>
          <w:iCs w:val="0"/>
          <w:color w:val="auto"/>
        </w:rPr>
        <w:t>tym borelioza,</w:t>
      </w:r>
      <w:r w:rsidR="000E738B" w:rsidRPr="008A3EA8">
        <w:rPr>
          <w:i w:val="0"/>
          <w:iCs w:val="0"/>
          <w:color w:val="auto"/>
        </w:rPr>
        <w:t xml:space="preserve"> w </w:t>
      </w:r>
      <w:r w:rsidR="0083565F" w:rsidRPr="008A3EA8">
        <w:rPr>
          <w:i w:val="0"/>
          <w:iCs w:val="0"/>
          <w:color w:val="auto"/>
        </w:rPr>
        <w:t>ogólnej liczbie stwierdzonych chorób zawodowych</w:t>
      </w:r>
      <w:r w:rsidR="000E738B" w:rsidRPr="008A3EA8">
        <w:rPr>
          <w:i w:val="0"/>
          <w:iCs w:val="0"/>
          <w:color w:val="auto"/>
        </w:rPr>
        <w:t xml:space="preserve"> w </w:t>
      </w:r>
      <w:r w:rsidR="0083565F" w:rsidRPr="008A3EA8">
        <w:rPr>
          <w:i w:val="0"/>
          <w:iCs w:val="0"/>
          <w:color w:val="auto"/>
        </w:rPr>
        <w:t>latach 2012 – 2022</w:t>
      </w:r>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p>
    <w:p w14:paraId="6A1F5C24" w14:textId="77777777" w:rsidR="00B97F4A" w:rsidRPr="00C02FEF" w:rsidRDefault="00B97F4A" w:rsidP="00B97F4A">
      <w:pPr>
        <w:keepNext/>
        <w:spacing w:line="276" w:lineRule="auto"/>
        <w:jc w:val="center"/>
        <w:rPr>
          <w:rStyle w:val="StylnastroninternetZnak"/>
        </w:rPr>
      </w:pPr>
      <w:r w:rsidRPr="00DD4F8C">
        <w:rPr>
          <w:rFonts w:cstheme="minorHAnsi"/>
          <w:noProof/>
        </w:rPr>
        <w:drawing>
          <wp:inline distT="0" distB="0" distL="0" distR="0" wp14:anchorId="3F5F2F91" wp14:editId="16F3FD4C">
            <wp:extent cx="5759450" cy="3609975"/>
            <wp:effectExtent l="0" t="0" r="0" b="0"/>
            <wp:docPr id="8" name="Wykres 8" descr="Wykres 18 Stwierdzone choroby zakaźne lub pasożytnicze, w tym borelioza, w ogólnej liczbie stwierdzonych chorób zawodowych w latach 2012 – 2022">
              <a:extLst xmlns:a="http://schemas.openxmlformats.org/drawingml/2006/main">
                <a:ext uri="{FF2B5EF4-FFF2-40B4-BE49-F238E27FC236}">
                  <a16:creationId xmlns:a16="http://schemas.microsoft.com/office/drawing/2014/main" id="{00000000-0008-0000-0000-000008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7E3F5A79" w14:textId="77777777" w:rsidR="00C02FEF" w:rsidRDefault="00C02FEF" w:rsidP="00C02FEF">
      <w:pPr>
        <w:pStyle w:val="Stylnastroninternet"/>
      </w:pPr>
    </w:p>
    <w:p w14:paraId="17413DAF" w14:textId="21D1614C" w:rsidR="00C02FEF" w:rsidRDefault="00C02FEF" w:rsidP="00C02FEF">
      <w:pPr>
        <w:pStyle w:val="Stylnastroninternet"/>
        <w:ind w:firstLine="0"/>
        <w:sectPr w:rsidR="00C02FEF" w:rsidSect="009152FD">
          <w:headerReference w:type="default" r:id="rId52"/>
          <w:pgSz w:w="11906" w:h="16838"/>
          <w:pgMar w:top="1418" w:right="1418" w:bottom="1418" w:left="1418" w:header="709" w:footer="709" w:gutter="0"/>
          <w:cols w:space="708"/>
          <w:docGrid w:linePitch="360"/>
        </w:sectPr>
      </w:pPr>
    </w:p>
    <w:p w14:paraId="326B1CA2" w14:textId="595AFC6E" w:rsidR="007B4BC2" w:rsidRPr="00387E05" w:rsidRDefault="007B4BC2" w:rsidP="007D420C">
      <w:pPr>
        <w:pStyle w:val="Nagwek1"/>
        <w:numPr>
          <w:ilvl w:val="0"/>
          <w:numId w:val="121"/>
        </w:numPr>
        <w:spacing w:before="0"/>
        <w:rPr>
          <w:rFonts w:eastAsia="Times New Roman"/>
          <w:color w:val="002060"/>
          <w:lang w:eastAsia="pl-PL"/>
        </w:rPr>
      </w:pPr>
      <w:bookmarkStart w:id="1242" w:name="_Toc135828520"/>
      <w:r w:rsidRPr="00387E05">
        <w:rPr>
          <w:rFonts w:eastAsia="Times New Roman"/>
          <w:color w:val="002060"/>
          <w:lang w:eastAsia="pl-PL"/>
        </w:rPr>
        <w:lastRenderedPageBreak/>
        <w:t>H</w:t>
      </w:r>
      <w:r w:rsidR="00D84754" w:rsidRPr="00387E05">
        <w:rPr>
          <w:rFonts w:eastAsia="Times New Roman"/>
          <w:color w:val="002060"/>
          <w:lang w:eastAsia="pl-PL"/>
        </w:rPr>
        <w:t>igiena Radiacyjna</w:t>
      </w:r>
      <w:bookmarkEnd w:id="1242"/>
    </w:p>
    <w:p w14:paraId="5236451F" w14:textId="77777777" w:rsidR="007B4BC2" w:rsidRPr="00C02FEF" w:rsidRDefault="007B4BC2" w:rsidP="00C02FEF">
      <w:pPr>
        <w:pStyle w:val="Stylnastroninternet"/>
        <w:rPr>
          <w:lang w:eastAsia="pl-PL"/>
        </w:rPr>
      </w:pPr>
    </w:p>
    <w:p w14:paraId="0706A10A" w14:textId="07492715" w:rsidR="007B4BC2" w:rsidRPr="00C02FEF" w:rsidRDefault="007B4BC2" w:rsidP="00C02FEF">
      <w:pPr>
        <w:pStyle w:val="Stylnastroninternet"/>
        <w:rPr>
          <w:lang w:eastAsia="pl-PL"/>
        </w:rPr>
      </w:pPr>
      <w:r w:rsidRPr="00C02FEF">
        <w:rPr>
          <w:lang w:eastAsia="pl-PL"/>
        </w:rPr>
        <w:t>Nadzór</w:t>
      </w:r>
      <w:r w:rsidR="000E738B" w:rsidRPr="00C02FEF">
        <w:rPr>
          <w:lang w:eastAsia="pl-PL"/>
        </w:rPr>
        <w:t xml:space="preserve"> w </w:t>
      </w:r>
      <w:r w:rsidRPr="00C02FEF">
        <w:rPr>
          <w:lang w:eastAsia="pl-PL"/>
        </w:rPr>
        <w:t>zakresie ochrony radiologicznej na terenie województwa zachodniopomorskiego sprawowany jest przez Zachodniopomorskiego Państwowego Wojewódzkiego Inspektora Sanitarnego</w:t>
      </w:r>
      <w:r w:rsidR="000E738B" w:rsidRPr="00C02FEF">
        <w:rPr>
          <w:lang w:eastAsia="pl-PL"/>
        </w:rPr>
        <w:t xml:space="preserve"> w </w:t>
      </w:r>
      <w:r w:rsidRPr="00C02FEF">
        <w:rPr>
          <w:lang w:eastAsia="pl-PL"/>
        </w:rPr>
        <w:t>Szczecinie, który jest organem</w:t>
      </w:r>
      <w:r w:rsidR="005A5A82" w:rsidRPr="00C02FEF">
        <w:rPr>
          <w:lang w:eastAsia="pl-PL"/>
        </w:rPr>
        <w:t xml:space="preserve"> </w:t>
      </w:r>
      <w:r w:rsidR="002F3904">
        <w:rPr>
          <w:lang w:eastAsia="pl-PL"/>
        </w:rPr>
        <w:t xml:space="preserve">I </w:t>
      </w:r>
      <w:r w:rsidRPr="00C02FEF">
        <w:rPr>
          <w:lang w:eastAsia="pl-PL"/>
        </w:rPr>
        <w:t>instancji</w:t>
      </w:r>
      <w:r w:rsidR="000E738B" w:rsidRPr="00C02FEF">
        <w:rPr>
          <w:lang w:eastAsia="pl-PL"/>
        </w:rPr>
        <w:t xml:space="preserve"> w </w:t>
      </w:r>
      <w:r w:rsidRPr="00C02FEF">
        <w:rPr>
          <w:lang w:eastAsia="pl-PL"/>
        </w:rPr>
        <w:t>tym zakresie</w:t>
      </w:r>
      <w:r w:rsidR="005A5A82" w:rsidRPr="00C02FEF">
        <w:rPr>
          <w:lang w:eastAsia="pl-PL"/>
        </w:rPr>
        <w:t xml:space="preserve"> i </w:t>
      </w:r>
      <w:r w:rsidRPr="00C02FEF">
        <w:rPr>
          <w:lang w:eastAsia="pl-PL"/>
        </w:rPr>
        <w:t>prowadzony jest wielotorowo,</w:t>
      </w:r>
      <w:r w:rsidR="000E738B" w:rsidRPr="00C02FEF">
        <w:rPr>
          <w:lang w:eastAsia="pl-PL"/>
        </w:rPr>
        <w:t xml:space="preserve"> w </w:t>
      </w:r>
      <w:r w:rsidRPr="00C02FEF">
        <w:rPr>
          <w:lang w:eastAsia="pl-PL"/>
        </w:rPr>
        <w:t>zakresie przestrzegania przepisów określających wymagania higieniczne</w:t>
      </w:r>
      <w:r w:rsidR="005A5A82" w:rsidRPr="00C02FEF">
        <w:rPr>
          <w:lang w:eastAsia="pl-PL"/>
        </w:rPr>
        <w:t xml:space="preserve"> i </w:t>
      </w:r>
      <w:r w:rsidRPr="00C02FEF">
        <w:rPr>
          <w:lang w:eastAsia="pl-PL"/>
        </w:rPr>
        <w:t>zdrowotne dotyczące stosowania aparatów rentgenowskich oraz</w:t>
      </w:r>
      <w:r w:rsidR="002F3904">
        <w:rPr>
          <w:lang w:eastAsia="pl-PL"/>
        </w:rPr>
        <w:t> </w:t>
      </w:r>
      <w:r w:rsidRPr="00C02FEF">
        <w:rPr>
          <w:lang w:eastAsia="pl-PL"/>
        </w:rPr>
        <w:t xml:space="preserve">urządzeń wytwarzających pola elektromagnetyczne o częstotliwości od 0 </w:t>
      </w:r>
      <w:proofErr w:type="spellStart"/>
      <w:r w:rsidRPr="00C02FEF">
        <w:rPr>
          <w:lang w:eastAsia="pl-PL"/>
        </w:rPr>
        <w:t>Hz</w:t>
      </w:r>
      <w:proofErr w:type="spellEnd"/>
      <w:r w:rsidRPr="00C02FEF">
        <w:rPr>
          <w:lang w:eastAsia="pl-PL"/>
        </w:rPr>
        <w:t xml:space="preserve"> do 300 GHz w</w:t>
      </w:r>
      <w:r w:rsidR="00C02FEF">
        <w:rPr>
          <w:lang w:eastAsia="pl-PL"/>
        </w:rPr>
        <w:t> </w:t>
      </w:r>
      <w:r w:rsidRPr="00C02FEF">
        <w:rPr>
          <w:lang w:eastAsia="pl-PL"/>
        </w:rPr>
        <w:t>odniesieniu do pracowników, osób</w:t>
      </w:r>
      <w:r w:rsidR="005A5A82" w:rsidRPr="00C02FEF">
        <w:rPr>
          <w:lang w:eastAsia="pl-PL"/>
        </w:rPr>
        <w:t xml:space="preserve"> z </w:t>
      </w:r>
      <w:r w:rsidRPr="00C02FEF">
        <w:rPr>
          <w:lang w:eastAsia="pl-PL"/>
        </w:rPr>
        <w:t>ogółu ludności, jak również</w:t>
      </w:r>
      <w:r w:rsidR="000E738B" w:rsidRPr="00C02FEF">
        <w:rPr>
          <w:lang w:eastAsia="pl-PL"/>
        </w:rPr>
        <w:t xml:space="preserve"> w </w:t>
      </w:r>
      <w:r w:rsidRPr="00C02FEF">
        <w:rPr>
          <w:lang w:eastAsia="pl-PL"/>
        </w:rPr>
        <w:t>zakresie ochrony radiologicznej pacjenta. Nadzór dotyczy również pracowni radioterapii oraz pracowni medycyny nuklearnej. Ponadto podczas kontroli pozyskuje się informacje niezbędne do</w:t>
      </w:r>
      <w:r w:rsidR="002F3904">
        <w:rPr>
          <w:lang w:eastAsia="pl-PL"/>
        </w:rPr>
        <w:t> </w:t>
      </w:r>
      <w:r w:rsidRPr="00C02FEF">
        <w:rPr>
          <w:lang w:eastAsia="pl-PL"/>
        </w:rPr>
        <w:t>prowadzonych przez Głównego Inspektora Sanitarnego baz danych oraz prowadzonej sprawozdawczości.</w:t>
      </w:r>
    </w:p>
    <w:p w14:paraId="245CA9E4" w14:textId="7787D494" w:rsidR="007B4BC2" w:rsidRPr="00C02FEF" w:rsidRDefault="007B4BC2" w:rsidP="00C02FEF">
      <w:pPr>
        <w:pStyle w:val="Stylnastroninternet"/>
        <w:rPr>
          <w:lang w:eastAsia="pl-PL"/>
        </w:rPr>
      </w:pPr>
    </w:p>
    <w:p w14:paraId="11EE5E95" w14:textId="2336D277" w:rsidR="007B4BC2" w:rsidRPr="002276B5" w:rsidRDefault="007B4BC2" w:rsidP="007D420C">
      <w:pPr>
        <w:pStyle w:val="Nagwek2"/>
        <w:numPr>
          <w:ilvl w:val="0"/>
          <w:numId w:val="131"/>
        </w:numPr>
        <w:spacing w:before="0"/>
        <w:rPr>
          <w:rFonts w:eastAsia="Times New Roman"/>
          <w:lang w:eastAsia="pl-PL"/>
        </w:rPr>
      </w:pPr>
      <w:bookmarkStart w:id="1243" w:name="_Toc135828521"/>
      <w:r w:rsidRPr="002276B5">
        <w:rPr>
          <w:rFonts w:eastAsia="Times New Roman"/>
          <w:lang w:eastAsia="pl-PL"/>
        </w:rPr>
        <w:t>Promieniowanie jonizujące</w:t>
      </w:r>
      <w:bookmarkEnd w:id="1243"/>
    </w:p>
    <w:p w14:paraId="00AF29F0" w14:textId="77777777" w:rsidR="007B4BC2" w:rsidRPr="00C02FEF" w:rsidRDefault="007B4BC2" w:rsidP="00C02FEF">
      <w:pPr>
        <w:pStyle w:val="Stylnastroninternet"/>
        <w:rPr>
          <w:lang w:eastAsia="pl-PL"/>
        </w:rPr>
      </w:pPr>
    </w:p>
    <w:p w14:paraId="5AE88B51" w14:textId="2C27C8A0" w:rsidR="007B4BC2" w:rsidRPr="00C02FEF" w:rsidRDefault="007B4BC2" w:rsidP="00C02FEF">
      <w:pPr>
        <w:pStyle w:val="Stylnastroninternet"/>
        <w:rPr>
          <w:lang w:eastAsia="pl-PL"/>
        </w:rPr>
      </w:pPr>
      <w:r w:rsidRPr="00C02FEF">
        <w:rPr>
          <w:lang w:eastAsia="pl-PL"/>
        </w:rPr>
        <w:t>Na terenie województwa zachodniopomorskiego pod nadzorem Zachodniopomorskiego Państwowego Wojewódzkiego Inspektora Sanitarnego</w:t>
      </w:r>
      <w:r w:rsidR="000E738B" w:rsidRPr="00C02FEF">
        <w:rPr>
          <w:lang w:eastAsia="pl-PL"/>
        </w:rPr>
        <w:t xml:space="preserve"> w </w:t>
      </w:r>
      <w:r w:rsidRPr="00C02FEF">
        <w:rPr>
          <w:lang w:eastAsia="pl-PL"/>
        </w:rPr>
        <w:t>Szczecinie, na dzień 31 grudnia 2022 roku znajdowało się 1046 aparatów rentgenowskich</w:t>
      </w:r>
      <w:r w:rsidR="000E738B" w:rsidRPr="00C02FEF">
        <w:rPr>
          <w:lang w:eastAsia="pl-PL"/>
        </w:rPr>
        <w:t xml:space="preserve"> w </w:t>
      </w:r>
      <w:r w:rsidRPr="00C02FEF">
        <w:rPr>
          <w:lang w:eastAsia="pl-PL"/>
        </w:rPr>
        <w:t>jednostkach stosujących promieniowanie jonizujące do celów medycznych,</w:t>
      </w:r>
      <w:r w:rsidR="000E738B" w:rsidRPr="00C02FEF">
        <w:rPr>
          <w:lang w:eastAsia="pl-PL"/>
        </w:rPr>
        <w:t xml:space="preserve"> w </w:t>
      </w:r>
      <w:r w:rsidRPr="00C02FEF">
        <w:rPr>
          <w:lang w:eastAsia="pl-PL"/>
        </w:rPr>
        <w:t xml:space="preserve">tym </w:t>
      </w:r>
      <w:r w:rsidR="007D420C" w:rsidRPr="00C02FEF">
        <w:rPr>
          <w:lang w:eastAsia="pl-PL"/>
        </w:rPr>
        <w:t xml:space="preserve">760 </w:t>
      </w:r>
      <w:r w:rsidRPr="00C02FEF">
        <w:rPr>
          <w:lang w:eastAsia="pl-PL"/>
        </w:rPr>
        <w:t xml:space="preserve"> rentgenowskich aparatów stomatologicznych.</w:t>
      </w:r>
      <w:r w:rsidR="000E738B" w:rsidRPr="00C02FEF">
        <w:rPr>
          <w:lang w:eastAsia="pl-PL"/>
        </w:rPr>
        <w:t xml:space="preserve"> </w:t>
      </w:r>
      <w:r w:rsidR="0003258C">
        <w:rPr>
          <w:lang w:eastAsia="pl-PL"/>
        </w:rPr>
        <w:t>W</w:t>
      </w:r>
      <w:r w:rsidR="000E738B" w:rsidRPr="00C02FEF">
        <w:rPr>
          <w:lang w:eastAsia="pl-PL"/>
        </w:rPr>
        <w:t> </w:t>
      </w:r>
      <w:r w:rsidRPr="00C02FEF">
        <w:rPr>
          <w:lang w:eastAsia="pl-PL"/>
        </w:rPr>
        <w:t>2022 roku wydano 97 decyzji zezwalających na</w:t>
      </w:r>
      <w:r w:rsidR="002F3904">
        <w:rPr>
          <w:lang w:eastAsia="pl-PL"/>
        </w:rPr>
        <w:t> </w:t>
      </w:r>
      <w:r w:rsidRPr="00C02FEF">
        <w:rPr>
          <w:lang w:eastAsia="pl-PL"/>
        </w:rPr>
        <w:t>uruchamianie i stosowanie aparatów r</w:t>
      </w:r>
      <w:r w:rsidR="007D420C" w:rsidRPr="00C02FEF">
        <w:rPr>
          <w:lang w:eastAsia="pl-PL"/>
        </w:rPr>
        <w:t>entgenowskich,</w:t>
      </w:r>
      <w:r w:rsidR="000E738B" w:rsidRPr="00C02FEF">
        <w:rPr>
          <w:lang w:eastAsia="pl-PL"/>
        </w:rPr>
        <w:t xml:space="preserve"> w </w:t>
      </w:r>
      <w:r w:rsidR="007D420C" w:rsidRPr="00C02FEF">
        <w:rPr>
          <w:lang w:eastAsia="pl-PL"/>
        </w:rPr>
        <w:t>tym 5 tomografów komputerowych</w:t>
      </w:r>
      <w:r w:rsidRPr="00C02FEF">
        <w:rPr>
          <w:lang w:eastAsia="pl-PL"/>
        </w:rPr>
        <w:t xml:space="preserve"> oraz 57 decyzji zezwalających na uruchamianie medycznych pracowni r</w:t>
      </w:r>
      <w:r w:rsidR="007D420C" w:rsidRPr="00C02FEF">
        <w:rPr>
          <w:lang w:eastAsia="pl-PL"/>
        </w:rPr>
        <w:t>entgenowskich.</w:t>
      </w:r>
    </w:p>
    <w:p w14:paraId="3A5ED3AF" w14:textId="14671E95" w:rsidR="00FB0773" w:rsidRDefault="007B4BC2" w:rsidP="00C02FEF">
      <w:pPr>
        <w:pStyle w:val="Stylnastroninternet"/>
        <w:rPr>
          <w:lang w:eastAsia="pl-PL"/>
        </w:rPr>
      </w:pPr>
      <w:r w:rsidRPr="00C02FEF">
        <w:rPr>
          <w:lang w:eastAsia="pl-PL"/>
        </w:rPr>
        <w:t>Liczbę aparatów pod nadzorem (stan na 31 grudnia 2022 roku</w:t>
      </w:r>
      <w:r w:rsidR="007D420C" w:rsidRPr="00C02FEF">
        <w:rPr>
          <w:lang w:eastAsia="pl-PL"/>
        </w:rPr>
        <w:t>)</w:t>
      </w:r>
      <w:r w:rsidRPr="00C02FEF">
        <w:rPr>
          <w:lang w:eastAsia="pl-PL"/>
        </w:rPr>
        <w:t xml:space="preserve"> oraz liczbę aparatów, na które wydano zezwolenia</w:t>
      </w:r>
      <w:r w:rsidR="000E738B" w:rsidRPr="00C02FEF">
        <w:rPr>
          <w:lang w:eastAsia="pl-PL"/>
        </w:rPr>
        <w:t xml:space="preserve"> w </w:t>
      </w:r>
      <w:r w:rsidRPr="00C02FEF">
        <w:rPr>
          <w:lang w:eastAsia="pl-PL"/>
        </w:rPr>
        <w:t xml:space="preserve">2022 roku przedstawia tabela nr </w:t>
      </w:r>
      <w:r w:rsidR="005F7E9B" w:rsidRPr="00C02FEF">
        <w:rPr>
          <w:lang w:eastAsia="pl-PL"/>
        </w:rPr>
        <w:t>48</w:t>
      </w:r>
      <w:r w:rsidRPr="00C02FEF">
        <w:rPr>
          <w:lang w:eastAsia="pl-PL"/>
        </w:rPr>
        <w:t>.</w:t>
      </w:r>
      <w:bookmarkStart w:id="1244" w:name="_Toc133231342"/>
      <w:bookmarkStart w:id="1245" w:name="_Toc133236351"/>
      <w:bookmarkStart w:id="1246" w:name="_Toc133311741"/>
    </w:p>
    <w:p w14:paraId="66FF5D60" w14:textId="1C9F1479" w:rsidR="00C02FEF" w:rsidRPr="00C02FEF" w:rsidRDefault="00C02FEF" w:rsidP="00C02FEF">
      <w:pPr>
        <w:pStyle w:val="Stylnastroninternet"/>
        <w:rPr>
          <w:lang w:eastAsia="pl-PL"/>
        </w:rPr>
      </w:pPr>
      <w:r w:rsidRPr="00C02FEF">
        <w:rPr>
          <w:lang w:eastAsia="pl-PL"/>
        </w:rPr>
        <w:t>Niezmiernie istotnym elementem dla prowadzonego postępowania diagnostycznego jest zapewnienie nowoczesnej aparatury rentgenowskiej. Wyeksploatowana aparatura utrudnia, a niekiedy wręcz uniemożliwia postawienie właściwej diagnozy medycznej i</w:t>
      </w:r>
      <w:r w:rsidR="00E80DB7">
        <w:rPr>
          <w:lang w:eastAsia="pl-PL"/>
        </w:rPr>
        <w:t> </w:t>
      </w:r>
      <w:r w:rsidRPr="00C02FEF">
        <w:rPr>
          <w:lang w:eastAsia="pl-PL"/>
        </w:rPr>
        <w:t xml:space="preserve">powoduje otrzymywanie zwiększonych dawek promieniowania, dlatego też jednym z zadań Państwowej Inspekcji Sanitarnej jest ocena jakości aparatury </w:t>
      </w:r>
      <w:proofErr w:type="spellStart"/>
      <w:r w:rsidRPr="00C02FEF">
        <w:rPr>
          <w:lang w:eastAsia="pl-PL"/>
        </w:rPr>
        <w:t>rtg</w:t>
      </w:r>
      <w:proofErr w:type="spellEnd"/>
      <w:r w:rsidRPr="00C02FEF">
        <w:rPr>
          <w:lang w:eastAsia="pl-PL"/>
        </w:rPr>
        <w:t xml:space="preserve"> w kontekście ochrony pacjenta.</w:t>
      </w:r>
    </w:p>
    <w:p w14:paraId="110B3AC3" w14:textId="755AA9A3" w:rsidR="00C02FEF" w:rsidRDefault="00C02FEF" w:rsidP="00C02FEF">
      <w:pPr>
        <w:pStyle w:val="Stylnastroninternet"/>
        <w:rPr>
          <w:lang w:eastAsia="pl-PL"/>
        </w:rPr>
      </w:pPr>
      <w:r>
        <w:rPr>
          <w:lang w:eastAsia="pl-PL"/>
        </w:rPr>
        <w:br w:type="page"/>
      </w:r>
    </w:p>
    <w:p w14:paraId="0BE37C6F" w14:textId="62002082" w:rsidR="007B4BC2" w:rsidRPr="008A3EA8" w:rsidRDefault="007B4BC2" w:rsidP="00FB0773">
      <w:pPr>
        <w:pStyle w:val="Legenda"/>
        <w:keepNext/>
        <w:jc w:val="both"/>
        <w:rPr>
          <w:i w:val="0"/>
          <w:iCs w:val="0"/>
          <w:color w:val="auto"/>
        </w:rPr>
      </w:pPr>
      <w:bookmarkStart w:id="1247" w:name="_Toc133320597"/>
      <w:bookmarkStart w:id="1248" w:name="_Toc133321716"/>
      <w:bookmarkStart w:id="1249" w:name="_Toc133387694"/>
      <w:bookmarkStart w:id="1250" w:name="_Toc133388638"/>
      <w:bookmarkStart w:id="1251" w:name="_Toc133500661"/>
      <w:bookmarkStart w:id="1252" w:name="_Toc133559665"/>
      <w:bookmarkStart w:id="1253" w:name="_Toc133576687"/>
      <w:bookmarkStart w:id="1254" w:name="_Toc133582291"/>
      <w:bookmarkStart w:id="1255" w:name="_Toc133582909"/>
      <w:bookmarkStart w:id="1256" w:name="_Toc133583799"/>
      <w:bookmarkStart w:id="1257" w:name="_Toc134604408"/>
      <w:bookmarkStart w:id="1258" w:name="_Toc134610922"/>
      <w:bookmarkStart w:id="1259" w:name="_Toc135041621"/>
      <w:bookmarkStart w:id="1260" w:name="_Toc135828613"/>
      <w:r w:rsidRPr="008A3EA8">
        <w:rPr>
          <w:i w:val="0"/>
          <w:iCs w:val="0"/>
          <w:color w:val="auto"/>
        </w:rPr>
        <w:lastRenderedPageBreak/>
        <w:t xml:space="preserve">Tabela </w:t>
      </w:r>
      <w:r w:rsidRPr="008A3EA8">
        <w:rPr>
          <w:i w:val="0"/>
          <w:iCs w:val="0"/>
          <w:color w:val="auto"/>
        </w:rPr>
        <w:fldChar w:fldCharType="begin"/>
      </w:r>
      <w:r w:rsidRPr="008A3EA8">
        <w:rPr>
          <w:i w:val="0"/>
          <w:iCs w:val="0"/>
          <w:color w:val="auto"/>
        </w:rPr>
        <w:instrText xml:space="preserve"> SEQ Tabela \* ARABIC </w:instrText>
      </w:r>
      <w:r w:rsidRPr="008A3EA8">
        <w:rPr>
          <w:i w:val="0"/>
          <w:iCs w:val="0"/>
          <w:color w:val="auto"/>
        </w:rPr>
        <w:fldChar w:fldCharType="separate"/>
      </w:r>
      <w:r w:rsidR="00B41039" w:rsidRPr="008A3EA8">
        <w:rPr>
          <w:i w:val="0"/>
          <w:iCs w:val="0"/>
          <w:noProof/>
          <w:color w:val="auto"/>
        </w:rPr>
        <w:t>48</w:t>
      </w:r>
      <w:r w:rsidRPr="008A3EA8">
        <w:rPr>
          <w:i w:val="0"/>
          <w:iCs w:val="0"/>
          <w:noProof/>
          <w:color w:val="auto"/>
        </w:rPr>
        <w:fldChar w:fldCharType="end"/>
      </w:r>
      <w:r w:rsidR="004117B7">
        <w:rPr>
          <w:i w:val="0"/>
          <w:iCs w:val="0"/>
          <w:noProof/>
          <w:color w:val="auto"/>
        </w:rPr>
        <w:t>.</w:t>
      </w:r>
      <w:r w:rsidRPr="008A3EA8">
        <w:rPr>
          <w:i w:val="0"/>
          <w:iCs w:val="0"/>
          <w:color w:val="auto"/>
        </w:rPr>
        <w:t xml:space="preserve"> Liczba aparatów rentgenowskich</w:t>
      </w:r>
      <w:r w:rsidR="000E738B" w:rsidRPr="008A3EA8">
        <w:rPr>
          <w:i w:val="0"/>
          <w:iCs w:val="0"/>
          <w:color w:val="auto"/>
        </w:rPr>
        <w:t xml:space="preserve"> w </w:t>
      </w:r>
      <w:r w:rsidRPr="008A3EA8">
        <w:rPr>
          <w:i w:val="0"/>
          <w:iCs w:val="0"/>
          <w:color w:val="auto"/>
        </w:rPr>
        <w:t>województwie zachodniopomorskim</w:t>
      </w:r>
      <w:r w:rsidR="000F5F7B" w:rsidRPr="008A3EA8">
        <w:rPr>
          <w:i w:val="0"/>
          <w:iCs w:val="0"/>
          <w:color w:val="auto"/>
        </w:rPr>
        <w:t>.</w:t>
      </w:r>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p>
    <w:tbl>
      <w:tblPr>
        <w:tblStyle w:val="Siatkatabelijasna"/>
        <w:tblW w:w="9248" w:type="dxa"/>
        <w:jc w:val="center"/>
        <w:tblLook w:val="01E0" w:firstRow="1" w:lastRow="1" w:firstColumn="1" w:lastColumn="1" w:noHBand="0" w:noVBand="0"/>
        <w:tblCaption w:val="Tabela 48 Liczba aparatów rentgenowskich w województwie zachodniopomorskim."/>
        <w:tblDescription w:val="Tabela 48 Liczba aparatów rentgenowskich w województwie zachodniopomorskim."/>
      </w:tblPr>
      <w:tblGrid>
        <w:gridCol w:w="3552"/>
        <w:gridCol w:w="2983"/>
        <w:gridCol w:w="2713"/>
      </w:tblGrid>
      <w:tr w:rsidR="007B4BC2" w:rsidRPr="00DA7A20" w14:paraId="6FE67D44" w14:textId="77777777" w:rsidTr="00227565">
        <w:trPr>
          <w:jc w:val="center"/>
        </w:trPr>
        <w:tc>
          <w:tcPr>
            <w:tcW w:w="3552" w:type="dxa"/>
          </w:tcPr>
          <w:p w14:paraId="312973C9" w14:textId="77777777" w:rsidR="007B4BC2" w:rsidRPr="00A41BB3" w:rsidRDefault="007B4BC2" w:rsidP="00006725">
            <w:pPr>
              <w:spacing w:line="276" w:lineRule="auto"/>
              <w:jc w:val="center"/>
              <w:rPr>
                <w:rFonts w:eastAsia="Times New Roman" w:cstheme="minorHAnsi"/>
                <w:sz w:val="24"/>
                <w:szCs w:val="24"/>
                <w:lang w:eastAsia="pl-PL"/>
              </w:rPr>
            </w:pPr>
            <w:r w:rsidRPr="00A41BB3">
              <w:rPr>
                <w:rFonts w:eastAsia="Times New Roman" w:cstheme="minorHAnsi"/>
                <w:sz w:val="24"/>
                <w:szCs w:val="24"/>
                <w:lang w:eastAsia="pl-PL"/>
              </w:rPr>
              <w:t>Przeznaczenie aparatów rentgenowskich</w:t>
            </w:r>
          </w:p>
        </w:tc>
        <w:tc>
          <w:tcPr>
            <w:tcW w:w="2983" w:type="dxa"/>
          </w:tcPr>
          <w:p w14:paraId="1E4BA81C" w14:textId="4347B277" w:rsidR="007B4BC2" w:rsidRPr="00A41BB3" w:rsidRDefault="007B4BC2" w:rsidP="00006725">
            <w:pPr>
              <w:spacing w:line="276" w:lineRule="auto"/>
              <w:jc w:val="center"/>
              <w:rPr>
                <w:rFonts w:eastAsia="Times New Roman" w:cstheme="minorHAnsi"/>
                <w:sz w:val="24"/>
                <w:szCs w:val="24"/>
                <w:lang w:eastAsia="pl-PL"/>
              </w:rPr>
            </w:pPr>
            <w:r w:rsidRPr="00A41BB3">
              <w:rPr>
                <w:rFonts w:eastAsia="Times New Roman" w:cstheme="minorHAnsi"/>
                <w:sz w:val="24"/>
                <w:szCs w:val="24"/>
                <w:lang w:eastAsia="pl-PL"/>
              </w:rPr>
              <w:t xml:space="preserve">Liczba aparatów </w:t>
            </w:r>
            <w:proofErr w:type="spellStart"/>
            <w:r w:rsidRPr="00A41BB3">
              <w:rPr>
                <w:rFonts w:eastAsia="Times New Roman" w:cstheme="minorHAnsi"/>
                <w:sz w:val="24"/>
                <w:szCs w:val="24"/>
                <w:lang w:eastAsia="pl-PL"/>
              </w:rPr>
              <w:t>rtg</w:t>
            </w:r>
            <w:proofErr w:type="spellEnd"/>
            <w:r w:rsidRPr="00A41BB3">
              <w:rPr>
                <w:rFonts w:eastAsia="Times New Roman" w:cstheme="minorHAnsi"/>
                <w:sz w:val="24"/>
                <w:szCs w:val="24"/>
                <w:lang w:eastAsia="pl-PL"/>
              </w:rPr>
              <w:t xml:space="preserve"> w</w:t>
            </w:r>
            <w:r w:rsidR="00C02FEF">
              <w:rPr>
                <w:rFonts w:eastAsia="Times New Roman" w:cstheme="minorHAnsi"/>
                <w:sz w:val="24"/>
                <w:szCs w:val="24"/>
                <w:lang w:eastAsia="pl-PL"/>
              </w:rPr>
              <w:t> </w:t>
            </w:r>
            <w:r w:rsidRPr="00A41BB3">
              <w:rPr>
                <w:rFonts w:eastAsia="Times New Roman" w:cstheme="minorHAnsi"/>
                <w:sz w:val="24"/>
                <w:szCs w:val="24"/>
                <w:lang w:eastAsia="pl-PL"/>
              </w:rPr>
              <w:t>województwie zachodniopomorskim pod nadzorem ZPWIS</w:t>
            </w:r>
          </w:p>
        </w:tc>
        <w:tc>
          <w:tcPr>
            <w:tcW w:w="2713" w:type="dxa"/>
          </w:tcPr>
          <w:p w14:paraId="577CF597" w14:textId="246B16BE" w:rsidR="007B4BC2" w:rsidRPr="00A41BB3" w:rsidRDefault="007B4BC2" w:rsidP="00006725">
            <w:pPr>
              <w:spacing w:line="276" w:lineRule="auto"/>
              <w:jc w:val="center"/>
              <w:rPr>
                <w:rFonts w:eastAsia="Times New Roman" w:cstheme="minorHAnsi"/>
                <w:sz w:val="24"/>
                <w:szCs w:val="24"/>
                <w:lang w:eastAsia="pl-PL"/>
              </w:rPr>
            </w:pPr>
            <w:r w:rsidRPr="00A41BB3">
              <w:rPr>
                <w:rFonts w:eastAsia="Times New Roman" w:cstheme="minorHAnsi"/>
                <w:sz w:val="24"/>
                <w:szCs w:val="24"/>
                <w:lang w:eastAsia="pl-PL"/>
              </w:rPr>
              <w:t xml:space="preserve">Liczba aparatów </w:t>
            </w:r>
            <w:proofErr w:type="spellStart"/>
            <w:r w:rsidRPr="00A41BB3">
              <w:rPr>
                <w:rFonts w:eastAsia="Times New Roman" w:cstheme="minorHAnsi"/>
                <w:sz w:val="24"/>
                <w:szCs w:val="24"/>
                <w:lang w:eastAsia="pl-PL"/>
              </w:rPr>
              <w:t>rtg</w:t>
            </w:r>
            <w:proofErr w:type="spellEnd"/>
            <w:r w:rsidR="00C02FEF">
              <w:rPr>
                <w:rFonts w:eastAsia="Times New Roman" w:cstheme="minorHAnsi"/>
                <w:sz w:val="24"/>
                <w:szCs w:val="24"/>
                <w:lang w:eastAsia="pl-PL"/>
              </w:rPr>
              <w:t>,</w:t>
            </w:r>
            <w:r w:rsidRPr="00A41BB3">
              <w:rPr>
                <w:rFonts w:eastAsia="Times New Roman" w:cstheme="minorHAnsi"/>
                <w:sz w:val="24"/>
                <w:szCs w:val="24"/>
                <w:lang w:eastAsia="pl-PL"/>
              </w:rPr>
              <w:t xml:space="preserve"> na które wydano zezwolenia</w:t>
            </w:r>
            <w:r w:rsidR="000E738B">
              <w:rPr>
                <w:rFonts w:eastAsia="Times New Roman" w:cstheme="minorHAnsi"/>
                <w:sz w:val="24"/>
                <w:szCs w:val="24"/>
                <w:lang w:eastAsia="pl-PL"/>
              </w:rPr>
              <w:t xml:space="preserve"> w </w:t>
            </w:r>
            <w:r w:rsidRPr="00A41BB3">
              <w:rPr>
                <w:rFonts w:eastAsia="Times New Roman" w:cstheme="minorHAnsi"/>
                <w:sz w:val="24"/>
                <w:szCs w:val="24"/>
                <w:lang w:eastAsia="pl-PL"/>
              </w:rPr>
              <w:t>202</w:t>
            </w:r>
            <w:r>
              <w:rPr>
                <w:rFonts w:eastAsia="Times New Roman" w:cstheme="minorHAnsi"/>
                <w:sz w:val="24"/>
                <w:szCs w:val="24"/>
                <w:lang w:eastAsia="pl-PL"/>
              </w:rPr>
              <w:t>2</w:t>
            </w:r>
            <w:r w:rsidRPr="00A41BB3">
              <w:rPr>
                <w:rFonts w:eastAsia="Times New Roman" w:cstheme="minorHAnsi"/>
                <w:sz w:val="24"/>
                <w:szCs w:val="24"/>
                <w:lang w:eastAsia="pl-PL"/>
              </w:rPr>
              <w:t xml:space="preserve"> roku</w:t>
            </w:r>
          </w:p>
        </w:tc>
      </w:tr>
      <w:tr w:rsidR="007B4BC2" w:rsidRPr="00DA7A20" w14:paraId="2FFEDD88" w14:textId="77777777" w:rsidTr="00227565">
        <w:trPr>
          <w:jc w:val="center"/>
        </w:trPr>
        <w:tc>
          <w:tcPr>
            <w:tcW w:w="3552" w:type="dxa"/>
          </w:tcPr>
          <w:p w14:paraId="78608A9E" w14:textId="77777777" w:rsidR="007B4BC2" w:rsidRPr="00A41BB3" w:rsidRDefault="007B4BC2" w:rsidP="00006725">
            <w:pPr>
              <w:spacing w:line="276" w:lineRule="auto"/>
              <w:rPr>
                <w:rFonts w:eastAsia="Times New Roman" w:cstheme="minorHAnsi"/>
                <w:sz w:val="24"/>
                <w:szCs w:val="24"/>
                <w:lang w:eastAsia="pl-PL"/>
              </w:rPr>
            </w:pPr>
            <w:r w:rsidRPr="00A41BB3">
              <w:rPr>
                <w:rFonts w:eastAsia="Times New Roman" w:cstheme="minorHAnsi"/>
                <w:sz w:val="24"/>
                <w:szCs w:val="24"/>
                <w:lang w:eastAsia="pl-PL"/>
              </w:rPr>
              <w:t>radiologia zabiegowa</w:t>
            </w:r>
          </w:p>
        </w:tc>
        <w:tc>
          <w:tcPr>
            <w:tcW w:w="2983" w:type="dxa"/>
          </w:tcPr>
          <w:p w14:paraId="2AB2C56A" w14:textId="77777777" w:rsidR="007B4BC2" w:rsidRPr="00A41BB3" w:rsidRDefault="007B4BC2" w:rsidP="00006725">
            <w:pPr>
              <w:spacing w:line="276" w:lineRule="auto"/>
              <w:jc w:val="center"/>
              <w:rPr>
                <w:rFonts w:eastAsia="Times New Roman" w:cstheme="minorHAnsi"/>
                <w:sz w:val="24"/>
                <w:szCs w:val="24"/>
                <w:lang w:eastAsia="pl-PL"/>
              </w:rPr>
            </w:pPr>
            <w:r>
              <w:rPr>
                <w:rFonts w:eastAsia="Times New Roman" w:cstheme="minorHAnsi"/>
                <w:sz w:val="24"/>
                <w:szCs w:val="24"/>
                <w:lang w:eastAsia="pl-PL"/>
              </w:rPr>
              <w:t>81</w:t>
            </w:r>
          </w:p>
        </w:tc>
        <w:tc>
          <w:tcPr>
            <w:tcW w:w="2713" w:type="dxa"/>
          </w:tcPr>
          <w:p w14:paraId="274C2A48" w14:textId="77777777" w:rsidR="007B4BC2" w:rsidRPr="00A41BB3" w:rsidRDefault="007B4BC2" w:rsidP="00006725">
            <w:pPr>
              <w:spacing w:line="276" w:lineRule="auto"/>
              <w:jc w:val="center"/>
              <w:rPr>
                <w:rFonts w:eastAsia="Times New Roman" w:cstheme="minorHAnsi"/>
                <w:sz w:val="24"/>
                <w:szCs w:val="24"/>
                <w:lang w:eastAsia="pl-PL"/>
              </w:rPr>
            </w:pPr>
            <w:r>
              <w:rPr>
                <w:rFonts w:eastAsia="Times New Roman" w:cstheme="minorHAnsi"/>
                <w:sz w:val="24"/>
                <w:szCs w:val="24"/>
                <w:lang w:eastAsia="pl-PL"/>
              </w:rPr>
              <w:t>6</w:t>
            </w:r>
          </w:p>
        </w:tc>
      </w:tr>
      <w:tr w:rsidR="007B4BC2" w:rsidRPr="00DA7A20" w14:paraId="18589C30" w14:textId="77777777" w:rsidTr="00227565">
        <w:trPr>
          <w:jc w:val="center"/>
        </w:trPr>
        <w:tc>
          <w:tcPr>
            <w:tcW w:w="3552" w:type="dxa"/>
          </w:tcPr>
          <w:p w14:paraId="5F8567EC" w14:textId="77777777" w:rsidR="007B4BC2" w:rsidRPr="00A41BB3" w:rsidRDefault="007B4BC2" w:rsidP="00006725">
            <w:pPr>
              <w:spacing w:line="276" w:lineRule="auto"/>
              <w:rPr>
                <w:rFonts w:eastAsia="Times New Roman" w:cstheme="minorHAnsi"/>
                <w:sz w:val="24"/>
                <w:szCs w:val="24"/>
                <w:lang w:eastAsia="pl-PL"/>
              </w:rPr>
            </w:pPr>
            <w:r w:rsidRPr="00A41BB3">
              <w:rPr>
                <w:rFonts w:eastAsia="Times New Roman" w:cstheme="minorHAnsi"/>
                <w:sz w:val="24"/>
                <w:szCs w:val="24"/>
                <w:lang w:eastAsia="pl-PL"/>
              </w:rPr>
              <w:t>tylko do zdjęć</w:t>
            </w:r>
          </w:p>
        </w:tc>
        <w:tc>
          <w:tcPr>
            <w:tcW w:w="2983" w:type="dxa"/>
          </w:tcPr>
          <w:p w14:paraId="1BF0A772" w14:textId="77777777" w:rsidR="007B4BC2" w:rsidRPr="00A41BB3" w:rsidRDefault="007B4BC2" w:rsidP="00006725">
            <w:pPr>
              <w:spacing w:line="276" w:lineRule="auto"/>
              <w:jc w:val="center"/>
              <w:rPr>
                <w:rFonts w:eastAsia="Times New Roman" w:cstheme="minorHAnsi"/>
                <w:sz w:val="24"/>
                <w:szCs w:val="24"/>
                <w:lang w:eastAsia="pl-PL"/>
              </w:rPr>
            </w:pPr>
            <w:r w:rsidRPr="00A41BB3">
              <w:rPr>
                <w:rFonts w:eastAsia="Times New Roman" w:cstheme="minorHAnsi"/>
                <w:sz w:val="24"/>
                <w:szCs w:val="24"/>
                <w:lang w:eastAsia="pl-PL"/>
              </w:rPr>
              <w:t>12</w:t>
            </w:r>
            <w:r>
              <w:rPr>
                <w:rFonts w:eastAsia="Times New Roman" w:cstheme="minorHAnsi"/>
                <w:sz w:val="24"/>
                <w:szCs w:val="24"/>
                <w:lang w:eastAsia="pl-PL"/>
              </w:rPr>
              <w:t>5</w:t>
            </w:r>
          </w:p>
        </w:tc>
        <w:tc>
          <w:tcPr>
            <w:tcW w:w="2713" w:type="dxa"/>
          </w:tcPr>
          <w:p w14:paraId="7A548AAA" w14:textId="77777777" w:rsidR="007B4BC2" w:rsidRPr="00A41BB3" w:rsidRDefault="007B4BC2" w:rsidP="00006725">
            <w:pPr>
              <w:spacing w:line="276" w:lineRule="auto"/>
              <w:jc w:val="center"/>
              <w:rPr>
                <w:rFonts w:eastAsia="Times New Roman" w:cstheme="minorHAnsi"/>
                <w:sz w:val="24"/>
                <w:szCs w:val="24"/>
                <w:lang w:eastAsia="pl-PL"/>
              </w:rPr>
            </w:pPr>
            <w:r w:rsidRPr="00A41BB3">
              <w:rPr>
                <w:rFonts w:eastAsia="Times New Roman" w:cstheme="minorHAnsi"/>
                <w:sz w:val="24"/>
                <w:szCs w:val="24"/>
                <w:lang w:eastAsia="pl-PL"/>
              </w:rPr>
              <w:t>1</w:t>
            </w:r>
            <w:r>
              <w:rPr>
                <w:rFonts w:eastAsia="Times New Roman" w:cstheme="minorHAnsi"/>
                <w:sz w:val="24"/>
                <w:szCs w:val="24"/>
                <w:lang w:eastAsia="pl-PL"/>
              </w:rPr>
              <w:t>2</w:t>
            </w:r>
          </w:p>
        </w:tc>
      </w:tr>
      <w:tr w:rsidR="007B4BC2" w:rsidRPr="00DA7A20" w14:paraId="4BA6C30C" w14:textId="77777777" w:rsidTr="00227565">
        <w:trPr>
          <w:jc w:val="center"/>
        </w:trPr>
        <w:tc>
          <w:tcPr>
            <w:tcW w:w="3552" w:type="dxa"/>
          </w:tcPr>
          <w:p w14:paraId="1A6C9DCE" w14:textId="3C824F59"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do prześwietleń oraz do zdjęć i</w:t>
            </w:r>
            <w:r w:rsidR="00C02FEF">
              <w:rPr>
                <w:rFonts w:eastAsia="Times New Roman" w:cstheme="minorHAnsi"/>
                <w:sz w:val="24"/>
                <w:szCs w:val="24"/>
                <w:lang w:eastAsia="pl-PL"/>
              </w:rPr>
              <w:t> </w:t>
            </w:r>
            <w:r w:rsidRPr="00F010AB">
              <w:rPr>
                <w:rFonts w:eastAsia="Times New Roman" w:cstheme="minorHAnsi"/>
                <w:sz w:val="24"/>
                <w:szCs w:val="24"/>
                <w:lang w:eastAsia="pl-PL"/>
              </w:rPr>
              <w:t>prześwietleń</w:t>
            </w:r>
          </w:p>
        </w:tc>
        <w:tc>
          <w:tcPr>
            <w:tcW w:w="2983" w:type="dxa"/>
          </w:tcPr>
          <w:p w14:paraId="53EE9C6F" w14:textId="77777777" w:rsidR="007B4BC2" w:rsidRPr="00DA7A20" w:rsidRDefault="007B4BC2" w:rsidP="00006725">
            <w:pPr>
              <w:spacing w:line="276" w:lineRule="auto"/>
              <w:jc w:val="center"/>
              <w:rPr>
                <w:rFonts w:eastAsia="Times New Roman" w:cstheme="minorHAnsi"/>
                <w:color w:val="FF0000"/>
                <w:sz w:val="24"/>
                <w:szCs w:val="24"/>
                <w:lang w:eastAsia="pl-PL"/>
              </w:rPr>
            </w:pPr>
            <w:r w:rsidRPr="00A91F60">
              <w:rPr>
                <w:rFonts w:eastAsia="Times New Roman" w:cstheme="minorHAnsi"/>
                <w:sz w:val="24"/>
                <w:szCs w:val="24"/>
                <w:lang w:eastAsia="pl-PL"/>
              </w:rPr>
              <w:t>18</w:t>
            </w:r>
          </w:p>
        </w:tc>
        <w:tc>
          <w:tcPr>
            <w:tcW w:w="2713" w:type="dxa"/>
          </w:tcPr>
          <w:p w14:paraId="03F43BCC" w14:textId="77777777" w:rsidR="007B4BC2" w:rsidRPr="00DA7A20" w:rsidRDefault="007B4BC2" w:rsidP="00006725">
            <w:pPr>
              <w:spacing w:line="276" w:lineRule="auto"/>
              <w:jc w:val="center"/>
              <w:rPr>
                <w:rFonts w:eastAsia="Times New Roman" w:cstheme="minorHAnsi"/>
                <w:color w:val="FF0000"/>
                <w:sz w:val="24"/>
                <w:szCs w:val="24"/>
                <w:lang w:eastAsia="pl-PL"/>
              </w:rPr>
            </w:pPr>
            <w:r w:rsidRPr="0063750D">
              <w:rPr>
                <w:rFonts w:eastAsia="Times New Roman" w:cstheme="minorHAnsi"/>
                <w:sz w:val="24"/>
                <w:szCs w:val="24"/>
                <w:lang w:eastAsia="pl-PL"/>
              </w:rPr>
              <w:t>2</w:t>
            </w:r>
          </w:p>
        </w:tc>
      </w:tr>
      <w:tr w:rsidR="007B4BC2" w:rsidRPr="00DA7A20" w14:paraId="63187560" w14:textId="77777777" w:rsidTr="00227565">
        <w:trPr>
          <w:jc w:val="center"/>
        </w:trPr>
        <w:tc>
          <w:tcPr>
            <w:tcW w:w="3552" w:type="dxa"/>
          </w:tcPr>
          <w:p w14:paraId="57957734" w14:textId="77777777"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mammografy</w:t>
            </w:r>
          </w:p>
        </w:tc>
        <w:tc>
          <w:tcPr>
            <w:tcW w:w="2983" w:type="dxa"/>
          </w:tcPr>
          <w:p w14:paraId="1C0AE98C" w14:textId="77777777" w:rsidR="007B4BC2" w:rsidRPr="0063750D" w:rsidRDefault="007B4BC2" w:rsidP="00006725">
            <w:pPr>
              <w:spacing w:line="276" w:lineRule="auto"/>
              <w:jc w:val="center"/>
              <w:rPr>
                <w:rFonts w:eastAsia="Times New Roman" w:cstheme="minorHAnsi"/>
                <w:sz w:val="24"/>
                <w:szCs w:val="24"/>
                <w:lang w:eastAsia="pl-PL"/>
              </w:rPr>
            </w:pPr>
            <w:r w:rsidRPr="0063750D">
              <w:rPr>
                <w:rFonts w:eastAsia="Times New Roman" w:cstheme="minorHAnsi"/>
                <w:sz w:val="24"/>
                <w:szCs w:val="24"/>
                <w:lang w:eastAsia="pl-PL"/>
              </w:rPr>
              <w:t>16</w:t>
            </w:r>
          </w:p>
        </w:tc>
        <w:tc>
          <w:tcPr>
            <w:tcW w:w="2713" w:type="dxa"/>
          </w:tcPr>
          <w:p w14:paraId="69AE69A9" w14:textId="77777777" w:rsidR="007B4BC2" w:rsidRPr="0063750D" w:rsidRDefault="007B4BC2" w:rsidP="00006725">
            <w:pPr>
              <w:spacing w:line="276" w:lineRule="auto"/>
              <w:jc w:val="center"/>
              <w:rPr>
                <w:rFonts w:eastAsia="Times New Roman" w:cstheme="minorHAnsi"/>
                <w:sz w:val="24"/>
                <w:szCs w:val="24"/>
                <w:lang w:eastAsia="pl-PL"/>
              </w:rPr>
            </w:pPr>
            <w:r w:rsidRPr="0063750D">
              <w:rPr>
                <w:rFonts w:eastAsia="Times New Roman" w:cstheme="minorHAnsi"/>
                <w:sz w:val="24"/>
                <w:szCs w:val="24"/>
                <w:lang w:eastAsia="pl-PL"/>
              </w:rPr>
              <w:t>2</w:t>
            </w:r>
          </w:p>
        </w:tc>
      </w:tr>
      <w:tr w:rsidR="007B4BC2" w:rsidRPr="00DA7A20" w14:paraId="7A7025BD" w14:textId="77777777" w:rsidTr="00227565">
        <w:trPr>
          <w:jc w:val="center"/>
        </w:trPr>
        <w:tc>
          <w:tcPr>
            <w:tcW w:w="3552" w:type="dxa"/>
          </w:tcPr>
          <w:p w14:paraId="3C5BBCD1" w14:textId="77777777"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 xml:space="preserve">stomatologiczne wewnątrzustne </w:t>
            </w:r>
          </w:p>
        </w:tc>
        <w:tc>
          <w:tcPr>
            <w:tcW w:w="2983" w:type="dxa"/>
          </w:tcPr>
          <w:p w14:paraId="266768B5" w14:textId="77777777" w:rsidR="007B4BC2" w:rsidRPr="0063750D" w:rsidRDefault="007B4BC2" w:rsidP="00006725">
            <w:pPr>
              <w:spacing w:line="276" w:lineRule="auto"/>
              <w:jc w:val="center"/>
              <w:rPr>
                <w:rFonts w:eastAsia="Times New Roman" w:cstheme="minorHAnsi"/>
                <w:sz w:val="24"/>
                <w:szCs w:val="24"/>
                <w:lang w:eastAsia="pl-PL"/>
              </w:rPr>
            </w:pPr>
            <w:r w:rsidRPr="0063750D">
              <w:rPr>
                <w:rFonts w:eastAsia="Times New Roman" w:cstheme="minorHAnsi"/>
                <w:sz w:val="24"/>
                <w:szCs w:val="24"/>
                <w:lang w:eastAsia="pl-PL"/>
              </w:rPr>
              <w:t>5</w:t>
            </w:r>
            <w:r>
              <w:rPr>
                <w:rFonts w:eastAsia="Times New Roman" w:cstheme="minorHAnsi"/>
                <w:sz w:val="24"/>
                <w:szCs w:val="24"/>
                <w:lang w:eastAsia="pl-PL"/>
              </w:rPr>
              <w:t>83</w:t>
            </w:r>
          </w:p>
        </w:tc>
        <w:tc>
          <w:tcPr>
            <w:tcW w:w="2713" w:type="dxa"/>
          </w:tcPr>
          <w:p w14:paraId="6828A5DE" w14:textId="77777777" w:rsidR="007B4BC2" w:rsidRPr="0063750D" w:rsidRDefault="007B4BC2" w:rsidP="00006725">
            <w:pPr>
              <w:spacing w:line="276" w:lineRule="auto"/>
              <w:jc w:val="center"/>
              <w:rPr>
                <w:rFonts w:eastAsia="Times New Roman" w:cstheme="minorHAnsi"/>
                <w:sz w:val="24"/>
                <w:szCs w:val="24"/>
                <w:lang w:eastAsia="pl-PL"/>
              </w:rPr>
            </w:pPr>
            <w:r>
              <w:rPr>
                <w:rFonts w:eastAsia="Times New Roman" w:cstheme="minorHAnsi"/>
                <w:sz w:val="24"/>
                <w:szCs w:val="24"/>
                <w:lang w:eastAsia="pl-PL"/>
              </w:rPr>
              <w:t>47</w:t>
            </w:r>
          </w:p>
        </w:tc>
      </w:tr>
      <w:tr w:rsidR="007B4BC2" w:rsidRPr="00DA7A20" w14:paraId="48600725" w14:textId="77777777" w:rsidTr="00227565">
        <w:trPr>
          <w:trHeight w:val="417"/>
          <w:jc w:val="center"/>
        </w:trPr>
        <w:tc>
          <w:tcPr>
            <w:tcW w:w="3552" w:type="dxa"/>
          </w:tcPr>
          <w:p w14:paraId="3B64B9AC" w14:textId="77777777"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 xml:space="preserve">stomatologiczne panoramiczne </w:t>
            </w:r>
          </w:p>
          <w:p w14:paraId="2233D89F" w14:textId="4E4EEA79"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(w tym</w:t>
            </w:r>
            <w:r w:rsidR="005A5A82">
              <w:rPr>
                <w:rFonts w:eastAsia="Times New Roman" w:cstheme="minorHAnsi"/>
                <w:sz w:val="24"/>
                <w:szCs w:val="24"/>
                <w:lang w:eastAsia="pl-PL"/>
              </w:rPr>
              <w:t xml:space="preserve"> z </w:t>
            </w:r>
            <w:r w:rsidRPr="00F010AB">
              <w:rPr>
                <w:rFonts w:eastAsia="Times New Roman" w:cstheme="minorHAnsi"/>
                <w:sz w:val="24"/>
                <w:szCs w:val="24"/>
                <w:lang w:eastAsia="pl-PL"/>
              </w:rPr>
              <w:t>funkcją stomatologicznej tomografii komputerowej wiązki stożkowej oraz przystawk</w:t>
            </w:r>
            <w:r w:rsidR="001F4FAE">
              <w:rPr>
                <w:rFonts w:eastAsia="Times New Roman" w:cstheme="minorHAnsi"/>
                <w:sz w:val="24"/>
                <w:szCs w:val="24"/>
                <w:lang w:eastAsia="pl-PL"/>
              </w:rPr>
              <w:t xml:space="preserve">ą </w:t>
            </w:r>
            <w:r w:rsidRPr="00F010AB">
              <w:rPr>
                <w:rFonts w:eastAsia="Times New Roman" w:cstheme="minorHAnsi"/>
                <w:sz w:val="24"/>
                <w:szCs w:val="24"/>
                <w:lang w:eastAsia="pl-PL"/>
              </w:rPr>
              <w:t xml:space="preserve">cefalometryczną) </w:t>
            </w:r>
          </w:p>
        </w:tc>
        <w:tc>
          <w:tcPr>
            <w:tcW w:w="2983" w:type="dxa"/>
          </w:tcPr>
          <w:p w14:paraId="3A0A1D22" w14:textId="77777777" w:rsidR="007B4BC2" w:rsidRPr="0063750D" w:rsidRDefault="007B4BC2" w:rsidP="00006725">
            <w:pPr>
              <w:spacing w:line="276" w:lineRule="auto"/>
              <w:jc w:val="center"/>
              <w:rPr>
                <w:rFonts w:eastAsia="Times New Roman" w:cstheme="minorHAnsi"/>
                <w:sz w:val="24"/>
                <w:szCs w:val="24"/>
                <w:lang w:eastAsia="pl-PL"/>
              </w:rPr>
            </w:pPr>
            <w:r w:rsidRPr="0063750D">
              <w:rPr>
                <w:rFonts w:eastAsia="Times New Roman" w:cstheme="minorHAnsi"/>
                <w:sz w:val="24"/>
                <w:szCs w:val="24"/>
                <w:lang w:eastAsia="pl-PL"/>
              </w:rPr>
              <w:t>1</w:t>
            </w:r>
            <w:r>
              <w:rPr>
                <w:rFonts w:eastAsia="Times New Roman" w:cstheme="minorHAnsi"/>
                <w:sz w:val="24"/>
                <w:szCs w:val="24"/>
                <w:lang w:eastAsia="pl-PL"/>
              </w:rPr>
              <w:t>77</w:t>
            </w:r>
          </w:p>
        </w:tc>
        <w:tc>
          <w:tcPr>
            <w:tcW w:w="2713" w:type="dxa"/>
          </w:tcPr>
          <w:p w14:paraId="310C853B" w14:textId="77777777" w:rsidR="007B4BC2" w:rsidRPr="0063750D" w:rsidRDefault="007B4BC2" w:rsidP="00006725">
            <w:pPr>
              <w:spacing w:line="276" w:lineRule="auto"/>
              <w:jc w:val="center"/>
              <w:rPr>
                <w:rFonts w:eastAsia="Times New Roman" w:cstheme="minorHAnsi"/>
                <w:sz w:val="24"/>
                <w:szCs w:val="24"/>
                <w:lang w:eastAsia="pl-PL"/>
              </w:rPr>
            </w:pPr>
            <w:r w:rsidRPr="0063750D">
              <w:rPr>
                <w:rFonts w:eastAsia="Times New Roman" w:cstheme="minorHAnsi"/>
                <w:sz w:val="24"/>
                <w:szCs w:val="24"/>
                <w:lang w:eastAsia="pl-PL"/>
              </w:rPr>
              <w:t>2</w:t>
            </w:r>
            <w:r>
              <w:rPr>
                <w:rFonts w:eastAsia="Times New Roman" w:cstheme="minorHAnsi"/>
                <w:sz w:val="24"/>
                <w:szCs w:val="24"/>
                <w:lang w:eastAsia="pl-PL"/>
              </w:rPr>
              <w:t>3</w:t>
            </w:r>
          </w:p>
        </w:tc>
      </w:tr>
      <w:tr w:rsidR="007B4BC2" w:rsidRPr="00DA7A20" w14:paraId="023702D6" w14:textId="77777777" w:rsidTr="00227565">
        <w:trPr>
          <w:jc w:val="center"/>
        </w:trPr>
        <w:tc>
          <w:tcPr>
            <w:tcW w:w="3552" w:type="dxa"/>
          </w:tcPr>
          <w:p w14:paraId="26FEE0B2" w14:textId="77777777"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densytometry</w:t>
            </w:r>
          </w:p>
        </w:tc>
        <w:tc>
          <w:tcPr>
            <w:tcW w:w="2983" w:type="dxa"/>
          </w:tcPr>
          <w:p w14:paraId="1AFEE6BB" w14:textId="77777777" w:rsidR="007B4BC2" w:rsidRPr="0063750D" w:rsidRDefault="007B4BC2" w:rsidP="00006725">
            <w:pPr>
              <w:spacing w:line="276" w:lineRule="auto"/>
              <w:jc w:val="center"/>
              <w:rPr>
                <w:rFonts w:eastAsia="Times New Roman" w:cstheme="minorHAnsi"/>
                <w:sz w:val="24"/>
                <w:szCs w:val="24"/>
                <w:lang w:eastAsia="pl-PL"/>
              </w:rPr>
            </w:pPr>
            <w:r w:rsidRPr="0063750D">
              <w:rPr>
                <w:rFonts w:eastAsia="Times New Roman" w:cstheme="minorHAnsi"/>
                <w:sz w:val="24"/>
                <w:szCs w:val="24"/>
                <w:lang w:eastAsia="pl-PL"/>
              </w:rPr>
              <w:t>11</w:t>
            </w:r>
          </w:p>
        </w:tc>
        <w:tc>
          <w:tcPr>
            <w:tcW w:w="2713" w:type="dxa"/>
          </w:tcPr>
          <w:p w14:paraId="3FE65426" w14:textId="77777777" w:rsidR="007B4BC2" w:rsidRPr="0063750D" w:rsidRDefault="007B4BC2" w:rsidP="00006725">
            <w:pPr>
              <w:spacing w:line="276" w:lineRule="auto"/>
              <w:jc w:val="center"/>
              <w:rPr>
                <w:rFonts w:eastAsia="Times New Roman" w:cstheme="minorHAnsi"/>
                <w:sz w:val="24"/>
                <w:szCs w:val="24"/>
                <w:lang w:eastAsia="pl-PL"/>
              </w:rPr>
            </w:pPr>
            <w:r>
              <w:rPr>
                <w:rFonts w:eastAsia="Times New Roman" w:cstheme="minorHAnsi"/>
                <w:sz w:val="24"/>
                <w:szCs w:val="24"/>
                <w:lang w:eastAsia="pl-PL"/>
              </w:rPr>
              <w:t>0</w:t>
            </w:r>
          </w:p>
        </w:tc>
      </w:tr>
      <w:tr w:rsidR="007B4BC2" w:rsidRPr="00DA7A20" w14:paraId="6BB6139A" w14:textId="77777777" w:rsidTr="00227565">
        <w:trPr>
          <w:jc w:val="center"/>
        </w:trPr>
        <w:tc>
          <w:tcPr>
            <w:tcW w:w="3552" w:type="dxa"/>
          </w:tcPr>
          <w:p w14:paraId="137474BB" w14:textId="77777777"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tomografy komputerowe</w:t>
            </w:r>
          </w:p>
        </w:tc>
        <w:tc>
          <w:tcPr>
            <w:tcW w:w="2983" w:type="dxa"/>
          </w:tcPr>
          <w:p w14:paraId="75AEEB1F" w14:textId="77777777" w:rsidR="007B4BC2" w:rsidRPr="0063750D" w:rsidRDefault="007B4BC2" w:rsidP="00006725">
            <w:pPr>
              <w:spacing w:line="276" w:lineRule="auto"/>
              <w:jc w:val="center"/>
              <w:rPr>
                <w:rFonts w:eastAsia="Times New Roman" w:cstheme="minorHAnsi"/>
                <w:sz w:val="24"/>
                <w:szCs w:val="24"/>
                <w:lang w:eastAsia="pl-PL"/>
              </w:rPr>
            </w:pPr>
            <w:r w:rsidRPr="0063750D">
              <w:rPr>
                <w:rFonts w:eastAsia="Times New Roman" w:cstheme="minorHAnsi"/>
                <w:sz w:val="24"/>
                <w:szCs w:val="24"/>
                <w:lang w:eastAsia="pl-PL"/>
              </w:rPr>
              <w:t>3</w:t>
            </w:r>
            <w:r>
              <w:rPr>
                <w:rFonts w:eastAsia="Times New Roman" w:cstheme="minorHAnsi"/>
                <w:sz w:val="24"/>
                <w:szCs w:val="24"/>
                <w:lang w:eastAsia="pl-PL"/>
              </w:rPr>
              <w:t>5</w:t>
            </w:r>
          </w:p>
        </w:tc>
        <w:tc>
          <w:tcPr>
            <w:tcW w:w="2713" w:type="dxa"/>
          </w:tcPr>
          <w:p w14:paraId="527EF627" w14:textId="77777777" w:rsidR="007B4BC2" w:rsidRPr="0063750D" w:rsidRDefault="007B4BC2" w:rsidP="00006725">
            <w:pPr>
              <w:spacing w:line="276" w:lineRule="auto"/>
              <w:jc w:val="center"/>
              <w:rPr>
                <w:rFonts w:eastAsia="Times New Roman" w:cstheme="minorHAnsi"/>
                <w:sz w:val="24"/>
                <w:szCs w:val="24"/>
                <w:lang w:eastAsia="pl-PL"/>
              </w:rPr>
            </w:pPr>
            <w:r>
              <w:rPr>
                <w:rFonts w:eastAsia="Times New Roman" w:cstheme="minorHAnsi"/>
                <w:sz w:val="24"/>
                <w:szCs w:val="24"/>
                <w:lang w:eastAsia="pl-PL"/>
              </w:rPr>
              <w:t>5</w:t>
            </w:r>
          </w:p>
        </w:tc>
      </w:tr>
      <w:tr w:rsidR="007B4BC2" w:rsidRPr="00DA7A20" w14:paraId="1C5D63FA" w14:textId="77777777" w:rsidTr="00227565">
        <w:trPr>
          <w:jc w:val="center"/>
        </w:trPr>
        <w:tc>
          <w:tcPr>
            <w:tcW w:w="3552" w:type="dxa"/>
          </w:tcPr>
          <w:p w14:paraId="431AE831" w14:textId="77777777" w:rsidR="007B4BC2" w:rsidRPr="00F010AB" w:rsidRDefault="007B4BC2" w:rsidP="00006725">
            <w:pPr>
              <w:spacing w:line="276" w:lineRule="auto"/>
              <w:rPr>
                <w:rFonts w:eastAsia="Times New Roman" w:cstheme="minorHAnsi"/>
                <w:sz w:val="24"/>
                <w:szCs w:val="24"/>
                <w:lang w:eastAsia="pl-PL"/>
              </w:rPr>
            </w:pPr>
            <w:r w:rsidRPr="00F010AB">
              <w:rPr>
                <w:rFonts w:eastAsia="Times New Roman" w:cstheme="minorHAnsi"/>
                <w:sz w:val="24"/>
                <w:szCs w:val="24"/>
                <w:lang w:eastAsia="pl-PL"/>
              </w:rPr>
              <w:t>Suma</w:t>
            </w:r>
          </w:p>
        </w:tc>
        <w:tc>
          <w:tcPr>
            <w:tcW w:w="2983" w:type="dxa"/>
          </w:tcPr>
          <w:p w14:paraId="7A4A7358" w14:textId="77777777" w:rsidR="007B4BC2" w:rsidRPr="0063750D" w:rsidRDefault="007B4BC2" w:rsidP="00006725">
            <w:pPr>
              <w:spacing w:line="276" w:lineRule="auto"/>
              <w:jc w:val="center"/>
              <w:rPr>
                <w:rFonts w:eastAsia="Times New Roman" w:cstheme="minorHAnsi"/>
                <w:sz w:val="24"/>
                <w:szCs w:val="24"/>
                <w:lang w:eastAsia="pl-PL"/>
              </w:rPr>
            </w:pPr>
            <w:r>
              <w:rPr>
                <w:rFonts w:eastAsia="Times New Roman" w:cstheme="minorHAnsi"/>
                <w:sz w:val="24"/>
                <w:szCs w:val="24"/>
                <w:lang w:eastAsia="pl-PL"/>
              </w:rPr>
              <w:t>1046</w:t>
            </w:r>
          </w:p>
        </w:tc>
        <w:tc>
          <w:tcPr>
            <w:tcW w:w="2713" w:type="dxa"/>
          </w:tcPr>
          <w:p w14:paraId="1537E51E" w14:textId="77777777" w:rsidR="007B4BC2" w:rsidRPr="0063750D" w:rsidRDefault="007B4BC2" w:rsidP="00006725">
            <w:pPr>
              <w:spacing w:line="276" w:lineRule="auto"/>
              <w:jc w:val="center"/>
              <w:rPr>
                <w:rFonts w:eastAsia="Times New Roman" w:cstheme="minorHAnsi"/>
                <w:sz w:val="24"/>
                <w:szCs w:val="24"/>
                <w:lang w:eastAsia="pl-PL"/>
              </w:rPr>
            </w:pPr>
            <w:r>
              <w:rPr>
                <w:rFonts w:eastAsia="Times New Roman" w:cstheme="minorHAnsi"/>
                <w:sz w:val="24"/>
                <w:szCs w:val="24"/>
                <w:lang w:eastAsia="pl-PL"/>
              </w:rPr>
              <w:t>97</w:t>
            </w:r>
          </w:p>
        </w:tc>
      </w:tr>
    </w:tbl>
    <w:p w14:paraId="45D12A83" w14:textId="77777777" w:rsidR="007B4BC2" w:rsidRPr="00C02FEF" w:rsidRDefault="007B4BC2" w:rsidP="00C02FEF">
      <w:pPr>
        <w:pStyle w:val="Stylnastroninternet"/>
        <w:rPr>
          <w:lang w:eastAsia="pl-PL"/>
        </w:rPr>
      </w:pPr>
    </w:p>
    <w:p w14:paraId="2CD6BB3B" w14:textId="32B3DD58" w:rsidR="00E27B61" w:rsidRPr="00C02FEF" w:rsidRDefault="007B4BC2" w:rsidP="00C02FEF">
      <w:pPr>
        <w:pStyle w:val="Stylnastroninternet"/>
        <w:rPr>
          <w:lang w:eastAsia="pl-PL"/>
        </w:rPr>
      </w:pPr>
      <w:r w:rsidRPr="00C02FEF">
        <w:rPr>
          <w:lang w:eastAsia="pl-PL"/>
        </w:rPr>
        <w:t>W 2022 roku przeprowadzono 140 kontroli</w:t>
      </w:r>
      <w:r w:rsidR="000E738B" w:rsidRPr="00C02FEF">
        <w:rPr>
          <w:lang w:eastAsia="pl-PL"/>
        </w:rPr>
        <w:t xml:space="preserve"> w </w:t>
      </w:r>
      <w:r w:rsidRPr="00C02FEF">
        <w:rPr>
          <w:lang w:eastAsia="pl-PL"/>
        </w:rPr>
        <w:t xml:space="preserve">zakresie higieny radiacyjnej. </w:t>
      </w:r>
      <w:r w:rsidR="00E27B61" w:rsidRPr="00C02FEF">
        <w:rPr>
          <w:lang w:eastAsia="pl-PL"/>
        </w:rPr>
        <w:t>W 36 podmiotach kontrolowanych stwierdzono nieprawidłowości dotyczące m.in.:</w:t>
      </w:r>
    </w:p>
    <w:p w14:paraId="44D98C31" w14:textId="434CA82B" w:rsidR="00E27B61" w:rsidRDefault="00E27B61" w:rsidP="00C02FEF">
      <w:pPr>
        <w:pStyle w:val="punktatornastron"/>
        <w:rPr>
          <w:lang w:eastAsia="pl-PL"/>
        </w:rPr>
      </w:pPr>
      <w:r>
        <w:rPr>
          <w:lang w:eastAsia="pl-PL"/>
        </w:rPr>
        <w:t>braku dokonania oceny narażenia na promieniowanie jonizujące pracowników</w:t>
      </w:r>
      <w:r w:rsidR="005A5A82">
        <w:rPr>
          <w:lang w:eastAsia="pl-PL"/>
        </w:rPr>
        <w:t xml:space="preserve"> i </w:t>
      </w:r>
      <w:r>
        <w:rPr>
          <w:lang w:eastAsia="pl-PL"/>
        </w:rPr>
        <w:t>osób</w:t>
      </w:r>
      <w:r w:rsidR="005A5A82">
        <w:rPr>
          <w:lang w:eastAsia="pl-PL"/>
        </w:rPr>
        <w:t xml:space="preserve"> z </w:t>
      </w:r>
      <w:r>
        <w:rPr>
          <w:lang w:eastAsia="pl-PL"/>
        </w:rPr>
        <w:t>ogółu ludności,</w:t>
      </w:r>
    </w:p>
    <w:p w14:paraId="68E411C2" w14:textId="16AB59D5" w:rsidR="00E27B61" w:rsidRDefault="00E27B61" w:rsidP="00C02FEF">
      <w:pPr>
        <w:pStyle w:val="punktatornastron"/>
        <w:rPr>
          <w:lang w:eastAsia="pl-PL"/>
        </w:rPr>
      </w:pPr>
      <w:r>
        <w:rPr>
          <w:lang w:eastAsia="pl-PL"/>
        </w:rPr>
        <w:t>braku wykonywania testów podstawowych jak również wykonywania</w:t>
      </w:r>
      <w:r w:rsidR="005A5A82">
        <w:rPr>
          <w:lang w:eastAsia="pl-PL"/>
        </w:rPr>
        <w:t xml:space="preserve"> z </w:t>
      </w:r>
      <w:r>
        <w:rPr>
          <w:lang w:eastAsia="pl-PL"/>
        </w:rPr>
        <w:t xml:space="preserve">właściwą częstotliwością testów podstawowych oraz testów specjalistycznych aparatury rentgenowskiej,  </w:t>
      </w:r>
    </w:p>
    <w:p w14:paraId="108A3724" w14:textId="77777777" w:rsidR="00E27B61" w:rsidRDefault="00E27B61" w:rsidP="00C02FEF">
      <w:pPr>
        <w:pStyle w:val="punktatornastron"/>
        <w:rPr>
          <w:lang w:eastAsia="pl-PL"/>
        </w:rPr>
      </w:pPr>
      <w:r>
        <w:rPr>
          <w:lang w:eastAsia="pl-PL"/>
        </w:rPr>
        <w:t xml:space="preserve">braku posiadania zgody na udzielanie świadczeń zdrowotnych, </w:t>
      </w:r>
    </w:p>
    <w:p w14:paraId="217216A1" w14:textId="23D8C8B3" w:rsidR="00E27B61" w:rsidRDefault="00E27B61" w:rsidP="00C02FEF">
      <w:pPr>
        <w:pStyle w:val="punktatornastron"/>
        <w:rPr>
          <w:lang w:eastAsia="pl-PL"/>
        </w:rPr>
      </w:pPr>
      <w:r>
        <w:rPr>
          <w:lang w:eastAsia="pl-PL"/>
        </w:rPr>
        <w:t>braku opracowania</w:t>
      </w:r>
      <w:r w:rsidR="005A5A82">
        <w:rPr>
          <w:lang w:eastAsia="pl-PL"/>
        </w:rPr>
        <w:t xml:space="preserve"> i </w:t>
      </w:r>
      <w:r>
        <w:rPr>
          <w:lang w:eastAsia="pl-PL"/>
        </w:rPr>
        <w:t>wdrożenia programu zapewnienia jakości,</w:t>
      </w:r>
    </w:p>
    <w:p w14:paraId="30DADAF5" w14:textId="77777777" w:rsidR="00E27B61" w:rsidRDefault="00E27B61" w:rsidP="00C02FEF">
      <w:pPr>
        <w:pStyle w:val="punktatornastron"/>
        <w:rPr>
          <w:lang w:eastAsia="pl-PL"/>
        </w:rPr>
      </w:pPr>
      <w:r>
        <w:rPr>
          <w:lang w:eastAsia="pl-PL"/>
        </w:rPr>
        <w:t>braku posiadania dokumentów dotyczących przeprowadzania audytów wewnętrznych,</w:t>
      </w:r>
    </w:p>
    <w:p w14:paraId="570EB2E2" w14:textId="518A4266" w:rsidR="00E27B61" w:rsidRDefault="00E27B61" w:rsidP="00C02FEF">
      <w:pPr>
        <w:pStyle w:val="punktatornastron"/>
        <w:rPr>
          <w:lang w:eastAsia="pl-PL"/>
        </w:rPr>
      </w:pPr>
      <w:r>
        <w:rPr>
          <w:lang w:eastAsia="pl-PL"/>
        </w:rPr>
        <w:t>braku przeprowadzania szkoleń</w:t>
      </w:r>
      <w:r w:rsidR="005A5A82">
        <w:rPr>
          <w:lang w:eastAsia="pl-PL"/>
        </w:rPr>
        <w:t xml:space="preserve"> z </w:t>
      </w:r>
      <w:r>
        <w:rPr>
          <w:lang w:eastAsia="pl-PL"/>
        </w:rPr>
        <w:t>zakresu BHP,</w:t>
      </w:r>
    </w:p>
    <w:p w14:paraId="69F165AF" w14:textId="77777777" w:rsidR="00E27B61" w:rsidRDefault="00E27B61" w:rsidP="00C02FEF">
      <w:pPr>
        <w:pStyle w:val="punktatornastron"/>
        <w:rPr>
          <w:lang w:eastAsia="pl-PL"/>
        </w:rPr>
      </w:pPr>
      <w:r>
        <w:rPr>
          <w:lang w:eastAsia="pl-PL"/>
        </w:rPr>
        <w:t>braku opracowanego systemu zarządzania sytuacjami zdarzeń radiacyjnych.</w:t>
      </w:r>
    </w:p>
    <w:p w14:paraId="6CD6E5C1" w14:textId="772B9554" w:rsidR="00E27B61" w:rsidRPr="006B5D56" w:rsidRDefault="00E27B61" w:rsidP="00C02FEF">
      <w:pPr>
        <w:pStyle w:val="Stylnastroninternet"/>
        <w:rPr>
          <w:lang w:eastAsia="pl-PL"/>
        </w:rPr>
      </w:pPr>
      <w:r>
        <w:rPr>
          <w:lang w:eastAsia="pl-PL"/>
        </w:rPr>
        <w:t>W związku ze stwierdzonymi nieprawidłowościami wydano 30 decyzji administracyjnych nakazujących usunięcie,</w:t>
      </w:r>
      <w:r w:rsidR="000E738B">
        <w:rPr>
          <w:lang w:eastAsia="pl-PL"/>
        </w:rPr>
        <w:t xml:space="preserve"> w </w:t>
      </w:r>
      <w:r>
        <w:rPr>
          <w:lang w:eastAsia="pl-PL"/>
        </w:rPr>
        <w:t>tym 13</w:t>
      </w:r>
      <w:r w:rsidR="005A5A82">
        <w:rPr>
          <w:lang w:eastAsia="pl-PL"/>
        </w:rPr>
        <w:t xml:space="preserve"> z </w:t>
      </w:r>
      <w:r>
        <w:rPr>
          <w:lang w:eastAsia="pl-PL"/>
        </w:rPr>
        <w:t>rygorem natychmiastowej wykonalności.</w:t>
      </w:r>
    </w:p>
    <w:p w14:paraId="0B390EA2" w14:textId="25420A03" w:rsidR="00E27B61" w:rsidRPr="00C02FEF" w:rsidRDefault="00E27B61" w:rsidP="00C02FEF">
      <w:pPr>
        <w:pStyle w:val="Stylnastroninternet"/>
        <w:rPr>
          <w:lang w:eastAsia="pl-PL"/>
        </w:rPr>
      </w:pPr>
      <w:r w:rsidRPr="00C02FEF">
        <w:rPr>
          <w:lang w:eastAsia="pl-PL"/>
        </w:rPr>
        <w:t>W 2022 roku</w:t>
      </w:r>
      <w:r w:rsidR="005A5A82" w:rsidRPr="00C02FEF">
        <w:rPr>
          <w:lang w:eastAsia="pl-PL"/>
        </w:rPr>
        <w:t xml:space="preserve"> z </w:t>
      </w:r>
      <w:r w:rsidRPr="00C02FEF">
        <w:rPr>
          <w:lang w:eastAsia="pl-PL"/>
        </w:rPr>
        <w:t>zakresu higieny radiacyjnej wydano 447 decyzji,</w:t>
      </w:r>
      <w:r w:rsidR="000E738B" w:rsidRPr="00C02FEF">
        <w:rPr>
          <w:lang w:eastAsia="pl-PL"/>
        </w:rPr>
        <w:t xml:space="preserve"> w </w:t>
      </w:r>
      <w:r w:rsidRPr="00C02FEF">
        <w:rPr>
          <w:lang w:eastAsia="pl-PL"/>
        </w:rPr>
        <w:t xml:space="preserve">tym: </w:t>
      </w:r>
    </w:p>
    <w:p w14:paraId="26F31786" w14:textId="42A6B538" w:rsidR="00E27B61" w:rsidRPr="006F21C5" w:rsidRDefault="00E27B61" w:rsidP="00C02FEF">
      <w:pPr>
        <w:pStyle w:val="punktatornastron"/>
        <w:rPr>
          <w:rFonts w:eastAsia="HG Mincho Light J"/>
          <w:lang w:eastAsia="ar-SA"/>
        </w:rPr>
      </w:pPr>
      <w:r w:rsidRPr="006F21C5">
        <w:rPr>
          <w:lang w:eastAsia="pl-PL"/>
        </w:rPr>
        <w:t>97 decyzji zezwalających na uruchamianie</w:t>
      </w:r>
      <w:r w:rsidR="005A5A82">
        <w:rPr>
          <w:lang w:eastAsia="pl-PL"/>
        </w:rPr>
        <w:t xml:space="preserve"> i </w:t>
      </w:r>
      <w:r w:rsidRPr="006F21C5">
        <w:rPr>
          <w:lang w:eastAsia="pl-PL"/>
        </w:rPr>
        <w:t xml:space="preserve">stosowanie aparatów </w:t>
      </w:r>
      <w:proofErr w:type="spellStart"/>
      <w:r w:rsidRPr="006F21C5">
        <w:rPr>
          <w:lang w:eastAsia="pl-PL"/>
        </w:rPr>
        <w:t>rtg</w:t>
      </w:r>
      <w:proofErr w:type="spellEnd"/>
      <w:r w:rsidRPr="006F21C5">
        <w:rPr>
          <w:lang w:eastAsia="pl-PL"/>
        </w:rPr>
        <w:t>,</w:t>
      </w:r>
    </w:p>
    <w:p w14:paraId="56DA2BC5" w14:textId="77777777" w:rsidR="00E27B61" w:rsidRPr="006F21C5" w:rsidRDefault="00E27B61" w:rsidP="00C02FEF">
      <w:pPr>
        <w:pStyle w:val="punktatornastron"/>
        <w:rPr>
          <w:rFonts w:eastAsia="HG Mincho Light J"/>
          <w:lang w:eastAsia="ar-SA"/>
        </w:rPr>
      </w:pPr>
      <w:r w:rsidRPr="006F21C5">
        <w:rPr>
          <w:lang w:eastAsia="pl-PL"/>
        </w:rPr>
        <w:t>57 decyzji zezwalających na uruchamianie medycznych pracowni rentgenowskich,</w:t>
      </w:r>
    </w:p>
    <w:p w14:paraId="0ACE1856" w14:textId="5D1C3993" w:rsidR="00E27B61" w:rsidRPr="005A4D0C" w:rsidRDefault="00E27B61" w:rsidP="00C02FEF">
      <w:pPr>
        <w:pStyle w:val="punktatornastron"/>
        <w:rPr>
          <w:rFonts w:eastAsia="HG Mincho Light J"/>
          <w:lang w:eastAsia="ar-SA"/>
        </w:rPr>
      </w:pPr>
      <w:r w:rsidRPr="005A4D0C">
        <w:rPr>
          <w:lang w:eastAsia="pl-PL"/>
        </w:rPr>
        <w:t xml:space="preserve">43 decyzje - zgody </w:t>
      </w:r>
      <w:r w:rsidRPr="005A4D0C">
        <w:rPr>
          <w:rFonts w:eastAsia="HG Mincho Light J"/>
          <w:lang w:eastAsia="ar-SA"/>
        </w:rPr>
        <w:t>na prowadzenie działalności związanej</w:t>
      </w:r>
      <w:r w:rsidR="005A5A82">
        <w:rPr>
          <w:rFonts w:eastAsia="HG Mincho Light J"/>
          <w:lang w:eastAsia="ar-SA"/>
        </w:rPr>
        <w:t xml:space="preserve"> z </w:t>
      </w:r>
      <w:r w:rsidRPr="005A4D0C">
        <w:rPr>
          <w:rFonts w:eastAsia="HG Mincho Light J"/>
          <w:lang w:eastAsia="ar-SA"/>
        </w:rPr>
        <w:t>narażeniem</w:t>
      </w:r>
      <w:r w:rsidR="000E738B">
        <w:rPr>
          <w:rFonts w:eastAsia="HG Mincho Light J"/>
          <w:lang w:eastAsia="ar-SA"/>
        </w:rPr>
        <w:t xml:space="preserve"> w </w:t>
      </w:r>
      <w:r w:rsidRPr="005A4D0C">
        <w:rPr>
          <w:rFonts w:eastAsia="HG Mincho Light J"/>
          <w:lang w:eastAsia="ar-SA"/>
        </w:rPr>
        <w:t>celach medycznych,</w:t>
      </w:r>
    </w:p>
    <w:p w14:paraId="1F8840B5" w14:textId="20BB2847" w:rsidR="00E27B61" w:rsidRPr="00300EF8" w:rsidRDefault="00E27B61" w:rsidP="00C02FEF">
      <w:pPr>
        <w:pStyle w:val="punktatornastron"/>
        <w:rPr>
          <w:rFonts w:eastAsia="HG Mincho Light J"/>
          <w:lang w:eastAsia="ar-SA"/>
        </w:rPr>
      </w:pPr>
      <w:r w:rsidRPr="00300EF8">
        <w:rPr>
          <w:lang w:eastAsia="pl-PL"/>
        </w:rPr>
        <w:lastRenderedPageBreak/>
        <w:t>46 decyzji wygaszających decyzje - zezwalające na uruchamianie</w:t>
      </w:r>
      <w:r w:rsidR="005A5A82">
        <w:rPr>
          <w:lang w:eastAsia="pl-PL"/>
        </w:rPr>
        <w:t xml:space="preserve"> i </w:t>
      </w:r>
      <w:r w:rsidRPr="00300EF8">
        <w:rPr>
          <w:lang w:eastAsia="pl-PL"/>
        </w:rPr>
        <w:t xml:space="preserve">stosowanie aparatów </w:t>
      </w:r>
      <w:proofErr w:type="spellStart"/>
      <w:r w:rsidRPr="00300EF8">
        <w:rPr>
          <w:lang w:eastAsia="pl-PL"/>
        </w:rPr>
        <w:t>rtg</w:t>
      </w:r>
      <w:proofErr w:type="spellEnd"/>
      <w:r w:rsidRPr="00300EF8">
        <w:rPr>
          <w:lang w:eastAsia="pl-PL"/>
        </w:rPr>
        <w:t xml:space="preserve">, uruchamianie pracowni </w:t>
      </w:r>
      <w:proofErr w:type="spellStart"/>
      <w:r w:rsidRPr="00300EF8">
        <w:rPr>
          <w:lang w:eastAsia="pl-PL"/>
        </w:rPr>
        <w:t>rtg</w:t>
      </w:r>
      <w:proofErr w:type="spellEnd"/>
      <w:r w:rsidRPr="00300EF8">
        <w:rPr>
          <w:lang w:eastAsia="pl-PL"/>
        </w:rPr>
        <w:t xml:space="preserve"> oraz zgody na </w:t>
      </w:r>
      <w:r w:rsidRPr="00300EF8">
        <w:rPr>
          <w:rFonts w:eastAsia="HG Mincho Light J"/>
          <w:lang w:eastAsia="ar-SA"/>
        </w:rPr>
        <w:t>prowadzenie działalności związanej</w:t>
      </w:r>
      <w:r w:rsidR="005A5A82">
        <w:rPr>
          <w:rFonts w:eastAsia="HG Mincho Light J"/>
          <w:lang w:eastAsia="ar-SA"/>
        </w:rPr>
        <w:t xml:space="preserve"> z </w:t>
      </w:r>
      <w:r w:rsidRPr="00300EF8">
        <w:rPr>
          <w:rFonts w:eastAsia="HG Mincho Light J"/>
          <w:lang w:eastAsia="ar-SA"/>
        </w:rPr>
        <w:t>narażeniem</w:t>
      </w:r>
      <w:r w:rsidR="000E738B">
        <w:rPr>
          <w:rFonts w:eastAsia="HG Mincho Light J"/>
          <w:lang w:eastAsia="ar-SA"/>
        </w:rPr>
        <w:t xml:space="preserve"> w </w:t>
      </w:r>
      <w:r w:rsidRPr="00300EF8">
        <w:rPr>
          <w:rFonts w:eastAsia="HG Mincho Light J"/>
          <w:lang w:eastAsia="ar-SA"/>
        </w:rPr>
        <w:t>celach medycznych,</w:t>
      </w:r>
    </w:p>
    <w:p w14:paraId="492732B3" w14:textId="77777777" w:rsidR="00E27B61" w:rsidRPr="00D44CF0" w:rsidRDefault="00E27B61" w:rsidP="00C02FEF">
      <w:pPr>
        <w:pStyle w:val="punktatornastron"/>
        <w:rPr>
          <w:rFonts w:eastAsia="HG Mincho Light J"/>
          <w:lang w:eastAsia="ar-SA"/>
        </w:rPr>
      </w:pPr>
      <w:r w:rsidRPr="00D44CF0">
        <w:rPr>
          <w:lang w:eastAsia="pl-PL"/>
        </w:rPr>
        <w:t xml:space="preserve">22 </w:t>
      </w:r>
      <w:r>
        <w:rPr>
          <w:lang w:eastAsia="pl-PL"/>
        </w:rPr>
        <w:t xml:space="preserve">inne </w:t>
      </w:r>
      <w:r w:rsidRPr="00D44CF0">
        <w:rPr>
          <w:lang w:eastAsia="pl-PL"/>
        </w:rPr>
        <w:t xml:space="preserve">decyzje dotyczące </w:t>
      </w:r>
      <w:r>
        <w:rPr>
          <w:lang w:eastAsia="pl-PL"/>
        </w:rPr>
        <w:t xml:space="preserve">m.in. </w:t>
      </w:r>
      <w:r w:rsidRPr="00D44CF0">
        <w:rPr>
          <w:lang w:eastAsia="pl-PL"/>
        </w:rPr>
        <w:t>odmow</w:t>
      </w:r>
      <w:r>
        <w:rPr>
          <w:lang w:eastAsia="pl-PL"/>
        </w:rPr>
        <w:t>y</w:t>
      </w:r>
      <w:r w:rsidRPr="00D44CF0">
        <w:rPr>
          <w:lang w:eastAsia="pl-PL"/>
        </w:rPr>
        <w:t xml:space="preserve"> wydania decyzji zgody</w:t>
      </w:r>
      <w:r>
        <w:rPr>
          <w:lang w:eastAsia="pl-PL"/>
        </w:rPr>
        <w:t xml:space="preserve"> na udzielanie świadczeń zdrowotnych</w:t>
      </w:r>
      <w:r w:rsidRPr="00D44CF0">
        <w:rPr>
          <w:lang w:eastAsia="pl-PL"/>
        </w:rPr>
        <w:t>, odmowę wydania decyzji wygaśnięcia zezwoleń, zmieniające wcześniej wydane decyzje</w:t>
      </w:r>
      <w:r>
        <w:rPr>
          <w:lang w:eastAsia="pl-PL"/>
        </w:rPr>
        <w:t>.</w:t>
      </w:r>
    </w:p>
    <w:p w14:paraId="7FD0D9C9" w14:textId="77777777" w:rsidR="00E27B61" w:rsidRPr="0071406B" w:rsidRDefault="00E27B61" w:rsidP="00972685">
      <w:pPr>
        <w:pStyle w:val="Stylnastroninternet"/>
        <w:rPr>
          <w:lang w:eastAsia="ar-SA"/>
        </w:rPr>
      </w:pPr>
    </w:p>
    <w:p w14:paraId="0A3FEF48" w14:textId="77777777" w:rsidR="00E27B61" w:rsidRPr="00EC7792" w:rsidRDefault="00E27B61" w:rsidP="00972685">
      <w:pPr>
        <w:pStyle w:val="Stylnastroninternet"/>
        <w:rPr>
          <w:lang w:eastAsia="pl-PL"/>
        </w:rPr>
      </w:pPr>
      <w:r w:rsidRPr="00157940">
        <w:rPr>
          <w:lang w:eastAsia="pl-PL"/>
        </w:rPr>
        <w:t>W 2022 roku wydano 94 opinie dotyczące projektów pracowni RTG oraz 4 opinie dotycząc</w:t>
      </w:r>
      <w:r>
        <w:rPr>
          <w:lang w:eastAsia="pl-PL"/>
        </w:rPr>
        <w:t>e</w:t>
      </w:r>
      <w:r w:rsidRPr="00157940">
        <w:rPr>
          <w:lang w:eastAsia="pl-PL"/>
        </w:rPr>
        <w:t xml:space="preserve"> pól elektromagnetycznych</w:t>
      </w:r>
      <w:r>
        <w:rPr>
          <w:lang w:eastAsia="pl-PL"/>
        </w:rPr>
        <w:t xml:space="preserve"> (</w:t>
      </w:r>
      <w:r w:rsidRPr="00EC7792">
        <w:rPr>
          <w:lang w:eastAsia="pl-PL"/>
        </w:rPr>
        <w:t>budow</w:t>
      </w:r>
      <w:r>
        <w:rPr>
          <w:lang w:eastAsia="pl-PL"/>
        </w:rPr>
        <w:t>a</w:t>
      </w:r>
      <w:r w:rsidRPr="00EC7792">
        <w:rPr>
          <w:lang w:eastAsia="pl-PL"/>
        </w:rPr>
        <w:t xml:space="preserve"> linii wysokiego napięcia oraz nadawczej stacji telewizyjnej</w:t>
      </w:r>
      <w:r>
        <w:rPr>
          <w:lang w:eastAsia="pl-PL"/>
        </w:rPr>
        <w:t>).</w:t>
      </w:r>
    </w:p>
    <w:p w14:paraId="51CB48FD" w14:textId="0CD7AF45" w:rsidR="00E27B61" w:rsidRPr="00E442B0" w:rsidRDefault="00E27B61" w:rsidP="00972685">
      <w:pPr>
        <w:pStyle w:val="Stylnastroninternet"/>
        <w:rPr>
          <w:lang w:eastAsia="pl-PL"/>
        </w:rPr>
      </w:pPr>
      <w:r w:rsidRPr="00C777F6">
        <w:rPr>
          <w:lang w:eastAsia="pl-PL"/>
        </w:rPr>
        <w:t>Podczas przeprowadzanych kontroli pracowni rentgenowskich wykonywano również pomiary skuteczności zastosowanych osłon chroniących przed promieniowaniem jonizującym oraz pomiary promieniowania rentgenowskiego na stanowiskach pracy.</w:t>
      </w:r>
      <w:r w:rsidR="000E738B">
        <w:rPr>
          <w:lang w:eastAsia="pl-PL"/>
        </w:rPr>
        <w:t xml:space="preserve"> </w:t>
      </w:r>
      <w:r w:rsidR="0003258C">
        <w:rPr>
          <w:lang w:eastAsia="pl-PL"/>
        </w:rPr>
        <w:t>W</w:t>
      </w:r>
      <w:r w:rsidR="000E738B">
        <w:rPr>
          <w:lang w:eastAsia="pl-PL"/>
        </w:rPr>
        <w:t> </w:t>
      </w:r>
      <w:r w:rsidRPr="00C519D4">
        <w:rPr>
          <w:lang w:eastAsia="pl-PL"/>
        </w:rPr>
        <w:t xml:space="preserve">2022 roku wykonano </w:t>
      </w:r>
      <w:r>
        <w:rPr>
          <w:lang w:eastAsia="pl-PL"/>
        </w:rPr>
        <w:t xml:space="preserve">53 </w:t>
      </w:r>
      <w:r w:rsidRPr="00C519D4">
        <w:rPr>
          <w:lang w:eastAsia="pl-PL"/>
        </w:rPr>
        <w:t xml:space="preserve">pomiary mocy dawek </w:t>
      </w:r>
      <w:r w:rsidRPr="00FD5503">
        <w:rPr>
          <w:lang w:eastAsia="pl-PL"/>
        </w:rPr>
        <w:t>promieniowania jonizującego na stanowiskach pracy oraz</w:t>
      </w:r>
      <w:r w:rsidR="00C02FEF">
        <w:rPr>
          <w:lang w:eastAsia="pl-PL"/>
        </w:rPr>
        <w:t> </w:t>
      </w:r>
      <w:r w:rsidRPr="00FD5503">
        <w:rPr>
          <w:lang w:eastAsia="pl-PL"/>
        </w:rPr>
        <w:t>w otoczeniu aparatów rentgenowskich. Na stanowiskach pracy</w:t>
      </w:r>
      <w:r w:rsidR="000E738B">
        <w:rPr>
          <w:lang w:eastAsia="pl-PL"/>
        </w:rPr>
        <w:t xml:space="preserve"> w </w:t>
      </w:r>
      <w:r w:rsidRPr="00FD5503">
        <w:rPr>
          <w:lang w:eastAsia="pl-PL"/>
        </w:rPr>
        <w:t>pracowniach rentgenowskich oraz</w:t>
      </w:r>
      <w:r w:rsidR="000E738B">
        <w:rPr>
          <w:lang w:eastAsia="pl-PL"/>
        </w:rPr>
        <w:t xml:space="preserve"> w </w:t>
      </w:r>
      <w:r>
        <w:rPr>
          <w:lang w:eastAsia="pl-PL"/>
        </w:rPr>
        <w:t xml:space="preserve">ich </w:t>
      </w:r>
      <w:r w:rsidRPr="00FD5503">
        <w:rPr>
          <w:lang w:eastAsia="pl-PL"/>
        </w:rPr>
        <w:t>otoczeniu nie stwierdzano mocy dawek promieniowania jonizującego mogących prowadzić do przekroczenia dawek granicznych</w:t>
      </w:r>
      <w:r>
        <w:rPr>
          <w:lang w:eastAsia="pl-PL"/>
        </w:rPr>
        <w:t xml:space="preserve"> dla pracowników pracujących</w:t>
      </w:r>
      <w:r w:rsidR="000E738B">
        <w:rPr>
          <w:lang w:eastAsia="pl-PL"/>
        </w:rPr>
        <w:t xml:space="preserve"> w </w:t>
      </w:r>
      <w:r>
        <w:rPr>
          <w:lang w:eastAsia="pl-PL"/>
        </w:rPr>
        <w:t>pracowniach rentgenowskich bądź</w:t>
      </w:r>
      <w:r w:rsidR="000E738B">
        <w:rPr>
          <w:lang w:eastAsia="pl-PL"/>
        </w:rPr>
        <w:t xml:space="preserve"> w </w:t>
      </w:r>
      <w:r>
        <w:rPr>
          <w:lang w:eastAsia="pl-PL"/>
        </w:rPr>
        <w:t>pomieszczeniach sąsiadujących, jak również osób</w:t>
      </w:r>
      <w:r w:rsidR="005A5A82">
        <w:rPr>
          <w:lang w:eastAsia="pl-PL"/>
        </w:rPr>
        <w:t xml:space="preserve"> z </w:t>
      </w:r>
      <w:r>
        <w:rPr>
          <w:lang w:eastAsia="pl-PL"/>
        </w:rPr>
        <w:t xml:space="preserve">ogółu ludności. </w:t>
      </w:r>
      <w:r w:rsidRPr="00FD5503">
        <w:rPr>
          <w:lang w:eastAsia="pl-PL"/>
        </w:rPr>
        <w:t xml:space="preserve"> </w:t>
      </w:r>
      <w:r>
        <w:rPr>
          <w:lang w:eastAsia="pl-PL"/>
        </w:rPr>
        <w:t>O</w:t>
      </w:r>
      <w:r w:rsidRPr="00FD5503">
        <w:rPr>
          <w:lang w:eastAsia="pl-PL"/>
        </w:rPr>
        <w:t>słony przed promieniowaniem jonizującym</w:t>
      </w:r>
      <w:r w:rsidR="000E738B">
        <w:rPr>
          <w:lang w:eastAsia="pl-PL"/>
        </w:rPr>
        <w:t xml:space="preserve"> w </w:t>
      </w:r>
      <w:r w:rsidRPr="00FD5503">
        <w:rPr>
          <w:lang w:eastAsia="pl-PL"/>
        </w:rPr>
        <w:t>pracowniach r</w:t>
      </w:r>
      <w:r>
        <w:rPr>
          <w:lang w:eastAsia="pl-PL"/>
        </w:rPr>
        <w:t>entgenowskich</w:t>
      </w:r>
      <w:r w:rsidRPr="00FD5503">
        <w:rPr>
          <w:lang w:eastAsia="pl-PL"/>
        </w:rPr>
        <w:t xml:space="preserve"> były wykonane zgodnie</w:t>
      </w:r>
      <w:r w:rsidR="005A5A82">
        <w:rPr>
          <w:lang w:eastAsia="pl-PL"/>
        </w:rPr>
        <w:t xml:space="preserve"> z </w:t>
      </w:r>
      <w:r w:rsidRPr="00FD5503">
        <w:rPr>
          <w:lang w:eastAsia="pl-PL"/>
        </w:rPr>
        <w:t>zatwierdzonymi przez</w:t>
      </w:r>
      <w:r>
        <w:rPr>
          <w:lang w:eastAsia="pl-PL"/>
        </w:rPr>
        <w:t xml:space="preserve"> ZPWIS</w:t>
      </w:r>
      <w:r w:rsidRPr="00FD5503">
        <w:rPr>
          <w:lang w:eastAsia="pl-PL"/>
        </w:rPr>
        <w:t xml:space="preserve"> projektami osłon stałych. </w:t>
      </w:r>
      <w:bookmarkStart w:id="1261" w:name="_Hlk131058582"/>
    </w:p>
    <w:bookmarkEnd w:id="1261"/>
    <w:p w14:paraId="7EBBF5B6" w14:textId="77777777" w:rsidR="00E27B61" w:rsidRPr="009E6D32" w:rsidRDefault="00E27B61" w:rsidP="00972685">
      <w:pPr>
        <w:pStyle w:val="Stylnastroninternet"/>
        <w:rPr>
          <w:lang w:eastAsia="pl-PL"/>
        </w:rPr>
      </w:pPr>
      <w:r w:rsidRPr="00676943">
        <w:rPr>
          <w:lang w:eastAsia="pl-PL"/>
        </w:rPr>
        <w:t>W roku 2022 nie odnotowano zdarzeń radiacyjnych na terenie województwa zachodniopomorskiego</w:t>
      </w:r>
      <w:r>
        <w:rPr>
          <w:lang w:eastAsia="pl-PL"/>
        </w:rPr>
        <w:t>.</w:t>
      </w:r>
    </w:p>
    <w:p w14:paraId="0BCE453A" w14:textId="3E544884" w:rsidR="00E27B61" w:rsidRPr="000D1817" w:rsidRDefault="00E27B61" w:rsidP="00972685">
      <w:pPr>
        <w:pStyle w:val="Stylnastroninternet"/>
        <w:rPr>
          <w:rFonts w:eastAsia="Calibri"/>
        </w:rPr>
      </w:pPr>
      <w:r w:rsidRPr="000D1817">
        <w:rPr>
          <w:rFonts w:eastAsia="Calibri"/>
        </w:rPr>
        <w:t>Prowadzenie działalności związanej</w:t>
      </w:r>
      <w:r w:rsidR="005A5A82">
        <w:rPr>
          <w:rFonts w:eastAsia="Calibri"/>
        </w:rPr>
        <w:t xml:space="preserve"> z </w:t>
      </w:r>
      <w:r w:rsidRPr="000D1817">
        <w:rPr>
          <w:rFonts w:eastAsia="Calibri"/>
        </w:rPr>
        <w:t xml:space="preserve">narażeniem </w:t>
      </w:r>
      <w:r>
        <w:rPr>
          <w:rFonts w:eastAsia="Calibri"/>
        </w:rPr>
        <w:t>na promieniowanie jonizujące</w:t>
      </w:r>
      <w:r w:rsidR="000E738B">
        <w:rPr>
          <w:rFonts w:eastAsia="Calibri"/>
        </w:rPr>
        <w:t xml:space="preserve"> w </w:t>
      </w:r>
      <w:r w:rsidRPr="000D1817">
        <w:rPr>
          <w:rFonts w:eastAsia="Calibri"/>
        </w:rPr>
        <w:t>celach medycznych polegającej na udzielaniu świadczeń zdrowotnych</w:t>
      </w:r>
      <w:r w:rsidR="005A5A82">
        <w:rPr>
          <w:rFonts w:eastAsia="Calibri"/>
        </w:rPr>
        <w:t xml:space="preserve"> z </w:t>
      </w:r>
      <w:r w:rsidRPr="000D1817">
        <w:t xml:space="preserve">zakresu rentgenodiagnostyki, </w:t>
      </w:r>
      <w:r w:rsidRPr="000D1817">
        <w:rPr>
          <w:rFonts w:eastAsia="Calibri"/>
        </w:rPr>
        <w:t>radiologii zabiegowej lub diagnostyki związanej</w:t>
      </w:r>
      <w:r w:rsidR="005A5A82">
        <w:rPr>
          <w:rFonts w:eastAsia="Calibri"/>
        </w:rPr>
        <w:t xml:space="preserve"> z </w:t>
      </w:r>
      <w:r w:rsidRPr="000D1817">
        <w:rPr>
          <w:rFonts w:eastAsia="Calibri"/>
        </w:rPr>
        <w:t xml:space="preserve">podawaniem pacjentom produktów </w:t>
      </w:r>
      <w:proofErr w:type="spellStart"/>
      <w:r w:rsidRPr="000D1817">
        <w:rPr>
          <w:rFonts w:eastAsia="Calibri"/>
        </w:rPr>
        <w:t>radiofarmaceutycznych</w:t>
      </w:r>
      <w:proofErr w:type="spellEnd"/>
      <w:r w:rsidRPr="000D1817">
        <w:rPr>
          <w:rFonts w:eastAsia="Calibri"/>
        </w:rPr>
        <w:t>, wymaga zgodnie</w:t>
      </w:r>
      <w:r w:rsidR="005A5A82">
        <w:rPr>
          <w:rFonts w:eastAsia="Calibri"/>
        </w:rPr>
        <w:t xml:space="preserve"> z </w:t>
      </w:r>
      <w:r w:rsidRPr="000D1817">
        <w:rPr>
          <w:rFonts w:eastAsia="Calibri"/>
        </w:rPr>
        <w:t>ustawą Prawo atomowe nie tylko zezwolenia na uruchamianie</w:t>
      </w:r>
      <w:r w:rsidR="005A5A82">
        <w:rPr>
          <w:rFonts w:eastAsia="Calibri"/>
        </w:rPr>
        <w:t xml:space="preserve"> i </w:t>
      </w:r>
      <w:r w:rsidRPr="000D1817">
        <w:rPr>
          <w:rFonts w:eastAsia="Calibri"/>
        </w:rPr>
        <w:t xml:space="preserve">stosowanie aparatu </w:t>
      </w:r>
      <w:proofErr w:type="spellStart"/>
      <w:r w:rsidRPr="000D1817">
        <w:rPr>
          <w:rFonts w:eastAsia="Calibri"/>
        </w:rPr>
        <w:t>rtg</w:t>
      </w:r>
      <w:proofErr w:type="spellEnd"/>
      <w:r w:rsidRPr="000D1817">
        <w:rPr>
          <w:rFonts w:eastAsia="Calibri"/>
        </w:rPr>
        <w:t xml:space="preserve"> lecz również</w:t>
      </w:r>
      <w:r w:rsidRPr="000D1817">
        <w:rPr>
          <w:rFonts w:eastAsia="Calibri"/>
          <w:b/>
        </w:rPr>
        <w:t xml:space="preserve"> </w:t>
      </w:r>
      <w:r w:rsidRPr="000D1817">
        <w:rPr>
          <w:rFonts w:eastAsia="Calibri"/>
        </w:rPr>
        <w:t>zgody</w:t>
      </w:r>
      <w:r w:rsidRPr="000D1817">
        <w:rPr>
          <w:rFonts w:eastAsia="Calibri"/>
          <w:b/>
        </w:rPr>
        <w:t xml:space="preserve"> </w:t>
      </w:r>
      <w:r w:rsidRPr="000D1817">
        <w:rPr>
          <w:rFonts w:eastAsia="Calibri"/>
        </w:rPr>
        <w:t xml:space="preserve">państwowego wojewódzkiego inspektora sanitarnego. </w:t>
      </w:r>
      <w:r w:rsidRPr="000D1817">
        <w:t>Zgoda może być wydana podmiotowi</w:t>
      </w:r>
      <w:r>
        <w:t>,</w:t>
      </w:r>
      <w:r w:rsidRPr="000D1817">
        <w:t xml:space="preserve"> który dysponuje odpowiednią liczbą personelu o właściwych kwalifikacjach, dysponuje urządzeniami radiologicznymi i urządzeniami pomocniczymi niezbędnymi dla wykonywania badań diagnostycznych, stosuje </w:t>
      </w:r>
      <w:r w:rsidRPr="000D1817">
        <w:rPr>
          <w:rFonts w:eastAsia="HG Mincho Light J"/>
          <w:lang w:eastAsia="ar-SA"/>
        </w:rPr>
        <w:t>właściwe dla prowadzonej działalności medycznej procedury radiologiczne</w:t>
      </w:r>
      <w:r>
        <w:t xml:space="preserve"> oraz </w:t>
      </w:r>
      <w:r w:rsidRPr="000D1817">
        <w:rPr>
          <w:rFonts w:eastAsia="HG Mincho Light J"/>
          <w:lang w:eastAsia="ar-SA"/>
        </w:rPr>
        <w:t>wdrożył program zapewnienia jakości</w:t>
      </w:r>
      <w:r w:rsidRPr="000D1817">
        <w:t xml:space="preserve"> świadczonych usług medycznych. Zgoda jest wydawana po uzyskaniu pozytywnej opinii konsultanta wojewódzkiego</w:t>
      </w:r>
      <w:r w:rsidR="000E738B">
        <w:t xml:space="preserve"> w </w:t>
      </w:r>
      <w:r w:rsidRPr="000D1817">
        <w:t>dziedzinie radiologii</w:t>
      </w:r>
      <w:r w:rsidR="005A5A82">
        <w:t xml:space="preserve"> i </w:t>
      </w:r>
      <w:r w:rsidRPr="000D1817">
        <w:t>diagnostyki obrazowej albo konsultanta wojewódzkiego</w:t>
      </w:r>
      <w:r w:rsidR="000E738B">
        <w:t xml:space="preserve"> w </w:t>
      </w:r>
      <w:r w:rsidRPr="000D1817">
        <w:t xml:space="preserve">dziedzinie medycyny nuklearnej. Zgoda nie jest wymagana do </w:t>
      </w:r>
      <w:r w:rsidRPr="000D1817">
        <w:rPr>
          <w:rFonts w:eastAsia="Calibri"/>
        </w:rPr>
        <w:t>działalności związanej</w:t>
      </w:r>
      <w:r w:rsidR="005A5A82">
        <w:rPr>
          <w:rFonts w:eastAsia="Calibri"/>
        </w:rPr>
        <w:t xml:space="preserve"> z </w:t>
      </w:r>
      <w:r w:rsidRPr="000D1817">
        <w:rPr>
          <w:rFonts w:eastAsia="Calibri"/>
        </w:rPr>
        <w:t xml:space="preserve">narażeniem polegającej jedynie na wykonywaniu stomatologicznych zdjęć </w:t>
      </w:r>
      <w:proofErr w:type="spellStart"/>
      <w:r w:rsidRPr="000D1817">
        <w:rPr>
          <w:rFonts w:eastAsia="Calibri"/>
        </w:rPr>
        <w:t>wewnątrzustnych</w:t>
      </w:r>
      <w:proofErr w:type="spellEnd"/>
      <w:r w:rsidRPr="000D1817">
        <w:rPr>
          <w:rFonts w:eastAsia="Calibri"/>
        </w:rPr>
        <w:t xml:space="preserve"> lub wykonywania działalności związanej z narażeniem polegającej jedynie na wykonywaniu </w:t>
      </w:r>
      <w:r w:rsidRPr="000D1817">
        <w:t>densytometrii kości, przy czym brak wymogu nieposiadania zgody</w:t>
      </w:r>
      <w:r>
        <w:t xml:space="preserve"> </w:t>
      </w:r>
      <w:r w:rsidRPr="000D1817">
        <w:t>nie zwalnia</w:t>
      </w:r>
      <w:r w:rsidR="005A5A82">
        <w:t xml:space="preserve"> z </w:t>
      </w:r>
      <w:r w:rsidRPr="000D1817">
        <w:t xml:space="preserve">obowiązku posiadania zezwolenia </w:t>
      </w:r>
      <w:r w:rsidRPr="000D1817">
        <w:rPr>
          <w:rFonts w:eastAsia="Calibri"/>
        </w:rPr>
        <w:t>na</w:t>
      </w:r>
      <w:r w:rsidR="00E80DB7">
        <w:rPr>
          <w:rFonts w:eastAsia="Calibri"/>
        </w:rPr>
        <w:t> </w:t>
      </w:r>
      <w:r w:rsidRPr="000D1817">
        <w:rPr>
          <w:rFonts w:eastAsia="Calibri"/>
        </w:rPr>
        <w:t>uruchamianie</w:t>
      </w:r>
      <w:r w:rsidR="005A5A82">
        <w:rPr>
          <w:rFonts w:eastAsia="Calibri"/>
        </w:rPr>
        <w:t xml:space="preserve"> i </w:t>
      </w:r>
      <w:r w:rsidRPr="000D1817">
        <w:rPr>
          <w:rFonts w:eastAsia="Calibri"/>
        </w:rPr>
        <w:t xml:space="preserve">stosowanie aparatu rentgenowskiego oraz </w:t>
      </w:r>
      <w:r w:rsidRPr="000D1817">
        <w:rPr>
          <w:rFonts w:eastAsia="Calibri"/>
        </w:rPr>
        <w:lastRenderedPageBreak/>
        <w:t>zezwolenia na uruchamianie pracowni rentgenowskiej</w:t>
      </w:r>
      <w:r>
        <w:rPr>
          <w:rFonts w:eastAsia="Calibri"/>
        </w:rPr>
        <w:t>,</w:t>
      </w:r>
      <w:r w:rsidR="000E738B">
        <w:rPr>
          <w:rFonts w:eastAsia="Calibri"/>
        </w:rPr>
        <w:t xml:space="preserve"> w </w:t>
      </w:r>
      <w:r>
        <w:rPr>
          <w:rFonts w:eastAsia="Calibri"/>
        </w:rPr>
        <w:t>2022 roku</w:t>
      </w:r>
      <w:r w:rsidR="000E738B">
        <w:rPr>
          <w:rFonts w:eastAsia="Calibri"/>
        </w:rPr>
        <w:t xml:space="preserve"> w </w:t>
      </w:r>
      <w:r>
        <w:rPr>
          <w:rFonts w:eastAsia="Calibri"/>
        </w:rPr>
        <w:t>województwie zachodniopomorskim wydano 43 zgody.</w:t>
      </w:r>
    </w:p>
    <w:p w14:paraId="03426A29" w14:textId="314A3A01" w:rsidR="00E27B61" w:rsidRPr="009E6D32" w:rsidRDefault="00E27B61" w:rsidP="00972685">
      <w:pPr>
        <w:pStyle w:val="Stylnastroninternet"/>
        <w:rPr>
          <w:rFonts w:eastAsia="Calibri"/>
        </w:rPr>
      </w:pPr>
      <w:r w:rsidRPr="00015DCD">
        <w:rPr>
          <w:rFonts w:eastAsia="Calibri"/>
        </w:rPr>
        <w:t>W województwie zachodniopomorskim liczba podmiotów posiadających zgodę na</w:t>
      </w:r>
      <w:r w:rsidR="00087717">
        <w:rPr>
          <w:rFonts w:eastAsia="Calibri"/>
        </w:rPr>
        <w:t> </w:t>
      </w:r>
      <w:r w:rsidRPr="00015DCD">
        <w:rPr>
          <w:rFonts w:eastAsia="Calibri"/>
        </w:rPr>
        <w:t>prowadzenie działalności związanej</w:t>
      </w:r>
      <w:r w:rsidR="005A5A82">
        <w:rPr>
          <w:rFonts w:eastAsia="Calibri"/>
        </w:rPr>
        <w:t xml:space="preserve"> z </w:t>
      </w:r>
      <w:r w:rsidRPr="00015DCD">
        <w:rPr>
          <w:rFonts w:eastAsia="Calibri"/>
        </w:rPr>
        <w:t>narażeniem na promieniowanie jonizujące</w:t>
      </w:r>
      <w:r w:rsidR="000E738B">
        <w:rPr>
          <w:rFonts w:eastAsia="Calibri"/>
        </w:rPr>
        <w:t xml:space="preserve"> w </w:t>
      </w:r>
      <w:r w:rsidRPr="00015DCD">
        <w:rPr>
          <w:rFonts w:eastAsia="Calibri"/>
        </w:rPr>
        <w:t xml:space="preserve">celach medycznych polegającej na udzielaniu świadczeń zdrowotnych </w:t>
      </w:r>
      <w:r>
        <w:rPr>
          <w:rFonts w:eastAsia="Calibri"/>
        </w:rPr>
        <w:t xml:space="preserve">stale </w:t>
      </w:r>
      <w:r w:rsidRPr="00015DCD">
        <w:rPr>
          <w:rFonts w:eastAsia="Calibri"/>
        </w:rPr>
        <w:t>wzrasta.</w:t>
      </w:r>
    </w:p>
    <w:p w14:paraId="25EF6131" w14:textId="26D95F30" w:rsidR="00E27B61" w:rsidRPr="009D3771" w:rsidRDefault="00E27B61" w:rsidP="00972685">
      <w:pPr>
        <w:pStyle w:val="Stylnastroninternet"/>
        <w:rPr>
          <w:rFonts w:eastAsia="Calibri"/>
        </w:rPr>
      </w:pPr>
      <w:r w:rsidRPr="009D3771">
        <w:rPr>
          <w:rFonts w:eastAsia="Calibri"/>
        </w:rPr>
        <w:t>W celu sprawdzenia stanu użytkowanej aparatury radiologicznej do celów diagnostyki medycznej, Laboratorium Badań Środowiskowych</w:t>
      </w:r>
      <w:r w:rsidR="005A5A82">
        <w:rPr>
          <w:rFonts w:eastAsia="Calibri"/>
        </w:rPr>
        <w:t xml:space="preserve"> i </w:t>
      </w:r>
      <w:r w:rsidRPr="009D3771">
        <w:rPr>
          <w:rFonts w:eastAsia="Calibri"/>
        </w:rPr>
        <w:t>Radiacyjnych wykonuje:</w:t>
      </w:r>
    </w:p>
    <w:p w14:paraId="6B70546A" w14:textId="77777777" w:rsidR="00E27B61" w:rsidRPr="009D3771" w:rsidRDefault="00E27B61" w:rsidP="00972685">
      <w:pPr>
        <w:pStyle w:val="punktatornastron"/>
      </w:pPr>
      <w:r w:rsidRPr="009D3771">
        <w:t xml:space="preserve">specjalistyczne testy kontroli fizycznych parametrów przy aparatach rentgenowskich stomatologicznych </w:t>
      </w:r>
      <w:proofErr w:type="spellStart"/>
      <w:r w:rsidRPr="009D3771">
        <w:t>wewnątrzustnych</w:t>
      </w:r>
      <w:proofErr w:type="spellEnd"/>
      <w:r w:rsidRPr="009D3771">
        <w:t xml:space="preserve">, </w:t>
      </w:r>
    </w:p>
    <w:p w14:paraId="4F635F84" w14:textId="77777777" w:rsidR="00E27B61" w:rsidRPr="009D3771" w:rsidRDefault="00E27B61" w:rsidP="00972685">
      <w:pPr>
        <w:pStyle w:val="punktatornastron"/>
      </w:pPr>
      <w:r w:rsidRPr="009D3771">
        <w:t>specjalistyczne testy kontroli fizycznych parametrów przy aparatach rentgenowskich do zdjęć cyfrowych,</w:t>
      </w:r>
    </w:p>
    <w:p w14:paraId="32543248" w14:textId="45DB21FA" w:rsidR="00E27B61" w:rsidRPr="009D3771" w:rsidRDefault="00E27B61" w:rsidP="00972685">
      <w:pPr>
        <w:pStyle w:val="punktatornastron"/>
      </w:pPr>
      <w:r w:rsidRPr="009D3771">
        <w:t>specjalistyczne testy kontroli fizycznych parametrów przy monitorach służących do</w:t>
      </w:r>
      <w:r w:rsidR="00087717">
        <w:t> </w:t>
      </w:r>
      <w:r w:rsidRPr="009D3771">
        <w:t xml:space="preserve">oceny obrazów medycznych oraz sprzęcie pomocniczym. </w:t>
      </w:r>
    </w:p>
    <w:p w14:paraId="6319BA23" w14:textId="6AB2D30C" w:rsidR="00E27B61" w:rsidRPr="009D3771" w:rsidRDefault="00E27B61" w:rsidP="00972685">
      <w:pPr>
        <w:pStyle w:val="Stylnastroninternet"/>
      </w:pPr>
      <w:r w:rsidRPr="009D3771">
        <w:t>W 2022 roku wykonano</w:t>
      </w:r>
      <w:r w:rsidR="000E738B">
        <w:t xml:space="preserve"> w </w:t>
      </w:r>
      <w:r w:rsidRPr="009D3771">
        <w:t xml:space="preserve">ramach nadzoru </w:t>
      </w:r>
      <w:r>
        <w:t xml:space="preserve">bieżącego </w:t>
      </w:r>
      <w:r w:rsidRPr="009D3771">
        <w:t>testy specjalistyczne przy 47 aparatach rentgenowskich</w:t>
      </w:r>
      <w:r w:rsidR="000E738B">
        <w:t xml:space="preserve"> w </w:t>
      </w:r>
      <w:r w:rsidRPr="009D3771">
        <w:t>tym:</w:t>
      </w:r>
    </w:p>
    <w:p w14:paraId="6D06C394" w14:textId="680B9E81" w:rsidR="00E27B61" w:rsidRPr="009D3771" w:rsidRDefault="00E27B61" w:rsidP="00972685">
      <w:pPr>
        <w:pStyle w:val="punktatornastron"/>
      </w:pPr>
      <w:r w:rsidRPr="009D3771">
        <w:t xml:space="preserve">44 aparatach rentgenowskich stomatologicznych do zdjęć </w:t>
      </w:r>
      <w:proofErr w:type="spellStart"/>
      <w:r w:rsidRPr="009D3771">
        <w:t>wewnątrzustnych</w:t>
      </w:r>
      <w:proofErr w:type="spellEnd"/>
      <w:r w:rsidRPr="009D3771">
        <w:t xml:space="preserve"> z</w:t>
      </w:r>
      <w:r w:rsidR="00972685">
        <w:t> </w:t>
      </w:r>
      <w:r w:rsidRPr="009D3771">
        <w:t>cyfrowym system obrazowania,</w:t>
      </w:r>
    </w:p>
    <w:p w14:paraId="3789F010" w14:textId="4ABA39EE" w:rsidR="00E27B61" w:rsidRPr="009D3771" w:rsidRDefault="00E27B61" w:rsidP="00972685">
      <w:pPr>
        <w:pStyle w:val="punktatornastron"/>
      </w:pPr>
      <w:r w:rsidRPr="009D3771">
        <w:t>3 aparatach rentgenowskich do zdjęć</w:t>
      </w:r>
      <w:r w:rsidR="005A5A82">
        <w:t xml:space="preserve"> z </w:t>
      </w:r>
      <w:r w:rsidRPr="009D3771">
        <w:t>cyfrowym systemem obrazowania.</w:t>
      </w:r>
    </w:p>
    <w:p w14:paraId="41CB73D9" w14:textId="5D6B5E5A" w:rsidR="00E27B61" w:rsidRPr="009D3771" w:rsidRDefault="00E27B61" w:rsidP="00972685">
      <w:pPr>
        <w:pStyle w:val="Stylnastroninternet"/>
      </w:pPr>
      <w:r w:rsidRPr="009D3771">
        <w:t xml:space="preserve">Ponadto wykonano testy specjalistyczne przy 4 monitorach przeznaczonych do oceny zdjęć </w:t>
      </w:r>
      <w:proofErr w:type="spellStart"/>
      <w:r w:rsidRPr="009D3771">
        <w:t>pantomograficznych</w:t>
      </w:r>
      <w:proofErr w:type="spellEnd"/>
      <w:r w:rsidR="005A5A82">
        <w:t xml:space="preserve"> i </w:t>
      </w:r>
      <w:proofErr w:type="spellStart"/>
      <w:r w:rsidRPr="009D3771">
        <w:t>cefalometrycznych</w:t>
      </w:r>
      <w:proofErr w:type="spellEnd"/>
      <w:r w:rsidRPr="009D3771">
        <w:t xml:space="preserve"> oraz przy 2 monitorach do oceny zdjęć</w:t>
      </w:r>
      <w:r w:rsidR="005A5A82">
        <w:t xml:space="preserve"> z </w:t>
      </w:r>
      <w:r w:rsidRPr="009D3771">
        <w:t xml:space="preserve">zakresu radiografii ogólnej. </w:t>
      </w:r>
    </w:p>
    <w:p w14:paraId="461D5D01" w14:textId="1E514C9D" w:rsidR="007B4BC2" w:rsidRDefault="00E27B61" w:rsidP="00972685">
      <w:pPr>
        <w:pStyle w:val="Stylnastroninternet"/>
      </w:pPr>
      <w:r w:rsidRPr="009D3771">
        <w:t>Przeprowadzone testy specjalistyczne wykazały niedopuszczalne wartości fizycznych parametrów przy jednym monitorze do prezentacji obrazów medycznych</w:t>
      </w:r>
      <w:r w:rsidR="005A5A82">
        <w:t xml:space="preserve"> z </w:t>
      </w:r>
      <w:r w:rsidRPr="009D3771">
        <w:t>zakresu wyznaczania krzywej skali szarości monitora opisowego stosowanego</w:t>
      </w:r>
      <w:r w:rsidR="000E738B">
        <w:t xml:space="preserve"> w </w:t>
      </w:r>
      <w:r w:rsidRPr="009D3771">
        <w:t xml:space="preserve">pantomografii typu </w:t>
      </w:r>
      <w:proofErr w:type="spellStart"/>
      <w:r w:rsidRPr="009D3771">
        <w:t>RadiForce</w:t>
      </w:r>
      <w:proofErr w:type="spellEnd"/>
      <w:r w:rsidRPr="009D3771">
        <w:t xml:space="preserve"> MX191 firmy EIZO</w:t>
      </w:r>
      <w:r>
        <w:t>.</w:t>
      </w:r>
    </w:p>
    <w:p w14:paraId="7818282B" w14:textId="77777777" w:rsidR="00F931F7" w:rsidRPr="00FB4346" w:rsidRDefault="00F931F7" w:rsidP="00972685">
      <w:pPr>
        <w:pStyle w:val="Stylnastroninternet"/>
      </w:pPr>
    </w:p>
    <w:p w14:paraId="79794D96" w14:textId="41C1373F" w:rsidR="007B4BC2" w:rsidRPr="007B4BC2" w:rsidRDefault="007B4BC2" w:rsidP="000E738B">
      <w:pPr>
        <w:pStyle w:val="Nagwek2"/>
        <w:numPr>
          <w:ilvl w:val="0"/>
          <w:numId w:val="131"/>
        </w:numPr>
        <w:spacing w:before="0"/>
      </w:pPr>
      <w:bookmarkStart w:id="1262" w:name="_Toc135828522"/>
      <w:r w:rsidRPr="007B4BC2">
        <w:t>Promieniowanie niejonizujące (Pole elektromagnetyczne)</w:t>
      </w:r>
      <w:bookmarkEnd w:id="1262"/>
    </w:p>
    <w:p w14:paraId="3DA272F2" w14:textId="77777777" w:rsidR="007B4BC2" w:rsidRPr="000E738B" w:rsidRDefault="007B4BC2" w:rsidP="00972685">
      <w:pPr>
        <w:pStyle w:val="Stylnastroninternet"/>
      </w:pPr>
    </w:p>
    <w:p w14:paraId="26DC8A99" w14:textId="6E24170A" w:rsidR="007B4BC2" w:rsidRPr="00E27B61" w:rsidRDefault="007B4BC2" w:rsidP="00972685">
      <w:pPr>
        <w:pStyle w:val="Stylnastroninternet"/>
        <w:rPr>
          <w:rFonts w:eastAsia="Times New Roman"/>
          <w:lang w:eastAsia="pl-PL"/>
        </w:rPr>
      </w:pPr>
      <w:r w:rsidRPr="00A23791">
        <w:rPr>
          <w:rFonts w:eastAsia="Times New Roman"/>
          <w:lang w:eastAsia="pl-PL"/>
        </w:rPr>
        <w:t xml:space="preserve">W </w:t>
      </w:r>
      <w:r w:rsidR="00E27B61">
        <w:rPr>
          <w:rFonts w:eastAsia="Times New Roman"/>
          <w:lang w:eastAsia="pl-PL"/>
        </w:rPr>
        <w:t>ramach nadzoru bieżącego wykonano pomiary natężenia pola elektromagnetycznego dla potrzeb bezpieczeństwa</w:t>
      </w:r>
      <w:r w:rsidR="005A5A82">
        <w:rPr>
          <w:rFonts w:eastAsia="Times New Roman"/>
          <w:lang w:eastAsia="pl-PL"/>
        </w:rPr>
        <w:t xml:space="preserve"> i </w:t>
      </w:r>
      <w:r w:rsidR="00E27B61">
        <w:rPr>
          <w:rFonts w:eastAsia="Times New Roman"/>
          <w:lang w:eastAsia="pl-PL"/>
        </w:rPr>
        <w:t>higieny pracy wokół 16 urządzeń.</w:t>
      </w:r>
    </w:p>
    <w:p w14:paraId="75BDD5F0" w14:textId="60F298F2" w:rsidR="007B4BC2" w:rsidRPr="00A23791" w:rsidRDefault="007B4BC2" w:rsidP="00972685">
      <w:pPr>
        <w:pStyle w:val="Stylnastroninternet"/>
      </w:pPr>
      <w:r w:rsidRPr="00A23791">
        <w:t>W tabeli nr 4</w:t>
      </w:r>
      <w:r w:rsidR="00F735B3" w:rsidRPr="00A23791">
        <w:t>9</w:t>
      </w:r>
      <w:r w:rsidRPr="00A23791">
        <w:t xml:space="preserve"> przedstawiono zestawienie urządzeń, wokół których przeprowadzono</w:t>
      </w:r>
      <w:r w:rsidR="000E738B">
        <w:t xml:space="preserve"> w </w:t>
      </w:r>
      <w:r w:rsidRPr="00A23791">
        <w:t>ramach nadzoru pomiary dla potrzeb BHP</w:t>
      </w:r>
      <w:r w:rsidR="005A5A82">
        <w:t xml:space="preserve"> z </w:t>
      </w:r>
      <w:r w:rsidRPr="00A23791">
        <w:t xml:space="preserve">podziałem na ich typy. </w:t>
      </w:r>
    </w:p>
    <w:p w14:paraId="1337B4C3" w14:textId="77777777" w:rsidR="000E738B" w:rsidRDefault="000E738B" w:rsidP="00972685">
      <w:pPr>
        <w:pStyle w:val="Stylnastroninternet"/>
        <w:rPr>
          <w:i/>
          <w:iCs/>
        </w:rPr>
      </w:pPr>
      <w:bookmarkStart w:id="1263" w:name="_Toc133231343"/>
      <w:bookmarkStart w:id="1264" w:name="_Toc133236352"/>
      <w:bookmarkStart w:id="1265" w:name="_Toc133311742"/>
      <w:bookmarkStart w:id="1266" w:name="_Toc133320598"/>
      <w:bookmarkStart w:id="1267" w:name="_Toc133321717"/>
      <w:bookmarkStart w:id="1268" w:name="_Toc133387695"/>
      <w:bookmarkStart w:id="1269" w:name="_Toc133388639"/>
    </w:p>
    <w:p w14:paraId="4DFC6BB6" w14:textId="2EA0A245" w:rsidR="007B4BC2" w:rsidRPr="008A3EA8" w:rsidRDefault="007B4BC2" w:rsidP="007B4BC2">
      <w:pPr>
        <w:pStyle w:val="Legenda"/>
        <w:keepNext/>
        <w:rPr>
          <w:i w:val="0"/>
          <w:iCs w:val="0"/>
          <w:color w:val="auto"/>
        </w:rPr>
      </w:pPr>
      <w:bookmarkStart w:id="1270" w:name="_Toc133500662"/>
      <w:bookmarkStart w:id="1271" w:name="_Toc133559666"/>
      <w:bookmarkStart w:id="1272" w:name="_Toc133576688"/>
      <w:bookmarkStart w:id="1273" w:name="_Toc133582292"/>
      <w:bookmarkStart w:id="1274" w:name="_Toc133582910"/>
      <w:bookmarkStart w:id="1275" w:name="_Toc133583800"/>
      <w:bookmarkStart w:id="1276" w:name="_Toc134604409"/>
      <w:bookmarkStart w:id="1277" w:name="_Toc134610923"/>
      <w:bookmarkStart w:id="1278" w:name="_Toc135041622"/>
      <w:bookmarkStart w:id="1279" w:name="_Toc135828614"/>
      <w:r w:rsidRPr="008A3EA8">
        <w:rPr>
          <w:i w:val="0"/>
          <w:iCs w:val="0"/>
          <w:color w:val="auto"/>
        </w:rPr>
        <w:t xml:space="preserve">Tabela </w:t>
      </w:r>
      <w:r w:rsidRPr="008A3EA8">
        <w:rPr>
          <w:i w:val="0"/>
          <w:iCs w:val="0"/>
          <w:color w:val="auto"/>
        </w:rPr>
        <w:fldChar w:fldCharType="begin"/>
      </w:r>
      <w:r w:rsidRPr="008A3EA8">
        <w:rPr>
          <w:i w:val="0"/>
          <w:iCs w:val="0"/>
          <w:color w:val="auto"/>
        </w:rPr>
        <w:instrText xml:space="preserve"> SEQ Tabela \* ARABIC </w:instrText>
      </w:r>
      <w:r w:rsidRPr="008A3EA8">
        <w:rPr>
          <w:i w:val="0"/>
          <w:iCs w:val="0"/>
          <w:color w:val="auto"/>
        </w:rPr>
        <w:fldChar w:fldCharType="separate"/>
      </w:r>
      <w:r w:rsidR="00B41039" w:rsidRPr="008A3EA8">
        <w:rPr>
          <w:i w:val="0"/>
          <w:iCs w:val="0"/>
          <w:noProof/>
          <w:color w:val="auto"/>
        </w:rPr>
        <w:t>49</w:t>
      </w:r>
      <w:r w:rsidRPr="008A3EA8">
        <w:rPr>
          <w:i w:val="0"/>
          <w:iCs w:val="0"/>
          <w:noProof/>
          <w:color w:val="auto"/>
        </w:rPr>
        <w:fldChar w:fldCharType="end"/>
      </w:r>
      <w:r w:rsidR="004117B7">
        <w:rPr>
          <w:i w:val="0"/>
          <w:iCs w:val="0"/>
          <w:noProof/>
          <w:color w:val="auto"/>
        </w:rPr>
        <w:t>.</w:t>
      </w:r>
      <w:r w:rsidRPr="008A3EA8">
        <w:rPr>
          <w:i w:val="0"/>
          <w:iCs w:val="0"/>
          <w:color w:val="auto"/>
        </w:rPr>
        <w:t xml:space="preserve"> Urządzenia, wokół których wykonano pomiary natężenia pola elektromagnetycznego.</w:t>
      </w:r>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p>
    <w:tbl>
      <w:tblPr>
        <w:tblStyle w:val="Siatkatabelijasna"/>
        <w:tblW w:w="0" w:type="auto"/>
        <w:jc w:val="center"/>
        <w:tblLook w:val="01E0" w:firstRow="1" w:lastRow="1" w:firstColumn="1" w:lastColumn="1" w:noHBand="0" w:noVBand="0"/>
        <w:tblCaption w:val="Tabela 49 Urządzenia, wokół których wykonano pomiary natężenia pola elektromagnetycznego."/>
        <w:tblDescription w:val="Tabela 49 Urządzenia, wokół których wykonano pomiary natężenia pola elektromagnetycznego."/>
      </w:tblPr>
      <w:tblGrid>
        <w:gridCol w:w="663"/>
        <w:gridCol w:w="3174"/>
        <w:gridCol w:w="3175"/>
      </w:tblGrid>
      <w:tr w:rsidR="007B4BC2" w:rsidRPr="009D3771" w14:paraId="29C9CE39" w14:textId="77777777" w:rsidTr="00227565">
        <w:trPr>
          <w:jc w:val="center"/>
        </w:trPr>
        <w:tc>
          <w:tcPr>
            <w:tcW w:w="663" w:type="dxa"/>
          </w:tcPr>
          <w:p w14:paraId="67BD0AB8" w14:textId="77777777" w:rsidR="007B4BC2" w:rsidRPr="009D3771" w:rsidRDefault="007B4BC2" w:rsidP="00006725">
            <w:pPr>
              <w:spacing w:line="276" w:lineRule="auto"/>
              <w:jc w:val="center"/>
              <w:rPr>
                <w:rFonts w:cstheme="minorHAnsi"/>
                <w:b/>
                <w:sz w:val="24"/>
                <w:szCs w:val="24"/>
              </w:rPr>
            </w:pPr>
            <w:r w:rsidRPr="009D3771">
              <w:rPr>
                <w:rFonts w:cstheme="minorHAnsi"/>
                <w:b/>
                <w:sz w:val="24"/>
                <w:szCs w:val="24"/>
              </w:rPr>
              <w:t>Lp.</w:t>
            </w:r>
          </w:p>
        </w:tc>
        <w:tc>
          <w:tcPr>
            <w:tcW w:w="3174" w:type="dxa"/>
          </w:tcPr>
          <w:p w14:paraId="5A511A5F" w14:textId="77777777" w:rsidR="007B4BC2" w:rsidRPr="009D3771" w:rsidRDefault="007B4BC2" w:rsidP="00006725">
            <w:pPr>
              <w:spacing w:line="276" w:lineRule="auto"/>
              <w:jc w:val="center"/>
              <w:rPr>
                <w:rFonts w:cstheme="minorHAnsi"/>
                <w:b/>
                <w:sz w:val="24"/>
                <w:szCs w:val="24"/>
              </w:rPr>
            </w:pPr>
            <w:r w:rsidRPr="009D3771">
              <w:rPr>
                <w:rFonts w:cstheme="minorHAnsi"/>
                <w:b/>
                <w:sz w:val="24"/>
                <w:szCs w:val="24"/>
              </w:rPr>
              <w:t>Typ urządzenia</w:t>
            </w:r>
          </w:p>
        </w:tc>
        <w:tc>
          <w:tcPr>
            <w:tcW w:w="3175" w:type="dxa"/>
          </w:tcPr>
          <w:p w14:paraId="746D8D11" w14:textId="77777777" w:rsidR="007B4BC2" w:rsidRPr="009D3771" w:rsidRDefault="007B4BC2" w:rsidP="00006725">
            <w:pPr>
              <w:spacing w:line="276" w:lineRule="auto"/>
              <w:jc w:val="center"/>
              <w:rPr>
                <w:rFonts w:cstheme="minorHAnsi"/>
                <w:b/>
                <w:sz w:val="24"/>
                <w:szCs w:val="24"/>
              </w:rPr>
            </w:pPr>
            <w:r w:rsidRPr="009D3771">
              <w:rPr>
                <w:rFonts w:cstheme="minorHAnsi"/>
                <w:b/>
                <w:sz w:val="24"/>
                <w:szCs w:val="24"/>
              </w:rPr>
              <w:t>Ilość pomiarów</w:t>
            </w:r>
          </w:p>
        </w:tc>
      </w:tr>
      <w:tr w:rsidR="007B4BC2" w:rsidRPr="009D3771" w14:paraId="72880FA1" w14:textId="77777777" w:rsidTr="00227565">
        <w:trPr>
          <w:jc w:val="center"/>
        </w:trPr>
        <w:tc>
          <w:tcPr>
            <w:tcW w:w="663" w:type="dxa"/>
          </w:tcPr>
          <w:p w14:paraId="3DF91CBA" w14:textId="77777777" w:rsidR="007B4BC2" w:rsidRPr="009D3771" w:rsidRDefault="007B4BC2" w:rsidP="00006725">
            <w:pPr>
              <w:spacing w:line="276" w:lineRule="auto"/>
              <w:jc w:val="center"/>
              <w:rPr>
                <w:rFonts w:cstheme="minorHAnsi"/>
                <w:b/>
                <w:bCs/>
                <w:sz w:val="24"/>
                <w:szCs w:val="24"/>
              </w:rPr>
            </w:pPr>
            <w:r w:rsidRPr="009D3771">
              <w:rPr>
                <w:rFonts w:cstheme="minorHAnsi"/>
                <w:b/>
                <w:bCs/>
                <w:sz w:val="24"/>
                <w:szCs w:val="24"/>
              </w:rPr>
              <w:t>1.</w:t>
            </w:r>
          </w:p>
        </w:tc>
        <w:tc>
          <w:tcPr>
            <w:tcW w:w="3174" w:type="dxa"/>
          </w:tcPr>
          <w:p w14:paraId="18CFD201" w14:textId="77777777" w:rsidR="007B4BC2" w:rsidRPr="009D3771" w:rsidRDefault="007B4BC2" w:rsidP="00006725">
            <w:pPr>
              <w:tabs>
                <w:tab w:val="left" w:pos="750"/>
                <w:tab w:val="center" w:pos="1479"/>
              </w:tabs>
              <w:spacing w:line="276" w:lineRule="auto"/>
              <w:rPr>
                <w:rFonts w:cstheme="minorHAnsi"/>
                <w:sz w:val="24"/>
                <w:szCs w:val="24"/>
              </w:rPr>
            </w:pPr>
            <w:r w:rsidRPr="009D3771">
              <w:rPr>
                <w:rFonts w:cstheme="minorHAnsi"/>
                <w:sz w:val="24"/>
                <w:szCs w:val="24"/>
              </w:rPr>
              <w:t>Urządzenia do magnetoterapii</w:t>
            </w:r>
          </w:p>
        </w:tc>
        <w:tc>
          <w:tcPr>
            <w:tcW w:w="3175" w:type="dxa"/>
          </w:tcPr>
          <w:p w14:paraId="77B8404F"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2</w:t>
            </w:r>
          </w:p>
        </w:tc>
      </w:tr>
      <w:tr w:rsidR="007B4BC2" w:rsidRPr="009D3771" w14:paraId="4CF361CA" w14:textId="77777777" w:rsidTr="00227565">
        <w:trPr>
          <w:jc w:val="center"/>
        </w:trPr>
        <w:tc>
          <w:tcPr>
            <w:tcW w:w="663" w:type="dxa"/>
          </w:tcPr>
          <w:p w14:paraId="68CC9A48" w14:textId="77777777" w:rsidR="007B4BC2" w:rsidRPr="009D3771" w:rsidRDefault="007B4BC2" w:rsidP="00006725">
            <w:pPr>
              <w:spacing w:line="276" w:lineRule="auto"/>
              <w:jc w:val="center"/>
              <w:rPr>
                <w:rFonts w:cstheme="minorHAnsi"/>
                <w:b/>
                <w:bCs/>
                <w:sz w:val="24"/>
                <w:szCs w:val="24"/>
              </w:rPr>
            </w:pPr>
            <w:r w:rsidRPr="009D3771">
              <w:rPr>
                <w:rFonts w:cstheme="minorHAnsi"/>
                <w:b/>
                <w:bCs/>
                <w:sz w:val="24"/>
                <w:szCs w:val="24"/>
              </w:rPr>
              <w:t>2.</w:t>
            </w:r>
          </w:p>
        </w:tc>
        <w:tc>
          <w:tcPr>
            <w:tcW w:w="3174" w:type="dxa"/>
          </w:tcPr>
          <w:p w14:paraId="0C47B3AC"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Diatermie krótkofalowe</w:t>
            </w:r>
          </w:p>
        </w:tc>
        <w:tc>
          <w:tcPr>
            <w:tcW w:w="3175" w:type="dxa"/>
          </w:tcPr>
          <w:p w14:paraId="35C47619"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2</w:t>
            </w:r>
          </w:p>
        </w:tc>
      </w:tr>
      <w:tr w:rsidR="007B4BC2" w:rsidRPr="009D3771" w14:paraId="0E441B51" w14:textId="77777777" w:rsidTr="00227565">
        <w:trPr>
          <w:jc w:val="center"/>
        </w:trPr>
        <w:tc>
          <w:tcPr>
            <w:tcW w:w="663" w:type="dxa"/>
          </w:tcPr>
          <w:p w14:paraId="2FFB71E1" w14:textId="77777777" w:rsidR="007B4BC2" w:rsidRPr="009D3771" w:rsidRDefault="007B4BC2" w:rsidP="00006725">
            <w:pPr>
              <w:spacing w:line="276" w:lineRule="auto"/>
              <w:jc w:val="center"/>
              <w:rPr>
                <w:rFonts w:cstheme="minorHAnsi"/>
                <w:b/>
                <w:bCs/>
                <w:sz w:val="24"/>
                <w:szCs w:val="24"/>
              </w:rPr>
            </w:pPr>
            <w:r w:rsidRPr="009D3771">
              <w:rPr>
                <w:rFonts w:cstheme="minorHAnsi"/>
                <w:b/>
                <w:bCs/>
                <w:sz w:val="24"/>
                <w:szCs w:val="24"/>
              </w:rPr>
              <w:t>3.</w:t>
            </w:r>
          </w:p>
        </w:tc>
        <w:tc>
          <w:tcPr>
            <w:tcW w:w="3174" w:type="dxa"/>
          </w:tcPr>
          <w:p w14:paraId="5C4C8301"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Urządzenia do elektrochirurgii</w:t>
            </w:r>
          </w:p>
        </w:tc>
        <w:tc>
          <w:tcPr>
            <w:tcW w:w="3175" w:type="dxa"/>
          </w:tcPr>
          <w:p w14:paraId="7E4A9507"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12</w:t>
            </w:r>
          </w:p>
        </w:tc>
      </w:tr>
    </w:tbl>
    <w:p w14:paraId="65D8A9F2" w14:textId="77777777" w:rsidR="007B4BC2" w:rsidRPr="00BC2A43" w:rsidRDefault="007B4BC2" w:rsidP="00972685">
      <w:pPr>
        <w:pStyle w:val="Stylnastroninternet"/>
      </w:pPr>
    </w:p>
    <w:p w14:paraId="43FC999B" w14:textId="426ECB71" w:rsidR="007B4BC2" w:rsidRPr="00FF3E03" w:rsidRDefault="007B4BC2" w:rsidP="00972685">
      <w:pPr>
        <w:pStyle w:val="Stylnastroninternet"/>
      </w:pPr>
      <w:r w:rsidRPr="00FF3E03">
        <w:lastRenderedPageBreak/>
        <w:t>W wyniku przeprowadzonych pomiarów stwierdzono, że</w:t>
      </w:r>
      <w:r w:rsidR="000E738B">
        <w:t xml:space="preserve"> w </w:t>
      </w:r>
      <w:r w:rsidRPr="00FF3E03">
        <w:t>pomieszczeniach,</w:t>
      </w:r>
      <w:r w:rsidR="000E738B">
        <w:t xml:space="preserve"> w </w:t>
      </w:r>
      <w:r w:rsidRPr="00FF3E03">
        <w:t>których użytkowane są urządzenia wytwarzające pola elektromagnetyczne występuje przestrzeń strefy zagrożenia, pośredniej</w:t>
      </w:r>
      <w:r w:rsidR="005A5A82">
        <w:t xml:space="preserve"> i </w:t>
      </w:r>
      <w:r w:rsidRPr="00FF3E03">
        <w:t>bezpiecznej. Nie stwierdzono stanowisk pracy</w:t>
      </w:r>
      <w:r w:rsidR="000E738B">
        <w:t xml:space="preserve"> w </w:t>
      </w:r>
      <w:r w:rsidRPr="00FF3E03">
        <w:t>strefie niebezpiecznej. Strefę zagrożenia stwierdzono na stanowiskach pracy lekarza operatora i lekarza asystenta przy  urządzeniach stosowanych do elektrochirurgii oraz na stanowiskach fizykoterapeuty przy urządzeniach typu diatermia krótkofalowa. Czas przebywania osób w</w:t>
      </w:r>
      <w:r w:rsidR="00972685">
        <w:t> </w:t>
      </w:r>
      <w:r w:rsidRPr="00FF3E03">
        <w:t>strefie zagrożenia był ograniczony do kilku minut na zmianę roboczą.</w:t>
      </w:r>
    </w:p>
    <w:p w14:paraId="4C9DB057" w14:textId="2196E9B1" w:rsidR="007B4BC2" w:rsidRDefault="007B4BC2" w:rsidP="00972685">
      <w:pPr>
        <w:pStyle w:val="Stylnastroninternet"/>
      </w:pPr>
      <w:r w:rsidRPr="00FF3E03">
        <w:t>W przypadku urządzeń do magnetoterapii pracownicy obsługujący urządzenia przebywali głównie</w:t>
      </w:r>
      <w:r w:rsidR="000E738B">
        <w:t xml:space="preserve"> w </w:t>
      </w:r>
      <w:r w:rsidRPr="00FF3E03">
        <w:t>strefach pośredniej</w:t>
      </w:r>
      <w:r w:rsidR="005A5A82">
        <w:t xml:space="preserve"> i </w:t>
      </w:r>
      <w:r w:rsidRPr="00FF3E03">
        <w:t>bezpiecznej,</w:t>
      </w:r>
      <w:r w:rsidR="000E738B">
        <w:t xml:space="preserve"> w </w:t>
      </w:r>
      <w:r w:rsidRPr="00FF3E03">
        <w:t>których można przebywać przez</w:t>
      </w:r>
      <w:r w:rsidR="002F3904">
        <w:t> </w:t>
      </w:r>
      <w:r w:rsidRPr="00FF3E03">
        <w:t>całą zmianę roboczą</w:t>
      </w:r>
      <w:r w:rsidR="000E738B">
        <w:t xml:space="preserve"> w </w:t>
      </w:r>
      <w:r w:rsidRPr="00FF3E03">
        <w:t xml:space="preserve">tabeli nr </w:t>
      </w:r>
      <w:r w:rsidR="005F7E9B">
        <w:t>50</w:t>
      </w:r>
      <w:r w:rsidRPr="00FF3E03">
        <w:t xml:space="preserve"> zebrano informacje o liczbie stanowisk pracy</w:t>
      </w:r>
      <w:r w:rsidR="000E738B">
        <w:t xml:space="preserve"> w </w:t>
      </w:r>
      <w:r w:rsidRPr="00FF3E03">
        <w:t xml:space="preserve">strefach ochronnych. </w:t>
      </w:r>
    </w:p>
    <w:p w14:paraId="56AA13D6" w14:textId="77777777" w:rsidR="00972685" w:rsidRPr="008A3EA8" w:rsidRDefault="00972685" w:rsidP="00972685">
      <w:pPr>
        <w:pStyle w:val="Stylnastroninternet"/>
      </w:pPr>
    </w:p>
    <w:p w14:paraId="2F411F37" w14:textId="39EC05A0" w:rsidR="007B4BC2" w:rsidRPr="008A3EA8" w:rsidRDefault="007B4BC2" w:rsidP="007B4BC2">
      <w:pPr>
        <w:pStyle w:val="Legenda"/>
        <w:keepNext/>
        <w:rPr>
          <w:i w:val="0"/>
          <w:iCs w:val="0"/>
          <w:color w:val="auto"/>
        </w:rPr>
      </w:pPr>
      <w:bookmarkStart w:id="1280" w:name="_Toc133231344"/>
      <w:bookmarkStart w:id="1281" w:name="_Toc133236353"/>
      <w:bookmarkStart w:id="1282" w:name="_Toc133311743"/>
      <w:bookmarkStart w:id="1283" w:name="_Toc133320599"/>
      <w:bookmarkStart w:id="1284" w:name="_Toc133321718"/>
      <w:bookmarkStart w:id="1285" w:name="_Toc133387696"/>
      <w:bookmarkStart w:id="1286" w:name="_Toc133388640"/>
      <w:bookmarkStart w:id="1287" w:name="_Toc133500663"/>
      <w:bookmarkStart w:id="1288" w:name="_Toc133559667"/>
      <w:bookmarkStart w:id="1289" w:name="_Toc133576689"/>
      <w:bookmarkStart w:id="1290" w:name="_Toc133582293"/>
      <w:bookmarkStart w:id="1291" w:name="_Toc133582911"/>
      <w:bookmarkStart w:id="1292" w:name="_Toc133583801"/>
      <w:bookmarkStart w:id="1293" w:name="_Toc134604410"/>
      <w:bookmarkStart w:id="1294" w:name="_Toc134610924"/>
      <w:bookmarkStart w:id="1295" w:name="_Toc135041623"/>
      <w:bookmarkStart w:id="1296" w:name="_Toc135828615"/>
      <w:r w:rsidRPr="008A3EA8">
        <w:rPr>
          <w:i w:val="0"/>
          <w:iCs w:val="0"/>
          <w:color w:val="auto"/>
        </w:rPr>
        <w:t xml:space="preserve">Tabela </w:t>
      </w:r>
      <w:r w:rsidRPr="008A3EA8">
        <w:rPr>
          <w:i w:val="0"/>
          <w:iCs w:val="0"/>
          <w:color w:val="auto"/>
        </w:rPr>
        <w:fldChar w:fldCharType="begin"/>
      </w:r>
      <w:r w:rsidRPr="008A3EA8">
        <w:rPr>
          <w:i w:val="0"/>
          <w:iCs w:val="0"/>
          <w:color w:val="auto"/>
        </w:rPr>
        <w:instrText xml:space="preserve"> SEQ Tabela \* ARABIC </w:instrText>
      </w:r>
      <w:r w:rsidRPr="008A3EA8">
        <w:rPr>
          <w:i w:val="0"/>
          <w:iCs w:val="0"/>
          <w:color w:val="auto"/>
        </w:rPr>
        <w:fldChar w:fldCharType="separate"/>
      </w:r>
      <w:r w:rsidR="00B41039" w:rsidRPr="008A3EA8">
        <w:rPr>
          <w:i w:val="0"/>
          <w:iCs w:val="0"/>
          <w:noProof/>
          <w:color w:val="auto"/>
        </w:rPr>
        <w:t>50</w:t>
      </w:r>
      <w:r w:rsidRPr="008A3EA8">
        <w:rPr>
          <w:i w:val="0"/>
          <w:iCs w:val="0"/>
          <w:noProof/>
          <w:color w:val="auto"/>
        </w:rPr>
        <w:fldChar w:fldCharType="end"/>
      </w:r>
      <w:r w:rsidR="004117B7">
        <w:rPr>
          <w:i w:val="0"/>
          <w:iCs w:val="0"/>
          <w:noProof/>
          <w:color w:val="auto"/>
        </w:rPr>
        <w:t>.</w:t>
      </w:r>
      <w:r w:rsidRPr="008A3EA8">
        <w:rPr>
          <w:i w:val="0"/>
          <w:iCs w:val="0"/>
          <w:color w:val="auto"/>
        </w:rPr>
        <w:t xml:space="preserve"> Liczba stanowisk pracy</w:t>
      </w:r>
      <w:r w:rsidR="000E738B" w:rsidRPr="008A3EA8">
        <w:rPr>
          <w:i w:val="0"/>
          <w:iCs w:val="0"/>
          <w:color w:val="auto"/>
        </w:rPr>
        <w:t xml:space="preserve"> w </w:t>
      </w:r>
      <w:r w:rsidRPr="008A3EA8">
        <w:rPr>
          <w:i w:val="0"/>
          <w:iCs w:val="0"/>
          <w:color w:val="auto"/>
        </w:rPr>
        <w:t>strefach ochronnych</w:t>
      </w:r>
      <w:r w:rsidR="000E738B" w:rsidRPr="008A3EA8">
        <w:rPr>
          <w:i w:val="0"/>
          <w:iCs w:val="0"/>
          <w:color w:val="auto"/>
        </w:rPr>
        <w:t xml:space="preserve"> w </w:t>
      </w:r>
      <w:r w:rsidRPr="008A3EA8">
        <w:rPr>
          <w:i w:val="0"/>
          <w:iCs w:val="0"/>
          <w:color w:val="auto"/>
        </w:rPr>
        <w:t>zależności od typu urządzenia.</w:t>
      </w:r>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p>
    <w:tbl>
      <w:tblPr>
        <w:tblStyle w:val="Siatkatabelijasna"/>
        <w:tblW w:w="0" w:type="auto"/>
        <w:jc w:val="center"/>
        <w:tblLook w:val="04A0" w:firstRow="1" w:lastRow="0" w:firstColumn="1" w:lastColumn="0" w:noHBand="0" w:noVBand="1"/>
        <w:tblCaption w:val="Tabela 50 Liczba stanowisk pracy w strefach ochronnych w zależności od typu urządzenia."/>
        <w:tblDescription w:val="Tabela 50 Liczba stanowisk pracy w strefach ochronnych w zależności od typu urządzenia."/>
      </w:tblPr>
      <w:tblGrid>
        <w:gridCol w:w="2922"/>
        <w:gridCol w:w="1507"/>
        <w:gridCol w:w="1189"/>
        <w:gridCol w:w="1105"/>
        <w:gridCol w:w="1209"/>
      </w:tblGrid>
      <w:tr w:rsidR="007B4BC2" w:rsidRPr="009D3771" w14:paraId="57B68C47" w14:textId="77777777" w:rsidTr="00227565">
        <w:trPr>
          <w:jc w:val="center"/>
        </w:trPr>
        <w:tc>
          <w:tcPr>
            <w:tcW w:w="0" w:type="auto"/>
            <w:vMerge w:val="restart"/>
          </w:tcPr>
          <w:p w14:paraId="70574CCE" w14:textId="77777777" w:rsidR="007B4BC2" w:rsidRPr="009D3771" w:rsidRDefault="007B4BC2" w:rsidP="00006725">
            <w:r w:rsidRPr="009D3771">
              <w:t>Typ urządzeń</w:t>
            </w:r>
          </w:p>
        </w:tc>
        <w:tc>
          <w:tcPr>
            <w:tcW w:w="0" w:type="auto"/>
            <w:gridSpan w:val="4"/>
          </w:tcPr>
          <w:p w14:paraId="602A7425" w14:textId="465C1090" w:rsidR="007B4BC2" w:rsidRPr="009D3771" w:rsidRDefault="007B4BC2" w:rsidP="00006725">
            <w:r w:rsidRPr="009D3771">
              <w:t>Ilość stanowisk pracy</w:t>
            </w:r>
            <w:r w:rsidR="000E738B">
              <w:t xml:space="preserve"> w </w:t>
            </w:r>
            <w:r w:rsidRPr="009D3771">
              <w:t>strefie ochronnej</w:t>
            </w:r>
          </w:p>
        </w:tc>
      </w:tr>
      <w:tr w:rsidR="007B4BC2" w:rsidRPr="009D3771" w14:paraId="79D6F674" w14:textId="77777777" w:rsidTr="00227565">
        <w:trPr>
          <w:jc w:val="center"/>
        </w:trPr>
        <w:tc>
          <w:tcPr>
            <w:tcW w:w="0" w:type="auto"/>
            <w:vMerge/>
          </w:tcPr>
          <w:p w14:paraId="11305BA9" w14:textId="77777777" w:rsidR="007B4BC2" w:rsidRPr="009D3771" w:rsidRDefault="007B4BC2" w:rsidP="00006725"/>
        </w:tc>
        <w:tc>
          <w:tcPr>
            <w:tcW w:w="0" w:type="auto"/>
          </w:tcPr>
          <w:p w14:paraId="07390A09" w14:textId="77777777" w:rsidR="007B4BC2" w:rsidRPr="009D3771" w:rsidRDefault="007B4BC2" w:rsidP="00006725">
            <w:r w:rsidRPr="009D3771">
              <w:t>Niebezpieczna</w:t>
            </w:r>
          </w:p>
        </w:tc>
        <w:tc>
          <w:tcPr>
            <w:tcW w:w="0" w:type="auto"/>
          </w:tcPr>
          <w:p w14:paraId="3242B21E" w14:textId="77777777" w:rsidR="007B4BC2" w:rsidRPr="009D3771" w:rsidRDefault="007B4BC2" w:rsidP="00006725">
            <w:r w:rsidRPr="009D3771">
              <w:t>Zagrożenia</w:t>
            </w:r>
          </w:p>
        </w:tc>
        <w:tc>
          <w:tcPr>
            <w:tcW w:w="0" w:type="auto"/>
          </w:tcPr>
          <w:p w14:paraId="43B8013D" w14:textId="77777777" w:rsidR="007B4BC2" w:rsidRPr="009D3771" w:rsidRDefault="007B4BC2" w:rsidP="00006725">
            <w:r w:rsidRPr="009D3771">
              <w:t>Pośrednia</w:t>
            </w:r>
          </w:p>
        </w:tc>
        <w:tc>
          <w:tcPr>
            <w:tcW w:w="0" w:type="auto"/>
          </w:tcPr>
          <w:p w14:paraId="051460EC" w14:textId="77777777" w:rsidR="007B4BC2" w:rsidRPr="009D3771" w:rsidRDefault="007B4BC2" w:rsidP="00006725">
            <w:r w:rsidRPr="009D3771">
              <w:t>Bezpieczna</w:t>
            </w:r>
          </w:p>
        </w:tc>
      </w:tr>
      <w:tr w:rsidR="007B4BC2" w:rsidRPr="009D3771" w14:paraId="36870155" w14:textId="77777777" w:rsidTr="00227565">
        <w:trPr>
          <w:jc w:val="center"/>
        </w:trPr>
        <w:tc>
          <w:tcPr>
            <w:tcW w:w="0" w:type="auto"/>
          </w:tcPr>
          <w:p w14:paraId="46B9AD3C" w14:textId="77777777" w:rsidR="007B4BC2" w:rsidRPr="009D3771" w:rsidRDefault="007B4BC2" w:rsidP="00006725">
            <w:r w:rsidRPr="009D3771">
              <w:t>Urządzenia do magnetoterapii</w:t>
            </w:r>
          </w:p>
        </w:tc>
        <w:tc>
          <w:tcPr>
            <w:tcW w:w="0" w:type="auto"/>
          </w:tcPr>
          <w:p w14:paraId="5C37C29E" w14:textId="77777777" w:rsidR="007B4BC2" w:rsidRPr="009D3771" w:rsidRDefault="007B4BC2" w:rsidP="00006725">
            <w:r w:rsidRPr="009D3771">
              <w:t>0</w:t>
            </w:r>
          </w:p>
        </w:tc>
        <w:tc>
          <w:tcPr>
            <w:tcW w:w="0" w:type="auto"/>
          </w:tcPr>
          <w:p w14:paraId="62320FD9" w14:textId="77777777" w:rsidR="007B4BC2" w:rsidRPr="009D3771" w:rsidRDefault="007B4BC2" w:rsidP="00006725">
            <w:r w:rsidRPr="009D3771">
              <w:t>0</w:t>
            </w:r>
          </w:p>
        </w:tc>
        <w:tc>
          <w:tcPr>
            <w:tcW w:w="0" w:type="auto"/>
          </w:tcPr>
          <w:p w14:paraId="3596D99D" w14:textId="77777777" w:rsidR="007B4BC2" w:rsidRPr="009D3771" w:rsidRDefault="007B4BC2" w:rsidP="00006725">
            <w:r w:rsidRPr="009D3771">
              <w:t>4</w:t>
            </w:r>
          </w:p>
        </w:tc>
        <w:tc>
          <w:tcPr>
            <w:tcW w:w="0" w:type="auto"/>
          </w:tcPr>
          <w:p w14:paraId="77273772" w14:textId="77777777" w:rsidR="007B4BC2" w:rsidRPr="009D3771" w:rsidRDefault="007B4BC2" w:rsidP="00006725">
            <w:r w:rsidRPr="009D3771">
              <w:t>2</w:t>
            </w:r>
          </w:p>
        </w:tc>
      </w:tr>
      <w:tr w:rsidR="007B4BC2" w:rsidRPr="009D3771" w14:paraId="6F56355E" w14:textId="77777777" w:rsidTr="00227565">
        <w:trPr>
          <w:jc w:val="center"/>
        </w:trPr>
        <w:tc>
          <w:tcPr>
            <w:tcW w:w="0" w:type="auto"/>
          </w:tcPr>
          <w:p w14:paraId="744AE986" w14:textId="77777777" w:rsidR="007B4BC2" w:rsidRPr="009D3771" w:rsidRDefault="007B4BC2" w:rsidP="00006725">
            <w:r w:rsidRPr="009D3771">
              <w:t>Diatermie krótkofalowe</w:t>
            </w:r>
          </w:p>
        </w:tc>
        <w:tc>
          <w:tcPr>
            <w:tcW w:w="0" w:type="auto"/>
          </w:tcPr>
          <w:p w14:paraId="78EDBD1A" w14:textId="77777777" w:rsidR="007B4BC2" w:rsidRPr="009D3771" w:rsidRDefault="007B4BC2" w:rsidP="00006725">
            <w:r w:rsidRPr="009D3771">
              <w:t>0</w:t>
            </w:r>
          </w:p>
        </w:tc>
        <w:tc>
          <w:tcPr>
            <w:tcW w:w="0" w:type="auto"/>
          </w:tcPr>
          <w:p w14:paraId="537C7F5D" w14:textId="77777777" w:rsidR="007B4BC2" w:rsidRPr="009D3771" w:rsidRDefault="007B4BC2" w:rsidP="00006725">
            <w:r w:rsidRPr="009D3771">
              <w:t>2</w:t>
            </w:r>
          </w:p>
        </w:tc>
        <w:tc>
          <w:tcPr>
            <w:tcW w:w="0" w:type="auto"/>
          </w:tcPr>
          <w:p w14:paraId="6A2EE26F" w14:textId="77777777" w:rsidR="007B4BC2" w:rsidRPr="009D3771" w:rsidRDefault="007B4BC2" w:rsidP="00006725">
            <w:r w:rsidRPr="009D3771">
              <w:t>0</w:t>
            </w:r>
          </w:p>
        </w:tc>
        <w:tc>
          <w:tcPr>
            <w:tcW w:w="0" w:type="auto"/>
          </w:tcPr>
          <w:p w14:paraId="23B19963" w14:textId="77777777" w:rsidR="007B4BC2" w:rsidRPr="009D3771" w:rsidRDefault="007B4BC2" w:rsidP="00006725">
            <w:r w:rsidRPr="009D3771">
              <w:t>2</w:t>
            </w:r>
          </w:p>
        </w:tc>
      </w:tr>
      <w:tr w:rsidR="007B4BC2" w:rsidRPr="009D3771" w14:paraId="7F7A808B" w14:textId="77777777" w:rsidTr="00227565">
        <w:trPr>
          <w:jc w:val="center"/>
        </w:trPr>
        <w:tc>
          <w:tcPr>
            <w:tcW w:w="0" w:type="auto"/>
          </w:tcPr>
          <w:p w14:paraId="594A3F26" w14:textId="77777777" w:rsidR="007B4BC2" w:rsidRPr="009D3771" w:rsidRDefault="007B4BC2" w:rsidP="00006725">
            <w:r w:rsidRPr="009D3771">
              <w:t>Urządzenia do elektrochirurgii</w:t>
            </w:r>
          </w:p>
        </w:tc>
        <w:tc>
          <w:tcPr>
            <w:tcW w:w="0" w:type="auto"/>
          </w:tcPr>
          <w:p w14:paraId="10657325" w14:textId="77777777" w:rsidR="007B4BC2" w:rsidRPr="009D3771" w:rsidRDefault="007B4BC2" w:rsidP="00006725">
            <w:r w:rsidRPr="009D3771">
              <w:t>0</w:t>
            </w:r>
          </w:p>
        </w:tc>
        <w:tc>
          <w:tcPr>
            <w:tcW w:w="0" w:type="auto"/>
          </w:tcPr>
          <w:p w14:paraId="1EFEF9DB" w14:textId="77777777" w:rsidR="007B4BC2" w:rsidRPr="009D3771" w:rsidRDefault="007B4BC2" w:rsidP="00006725">
            <w:r w:rsidRPr="009D3771">
              <w:t>14</w:t>
            </w:r>
          </w:p>
        </w:tc>
        <w:tc>
          <w:tcPr>
            <w:tcW w:w="0" w:type="auto"/>
          </w:tcPr>
          <w:p w14:paraId="36C40EDE" w14:textId="77777777" w:rsidR="007B4BC2" w:rsidRPr="009D3771" w:rsidRDefault="007B4BC2" w:rsidP="00006725">
            <w:r w:rsidRPr="009D3771">
              <w:t>14</w:t>
            </w:r>
          </w:p>
        </w:tc>
        <w:tc>
          <w:tcPr>
            <w:tcW w:w="0" w:type="auto"/>
          </w:tcPr>
          <w:p w14:paraId="1A7B18FE" w14:textId="77777777" w:rsidR="007B4BC2" w:rsidRPr="009D3771" w:rsidRDefault="007B4BC2" w:rsidP="00006725">
            <w:r w:rsidRPr="009D3771">
              <w:t>29</w:t>
            </w:r>
          </w:p>
        </w:tc>
      </w:tr>
    </w:tbl>
    <w:p w14:paraId="19A23E26" w14:textId="77777777" w:rsidR="007B4BC2" w:rsidRPr="00FB0773" w:rsidRDefault="007B4BC2" w:rsidP="007B4BC2">
      <w:pPr>
        <w:pStyle w:val="Tekstpodstawowywcity"/>
        <w:spacing w:line="276" w:lineRule="auto"/>
        <w:ind w:left="0"/>
        <w:rPr>
          <w:rFonts w:asciiTheme="minorHAnsi" w:hAnsiTheme="minorHAnsi" w:cstheme="minorHAnsi"/>
          <w:sz w:val="24"/>
          <w:szCs w:val="24"/>
        </w:rPr>
      </w:pPr>
    </w:p>
    <w:p w14:paraId="0036EFC8" w14:textId="39154EEF" w:rsidR="007B4BC2" w:rsidRPr="00FF3E03" w:rsidRDefault="007B4BC2" w:rsidP="00972685">
      <w:pPr>
        <w:pStyle w:val="Stylnastroninternet"/>
      </w:pPr>
      <w:r w:rsidRPr="00FF3E03">
        <w:t>W 2022 roku zostały wykonane pomiary dla celów środowiska</w:t>
      </w:r>
      <w:r w:rsidR="000E738B">
        <w:t xml:space="preserve"> w </w:t>
      </w:r>
      <w:r w:rsidRPr="00FF3E03">
        <w:t>miejscach dostępnych dla ludności wokół stacji bazowej telefonii komórkowej sieci T-Mobile Polska S.A. nr 47781 (73075N!),  zlokalizowanej na terenie woj.</w:t>
      </w:r>
      <w:r w:rsidR="00E93C08">
        <w:t xml:space="preserve"> zachodniopomorskiego.</w:t>
      </w:r>
    </w:p>
    <w:p w14:paraId="56997311" w14:textId="6B8FAA47" w:rsidR="007B4BC2" w:rsidRPr="00FF3E03" w:rsidRDefault="007B4BC2" w:rsidP="00972685">
      <w:pPr>
        <w:pStyle w:val="Stylnastroninternet"/>
      </w:pPr>
      <w:r w:rsidRPr="00FF3E03">
        <w:t>W wyniku pomiarów pola elektromagnetycznego nie stwierdzono przekroczeń wartości dopuszczalnych określonych</w:t>
      </w:r>
      <w:r w:rsidR="000E738B">
        <w:t xml:space="preserve"> w </w:t>
      </w:r>
      <w:r w:rsidRPr="00FF3E03">
        <w:t>rozporządzeniu Ministra Zdrowia</w:t>
      </w:r>
      <w:r w:rsidR="005A5A82">
        <w:t xml:space="preserve"> z </w:t>
      </w:r>
      <w:r w:rsidRPr="00FF3E03">
        <w:t>dnia 17 grudnia 2019 roku</w:t>
      </w:r>
      <w:r w:rsidR="000E738B">
        <w:t xml:space="preserve"> w </w:t>
      </w:r>
      <w:r w:rsidRPr="00FF3E03">
        <w:t>sprawie dopuszczalnych poziomów pól elektromagnetycznych</w:t>
      </w:r>
      <w:r w:rsidR="000E738B">
        <w:t xml:space="preserve"> w </w:t>
      </w:r>
      <w:r w:rsidRPr="00FF3E03">
        <w:t>środowisku.</w:t>
      </w:r>
    </w:p>
    <w:p w14:paraId="57E041D8" w14:textId="77777777" w:rsidR="007B4BC2" w:rsidRPr="005B64B6" w:rsidRDefault="007B4BC2" w:rsidP="00972685">
      <w:pPr>
        <w:pStyle w:val="Stylnastroninternet"/>
      </w:pPr>
    </w:p>
    <w:p w14:paraId="514AEE8F" w14:textId="0CE25E9B" w:rsidR="007B4BC2" w:rsidRDefault="007B4BC2" w:rsidP="00E95F29">
      <w:pPr>
        <w:pStyle w:val="Nagwek2"/>
        <w:numPr>
          <w:ilvl w:val="0"/>
          <w:numId w:val="131"/>
        </w:numPr>
        <w:spacing w:before="0"/>
      </w:pPr>
      <w:bookmarkStart w:id="1297" w:name="_Toc135828523"/>
      <w:r w:rsidRPr="00D63079">
        <w:t>Skażenia promieniotwórcze</w:t>
      </w:r>
      <w:bookmarkEnd w:id="1297"/>
    </w:p>
    <w:p w14:paraId="42AEBDCA" w14:textId="77777777" w:rsidR="007B4BC2" w:rsidRPr="005B64B6" w:rsidRDefault="007B4BC2" w:rsidP="00972685">
      <w:pPr>
        <w:pStyle w:val="Stylnastroninternet"/>
      </w:pPr>
    </w:p>
    <w:p w14:paraId="6333A9D1" w14:textId="22FE8843" w:rsidR="00AE73F5" w:rsidRDefault="00AE73F5" w:rsidP="00972685">
      <w:pPr>
        <w:pStyle w:val="Stylnastroninternet"/>
      </w:pPr>
      <w:r>
        <w:t>W 2022 roku nie odnotowano zdarzeń,</w:t>
      </w:r>
      <w:r w:rsidR="000E738B">
        <w:t xml:space="preserve"> w </w:t>
      </w:r>
      <w:r>
        <w:t>wyniku których mogło dojść do skażeń promieniotwórczych.</w:t>
      </w:r>
    </w:p>
    <w:p w14:paraId="5006939D" w14:textId="02967766" w:rsidR="00AE73F5" w:rsidRDefault="00AE73F5" w:rsidP="00972685">
      <w:pPr>
        <w:pStyle w:val="Stylnastroninternet"/>
      </w:pPr>
      <w:r w:rsidRPr="009D3771">
        <w:t>W 2022 roku Laboratorium Badań Środowiskowych</w:t>
      </w:r>
      <w:r w:rsidR="005A5A82">
        <w:t xml:space="preserve"> i </w:t>
      </w:r>
      <w:r w:rsidRPr="009D3771">
        <w:t>Radiacyjnych</w:t>
      </w:r>
      <w:r w:rsidR="000E738B">
        <w:t xml:space="preserve"> w </w:t>
      </w:r>
      <w:r w:rsidRPr="009D3771">
        <w:t>Szczecinie przeprowadziło 90 badań</w:t>
      </w:r>
      <w:r w:rsidR="000E738B">
        <w:t xml:space="preserve"> w </w:t>
      </w:r>
      <w:r w:rsidRPr="009D3771">
        <w:t xml:space="preserve">kierunku zawartości izotopu </w:t>
      </w:r>
      <w:r w:rsidRPr="009D3771">
        <w:rPr>
          <w:vertAlign w:val="superscript"/>
        </w:rPr>
        <w:t>137</w:t>
      </w:r>
      <w:r w:rsidRPr="009D3771">
        <w:t>Cs</w:t>
      </w:r>
      <w:r w:rsidR="000E738B">
        <w:t xml:space="preserve"> w </w:t>
      </w:r>
      <w:r>
        <w:t>wybranych produktach.</w:t>
      </w:r>
      <w:r w:rsidRPr="009D3771">
        <w:t xml:space="preserve"> Pomiary zostały wykonane na podstawie zatwierdzonego przez Prezesa Państwowej Agencji Atomistyki</w:t>
      </w:r>
      <w:r w:rsidR="000E738B">
        <w:t xml:space="preserve"> w </w:t>
      </w:r>
      <w:r w:rsidRPr="009D3771">
        <w:t>Warszawie „Harmonogramu pobierania próbek do pomiaru zawartości izotopów cezu</w:t>
      </w:r>
      <w:r w:rsidR="000E738B">
        <w:t xml:space="preserve"> w </w:t>
      </w:r>
      <w:r w:rsidRPr="009D3771">
        <w:t>produktach żywnościowych, wodzie wodociągowej</w:t>
      </w:r>
      <w:r w:rsidR="005A5A82">
        <w:t xml:space="preserve"> i </w:t>
      </w:r>
      <w:r w:rsidRPr="009D3771">
        <w:t>powierzchniowej oraz</w:t>
      </w:r>
      <w:r w:rsidR="002F3904">
        <w:t> </w:t>
      </w:r>
      <w:r w:rsidRPr="009D3771">
        <w:t>paszach dla zwierząt”</w:t>
      </w:r>
      <w:r w:rsidR="005A5A82">
        <w:t xml:space="preserve"> i </w:t>
      </w:r>
      <w:r w:rsidR="000E738B">
        <w:t>w </w:t>
      </w:r>
      <w:r w:rsidRPr="009D3771">
        <w:t>ramach nadzoru nad bezpieczeństwem żywności</w:t>
      </w:r>
      <w:r>
        <w:t>, obecność pierwiastka potwierdzono</w:t>
      </w:r>
      <w:r w:rsidR="000E738B">
        <w:t xml:space="preserve"> w </w:t>
      </w:r>
      <w:r>
        <w:t>6 produktach</w:t>
      </w:r>
      <w:r w:rsidRPr="009D3771">
        <w:t>.</w:t>
      </w:r>
      <w:r w:rsidR="000E738B">
        <w:t xml:space="preserve"> </w:t>
      </w:r>
      <w:r w:rsidR="005707E6">
        <w:t>W</w:t>
      </w:r>
      <w:r w:rsidR="000E738B">
        <w:t> </w:t>
      </w:r>
      <w:r w:rsidRPr="009D3771">
        <w:t>przebadanych próbkach nie stwierdzono przekroczenia dopuszczalnych zawartości</w:t>
      </w:r>
      <w:r>
        <w:t xml:space="preserve"> </w:t>
      </w:r>
      <w:r w:rsidRPr="009D3771">
        <w:t>izotopu</w:t>
      </w:r>
      <w:r>
        <w:t xml:space="preserve"> </w:t>
      </w:r>
      <w:r w:rsidRPr="009D3771">
        <w:rPr>
          <w:vertAlign w:val="superscript"/>
        </w:rPr>
        <w:t>137</w:t>
      </w:r>
      <w:r w:rsidRPr="009D3771">
        <w:t>Cs, określonych</w:t>
      </w:r>
      <w:r w:rsidR="000E738B">
        <w:t xml:space="preserve"> w </w:t>
      </w:r>
      <w:r w:rsidRPr="009D3771">
        <w:t>rozporządzeniu Rady Ministrów</w:t>
      </w:r>
      <w:r w:rsidR="005A5A82">
        <w:t xml:space="preserve"> z </w:t>
      </w:r>
      <w:r w:rsidRPr="009D3771">
        <w:t>dnia 27 kwietnia 2004 roku</w:t>
      </w:r>
      <w:r w:rsidR="000E738B">
        <w:t xml:space="preserve"> w </w:t>
      </w:r>
      <w:r w:rsidRPr="009D3771">
        <w:t>sprawie wartości poziomów interwencyjnych dla</w:t>
      </w:r>
      <w:r w:rsidR="002F3904">
        <w:t> </w:t>
      </w:r>
      <w:r w:rsidRPr="009D3771">
        <w:t>poszczególnych rodzajów działań interwencyjnych oraz kryteriów odwołania tych działań</w:t>
      </w:r>
      <w:r>
        <w:t xml:space="preserve">. </w:t>
      </w:r>
    </w:p>
    <w:p w14:paraId="3EDBB27A" w14:textId="018CFB47" w:rsidR="007B4BC2" w:rsidRDefault="007B4BC2" w:rsidP="00972685">
      <w:pPr>
        <w:pStyle w:val="Stylnastroninternet"/>
      </w:pPr>
      <w:r>
        <w:lastRenderedPageBreak/>
        <w:t xml:space="preserve">W tabeli nr </w:t>
      </w:r>
      <w:r w:rsidR="004F062C">
        <w:t>51</w:t>
      </w:r>
      <w:r>
        <w:t xml:space="preserve"> wskazano liczbę przebadanych próbek, natomiast</w:t>
      </w:r>
      <w:r w:rsidR="000E738B">
        <w:t xml:space="preserve"> w</w:t>
      </w:r>
      <w:r w:rsidR="00972685">
        <w:t xml:space="preserve"> </w:t>
      </w:r>
      <w:r>
        <w:t xml:space="preserve">tabeli nr </w:t>
      </w:r>
      <w:r w:rsidR="004F062C">
        <w:t>5</w:t>
      </w:r>
      <w:r>
        <w:t xml:space="preserve">2 </w:t>
      </w:r>
      <w:r w:rsidR="002F3904">
        <w:t xml:space="preserve">- </w:t>
      </w:r>
      <w:r>
        <w:t>stężenie promieniotwórczego izotopu</w:t>
      </w:r>
      <w:r w:rsidR="002A17A6">
        <w:t xml:space="preserve"> </w:t>
      </w:r>
      <w:r w:rsidR="002A17A6">
        <w:rPr>
          <w:vertAlign w:val="superscript"/>
        </w:rPr>
        <w:t>137</w:t>
      </w:r>
      <w:r w:rsidR="002A17A6">
        <w:t xml:space="preserve">Cs w produktach, w których stwierdzono jego obecność. </w:t>
      </w:r>
    </w:p>
    <w:p w14:paraId="0844AE7A" w14:textId="77777777" w:rsidR="000E738B" w:rsidRDefault="000E738B" w:rsidP="00972685">
      <w:pPr>
        <w:pStyle w:val="Stylnastroninternet"/>
      </w:pPr>
      <w:bookmarkStart w:id="1298" w:name="_Toc133231345"/>
      <w:bookmarkStart w:id="1299" w:name="_Toc133236354"/>
      <w:bookmarkStart w:id="1300" w:name="_Toc133311744"/>
      <w:bookmarkStart w:id="1301" w:name="_Toc133320600"/>
      <w:bookmarkStart w:id="1302" w:name="_Toc133321719"/>
      <w:bookmarkStart w:id="1303" w:name="_Toc133387697"/>
      <w:bookmarkStart w:id="1304" w:name="_Toc133388641"/>
    </w:p>
    <w:p w14:paraId="3B09B11F" w14:textId="637DEE0E" w:rsidR="007B4BC2" w:rsidRPr="008A3EA8" w:rsidRDefault="007B4BC2" w:rsidP="007B4BC2">
      <w:pPr>
        <w:pStyle w:val="Legenda"/>
        <w:keepNext/>
        <w:rPr>
          <w:i w:val="0"/>
          <w:iCs w:val="0"/>
          <w:color w:val="auto"/>
        </w:rPr>
      </w:pPr>
      <w:bookmarkStart w:id="1305" w:name="_Toc133500664"/>
      <w:bookmarkStart w:id="1306" w:name="_Toc133559668"/>
      <w:bookmarkStart w:id="1307" w:name="_Toc133576690"/>
      <w:bookmarkStart w:id="1308" w:name="_Toc133582294"/>
      <w:bookmarkStart w:id="1309" w:name="_Toc133582912"/>
      <w:bookmarkStart w:id="1310" w:name="_Toc133583802"/>
      <w:bookmarkStart w:id="1311" w:name="_Toc134604411"/>
      <w:bookmarkStart w:id="1312" w:name="_Toc134610925"/>
      <w:bookmarkStart w:id="1313" w:name="_Toc135041624"/>
      <w:bookmarkStart w:id="1314" w:name="_Toc135828616"/>
      <w:r w:rsidRPr="008A3EA8">
        <w:rPr>
          <w:i w:val="0"/>
          <w:iCs w:val="0"/>
          <w:color w:val="auto"/>
        </w:rPr>
        <w:t xml:space="preserve">Tabela </w:t>
      </w:r>
      <w:r w:rsidRPr="008A3EA8">
        <w:rPr>
          <w:i w:val="0"/>
          <w:iCs w:val="0"/>
          <w:color w:val="auto"/>
        </w:rPr>
        <w:fldChar w:fldCharType="begin"/>
      </w:r>
      <w:r w:rsidRPr="008A3EA8">
        <w:rPr>
          <w:i w:val="0"/>
          <w:iCs w:val="0"/>
          <w:color w:val="auto"/>
        </w:rPr>
        <w:instrText xml:space="preserve"> SEQ Tabela \* ARABIC </w:instrText>
      </w:r>
      <w:r w:rsidRPr="008A3EA8">
        <w:rPr>
          <w:i w:val="0"/>
          <w:iCs w:val="0"/>
          <w:color w:val="auto"/>
        </w:rPr>
        <w:fldChar w:fldCharType="separate"/>
      </w:r>
      <w:r w:rsidR="00B41039" w:rsidRPr="008A3EA8">
        <w:rPr>
          <w:i w:val="0"/>
          <w:iCs w:val="0"/>
          <w:noProof/>
          <w:color w:val="auto"/>
        </w:rPr>
        <w:t>51</w:t>
      </w:r>
      <w:r w:rsidRPr="008A3EA8">
        <w:rPr>
          <w:i w:val="0"/>
          <w:iCs w:val="0"/>
          <w:noProof/>
          <w:color w:val="auto"/>
        </w:rPr>
        <w:fldChar w:fldCharType="end"/>
      </w:r>
      <w:r w:rsidR="004117B7">
        <w:rPr>
          <w:i w:val="0"/>
          <w:iCs w:val="0"/>
          <w:noProof/>
          <w:color w:val="auto"/>
        </w:rPr>
        <w:t>.</w:t>
      </w:r>
      <w:r w:rsidRPr="008A3EA8">
        <w:rPr>
          <w:i w:val="0"/>
          <w:iCs w:val="0"/>
          <w:color w:val="auto"/>
        </w:rPr>
        <w:t xml:space="preserve"> Liczba przebadanych próbek na zawartość izotopu </w:t>
      </w:r>
      <w:r w:rsidRPr="008A3EA8">
        <w:rPr>
          <w:i w:val="0"/>
          <w:iCs w:val="0"/>
          <w:color w:val="auto"/>
          <w:vertAlign w:val="superscript"/>
        </w:rPr>
        <w:t>137</w:t>
      </w:r>
      <w:r w:rsidRPr="008A3EA8">
        <w:rPr>
          <w:i w:val="0"/>
          <w:iCs w:val="0"/>
          <w:color w:val="auto"/>
        </w:rPr>
        <w:t>Cs</w:t>
      </w:r>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p>
    <w:tbl>
      <w:tblPr>
        <w:tblStyle w:val="Siatkatabelijasna"/>
        <w:tblW w:w="0" w:type="auto"/>
        <w:jc w:val="center"/>
        <w:tblLook w:val="0020" w:firstRow="1" w:lastRow="0" w:firstColumn="0" w:lastColumn="0" w:noHBand="0" w:noVBand="0"/>
        <w:tblCaption w:val="Tabela 51"/>
        <w:tblDescription w:val="&#10;Tabela 51 Liczba przebadanych próbek na zawartość izotopu 137Cs&#10;"/>
      </w:tblPr>
      <w:tblGrid>
        <w:gridCol w:w="2371"/>
        <w:gridCol w:w="1825"/>
        <w:gridCol w:w="12"/>
        <w:gridCol w:w="4852"/>
      </w:tblGrid>
      <w:tr w:rsidR="007B4BC2" w:rsidRPr="009D3771" w14:paraId="7DE790C9" w14:textId="77777777" w:rsidTr="00227565">
        <w:trPr>
          <w:trHeight w:val="150"/>
          <w:jc w:val="center"/>
        </w:trPr>
        <w:tc>
          <w:tcPr>
            <w:tcW w:w="4209" w:type="dxa"/>
            <w:gridSpan w:val="3"/>
          </w:tcPr>
          <w:p w14:paraId="7DDCD4B7" w14:textId="0F9725DE" w:rsidR="007B4BC2" w:rsidRPr="009D3771" w:rsidRDefault="007B4BC2" w:rsidP="00006725">
            <w:pPr>
              <w:spacing w:line="276" w:lineRule="auto"/>
              <w:jc w:val="center"/>
              <w:rPr>
                <w:rFonts w:cstheme="minorHAnsi"/>
                <w:sz w:val="24"/>
                <w:szCs w:val="24"/>
              </w:rPr>
            </w:pPr>
            <w:r w:rsidRPr="009D3771">
              <w:rPr>
                <w:rFonts w:cstheme="minorHAnsi"/>
                <w:sz w:val="24"/>
                <w:szCs w:val="24"/>
              </w:rPr>
              <w:t>Badania</w:t>
            </w:r>
            <w:r w:rsidR="000E738B">
              <w:rPr>
                <w:rFonts w:cstheme="minorHAnsi"/>
                <w:sz w:val="24"/>
                <w:szCs w:val="24"/>
              </w:rPr>
              <w:t xml:space="preserve"> w </w:t>
            </w:r>
            <w:r w:rsidRPr="009D3771">
              <w:rPr>
                <w:rFonts w:cstheme="minorHAnsi"/>
                <w:sz w:val="24"/>
                <w:szCs w:val="24"/>
              </w:rPr>
              <w:t>ramach działalności placówki pomiarów skażeń promieniotwórczych</w:t>
            </w:r>
          </w:p>
        </w:tc>
        <w:tc>
          <w:tcPr>
            <w:tcW w:w="4853" w:type="dxa"/>
          </w:tcPr>
          <w:p w14:paraId="1BD9643F" w14:textId="400CDA35" w:rsidR="007B4BC2" w:rsidRPr="009D3771" w:rsidRDefault="007B4BC2" w:rsidP="00006725">
            <w:pPr>
              <w:spacing w:line="276" w:lineRule="auto"/>
              <w:jc w:val="center"/>
              <w:rPr>
                <w:rFonts w:cstheme="minorHAnsi"/>
                <w:sz w:val="24"/>
                <w:szCs w:val="24"/>
              </w:rPr>
            </w:pPr>
            <w:r w:rsidRPr="009D3771">
              <w:rPr>
                <w:rFonts w:cstheme="minorHAnsi"/>
                <w:sz w:val="24"/>
                <w:szCs w:val="24"/>
              </w:rPr>
              <w:t>Badania</w:t>
            </w:r>
            <w:r w:rsidR="000E738B">
              <w:rPr>
                <w:rFonts w:cstheme="minorHAnsi"/>
                <w:sz w:val="24"/>
                <w:szCs w:val="24"/>
              </w:rPr>
              <w:t xml:space="preserve"> w </w:t>
            </w:r>
            <w:r w:rsidRPr="009D3771">
              <w:rPr>
                <w:rFonts w:cstheme="minorHAnsi"/>
                <w:sz w:val="24"/>
                <w:szCs w:val="24"/>
              </w:rPr>
              <w:t>ramach nadzoru nad bezpieczeństwem żywności</w:t>
            </w:r>
          </w:p>
        </w:tc>
      </w:tr>
      <w:tr w:rsidR="007B4BC2" w:rsidRPr="009D3771" w14:paraId="6EAD3FEA" w14:textId="77777777" w:rsidTr="00227565">
        <w:trPr>
          <w:jc w:val="center"/>
        </w:trPr>
        <w:tc>
          <w:tcPr>
            <w:tcW w:w="2372" w:type="dxa"/>
          </w:tcPr>
          <w:p w14:paraId="37AA6F4C" w14:textId="73BC7399" w:rsidR="007B4BC2" w:rsidRPr="009D3771" w:rsidRDefault="007B4BC2" w:rsidP="00006725">
            <w:pPr>
              <w:spacing w:line="276" w:lineRule="auto"/>
              <w:jc w:val="center"/>
              <w:rPr>
                <w:rFonts w:cstheme="minorHAnsi"/>
                <w:sz w:val="24"/>
                <w:szCs w:val="24"/>
              </w:rPr>
            </w:pPr>
            <w:r w:rsidRPr="009D3771">
              <w:rPr>
                <w:rFonts w:cstheme="minorHAnsi"/>
                <w:sz w:val="24"/>
                <w:szCs w:val="24"/>
              </w:rPr>
              <w:t>Próbki żywności</w:t>
            </w:r>
            <w:r w:rsidR="005A5A82">
              <w:rPr>
                <w:rFonts w:cstheme="minorHAnsi"/>
                <w:sz w:val="24"/>
                <w:szCs w:val="24"/>
              </w:rPr>
              <w:t xml:space="preserve"> i </w:t>
            </w:r>
            <w:r w:rsidRPr="009D3771">
              <w:rPr>
                <w:rFonts w:cstheme="minorHAnsi"/>
                <w:sz w:val="24"/>
                <w:szCs w:val="24"/>
              </w:rPr>
              <w:t>pasz</w:t>
            </w:r>
          </w:p>
        </w:tc>
        <w:tc>
          <w:tcPr>
            <w:tcW w:w="1825" w:type="dxa"/>
          </w:tcPr>
          <w:p w14:paraId="207C8F40"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Próbki wody</w:t>
            </w:r>
          </w:p>
        </w:tc>
        <w:tc>
          <w:tcPr>
            <w:tcW w:w="4865" w:type="dxa"/>
            <w:gridSpan w:val="2"/>
          </w:tcPr>
          <w:p w14:paraId="65905F84" w14:textId="77777777" w:rsidR="007B4BC2" w:rsidRPr="009D3771" w:rsidRDefault="007B4BC2" w:rsidP="00006725">
            <w:pPr>
              <w:spacing w:line="276" w:lineRule="auto"/>
              <w:jc w:val="center"/>
              <w:rPr>
                <w:rFonts w:cstheme="minorHAnsi"/>
                <w:sz w:val="24"/>
                <w:szCs w:val="24"/>
              </w:rPr>
            </w:pPr>
          </w:p>
        </w:tc>
      </w:tr>
      <w:tr w:rsidR="007B4BC2" w:rsidRPr="009D3771" w14:paraId="0BCD9102" w14:textId="77777777" w:rsidTr="00227565">
        <w:trPr>
          <w:jc w:val="center"/>
        </w:trPr>
        <w:tc>
          <w:tcPr>
            <w:tcW w:w="2372" w:type="dxa"/>
          </w:tcPr>
          <w:p w14:paraId="0779E29B" w14:textId="77777777" w:rsidR="007B4BC2" w:rsidRPr="009D3771" w:rsidRDefault="007B4BC2" w:rsidP="00006725">
            <w:pPr>
              <w:spacing w:line="276" w:lineRule="auto"/>
              <w:jc w:val="center"/>
              <w:rPr>
                <w:rFonts w:cstheme="minorHAnsi"/>
                <w:b/>
                <w:sz w:val="24"/>
                <w:szCs w:val="24"/>
              </w:rPr>
            </w:pPr>
            <w:r w:rsidRPr="009D3771">
              <w:rPr>
                <w:rFonts w:cstheme="minorHAnsi"/>
                <w:b/>
                <w:sz w:val="24"/>
                <w:szCs w:val="24"/>
              </w:rPr>
              <w:t>62</w:t>
            </w:r>
          </w:p>
        </w:tc>
        <w:tc>
          <w:tcPr>
            <w:tcW w:w="1825" w:type="dxa"/>
          </w:tcPr>
          <w:p w14:paraId="69F70BAE" w14:textId="77777777" w:rsidR="007B4BC2" w:rsidRPr="009D3771" w:rsidRDefault="007B4BC2" w:rsidP="00006725">
            <w:pPr>
              <w:spacing w:line="276" w:lineRule="auto"/>
              <w:jc w:val="center"/>
              <w:rPr>
                <w:rFonts w:cstheme="minorHAnsi"/>
                <w:b/>
                <w:sz w:val="24"/>
                <w:szCs w:val="24"/>
              </w:rPr>
            </w:pPr>
            <w:r w:rsidRPr="009D3771">
              <w:rPr>
                <w:rFonts w:cstheme="minorHAnsi"/>
                <w:b/>
                <w:sz w:val="24"/>
                <w:szCs w:val="24"/>
              </w:rPr>
              <w:t>13</w:t>
            </w:r>
          </w:p>
        </w:tc>
        <w:tc>
          <w:tcPr>
            <w:tcW w:w="4865" w:type="dxa"/>
            <w:gridSpan w:val="2"/>
          </w:tcPr>
          <w:p w14:paraId="4587F4F7" w14:textId="77777777" w:rsidR="007B4BC2" w:rsidRPr="009D3771" w:rsidRDefault="007B4BC2" w:rsidP="00006725">
            <w:pPr>
              <w:spacing w:line="276" w:lineRule="auto"/>
              <w:jc w:val="center"/>
              <w:rPr>
                <w:rFonts w:cstheme="minorHAnsi"/>
                <w:b/>
                <w:sz w:val="24"/>
                <w:szCs w:val="24"/>
              </w:rPr>
            </w:pPr>
            <w:r w:rsidRPr="009D3771">
              <w:rPr>
                <w:rFonts w:cstheme="minorHAnsi"/>
                <w:b/>
                <w:sz w:val="24"/>
                <w:szCs w:val="24"/>
              </w:rPr>
              <w:t>15</w:t>
            </w:r>
          </w:p>
        </w:tc>
      </w:tr>
    </w:tbl>
    <w:p w14:paraId="6840B511" w14:textId="77777777" w:rsidR="007B4BC2" w:rsidRPr="00C42F6D" w:rsidRDefault="007B4BC2" w:rsidP="007B4BC2">
      <w:pPr>
        <w:spacing w:line="276" w:lineRule="auto"/>
        <w:jc w:val="both"/>
        <w:rPr>
          <w:rFonts w:cstheme="minorHAnsi"/>
          <w:bCs/>
          <w:sz w:val="24"/>
          <w:szCs w:val="24"/>
        </w:rPr>
      </w:pPr>
    </w:p>
    <w:p w14:paraId="1B49F7E6" w14:textId="712289BE" w:rsidR="007B4BC2" w:rsidRPr="008A3EA8" w:rsidRDefault="007B4BC2" w:rsidP="00D431D0">
      <w:pPr>
        <w:pStyle w:val="Legenda"/>
        <w:keepNext/>
        <w:jc w:val="both"/>
        <w:rPr>
          <w:i w:val="0"/>
          <w:iCs w:val="0"/>
          <w:color w:val="auto"/>
        </w:rPr>
      </w:pPr>
      <w:bookmarkStart w:id="1315" w:name="_Toc133231346"/>
      <w:bookmarkStart w:id="1316" w:name="_Toc133236355"/>
      <w:bookmarkStart w:id="1317" w:name="_Toc133311745"/>
      <w:bookmarkStart w:id="1318" w:name="_Toc133320601"/>
      <w:bookmarkStart w:id="1319" w:name="_Toc133321720"/>
      <w:bookmarkStart w:id="1320" w:name="_Toc133387698"/>
      <w:bookmarkStart w:id="1321" w:name="_Toc133388642"/>
      <w:bookmarkStart w:id="1322" w:name="_Toc133500665"/>
      <w:bookmarkStart w:id="1323" w:name="_Toc133559669"/>
      <w:bookmarkStart w:id="1324" w:name="_Toc133576691"/>
      <w:bookmarkStart w:id="1325" w:name="_Toc133582295"/>
      <w:bookmarkStart w:id="1326" w:name="_Toc133582913"/>
      <w:bookmarkStart w:id="1327" w:name="_Toc133583803"/>
      <w:bookmarkStart w:id="1328" w:name="_Toc134604412"/>
      <w:bookmarkStart w:id="1329" w:name="_Toc134610926"/>
      <w:bookmarkStart w:id="1330" w:name="_Toc135041625"/>
      <w:bookmarkStart w:id="1331" w:name="_Toc135828617"/>
      <w:r w:rsidRPr="008A3EA8">
        <w:rPr>
          <w:i w:val="0"/>
          <w:iCs w:val="0"/>
          <w:color w:val="auto"/>
        </w:rPr>
        <w:t xml:space="preserve">Tabela </w:t>
      </w:r>
      <w:r w:rsidRPr="008A3EA8">
        <w:rPr>
          <w:i w:val="0"/>
          <w:iCs w:val="0"/>
          <w:color w:val="auto"/>
        </w:rPr>
        <w:fldChar w:fldCharType="begin"/>
      </w:r>
      <w:r w:rsidRPr="008A3EA8">
        <w:rPr>
          <w:i w:val="0"/>
          <w:iCs w:val="0"/>
          <w:color w:val="auto"/>
        </w:rPr>
        <w:instrText xml:space="preserve"> SEQ Tabela \* ARABIC </w:instrText>
      </w:r>
      <w:r w:rsidRPr="008A3EA8">
        <w:rPr>
          <w:i w:val="0"/>
          <w:iCs w:val="0"/>
          <w:color w:val="auto"/>
        </w:rPr>
        <w:fldChar w:fldCharType="separate"/>
      </w:r>
      <w:r w:rsidR="00B41039" w:rsidRPr="008A3EA8">
        <w:rPr>
          <w:i w:val="0"/>
          <w:iCs w:val="0"/>
          <w:noProof/>
          <w:color w:val="auto"/>
        </w:rPr>
        <w:t>52</w:t>
      </w:r>
      <w:r w:rsidRPr="008A3EA8">
        <w:rPr>
          <w:i w:val="0"/>
          <w:iCs w:val="0"/>
          <w:noProof/>
          <w:color w:val="auto"/>
        </w:rPr>
        <w:fldChar w:fldCharType="end"/>
      </w:r>
      <w:r w:rsidR="004117B7">
        <w:rPr>
          <w:i w:val="0"/>
          <w:iCs w:val="0"/>
          <w:noProof/>
          <w:color w:val="auto"/>
        </w:rPr>
        <w:t>.</w:t>
      </w:r>
      <w:r w:rsidRPr="008A3EA8">
        <w:rPr>
          <w:i w:val="0"/>
          <w:iCs w:val="0"/>
          <w:color w:val="auto"/>
        </w:rPr>
        <w:t xml:space="preserve"> </w:t>
      </w:r>
      <w:r w:rsidR="00271F93" w:rsidRPr="008A3EA8">
        <w:rPr>
          <w:i w:val="0"/>
          <w:iCs w:val="0"/>
          <w:color w:val="auto"/>
        </w:rPr>
        <w:t>Stężenie</w:t>
      </w:r>
      <w:r w:rsidRPr="008A3EA8">
        <w:rPr>
          <w:i w:val="0"/>
          <w:iCs w:val="0"/>
          <w:color w:val="auto"/>
        </w:rPr>
        <w:t xml:space="preserve"> promieniotwórczego izotopu </w:t>
      </w:r>
      <w:r w:rsidRPr="008A3EA8">
        <w:rPr>
          <w:i w:val="0"/>
          <w:iCs w:val="0"/>
          <w:color w:val="auto"/>
          <w:vertAlign w:val="superscript"/>
        </w:rPr>
        <w:t>137</w:t>
      </w:r>
      <w:r w:rsidRPr="008A3EA8">
        <w:rPr>
          <w:i w:val="0"/>
          <w:iCs w:val="0"/>
          <w:color w:val="auto"/>
        </w:rPr>
        <w:t>Cs</w:t>
      </w:r>
      <w:bookmarkEnd w:id="1315"/>
      <w:bookmarkEnd w:id="1316"/>
      <w:bookmarkEnd w:id="1317"/>
      <w:bookmarkEnd w:id="1318"/>
      <w:bookmarkEnd w:id="1319"/>
      <w:bookmarkEnd w:id="1320"/>
      <w:bookmarkEnd w:id="1321"/>
      <w:bookmarkEnd w:id="1322"/>
      <w:bookmarkEnd w:id="1323"/>
      <w:r w:rsidR="00271F93" w:rsidRPr="008A3EA8">
        <w:rPr>
          <w:i w:val="0"/>
          <w:iCs w:val="0"/>
          <w:color w:val="auto"/>
        </w:rPr>
        <w:t xml:space="preserve"> w produktach</w:t>
      </w:r>
      <w:bookmarkEnd w:id="1324"/>
      <w:bookmarkEnd w:id="1325"/>
      <w:bookmarkEnd w:id="1326"/>
      <w:bookmarkEnd w:id="1327"/>
      <w:bookmarkEnd w:id="1328"/>
      <w:bookmarkEnd w:id="1329"/>
      <w:bookmarkEnd w:id="1330"/>
      <w:bookmarkEnd w:id="1331"/>
    </w:p>
    <w:tbl>
      <w:tblPr>
        <w:tblStyle w:val="Siatkatabelijasna"/>
        <w:tblW w:w="0" w:type="auto"/>
        <w:jc w:val="center"/>
        <w:tblLook w:val="04A0" w:firstRow="1" w:lastRow="0" w:firstColumn="1" w:lastColumn="0" w:noHBand="0" w:noVBand="1"/>
        <w:tblDescription w:val="&#10;Tabela 52 Stężenie promieniotwórczego izotopu 137Cs w produktach&#10;"/>
      </w:tblPr>
      <w:tblGrid>
        <w:gridCol w:w="1703"/>
        <w:gridCol w:w="2204"/>
        <w:gridCol w:w="2750"/>
        <w:gridCol w:w="2403"/>
      </w:tblGrid>
      <w:tr w:rsidR="007B4BC2" w:rsidRPr="009D3771" w14:paraId="211AD338" w14:textId="77777777" w:rsidTr="00227565">
        <w:trPr>
          <w:jc w:val="center"/>
        </w:trPr>
        <w:tc>
          <w:tcPr>
            <w:tcW w:w="0" w:type="auto"/>
            <w:hideMark/>
          </w:tcPr>
          <w:p w14:paraId="7FB7EF51"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Produkt</w:t>
            </w:r>
          </w:p>
        </w:tc>
        <w:tc>
          <w:tcPr>
            <w:tcW w:w="0" w:type="auto"/>
            <w:hideMark/>
          </w:tcPr>
          <w:p w14:paraId="4E65028B"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Numer (oznaczenie) próbki</w:t>
            </w:r>
          </w:p>
        </w:tc>
        <w:tc>
          <w:tcPr>
            <w:tcW w:w="2750" w:type="dxa"/>
            <w:hideMark/>
          </w:tcPr>
          <w:p w14:paraId="141F5BC0"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 xml:space="preserve">Zmierzona wartość poziomu izotopu </w:t>
            </w:r>
            <w:r w:rsidRPr="009D3771">
              <w:rPr>
                <w:rFonts w:cstheme="minorHAnsi"/>
                <w:sz w:val="24"/>
                <w:szCs w:val="24"/>
                <w:vertAlign w:val="superscript"/>
              </w:rPr>
              <w:t>137</w:t>
            </w:r>
            <w:r w:rsidRPr="009D3771">
              <w:rPr>
                <w:rFonts w:cstheme="minorHAnsi"/>
                <w:sz w:val="24"/>
                <w:szCs w:val="24"/>
              </w:rPr>
              <w:t>Cs</w:t>
            </w:r>
          </w:p>
          <w:p w14:paraId="120F92A5"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w:t>
            </w:r>
            <w:proofErr w:type="spellStart"/>
            <w:r w:rsidRPr="009D3771">
              <w:rPr>
                <w:rFonts w:cstheme="minorHAnsi"/>
                <w:sz w:val="24"/>
                <w:szCs w:val="24"/>
              </w:rPr>
              <w:t>Bq</w:t>
            </w:r>
            <w:proofErr w:type="spellEnd"/>
            <w:r w:rsidRPr="009D3771">
              <w:rPr>
                <w:rFonts w:cstheme="minorHAnsi"/>
                <w:sz w:val="24"/>
                <w:szCs w:val="24"/>
              </w:rPr>
              <w:t>/kg)</w:t>
            </w:r>
          </w:p>
        </w:tc>
        <w:tc>
          <w:tcPr>
            <w:tcW w:w="2403" w:type="dxa"/>
            <w:hideMark/>
          </w:tcPr>
          <w:p w14:paraId="7A7978C3"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Pochodzenie - powiat</w:t>
            </w:r>
          </w:p>
        </w:tc>
      </w:tr>
      <w:tr w:rsidR="007B4BC2" w:rsidRPr="009D3771" w14:paraId="48C3247A" w14:textId="77777777" w:rsidTr="00227565">
        <w:trPr>
          <w:jc w:val="center"/>
        </w:trPr>
        <w:tc>
          <w:tcPr>
            <w:tcW w:w="0" w:type="auto"/>
          </w:tcPr>
          <w:p w14:paraId="1D25C0EC"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Kurki</w:t>
            </w:r>
          </w:p>
        </w:tc>
        <w:tc>
          <w:tcPr>
            <w:tcW w:w="0" w:type="auto"/>
          </w:tcPr>
          <w:p w14:paraId="4C66CC57"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ŚR/R/C/61/2022</w:t>
            </w:r>
          </w:p>
        </w:tc>
        <w:tc>
          <w:tcPr>
            <w:tcW w:w="2750" w:type="dxa"/>
          </w:tcPr>
          <w:p w14:paraId="1EB9FEB3"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88,87 ± 7,99</w:t>
            </w:r>
          </w:p>
        </w:tc>
        <w:tc>
          <w:tcPr>
            <w:tcW w:w="2403" w:type="dxa"/>
          </w:tcPr>
          <w:p w14:paraId="606CCB61"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pszczyński</w:t>
            </w:r>
          </w:p>
        </w:tc>
      </w:tr>
      <w:tr w:rsidR="007B4BC2" w:rsidRPr="009D3771" w14:paraId="5322CAAD" w14:textId="77777777" w:rsidTr="00227565">
        <w:trPr>
          <w:jc w:val="center"/>
        </w:trPr>
        <w:tc>
          <w:tcPr>
            <w:tcW w:w="0" w:type="auto"/>
          </w:tcPr>
          <w:p w14:paraId="015B26CE"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Podgrzybek brunatny</w:t>
            </w:r>
          </w:p>
        </w:tc>
        <w:tc>
          <w:tcPr>
            <w:tcW w:w="0" w:type="auto"/>
          </w:tcPr>
          <w:p w14:paraId="20EC4F15"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ŚR/R/C/69/2022</w:t>
            </w:r>
          </w:p>
        </w:tc>
        <w:tc>
          <w:tcPr>
            <w:tcW w:w="2750" w:type="dxa"/>
          </w:tcPr>
          <w:p w14:paraId="24A28C7C"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24,57 ± 2,21</w:t>
            </w:r>
          </w:p>
        </w:tc>
        <w:tc>
          <w:tcPr>
            <w:tcW w:w="2403" w:type="dxa"/>
          </w:tcPr>
          <w:p w14:paraId="0AF42457"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drawski</w:t>
            </w:r>
          </w:p>
        </w:tc>
      </w:tr>
      <w:tr w:rsidR="007B4BC2" w:rsidRPr="009D3771" w14:paraId="6AE7C10B" w14:textId="77777777" w:rsidTr="00227565">
        <w:trPr>
          <w:jc w:val="center"/>
        </w:trPr>
        <w:tc>
          <w:tcPr>
            <w:tcW w:w="0" w:type="auto"/>
          </w:tcPr>
          <w:p w14:paraId="78C61F5B"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Borowik szlachetny</w:t>
            </w:r>
          </w:p>
        </w:tc>
        <w:tc>
          <w:tcPr>
            <w:tcW w:w="0" w:type="auto"/>
          </w:tcPr>
          <w:p w14:paraId="63ADD9BF"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ŚR/R/C/70/2022</w:t>
            </w:r>
          </w:p>
        </w:tc>
        <w:tc>
          <w:tcPr>
            <w:tcW w:w="2750" w:type="dxa"/>
          </w:tcPr>
          <w:p w14:paraId="1F875F9D"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35,08 ± 3,16</w:t>
            </w:r>
          </w:p>
        </w:tc>
        <w:tc>
          <w:tcPr>
            <w:tcW w:w="2403" w:type="dxa"/>
          </w:tcPr>
          <w:p w14:paraId="276BBABE"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drawski</w:t>
            </w:r>
          </w:p>
        </w:tc>
      </w:tr>
      <w:tr w:rsidR="007B4BC2" w:rsidRPr="009D3771" w14:paraId="1E623467" w14:textId="77777777" w:rsidTr="00227565">
        <w:trPr>
          <w:jc w:val="center"/>
        </w:trPr>
        <w:tc>
          <w:tcPr>
            <w:tcW w:w="0" w:type="auto"/>
          </w:tcPr>
          <w:p w14:paraId="57E5C1C6"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Podgrzybek</w:t>
            </w:r>
          </w:p>
        </w:tc>
        <w:tc>
          <w:tcPr>
            <w:tcW w:w="0" w:type="auto"/>
          </w:tcPr>
          <w:p w14:paraId="2447AFA9"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ŚR/R/C/72/2022</w:t>
            </w:r>
          </w:p>
        </w:tc>
        <w:tc>
          <w:tcPr>
            <w:tcW w:w="2750" w:type="dxa"/>
          </w:tcPr>
          <w:p w14:paraId="6D2A9AFE"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44,55 ± 1,52</w:t>
            </w:r>
          </w:p>
        </w:tc>
        <w:tc>
          <w:tcPr>
            <w:tcW w:w="2403" w:type="dxa"/>
          </w:tcPr>
          <w:p w14:paraId="1688EFBF"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wałecki</w:t>
            </w:r>
          </w:p>
        </w:tc>
      </w:tr>
      <w:tr w:rsidR="007B4BC2" w:rsidRPr="009D3771" w14:paraId="48BC0274" w14:textId="77777777" w:rsidTr="00227565">
        <w:trPr>
          <w:jc w:val="center"/>
        </w:trPr>
        <w:tc>
          <w:tcPr>
            <w:tcW w:w="0" w:type="auto"/>
          </w:tcPr>
          <w:p w14:paraId="388107DE"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Podgrzybek</w:t>
            </w:r>
          </w:p>
        </w:tc>
        <w:tc>
          <w:tcPr>
            <w:tcW w:w="0" w:type="auto"/>
          </w:tcPr>
          <w:p w14:paraId="4917AF2F"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ŚR/R/C/75/2022</w:t>
            </w:r>
          </w:p>
        </w:tc>
        <w:tc>
          <w:tcPr>
            <w:tcW w:w="2750" w:type="dxa"/>
          </w:tcPr>
          <w:p w14:paraId="2CA86841"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45,05 ± 4,05</w:t>
            </w:r>
          </w:p>
        </w:tc>
        <w:tc>
          <w:tcPr>
            <w:tcW w:w="2403" w:type="dxa"/>
          </w:tcPr>
          <w:p w14:paraId="53B458B5"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wałecki</w:t>
            </w:r>
          </w:p>
        </w:tc>
      </w:tr>
      <w:tr w:rsidR="007B4BC2" w:rsidRPr="009D3771" w14:paraId="0483E075" w14:textId="77777777" w:rsidTr="00227565">
        <w:trPr>
          <w:jc w:val="center"/>
        </w:trPr>
        <w:tc>
          <w:tcPr>
            <w:tcW w:w="0" w:type="auto"/>
          </w:tcPr>
          <w:p w14:paraId="6FB6E8CA"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Śledź tuszka</w:t>
            </w:r>
          </w:p>
        </w:tc>
        <w:tc>
          <w:tcPr>
            <w:tcW w:w="0" w:type="auto"/>
          </w:tcPr>
          <w:p w14:paraId="570D869E"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ŚR/R/C/88/2022</w:t>
            </w:r>
          </w:p>
        </w:tc>
        <w:tc>
          <w:tcPr>
            <w:tcW w:w="2750" w:type="dxa"/>
          </w:tcPr>
          <w:p w14:paraId="3CF23157"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81,93 ± 7,37</w:t>
            </w:r>
          </w:p>
        </w:tc>
        <w:tc>
          <w:tcPr>
            <w:tcW w:w="2403" w:type="dxa"/>
          </w:tcPr>
          <w:p w14:paraId="325BBD8F" w14:textId="77777777" w:rsidR="007B4BC2" w:rsidRPr="009D3771" w:rsidRDefault="007B4BC2" w:rsidP="00006725">
            <w:pPr>
              <w:spacing w:line="276" w:lineRule="auto"/>
              <w:jc w:val="center"/>
              <w:rPr>
                <w:rFonts w:cstheme="minorHAnsi"/>
                <w:sz w:val="24"/>
                <w:szCs w:val="24"/>
              </w:rPr>
            </w:pPr>
            <w:r w:rsidRPr="009D3771">
              <w:rPr>
                <w:rFonts w:cstheme="minorHAnsi"/>
                <w:sz w:val="24"/>
                <w:szCs w:val="24"/>
              </w:rPr>
              <w:t>gryficki</w:t>
            </w:r>
          </w:p>
        </w:tc>
      </w:tr>
    </w:tbl>
    <w:p w14:paraId="5938D224" w14:textId="77777777" w:rsidR="00A64771" w:rsidRDefault="00A64771" w:rsidP="00697C13">
      <w:pPr>
        <w:sectPr w:rsidR="00A64771" w:rsidSect="009152FD">
          <w:headerReference w:type="default" r:id="rId53"/>
          <w:pgSz w:w="11906" w:h="16838"/>
          <w:pgMar w:top="1418" w:right="1418" w:bottom="1418" w:left="1418" w:header="709" w:footer="709" w:gutter="0"/>
          <w:cols w:space="708"/>
          <w:docGrid w:linePitch="360"/>
        </w:sectPr>
      </w:pPr>
    </w:p>
    <w:p w14:paraId="07905536" w14:textId="6FA8DEAC" w:rsidR="002B602D" w:rsidRPr="00387E05" w:rsidRDefault="00B97F4A" w:rsidP="00DF11E0">
      <w:pPr>
        <w:pStyle w:val="Nagwek1"/>
        <w:numPr>
          <w:ilvl w:val="0"/>
          <w:numId w:val="121"/>
        </w:numPr>
        <w:rPr>
          <w:color w:val="002060"/>
        </w:rPr>
      </w:pPr>
      <w:bookmarkStart w:id="1332" w:name="_Toc135828524"/>
      <w:r w:rsidRPr="00387E05">
        <w:rPr>
          <w:color w:val="002060"/>
        </w:rPr>
        <w:lastRenderedPageBreak/>
        <w:t>Bezpieczeństwo Chemiczne</w:t>
      </w:r>
      <w:bookmarkEnd w:id="1332"/>
      <w:r w:rsidRPr="00387E05">
        <w:rPr>
          <w:color w:val="002060"/>
        </w:rPr>
        <w:t xml:space="preserve"> </w:t>
      </w:r>
    </w:p>
    <w:p w14:paraId="0ED77E48" w14:textId="77777777" w:rsidR="00BF7EC7" w:rsidRPr="00BF7EC7" w:rsidRDefault="00BF7EC7" w:rsidP="00BF7EC7">
      <w:pPr>
        <w:pStyle w:val="Stylnastroninternet"/>
      </w:pPr>
    </w:p>
    <w:p w14:paraId="4BB107BE" w14:textId="178B88A2" w:rsidR="00B97F4A" w:rsidRDefault="00B97F4A" w:rsidP="00C42F6D">
      <w:pPr>
        <w:pStyle w:val="Nagwek2"/>
        <w:numPr>
          <w:ilvl w:val="1"/>
          <w:numId w:val="108"/>
        </w:numPr>
        <w:spacing w:before="0"/>
      </w:pPr>
      <w:bookmarkStart w:id="1333" w:name="_Toc135828525"/>
      <w:r w:rsidRPr="006C0758">
        <w:t>Substancje chemiczne</w:t>
      </w:r>
      <w:r w:rsidR="005A5A82">
        <w:t xml:space="preserve"> i </w:t>
      </w:r>
      <w:r w:rsidRPr="006C0758">
        <w:t>ich mieszaniny</w:t>
      </w:r>
      <w:bookmarkEnd w:id="1333"/>
      <w:r w:rsidRPr="006C0758">
        <w:t xml:space="preserve"> </w:t>
      </w:r>
    </w:p>
    <w:p w14:paraId="1B7699A6" w14:textId="77777777" w:rsidR="00C42F6D" w:rsidRPr="00C42F6D" w:rsidRDefault="00C42F6D" w:rsidP="00BF7EC7">
      <w:pPr>
        <w:pStyle w:val="Stylnastroninternet"/>
      </w:pPr>
    </w:p>
    <w:p w14:paraId="6182D5B2" w14:textId="4563F302" w:rsidR="00B97F4A" w:rsidRPr="007B4BC2" w:rsidRDefault="00B97F4A" w:rsidP="00BF7EC7">
      <w:pPr>
        <w:pStyle w:val="Stylnastroninternet"/>
        <w:rPr>
          <w:rFonts w:cstheme="minorHAnsi"/>
          <w:szCs w:val="24"/>
        </w:rPr>
      </w:pPr>
      <w:r w:rsidRPr="007B4BC2">
        <w:rPr>
          <w:rFonts w:cstheme="minorHAnsi"/>
          <w:szCs w:val="24"/>
        </w:rPr>
        <w:t>Państwowa Inspekcja Sanitarna sprawuje nadzór nad substancjami chemicznymi, ich</w:t>
      </w:r>
      <w:r w:rsidR="002F3904">
        <w:rPr>
          <w:rFonts w:cstheme="minorHAnsi"/>
          <w:szCs w:val="24"/>
        </w:rPr>
        <w:t> </w:t>
      </w:r>
      <w:r w:rsidRPr="007B4BC2">
        <w:rPr>
          <w:rFonts w:cstheme="minorHAnsi"/>
          <w:szCs w:val="24"/>
        </w:rPr>
        <w:t xml:space="preserve">mieszaninami </w:t>
      </w:r>
      <w:r w:rsidR="00C42F6D">
        <w:rPr>
          <w:rFonts w:cstheme="minorHAnsi"/>
          <w:szCs w:val="24"/>
        </w:rPr>
        <w:t>oraz wyrobami</w:t>
      </w:r>
      <w:r w:rsidR="000E738B">
        <w:rPr>
          <w:rFonts w:cstheme="minorHAnsi"/>
          <w:szCs w:val="24"/>
        </w:rPr>
        <w:t xml:space="preserve"> w </w:t>
      </w:r>
      <w:r w:rsidRPr="007B4BC2">
        <w:rPr>
          <w:rFonts w:cstheme="minorHAnsi"/>
          <w:szCs w:val="24"/>
        </w:rPr>
        <w:t>zakresie ich produkcji, importu</w:t>
      </w:r>
      <w:r w:rsidR="005A5A82">
        <w:rPr>
          <w:rFonts w:cstheme="minorHAnsi"/>
          <w:szCs w:val="24"/>
        </w:rPr>
        <w:t xml:space="preserve"> i </w:t>
      </w:r>
      <w:r w:rsidRPr="007B4BC2">
        <w:rPr>
          <w:rFonts w:cstheme="minorHAnsi"/>
          <w:szCs w:val="24"/>
        </w:rPr>
        <w:t>eksportu oraz</w:t>
      </w:r>
      <w:r w:rsidR="002F3904">
        <w:rPr>
          <w:rFonts w:cstheme="minorHAnsi"/>
          <w:szCs w:val="24"/>
        </w:rPr>
        <w:t> </w:t>
      </w:r>
      <w:r w:rsidRPr="007B4BC2">
        <w:rPr>
          <w:rFonts w:cstheme="minorHAnsi"/>
          <w:szCs w:val="24"/>
        </w:rPr>
        <w:t>wprowadzania do obrotu. Podmioty zajmujące się produkcją substancji chemicznych</w:t>
      </w:r>
      <w:r w:rsidR="005A5A82">
        <w:rPr>
          <w:rFonts w:cstheme="minorHAnsi"/>
          <w:szCs w:val="24"/>
        </w:rPr>
        <w:t xml:space="preserve"> i </w:t>
      </w:r>
      <w:r w:rsidRPr="007B4BC2">
        <w:rPr>
          <w:rFonts w:cstheme="minorHAnsi"/>
          <w:szCs w:val="24"/>
        </w:rPr>
        <w:t xml:space="preserve">ich mieszanin </w:t>
      </w:r>
      <w:r w:rsidR="00C42F6D">
        <w:rPr>
          <w:rFonts w:cstheme="minorHAnsi"/>
          <w:szCs w:val="24"/>
        </w:rPr>
        <w:t xml:space="preserve">oraz wyrobów </w:t>
      </w:r>
      <w:r w:rsidRPr="007B4BC2">
        <w:rPr>
          <w:rFonts w:cstheme="minorHAnsi"/>
          <w:szCs w:val="24"/>
        </w:rPr>
        <w:t>znajdujące się na terenie województwa zachodniopomorskiego to</w:t>
      </w:r>
      <w:r w:rsidR="002F3904">
        <w:rPr>
          <w:rFonts w:cstheme="minorHAnsi"/>
          <w:szCs w:val="24"/>
        </w:rPr>
        <w:t> </w:t>
      </w:r>
      <w:r w:rsidRPr="007B4BC2">
        <w:rPr>
          <w:rFonts w:cstheme="minorHAnsi"/>
          <w:szCs w:val="24"/>
        </w:rPr>
        <w:t>m.in. kopalni</w:t>
      </w:r>
      <w:r w:rsidR="00C42F6D">
        <w:rPr>
          <w:rFonts w:cstheme="minorHAnsi"/>
          <w:szCs w:val="24"/>
        </w:rPr>
        <w:t>e</w:t>
      </w:r>
      <w:r w:rsidRPr="007B4BC2">
        <w:rPr>
          <w:rFonts w:cstheme="minorHAnsi"/>
          <w:szCs w:val="24"/>
        </w:rPr>
        <w:t xml:space="preserve"> ropy naftowej</w:t>
      </w:r>
      <w:r w:rsidR="005A5A82">
        <w:rPr>
          <w:rFonts w:cstheme="minorHAnsi"/>
          <w:szCs w:val="24"/>
        </w:rPr>
        <w:t xml:space="preserve"> i </w:t>
      </w:r>
      <w:r w:rsidRPr="007B4BC2">
        <w:rPr>
          <w:rFonts w:cstheme="minorHAnsi"/>
          <w:szCs w:val="24"/>
        </w:rPr>
        <w:t>gazu ziemnego, producenci chemii budowlanej, opakowań, materiałów stosowanych</w:t>
      </w:r>
      <w:r w:rsidR="000E738B">
        <w:rPr>
          <w:rFonts w:cstheme="minorHAnsi"/>
          <w:szCs w:val="24"/>
        </w:rPr>
        <w:t xml:space="preserve"> w </w:t>
      </w:r>
      <w:r w:rsidRPr="007B4BC2">
        <w:rPr>
          <w:rFonts w:cstheme="minorHAnsi"/>
          <w:szCs w:val="24"/>
        </w:rPr>
        <w:t>motoryzacji, bioetanolu, nawozów</w:t>
      </w:r>
      <w:r w:rsidR="005A5A82">
        <w:rPr>
          <w:rFonts w:cstheme="minorHAnsi"/>
          <w:szCs w:val="24"/>
        </w:rPr>
        <w:t xml:space="preserve"> i </w:t>
      </w:r>
      <w:r w:rsidRPr="007B4BC2">
        <w:rPr>
          <w:rFonts w:cstheme="minorHAnsi"/>
          <w:szCs w:val="24"/>
        </w:rPr>
        <w:t xml:space="preserve">chemii gospodarczej. </w:t>
      </w:r>
    </w:p>
    <w:p w14:paraId="734CE70D" w14:textId="2208FFE4" w:rsidR="00B97F4A" w:rsidRPr="007B4BC2" w:rsidRDefault="00B97F4A" w:rsidP="00BF7EC7">
      <w:pPr>
        <w:pStyle w:val="Stylnastroninternet"/>
        <w:rPr>
          <w:rFonts w:cstheme="minorHAnsi"/>
          <w:szCs w:val="24"/>
        </w:rPr>
      </w:pPr>
      <w:r w:rsidRPr="007B4BC2">
        <w:rPr>
          <w:rFonts w:cstheme="minorHAnsi"/>
          <w:szCs w:val="24"/>
        </w:rPr>
        <w:t>W zakresie produkcji, importu</w:t>
      </w:r>
      <w:r w:rsidR="005A5A82">
        <w:rPr>
          <w:rFonts w:cstheme="minorHAnsi"/>
          <w:szCs w:val="24"/>
        </w:rPr>
        <w:t xml:space="preserve"> i </w:t>
      </w:r>
      <w:r w:rsidRPr="007B4BC2">
        <w:rPr>
          <w:rFonts w:cstheme="minorHAnsi"/>
          <w:szCs w:val="24"/>
        </w:rPr>
        <w:t>eksportu oraz wprowadzania do obrotu substancji chemicznych</w:t>
      </w:r>
      <w:r w:rsidR="005A5A82">
        <w:rPr>
          <w:rFonts w:cstheme="minorHAnsi"/>
          <w:szCs w:val="24"/>
        </w:rPr>
        <w:t xml:space="preserve"> i </w:t>
      </w:r>
      <w:r w:rsidRPr="007B4BC2">
        <w:rPr>
          <w:rFonts w:cstheme="minorHAnsi"/>
          <w:szCs w:val="24"/>
        </w:rPr>
        <w:t>ich mieszanin</w:t>
      </w:r>
      <w:r w:rsidR="00C42F6D">
        <w:rPr>
          <w:rFonts w:cstheme="minorHAnsi"/>
          <w:szCs w:val="24"/>
        </w:rPr>
        <w:t xml:space="preserve"> oraz wyrobów</w:t>
      </w:r>
      <w:r w:rsidRPr="007B4BC2">
        <w:rPr>
          <w:rFonts w:cstheme="minorHAnsi"/>
          <w:szCs w:val="24"/>
        </w:rPr>
        <w:t xml:space="preserve"> przeprowadzono łącznie 174 kontrole. Podczas 3 kontroli stwierdzono naruszenie przepisów</w:t>
      </w:r>
      <w:r w:rsidR="000E738B">
        <w:rPr>
          <w:rFonts w:cstheme="minorHAnsi"/>
          <w:szCs w:val="24"/>
        </w:rPr>
        <w:t xml:space="preserve"> w </w:t>
      </w:r>
      <w:r w:rsidRPr="007B4BC2">
        <w:rPr>
          <w:rFonts w:cstheme="minorHAnsi"/>
          <w:szCs w:val="24"/>
        </w:rPr>
        <w:t>zakresie substancji chemicznych</w:t>
      </w:r>
      <w:r w:rsidR="005A5A82">
        <w:rPr>
          <w:rFonts w:cstheme="minorHAnsi"/>
          <w:szCs w:val="24"/>
        </w:rPr>
        <w:t xml:space="preserve"> i </w:t>
      </w:r>
      <w:r w:rsidRPr="007B4BC2">
        <w:rPr>
          <w:rFonts w:cstheme="minorHAnsi"/>
          <w:szCs w:val="24"/>
        </w:rPr>
        <w:t>ich mieszanin, tj. niezgodne</w:t>
      </w:r>
      <w:r w:rsidR="005A5A82">
        <w:rPr>
          <w:rFonts w:cstheme="minorHAnsi"/>
          <w:szCs w:val="24"/>
        </w:rPr>
        <w:t xml:space="preserve"> z </w:t>
      </w:r>
      <w:r w:rsidRPr="007B4BC2">
        <w:rPr>
          <w:rFonts w:cstheme="minorHAnsi"/>
          <w:szCs w:val="24"/>
        </w:rPr>
        <w:t>prawem oznakowanie substancji chemicznych</w:t>
      </w:r>
      <w:r w:rsidR="005A5A82">
        <w:rPr>
          <w:rFonts w:cstheme="minorHAnsi"/>
          <w:szCs w:val="24"/>
        </w:rPr>
        <w:t xml:space="preserve"> i </w:t>
      </w:r>
      <w:r w:rsidRPr="007B4BC2">
        <w:rPr>
          <w:rFonts w:cstheme="minorHAnsi"/>
          <w:szCs w:val="24"/>
        </w:rPr>
        <w:t>ich mieszanin oraz</w:t>
      </w:r>
      <w:r w:rsidR="002F3904">
        <w:rPr>
          <w:rFonts w:cstheme="minorHAnsi"/>
          <w:szCs w:val="24"/>
        </w:rPr>
        <w:t> </w:t>
      </w:r>
      <w:r w:rsidRPr="007B4BC2">
        <w:rPr>
          <w:rFonts w:cstheme="minorHAnsi"/>
          <w:szCs w:val="24"/>
        </w:rPr>
        <w:t>karty charakterystyki niezgodne</w:t>
      </w:r>
      <w:r w:rsidR="005A5A82">
        <w:rPr>
          <w:rFonts w:cstheme="minorHAnsi"/>
          <w:szCs w:val="24"/>
        </w:rPr>
        <w:t xml:space="preserve"> z </w:t>
      </w:r>
      <w:r w:rsidRPr="007B4BC2">
        <w:rPr>
          <w:rFonts w:cstheme="minorHAnsi"/>
          <w:szCs w:val="24"/>
        </w:rPr>
        <w:t>prawem.</w:t>
      </w:r>
    </w:p>
    <w:p w14:paraId="4CB912D1" w14:textId="0F5F7411" w:rsidR="00B97F4A" w:rsidRDefault="00B97F4A" w:rsidP="00BF7EC7">
      <w:pPr>
        <w:pStyle w:val="Stylnastroninternet"/>
        <w:rPr>
          <w:rFonts w:cstheme="minorHAnsi"/>
          <w:szCs w:val="24"/>
        </w:rPr>
      </w:pPr>
      <w:r w:rsidRPr="007B4BC2">
        <w:rPr>
          <w:rFonts w:cstheme="minorHAnsi"/>
          <w:szCs w:val="24"/>
        </w:rPr>
        <w:t>W ramach współpracy</w:t>
      </w:r>
      <w:r w:rsidR="005A5A82">
        <w:rPr>
          <w:rFonts w:cstheme="minorHAnsi"/>
          <w:szCs w:val="24"/>
        </w:rPr>
        <w:t xml:space="preserve"> z </w:t>
      </w:r>
      <w:r w:rsidRPr="007B4BC2">
        <w:rPr>
          <w:rFonts w:cstheme="minorHAnsi"/>
          <w:szCs w:val="24"/>
        </w:rPr>
        <w:t>Wojewódzkim Inspektoratem Inspekcji Handlowej wydano decyzję nakazującą wycofanie</w:t>
      </w:r>
      <w:r w:rsidR="005A5A82">
        <w:rPr>
          <w:rFonts w:cstheme="minorHAnsi"/>
          <w:szCs w:val="24"/>
        </w:rPr>
        <w:t xml:space="preserve"> z </w:t>
      </w:r>
      <w:r w:rsidRPr="007B4BC2">
        <w:rPr>
          <w:rFonts w:cstheme="minorHAnsi"/>
          <w:szCs w:val="24"/>
        </w:rPr>
        <w:t xml:space="preserve">obrotu mini piłki do </w:t>
      </w:r>
      <w:proofErr w:type="spellStart"/>
      <w:r w:rsidRPr="007B4BC2">
        <w:rPr>
          <w:rFonts w:cstheme="minorHAnsi"/>
          <w:szCs w:val="24"/>
        </w:rPr>
        <w:t>pilatesu</w:t>
      </w:r>
      <w:proofErr w:type="spellEnd"/>
      <w:r w:rsidR="005A5A82">
        <w:rPr>
          <w:rFonts w:cstheme="minorHAnsi"/>
          <w:szCs w:val="24"/>
        </w:rPr>
        <w:t xml:space="preserve"> z </w:t>
      </w:r>
      <w:r w:rsidRPr="007B4BC2">
        <w:rPr>
          <w:rFonts w:cstheme="minorHAnsi"/>
          <w:szCs w:val="24"/>
        </w:rPr>
        <w:t xml:space="preserve">uwagi na przekroczenie dopuszczalnej zawartości </w:t>
      </w:r>
      <w:proofErr w:type="spellStart"/>
      <w:r w:rsidRPr="007B4BC2">
        <w:rPr>
          <w:rFonts w:cstheme="minorHAnsi"/>
          <w:szCs w:val="24"/>
        </w:rPr>
        <w:t>ftalanu</w:t>
      </w:r>
      <w:proofErr w:type="spellEnd"/>
      <w:r w:rsidRPr="007B4BC2">
        <w:rPr>
          <w:rFonts w:cstheme="minorHAnsi"/>
          <w:szCs w:val="24"/>
        </w:rPr>
        <w:t xml:space="preserve"> </w:t>
      </w:r>
      <w:proofErr w:type="spellStart"/>
      <w:r w:rsidRPr="007B4BC2">
        <w:rPr>
          <w:rFonts w:cstheme="minorHAnsi"/>
          <w:szCs w:val="24"/>
        </w:rPr>
        <w:t>diizobutylu</w:t>
      </w:r>
      <w:proofErr w:type="spellEnd"/>
      <w:r w:rsidRPr="007B4BC2">
        <w:rPr>
          <w:rFonts w:cstheme="minorHAnsi"/>
          <w:szCs w:val="24"/>
        </w:rPr>
        <w:t xml:space="preserve"> (DIBP).</w:t>
      </w:r>
    </w:p>
    <w:p w14:paraId="42CF030C" w14:textId="77777777" w:rsidR="00BF7EC7" w:rsidRPr="00D821E1" w:rsidRDefault="00BF7EC7" w:rsidP="00BF7EC7">
      <w:pPr>
        <w:pStyle w:val="Stylnastroninternet"/>
        <w:rPr>
          <w:rFonts w:cstheme="minorHAnsi"/>
          <w:szCs w:val="24"/>
        </w:rPr>
      </w:pPr>
    </w:p>
    <w:p w14:paraId="7313A7E6" w14:textId="2830FEFA" w:rsidR="00B97F4A" w:rsidRDefault="00B97F4A" w:rsidP="000E738B">
      <w:pPr>
        <w:pStyle w:val="Nagwek2"/>
        <w:numPr>
          <w:ilvl w:val="1"/>
          <w:numId w:val="108"/>
        </w:numPr>
        <w:spacing w:before="0"/>
      </w:pPr>
      <w:bookmarkStart w:id="1334" w:name="_Toc135828526"/>
      <w:r w:rsidRPr="006C0758">
        <w:t>Produkty biobójcze</w:t>
      </w:r>
      <w:bookmarkEnd w:id="1334"/>
      <w:r w:rsidRPr="006C0758">
        <w:t xml:space="preserve"> </w:t>
      </w:r>
    </w:p>
    <w:p w14:paraId="153917F4" w14:textId="77777777" w:rsidR="000E738B" w:rsidRPr="000E738B" w:rsidRDefault="000E738B" w:rsidP="00BF7EC7">
      <w:pPr>
        <w:pStyle w:val="Stylnastroninternet"/>
      </w:pPr>
    </w:p>
    <w:p w14:paraId="541D29CD" w14:textId="09E4BA8B" w:rsidR="00B97F4A" w:rsidRPr="006C0758" w:rsidRDefault="00B97F4A" w:rsidP="00BF7EC7">
      <w:pPr>
        <w:pStyle w:val="Stylnastroninternet"/>
        <w:rPr>
          <w:rFonts w:cstheme="minorHAnsi"/>
          <w:szCs w:val="24"/>
        </w:rPr>
      </w:pPr>
      <w:r w:rsidRPr="006C0758">
        <w:rPr>
          <w:rFonts w:cstheme="minorHAnsi"/>
          <w:szCs w:val="24"/>
        </w:rPr>
        <w:t>Produkty biobójcze są niezbędne do zwalczania organizmów szkodliwych dla zdrowia ludzi lub zwierząt oraz organizmów, które niszczą materiały naturalne lub wytworzone. Ich</w:t>
      </w:r>
      <w:r w:rsidR="00387E05">
        <w:rPr>
          <w:rFonts w:cstheme="minorHAnsi"/>
          <w:szCs w:val="24"/>
        </w:rPr>
        <w:t> </w:t>
      </w:r>
      <w:r w:rsidRPr="006C0758">
        <w:rPr>
          <w:rFonts w:cstheme="minorHAnsi"/>
          <w:szCs w:val="24"/>
        </w:rPr>
        <w:t>przeznaczeniem jest niszczenie, odstraszanie, unieszkodliwianie organizmów szkodliwych, zapobieganie ich działaniu lub zwalczanie ich</w:t>
      </w:r>
      <w:r w:rsidR="000E738B">
        <w:rPr>
          <w:rFonts w:cstheme="minorHAnsi"/>
          <w:szCs w:val="24"/>
        </w:rPr>
        <w:t xml:space="preserve"> w </w:t>
      </w:r>
      <w:r w:rsidRPr="006C0758">
        <w:rPr>
          <w:rFonts w:cstheme="minorHAnsi"/>
          <w:szCs w:val="24"/>
        </w:rPr>
        <w:t>jakikolwiek sposób inny niż działanie czysto fizyczne lub mechaniczne. Jednakże produkty te mogą stanowić ryzyko dla ludzi, zwierząt</w:t>
      </w:r>
      <w:r w:rsidR="005A5A82">
        <w:rPr>
          <w:rFonts w:cstheme="minorHAnsi"/>
          <w:szCs w:val="24"/>
        </w:rPr>
        <w:t xml:space="preserve"> i </w:t>
      </w:r>
      <w:r w:rsidRPr="006C0758">
        <w:rPr>
          <w:rFonts w:cstheme="minorHAnsi"/>
          <w:szCs w:val="24"/>
        </w:rPr>
        <w:t>środowiska związane</w:t>
      </w:r>
      <w:r w:rsidR="005A5A82">
        <w:rPr>
          <w:rFonts w:cstheme="minorHAnsi"/>
          <w:szCs w:val="24"/>
        </w:rPr>
        <w:t xml:space="preserve"> z </w:t>
      </w:r>
      <w:r w:rsidRPr="006C0758">
        <w:rPr>
          <w:rFonts w:cstheme="minorHAnsi"/>
          <w:szCs w:val="24"/>
        </w:rPr>
        <w:t>ich szczególnymi właściwościami</w:t>
      </w:r>
      <w:r w:rsidR="005A5A82">
        <w:rPr>
          <w:rFonts w:cstheme="minorHAnsi"/>
          <w:szCs w:val="24"/>
        </w:rPr>
        <w:t xml:space="preserve"> i </w:t>
      </w:r>
      <w:r w:rsidRPr="006C0758">
        <w:rPr>
          <w:rFonts w:cstheme="minorHAnsi"/>
          <w:szCs w:val="24"/>
        </w:rPr>
        <w:t>ich wykorzystaniem. Produkty biobójcze nie powinny być udostępniane na rynku ani stosowane, jeśli nie uzyskały pozwolenia zgodnie</w:t>
      </w:r>
      <w:r w:rsidR="005A5A82">
        <w:rPr>
          <w:rFonts w:cstheme="minorHAnsi"/>
          <w:szCs w:val="24"/>
        </w:rPr>
        <w:t xml:space="preserve"> z </w:t>
      </w:r>
      <w:r w:rsidRPr="006C0758">
        <w:rPr>
          <w:rFonts w:cstheme="minorHAnsi"/>
          <w:szCs w:val="24"/>
        </w:rPr>
        <w:t>wymaganiami rozporządzenia Parlamentu Europejskiego</w:t>
      </w:r>
      <w:r w:rsidR="005A5A82">
        <w:rPr>
          <w:rFonts w:cstheme="minorHAnsi"/>
          <w:szCs w:val="24"/>
        </w:rPr>
        <w:t xml:space="preserve"> i </w:t>
      </w:r>
      <w:r w:rsidRPr="006C0758">
        <w:rPr>
          <w:rFonts w:cstheme="minorHAnsi"/>
          <w:szCs w:val="24"/>
        </w:rPr>
        <w:t>Rady (UE) nr</w:t>
      </w:r>
      <w:r w:rsidR="002F3904">
        <w:rPr>
          <w:rFonts w:cstheme="minorHAnsi"/>
          <w:szCs w:val="24"/>
        </w:rPr>
        <w:t> </w:t>
      </w:r>
      <w:r w:rsidRPr="006C0758">
        <w:rPr>
          <w:rFonts w:cstheme="minorHAnsi"/>
          <w:szCs w:val="24"/>
        </w:rPr>
        <w:t xml:space="preserve">528/2012. </w:t>
      </w:r>
    </w:p>
    <w:p w14:paraId="7DD97210" w14:textId="2CF63413" w:rsidR="00B97F4A" w:rsidRPr="006C0758" w:rsidRDefault="00B97F4A" w:rsidP="00BF7EC7">
      <w:pPr>
        <w:pStyle w:val="Stylnastroninternet"/>
        <w:rPr>
          <w:rFonts w:cstheme="minorHAnsi"/>
          <w:szCs w:val="24"/>
        </w:rPr>
      </w:pPr>
      <w:r w:rsidRPr="006C0758">
        <w:rPr>
          <w:rFonts w:cstheme="minorHAnsi"/>
          <w:szCs w:val="24"/>
        </w:rPr>
        <w:t>Działania podejmowane przez Państwową Inspekcję Sanitarną mają na celu m.in. weryfikację posiadania</w:t>
      </w:r>
      <w:r w:rsidR="005A5A82">
        <w:rPr>
          <w:rFonts w:cstheme="minorHAnsi"/>
          <w:szCs w:val="24"/>
        </w:rPr>
        <w:t xml:space="preserve"> i </w:t>
      </w:r>
      <w:r w:rsidRPr="006C0758">
        <w:rPr>
          <w:rFonts w:cstheme="minorHAnsi"/>
          <w:szCs w:val="24"/>
        </w:rPr>
        <w:t>ważności stosownego pozwolenia na wprowadzanie do obrotu produktu biobójczego, dostępności</w:t>
      </w:r>
      <w:r w:rsidR="005A5A82">
        <w:rPr>
          <w:rFonts w:cstheme="minorHAnsi"/>
          <w:szCs w:val="24"/>
        </w:rPr>
        <w:t xml:space="preserve"> i </w:t>
      </w:r>
      <w:r w:rsidRPr="006C0758">
        <w:rPr>
          <w:rFonts w:cstheme="minorHAnsi"/>
          <w:szCs w:val="24"/>
        </w:rPr>
        <w:t>prawidłowość sporządzonej karty charakterystyki, prawidłowości oznakowania jak również obecności</w:t>
      </w:r>
      <w:r w:rsidR="005A5A82">
        <w:rPr>
          <w:rFonts w:cstheme="minorHAnsi"/>
          <w:szCs w:val="24"/>
        </w:rPr>
        <w:t xml:space="preserve"> i </w:t>
      </w:r>
      <w:r w:rsidRPr="006C0758">
        <w:rPr>
          <w:rFonts w:cstheme="minorHAnsi"/>
          <w:szCs w:val="24"/>
        </w:rPr>
        <w:t xml:space="preserve">statusu prawnego substancji czynnej. </w:t>
      </w:r>
    </w:p>
    <w:p w14:paraId="19F9D2CA" w14:textId="064D1AEE" w:rsidR="00B97F4A" w:rsidRPr="006C0758" w:rsidRDefault="00B97F4A" w:rsidP="00BF7EC7">
      <w:pPr>
        <w:pStyle w:val="Stylnastroninternet"/>
        <w:rPr>
          <w:rFonts w:cstheme="minorHAnsi"/>
          <w:szCs w:val="24"/>
        </w:rPr>
      </w:pPr>
      <w:r w:rsidRPr="006C0758">
        <w:rPr>
          <w:rFonts w:cstheme="minorHAnsi"/>
          <w:szCs w:val="24"/>
        </w:rPr>
        <w:t>Na terenie województwa zachodniopomorskiego występowało 589 podmiotów odpowiedzialnych za wprowadzanie do obrotu produktów biobójczych,</w:t>
      </w:r>
      <w:r w:rsidR="000E738B">
        <w:rPr>
          <w:rFonts w:cstheme="minorHAnsi"/>
          <w:szCs w:val="24"/>
        </w:rPr>
        <w:t xml:space="preserve"> w </w:t>
      </w:r>
      <w:r w:rsidRPr="006C0758">
        <w:rPr>
          <w:rFonts w:cstheme="minorHAnsi"/>
          <w:szCs w:val="24"/>
        </w:rPr>
        <w:t xml:space="preserve">tym 25 podmiotów zobowiązanych do uzyskania pozwolenia. </w:t>
      </w:r>
    </w:p>
    <w:p w14:paraId="20185658" w14:textId="4DBF4941" w:rsidR="00B97F4A" w:rsidRPr="006C0758" w:rsidRDefault="00B97F4A" w:rsidP="00BF7EC7">
      <w:pPr>
        <w:pStyle w:val="Stylnastroninternet"/>
        <w:rPr>
          <w:rFonts w:cstheme="minorHAnsi"/>
          <w:szCs w:val="24"/>
        </w:rPr>
      </w:pPr>
      <w:r w:rsidRPr="006C0758">
        <w:rPr>
          <w:rFonts w:cstheme="minorHAnsi"/>
          <w:szCs w:val="24"/>
        </w:rPr>
        <w:t>Przeprowadzono 247 kontroli</w:t>
      </w:r>
      <w:r w:rsidR="005A5A82">
        <w:rPr>
          <w:rFonts w:cstheme="minorHAnsi"/>
          <w:szCs w:val="24"/>
        </w:rPr>
        <w:t xml:space="preserve"> z </w:t>
      </w:r>
      <w:r w:rsidRPr="006C0758">
        <w:rPr>
          <w:rFonts w:cstheme="minorHAnsi"/>
          <w:szCs w:val="24"/>
        </w:rPr>
        <w:t>zakresu wprowadzania do obrotu produktów biobójczych oraz 123 kontrole</w:t>
      </w:r>
      <w:r w:rsidR="005A5A82">
        <w:rPr>
          <w:rFonts w:cstheme="minorHAnsi"/>
          <w:szCs w:val="24"/>
        </w:rPr>
        <w:t xml:space="preserve"> z </w:t>
      </w:r>
      <w:r w:rsidRPr="006C0758">
        <w:rPr>
          <w:rFonts w:cstheme="minorHAnsi"/>
          <w:szCs w:val="24"/>
        </w:rPr>
        <w:t xml:space="preserve">zakresu stosowania produktów biobójczych. </w:t>
      </w:r>
    </w:p>
    <w:p w14:paraId="60B521F8" w14:textId="0B087AD4" w:rsidR="00B97F4A" w:rsidRPr="006C0758" w:rsidRDefault="00B97F4A" w:rsidP="00BF7EC7">
      <w:pPr>
        <w:pStyle w:val="Stylnastroninternet"/>
        <w:rPr>
          <w:rFonts w:cstheme="minorHAnsi"/>
          <w:szCs w:val="24"/>
        </w:rPr>
      </w:pPr>
      <w:r w:rsidRPr="006C0758">
        <w:rPr>
          <w:rFonts w:cstheme="minorHAnsi"/>
          <w:szCs w:val="24"/>
        </w:rPr>
        <w:lastRenderedPageBreak/>
        <w:t>Mając na uwadze, iż sezon letni jest okresem zwiększonej aktywności owadów takich jak komary, kleszcze</w:t>
      </w:r>
      <w:r w:rsidR="005A5A82">
        <w:rPr>
          <w:rFonts w:cstheme="minorHAnsi"/>
          <w:szCs w:val="24"/>
        </w:rPr>
        <w:t xml:space="preserve"> i </w:t>
      </w:r>
      <w:r w:rsidRPr="006C0758">
        <w:rPr>
          <w:rFonts w:cstheme="minorHAnsi"/>
          <w:szCs w:val="24"/>
        </w:rPr>
        <w:t>meszki, co oznacza znaczący wzrost zainteresowania społeczeństwa produktami zabezpieczającymi przed ich ugryzieniami</w:t>
      </w:r>
      <w:r w:rsidR="005A5A82">
        <w:rPr>
          <w:rFonts w:cstheme="minorHAnsi"/>
          <w:szCs w:val="24"/>
        </w:rPr>
        <w:t xml:space="preserve"> i </w:t>
      </w:r>
      <w:r w:rsidRPr="006C0758">
        <w:rPr>
          <w:rFonts w:cstheme="minorHAnsi"/>
          <w:szCs w:val="24"/>
        </w:rPr>
        <w:t>związanymi</w:t>
      </w:r>
      <w:r w:rsidR="005A5A82">
        <w:rPr>
          <w:rFonts w:cstheme="minorHAnsi"/>
          <w:szCs w:val="24"/>
        </w:rPr>
        <w:t xml:space="preserve"> z </w:t>
      </w:r>
      <w:r w:rsidRPr="006C0758">
        <w:rPr>
          <w:rFonts w:cstheme="minorHAnsi"/>
          <w:szCs w:val="24"/>
        </w:rPr>
        <w:t>nimi zagrożeniami,</w:t>
      </w:r>
      <w:r w:rsidR="000E738B">
        <w:rPr>
          <w:rFonts w:cstheme="minorHAnsi"/>
          <w:szCs w:val="24"/>
        </w:rPr>
        <w:t xml:space="preserve"> w </w:t>
      </w:r>
      <w:r w:rsidRPr="006C0758">
        <w:rPr>
          <w:rFonts w:cstheme="minorHAnsi"/>
          <w:szCs w:val="24"/>
        </w:rPr>
        <w:t>roku 2022 na polecenie Głównego Inspektora Sanitarnego, zwiększono działania kontrolne</w:t>
      </w:r>
      <w:r w:rsidR="000E738B">
        <w:rPr>
          <w:rFonts w:cstheme="minorHAnsi"/>
          <w:szCs w:val="24"/>
        </w:rPr>
        <w:t xml:space="preserve"> w </w:t>
      </w:r>
      <w:r w:rsidRPr="006C0758">
        <w:rPr>
          <w:rFonts w:cstheme="minorHAnsi"/>
          <w:szCs w:val="24"/>
        </w:rPr>
        <w:t>zakresie bieżącego nadzoru nad produktami biobójczymi, tj. insektycydami</w:t>
      </w:r>
      <w:r w:rsidR="005A5A82">
        <w:rPr>
          <w:rFonts w:cstheme="minorHAnsi"/>
          <w:szCs w:val="24"/>
        </w:rPr>
        <w:t xml:space="preserve"> i </w:t>
      </w:r>
      <w:r w:rsidRPr="006C0758">
        <w:rPr>
          <w:rFonts w:cstheme="minorHAnsi"/>
          <w:szCs w:val="24"/>
        </w:rPr>
        <w:t>repelentami, należącymi odpowiednio do grupy produktowej 18</w:t>
      </w:r>
      <w:r w:rsidR="005A5A82">
        <w:rPr>
          <w:rFonts w:cstheme="minorHAnsi"/>
          <w:szCs w:val="24"/>
        </w:rPr>
        <w:t xml:space="preserve"> i </w:t>
      </w:r>
      <w:r w:rsidRPr="006C0758">
        <w:rPr>
          <w:rFonts w:cstheme="minorHAnsi"/>
          <w:szCs w:val="24"/>
        </w:rPr>
        <w:t>19, ze szczególnym naciskiem na handel elektroniczny.</w:t>
      </w:r>
      <w:r w:rsidR="000E738B">
        <w:rPr>
          <w:rFonts w:cstheme="minorHAnsi"/>
          <w:szCs w:val="24"/>
        </w:rPr>
        <w:t xml:space="preserve"> w </w:t>
      </w:r>
      <w:r w:rsidRPr="006C0758">
        <w:rPr>
          <w:rFonts w:cstheme="minorHAnsi"/>
          <w:szCs w:val="24"/>
        </w:rPr>
        <w:t xml:space="preserve">ramach letniej akcji przeprowadzono 115 kontroli podmiotów stacjonarnych oraz 108 kontroli dot. sprzedaży internetowej. Łącznie poddano ocenie 489 produktów biobójczych. </w:t>
      </w:r>
    </w:p>
    <w:p w14:paraId="2FB7DE9E" w14:textId="075803DC" w:rsidR="00B97F4A" w:rsidRDefault="00B97F4A" w:rsidP="00BF7EC7">
      <w:pPr>
        <w:pStyle w:val="Stylnastroninternet"/>
        <w:rPr>
          <w:rFonts w:cstheme="minorHAnsi"/>
          <w:szCs w:val="24"/>
        </w:rPr>
      </w:pPr>
      <w:r w:rsidRPr="006C0758">
        <w:rPr>
          <w:rFonts w:cstheme="minorHAnsi"/>
          <w:szCs w:val="24"/>
        </w:rPr>
        <w:t xml:space="preserve">W wyniku prowadzonego nadzoru </w:t>
      </w:r>
      <w:r>
        <w:rPr>
          <w:rFonts w:cstheme="minorHAnsi"/>
          <w:szCs w:val="24"/>
        </w:rPr>
        <w:t>wydano 6  decyzji nakazujących wycofanie</w:t>
      </w:r>
      <w:r w:rsidR="005A5A82">
        <w:rPr>
          <w:rFonts w:cstheme="minorHAnsi"/>
          <w:szCs w:val="24"/>
        </w:rPr>
        <w:t xml:space="preserve"> z </w:t>
      </w:r>
      <w:r w:rsidRPr="006C0758">
        <w:rPr>
          <w:rFonts w:cstheme="minorHAnsi"/>
          <w:szCs w:val="24"/>
        </w:rPr>
        <w:t xml:space="preserve">obrotu produktów, które nie posiadały pozwolenia na obrót produktem biobójczym. </w:t>
      </w:r>
      <w:bookmarkStart w:id="1335" w:name="_Toc1025567"/>
    </w:p>
    <w:p w14:paraId="48AA091E" w14:textId="77777777" w:rsidR="000E738B" w:rsidRPr="00D821E1" w:rsidRDefault="000E738B" w:rsidP="00BF7EC7">
      <w:pPr>
        <w:pStyle w:val="Stylnastroninternet"/>
        <w:rPr>
          <w:rFonts w:cstheme="minorHAnsi"/>
          <w:szCs w:val="24"/>
        </w:rPr>
      </w:pPr>
    </w:p>
    <w:p w14:paraId="5DA35A50" w14:textId="7B03856A" w:rsidR="0083565F" w:rsidRDefault="00B97F4A" w:rsidP="000E738B">
      <w:pPr>
        <w:pStyle w:val="Nagwek2"/>
        <w:numPr>
          <w:ilvl w:val="1"/>
          <w:numId w:val="108"/>
        </w:numPr>
        <w:spacing w:before="0"/>
      </w:pPr>
      <w:bookmarkStart w:id="1336" w:name="_Toc135828527"/>
      <w:bookmarkEnd w:id="1335"/>
      <w:r w:rsidRPr="006C0758">
        <w:t>Produkty kosmetyczne</w:t>
      </w:r>
      <w:bookmarkEnd w:id="1336"/>
    </w:p>
    <w:p w14:paraId="18563AB9" w14:textId="77777777" w:rsidR="000E738B" w:rsidRPr="000E738B" w:rsidRDefault="000E738B" w:rsidP="00BF7EC7">
      <w:pPr>
        <w:pStyle w:val="Stylnastroninternet"/>
      </w:pPr>
    </w:p>
    <w:p w14:paraId="5ECC9CD5" w14:textId="32DC8D88" w:rsidR="0083565F" w:rsidRPr="00853B52" w:rsidRDefault="0083565F" w:rsidP="00BF7EC7">
      <w:pPr>
        <w:pStyle w:val="Stylnastroninternet"/>
        <w:rPr>
          <w:rFonts w:cstheme="minorHAnsi"/>
          <w:szCs w:val="24"/>
        </w:rPr>
      </w:pPr>
      <w:r w:rsidRPr="00853B52">
        <w:rPr>
          <w:rFonts w:cstheme="minorHAnsi"/>
          <w:szCs w:val="24"/>
        </w:rPr>
        <w:t>Na terenie województwa zachodniopomorskiego</w:t>
      </w:r>
      <w:r w:rsidR="000E738B">
        <w:rPr>
          <w:rFonts w:cstheme="minorHAnsi"/>
          <w:szCs w:val="24"/>
        </w:rPr>
        <w:t xml:space="preserve"> w </w:t>
      </w:r>
      <w:r w:rsidRPr="00853B52">
        <w:rPr>
          <w:rFonts w:cstheme="minorHAnsi"/>
          <w:szCs w:val="24"/>
        </w:rPr>
        <w:t>2022 r. funkcjonowały 23 zakłady produkujące</w:t>
      </w:r>
      <w:r w:rsidR="005A5A82">
        <w:rPr>
          <w:rFonts w:cstheme="minorHAnsi"/>
          <w:szCs w:val="24"/>
        </w:rPr>
        <w:t xml:space="preserve"> i </w:t>
      </w:r>
      <w:r w:rsidRPr="00853B52">
        <w:rPr>
          <w:rFonts w:cstheme="minorHAnsi"/>
          <w:szCs w:val="24"/>
        </w:rPr>
        <w:t>konfekcjonujące produkty kosmetyczne (mydła</w:t>
      </w:r>
      <w:r w:rsidR="000E738B">
        <w:rPr>
          <w:rFonts w:cstheme="minorHAnsi"/>
          <w:szCs w:val="24"/>
        </w:rPr>
        <w:t xml:space="preserve"> w </w:t>
      </w:r>
      <w:r w:rsidRPr="00853B52">
        <w:rPr>
          <w:rFonts w:cstheme="minorHAnsi"/>
          <w:szCs w:val="24"/>
        </w:rPr>
        <w:t>kostkach, mydła</w:t>
      </w:r>
      <w:r w:rsidR="000E738B">
        <w:rPr>
          <w:rFonts w:cstheme="minorHAnsi"/>
          <w:szCs w:val="24"/>
        </w:rPr>
        <w:t xml:space="preserve"> w </w:t>
      </w:r>
      <w:r w:rsidRPr="00853B52">
        <w:rPr>
          <w:rFonts w:cstheme="minorHAnsi"/>
          <w:szCs w:val="24"/>
        </w:rPr>
        <w:t xml:space="preserve">płynie, kule, sole do kąpieli, płyny, żele pod prysznic, emulsje, pasty do mycia rąk, olejki do kąpieli, peelingi, musy mydlane, kremy, </w:t>
      </w:r>
      <w:proofErr w:type="spellStart"/>
      <w:r w:rsidRPr="00853B52">
        <w:rPr>
          <w:rFonts w:cstheme="minorHAnsi"/>
          <w:szCs w:val="24"/>
        </w:rPr>
        <w:t>hydrolaty</w:t>
      </w:r>
      <w:proofErr w:type="spellEnd"/>
      <w:r w:rsidRPr="00853B52">
        <w:rPr>
          <w:rFonts w:cstheme="minorHAnsi"/>
          <w:szCs w:val="24"/>
        </w:rPr>
        <w:t>, balsamy, masła do ciała, płyny do demakijażu, szampony, odżywki do włosów, chusteczki nawilżane, henn</w:t>
      </w:r>
      <w:r>
        <w:rPr>
          <w:rFonts w:cstheme="minorHAnsi"/>
          <w:szCs w:val="24"/>
        </w:rPr>
        <w:t>ę</w:t>
      </w:r>
      <w:r w:rsidRPr="00853B52">
        <w:rPr>
          <w:rFonts w:cstheme="minorHAnsi"/>
          <w:szCs w:val="24"/>
        </w:rPr>
        <w:t xml:space="preserve"> proszkow</w:t>
      </w:r>
      <w:r>
        <w:rPr>
          <w:rFonts w:cstheme="minorHAnsi"/>
          <w:szCs w:val="24"/>
        </w:rPr>
        <w:t>ą</w:t>
      </w:r>
      <w:r w:rsidRPr="00853B52">
        <w:rPr>
          <w:rFonts w:cstheme="minorHAnsi"/>
          <w:szCs w:val="24"/>
        </w:rPr>
        <w:t xml:space="preserve"> do włosów, wody toaletowe, perfumy, lakiery</w:t>
      </w:r>
      <w:r w:rsidR="005A5A82">
        <w:rPr>
          <w:rFonts w:cstheme="minorHAnsi"/>
          <w:szCs w:val="24"/>
        </w:rPr>
        <w:t xml:space="preserve"> i </w:t>
      </w:r>
      <w:r w:rsidRPr="00853B52">
        <w:rPr>
          <w:rFonts w:cstheme="minorHAnsi"/>
          <w:szCs w:val="24"/>
        </w:rPr>
        <w:t>żele do paznokci, zmywacze).</w:t>
      </w:r>
      <w:r w:rsidR="000E738B">
        <w:rPr>
          <w:rFonts w:cstheme="minorHAnsi"/>
          <w:szCs w:val="24"/>
        </w:rPr>
        <w:t xml:space="preserve"> </w:t>
      </w:r>
      <w:r w:rsidR="0063448D">
        <w:rPr>
          <w:rFonts w:cstheme="minorHAnsi"/>
          <w:szCs w:val="24"/>
        </w:rPr>
        <w:t>W</w:t>
      </w:r>
      <w:r w:rsidR="000E738B">
        <w:rPr>
          <w:rFonts w:cstheme="minorHAnsi"/>
          <w:szCs w:val="24"/>
        </w:rPr>
        <w:t> </w:t>
      </w:r>
      <w:r w:rsidRPr="00853B52">
        <w:rPr>
          <w:rFonts w:cstheme="minorHAnsi"/>
          <w:szCs w:val="24"/>
        </w:rPr>
        <w:t>11 nadzorowanych zakładach przeprowadzono kontrole</w:t>
      </w:r>
      <w:r w:rsidR="000E738B">
        <w:rPr>
          <w:rFonts w:cstheme="minorHAnsi"/>
          <w:szCs w:val="24"/>
        </w:rPr>
        <w:t xml:space="preserve"> w </w:t>
      </w:r>
      <w:r w:rsidRPr="00853B52">
        <w:rPr>
          <w:rFonts w:cstheme="minorHAnsi"/>
          <w:szCs w:val="24"/>
        </w:rPr>
        <w:t>zakresie stanu sanitarno-higienicznego oraz oceny prawidłowości produkcji</w:t>
      </w:r>
      <w:r w:rsidR="005A5A82">
        <w:rPr>
          <w:rFonts w:cstheme="minorHAnsi"/>
          <w:szCs w:val="24"/>
        </w:rPr>
        <w:t xml:space="preserve"> i </w:t>
      </w:r>
      <w:r w:rsidRPr="00853B52">
        <w:rPr>
          <w:rFonts w:cstheme="minorHAnsi"/>
          <w:szCs w:val="24"/>
        </w:rPr>
        <w:t>jakości zdrowotnej produktów kosmetycznych. Kontroli podlegały również procesy konfekcjonowania</w:t>
      </w:r>
      <w:r w:rsidR="005A5A82">
        <w:rPr>
          <w:rFonts w:cstheme="minorHAnsi"/>
          <w:szCs w:val="24"/>
        </w:rPr>
        <w:t xml:space="preserve"> i </w:t>
      </w:r>
      <w:r w:rsidRPr="00853B52">
        <w:rPr>
          <w:rFonts w:cstheme="minorHAnsi"/>
          <w:szCs w:val="24"/>
        </w:rPr>
        <w:t>magazynowania surowców</w:t>
      </w:r>
      <w:r w:rsidR="005A5A82">
        <w:rPr>
          <w:rFonts w:cstheme="minorHAnsi"/>
          <w:szCs w:val="24"/>
        </w:rPr>
        <w:t xml:space="preserve"> i </w:t>
      </w:r>
      <w:r w:rsidRPr="00853B52">
        <w:rPr>
          <w:rFonts w:cstheme="minorHAnsi"/>
          <w:szCs w:val="24"/>
        </w:rPr>
        <w:t>wyrobów gotowych. Nieprawidłowości</w:t>
      </w:r>
      <w:r w:rsidR="000E738B">
        <w:rPr>
          <w:rFonts w:cstheme="minorHAnsi"/>
          <w:szCs w:val="24"/>
        </w:rPr>
        <w:t xml:space="preserve"> w </w:t>
      </w:r>
      <w:r w:rsidRPr="00853B52">
        <w:rPr>
          <w:rFonts w:cstheme="minorHAnsi"/>
          <w:szCs w:val="24"/>
        </w:rPr>
        <w:t xml:space="preserve">przedmiotowym zakresie nie stwierdzono. </w:t>
      </w:r>
    </w:p>
    <w:p w14:paraId="6AA97530" w14:textId="0754F261" w:rsidR="0083565F" w:rsidRPr="0083565F" w:rsidRDefault="0083565F" w:rsidP="00BF7EC7">
      <w:pPr>
        <w:pStyle w:val="Stylnastroninternet"/>
        <w:rPr>
          <w:rFonts w:cstheme="minorHAnsi"/>
          <w:b/>
          <w:bCs/>
          <w:szCs w:val="24"/>
        </w:rPr>
      </w:pPr>
      <w:r w:rsidRPr="0083565F">
        <w:rPr>
          <w:rFonts w:cstheme="minorHAnsi"/>
          <w:bCs/>
          <w:szCs w:val="24"/>
        </w:rPr>
        <w:t>W roku sprawozdawczym</w:t>
      </w:r>
      <w:r w:rsidR="005A5A82">
        <w:rPr>
          <w:rFonts w:cstheme="minorHAnsi"/>
          <w:bCs/>
          <w:szCs w:val="24"/>
        </w:rPr>
        <w:t xml:space="preserve"> z </w:t>
      </w:r>
      <w:r w:rsidRPr="0083565F">
        <w:rPr>
          <w:rFonts w:cstheme="minorHAnsi"/>
          <w:bCs/>
          <w:szCs w:val="24"/>
        </w:rPr>
        <w:t>zakładów produkujących</w:t>
      </w:r>
      <w:r w:rsidR="005A5A82">
        <w:rPr>
          <w:rFonts w:cstheme="minorHAnsi"/>
          <w:bCs/>
          <w:szCs w:val="24"/>
        </w:rPr>
        <w:t xml:space="preserve"> i </w:t>
      </w:r>
      <w:r w:rsidRPr="0083565F">
        <w:rPr>
          <w:rFonts w:cstheme="minorHAnsi"/>
          <w:bCs/>
          <w:szCs w:val="24"/>
        </w:rPr>
        <w:t>konfekcjonujących pobrano 23</w:t>
      </w:r>
      <w:r w:rsidR="00ED266B">
        <w:rPr>
          <w:rFonts w:cstheme="minorHAnsi"/>
          <w:bCs/>
          <w:szCs w:val="24"/>
        </w:rPr>
        <w:t> </w:t>
      </w:r>
      <w:r w:rsidRPr="0083565F">
        <w:rPr>
          <w:rFonts w:cstheme="minorHAnsi"/>
          <w:bCs/>
          <w:szCs w:val="24"/>
        </w:rPr>
        <w:t>próbki produktów kosmetycznych do badań laboratoryjnych</w:t>
      </w:r>
      <w:r w:rsidR="000E738B">
        <w:rPr>
          <w:rFonts w:cstheme="minorHAnsi"/>
          <w:bCs/>
          <w:szCs w:val="24"/>
        </w:rPr>
        <w:t xml:space="preserve"> w </w:t>
      </w:r>
      <w:r w:rsidRPr="0083565F">
        <w:rPr>
          <w:rFonts w:cstheme="minorHAnsi"/>
          <w:bCs/>
          <w:szCs w:val="24"/>
        </w:rPr>
        <w:t>kierunku parametrów chemicznych</w:t>
      </w:r>
      <w:r w:rsidR="005A5A82">
        <w:rPr>
          <w:rFonts w:cstheme="minorHAnsi"/>
          <w:bCs/>
          <w:szCs w:val="24"/>
        </w:rPr>
        <w:t xml:space="preserve"> i </w:t>
      </w:r>
      <w:r w:rsidRPr="0083565F">
        <w:rPr>
          <w:rFonts w:cstheme="minorHAnsi"/>
          <w:bCs/>
          <w:szCs w:val="24"/>
        </w:rPr>
        <w:t>mikrobiologicznych oraz znakowania gotowego produktu,</w:t>
      </w:r>
      <w:r w:rsidR="005A5A82">
        <w:rPr>
          <w:rFonts w:cstheme="minorHAnsi"/>
          <w:bCs/>
          <w:szCs w:val="24"/>
        </w:rPr>
        <w:t xml:space="preserve"> z </w:t>
      </w:r>
      <w:r w:rsidRPr="0083565F">
        <w:rPr>
          <w:rFonts w:cstheme="minorHAnsi"/>
          <w:bCs/>
          <w:szCs w:val="24"/>
        </w:rPr>
        <w:t xml:space="preserve">których żadna nie została zakwestionowana. </w:t>
      </w:r>
    </w:p>
    <w:p w14:paraId="02019C2A" w14:textId="3394C4B6" w:rsidR="0083565F" w:rsidRPr="00853B52" w:rsidRDefault="0083565F" w:rsidP="00BF7EC7">
      <w:pPr>
        <w:pStyle w:val="Stylnastroninternet"/>
        <w:rPr>
          <w:rFonts w:cstheme="minorHAnsi"/>
          <w:szCs w:val="24"/>
        </w:rPr>
      </w:pPr>
      <w:r w:rsidRPr="00853B52">
        <w:rPr>
          <w:rFonts w:cstheme="minorHAnsi"/>
          <w:szCs w:val="24"/>
        </w:rPr>
        <w:t>W obrocie handlowym produktami kosmetycznymi przeprowadzono łącznie 185 kontroli</w:t>
      </w:r>
      <w:r w:rsidR="005A5A82">
        <w:rPr>
          <w:rFonts w:cstheme="minorHAnsi"/>
          <w:szCs w:val="24"/>
        </w:rPr>
        <w:t xml:space="preserve"> i </w:t>
      </w:r>
      <w:r w:rsidRPr="00853B52">
        <w:rPr>
          <w:rFonts w:cstheme="minorHAnsi"/>
          <w:szCs w:val="24"/>
        </w:rPr>
        <w:t>rekontroli. Do badań laboratoryjnych</w:t>
      </w:r>
      <w:r w:rsidR="000E738B">
        <w:rPr>
          <w:rFonts w:cstheme="minorHAnsi"/>
          <w:szCs w:val="24"/>
        </w:rPr>
        <w:t xml:space="preserve"> w </w:t>
      </w:r>
      <w:r w:rsidRPr="00853B52">
        <w:rPr>
          <w:rFonts w:cstheme="minorHAnsi"/>
          <w:szCs w:val="24"/>
        </w:rPr>
        <w:t>kierunku: parametrów chemicznych</w:t>
      </w:r>
      <w:r w:rsidR="005A5A82">
        <w:rPr>
          <w:rFonts w:cstheme="minorHAnsi"/>
          <w:szCs w:val="24"/>
        </w:rPr>
        <w:t xml:space="preserve"> i </w:t>
      </w:r>
      <w:r w:rsidRPr="00853B52">
        <w:rPr>
          <w:rFonts w:cstheme="minorHAnsi"/>
          <w:szCs w:val="24"/>
        </w:rPr>
        <w:t>mikrobiologicznych oraz znakowania gotowego produktu pobrano 59 próbek,</w:t>
      </w:r>
      <w:r w:rsidR="005A5A82">
        <w:rPr>
          <w:rFonts w:cstheme="minorHAnsi"/>
          <w:szCs w:val="24"/>
        </w:rPr>
        <w:t xml:space="preserve"> z </w:t>
      </w:r>
      <w:r w:rsidRPr="00853B52">
        <w:rPr>
          <w:rFonts w:cstheme="minorHAnsi"/>
          <w:szCs w:val="24"/>
        </w:rPr>
        <w:t>których żadna nie została zdyskwalifikowana.</w:t>
      </w:r>
      <w:r w:rsidR="000E738B">
        <w:rPr>
          <w:rFonts w:cstheme="minorHAnsi"/>
          <w:szCs w:val="24"/>
        </w:rPr>
        <w:t xml:space="preserve"> w </w:t>
      </w:r>
      <w:r w:rsidRPr="00853B52">
        <w:rPr>
          <w:rFonts w:cstheme="minorHAnsi"/>
          <w:szCs w:val="24"/>
        </w:rPr>
        <w:t>trakcie kontroli</w:t>
      </w:r>
      <w:r w:rsidR="000E738B">
        <w:rPr>
          <w:rFonts w:cstheme="minorHAnsi"/>
          <w:szCs w:val="24"/>
        </w:rPr>
        <w:t xml:space="preserve"> w </w:t>
      </w:r>
      <w:r w:rsidRPr="00853B52">
        <w:rPr>
          <w:rFonts w:cstheme="minorHAnsi"/>
          <w:szCs w:val="24"/>
        </w:rPr>
        <w:t>punktach obrotu dokumentowano również znakowanie wybranych produktów kosmetycznych, które następnie poddawane było ocenie na zgodność</w:t>
      </w:r>
      <w:r w:rsidR="005A5A82">
        <w:rPr>
          <w:rFonts w:cstheme="minorHAnsi"/>
          <w:szCs w:val="24"/>
        </w:rPr>
        <w:t xml:space="preserve"> z </w:t>
      </w:r>
      <w:r w:rsidRPr="00853B52">
        <w:rPr>
          <w:rFonts w:cstheme="minorHAnsi"/>
          <w:szCs w:val="24"/>
        </w:rPr>
        <w:t xml:space="preserve">przepisem art. </w:t>
      </w:r>
      <w:r w:rsidRPr="00D46659">
        <w:rPr>
          <w:rFonts w:cstheme="minorHAnsi"/>
          <w:i/>
          <w:iCs/>
          <w:szCs w:val="24"/>
        </w:rPr>
        <w:t>19 rozporządzenia Parlamentu Europejskiego</w:t>
      </w:r>
      <w:r w:rsidR="005A5A82">
        <w:rPr>
          <w:rFonts w:cstheme="minorHAnsi"/>
          <w:i/>
          <w:iCs/>
          <w:szCs w:val="24"/>
        </w:rPr>
        <w:t xml:space="preserve"> i </w:t>
      </w:r>
      <w:r w:rsidRPr="00D46659">
        <w:rPr>
          <w:rFonts w:cstheme="minorHAnsi"/>
          <w:i/>
          <w:iCs/>
          <w:szCs w:val="24"/>
        </w:rPr>
        <w:t>Rady (WE) nr 1223/2009</w:t>
      </w:r>
      <w:r w:rsidR="005A5A82">
        <w:rPr>
          <w:rFonts w:cstheme="minorHAnsi"/>
          <w:i/>
          <w:iCs/>
          <w:szCs w:val="24"/>
        </w:rPr>
        <w:t xml:space="preserve"> z </w:t>
      </w:r>
      <w:r w:rsidRPr="00D46659">
        <w:rPr>
          <w:rFonts w:cstheme="minorHAnsi"/>
          <w:i/>
          <w:iCs/>
          <w:szCs w:val="24"/>
        </w:rPr>
        <w:t>dnia 30 listopada 2009 r. dotyczącego produktów kosmetycznych</w:t>
      </w:r>
      <w:r w:rsidRPr="00853B52">
        <w:rPr>
          <w:rFonts w:cstheme="minorHAnsi"/>
          <w:szCs w:val="24"/>
        </w:rPr>
        <w:t>. Nie wniesiono uwag do znakowania.</w:t>
      </w:r>
    </w:p>
    <w:p w14:paraId="11E377E4" w14:textId="7CAA3DA4" w:rsidR="00B97F4A" w:rsidRDefault="0083565F" w:rsidP="00BF7EC7">
      <w:pPr>
        <w:pStyle w:val="Stylnastroninternet"/>
        <w:rPr>
          <w:rFonts w:cstheme="minorHAnsi"/>
          <w:szCs w:val="24"/>
        </w:rPr>
      </w:pPr>
      <w:r w:rsidRPr="00853B52">
        <w:rPr>
          <w:rFonts w:cstheme="minorHAnsi"/>
          <w:szCs w:val="24"/>
        </w:rPr>
        <w:t>W 2022 roku na przedsiębiorcę</w:t>
      </w:r>
      <w:r w:rsidR="005A5A82">
        <w:rPr>
          <w:rFonts w:cstheme="minorHAnsi"/>
          <w:szCs w:val="24"/>
        </w:rPr>
        <w:t xml:space="preserve"> z </w:t>
      </w:r>
      <w:r w:rsidRPr="00853B52">
        <w:rPr>
          <w:rFonts w:cstheme="minorHAnsi"/>
          <w:szCs w:val="24"/>
        </w:rPr>
        <w:t xml:space="preserve">terenu woj. zachodniopomorskiego wpłynęła interwencja dotycząca wprowadzania do obrotu poprzez strony internetowe produktów kosmetycznych niepoprawnie oznakowanych, bez wpisu do bazy CPNP (Portal Zgłaszania Produktów Kosmetycznych). Przeprowadzone czynności kontrolne, potwierdziły częściowo zasadności interwencji, na przedsiębiorcę nałożono karę pieniężną. </w:t>
      </w:r>
    </w:p>
    <w:p w14:paraId="40FAE6AF" w14:textId="77777777" w:rsidR="000E738B" w:rsidRPr="00D821E1" w:rsidRDefault="000E738B" w:rsidP="00BF7EC7">
      <w:pPr>
        <w:pStyle w:val="Stylnastroninternet"/>
        <w:rPr>
          <w:rFonts w:cstheme="minorHAnsi"/>
          <w:szCs w:val="24"/>
        </w:rPr>
      </w:pPr>
    </w:p>
    <w:p w14:paraId="5E7B2D75" w14:textId="76EDADA3" w:rsidR="00B97F4A" w:rsidRDefault="00B97F4A" w:rsidP="000E738B">
      <w:pPr>
        <w:pStyle w:val="Nagwek2"/>
        <w:numPr>
          <w:ilvl w:val="1"/>
          <w:numId w:val="108"/>
        </w:numPr>
        <w:spacing w:before="0"/>
      </w:pPr>
      <w:bookmarkStart w:id="1337" w:name="_Toc135828528"/>
      <w:r w:rsidRPr="007B4BC2">
        <w:t>Prekursory narkotyków kat. 2</w:t>
      </w:r>
      <w:r w:rsidR="005A5A82">
        <w:t xml:space="preserve"> i </w:t>
      </w:r>
      <w:r w:rsidRPr="007B4BC2">
        <w:t>3</w:t>
      </w:r>
      <w:bookmarkEnd w:id="1337"/>
      <w:r w:rsidRPr="007B4BC2">
        <w:tab/>
      </w:r>
    </w:p>
    <w:p w14:paraId="158D3084" w14:textId="77777777" w:rsidR="000E738B" w:rsidRPr="000E738B" w:rsidRDefault="000E738B" w:rsidP="00BF7EC7">
      <w:pPr>
        <w:pStyle w:val="Stylnastroninternet"/>
      </w:pPr>
    </w:p>
    <w:p w14:paraId="368BD438" w14:textId="170FDA0D" w:rsidR="00B97F4A" w:rsidRPr="0083565F" w:rsidRDefault="00B97F4A" w:rsidP="00BF7EC7">
      <w:pPr>
        <w:pStyle w:val="Stylnastroninternet"/>
        <w:rPr>
          <w:rFonts w:cstheme="minorHAnsi"/>
          <w:szCs w:val="24"/>
        </w:rPr>
      </w:pPr>
      <w:r w:rsidRPr="0083565F">
        <w:rPr>
          <w:rFonts w:cstheme="minorHAnsi"/>
          <w:szCs w:val="24"/>
        </w:rPr>
        <w:t>Na terenie województwa zachodniopomorskiego</w:t>
      </w:r>
      <w:r w:rsidR="000E738B">
        <w:rPr>
          <w:rFonts w:cstheme="minorHAnsi"/>
          <w:szCs w:val="24"/>
        </w:rPr>
        <w:t xml:space="preserve"> w </w:t>
      </w:r>
      <w:r w:rsidRPr="0083565F">
        <w:rPr>
          <w:rFonts w:cstheme="minorHAnsi"/>
          <w:szCs w:val="24"/>
        </w:rPr>
        <w:t>omawianym okresie występowało 12 podmiotów wprowadzających do obrotu prekursory narkotyków kategorii 2</w:t>
      </w:r>
      <w:r w:rsidR="005A5A82">
        <w:rPr>
          <w:rFonts w:cstheme="minorHAnsi"/>
          <w:szCs w:val="24"/>
        </w:rPr>
        <w:t xml:space="preserve"> i </w:t>
      </w:r>
      <w:r w:rsidRPr="0083565F">
        <w:rPr>
          <w:rFonts w:cstheme="minorHAnsi"/>
          <w:szCs w:val="24"/>
        </w:rPr>
        <w:t>59 podmiotów wprowadzających do obrotu prekursory narkotyków kategorii 3. Podmioty zajmujące się obrotem prekursorami narkotyków najczęściej wprowadzały do obrotu aceton, toluen, kwas siarkowy, kwas solny. Były to głównie hurtownie chemiczne, materiałów budowlanych oraz hurtownie odczynników. Prekursory narkotyków stosowane były</w:t>
      </w:r>
      <w:r w:rsidR="000E738B">
        <w:rPr>
          <w:rFonts w:cstheme="minorHAnsi"/>
          <w:szCs w:val="24"/>
        </w:rPr>
        <w:t xml:space="preserve"> w </w:t>
      </w:r>
      <w:r w:rsidRPr="0083565F">
        <w:rPr>
          <w:rFonts w:cstheme="minorHAnsi"/>
          <w:szCs w:val="24"/>
        </w:rPr>
        <w:t>138 przedsiębiorstwach. Na terenie województwa zachodniopomorskiego, podobnie jak</w:t>
      </w:r>
      <w:r w:rsidR="000E738B">
        <w:rPr>
          <w:rFonts w:cstheme="minorHAnsi"/>
          <w:szCs w:val="24"/>
        </w:rPr>
        <w:t xml:space="preserve"> w </w:t>
      </w:r>
      <w:r w:rsidRPr="0083565F">
        <w:rPr>
          <w:rFonts w:cstheme="minorHAnsi"/>
          <w:szCs w:val="24"/>
        </w:rPr>
        <w:t>latach poprzednich, nie występowały podmioty zajmujące się eksportem prekursorów narkotyków do krajów trzecich.</w:t>
      </w:r>
    </w:p>
    <w:p w14:paraId="54D3F0AB" w14:textId="217498D2" w:rsidR="00B97F4A" w:rsidRDefault="00B97F4A" w:rsidP="00BF7EC7">
      <w:pPr>
        <w:pStyle w:val="Stylnastroninternet"/>
        <w:rPr>
          <w:rFonts w:cstheme="minorHAnsi"/>
          <w:szCs w:val="24"/>
        </w:rPr>
      </w:pPr>
      <w:r w:rsidRPr="0083565F">
        <w:rPr>
          <w:rFonts w:cstheme="minorHAnsi"/>
          <w:szCs w:val="24"/>
        </w:rPr>
        <w:t>W zakresie prekursorów narkotyków</w:t>
      </w:r>
      <w:r w:rsidR="000E738B">
        <w:rPr>
          <w:rFonts w:cstheme="minorHAnsi"/>
          <w:szCs w:val="24"/>
        </w:rPr>
        <w:t xml:space="preserve"> w </w:t>
      </w:r>
      <w:r w:rsidRPr="0083565F">
        <w:rPr>
          <w:rFonts w:cstheme="minorHAnsi"/>
          <w:szCs w:val="24"/>
        </w:rPr>
        <w:t>roku 2022 przeprowadzono 20 kontroli podmiotów wprowadzających do obrotu prekursory narkotyków oraz 26 kontroli podmiotów stosujących prekursory. Nie stwierdzono naruszenia przepisów</w:t>
      </w:r>
      <w:r w:rsidR="000E738B">
        <w:rPr>
          <w:rFonts w:cstheme="minorHAnsi"/>
          <w:szCs w:val="24"/>
        </w:rPr>
        <w:t xml:space="preserve"> w </w:t>
      </w:r>
      <w:r w:rsidRPr="0083565F">
        <w:rPr>
          <w:rFonts w:cstheme="minorHAnsi"/>
          <w:szCs w:val="24"/>
        </w:rPr>
        <w:t>zakresie prekursorów narkotykowych.</w:t>
      </w:r>
    </w:p>
    <w:p w14:paraId="29721BEE" w14:textId="77777777" w:rsidR="00466FAD" w:rsidRPr="00D821E1" w:rsidRDefault="00466FAD" w:rsidP="00BF7EC7">
      <w:pPr>
        <w:pStyle w:val="Stylnastroninternet"/>
        <w:rPr>
          <w:rFonts w:cstheme="minorHAnsi"/>
          <w:szCs w:val="24"/>
        </w:rPr>
      </w:pPr>
    </w:p>
    <w:p w14:paraId="61C4A7A3" w14:textId="13632EB4" w:rsidR="00B97F4A" w:rsidRDefault="00B97F4A" w:rsidP="00585D0A">
      <w:pPr>
        <w:pStyle w:val="Nagwek2"/>
        <w:numPr>
          <w:ilvl w:val="1"/>
          <w:numId w:val="108"/>
        </w:numPr>
        <w:spacing w:before="0"/>
      </w:pPr>
      <w:bookmarkStart w:id="1338" w:name="_Toc135828529"/>
      <w:r w:rsidRPr="006C0758">
        <w:t>Środki zastępcze</w:t>
      </w:r>
      <w:r w:rsidR="005A5A82">
        <w:t xml:space="preserve"> i </w:t>
      </w:r>
      <w:r w:rsidRPr="006C0758">
        <w:t>nowe substancje psychoaktywne</w:t>
      </w:r>
      <w:bookmarkEnd w:id="1338"/>
    </w:p>
    <w:p w14:paraId="7BC8DDA8" w14:textId="77777777" w:rsidR="00585D0A" w:rsidRPr="00585D0A" w:rsidRDefault="00585D0A" w:rsidP="00BF7EC7">
      <w:pPr>
        <w:pStyle w:val="Stylnastroninternet"/>
      </w:pPr>
    </w:p>
    <w:p w14:paraId="505FF80C" w14:textId="5A1862B2" w:rsidR="00B97F4A" w:rsidRPr="0083565F" w:rsidRDefault="00B97F4A" w:rsidP="00BF7EC7">
      <w:pPr>
        <w:pStyle w:val="Stylnastroninternet"/>
        <w:rPr>
          <w:rFonts w:cstheme="minorHAnsi"/>
          <w:szCs w:val="24"/>
        </w:rPr>
      </w:pPr>
      <w:r w:rsidRPr="0083565F">
        <w:rPr>
          <w:rFonts w:cstheme="minorHAnsi"/>
          <w:szCs w:val="24"/>
        </w:rPr>
        <w:t>Państwowa Inspekcja Sanitarna realizuje zadania</w:t>
      </w:r>
      <w:r w:rsidR="005A5A82">
        <w:rPr>
          <w:rFonts w:cstheme="minorHAnsi"/>
          <w:szCs w:val="24"/>
        </w:rPr>
        <w:t xml:space="preserve"> z </w:t>
      </w:r>
      <w:r w:rsidRPr="0083565F">
        <w:rPr>
          <w:rFonts w:cstheme="minorHAnsi"/>
          <w:szCs w:val="24"/>
        </w:rPr>
        <w:t>zakresu nadzoru nad przestrzeganiem przepisów dot. zakazu wytwarzania</w:t>
      </w:r>
      <w:r w:rsidR="005A5A82">
        <w:rPr>
          <w:rFonts w:cstheme="minorHAnsi"/>
          <w:szCs w:val="24"/>
        </w:rPr>
        <w:t xml:space="preserve"> i</w:t>
      </w:r>
      <w:r w:rsidR="00387E05">
        <w:rPr>
          <w:rFonts w:cstheme="minorHAnsi"/>
          <w:szCs w:val="24"/>
        </w:rPr>
        <w:t xml:space="preserve"> </w:t>
      </w:r>
      <w:r w:rsidRPr="0083565F">
        <w:rPr>
          <w:rFonts w:cstheme="minorHAnsi"/>
          <w:szCs w:val="24"/>
        </w:rPr>
        <w:t>wprowadzania do obrotu na</w:t>
      </w:r>
      <w:r w:rsidR="00ED266B">
        <w:rPr>
          <w:rFonts w:cstheme="minorHAnsi"/>
          <w:szCs w:val="24"/>
        </w:rPr>
        <w:t> </w:t>
      </w:r>
      <w:r w:rsidRPr="0083565F">
        <w:rPr>
          <w:rFonts w:cstheme="minorHAnsi"/>
          <w:szCs w:val="24"/>
        </w:rPr>
        <w:t>terytorium Rzeczypospolitej Polskiej środków zastępczych (dalej ŚZ) lub nowych substancji psychoaktywnych (dalej NSP)</w:t>
      </w:r>
      <w:r w:rsidR="000E738B">
        <w:rPr>
          <w:rFonts w:cstheme="minorHAnsi"/>
          <w:szCs w:val="24"/>
        </w:rPr>
        <w:t xml:space="preserve"> w </w:t>
      </w:r>
      <w:r w:rsidRPr="0083565F">
        <w:rPr>
          <w:rFonts w:cstheme="minorHAnsi"/>
          <w:szCs w:val="24"/>
        </w:rPr>
        <w:t>rozumieniu ustawy</w:t>
      </w:r>
      <w:r w:rsidR="005A5A82">
        <w:rPr>
          <w:rFonts w:cstheme="minorHAnsi"/>
          <w:szCs w:val="24"/>
        </w:rPr>
        <w:t xml:space="preserve"> z </w:t>
      </w:r>
      <w:r w:rsidRPr="0083565F">
        <w:rPr>
          <w:rFonts w:cstheme="minorHAnsi"/>
          <w:szCs w:val="24"/>
        </w:rPr>
        <w:t>dnia 29 lipca 2005</w:t>
      </w:r>
      <w:r w:rsidR="00ED266B">
        <w:rPr>
          <w:rFonts w:cstheme="minorHAnsi"/>
          <w:szCs w:val="24"/>
        </w:rPr>
        <w:t> </w:t>
      </w:r>
      <w:r w:rsidRPr="0083565F">
        <w:rPr>
          <w:rFonts w:cstheme="minorHAnsi"/>
          <w:szCs w:val="24"/>
        </w:rPr>
        <w:t>r. o</w:t>
      </w:r>
      <w:r w:rsidR="00ED266B">
        <w:rPr>
          <w:rFonts w:cstheme="minorHAnsi"/>
          <w:szCs w:val="24"/>
        </w:rPr>
        <w:t> </w:t>
      </w:r>
      <w:r w:rsidRPr="0083565F">
        <w:rPr>
          <w:rFonts w:cstheme="minorHAnsi"/>
          <w:szCs w:val="24"/>
        </w:rPr>
        <w:t>przeciwdziałaniu narkomanii (tj. Dz. U.</w:t>
      </w:r>
      <w:r w:rsidR="005A5A82">
        <w:rPr>
          <w:rFonts w:cstheme="minorHAnsi"/>
          <w:szCs w:val="24"/>
        </w:rPr>
        <w:t xml:space="preserve"> z </w:t>
      </w:r>
      <w:r w:rsidRPr="0083565F">
        <w:rPr>
          <w:rFonts w:cstheme="minorHAnsi"/>
          <w:szCs w:val="24"/>
        </w:rPr>
        <w:t>2020 r. poz. 2050 ze zm.).</w:t>
      </w:r>
    </w:p>
    <w:p w14:paraId="0CBBCA6A" w14:textId="29CB0246" w:rsidR="00B97F4A" w:rsidRPr="0083565F" w:rsidRDefault="00B97F4A" w:rsidP="00BF7EC7">
      <w:pPr>
        <w:pStyle w:val="Stylnastroninternet"/>
        <w:rPr>
          <w:rFonts w:cstheme="minorHAnsi"/>
          <w:szCs w:val="24"/>
        </w:rPr>
      </w:pPr>
      <w:r w:rsidRPr="0083565F">
        <w:rPr>
          <w:rFonts w:cstheme="minorHAnsi"/>
          <w:szCs w:val="24"/>
        </w:rPr>
        <w:t>W celu ograniczania zagrożeń, jakie powodują ŚZ lub NSP,</w:t>
      </w:r>
      <w:r w:rsidR="000E738B">
        <w:rPr>
          <w:rFonts w:cstheme="minorHAnsi"/>
          <w:szCs w:val="24"/>
        </w:rPr>
        <w:t xml:space="preserve"> w </w:t>
      </w:r>
      <w:r w:rsidRPr="0083565F">
        <w:rPr>
          <w:rFonts w:cstheme="minorHAnsi"/>
          <w:szCs w:val="24"/>
        </w:rPr>
        <w:t>tym podejmowania działań</w:t>
      </w:r>
      <w:r w:rsidR="000E738B">
        <w:rPr>
          <w:rFonts w:cstheme="minorHAnsi"/>
          <w:szCs w:val="24"/>
        </w:rPr>
        <w:t xml:space="preserve"> w </w:t>
      </w:r>
      <w:r w:rsidRPr="0083565F">
        <w:rPr>
          <w:rFonts w:cstheme="minorHAnsi"/>
          <w:szCs w:val="24"/>
        </w:rPr>
        <w:t>zakresie wczesnego ostrzegania Główny Inspektor Sanitarny prowadzi rejestr zatruć ww. Podmioty wykonujące działalność leczniczą oraz podmioty przeprowadzające badanie pośmiertne są obowiązane zgłosić państwowemu powiatowemu inspektorowi sanitarnemu właściwemu ze względu na siedzibę tego podmiotu wystąpienie zatrucia ŚZ lub</w:t>
      </w:r>
      <w:r w:rsidR="002F3904">
        <w:rPr>
          <w:rFonts w:cstheme="minorHAnsi"/>
          <w:szCs w:val="24"/>
        </w:rPr>
        <w:t> </w:t>
      </w:r>
      <w:r w:rsidRPr="0083565F">
        <w:rPr>
          <w:rFonts w:cstheme="minorHAnsi"/>
          <w:szCs w:val="24"/>
        </w:rPr>
        <w:t>NSP albo podejrzenie wystąpienia takiego zatrucia albo zgonu, którego przyczyną mogło być albo było zatrucie ŚZ lub NSP.</w:t>
      </w:r>
    </w:p>
    <w:p w14:paraId="73C84BCE" w14:textId="169FA9A8" w:rsidR="00585D0A" w:rsidRDefault="00B97F4A" w:rsidP="00BF7EC7">
      <w:pPr>
        <w:pStyle w:val="Stylnastroninternet"/>
        <w:rPr>
          <w:rFonts w:cstheme="minorHAnsi"/>
          <w:szCs w:val="24"/>
        </w:rPr>
      </w:pPr>
      <w:r w:rsidRPr="0083565F">
        <w:rPr>
          <w:rFonts w:cstheme="minorHAnsi"/>
          <w:szCs w:val="24"/>
        </w:rPr>
        <w:t>W roku 2022 zgłoszone zostały 43 przypadki, które określono jako zatrucia lub</w:t>
      </w:r>
      <w:r w:rsidR="002F3904">
        <w:rPr>
          <w:rFonts w:cstheme="minorHAnsi"/>
          <w:szCs w:val="24"/>
        </w:rPr>
        <w:t> </w:t>
      </w:r>
      <w:r w:rsidRPr="0083565F">
        <w:rPr>
          <w:rFonts w:cstheme="minorHAnsi"/>
          <w:szCs w:val="24"/>
        </w:rPr>
        <w:t>podejrzenia zatrucia ŚZ lub NSP. Nie odnotowano zatruć zbiorowych oraz zgonów (</w:t>
      </w:r>
      <w:r w:rsidR="00F15D9A">
        <w:rPr>
          <w:rFonts w:cstheme="minorHAnsi"/>
          <w:szCs w:val="24"/>
        </w:rPr>
        <w:t>wyk</w:t>
      </w:r>
      <w:r w:rsidRPr="0083565F">
        <w:rPr>
          <w:rFonts w:cstheme="minorHAnsi"/>
          <w:szCs w:val="24"/>
        </w:rPr>
        <w:t xml:space="preserve">. </w:t>
      </w:r>
      <w:r w:rsidR="00F15D9A">
        <w:rPr>
          <w:rFonts w:cstheme="minorHAnsi"/>
          <w:szCs w:val="24"/>
        </w:rPr>
        <w:t>18</w:t>
      </w:r>
      <w:r w:rsidRPr="0083565F">
        <w:rPr>
          <w:rFonts w:cstheme="minorHAnsi"/>
          <w:szCs w:val="24"/>
        </w:rPr>
        <w:t xml:space="preserve">). </w:t>
      </w:r>
      <w:bookmarkStart w:id="1339" w:name="_Toc133231392"/>
      <w:bookmarkStart w:id="1340" w:name="_Toc133236379"/>
      <w:bookmarkStart w:id="1341" w:name="_Toc133311769"/>
      <w:bookmarkStart w:id="1342" w:name="_Toc133320633"/>
      <w:bookmarkStart w:id="1343" w:name="_Toc133321744"/>
      <w:bookmarkStart w:id="1344" w:name="_Toc133387798"/>
      <w:bookmarkStart w:id="1345" w:name="_Toc133388662"/>
      <w:bookmarkStart w:id="1346" w:name="_Toc133413258"/>
    </w:p>
    <w:p w14:paraId="215029AA" w14:textId="1336DCFC" w:rsidR="00BF7EC7" w:rsidRDefault="00BF7EC7" w:rsidP="00BF7EC7">
      <w:pPr>
        <w:pStyle w:val="Stylnastroninternet"/>
        <w:rPr>
          <w:rFonts w:cstheme="minorHAnsi"/>
          <w:szCs w:val="24"/>
        </w:rPr>
      </w:pPr>
      <w:r w:rsidRPr="00BF7EC7">
        <w:rPr>
          <w:rFonts w:cstheme="minorHAnsi"/>
          <w:szCs w:val="24"/>
        </w:rPr>
        <w:t>Spośród 43 zgłoszonych przypadków, 33 dotyczyły mężczyzn (77%), a 10 kobiet (23%). Zarówno wśród kobiet jak i mężczyzn największą liczbę przypadków stwierdzono w grupie powyżej 33 r.ż. (</w:t>
      </w:r>
      <w:r w:rsidR="002F3904">
        <w:rPr>
          <w:rFonts w:cstheme="minorHAnsi"/>
          <w:szCs w:val="24"/>
        </w:rPr>
        <w:t>w</w:t>
      </w:r>
      <w:r w:rsidRPr="00BF7EC7">
        <w:rPr>
          <w:rFonts w:cstheme="minorHAnsi"/>
          <w:szCs w:val="24"/>
        </w:rPr>
        <w:t>yk. 19).</w:t>
      </w:r>
      <w:r>
        <w:rPr>
          <w:rFonts w:cstheme="minorHAnsi"/>
          <w:szCs w:val="24"/>
        </w:rPr>
        <w:br w:type="page"/>
      </w:r>
    </w:p>
    <w:p w14:paraId="0224B288" w14:textId="550B2520" w:rsidR="00657CB0" w:rsidRPr="008A3EA8" w:rsidRDefault="00A22D15" w:rsidP="00657CB0">
      <w:pPr>
        <w:pStyle w:val="Legenda"/>
        <w:rPr>
          <w:i w:val="0"/>
          <w:iCs w:val="0"/>
          <w:color w:val="auto"/>
        </w:rPr>
      </w:pPr>
      <w:bookmarkStart w:id="1347" w:name="_Toc133500683"/>
      <w:bookmarkStart w:id="1348" w:name="_Toc133576709"/>
      <w:bookmarkStart w:id="1349" w:name="_Toc133582313"/>
      <w:bookmarkStart w:id="1350" w:name="_Toc133582834"/>
      <w:bookmarkStart w:id="1351" w:name="_Toc133583821"/>
      <w:bookmarkStart w:id="1352" w:name="_Toc134604340"/>
      <w:bookmarkStart w:id="1353" w:name="_Toc134610863"/>
      <w:bookmarkStart w:id="1354" w:name="_Toc135041643"/>
      <w:bookmarkStart w:id="1355" w:name="_Toc135828635"/>
      <w:r w:rsidRPr="008A3EA8">
        <w:rPr>
          <w:i w:val="0"/>
          <w:iCs w:val="0"/>
          <w:color w:val="auto"/>
        </w:rPr>
        <w:lastRenderedPageBreak/>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18</w:t>
      </w:r>
      <w:r w:rsidRPr="008A3EA8">
        <w:rPr>
          <w:i w:val="0"/>
          <w:iCs w:val="0"/>
          <w:noProof/>
          <w:color w:val="auto"/>
        </w:rPr>
        <w:fldChar w:fldCharType="end"/>
      </w:r>
      <w:r w:rsidR="004117B7">
        <w:rPr>
          <w:i w:val="0"/>
          <w:iCs w:val="0"/>
          <w:noProof/>
          <w:color w:val="auto"/>
        </w:rPr>
        <w:t>.</w:t>
      </w:r>
      <w:r w:rsidR="0083565F" w:rsidRPr="008A3EA8">
        <w:rPr>
          <w:i w:val="0"/>
          <w:iCs w:val="0"/>
          <w:color w:val="auto"/>
        </w:rPr>
        <w:t xml:space="preserve"> Liczba zgłoszeń zatruć/podejrzeń zatruć ŚZ lub NSP</w:t>
      </w:r>
      <w:r w:rsidR="000E738B" w:rsidRPr="008A3EA8">
        <w:rPr>
          <w:i w:val="0"/>
          <w:iCs w:val="0"/>
          <w:color w:val="auto"/>
        </w:rPr>
        <w:t xml:space="preserve"> w </w:t>
      </w:r>
      <w:r w:rsidR="0083565F" w:rsidRPr="008A3EA8">
        <w:rPr>
          <w:i w:val="0"/>
          <w:iCs w:val="0"/>
          <w:color w:val="auto"/>
        </w:rPr>
        <w:t>latach 2021 – 2022</w:t>
      </w:r>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p>
    <w:p w14:paraId="599F17F8" w14:textId="5ED0754E" w:rsidR="00B97F4A" w:rsidRPr="006C0758" w:rsidRDefault="00B97F4A" w:rsidP="00227565">
      <w:pPr>
        <w:pStyle w:val="Stylnastroninternet"/>
        <w:ind w:firstLine="0"/>
        <w:jc w:val="center"/>
      </w:pPr>
      <w:r w:rsidRPr="00DD4F8C">
        <w:rPr>
          <w:noProof/>
        </w:rPr>
        <w:drawing>
          <wp:inline distT="0" distB="0" distL="0" distR="0" wp14:anchorId="312E4397" wp14:editId="68C85786">
            <wp:extent cx="5232400" cy="3205909"/>
            <wp:effectExtent l="0" t="0" r="6350" b="0"/>
            <wp:docPr id="579548789" name="Wykres 579548789" descr="Wykres 19 Liczba zgłoszeń zatruć/podejrzeń zatruć ŚZ lub NSP w latach 2021 – 2022">
              <a:extLst xmlns:a="http://schemas.openxmlformats.org/drawingml/2006/main">
                <a:ext uri="{FF2B5EF4-FFF2-40B4-BE49-F238E27FC236}">
                  <a16:creationId xmlns:a16="http://schemas.microsoft.com/office/drawing/2014/main" id="{00000000-0008-0000-0000-00000B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09B0ABD0" w14:textId="77777777" w:rsidR="00A12037" w:rsidRDefault="00A12037" w:rsidP="00BF7EC7">
      <w:pPr>
        <w:pStyle w:val="Stylnastroninternet"/>
      </w:pPr>
      <w:bookmarkStart w:id="1356" w:name="_Toc133231393"/>
      <w:bookmarkStart w:id="1357" w:name="_Toc133236380"/>
      <w:bookmarkStart w:id="1358" w:name="_Toc133311770"/>
      <w:bookmarkStart w:id="1359" w:name="_Toc133320634"/>
      <w:bookmarkStart w:id="1360" w:name="_Toc133321745"/>
      <w:bookmarkStart w:id="1361" w:name="_Toc133387799"/>
      <w:bookmarkStart w:id="1362" w:name="_Toc133388663"/>
      <w:bookmarkStart w:id="1363" w:name="_Toc133413259"/>
      <w:bookmarkStart w:id="1364" w:name="_Toc133500684"/>
      <w:bookmarkStart w:id="1365" w:name="_Toc133576710"/>
    </w:p>
    <w:p w14:paraId="23945A0E" w14:textId="279C1411" w:rsidR="0083565F" w:rsidRPr="008A3EA8" w:rsidRDefault="00A22D15" w:rsidP="00A22D15">
      <w:pPr>
        <w:pStyle w:val="Legenda"/>
        <w:rPr>
          <w:i w:val="0"/>
          <w:iCs w:val="0"/>
          <w:color w:val="auto"/>
        </w:rPr>
      </w:pPr>
      <w:bookmarkStart w:id="1366" w:name="_Toc133582314"/>
      <w:bookmarkStart w:id="1367" w:name="_Toc133582835"/>
      <w:bookmarkStart w:id="1368" w:name="_Toc133583822"/>
      <w:bookmarkStart w:id="1369" w:name="_Toc134604341"/>
      <w:bookmarkStart w:id="1370" w:name="_Toc134610864"/>
      <w:bookmarkStart w:id="1371" w:name="_Toc135041644"/>
      <w:bookmarkStart w:id="1372" w:name="_Toc135828636"/>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19</w:t>
      </w:r>
      <w:r w:rsidRPr="008A3EA8">
        <w:rPr>
          <w:i w:val="0"/>
          <w:iCs w:val="0"/>
          <w:noProof/>
          <w:color w:val="auto"/>
        </w:rPr>
        <w:fldChar w:fldCharType="end"/>
      </w:r>
      <w:r w:rsidR="004117B7">
        <w:rPr>
          <w:i w:val="0"/>
          <w:iCs w:val="0"/>
          <w:noProof/>
          <w:color w:val="auto"/>
        </w:rPr>
        <w:t>.</w:t>
      </w:r>
      <w:r w:rsidR="000F5F7B" w:rsidRPr="008A3EA8">
        <w:rPr>
          <w:i w:val="0"/>
          <w:iCs w:val="0"/>
          <w:color w:val="auto"/>
        </w:rPr>
        <w:t xml:space="preserve"> </w:t>
      </w:r>
      <w:r w:rsidR="0083565F" w:rsidRPr="008A3EA8">
        <w:rPr>
          <w:i w:val="0"/>
          <w:iCs w:val="0"/>
          <w:color w:val="auto"/>
        </w:rPr>
        <w:t>Liczba zgłoszeń zatruć/podejrzeń zatruć ŚZ lub NSP</w:t>
      </w:r>
      <w:r w:rsidR="005A5A82" w:rsidRPr="008A3EA8">
        <w:rPr>
          <w:i w:val="0"/>
          <w:iCs w:val="0"/>
          <w:color w:val="auto"/>
        </w:rPr>
        <w:t xml:space="preserve"> z </w:t>
      </w:r>
      <w:r w:rsidR="0083565F" w:rsidRPr="008A3EA8">
        <w:rPr>
          <w:i w:val="0"/>
          <w:iCs w:val="0"/>
          <w:color w:val="auto"/>
        </w:rPr>
        <w:t>podziałem na osoby do</w:t>
      </w:r>
      <w:r w:rsidR="005A5A82" w:rsidRPr="008A3EA8">
        <w:rPr>
          <w:i w:val="0"/>
          <w:iCs w:val="0"/>
          <w:color w:val="auto"/>
        </w:rPr>
        <w:t xml:space="preserve"> i </w:t>
      </w:r>
      <w:r w:rsidR="0083565F" w:rsidRPr="008A3EA8">
        <w:rPr>
          <w:i w:val="0"/>
          <w:iCs w:val="0"/>
          <w:color w:val="auto"/>
        </w:rPr>
        <w:t>powyżej 18 r.ż.</w:t>
      </w:r>
      <w:r w:rsidR="000E738B" w:rsidRPr="008A3EA8">
        <w:rPr>
          <w:i w:val="0"/>
          <w:iCs w:val="0"/>
          <w:color w:val="auto"/>
        </w:rPr>
        <w:t xml:space="preserve"> w </w:t>
      </w:r>
      <w:r w:rsidR="0083565F" w:rsidRPr="008A3EA8">
        <w:rPr>
          <w:i w:val="0"/>
          <w:iCs w:val="0"/>
          <w:color w:val="auto"/>
        </w:rPr>
        <w:t>latach 2014 – 2022</w:t>
      </w:r>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p>
    <w:p w14:paraId="16C02570" w14:textId="77777777" w:rsidR="00B97F4A" w:rsidRPr="006C0758" w:rsidRDefault="00B97F4A" w:rsidP="00227565">
      <w:pPr>
        <w:pStyle w:val="Stylnastroninternet"/>
        <w:ind w:firstLine="0"/>
        <w:jc w:val="center"/>
      </w:pPr>
      <w:r w:rsidRPr="006C0758">
        <w:rPr>
          <w:noProof/>
        </w:rPr>
        <w:drawing>
          <wp:inline distT="0" distB="0" distL="0" distR="0" wp14:anchorId="7DAE22CC" wp14:editId="5AEFA11C">
            <wp:extent cx="5233012" cy="3238959"/>
            <wp:effectExtent l="0" t="0" r="6350" b="0"/>
            <wp:docPr id="11" name="Wykres 11" descr="Wykres 20 Liczba zgłoszeń zatruć/podejrzeń zatruć ŚZ lub NSP z podziałem na osoby do i powyżej 18 r.ż. w latach 2014 – 2022">
              <a:extLst xmlns:a="http://schemas.openxmlformats.org/drawingml/2006/main">
                <a:ext uri="{FF2B5EF4-FFF2-40B4-BE49-F238E27FC236}">
                  <a16:creationId xmlns:a16="http://schemas.microsoft.com/office/drawing/2014/main" id="{CC015962-12FF-57C3-3648-BAE57E3AA91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2AC93A20" w14:textId="77777777" w:rsidR="00B97F4A" w:rsidRPr="006C0758" w:rsidRDefault="00B97F4A" w:rsidP="00BF7EC7">
      <w:pPr>
        <w:pStyle w:val="Stylnastroninternet"/>
      </w:pPr>
    </w:p>
    <w:p w14:paraId="1B35CE22" w14:textId="7E64AD72" w:rsidR="00CB3E0C" w:rsidRDefault="00B97F4A" w:rsidP="00BF7EC7">
      <w:pPr>
        <w:pStyle w:val="Stylnastroninternet"/>
        <w:rPr>
          <w:szCs w:val="24"/>
        </w:rPr>
      </w:pPr>
      <w:r w:rsidRPr="007B4BC2">
        <w:rPr>
          <w:szCs w:val="24"/>
        </w:rPr>
        <w:t>W 2022 rok podczas przeprowadzonych 177 kontroli nie stwierdzono na terenie województwa podmiotów oferujących</w:t>
      </w:r>
      <w:r w:rsidR="000E738B">
        <w:rPr>
          <w:szCs w:val="24"/>
        </w:rPr>
        <w:t xml:space="preserve"> w </w:t>
      </w:r>
      <w:r w:rsidRPr="007B4BC2">
        <w:rPr>
          <w:szCs w:val="24"/>
        </w:rPr>
        <w:t>sprzedaży środki zastępcze. Prowadzono 10 postępowań</w:t>
      </w:r>
      <w:r w:rsidR="000E738B">
        <w:rPr>
          <w:szCs w:val="24"/>
        </w:rPr>
        <w:t xml:space="preserve"> w </w:t>
      </w:r>
      <w:r w:rsidRPr="007B4BC2">
        <w:rPr>
          <w:szCs w:val="24"/>
        </w:rPr>
        <w:t>stosunku do osób fizycznych podejrzanych o wprowadzanie do obrotu środków zastępczych,</w:t>
      </w:r>
      <w:r w:rsidR="000E738B">
        <w:rPr>
          <w:szCs w:val="24"/>
        </w:rPr>
        <w:t xml:space="preserve"> w </w:t>
      </w:r>
      <w:r w:rsidRPr="007B4BC2">
        <w:rPr>
          <w:szCs w:val="24"/>
        </w:rPr>
        <w:t xml:space="preserve">wyniku których wydano </w:t>
      </w:r>
      <w:r w:rsidR="00F2346A">
        <w:rPr>
          <w:szCs w:val="24"/>
        </w:rPr>
        <w:t xml:space="preserve">m.in. </w:t>
      </w:r>
      <w:r w:rsidRPr="007B4BC2">
        <w:rPr>
          <w:szCs w:val="24"/>
        </w:rPr>
        <w:t xml:space="preserve">5 decyzji </w:t>
      </w:r>
      <w:r w:rsidR="00F2346A">
        <w:rPr>
          <w:szCs w:val="24"/>
        </w:rPr>
        <w:t>zobowiązujących do</w:t>
      </w:r>
      <w:r w:rsidR="00C01D94">
        <w:rPr>
          <w:szCs w:val="24"/>
        </w:rPr>
        <w:t> </w:t>
      </w:r>
      <w:r w:rsidR="00F2346A">
        <w:rPr>
          <w:szCs w:val="24"/>
        </w:rPr>
        <w:t>zniszczenia środków zastępczych.</w:t>
      </w:r>
    </w:p>
    <w:p w14:paraId="2C80AA8D" w14:textId="77777777" w:rsidR="00A64771" w:rsidRDefault="00A64771" w:rsidP="003F1CA0">
      <w:pPr>
        <w:spacing w:after="0" w:line="276" w:lineRule="auto"/>
        <w:ind w:firstLine="426"/>
        <w:jc w:val="both"/>
        <w:rPr>
          <w:rFonts w:cstheme="minorHAnsi"/>
          <w:sz w:val="24"/>
          <w:szCs w:val="24"/>
        </w:rPr>
        <w:sectPr w:rsidR="00A64771" w:rsidSect="009152FD">
          <w:headerReference w:type="default" r:id="rId56"/>
          <w:pgSz w:w="11906" w:h="16838"/>
          <w:pgMar w:top="1418" w:right="1418" w:bottom="1418" w:left="1418" w:header="709" w:footer="709" w:gutter="0"/>
          <w:cols w:space="708"/>
          <w:docGrid w:linePitch="360"/>
        </w:sectPr>
      </w:pPr>
    </w:p>
    <w:p w14:paraId="03E12956" w14:textId="08510AF9" w:rsidR="00DA04B2" w:rsidRPr="00E25B71" w:rsidRDefault="00DA04B2" w:rsidP="003F1CA0">
      <w:pPr>
        <w:pStyle w:val="Nagwek1"/>
        <w:numPr>
          <w:ilvl w:val="0"/>
          <w:numId w:val="121"/>
        </w:numPr>
        <w:spacing w:before="0"/>
        <w:rPr>
          <w:color w:val="002060"/>
        </w:rPr>
      </w:pPr>
      <w:bookmarkStart w:id="1373" w:name="_Toc135828530"/>
      <w:r w:rsidRPr="00E25B71">
        <w:rPr>
          <w:color w:val="002060"/>
        </w:rPr>
        <w:lastRenderedPageBreak/>
        <w:t>Zapobiegawczy Nadzór Sanitarny</w:t>
      </w:r>
      <w:bookmarkEnd w:id="1373"/>
    </w:p>
    <w:p w14:paraId="55585B0A" w14:textId="77777777" w:rsidR="003F1CA0" w:rsidRPr="003F1CA0" w:rsidRDefault="003F1CA0" w:rsidP="00885CEF">
      <w:pPr>
        <w:pStyle w:val="Stylnastroninternet"/>
      </w:pPr>
    </w:p>
    <w:p w14:paraId="1E4D2D71" w14:textId="07B22801" w:rsidR="00DA04B2" w:rsidRDefault="00DA04B2" w:rsidP="003F1CA0">
      <w:pPr>
        <w:pStyle w:val="Nagwek2"/>
        <w:numPr>
          <w:ilvl w:val="0"/>
          <w:numId w:val="132"/>
        </w:numPr>
        <w:spacing w:before="0"/>
      </w:pPr>
      <w:bookmarkStart w:id="1374" w:name="_Toc135828531"/>
      <w:r w:rsidRPr="00202C14">
        <w:t>Zakres</w:t>
      </w:r>
      <w:r w:rsidR="005A5A82">
        <w:t xml:space="preserve"> i </w:t>
      </w:r>
      <w:r w:rsidRPr="00202C14">
        <w:t>cel sprawowania zapobiegawczego nadzoru sanitarnego</w:t>
      </w:r>
      <w:bookmarkEnd w:id="1374"/>
    </w:p>
    <w:p w14:paraId="77B5D935" w14:textId="77777777" w:rsidR="001332FA" w:rsidRPr="001332FA" w:rsidRDefault="001332FA" w:rsidP="00885CEF">
      <w:pPr>
        <w:pStyle w:val="Stylnastroninternet"/>
      </w:pPr>
    </w:p>
    <w:p w14:paraId="774B38F7" w14:textId="657FB509" w:rsidR="004302A0" w:rsidRPr="004302A0" w:rsidRDefault="004302A0" w:rsidP="00885CEF">
      <w:pPr>
        <w:pStyle w:val="Stylnastroninternet"/>
        <w:rPr>
          <w:rFonts w:cstheme="minorHAnsi"/>
          <w:szCs w:val="24"/>
        </w:rPr>
      </w:pPr>
      <w:r w:rsidRPr="004302A0">
        <w:rPr>
          <w:rFonts w:cstheme="minorHAnsi"/>
          <w:szCs w:val="24"/>
        </w:rPr>
        <w:t>Zapobiegawczy nadzór sanitarny ma charakter zaradczy</w:t>
      </w:r>
      <w:r w:rsidR="005A5A82">
        <w:rPr>
          <w:rFonts w:cstheme="minorHAnsi"/>
          <w:szCs w:val="24"/>
        </w:rPr>
        <w:t xml:space="preserve"> i </w:t>
      </w:r>
      <w:r w:rsidRPr="004302A0">
        <w:rPr>
          <w:rFonts w:cstheme="minorHAnsi"/>
          <w:szCs w:val="24"/>
        </w:rPr>
        <w:t>jest sprawowany</w:t>
      </w:r>
      <w:r w:rsidR="000E738B">
        <w:rPr>
          <w:rFonts w:cstheme="minorHAnsi"/>
          <w:szCs w:val="24"/>
        </w:rPr>
        <w:t xml:space="preserve"> w </w:t>
      </w:r>
      <w:r w:rsidRPr="004302A0">
        <w:rPr>
          <w:rFonts w:cstheme="minorHAnsi"/>
          <w:szCs w:val="24"/>
        </w:rPr>
        <w:t>celu wyeliminowania lub zminimalizowania</w:t>
      </w:r>
      <w:r w:rsidR="000E738B">
        <w:rPr>
          <w:rFonts w:cstheme="minorHAnsi"/>
          <w:szCs w:val="24"/>
        </w:rPr>
        <w:t xml:space="preserve"> w </w:t>
      </w:r>
      <w:r w:rsidRPr="004302A0">
        <w:rPr>
          <w:rFonts w:cstheme="minorHAnsi"/>
          <w:szCs w:val="24"/>
        </w:rPr>
        <w:t>jak największym stopniu zagrożeń dla bezpieczeństwa sanitarnego</w:t>
      </w:r>
      <w:r w:rsidR="005A5A82">
        <w:rPr>
          <w:rFonts w:cstheme="minorHAnsi"/>
          <w:szCs w:val="24"/>
        </w:rPr>
        <w:t xml:space="preserve"> i </w:t>
      </w:r>
      <w:r w:rsidRPr="004302A0">
        <w:rPr>
          <w:rFonts w:cstheme="minorHAnsi"/>
          <w:szCs w:val="24"/>
        </w:rPr>
        <w:t>zdrowia ludzi.</w:t>
      </w:r>
    </w:p>
    <w:p w14:paraId="1BD554AB" w14:textId="0D881115" w:rsidR="004302A0" w:rsidRPr="004302A0" w:rsidRDefault="004302A0" w:rsidP="00885CEF">
      <w:pPr>
        <w:pStyle w:val="Stylnastroninternet"/>
        <w:rPr>
          <w:rFonts w:cstheme="minorHAnsi"/>
          <w:szCs w:val="24"/>
        </w:rPr>
      </w:pPr>
      <w:r w:rsidRPr="004302A0">
        <w:rPr>
          <w:rFonts w:cstheme="minorHAnsi"/>
          <w:szCs w:val="24"/>
        </w:rPr>
        <w:t>Sprawowanie zapobiegawczego nadzoru sanitarnego ma na celu zapewnienie, na</w:t>
      </w:r>
      <w:r w:rsidR="00C01D94">
        <w:rPr>
          <w:rFonts w:cstheme="minorHAnsi"/>
          <w:szCs w:val="24"/>
        </w:rPr>
        <w:t> </w:t>
      </w:r>
      <w:r w:rsidRPr="004302A0">
        <w:rPr>
          <w:rFonts w:cstheme="minorHAnsi"/>
          <w:szCs w:val="24"/>
        </w:rPr>
        <w:t>etapie planowania zagospodarowania przestrzennego oraz planowania</w:t>
      </w:r>
      <w:r w:rsidR="005A5A82">
        <w:rPr>
          <w:rFonts w:cstheme="minorHAnsi"/>
          <w:szCs w:val="24"/>
        </w:rPr>
        <w:t xml:space="preserve"> i </w:t>
      </w:r>
      <w:r w:rsidRPr="004302A0">
        <w:rPr>
          <w:rFonts w:cstheme="minorHAnsi"/>
          <w:szCs w:val="24"/>
        </w:rPr>
        <w:t>realizacji inwestycji, właściwego stanu sanitarno-zdrowotnego</w:t>
      </w:r>
      <w:r w:rsidR="000E738B">
        <w:rPr>
          <w:rFonts w:cstheme="minorHAnsi"/>
          <w:szCs w:val="24"/>
        </w:rPr>
        <w:t xml:space="preserve"> w </w:t>
      </w:r>
      <w:r w:rsidRPr="004302A0">
        <w:rPr>
          <w:rFonts w:cstheme="minorHAnsi"/>
          <w:szCs w:val="24"/>
        </w:rPr>
        <w:t>obiektach przeznaczonych na pobyt ludzi,</w:t>
      </w:r>
      <w:r w:rsidR="000E738B">
        <w:rPr>
          <w:rFonts w:cstheme="minorHAnsi"/>
          <w:szCs w:val="24"/>
        </w:rPr>
        <w:t xml:space="preserve"> w </w:t>
      </w:r>
      <w:r w:rsidRPr="004302A0">
        <w:rPr>
          <w:rFonts w:cstheme="minorHAnsi"/>
          <w:szCs w:val="24"/>
        </w:rPr>
        <w:t>taki sposób, aby</w:t>
      </w:r>
      <w:r w:rsidR="000E738B">
        <w:rPr>
          <w:rFonts w:cstheme="minorHAnsi"/>
          <w:szCs w:val="24"/>
        </w:rPr>
        <w:t xml:space="preserve"> w </w:t>
      </w:r>
      <w:r w:rsidRPr="004302A0">
        <w:rPr>
          <w:rFonts w:cstheme="minorHAnsi"/>
          <w:szCs w:val="24"/>
        </w:rPr>
        <w:t>trakcie ich użytkowania nie powstawały zagrożenia dla zdrowia</w:t>
      </w:r>
      <w:r w:rsidR="005A5A82">
        <w:rPr>
          <w:rFonts w:cstheme="minorHAnsi"/>
          <w:szCs w:val="24"/>
        </w:rPr>
        <w:t xml:space="preserve"> i </w:t>
      </w:r>
      <w:r w:rsidRPr="004302A0">
        <w:rPr>
          <w:rFonts w:cstheme="minorHAnsi"/>
          <w:szCs w:val="24"/>
        </w:rPr>
        <w:t>życia ludzi, powodowane przyjętymi</w:t>
      </w:r>
      <w:r w:rsidR="000E738B">
        <w:rPr>
          <w:rFonts w:cstheme="minorHAnsi"/>
          <w:szCs w:val="24"/>
        </w:rPr>
        <w:t xml:space="preserve"> w </w:t>
      </w:r>
      <w:r w:rsidRPr="004302A0">
        <w:rPr>
          <w:rFonts w:cstheme="minorHAnsi"/>
          <w:szCs w:val="24"/>
        </w:rPr>
        <w:t xml:space="preserve">tym zakresie rozwiązaniami. </w:t>
      </w:r>
    </w:p>
    <w:p w14:paraId="621DDE30" w14:textId="2C4B13CE" w:rsidR="004302A0" w:rsidRDefault="004302A0" w:rsidP="00885CEF">
      <w:pPr>
        <w:pStyle w:val="Stylnastroninternet"/>
        <w:rPr>
          <w:rFonts w:cstheme="minorHAnsi"/>
          <w:szCs w:val="24"/>
        </w:rPr>
      </w:pPr>
      <w:r w:rsidRPr="004302A0">
        <w:rPr>
          <w:rFonts w:cstheme="minorHAnsi"/>
          <w:szCs w:val="24"/>
        </w:rPr>
        <w:t>Państwowa Inspekcja Sanitarna</w:t>
      </w:r>
      <w:r w:rsidR="000E738B">
        <w:rPr>
          <w:rFonts w:cstheme="minorHAnsi"/>
          <w:szCs w:val="24"/>
        </w:rPr>
        <w:t xml:space="preserve"> w </w:t>
      </w:r>
      <w:r w:rsidRPr="004302A0">
        <w:rPr>
          <w:rFonts w:cstheme="minorHAnsi"/>
          <w:szCs w:val="24"/>
        </w:rPr>
        <w:t>ramach sprawowania Zapobiegawczego Nadzoru Sanitarnego na terenie województwa zachodniopomorskiego realizuje cele poprzez podejmowanie działań przy opracowywaniu strategii, planów, programów, prawa miejscowego, aktów administracyjnych</w:t>
      </w:r>
      <w:r w:rsidR="005A5A82">
        <w:rPr>
          <w:rFonts w:cstheme="minorHAnsi"/>
          <w:szCs w:val="24"/>
        </w:rPr>
        <w:t xml:space="preserve"> i </w:t>
      </w:r>
      <w:r w:rsidRPr="004302A0">
        <w:rPr>
          <w:rFonts w:cstheme="minorHAnsi"/>
          <w:szCs w:val="24"/>
        </w:rPr>
        <w:t>normatywnych. Działania zapobiegawczego nadzoru sanitarnego dotyczą stanowisk zajmowanych</w:t>
      </w:r>
      <w:r w:rsidR="000E738B">
        <w:rPr>
          <w:rFonts w:cstheme="minorHAnsi"/>
          <w:szCs w:val="24"/>
        </w:rPr>
        <w:t xml:space="preserve"> w </w:t>
      </w:r>
      <w:r w:rsidRPr="004302A0">
        <w:rPr>
          <w:rFonts w:cstheme="minorHAnsi"/>
          <w:szCs w:val="24"/>
        </w:rPr>
        <w:t>różnych dziedzinach gospodarki, zagadnień społecznych, zdrowotnych</w:t>
      </w:r>
      <w:r w:rsidR="005A5A82">
        <w:rPr>
          <w:rFonts w:cstheme="minorHAnsi"/>
          <w:szCs w:val="24"/>
        </w:rPr>
        <w:t xml:space="preserve"> i </w:t>
      </w:r>
      <w:r w:rsidRPr="004302A0">
        <w:rPr>
          <w:rFonts w:cstheme="minorHAnsi"/>
          <w:szCs w:val="24"/>
        </w:rPr>
        <w:t>środowiskowych na poziomie gminy, powiatu</w:t>
      </w:r>
      <w:r w:rsidR="005A5A82">
        <w:rPr>
          <w:rFonts w:cstheme="minorHAnsi"/>
          <w:szCs w:val="24"/>
        </w:rPr>
        <w:t xml:space="preserve"> i </w:t>
      </w:r>
      <w:r w:rsidRPr="004302A0">
        <w:rPr>
          <w:rFonts w:cstheme="minorHAnsi"/>
          <w:szCs w:val="24"/>
        </w:rPr>
        <w:t>województwa. Organy Państwowej Inspekcji Sanitarnej uczestniczą</w:t>
      </w:r>
      <w:r w:rsidR="000E738B">
        <w:rPr>
          <w:rFonts w:cstheme="minorHAnsi"/>
          <w:szCs w:val="24"/>
        </w:rPr>
        <w:t xml:space="preserve"> w </w:t>
      </w:r>
      <w:r w:rsidRPr="004302A0">
        <w:rPr>
          <w:rFonts w:cstheme="minorHAnsi"/>
          <w:szCs w:val="24"/>
        </w:rPr>
        <w:t>poszczególnych etapach procesu inwestycyjnego,</w:t>
      </w:r>
      <w:r w:rsidR="000E738B">
        <w:rPr>
          <w:rFonts w:cstheme="minorHAnsi"/>
          <w:szCs w:val="24"/>
        </w:rPr>
        <w:t xml:space="preserve"> w </w:t>
      </w:r>
      <w:r w:rsidRPr="004302A0">
        <w:rPr>
          <w:rFonts w:cstheme="minorHAnsi"/>
          <w:szCs w:val="24"/>
        </w:rPr>
        <w:t>tym zagospodarowania przestrzennego gminy</w:t>
      </w:r>
      <w:r w:rsidR="005A5A82">
        <w:rPr>
          <w:rFonts w:cstheme="minorHAnsi"/>
          <w:szCs w:val="24"/>
        </w:rPr>
        <w:t xml:space="preserve"> i </w:t>
      </w:r>
      <w:r w:rsidRPr="004302A0">
        <w:rPr>
          <w:rFonts w:cstheme="minorHAnsi"/>
          <w:szCs w:val="24"/>
        </w:rPr>
        <w:t>województwa, zagospodarowania</w:t>
      </w:r>
      <w:r w:rsidR="005A5A82">
        <w:rPr>
          <w:rFonts w:cstheme="minorHAnsi"/>
          <w:szCs w:val="24"/>
        </w:rPr>
        <w:t xml:space="preserve"> i </w:t>
      </w:r>
      <w:r w:rsidRPr="004302A0">
        <w:rPr>
          <w:rFonts w:cstheme="minorHAnsi"/>
          <w:szCs w:val="24"/>
        </w:rPr>
        <w:t>warunków zabudowy terenu, planowania, projektowania, zmiany sposobu użytkowania, realizacji</w:t>
      </w:r>
      <w:r w:rsidR="005A5A82">
        <w:rPr>
          <w:rFonts w:cstheme="minorHAnsi"/>
          <w:szCs w:val="24"/>
        </w:rPr>
        <w:t xml:space="preserve"> i </w:t>
      </w:r>
      <w:r w:rsidRPr="004302A0">
        <w:rPr>
          <w:rFonts w:cstheme="minorHAnsi"/>
          <w:szCs w:val="24"/>
        </w:rPr>
        <w:t>dopuszczenia do użytkowania obiektów budowlanych</w:t>
      </w:r>
      <w:r w:rsidR="005A5A82">
        <w:rPr>
          <w:rFonts w:cstheme="minorHAnsi"/>
          <w:szCs w:val="24"/>
        </w:rPr>
        <w:t xml:space="preserve"> i </w:t>
      </w:r>
      <w:r w:rsidRPr="004302A0">
        <w:rPr>
          <w:rFonts w:cstheme="minorHAnsi"/>
          <w:szCs w:val="24"/>
        </w:rPr>
        <w:t>statków żeglugi śródlądowej, zajmując</w:t>
      </w:r>
      <w:r w:rsidR="000E738B">
        <w:rPr>
          <w:rFonts w:cstheme="minorHAnsi"/>
          <w:szCs w:val="24"/>
        </w:rPr>
        <w:t xml:space="preserve"> w </w:t>
      </w:r>
      <w:r w:rsidRPr="004302A0">
        <w:rPr>
          <w:rFonts w:cstheme="minorHAnsi"/>
          <w:szCs w:val="24"/>
        </w:rPr>
        <w:t>ww. zakresie stanowiska</w:t>
      </w:r>
      <w:r w:rsidR="000E738B">
        <w:rPr>
          <w:rFonts w:cstheme="minorHAnsi"/>
          <w:szCs w:val="24"/>
        </w:rPr>
        <w:t xml:space="preserve"> w </w:t>
      </w:r>
      <w:r w:rsidRPr="004302A0">
        <w:rPr>
          <w:rFonts w:cstheme="minorHAnsi"/>
          <w:szCs w:val="24"/>
        </w:rPr>
        <w:t>dziedzinie zapobiegawczego nadzoru sanitarnego. Ponadto, zajmowane stanowiska dotyczą postępowań</w:t>
      </w:r>
      <w:r w:rsidR="000E738B">
        <w:rPr>
          <w:rFonts w:cstheme="minorHAnsi"/>
          <w:szCs w:val="24"/>
        </w:rPr>
        <w:t xml:space="preserve"> w </w:t>
      </w:r>
      <w:r w:rsidRPr="004302A0">
        <w:rPr>
          <w:rFonts w:cstheme="minorHAnsi"/>
          <w:szCs w:val="24"/>
        </w:rPr>
        <w:t xml:space="preserve">ramach oddziaływania przedsięwzięć na środowisko, remediacji, wykorzystania terenów po składowiskach odpadów. </w:t>
      </w:r>
    </w:p>
    <w:p w14:paraId="05D6B101" w14:textId="77777777" w:rsidR="00885CEF" w:rsidRDefault="00885CEF" w:rsidP="00885CEF">
      <w:pPr>
        <w:pStyle w:val="Stylnastroninternet"/>
        <w:rPr>
          <w:rFonts w:cstheme="minorHAnsi"/>
          <w:szCs w:val="24"/>
        </w:rPr>
      </w:pPr>
    </w:p>
    <w:p w14:paraId="7B291220" w14:textId="00A0D403" w:rsidR="00885CEF" w:rsidRDefault="00885CEF" w:rsidP="00227565">
      <w:pPr>
        <w:pStyle w:val="Stylnastroninternet"/>
        <w:rPr>
          <w:rFonts w:cstheme="minorHAnsi"/>
          <w:szCs w:val="24"/>
        </w:rPr>
      </w:pPr>
      <w:r>
        <w:rPr>
          <w:rFonts w:cstheme="minorHAnsi"/>
          <w:noProof/>
          <w:szCs w:val="24"/>
        </w:rPr>
        <w:drawing>
          <wp:inline distT="0" distB="0" distL="0" distR="0" wp14:anchorId="08515790" wp14:editId="5EE1732A">
            <wp:extent cx="2694940" cy="1597025"/>
            <wp:effectExtent l="0" t="0" r="0" b="3175"/>
            <wp:docPr id="2084591150" name="Obraz 20" descr="Zdjęcie 4 Źródło: opracowanie włas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4591150" name="Obraz 20" descr="Zdjęcie 4 Źródło: opracowanie własne."/>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2694940" cy="1597025"/>
                    </a:xfrm>
                    <a:prstGeom prst="rect">
                      <a:avLst/>
                    </a:prstGeom>
                    <a:noFill/>
                  </pic:spPr>
                </pic:pic>
              </a:graphicData>
            </a:graphic>
          </wp:inline>
        </w:drawing>
      </w:r>
    </w:p>
    <w:p w14:paraId="2516BF93" w14:textId="29BAA90B" w:rsidR="00885CEF" w:rsidRPr="008A3EA8" w:rsidRDefault="00885CEF" w:rsidP="00885CEF">
      <w:pPr>
        <w:pStyle w:val="Legenda"/>
        <w:ind w:firstLine="708"/>
        <w:rPr>
          <w:i w:val="0"/>
          <w:iCs w:val="0"/>
          <w:noProof/>
          <w:color w:val="auto"/>
        </w:rPr>
      </w:pPr>
      <w:bookmarkStart w:id="1375" w:name="_Toc134604298"/>
      <w:bookmarkStart w:id="1376" w:name="_Toc134610830"/>
      <w:bookmarkStart w:id="1377" w:name="_Toc135041658"/>
      <w:bookmarkStart w:id="1378" w:name="_Toc135828650"/>
      <w:bookmarkStart w:id="1379" w:name="_Toc135828666"/>
      <w:bookmarkStart w:id="1380" w:name="_Toc135828682"/>
      <w:r w:rsidRPr="008A3EA8">
        <w:rPr>
          <w:i w:val="0"/>
          <w:iCs w:val="0"/>
          <w:color w:val="auto"/>
        </w:rPr>
        <w:t xml:space="preserve">Zdjęcie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4</w:t>
      </w:r>
      <w:r w:rsidRPr="008A3EA8">
        <w:rPr>
          <w:i w:val="0"/>
          <w:iCs w:val="0"/>
          <w:noProof/>
          <w:color w:val="auto"/>
        </w:rPr>
        <w:fldChar w:fldCharType="end"/>
      </w:r>
      <w:r w:rsidR="004117B7">
        <w:rPr>
          <w:i w:val="0"/>
          <w:iCs w:val="0"/>
          <w:noProof/>
          <w:color w:val="auto"/>
        </w:rPr>
        <w:t>.</w:t>
      </w:r>
      <w:r w:rsidRPr="008A3EA8">
        <w:rPr>
          <w:i w:val="0"/>
          <w:iCs w:val="0"/>
          <w:color w:val="auto"/>
        </w:rPr>
        <w:t xml:space="preserve"> Źródło: opracowanie własne.</w:t>
      </w:r>
      <w:bookmarkEnd w:id="1375"/>
      <w:bookmarkEnd w:id="1376"/>
      <w:bookmarkEnd w:id="1377"/>
      <w:bookmarkEnd w:id="1378"/>
      <w:bookmarkEnd w:id="1379"/>
      <w:bookmarkEnd w:id="1380"/>
    </w:p>
    <w:p w14:paraId="5A3D47E2" w14:textId="77777777" w:rsidR="00885CEF" w:rsidRPr="004302A0" w:rsidRDefault="00885CEF" w:rsidP="00885CEF">
      <w:pPr>
        <w:pStyle w:val="Stylnastroninternet"/>
      </w:pPr>
    </w:p>
    <w:p w14:paraId="2EE1CEE0" w14:textId="0F92F2A7" w:rsidR="004302A0" w:rsidRPr="004302A0" w:rsidRDefault="004302A0" w:rsidP="00885CEF">
      <w:pPr>
        <w:pStyle w:val="Stylnastroninternet"/>
      </w:pPr>
      <w:r w:rsidRPr="00885CEF">
        <w:rPr>
          <w:rStyle w:val="StylnastroninternetZnak"/>
        </w:rPr>
        <w:t>Państwowa Inspekcja Sanitarna</w:t>
      </w:r>
      <w:r w:rsidR="000E738B" w:rsidRPr="00885CEF">
        <w:rPr>
          <w:rStyle w:val="StylnastroninternetZnak"/>
        </w:rPr>
        <w:t xml:space="preserve"> w </w:t>
      </w:r>
      <w:r w:rsidRPr="00885CEF">
        <w:rPr>
          <w:rStyle w:val="StylnastroninternetZnak"/>
        </w:rPr>
        <w:t>ramach prowadzonych działań dokonuje analizy poszczególnych zagadnień,</w:t>
      </w:r>
      <w:r w:rsidR="000E738B" w:rsidRPr="00885CEF">
        <w:rPr>
          <w:rStyle w:val="StylnastroninternetZnak"/>
        </w:rPr>
        <w:t xml:space="preserve"> w </w:t>
      </w:r>
      <w:r w:rsidRPr="00885CEF">
        <w:rPr>
          <w:rStyle w:val="StylnastroninternetZnak"/>
        </w:rPr>
        <w:t>tym rozwiązań techniczno-budowlanych obiektów</w:t>
      </w:r>
      <w:r w:rsidR="005A5A82" w:rsidRPr="00885CEF">
        <w:rPr>
          <w:rStyle w:val="StylnastroninternetZnak"/>
        </w:rPr>
        <w:t xml:space="preserve"> i </w:t>
      </w:r>
      <w:r w:rsidRPr="00885CEF">
        <w:rPr>
          <w:rStyle w:val="StylnastroninternetZnak"/>
        </w:rPr>
        <w:t>infrastruktury, pod kątem spełnienia przez nie wymagań higienicznych</w:t>
      </w:r>
      <w:r w:rsidR="005A5A82">
        <w:t xml:space="preserve"> i </w:t>
      </w:r>
      <w:r w:rsidRPr="004302A0">
        <w:t>zdrowotnych oraz</w:t>
      </w:r>
      <w:r w:rsidR="00C01D94">
        <w:t> </w:t>
      </w:r>
      <w:r w:rsidRPr="004302A0">
        <w:t>ich wpływu na zdrowie</w:t>
      </w:r>
      <w:r w:rsidR="005A5A82">
        <w:t xml:space="preserve"> i </w:t>
      </w:r>
      <w:r w:rsidRPr="004302A0">
        <w:t xml:space="preserve">życie ludzi. </w:t>
      </w:r>
    </w:p>
    <w:p w14:paraId="008E8549" w14:textId="5883990F" w:rsidR="004302A0" w:rsidRDefault="00732301" w:rsidP="00885CEF">
      <w:pPr>
        <w:pStyle w:val="Stylnastroninternet"/>
        <w:rPr>
          <w:rFonts w:cstheme="minorHAnsi"/>
          <w:szCs w:val="24"/>
        </w:rPr>
      </w:pPr>
      <w:r w:rsidRPr="00732301">
        <w:rPr>
          <w:rFonts w:cstheme="minorHAnsi"/>
          <w:szCs w:val="24"/>
        </w:rPr>
        <w:lastRenderedPageBreak/>
        <w:t>Analiza zaproponowanych rozwiązań</w:t>
      </w:r>
      <w:r w:rsidR="000E738B">
        <w:rPr>
          <w:rFonts w:cstheme="minorHAnsi"/>
          <w:szCs w:val="24"/>
        </w:rPr>
        <w:t xml:space="preserve"> w </w:t>
      </w:r>
      <w:r w:rsidRPr="00732301">
        <w:rPr>
          <w:rFonts w:cstheme="minorHAnsi"/>
          <w:szCs w:val="24"/>
        </w:rPr>
        <w:t>szczególności przeprowadzana jest w</w:t>
      </w:r>
      <w:r w:rsidR="00885CEF">
        <w:rPr>
          <w:rFonts w:cstheme="minorHAnsi"/>
          <w:szCs w:val="24"/>
        </w:rPr>
        <w:t> </w:t>
      </w:r>
      <w:r w:rsidRPr="00732301">
        <w:rPr>
          <w:rFonts w:cstheme="minorHAnsi"/>
          <w:szCs w:val="24"/>
        </w:rPr>
        <w:t>aspekcie oceny ryzyka narażenia ludzi na czynniki fizyczne, chemiczne</w:t>
      </w:r>
      <w:r w:rsidR="005A5A82">
        <w:rPr>
          <w:rFonts w:cstheme="minorHAnsi"/>
          <w:szCs w:val="24"/>
        </w:rPr>
        <w:t xml:space="preserve"> i </w:t>
      </w:r>
      <w:r w:rsidRPr="00732301">
        <w:rPr>
          <w:rFonts w:cstheme="minorHAnsi"/>
          <w:szCs w:val="24"/>
        </w:rPr>
        <w:t>biologiczne, uciążliwe lub szkodliwe dla zdrowia człowieka,</w:t>
      </w:r>
      <w:r w:rsidR="000E738B">
        <w:rPr>
          <w:rFonts w:cstheme="minorHAnsi"/>
          <w:szCs w:val="24"/>
        </w:rPr>
        <w:t xml:space="preserve"> w </w:t>
      </w:r>
      <w:r w:rsidRPr="00732301">
        <w:rPr>
          <w:rFonts w:cstheme="minorHAnsi"/>
          <w:szCs w:val="24"/>
        </w:rPr>
        <w:t>miejscach przebywania ludzi, tj.: zamieszkania, pracy, nauki, wychowania, sportu, rekreacji, wypoczynku oraz świadczenia usług dla ludności związanych</w:t>
      </w:r>
      <w:r w:rsidR="005A5A82">
        <w:rPr>
          <w:rFonts w:cstheme="minorHAnsi"/>
          <w:szCs w:val="24"/>
        </w:rPr>
        <w:t xml:space="preserve"> z </w:t>
      </w:r>
      <w:r w:rsidRPr="00732301">
        <w:rPr>
          <w:rFonts w:cstheme="minorHAnsi"/>
          <w:szCs w:val="24"/>
        </w:rPr>
        <w:t>placówkami ochrony zdrowia</w:t>
      </w:r>
      <w:r w:rsidR="005A5A82">
        <w:rPr>
          <w:rFonts w:cstheme="minorHAnsi"/>
          <w:szCs w:val="24"/>
        </w:rPr>
        <w:t xml:space="preserve"> i </w:t>
      </w:r>
      <w:r w:rsidRPr="00732301">
        <w:rPr>
          <w:rFonts w:cstheme="minorHAnsi"/>
          <w:szCs w:val="24"/>
        </w:rPr>
        <w:t>opieki nad osobami oraz</w:t>
      </w:r>
      <w:r w:rsidR="00C01D94">
        <w:rPr>
          <w:rFonts w:cstheme="minorHAnsi"/>
          <w:szCs w:val="24"/>
        </w:rPr>
        <w:t> </w:t>
      </w:r>
      <w:r w:rsidRPr="00732301">
        <w:rPr>
          <w:rFonts w:cstheme="minorHAnsi"/>
          <w:szCs w:val="24"/>
        </w:rPr>
        <w:t>starszymi.</w:t>
      </w:r>
    </w:p>
    <w:p w14:paraId="3CBF40D6" w14:textId="77777777" w:rsidR="00885CEF" w:rsidRPr="00732301" w:rsidRDefault="00885CEF" w:rsidP="00885CEF">
      <w:pPr>
        <w:pStyle w:val="Stylnastroninternet"/>
        <w:rPr>
          <w:rFonts w:cstheme="minorHAnsi"/>
          <w:szCs w:val="24"/>
        </w:rPr>
      </w:pPr>
    </w:p>
    <w:p w14:paraId="4F4C1794" w14:textId="4BE0148A" w:rsidR="00DA04B2" w:rsidRDefault="00DA04B2" w:rsidP="001332FA">
      <w:pPr>
        <w:pStyle w:val="Nagwek2"/>
        <w:numPr>
          <w:ilvl w:val="0"/>
          <w:numId w:val="132"/>
        </w:numPr>
        <w:spacing w:before="0"/>
      </w:pPr>
      <w:bookmarkStart w:id="1381" w:name="_Toc135828532"/>
      <w:r w:rsidRPr="00202C14">
        <w:t>Działania Państwowej Inspekcji Sanitarnej</w:t>
      </w:r>
      <w:r w:rsidR="000E738B">
        <w:t xml:space="preserve"> w </w:t>
      </w:r>
      <w:r w:rsidRPr="00202C14">
        <w:t>ramach zapobiegawczego nadzoru sanitarnego</w:t>
      </w:r>
      <w:bookmarkEnd w:id="1381"/>
    </w:p>
    <w:p w14:paraId="440A5494" w14:textId="77777777" w:rsidR="001332FA" w:rsidRPr="001332FA" w:rsidRDefault="001332FA" w:rsidP="00F92A2E">
      <w:pPr>
        <w:pStyle w:val="Stylnastroninternet"/>
      </w:pPr>
    </w:p>
    <w:p w14:paraId="55BF2242" w14:textId="70F5954B" w:rsidR="004302A0" w:rsidRPr="00A824CB" w:rsidRDefault="004302A0" w:rsidP="00F92A2E">
      <w:pPr>
        <w:pStyle w:val="Stylnastroninternet"/>
        <w:rPr>
          <w:rFonts w:ascii="Calibri" w:hAnsi="Calibri" w:cs="Calibri"/>
          <w:szCs w:val="24"/>
          <w:lang w:eastAsia="ar-SA"/>
        </w:rPr>
      </w:pPr>
      <w:r w:rsidRPr="00A824CB">
        <w:rPr>
          <w:rFonts w:ascii="Calibri" w:hAnsi="Calibri" w:cs="Calibri"/>
          <w:szCs w:val="24"/>
          <w:lang w:eastAsia="ar-SA"/>
        </w:rPr>
        <w:t>W 2022 roku organy Państwowej Inspekcji Sanitarnej szczebla powiatowego</w:t>
      </w:r>
      <w:r w:rsidR="005A5A82">
        <w:rPr>
          <w:rFonts w:ascii="Calibri" w:hAnsi="Calibri" w:cs="Calibri"/>
          <w:szCs w:val="24"/>
          <w:lang w:eastAsia="ar-SA"/>
        </w:rPr>
        <w:t xml:space="preserve"> i </w:t>
      </w:r>
      <w:r w:rsidRPr="00A824CB">
        <w:rPr>
          <w:rFonts w:ascii="Calibri" w:hAnsi="Calibri" w:cs="Calibri"/>
          <w:szCs w:val="24"/>
          <w:lang w:eastAsia="ar-SA"/>
        </w:rPr>
        <w:t>wojewódzkiego (dalej: organy PIS) zajęły łącznie 3216 stanowisk pod względem wymagań higienicznych</w:t>
      </w:r>
      <w:r w:rsidR="005A5A82">
        <w:rPr>
          <w:rFonts w:ascii="Calibri" w:hAnsi="Calibri" w:cs="Calibri"/>
          <w:szCs w:val="24"/>
          <w:lang w:eastAsia="ar-SA"/>
        </w:rPr>
        <w:t xml:space="preserve"> i </w:t>
      </w:r>
      <w:r w:rsidRPr="00A824CB">
        <w:rPr>
          <w:rFonts w:ascii="Calibri" w:hAnsi="Calibri" w:cs="Calibri"/>
          <w:szCs w:val="24"/>
          <w:lang w:eastAsia="ar-SA"/>
        </w:rPr>
        <w:t>zdrowotnych,</w:t>
      </w:r>
      <w:r w:rsidR="000E738B">
        <w:rPr>
          <w:rFonts w:ascii="Calibri" w:hAnsi="Calibri" w:cs="Calibri"/>
          <w:szCs w:val="24"/>
          <w:lang w:eastAsia="ar-SA"/>
        </w:rPr>
        <w:t xml:space="preserve"> w </w:t>
      </w:r>
      <w:r w:rsidRPr="00A824CB">
        <w:rPr>
          <w:rFonts w:ascii="Calibri" w:hAnsi="Calibri" w:cs="Calibri"/>
          <w:szCs w:val="24"/>
          <w:lang w:eastAsia="ar-SA"/>
        </w:rPr>
        <w:t xml:space="preserve">tym 39 negatywnych. </w:t>
      </w:r>
    </w:p>
    <w:p w14:paraId="20921F76" w14:textId="1B6EFD21" w:rsidR="004302A0" w:rsidRPr="00A824CB" w:rsidRDefault="004302A0" w:rsidP="00F92A2E">
      <w:pPr>
        <w:pStyle w:val="Stylnastroninternet"/>
        <w:rPr>
          <w:rFonts w:ascii="Calibri" w:hAnsi="Calibri" w:cs="Calibri"/>
          <w:szCs w:val="24"/>
          <w:lang w:eastAsia="ar-SA"/>
        </w:rPr>
      </w:pPr>
      <w:r w:rsidRPr="00A824CB">
        <w:rPr>
          <w:rFonts w:ascii="Calibri" w:hAnsi="Calibri" w:cs="Calibri"/>
          <w:szCs w:val="24"/>
          <w:lang w:eastAsia="ar-SA"/>
        </w:rPr>
        <w:t xml:space="preserve">Stanowiska </w:t>
      </w:r>
      <w:r w:rsidRPr="00A824CB">
        <w:rPr>
          <w:rFonts w:ascii="Calibri" w:hAnsi="Calibri" w:cs="Calibri"/>
          <w:szCs w:val="24"/>
        </w:rPr>
        <w:t>organów PIS</w:t>
      </w:r>
      <w:r w:rsidR="000E738B">
        <w:rPr>
          <w:rFonts w:ascii="Calibri" w:hAnsi="Calibri" w:cs="Calibri"/>
          <w:szCs w:val="24"/>
        </w:rPr>
        <w:t xml:space="preserve"> w </w:t>
      </w:r>
      <w:r w:rsidRPr="00A824CB">
        <w:rPr>
          <w:rFonts w:ascii="Calibri" w:hAnsi="Calibri" w:cs="Calibri"/>
          <w:szCs w:val="24"/>
        </w:rPr>
        <w:t>zakresie zapobiegawczego nadzoru sanitarnego zajmowane są wyłącznie na wniosek zainteresowanych podmiotów lub</w:t>
      </w:r>
      <w:r w:rsidR="000E738B">
        <w:rPr>
          <w:rFonts w:ascii="Calibri" w:hAnsi="Calibri" w:cs="Calibri"/>
          <w:szCs w:val="24"/>
        </w:rPr>
        <w:t xml:space="preserve"> w </w:t>
      </w:r>
      <w:r w:rsidRPr="00A824CB">
        <w:rPr>
          <w:rFonts w:ascii="Calibri" w:hAnsi="Calibri" w:cs="Calibri"/>
          <w:szCs w:val="24"/>
        </w:rPr>
        <w:t>związku</w:t>
      </w:r>
      <w:r w:rsidR="005A5A82">
        <w:rPr>
          <w:rFonts w:ascii="Calibri" w:hAnsi="Calibri" w:cs="Calibri"/>
          <w:szCs w:val="24"/>
        </w:rPr>
        <w:t xml:space="preserve"> z </w:t>
      </w:r>
      <w:r w:rsidRPr="00A824CB">
        <w:rPr>
          <w:rFonts w:ascii="Calibri" w:hAnsi="Calibri" w:cs="Calibri"/>
          <w:szCs w:val="24"/>
        </w:rPr>
        <w:t>wystąpieniami organów prowadzących postępowanie główne (wójtów, burmistrzów, prezydentów miast).</w:t>
      </w:r>
    </w:p>
    <w:p w14:paraId="20CDB169" w14:textId="06465FEE" w:rsidR="004302A0" w:rsidRPr="00A824CB" w:rsidRDefault="004302A0" w:rsidP="00F92A2E">
      <w:pPr>
        <w:pStyle w:val="Stylnastroninternet"/>
        <w:rPr>
          <w:rFonts w:cstheme="minorHAnsi"/>
          <w:szCs w:val="24"/>
          <w:lang w:eastAsia="ar-SA"/>
        </w:rPr>
      </w:pPr>
      <w:r w:rsidRPr="00A824CB">
        <w:rPr>
          <w:rFonts w:ascii="Calibri" w:hAnsi="Calibri" w:cs="Calibri"/>
          <w:szCs w:val="24"/>
          <w:lang w:eastAsia="ar-SA"/>
        </w:rPr>
        <w:t>Ocena dokonywana pod względem wymagań higienicznych</w:t>
      </w:r>
      <w:r w:rsidR="005A5A82">
        <w:rPr>
          <w:rFonts w:ascii="Calibri" w:hAnsi="Calibri" w:cs="Calibri"/>
          <w:szCs w:val="24"/>
          <w:lang w:eastAsia="ar-SA"/>
        </w:rPr>
        <w:t xml:space="preserve"> i </w:t>
      </w:r>
      <w:r w:rsidRPr="00A824CB">
        <w:rPr>
          <w:rFonts w:ascii="Calibri" w:hAnsi="Calibri" w:cs="Calibri"/>
          <w:szCs w:val="24"/>
          <w:lang w:eastAsia="ar-SA"/>
        </w:rPr>
        <w:t>zdrowotnych dotyczyła m.in. przedsięwzięć inwestycyjnych takich jak: obiekty użyteczności publicznej, kultury, oświaty, wychowania</w:t>
      </w:r>
      <w:r w:rsidR="005A5A82">
        <w:rPr>
          <w:rFonts w:ascii="Calibri" w:hAnsi="Calibri" w:cs="Calibri"/>
          <w:szCs w:val="24"/>
          <w:lang w:eastAsia="ar-SA"/>
        </w:rPr>
        <w:t xml:space="preserve"> i </w:t>
      </w:r>
      <w:r w:rsidRPr="00A824CB">
        <w:rPr>
          <w:rFonts w:ascii="Calibri" w:hAnsi="Calibri" w:cs="Calibri"/>
          <w:szCs w:val="24"/>
          <w:lang w:eastAsia="ar-SA"/>
        </w:rPr>
        <w:t>nauczania, opieki zdrowotnej, społecznej</w:t>
      </w:r>
      <w:r w:rsidR="005A5A82">
        <w:rPr>
          <w:rFonts w:ascii="Calibri" w:hAnsi="Calibri" w:cs="Calibri"/>
          <w:szCs w:val="24"/>
          <w:lang w:eastAsia="ar-SA"/>
        </w:rPr>
        <w:t xml:space="preserve"> i </w:t>
      </w:r>
      <w:r w:rsidRPr="00A824CB">
        <w:rPr>
          <w:rFonts w:ascii="Calibri" w:hAnsi="Calibri" w:cs="Calibri"/>
          <w:szCs w:val="24"/>
          <w:lang w:eastAsia="ar-SA"/>
        </w:rPr>
        <w:t>socjalnej, handlu, przemysłu, usług, turystki, oraz budynków zamieszkania,</w:t>
      </w:r>
      <w:r w:rsidR="000E738B">
        <w:rPr>
          <w:rFonts w:ascii="Calibri" w:hAnsi="Calibri" w:cs="Calibri"/>
          <w:szCs w:val="24"/>
          <w:lang w:eastAsia="ar-SA"/>
        </w:rPr>
        <w:t xml:space="preserve"> w </w:t>
      </w:r>
      <w:r w:rsidRPr="00A824CB">
        <w:rPr>
          <w:rFonts w:ascii="Calibri" w:hAnsi="Calibri" w:cs="Calibri"/>
          <w:szCs w:val="24"/>
          <w:lang w:eastAsia="ar-SA"/>
        </w:rPr>
        <w:t>tym zamieszkania zbiorowego; linii elektroenergetycznych, stacji bazowych telefonii komórkowej, dróg, statków.</w:t>
      </w:r>
      <w:r w:rsidRPr="00A824CB">
        <w:rPr>
          <w:rFonts w:cstheme="minorHAnsi"/>
          <w:szCs w:val="24"/>
          <w:lang w:eastAsia="ar-SA"/>
        </w:rPr>
        <w:t xml:space="preserve"> </w:t>
      </w:r>
    </w:p>
    <w:p w14:paraId="0E1BBDD3" w14:textId="74D71016" w:rsidR="004302A0" w:rsidRPr="00A824CB" w:rsidRDefault="004302A0" w:rsidP="00F92A2E">
      <w:pPr>
        <w:pStyle w:val="Stylnastroninternet"/>
        <w:rPr>
          <w:rFonts w:cstheme="minorHAnsi"/>
          <w:szCs w:val="24"/>
          <w:lang w:eastAsia="ar-SA"/>
        </w:rPr>
      </w:pPr>
      <w:r w:rsidRPr="00A824CB">
        <w:rPr>
          <w:rFonts w:cstheme="minorHAnsi"/>
          <w:szCs w:val="24"/>
          <w:lang w:eastAsia="ar-SA"/>
        </w:rPr>
        <w:t>Działania organów PIS na terenie województwa zachodniopomorskiego były skierowane</w:t>
      </w:r>
      <w:r w:rsidR="000E738B">
        <w:rPr>
          <w:rFonts w:cstheme="minorHAnsi"/>
          <w:szCs w:val="24"/>
          <w:lang w:eastAsia="ar-SA"/>
        </w:rPr>
        <w:t xml:space="preserve"> w </w:t>
      </w:r>
      <w:r w:rsidRPr="00A824CB">
        <w:rPr>
          <w:rFonts w:cstheme="minorHAnsi"/>
          <w:szCs w:val="24"/>
          <w:lang w:eastAsia="ar-SA"/>
        </w:rPr>
        <w:t>szczególności na:</w:t>
      </w:r>
    </w:p>
    <w:p w14:paraId="594DEF5D" w14:textId="4BE59F16" w:rsidR="004302A0" w:rsidRPr="00C33F92" w:rsidRDefault="004302A0" w:rsidP="00F92A2E">
      <w:pPr>
        <w:pStyle w:val="punktatornastron"/>
        <w:rPr>
          <w:lang w:eastAsia="ar-SA"/>
        </w:rPr>
      </w:pPr>
      <w:r>
        <w:rPr>
          <w:lang w:eastAsia="ar-SA"/>
        </w:rPr>
        <w:t>oddzielenie obszarów przeznaczonych na zabudowę mieszkaniową od obszarów przemysłowych, terenów przeznaczonych na cmentarze, tras komunikacyjnych itp.</w:t>
      </w:r>
      <w:r w:rsidR="000E738B">
        <w:rPr>
          <w:lang w:eastAsia="ar-SA"/>
        </w:rPr>
        <w:t xml:space="preserve"> w </w:t>
      </w:r>
      <w:r>
        <w:rPr>
          <w:lang w:eastAsia="ar-SA"/>
        </w:rPr>
        <w:t xml:space="preserve">celu ograniczenia niekorzystnego </w:t>
      </w:r>
      <w:r w:rsidRPr="00C33F92">
        <w:rPr>
          <w:lang w:eastAsia="ar-SA"/>
        </w:rPr>
        <w:t>oddziaływania na mieszkańców</w:t>
      </w:r>
      <w:r>
        <w:rPr>
          <w:lang w:eastAsia="ar-SA"/>
        </w:rPr>
        <w:t>;</w:t>
      </w:r>
    </w:p>
    <w:p w14:paraId="1DE4A6F7" w14:textId="72A9D850" w:rsidR="004302A0" w:rsidRDefault="004302A0" w:rsidP="00F92A2E">
      <w:pPr>
        <w:pStyle w:val="punktatornastron"/>
        <w:rPr>
          <w:lang w:eastAsia="ar-SA"/>
        </w:rPr>
      </w:pPr>
      <w:r w:rsidRPr="00C33F92">
        <w:rPr>
          <w:lang w:eastAsia="ar-SA"/>
        </w:rPr>
        <w:t>zapewnienie właściwej gospodarki wodno-ściekowej,</w:t>
      </w:r>
      <w:r w:rsidR="000E738B">
        <w:rPr>
          <w:lang w:eastAsia="ar-SA"/>
        </w:rPr>
        <w:t xml:space="preserve"> w </w:t>
      </w:r>
      <w:r>
        <w:rPr>
          <w:lang w:eastAsia="ar-SA"/>
        </w:rPr>
        <w:t>tym zaopatrzenia ludności</w:t>
      </w:r>
      <w:r w:rsidR="000E738B">
        <w:rPr>
          <w:lang w:eastAsia="ar-SA"/>
        </w:rPr>
        <w:t xml:space="preserve"> w </w:t>
      </w:r>
      <w:r>
        <w:rPr>
          <w:lang w:eastAsia="ar-SA"/>
        </w:rPr>
        <w:t>wodę do spożycia o odpowiedniej jakości;</w:t>
      </w:r>
    </w:p>
    <w:p w14:paraId="67E625F3" w14:textId="517C88A7" w:rsidR="004302A0" w:rsidRDefault="004302A0" w:rsidP="00F92A2E">
      <w:pPr>
        <w:pStyle w:val="punktatornastron"/>
        <w:rPr>
          <w:lang w:eastAsia="ar-SA"/>
        </w:rPr>
      </w:pPr>
      <w:r w:rsidRPr="00857751">
        <w:rPr>
          <w:lang w:eastAsia="ar-SA"/>
        </w:rPr>
        <w:t>zabezpieczeni</w:t>
      </w:r>
      <w:r>
        <w:rPr>
          <w:lang w:eastAsia="ar-SA"/>
        </w:rPr>
        <w:t>e</w:t>
      </w:r>
      <w:r w:rsidRPr="00857751">
        <w:rPr>
          <w:lang w:eastAsia="ar-SA"/>
        </w:rPr>
        <w:t xml:space="preserve"> ludzi przed uciążliwością związaną</w:t>
      </w:r>
      <w:r w:rsidR="005A5A82">
        <w:rPr>
          <w:lang w:eastAsia="ar-SA"/>
        </w:rPr>
        <w:t xml:space="preserve"> z </w:t>
      </w:r>
      <w:r w:rsidRPr="00857751">
        <w:rPr>
          <w:lang w:eastAsia="ar-SA"/>
        </w:rPr>
        <w:t>hałasem (miejska komunikacja, zakłady usługowe, przemysłowe, lotniska, itp.) poprzez zastosowanie odpowiednich rozwiązań technicznych, takich jak np.</w:t>
      </w:r>
      <w:r>
        <w:rPr>
          <w:lang w:eastAsia="ar-SA"/>
        </w:rPr>
        <w:t xml:space="preserve"> </w:t>
      </w:r>
      <w:r w:rsidRPr="00857751">
        <w:rPr>
          <w:lang w:eastAsia="ar-SA"/>
        </w:rPr>
        <w:t xml:space="preserve">ekrany akustyczne; </w:t>
      </w:r>
    </w:p>
    <w:p w14:paraId="034ABB6A" w14:textId="1E41331C" w:rsidR="004302A0" w:rsidRDefault="004302A0" w:rsidP="00F92A2E">
      <w:pPr>
        <w:pStyle w:val="punktatornastron"/>
        <w:rPr>
          <w:lang w:eastAsia="ar-SA"/>
        </w:rPr>
      </w:pPr>
      <w:r w:rsidRPr="00857751">
        <w:rPr>
          <w:lang w:eastAsia="ar-SA"/>
        </w:rPr>
        <w:t>ochronę ludzi przed promieniowaniem elektromagnetycznym niejonizującym oraz</w:t>
      </w:r>
      <w:r w:rsidR="00087717">
        <w:rPr>
          <w:lang w:eastAsia="ar-SA"/>
        </w:rPr>
        <w:t> </w:t>
      </w:r>
      <w:r w:rsidRPr="00857751">
        <w:rPr>
          <w:lang w:eastAsia="ar-SA"/>
        </w:rPr>
        <w:t>jonizującym poprzez zastosowanie np. odpowiednich osłon</w:t>
      </w:r>
      <w:r w:rsidR="005A5A82">
        <w:rPr>
          <w:lang w:eastAsia="ar-SA"/>
        </w:rPr>
        <w:t xml:space="preserve"> i </w:t>
      </w:r>
      <w:r w:rsidRPr="00857751">
        <w:rPr>
          <w:lang w:eastAsia="ar-SA"/>
        </w:rPr>
        <w:t>innych rozwiązań zabezpieczających</w:t>
      </w:r>
      <w:r>
        <w:rPr>
          <w:lang w:eastAsia="ar-SA"/>
        </w:rPr>
        <w:t>;</w:t>
      </w:r>
    </w:p>
    <w:p w14:paraId="650486B4" w14:textId="1100AFA5" w:rsidR="004302A0" w:rsidRDefault="004302A0" w:rsidP="00F92A2E">
      <w:pPr>
        <w:pStyle w:val="punktatornastron"/>
        <w:rPr>
          <w:lang w:eastAsia="ar-SA"/>
        </w:rPr>
      </w:pPr>
      <w:r w:rsidRPr="00857751">
        <w:rPr>
          <w:lang w:eastAsia="ar-SA"/>
        </w:rPr>
        <w:t>zagwarantowanie odpowiednich pod względem wymagań higienicznych</w:t>
      </w:r>
      <w:r w:rsidR="005A5A82">
        <w:rPr>
          <w:lang w:eastAsia="ar-SA"/>
        </w:rPr>
        <w:t xml:space="preserve"> i </w:t>
      </w:r>
      <w:r w:rsidRPr="00857751">
        <w:rPr>
          <w:lang w:eastAsia="ar-SA"/>
        </w:rPr>
        <w:t>zdrowotnych warunków pobytu ludzi</w:t>
      </w:r>
      <w:r w:rsidR="000E738B">
        <w:rPr>
          <w:lang w:eastAsia="ar-SA"/>
        </w:rPr>
        <w:t xml:space="preserve"> w </w:t>
      </w:r>
      <w:r w:rsidRPr="00857751">
        <w:rPr>
          <w:lang w:eastAsia="ar-SA"/>
        </w:rPr>
        <w:t>budynkach,</w:t>
      </w:r>
      <w:r w:rsidR="000E738B">
        <w:rPr>
          <w:lang w:eastAsia="ar-SA"/>
        </w:rPr>
        <w:t xml:space="preserve"> w </w:t>
      </w:r>
      <w:r w:rsidRPr="00857751">
        <w:rPr>
          <w:lang w:eastAsia="ar-SA"/>
        </w:rPr>
        <w:t>odniesieniu do funkcji pomieszczeń, m.in.</w:t>
      </w:r>
      <w:r w:rsidR="000E738B">
        <w:rPr>
          <w:lang w:eastAsia="ar-SA"/>
        </w:rPr>
        <w:t xml:space="preserve"> w </w:t>
      </w:r>
      <w:r w:rsidRPr="00857751">
        <w:rPr>
          <w:lang w:eastAsia="ar-SA"/>
        </w:rPr>
        <w:t xml:space="preserve">zakresie właściwego oświetlenia dziennego, </w:t>
      </w:r>
      <w:r w:rsidRPr="00857751">
        <w:t xml:space="preserve">wymaganej wysokości, kubatury, wentylacji; </w:t>
      </w:r>
    </w:p>
    <w:p w14:paraId="79B0A63E" w14:textId="0B362680" w:rsidR="004302A0" w:rsidRPr="00857751" w:rsidRDefault="004302A0" w:rsidP="00F92A2E">
      <w:pPr>
        <w:pStyle w:val="punktatornastron"/>
        <w:rPr>
          <w:lang w:eastAsia="ar-SA"/>
        </w:rPr>
      </w:pPr>
      <w:r w:rsidRPr="00857751">
        <w:t>zapewnieni</w:t>
      </w:r>
      <w:r>
        <w:t>e</w:t>
      </w:r>
      <w:r w:rsidRPr="00857751">
        <w:t xml:space="preserve"> pracownikom odpowiednich higienicznych</w:t>
      </w:r>
      <w:r w:rsidR="005A5A82">
        <w:t xml:space="preserve"> i </w:t>
      </w:r>
      <w:r w:rsidRPr="00857751">
        <w:t>zdrowotnych warunków pracy, biorąc pod uwagę m.in. dopuszczalne wartości stężeń</w:t>
      </w:r>
      <w:r w:rsidR="005A5A82">
        <w:t xml:space="preserve"> i </w:t>
      </w:r>
      <w:r w:rsidRPr="00857751">
        <w:t>natężeń chemicznych</w:t>
      </w:r>
      <w:r w:rsidR="005A5A82">
        <w:t xml:space="preserve"> </w:t>
      </w:r>
      <w:r w:rsidR="005A5A82">
        <w:lastRenderedPageBreak/>
        <w:t>i </w:t>
      </w:r>
      <w:r w:rsidRPr="00857751">
        <w:t>fizycznych czynników szkodliwych dla zdrowia ludzi oraz szkodliwych czynników biologicznych,</w:t>
      </w:r>
      <w:r w:rsidR="005A5A82">
        <w:t xml:space="preserve"> a </w:t>
      </w:r>
      <w:r w:rsidRPr="00857751">
        <w:t>także zapewnieni</w:t>
      </w:r>
      <w:r>
        <w:t>a</w:t>
      </w:r>
      <w:r w:rsidRPr="00857751">
        <w:t xml:space="preserve"> odpowiedniego zaplecza higienicznosanitarnego (szatnie, ustępy, natryski).</w:t>
      </w:r>
    </w:p>
    <w:p w14:paraId="35317B7B" w14:textId="77777777" w:rsidR="00DA04B2" w:rsidRDefault="00DA04B2" w:rsidP="00F92A2E">
      <w:pPr>
        <w:pStyle w:val="Stylnastroninternet"/>
      </w:pPr>
    </w:p>
    <w:p w14:paraId="65B49CA2" w14:textId="02E983BB" w:rsidR="00DA04B2" w:rsidRPr="00265092" w:rsidRDefault="00DA04B2" w:rsidP="001332FA">
      <w:pPr>
        <w:pStyle w:val="Nagwek3"/>
        <w:numPr>
          <w:ilvl w:val="1"/>
          <w:numId w:val="132"/>
        </w:numPr>
        <w:spacing w:before="0"/>
      </w:pPr>
      <w:bookmarkStart w:id="1382" w:name="_Toc135828533"/>
      <w:r w:rsidRPr="00FF4EEC">
        <w:t>Stanowiska zajmowane</w:t>
      </w:r>
      <w:r w:rsidR="000E738B">
        <w:t xml:space="preserve"> w </w:t>
      </w:r>
      <w:r w:rsidRPr="00FF4EEC">
        <w:t xml:space="preserve">ramach strategicznej ocena oddziaływania na </w:t>
      </w:r>
      <w:r w:rsidRPr="00265092">
        <w:t>środowisko.</w:t>
      </w:r>
      <w:bookmarkEnd w:id="1382"/>
    </w:p>
    <w:p w14:paraId="5CE9DAC7" w14:textId="77777777" w:rsidR="00DA04B2" w:rsidRPr="00BE7183" w:rsidRDefault="00DA04B2" w:rsidP="00F92A2E">
      <w:pPr>
        <w:pStyle w:val="Stylnastroninternet"/>
      </w:pPr>
    </w:p>
    <w:p w14:paraId="47C17B59" w14:textId="112ADD61" w:rsidR="004302A0" w:rsidRPr="00A366AB" w:rsidRDefault="004302A0" w:rsidP="00F92A2E">
      <w:pPr>
        <w:pStyle w:val="Stylnastroninternet"/>
        <w:rPr>
          <w:rFonts w:ascii="Calibri" w:eastAsia="Times New Roman" w:hAnsi="Calibri" w:cs="Calibri"/>
          <w:lang w:eastAsia="ar-SA"/>
        </w:rPr>
      </w:pPr>
      <w:r w:rsidRPr="00A366AB">
        <w:rPr>
          <w:rFonts w:ascii="Calibri" w:eastAsia="Times New Roman" w:hAnsi="Calibri" w:cs="Calibri"/>
          <w:lang w:eastAsia="ar-SA"/>
        </w:rPr>
        <w:t>W 202</w:t>
      </w:r>
      <w:r>
        <w:rPr>
          <w:rFonts w:ascii="Calibri" w:eastAsia="Times New Roman" w:hAnsi="Calibri" w:cs="Calibri"/>
          <w:lang w:eastAsia="ar-SA"/>
        </w:rPr>
        <w:t>2</w:t>
      </w:r>
      <w:r w:rsidRPr="00A366AB">
        <w:rPr>
          <w:rFonts w:ascii="Calibri" w:eastAsia="Times New Roman" w:hAnsi="Calibri" w:cs="Calibri"/>
          <w:lang w:eastAsia="ar-SA"/>
        </w:rPr>
        <w:t xml:space="preserve"> roku, organy P</w:t>
      </w:r>
      <w:r>
        <w:rPr>
          <w:rFonts w:ascii="Calibri" w:eastAsia="Times New Roman" w:hAnsi="Calibri" w:cs="Calibri"/>
          <w:lang w:eastAsia="ar-SA"/>
        </w:rPr>
        <w:t>IS</w:t>
      </w:r>
      <w:r w:rsidRPr="00A366AB">
        <w:rPr>
          <w:rFonts w:ascii="Calibri" w:eastAsia="Times New Roman" w:hAnsi="Calibri" w:cs="Calibri"/>
          <w:lang w:eastAsia="ar-SA"/>
        </w:rPr>
        <w:t xml:space="preserve"> na terenie województwa zachodniopomorskiego,</w:t>
      </w:r>
      <w:r w:rsidR="000E738B">
        <w:rPr>
          <w:rFonts w:ascii="Calibri" w:eastAsia="Times New Roman" w:hAnsi="Calibri" w:cs="Calibri"/>
          <w:i/>
          <w:iCs/>
          <w:lang w:eastAsia="ar-SA"/>
        </w:rPr>
        <w:t xml:space="preserve"> w </w:t>
      </w:r>
      <w:r w:rsidRPr="00A366AB">
        <w:rPr>
          <w:rFonts w:ascii="Calibri" w:eastAsia="Times New Roman" w:hAnsi="Calibri" w:cs="Calibri"/>
          <w:lang w:eastAsia="ar-SA"/>
        </w:rPr>
        <w:t>ramach przeprowadz</w:t>
      </w:r>
      <w:r>
        <w:rPr>
          <w:rFonts w:ascii="Calibri" w:eastAsia="Times New Roman" w:hAnsi="Calibri" w:cs="Calibri"/>
          <w:lang w:eastAsia="ar-SA"/>
        </w:rPr>
        <w:t>a</w:t>
      </w:r>
      <w:r w:rsidRPr="00A366AB">
        <w:rPr>
          <w:rFonts w:ascii="Calibri" w:eastAsia="Times New Roman" w:hAnsi="Calibri" w:cs="Calibri"/>
          <w:lang w:eastAsia="ar-SA"/>
        </w:rPr>
        <w:t>nia strategicznej oceny oddziaływania na środowisko, zajmowały stanowiska</w:t>
      </w:r>
      <w:r w:rsidR="000E738B">
        <w:rPr>
          <w:rFonts w:ascii="Calibri" w:eastAsia="Times New Roman" w:hAnsi="Calibri" w:cs="Calibri"/>
          <w:lang w:eastAsia="ar-SA"/>
        </w:rPr>
        <w:t xml:space="preserve"> w </w:t>
      </w:r>
      <w:r>
        <w:rPr>
          <w:rFonts w:ascii="Calibri" w:eastAsia="Times New Roman" w:hAnsi="Calibri" w:cs="Calibri"/>
          <w:lang w:eastAsia="ar-SA"/>
        </w:rPr>
        <w:t xml:space="preserve">sprawach </w:t>
      </w:r>
      <w:r w:rsidRPr="00A366AB">
        <w:rPr>
          <w:rFonts w:ascii="Calibri" w:eastAsia="Times New Roman" w:hAnsi="Calibri" w:cs="Calibri"/>
          <w:lang w:eastAsia="ar-SA"/>
        </w:rPr>
        <w:t>dotycz</w:t>
      </w:r>
      <w:r>
        <w:rPr>
          <w:rFonts w:ascii="Calibri" w:eastAsia="Times New Roman" w:hAnsi="Calibri" w:cs="Calibri"/>
          <w:lang w:eastAsia="ar-SA"/>
        </w:rPr>
        <w:t>ących</w:t>
      </w:r>
      <w:r w:rsidRPr="00A366AB">
        <w:rPr>
          <w:rFonts w:ascii="Calibri" w:eastAsia="Times New Roman" w:hAnsi="Calibri" w:cs="Calibri"/>
          <w:lang w:eastAsia="ar-SA"/>
        </w:rPr>
        <w:t>:</w:t>
      </w:r>
    </w:p>
    <w:p w14:paraId="64A5E563" w14:textId="7DB58DD7" w:rsidR="004302A0" w:rsidRDefault="004302A0" w:rsidP="00F92A2E">
      <w:pPr>
        <w:pStyle w:val="punktatornastron"/>
        <w:rPr>
          <w:lang w:eastAsia="ar-SA"/>
        </w:rPr>
      </w:pPr>
      <w:r w:rsidRPr="00A366AB">
        <w:rPr>
          <w:lang w:eastAsia="ar-SA"/>
        </w:rPr>
        <w:t>uzgodnie</w:t>
      </w:r>
      <w:r>
        <w:rPr>
          <w:lang w:eastAsia="ar-SA"/>
        </w:rPr>
        <w:t>nia</w:t>
      </w:r>
      <w:r w:rsidRPr="00A366AB">
        <w:rPr>
          <w:lang w:eastAsia="ar-SA"/>
        </w:rPr>
        <w:t xml:space="preserve"> zakresu</w:t>
      </w:r>
      <w:r w:rsidR="005A5A82">
        <w:rPr>
          <w:lang w:eastAsia="ar-SA"/>
        </w:rPr>
        <w:t xml:space="preserve"> i </w:t>
      </w:r>
      <w:r w:rsidRPr="00A366AB">
        <w:rPr>
          <w:lang w:eastAsia="ar-SA"/>
        </w:rPr>
        <w:t>stopnia szczegółowości informacji wymaganych</w:t>
      </w:r>
      <w:r w:rsidR="000E738B">
        <w:rPr>
          <w:lang w:eastAsia="ar-SA"/>
        </w:rPr>
        <w:t xml:space="preserve"> w </w:t>
      </w:r>
      <w:r w:rsidRPr="00A366AB">
        <w:rPr>
          <w:lang w:eastAsia="ar-SA"/>
        </w:rPr>
        <w:t>prognozie oddziaływania na środowisko projektów dokumentów strategicznych, tj.:</w:t>
      </w:r>
      <w:r>
        <w:rPr>
          <w:lang w:eastAsia="ar-SA"/>
        </w:rPr>
        <w:t xml:space="preserve"> </w:t>
      </w:r>
      <w:r w:rsidRPr="00A366AB">
        <w:rPr>
          <w:lang w:eastAsia="ar-SA"/>
        </w:rPr>
        <w:t>studium uwarunkowań</w:t>
      </w:r>
      <w:r w:rsidR="005A5A82">
        <w:rPr>
          <w:lang w:eastAsia="ar-SA"/>
        </w:rPr>
        <w:t xml:space="preserve"> i </w:t>
      </w:r>
      <w:r w:rsidRPr="00A366AB">
        <w:rPr>
          <w:lang w:eastAsia="ar-SA"/>
        </w:rPr>
        <w:t>kierunków zagospodarowania przestrzennego gminy oraz projektów miejscowych planów zagospodarowania przestrzennego,</w:t>
      </w:r>
      <w:r w:rsidR="005A5A82">
        <w:rPr>
          <w:lang w:eastAsia="ar-SA"/>
        </w:rPr>
        <w:t xml:space="preserve"> a </w:t>
      </w:r>
      <w:r w:rsidRPr="00A366AB">
        <w:rPr>
          <w:lang w:eastAsia="ar-SA"/>
        </w:rPr>
        <w:t>także koncepcji rozwoju kraju, strategii rozwoju, programu, polityki publicznej</w:t>
      </w:r>
      <w:r w:rsidR="005A5A82">
        <w:rPr>
          <w:lang w:eastAsia="ar-SA"/>
        </w:rPr>
        <w:t xml:space="preserve"> i </w:t>
      </w:r>
      <w:r w:rsidRPr="00A366AB">
        <w:rPr>
          <w:lang w:eastAsia="ar-SA"/>
        </w:rPr>
        <w:t>dokumentu programowego,</w:t>
      </w:r>
      <w:r w:rsidR="005A5A82">
        <w:rPr>
          <w:lang w:eastAsia="ar-SA"/>
        </w:rPr>
        <w:t xml:space="preserve"> z </w:t>
      </w:r>
      <w:r w:rsidRPr="00A366AB">
        <w:rPr>
          <w:lang w:eastAsia="ar-SA"/>
        </w:rPr>
        <w:t>zakresu polityki rozwoju oraz innych dokumentów, tj.: polityk, strategii, planów</w:t>
      </w:r>
      <w:r w:rsidR="005A5A82">
        <w:rPr>
          <w:lang w:eastAsia="ar-SA"/>
        </w:rPr>
        <w:t xml:space="preserve"> i </w:t>
      </w:r>
      <w:r w:rsidRPr="00A366AB">
        <w:rPr>
          <w:lang w:eastAsia="ar-SA"/>
        </w:rPr>
        <w:t>programów</w:t>
      </w:r>
      <w:r w:rsidR="000E738B">
        <w:rPr>
          <w:lang w:eastAsia="ar-SA"/>
        </w:rPr>
        <w:t xml:space="preserve"> w </w:t>
      </w:r>
      <w:r w:rsidRPr="00A366AB">
        <w:rPr>
          <w:lang w:eastAsia="ar-SA"/>
        </w:rPr>
        <w:t>dziedzinie przemysłu, energetyki, transportu, gospodarki wodnej, gospodarki odpadami, leśnictwa, turystyki</w:t>
      </w:r>
      <w:r w:rsidR="005A5A82">
        <w:rPr>
          <w:lang w:eastAsia="ar-SA"/>
        </w:rPr>
        <w:t xml:space="preserve"> i </w:t>
      </w:r>
      <w:r w:rsidRPr="00A366AB">
        <w:rPr>
          <w:lang w:eastAsia="ar-SA"/>
        </w:rPr>
        <w:t>wykorzystywania terenu, opracowanych lub przyjmowanych przez organy administracji, wyznaczających ramy dla późniejszej realizacji przedsięwzięć mogących znacząco oddziaływać na środowisko</w:t>
      </w:r>
      <w:r>
        <w:rPr>
          <w:lang w:eastAsia="ar-SA"/>
        </w:rPr>
        <w:t>;</w:t>
      </w:r>
    </w:p>
    <w:p w14:paraId="4B5E01EC" w14:textId="191F76F4" w:rsidR="004302A0" w:rsidRDefault="004302A0" w:rsidP="00F92A2E">
      <w:pPr>
        <w:pStyle w:val="punktatornastron"/>
        <w:rPr>
          <w:lang w:eastAsia="ar-SA"/>
        </w:rPr>
      </w:pPr>
      <w:r w:rsidRPr="00857751">
        <w:rPr>
          <w:lang w:eastAsia="ar-SA"/>
        </w:rPr>
        <w:t>uzgodnień</w:t>
      </w:r>
      <w:r w:rsidR="000E738B">
        <w:rPr>
          <w:lang w:eastAsia="ar-SA"/>
        </w:rPr>
        <w:t xml:space="preserve"> w </w:t>
      </w:r>
      <w:r w:rsidRPr="00857751">
        <w:rPr>
          <w:lang w:eastAsia="ar-SA"/>
        </w:rPr>
        <w:t xml:space="preserve">zakresie odstąpienia od przeprowadzenia strategicznej oceny oddziaływania na środowisko ww. dokumentów; </w:t>
      </w:r>
    </w:p>
    <w:p w14:paraId="707C9758" w14:textId="6EB929CB" w:rsidR="004302A0" w:rsidRPr="00857751" w:rsidRDefault="004302A0" w:rsidP="00F92A2E">
      <w:pPr>
        <w:pStyle w:val="punktatornastron"/>
        <w:rPr>
          <w:lang w:eastAsia="ar-SA"/>
        </w:rPr>
      </w:pPr>
      <w:r w:rsidRPr="00857751">
        <w:rPr>
          <w:lang w:eastAsia="ar-SA"/>
        </w:rPr>
        <w:t>opiniowania ww. projektów dokumentów wraz</w:t>
      </w:r>
      <w:r w:rsidR="005A5A82">
        <w:rPr>
          <w:lang w:eastAsia="ar-SA"/>
        </w:rPr>
        <w:t xml:space="preserve"> z </w:t>
      </w:r>
      <w:r w:rsidRPr="00857751">
        <w:rPr>
          <w:lang w:eastAsia="ar-SA"/>
        </w:rPr>
        <w:t>prognozami oddziaływania na</w:t>
      </w:r>
      <w:r w:rsidR="00C6422F">
        <w:rPr>
          <w:lang w:eastAsia="ar-SA"/>
        </w:rPr>
        <w:t> </w:t>
      </w:r>
      <w:r w:rsidRPr="00857751">
        <w:rPr>
          <w:lang w:eastAsia="ar-SA"/>
        </w:rPr>
        <w:t>środowisko</w:t>
      </w:r>
      <w:r>
        <w:rPr>
          <w:lang w:eastAsia="ar-SA"/>
        </w:rPr>
        <w:t>.</w:t>
      </w:r>
    </w:p>
    <w:p w14:paraId="76C6F849" w14:textId="77777777" w:rsidR="004302A0" w:rsidRPr="00A366AB" w:rsidRDefault="004302A0" w:rsidP="00F92A2E">
      <w:pPr>
        <w:pStyle w:val="Stylnastroninternet"/>
        <w:rPr>
          <w:lang w:eastAsia="ar-SA"/>
        </w:rPr>
      </w:pPr>
    </w:p>
    <w:p w14:paraId="4A300952" w14:textId="0D3AE4FF" w:rsidR="004302A0" w:rsidRDefault="004302A0" w:rsidP="00F92A2E">
      <w:pPr>
        <w:pStyle w:val="Stylnastroninternet"/>
      </w:pPr>
      <w:bookmarkStart w:id="1383" w:name="_Hlk131152695"/>
      <w:r>
        <w:rPr>
          <w:lang w:eastAsia="ar-SA"/>
        </w:rPr>
        <w:t>W</w:t>
      </w:r>
      <w:r w:rsidRPr="00D16AB3">
        <w:rPr>
          <w:lang w:eastAsia="ar-SA"/>
        </w:rPr>
        <w:t xml:space="preserve"> ramach sprawowania </w:t>
      </w:r>
      <w:r w:rsidRPr="00DD6A69">
        <w:rPr>
          <w:lang w:eastAsia="ar-SA"/>
        </w:rPr>
        <w:t>zapobiegawczego nadzoru sanitarnego organy PIS województwa zachodniopomorskiego dokonały</w:t>
      </w:r>
      <w:r w:rsidR="005A5A82">
        <w:rPr>
          <w:lang w:eastAsia="ar-SA"/>
        </w:rPr>
        <w:t xml:space="preserve"> i </w:t>
      </w:r>
      <w:r w:rsidRPr="00DD6A69">
        <w:rPr>
          <w:lang w:eastAsia="ar-SA"/>
        </w:rPr>
        <w:t>wydały łącznie 415 uzgodnień</w:t>
      </w:r>
      <w:r w:rsidR="005A5A82">
        <w:rPr>
          <w:lang w:eastAsia="ar-SA"/>
        </w:rPr>
        <w:t xml:space="preserve"> i </w:t>
      </w:r>
      <w:r w:rsidRPr="00DD6A69">
        <w:rPr>
          <w:lang w:eastAsia="ar-SA"/>
        </w:rPr>
        <w:t>opinii</w:t>
      </w:r>
      <w:r w:rsidR="000E738B">
        <w:rPr>
          <w:lang w:eastAsia="ar-SA"/>
        </w:rPr>
        <w:t xml:space="preserve"> w </w:t>
      </w:r>
      <w:r w:rsidRPr="00DD6A69">
        <w:rPr>
          <w:lang w:eastAsia="ar-SA"/>
        </w:rPr>
        <w:t>ww. zakresie,</w:t>
      </w:r>
      <w:r w:rsidR="000E738B">
        <w:rPr>
          <w:lang w:eastAsia="ar-SA"/>
        </w:rPr>
        <w:t xml:space="preserve"> w </w:t>
      </w:r>
      <w:r w:rsidRPr="00DD6A69">
        <w:rPr>
          <w:lang w:eastAsia="ar-SA"/>
        </w:rPr>
        <w:t>tym 5 negatywnych</w:t>
      </w:r>
      <w:r>
        <w:rPr>
          <w:lang w:eastAsia="ar-SA"/>
        </w:rPr>
        <w:t xml:space="preserve">. Negatywne stanowisko zajęto m.in. przy opiniowaniu projektu </w:t>
      </w:r>
      <w:r w:rsidRPr="007C6F0C">
        <w:rPr>
          <w:lang w:eastAsia="ar-SA"/>
        </w:rPr>
        <w:t xml:space="preserve">miejscowego planu zagospodarowania przestrzennego dla </w:t>
      </w:r>
      <w:r w:rsidRPr="007C6F0C">
        <w:t>terenu przeznaczonego pod cmentarz</w:t>
      </w:r>
      <w:r w:rsidR="005A5A82">
        <w:rPr>
          <w:lang w:eastAsia="ar-SA"/>
        </w:rPr>
        <w:t xml:space="preserve"> z </w:t>
      </w:r>
      <w:r>
        <w:rPr>
          <w:lang w:eastAsia="ar-SA"/>
        </w:rPr>
        <w:t xml:space="preserve">uwagi na </w:t>
      </w:r>
      <w:r>
        <w:t xml:space="preserve">brak możliwości oceny </w:t>
      </w:r>
      <w:r w:rsidRPr="007C6F0C">
        <w:t>wpływu planowanej inwestycji na ludzi.</w:t>
      </w:r>
      <w:r>
        <w:t xml:space="preserve"> </w:t>
      </w:r>
      <w:bookmarkEnd w:id="1383"/>
    </w:p>
    <w:p w14:paraId="17EC61CF" w14:textId="77777777" w:rsidR="00DA04B2" w:rsidRPr="00E35017" w:rsidRDefault="00DA04B2" w:rsidP="00F92A2E">
      <w:pPr>
        <w:pStyle w:val="Stylnastroninternet"/>
        <w:rPr>
          <w:rFonts w:cstheme="minorHAnsi"/>
        </w:rPr>
      </w:pPr>
    </w:p>
    <w:p w14:paraId="68BC8FD2" w14:textId="5B984BFE" w:rsidR="002C4666" w:rsidRDefault="002C4666" w:rsidP="001332FA">
      <w:pPr>
        <w:pStyle w:val="Nagwek3"/>
        <w:numPr>
          <w:ilvl w:val="1"/>
          <w:numId w:val="132"/>
        </w:numPr>
        <w:spacing w:before="0"/>
      </w:pPr>
      <w:bookmarkStart w:id="1384" w:name="_Toc135828534"/>
      <w:r>
        <w:t>Stanowiska dotyczące projektów studium uwarunkowań</w:t>
      </w:r>
      <w:r w:rsidR="005A5A82">
        <w:t xml:space="preserve"> i </w:t>
      </w:r>
      <w:r>
        <w:t>kierunków zagospodarowania przestrzennego gminy</w:t>
      </w:r>
      <w:r w:rsidR="005A5A82">
        <w:t xml:space="preserve"> i </w:t>
      </w:r>
      <w:r>
        <w:t>projektów planów zagospodarowania przestrzennego gminy,</w:t>
      </w:r>
      <w:r w:rsidR="000E738B">
        <w:t xml:space="preserve"> w </w:t>
      </w:r>
      <w:r>
        <w:t>innym trybie niż strategiczna ocena oddziaływania na środowisko</w:t>
      </w:r>
      <w:bookmarkEnd w:id="1384"/>
    </w:p>
    <w:p w14:paraId="16A5B044" w14:textId="77777777" w:rsidR="008A6A57" w:rsidRDefault="008A6A57" w:rsidP="00F92A2E">
      <w:pPr>
        <w:pStyle w:val="Stylnastroninternet"/>
        <w:rPr>
          <w:lang w:eastAsia="ar-SA"/>
        </w:rPr>
      </w:pPr>
      <w:bookmarkStart w:id="1385" w:name="_Hlk133473701"/>
    </w:p>
    <w:p w14:paraId="160F4758" w14:textId="668B4A76" w:rsidR="002C4666" w:rsidRPr="002C4666" w:rsidRDefault="002C4666" w:rsidP="00F92A2E">
      <w:pPr>
        <w:pStyle w:val="Stylnastroninternet"/>
      </w:pPr>
      <w:r w:rsidRPr="002C4666">
        <w:rPr>
          <w:lang w:eastAsia="ar-SA"/>
        </w:rPr>
        <w:t>W 2022 roku, Zachodniopomorski Państwowy Wojewódzki Inspektor Sanitarny</w:t>
      </w:r>
      <w:r w:rsidR="000E738B">
        <w:rPr>
          <w:lang w:eastAsia="ar-SA"/>
        </w:rPr>
        <w:t xml:space="preserve"> w </w:t>
      </w:r>
      <w:r w:rsidRPr="002C4666">
        <w:rPr>
          <w:lang w:eastAsia="ar-SA"/>
        </w:rPr>
        <w:t>Szczecinie (dalej: ZPWIS) zajął 184 stanowiska</w:t>
      </w:r>
      <w:r w:rsidR="000E738B">
        <w:rPr>
          <w:lang w:eastAsia="ar-SA"/>
        </w:rPr>
        <w:t xml:space="preserve"> w </w:t>
      </w:r>
      <w:r w:rsidRPr="002C4666">
        <w:rPr>
          <w:lang w:eastAsia="ar-SA"/>
        </w:rPr>
        <w:t>trybie innym niż strategiczna ocena oddziaływania na środowisko, wydając 17 opinii</w:t>
      </w:r>
      <w:r w:rsidR="000E738B">
        <w:rPr>
          <w:lang w:eastAsia="ar-SA"/>
        </w:rPr>
        <w:t xml:space="preserve"> w </w:t>
      </w:r>
      <w:r w:rsidRPr="002C4666">
        <w:rPr>
          <w:lang w:eastAsia="ar-SA"/>
        </w:rPr>
        <w:t>sprawach dotyczących projektów studium uwarunkowań</w:t>
      </w:r>
      <w:r w:rsidR="005A5A82">
        <w:rPr>
          <w:lang w:eastAsia="ar-SA"/>
        </w:rPr>
        <w:t xml:space="preserve"> i </w:t>
      </w:r>
      <w:r w:rsidRPr="002C4666">
        <w:rPr>
          <w:lang w:eastAsia="ar-SA"/>
        </w:rPr>
        <w:t>kierunków zagospodarowania przestrzennego gminy oraz 167 opinii</w:t>
      </w:r>
      <w:r w:rsidR="000E738B">
        <w:rPr>
          <w:lang w:eastAsia="ar-SA"/>
        </w:rPr>
        <w:t xml:space="preserve"> w </w:t>
      </w:r>
      <w:r w:rsidRPr="002C4666">
        <w:rPr>
          <w:lang w:eastAsia="ar-SA"/>
        </w:rPr>
        <w:t>sprawach dotyczących projektów miejscowych planów zagospodarowania przestrzennego,</w:t>
      </w:r>
      <w:r w:rsidR="000E738B">
        <w:rPr>
          <w:lang w:eastAsia="ar-SA"/>
        </w:rPr>
        <w:t xml:space="preserve"> </w:t>
      </w:r>
      <w:r w:rsidR="000E738B">
        <w:rPr>
          <w:lang w:eastAsia="ar-SA"/>
        </w:rPr>
        <w:lastRenderedPageBreak/>
        <w:t>w </w:t>
      </w:r>
      <w:r w:rsidRPr="002C4666">
        <w:rPr>
          <w:lang w:eastAsia="ar-SA"/>
        </w:rPr>
        <w:t>tym 7 negatywnie dotyczących m.in. projektów miejscowego planu zagospodarowania przestrzennego</w:t>
      </w:r>
      <w:r w:rsidR="000E738B">
        <w:rPr>
          <w:lang w:eastAsia="ar-SA"/>
        </w:rPr>
        <w:t xml:space="preserve"> w </w:t>
      </w:r>
      <w:r w:rsidRPr="002C4666">
        <w:rPr>
          <w:lang w:eastAsia="ar-SA"/>
        </w:rPr>
        <w:t>odniesieniu do terenów przeznaczonych pod eksploatację kruszywa, rozbudowę istniejącej hodowli drobiu czy zabudowy usługowej komercyjnej planowanej</w:t>
      </w:r>
      <w:r w:rsidR="000E738B">
        <w:rPr>
          <w:lang w:eastAsia="ar-SA"/>
        </w:rPr>
        <w:t xml:space="preserve"> w </w:t>
      </w:r>
      <w:r w:rsidRPr="002C4666">
        <w:rPr>
          <w:lang w:eastAsia="ar-SA"/>
        </w:rPr>
        <w:t>bezpośrednim sąsiedztwie składowiska odpadów.</w:t>
      </w:r>
      <w:r w:rsidRPr="002C4666">
        <w:t xml:space="preserve"> Ocena dokumentacji wykazała bowiem negatywny wpływ ustaleń projektowanych dokumentów na ludzi. </w:t>
      </w:r>
    </w:p>
    <w:bookmarkEnd w:id="1385"/>
    <w:p w14:paraId="7F83FACF" w14:textId="77777777" w:rsidR="002C4666" w:rsidRPr="002C4666" w:rsidRDefault="002C4666" w:rsidP="00F92A2E">
      <w:pPr>
        <w:pStyle w:val="Stylnastroninternet"/>
      </w:pPr>
    </w:p>
    <w:p w14:paraId="2453EB17" w14:textId="4E4CEC28" w:rsidR="00DA04B2" w:rsidRPr="00B80DF6" w:rsidRDefault="00DA04B2" w:rsidP="001332FA">
      <w:pPr>
        <w:pStyle w:val="Nagwek3"/>
        <w:numPr>
          <w:ilvl w:val="1"/>
          <w:numId w:val="132"/>
        </w:numPr>
        <w:spacing w:before="0"/>
      </w:pPr>
      <w:bookmarkStart w:id="1386" w:name="_Toc135828535"/>
      <w:r w:rsidRPr="00E35017">
        <w:t xml:space="preserve">Stanowiska dotyczące projektów planów remediacji, </w:t>
      </w:r>
      <w:bookmarkStart w:id="1387" w:name="_Hlk131149634"/>
      <w:r w:rsidRPr="00E35017">
        <w:t>przeprowadzania działań</w:t>
      </w:r>
      <w:r w:rsidR="00B80DF6">
        <w:t xml:space="preserve"> </w:t>
      </w:r>
      <w:r w:rsidRPr="00B80DF6">
        <w:t>naprawczych</w:t>
      </w:r>
      <w:r w:rsidR="000E738B">
        <w:t xml:space="preserve"> w </w:t>
      </w:r>
      <w:r w:rsidRPr="00B80DF6">
        <w:t>środowisku oraz projektów gminnych programów rewitalizacji</w:t>
      </w:r>
      <w:bookmarkEnd w:id="1387"/>
      <w:r w:rsidRPr="00B80DF6">
        <w:t>.</w:t>
      </w:r>
      <w:bookmarkEnd w:id="1386"/>
    </w:p>
    <w:p w14:paraId="1A23F652" w14:textId="77777777" w:rsidR="002C4666" w:rsidRDefault="002C4666" w:rsidP="00F92A2E">
      <w:pPr>
        <w:pStyle w:val="Stylnastroninternet"/>
        <w:rPr>
          <w:lang w:eastAsia="ar-SA"/>
        </w:rPr>
      </w:pPr>
    </w:p>
    <w:p w14:paraId="450637B6" w14:textId="06365A70" w:rsidR="002C4666" w:rsidRDefault="002C4666" w:rsidP="00F92A2E">
      <w:pPr>
        <w:pStyle w:val="Stylnastroninternet"/>
        <w:rPr>
          <w:rFonts w:cstheme="minorHAnsi"/>
        </w:rPr>
      </w:pPr>
      <w:bookmarkStart w:id="1388" w:name="_Hlk133473724"/>
      <w:r>
        <w:rPr>
          <w:rFonts w:cstheme="minorHAnsi"/>
        </w:rPr>
        <w:t>W 2022 roku,</w:t>
      </w:r>
      <w:r w:rsidR="000E738B">
        <w:rPr>
          <w:rFonts w:cstheme="minorHAnsi"/>
        </w:rPr>
        <w:t xml:space="preserve"> w </w:t>
      </w:r>
      <w:r>
        <w:rPr>
          <w:rFonts w:cstheme="minorHAnsi"/>
        </w:rPr>
        <w:t xml:space="preserve">ramach sprawowania zapobiegawczego </w:t>
      </w:r>
      <w:r w:rsidRPr="00695D54">
        <w:rPr>
          <w:rFonts w:cstheme="minorHAnsi"/>
        </w:rPr>
        <w:t xml:space="preserve">nadzoru sanitarnego </w:t>
      </w:r>
      <w:r>
        <w:rPr>
          <w:rFonts w:cstheme="minorHAnsi"/>
        </w:rPr>
        <w:t xml:space="preserve">ZPWIS </w:t>
      </w:r>
      <w:r w:rsidRPr="00695D54">
        <w:rPr>
          <w:rFonts w:cstheme="minorHAnsi"/>
        </w:rPr>
        <w:t>zaj</w:t>
      </w:r>
      <w:r>
        <w:rPr>
          <w:rFonts w:cstheme="minorHAnsi"/>
        </w:rPr>
        <w:t xml:space="preserve">ął </w:t>
      </w:r>
      <w:r w:rsidRPr="00695D54">
        <w:rPr>
          <w:rFonts w:cstheme="minorHAnsi"/>
        </w:rPr>
        <w:t xml:space="preserve">5 stanowisk, które dotyczyły opinii dla projektów planów remediacji </w:t>
      </w:r>
      <w:r>
        <w:rPr>
          <w:rFonts w:cstheme="minorHAnsi"/>
        </w:rPr>
        <w:t>dla historycznego zanieczyszczenia powierzchni ziemi stwierdzonego na danym terenie,</w:t>
      </w:r>
      <w:r w:rsidR="000E738B">
        <w:rPr>
          <w:rFonts w:cstheme="minorHAnsi"/>
        </w:rPr>
        <w:t xml:space="preserve"> w </w:t>
      </w:r>
      <w:r w:rsidRPr="00057464">
        <w:rPr>
          <w:rFonts w:cstheme="minorHAnsi"/>
          <w:bCs/>
          <w:iCs/>
        </w:rPr>
        <w:t>odniesieniu do</w:t>
      </w:r>
      <w:r w:rsidR="00B937BE">
        <w:rPr>
          <w:rFonts w:cstheme="minorHAnsi"/>
          <w:bCs/>
          <w:iCs/>
        </w:rPr>
        <w:t> </w:t>
      </w:r>
      <w:r w:rsidRPr="00057464">
        <w:rPr>
          <w:rFonts w:cstheme="minorHAnsi"/>
          <w:bCs/>
          <w:iCs/>
        </w:rPr>
        <w:t>oceny występowania znaczącego zagrożenia dla zdrowia ludzi</w:t>
      </w:r>
      <w:r w:rsidRPr="00695D54">
        <w:rPr>
          <w:rFonts w:cstheme="minorHAnsi"/>
        </w:rPr>
        <w:t>.</w:t>
      </w:r>
      <w:r>
        <w:rPr>
          <w:rFonts w:cstheme="minorHAnsi"/>
        </w:rPr>
        <w:t xml:space="preserve"> </w:t>
      </w:r>
    </w:p>
    <w:bookmarkEnd w:id="1388"/>
    <w:p w14:paraId="3229E424" w14:textId="77777777" w:rsidR="004D324E" w:rsidRPr="00817036" w:rsidRDefault="004D324E" w:rsidP="00F92A2E">
      <w:pPr>
        <w:pStyle w:val="Stylnastroninternet"/>
        <w:rPr>
          <w:rFonts w:cstheme="minorHAnsi"/>
        </w:rPr>
      </w:pPr>
    </w:p>
    <w:p w14:paraId="0C0DBD63" w14:textId="4FBADA1E" w:rsidR="00DA04B2" w:rsidRPr="003A74E2" w:rsidRDefault="00DA04B2" w:rsidP="001332FA">
      <w:pPr>
        <w:pStyle w:val="Nagwek3"/>
        <w:numPr>
          <w:ilvl w:val="1"/>
          <w:numId w:val="132"/>
        </w:numPr>
        <w:spacing w:before="0"/>
      </w:pPr>
      <w:bookmarkStart w:id="1389" w:name="_Toc135828536"/>
      <w:r w:rsidRPr="00E35017">
        <w:t>Ocena oddziaływania przedsięwzięć mogących znacząco oddziaływać na środowisko.</w:t>
      </w:r>
      <w:bookmarkEnd w:id="1389"/>
    </w:p>
    <w:p w14:paraId="409CBA12" w14:textId="77777777" w:rsidR="002C4666" w:rsidRDefault="002C4666" w:rsidP="00F92A2E">
      <w:pPr>
        <w:pStyle w:val="Stylnastroninternet"/>
        <w:rPr>
          <w:lang w:eastAsia="ar-SA"/>
        </w:rPr>
      </w:pPr>
    </w:p>
    <w:p w14:paraId="33150E7B" w14:textId="4BD88FC5" w:rsidR="002C4666" w:rsidRPr="00D335A8" w:rsidRDefault="002C4666" w:rsidP="00F92A2E">
      <w:pPr>
        <w:pStyle w:val="Stylnastroninternet"/>
        <w:rPr>
          <w:lang w:eastAsia="ar-SA"/>
        </w:rPr>
      </w:pPr>
      <w:r>
        <w:rPr>
          <w:lang w:eastAsia="ar-SA"/>
        </w:rPr>
        <w:t>Odpowiednio</w:t>
      </w:r>
      <w:r w:rsidRPr="00D335A8">
        <w:rPr>
          <w:lang w:eastAsia="ar-SA"/>
        </w:rPr>
        <w:t xml:space="preserve"> do stopnia szczegółowości opracowywanych dokumentów strategicznych lub przedsięwzięć mogących znacząco oddziaływać na środowisko, </w:t>
      </w:r>
      <w:r>
        <w:rPr>
          <w:lang w:eastAsia="ar-SA"/>
        </w:rPr>
        <w:t xml:space="preserve">organy PIS na terenie województwa zachodniopomorskiego </w:t>
      </w:r>
      <w:r w:rsidRPr="00D335A8">
        <w:rPr>
          <w:lang w:eastAsia="ar-SA"/>
        </w:rPr>
        <w:t>dokonywały kompleksowej oceny ryzyka wpływu zamierzeń (zadań) projektowanych dokumentów strategicznych lub przedsięwzięć na środowisko,</w:t>
      </w:r>
      <w:r w:rsidR="000E738B">
        <w:rPr>
          <w:lang w:eastAsia="ar-SA"/>
        </w:rPr>
        <w:t xml:space="preserve"> w </w:t>
      </w:r>
      <w:r w:rsidRPr="00D335A8">
        <w:rPr>
          <w:lang w:eastAsia="ar-SA"/>
        </w:rPr>
        <w:t>tym na ludzi oraz wpływu planowanych zamierzeń/strategii/programów/przedsięwzięć</w:t>
      </w:r>
      <w:r w:rsidR="000E738B">
        <w:rPr>
          <w:lang w:eastAsia="ar-SA"/>
        </w:rPr>
        <w:t xml:space="preserve"> w </w:t>
      </w:r>
      <w:r w:rsidRPr="00D335A8">
        <w:rPr>
          <w:lang w:eastAsia="ar-SA"/>
        </w:rPr>
        <w:t>zakresie przyjmowanych rozwiązań niwelujących, ograniczających lub rekompensujących negatywne oddziaływanie</w:t>
      </w:r>
      <w:r w:rsidR="005A5A82">
        <w:rPr>
          <w:lang w:eastAsia="ar-SA"/>
        </w:rPr>
        <w:t xml:space="preserve"> i </w:t>
      </w:r>
      <w:r w:rsidRPr="00D335A8">
        <w:rPr>
          <w:lang w:eastAsia="ar-SA"/>
        </w:rPr>
        <w:t>przewidywane uciążliwości na środowisko, pod kątem bezpieczeństwa zdrowotnego ludzi.</w:t>
      </w:r>
    </w:p>
    <w:p w14:paraId="49D963C4" w14:textId="77777777" w:rsidR="002C4666" w:rsidRDefault="002C4666" w:rsidP="00F92A2E">
      <w:pPr>
        <w:pStyle w:val="Stylnastroninternet"/>
        <w:rPr>
          <w:lang w:eastAsia="ar-SA"/>
        </w:rPr>
      </w:pPr>
    </w:p>
    <w:p w14:paraId="33D5434D" w14:textId="7CD4E6B4" w:rsidR="002C4666" w:rsidRPr="00D335A8" w:rsidRDefault="002C4666" w:rsidP="00F92A2E">
      <w:pPr>
        <w:pStyle w:val="Stylnastroninternet"/>
        <w:rPr>
          <w:lang w:eastAsia="ar-SA"/>
        </w:rPr>
      </w:pPr>
      <w:r w:rsidRPr="00D335A8">
        <w:rPr>
          <w:lang w:eastAsia="ar-SA"/>
        </w:rPr>
        <w:t>W 202</w:t>
      </w:r>
      <w:r>
        <w:rPr>
          <w:lang w:eastAsia="ar-SA"/>
        </w:rPr>
        <w:t>2</w:t>
      </w:r>
      <w:r w:rsidRPr="00D335A8">
        <w:rPr>
          <w:lang w:eastAsia="ar-SA"/>
        </w:rPr>
        <w:t xml:space="preserve"> roku, organy P</w:t>
      </w:r>
      <w:r>
        <w:rPr>
          <w:lang w:eastAsia="ar-SA"/>
        </w:rPr>
        <w:t>IS</w:t>
      </w:r>
      <w:r w:rsidRPr="00D335A8">
        <w:rPr>
          <w:lang w:eastAsia="ar-SA"/>
        </w:rPr>
        <w:t xml:space="preserve"> </w:t>
      </w:r>
      <w:r>
        <w:rPr>
          <w:lang w:eastAsia="ar-SA"/>
        </w:rPr>
        <w:t xml:space="preserve">na terenie </w:t>
      </w:r>
      <w:r w:rsidRPr="00D335A8">
        <w:rPr>
          <w:lang w:eastAsia="ar-SA"/>
        </w:rPr>
        <w:t>województwa zachodniopomorskiego</w:t>
      </w:r>
      <w:r>
        <w:rPr>
          <w:lang w:eastAsia="ar-SA"/>
        </w:rPr>
        <w:t>, uczestnicząc</w:t>
      </w:r>
      <w:r w:rsidR="000E738B">
        <w:rPr>
          <w:lang w:eastAsia="ar-SA"/>
        </w:rPr>
        <w:t xml:space="preserve"> w </w:t>
      </w:r>
      <w:r>
        <w:rPr>
          <w:lang w:eastAsia="ar-SA"/>
        </w:rPr>
        <w:t xml:space="preserve">postępowaniu dotyczącym oceny oddziaływania przedsięwzięć kwalifikowanych do mogących znacząco oddziaływać na środowisko, </w:t>
      </w:r>
      <w:r w:rsidRPr="00D335A8">
        <w:rPr>
          <w:lang w:eastAsia="ar-SA"/>
        </w:rPr>
        <w:t xml:space="preserve">zajmowały stanowiska: </w:t>
      </w:r>
    </w:p>
    <w:p w14:paraId="1783A66F" w14:textId="77777777" w:rsidR="002C4666" w:rsidRDefault="002C4666" w:rsidP="00F92A2E">
      <w:pPr>
        <w:pStyle w:val="punktatornastron"/>
        <w:rPr>
          <w:lang w:eastAsia="ar-SA"/>
        </w:rPr>
      </w:pPr>
      <w:r>
        <w:rPr>
          <w:lang w:eastAsia="ar-SA"/>
        </w:rPr>
        <w:t xml:space="preserve">w sprawie obowiązku przeprowadzenia </w:t>
      </w:r>
      <w:r w:rsidRPr="00D335A8">
        <w:rPr>
          <w:lang w:eastAsia="ar-SA"/>
        </w:rPr>
        <w:t>oceny oddziaływania na środowisko</w:t>
      </w:r>
      <w:r>
        <w:rPr>
          <w:lang w:eastAsia="ar-SA"/>
        </w:rPr>
        <w:t xml:space="preserve"> przedsięwzięcia</w:t>
      </w:r>
      <w:r w:rsidRPr="00D335A8">
        <w:rPr>
          <w:lang w:eastAsia="ar-SA"/>
        </w:rPr>
        <w:t xml:space="preserve">; </w:t>
      </w:r>
    </w:p>
    <w:p w14:paraId="3094B26A" w14:textId="77777777" w:rsidR="002C4666" w:rsidRDefault="002C4666" w:rsidP="00F92A2E">
      <w:pPr>
        <w:pStyle w:val="punktatornastron"/>
        <w:rPr>
          <w:lang w:eastAsia="ar-SA"/>
        </w:rPr>
      </w:pPr>
      <w:r w:rsidRPr="00D335A8">
        <w:rPr>
          <w:lang w:eastAsia="ar-SA"/>
        </w:rPr>
        <w:t>w sprawie zakresu raportu o oddziaływaniu na środowisko przedsięwzięcia;</w:t>
      </w:r>
    </w:p>
    <w:p w14:paraId="538D47ED" w14:textId="77777777" w:rsidR="002C4666" w:rsidRDefault="002C4666" w:rsidP="00F92A2E">
      <w:pPr>
        <w:pStyle w:val="punktatornastron"/>
        <w:rPr>
          <w:lang w:eastAsia="ar-SA"/>
        </w:rPr>
      </w:pPr>
      <w:r w:rsidRPr="00D335A8">
        <w:rPr>
          <w:lang w:eastAsia="ar-SA"/>
        </w:rPr>
        <w:t>przed wydaniem decyzji o</w:t>
      </w:r>
      <w:r>
        <w:rPr>
          <w:lang w:eastAsia="ar-SA"/>
        </w:rPr>
        <w:t xml:space="preserve"> </w:t>
      </w:r>
      <w:r w:rsidRPr="00D335A8">
        <w:rPr>
          <w:lang w:eastAsia="ar-SA"/>
        </w:rPr>
        <w:t xml:space="preserve">środowiskowych uwarunkowaniach; </w:t>
      </w:r>
    </w:p>
    <w:p w14:paraId="6E0D2A82" w14:textId="21073F7F" w:rsidR="002C4666" w:rsidRPr="00184EC5" w:rsidRDefault="002C4666" w:rsidP="00F92A2E">
      <w:pPr>
        <w:pStyle w:val="punktatornastron"/>
        <w:rPr>
          <w:lang w:eastAsia="ar-SA"/>
        </w:rPr>
      </w:pPr>
      <w:r>
        <w:rPr>
          <w:lang w:eastAsia="ar-SA"/>
        </w:rPr>
        <w:t>inne,</w:t>
      </w:r>
      <w:r w:rsidR="000E738B">
        <w:rPr>
          <w:lang w:eastAsia="ar-SA"/>
        </w:rPr>
        <w:t xml:space="preserve"> w </w:t>
      </w:r>
      <w:r>
        <w:rPr>
          <w:lang w:eastAsia="ar-SA"/>
        </w:rPr>
        <w:t xml:space="preserve">ramach przeprowadzonych </w:t>
      </w:r>
      <w:r w:rsidRPr="00D335A8">
        <w:rPr>
          <w:lang w:eastAsia="ar-SA"/>
        </w:rPr>
        <w:t>ponown</w:t>
      </w:r>
      <w:r>
        <w:rPr>
          <w:lang w:eastAsia="ar-SA"/>
        </w:rPr>
        <w:t>ych</w:t>
      </w:r>
      <w:r w:rsidRPr="00D335A8">
        <w:rPr>
          <w:lang w:eastAsia="ar-SA"/>
        </w:rPr>
        <w:t xml:space="preserve"> ocen oddziaływania </w:t>
      </w:r>
      <w:r>
        <w:rPr>
          <w:lang w:eastAsia="ar-SA"/>
        </w:rPr>
        <w:t xml:space="preserve">przedsięwzięć </w:t>
      </w:r>
      <w:r w:rsidRPr="00D335A8">
        <w:rPr>
          <w:lang w:eastAsia="ar-SA"/>
        </w:rPr>
        <w:t>na</w:t>
      </w:r>
      <w:r w:rsidR="00C6422F">
        <w:rPr>
          <w:lang w:eastAsia="ar-SA"/>
        </w:rPr>
        <w:t> </w:t>
      </w:r>
      <w:r w:rsidRPr="00D335A8">
        <w:rPr>
          <w:lang w:eastAsia="ar-SA"/>
        </w:rPr>
        <w:t>środowisko</w:t>
      </w:r>
      <w:r>
        <w:rPr>
          <w:lang w:eastAsia="ar-SA"/>
        </w:rPr>
        <w:t>.</w:t>
      </w:r>
    </w:p>
    <w:p w14:paraId="0A24AE26" w14:textId="624F6343" w:rsidR="002C4666" w:rsidRPr="00FA09C1" w:rsidRDefault="002C4666" w:rsidP="00F92A2E">
      <w:pPr>
        <w:pStyle w:val="Stylnastroninternet"/>
        <w:rPr>
          <w:lang w:eastAsia="ar-SA"/>
        </w:rPr>
      </w:pPr>
      <w:r w:rsidRPr="000A0408">
        <w:rPr>
          <w:lang w:eastAsia="ar-SA"/>
        </w:rPr>
        <w:t>W ramach sprawowania zapobiegawczego nadzoru sanitarnego organy PIS województwa zachodniopomorskiego wydały łącznie 1100 opinii</w:t>
      </w:r>
      <w:r w:rsidR="000E738B">
        <w:rPr>
          <w:lang w:eastAsia="ar-SA"/>
        </w:rPr>
        <w:t xml:space="preserve"> w </w:t>
      </w:r>
      <w:r w:rsidRPr="000A0408">
        <w:rPr>
          <w:lang w:eastAsia="ar-SA"/>
        </w:rPr>
        <w:t>ww. zakresie,</w:t>
      </w:r>
      <w:r w:rsidR="000E738B">
        <w:rPr>
          <w:lang w:eastAsia="ar-SA"/>
        </w:rPr>
        <w:t xml:space="preserve"> w </w:t>
      </w:r>
      <w:r w:rsidRPr="000A0408">
        <w:rPr>
          <w:lang w:eastAsia="ar-SA"/>
        </w:rPr>
        <w:t>tym 5</w:t>
      </w:r>
      <w:r w:rsidR="00C03631">
        <w:rPr>
          <w:lang w:eastAsia="ar-SA"/>
        </w:rPr>
        <w:t> </w:t>
      </w:r>
      <w:r w:rsidRPr="000A0408">
        <w:rPr>
          <w:lang w:eastAsia="ar-SA"/>
        </w:rPr>
        <w:t>negatywnych</w:t>
      </w:r>
      <w:r w:rsidR="000E738B">
        <w:rPr>
          <w:lang w:eastAsia="ar-SA"/>
        </w:rPr>
        <w:t xml:space="preserve"> w </w:t>
      </w:r>
      <w:r w:rsidRPr="000A0408">
        <w:rPr>
          <w:lang w:eastAsia="ar-SA"/>
        </w:rPr>
        <w:t>sprawach dotyczących realizacji przedsięwzięć przed wydaniem decyzji o</w:t>
      </w:r>
      <w:r w:rsidR="00C6422F">
        <w:rPr>
          <w:lang w:eastAsia="ar-SA"/>
        </w:rPr>
        <w:t> </w:t>
      </w:r>
      <w:r w:rsidRPr="000A0408">
        <w:rPr>
          <w:lang w:eastAsia="ar-SA"/>
        </w:rPr>
        <w:t>środowiskowych uwarunkowaniach,</w:t>
      </w:r>
      <w:r w:rsidR="000E738B">
        <w:rPr>
          <w:lang w:eastAsia="ar-SA"/>
        </w:rPr>
        <w:t xml:space="preserve"> w </w:t>
      </w:r>
      <w:r w:rsidRPr="000A0408">
        <w:rPr>
          <w:lang w:eastAsia="ar-SA"/>
        </w:rPr>
        <w:t>zakresie ich wpływu na zdrowie</w:t>
      </w:r>
      <w:r w:rsidR="005A5A82">
        <w:rPr>
          <w:lang w:eastAsia="ar-SA"/>
        </w:rPr>
        <w:t xml:space="preserve"> i </w:t>
      </w:r>
      <w:r w:rsidRPr="000A0408">
        <w:rPr>
          <w:lang w:eastAsia="ar-SA"/>
        </w:rPr>
        <w:t>życie ludzi.</w:t>
      </w:r>
    </w:p>
    <w:p w14:paraId="64FFA428" w14:textId="77777777" w:rsidR="00BF51BC" w:rsidRPr="00E122AF" w:rsidRDefault="00BF51BC" w:rsidP="00F92A2E">
      <w:pPr>
        <w:pStyle w:val="Stylnastroninternet"/>
        <w:rPr>
          <w:lang w:eastAsia="ar-SA"/>
        </w:rPr>
      </w:pPr>
    </w:p>
    <w:p w14:paraId="5B4229DD" w14:textId="5A7AF377" w:rsidR="00DA04B2" w:rsidRPr="00E35017" w:rsidRDefault="00DA04B2" w:rsidP="001332FA">
      <w:pPr>
        <w:pStyle w:val="Nagwek3"/>
        <w:numPr>
          <w:ilvl w:val="1"/>
          <w:numId w:val="132"/>
        </w:numPr>
        <w:spacing w:before="0"/>
      </w:pPr>
      <w:bookmarkStart w:id="1390" w:name="_Toc135828537"/>
      <w:r w:rsidRPr="00E35017">
        <w:lastRenderedPageBreak/>
        <w:t>Uzgadnianie dokumentacji projektowej.</w:t>
      </w:r>
      <w:bookmarkEnd w:id="1390"/>
    </w:p>
    <w:p w14:paraId="144CEC30" w14:textId="77777777" w:rsidR="00DA04B2" w:rsidRPr="002739D2" w:rsidRDefault="00DA04B2" w:rsidP="00F92A2E">
      <w:pPr>
        <w:pStyle w:val="Stylnastroninternet"/>
      </w:pPr>
    </w:p>
    <w:p w14:paraId="5B285445" w14:textId="782CE014" w:rsidR="002C4666" w:rsidRDefault="002C4666" w:rsidP="00F92A2E">
      <w:pPr>
        <w:pStyle w:val="Stylnastroninternet"/>
      </w:pPr>
      <w:bookmarkStart w:id="1391" w:name="_Hlk133473761"/>
      <w:r>
        <w:t>W 2022 roku, organy PIS oraz rzeczoznawcy do spraw sanitarnohigienicznych uzgadniali dokumentację projektową inwestycji,</w:t>
      </w:r>
      <w:r w:rsidR="000E738B">
        <w:t xml:space="preserve"> w </w:t>
      </w:r>
      <w:r>
        <w:t>procesie inwestycyjnym, na etapie projektowania obiektów budowlanych,</w:t>
      </w:r>
      <w:r w:rsidR="000E738B">
        <w:t xml:space="preserve"> w </w:t>
      </w:r>
      <w:r>
        <w:t>tym uzyskiwania decyzji o pozwoleniu na budowę.</w:t>
      </w:r>
    </w:p>
    <w:p w14:paraId="3535B97A" w14:textId="00092CBB" w:rsidR="002C4666" w:rsidRDefault="002C4666" w:rsidP="00F92A2E">
      <w:pPr>
        <w:pStyle w:val="Stylnastroninternet"/>
      </w:pPr>
      <w:r>
        <w:t>Rzeczoznawcy do spraw sanitarnohigienicznych uzgadniają dokumentacje projektowe obiektów budowlanych</w:t>
      </w:r>
      <w:r w:rsidR="000E738B">
        <w:t xml:space="preserve"> w </w:t>
      </w:r>
      <w:r>
        <w:t>imieniu państwowego inspektora sanitarnego pod względem wymagań higienicznych</w:t>
      </w:r>
      <w:r w:rsidR="005A5A82">
        <w:t xml:space="preserve"> i </w:t>
      </w:r>
      <w:r>
        <w:t>zdrowotnych, działając na podstawie uprawnień nadanych przez Głównego Inspektora Sanitarnego</w:t>
      </w:r>
      <w:r w:rsidR="000E738B">
        <w:t xml:space="preserve"> w </w:t>
      </w:r>
      <w:r>
        <w:t>zakresie: budownictwa przemysłowego, budownictwa ogólnego bez obiektów zdrowia, budownictwa ogólnego</w:t>
      </w:r>
      <w:r w:rsidR="005A5A82">
        <w:t xml:space="preserve"> z </w:t>
      </w:r>
      <w:r>
        <w:t>obiektami ochrony zdrowia oraz</w:t>
      </w:r>
      <w:r w:rsidR="00C6422F">
        <w:t> </w:t>
      </w:r>
      <w:r>
        <w:t>bez ograniczeń.</w:t>
      </w:r>
      <w:r w:rsidR="000E738B">
        <w:t xml:space="preserve"> </w:t>
      </w:r>
      <w:r w:rsidR="004D324E">
        <w:t>W</w:t>
      </w:r>
      <w:r w:rsidR="000E738B">
        <w:t> </w:t>
      </w:r>
      <w:r>
        <w:t>2022 roku, na terenie województwa zachodniopomorskiego było zarejestrowanych oraz aktywnie działających 16 rzeczoznawców.</w:t>
      </w:r>
    </w:p>
    <w:p w14:paraId="69195210" w14:textId="3451A16F" w:rsidR="002C4666" w:rsidRDefault="002C4666" w:rsidP="00F92A2E">
      <w:pPr>
        <w:pStyle w:val="Stylnastroninternet"/>
      </w:pPr>
      <w:r w:rsidRPr="000A0408">
        <w:t>Organy PIS oraz rzeczoznawcy do spraw sanitarnohigienicznych województwa zachodniopomorskiego</w:t>
      </w:r>
      <w:r w:rsidR="000E738B">
        <w:t xml:space="preserve"> w </w:t>
      </w:r>
      <w:r w:rsidRPr="000A0408">
        <w:t>2022 roku dokonali 1479 uzgodnień dokumentacji projektowej inwestycji pod względem wymagań higienicznych</w:t>
      </w:r>
      <w:r w:rsidR="005A5A82">
        <w:t xml:space="preserve"> i </w:t>
      </w:r>
      <w:r w:rsidRPr="000A0408">
        <w:t xml:space="preserve">zdrowotnych. Liczba uzgodnień dokonanych </w:t>
      </w:r>
      <w:r w:rsidRPr="00FE38DF">
        <w:t xml:space="preserve">przez organy PIS </w:t>
      </w:r>
      <w:r w:rsidRPr="004400BC">
        <w:t>wyniosła 146 uzgodnień,</w:t>
      </w:r>
      <w:r w:rsidR="000E738B">
        <w:t xml:space="preserve"> w </w:t>
      </w:r>
      <w:r w:rsidRPr="004400BC">
        <w:t xml:space="preserve">tym 1 dokumentację projektową uzgodniono negatywnie </w:t>
      </w:r>
      <w:r w:rsidRPr="004400BC">
        <w:rPr>
          <w:rFonts w:ascii="Calibri" w:hAnsi="Calibri"/>
        </w:rPr>
        <w:t>ze względu na nieprawidłowości stwierdzone</w:t>
      </w:r>
      <w:r w:rsidR="000E738B">
        <w:rPr>
          <w:rFonts w:ascii="Calibri" w:hAnsi="Calibri"/>
        </w:rPr>
        <w:t xml:space="preserve"> w </w:t>
      </w:r>
      <w:r w:rsidRPr="004400BC">
        <w:rPr>
          <w:rFonts w:ascii="Calibri" w:hAnsi="Calibri"/>
        </w:rPr>
        <w:t xml:space="preserve">wyniku analizy dokumentacji projektowej dla zamierzenia inwestycyjnego obejmującego projekt warsztatu mechaniki pojazdowej </w:t>
      </w:r>
      <w:r w:rsidRPr="004400BC">
        <w:t>oraz 1333 uzgodnień dokonanych przez rzeczoznawców do spraw sanitarnohigienicznych.</w:t>
      </w:r>
    </w:p>
    <w:bookmarkEnd w:id="1391"/>
    <w:p w14:paraId="0855CEFF" w14:textId="77777777" w:rsidR="00DA04B2" w:rsidRPr="002739D2" w:rsidRDefault="00DA04B2" w:rsidP="00F92A2E">
      <w:pPr>
        <w:pStyle w:val="Stylnastroninternet"/>
      </w:pPr>
    </w:p>
    <w:p w14:paraId="1FE97F6B" w14:textId="52383AA1" w:rsidR="00DA04B2" w:rsidRDefault="00DA04B2" w:rsidP="001332FA">
      <w:pPr>
        <w:pStyle w:val="Nagwek3"/>
        <w:numPr>
          <w:ilvl w:val="1"/>
          <w:numId w:val="132"/>
        </w:numPr>
        <w:spacing w:before="0"/>
      </w:pPr>
      <w:bookmarkStart w:id="1392" w:name="_Toc135828538"/>
      <w:r w:rsidRPr="00E35017">
        <w:t>Odstępstwa od obowiązujących przepisów</w:t>
      </w:r>
      <w:bookmarkEnd w:id="1392"/>
    </w:p>
    <w:p w14:paraId="4CC9969C" w14:textId="77777777" w:rsidR="008A6A57" w:rsidRPr="008A6A57" w:rsidRDefault="008A6A57" w:rsidP="00F92A2E">
      <w:pPr>
        <w:pStyle w:val="Stylnastroninternet"/>
      </w:pPr>
    </w:p>
    <w:p w14:paraId="223FE637" w14:textId="229D8AE2" w:rsidR="00A538B4" w:rsidRDefault="00A538B4" w:rsidP="00F92A2E">
      <w:pPr>
        <w:pStyle w:val="Stylnastroninternet"/>
        <w:rPr>
          <w:rFonts w:cstheme="minorHAnsi"/>
          <w:szCs w:val="24"/>
        </w:rPr>
      </w:pPr>
      <w:bookmarkStart w:id="1393" w:name="_Hlk133473977"/>
      <w:r>
        <w:rPr>
          <w:rFonts w:cstheme="minorHAnsi"/>
          <w:szCs w:val="24"/>
        </w:rPr>
        <w:t>W 2022 r. organy PIS na terenie województwa zachodniopomorskiego zajmowały stanowiska wymagane przepisami prawa materialnego m.in. dotyczące zastosowania rozwiązań innych niż określone</w:t>
      </w:r>
      <w:r w:rsidR="000E738B">
        <w:rPr>
          <w:rFonts w:cstheme="minorHAnsi"/>
          <w:szCs w:val="24"/>
        </w:rPr>
        <w:t xml:space="preserve"> w </w:t>
      </w:r>
      <w:r>
        <w:rPr>
          <w:rFonts w:cstheme="minorHAnsi"/>
          <w:szCs w:val="24"/>
        </w:rPr>
        <w:t>obowiązujących przepisach prawa,</w:t>
      </w:r>
      <w:r w:rsidR="000E738B">
        <w:rPr>
          <w:rFonts w:cstheme="minorHAnsi"/>
          <w:szCs w:val="24"/>
        </w:rPr>
        <w:t xml:space="preserve"> w </w:t>
      </w:r>
      <w:r w:rsidRPr="004400BC">
        <w:rPr>
          <w:rFonts w:cstheme="minorHAnsi"/>
          <w:szCs w:val="24"/>
        </w:rPr>
        <w:t>tym</w:t>
      </w:r>
      <w:r w:rsidR="000E738B">
        <w:rPr>
          <w:rFonts w:cstheme="minorHAnsi"/>
          <w:szCs w:val="24"/>
        </w:rPr>
        <w:t xml:space="preserve"> w </w:t>
      </w:r>
      <w:r w:rsidRPr="004400BC">
        <w:rPr>
          <w:rFonts w:cstheme="minorHAnsi"/>
          <w:szCs w:val="24"/>
        </w:rPr>
        <w:t>zakresie warunków technicznych. Stanowiska</w:t>
      </w:r>
      <w:r w:rsidR="000E738B">
        <w:rPr>
          <w:rFonts w:cstheme="minorHAnsi"/>
          <w:szCs w:val="24"/>
        </w:rPr>
        <w:t xml:space="preserve"> w </w:t>
      </w:r>
      <w:r w:rsidRPr="004400BC">
        <w:rPr>
          <w:rFonts w:cstheme="minorHAnsi"/>
          <w:szCs w:val="24"/>
        </w:rPr>
        <w:t>zakresie odstępstw od przepisów dotyczyły m.in. obniżenia wysokości pomieszczeń przeznaczonych na pobyt ludzi, obniżenia poziomu podłogi</w:t>
      </w:r>
      <w:r w:rsidR="000E738B">
        <w:rPr>
          <w:rFonts w:cstheme="minorHAnsi"/>
          <w:szCs w:val="24"/>
        </w:rPr>
        <w:t xml:space="preserve"> w </w:t>
      </w:r>
      <w:r w:rsidRPr="004400BC">
        <w:rPr>
          <w:rFonts w:cstheme="minorHAnsi"/>
          <w:szCs w:val="24"/>
        </w:rPr>
        <w:t>szczególności pomieszczeń produkcyjnych, handlowych, usługowych. Odnosiły się również do zastosowania recyrkulacji powietrza</w:t>
      </w:r>
      <w:r w:rsidR="000E738B">
        <w:rPr>
          <w:rFonts w:cstheme="minorHAnsi"/>
          <w:szCs w:val="24"/>
        </w:rPr>
        <w:t xml:space="preserve"> w </w:t>
      </w:r>
      <w:r w:rsidRPr="004400BC">
        <w:rPr>
          <w:rFonts w:cstheme="minorHAnsi"/>
          <w:szCs w:val="24"/>
        </w:rPr>
        <w:t>budynkach działalności leczniczej,</w:t>
      </w:r>
      <w:r>
        <w:rPr>
          <w:rFonts w:cstheme="minorHAnsi"/>
          <w:szCs w:val="24"/>
        </w:rPr>
        <w:t xml:space="preserve"> usytuowania wyrzutni powietrza instalacji wentylacyjnych</w:t>
      </w:r>
      <w:r w:rsidR="005A5A82">
        <w:rPr>
          <w:rFonts w:cstheme="minorHAnsi"/>
          <w:szCs w:val="24"/>
        </w:rPr>
        <w:t xml:space="preserve"> i </w:t>
      </w:r>
      <w:r>
        <w:rPr>
          <w:rFonts w:cstheme="minorHAnsi"/>
          <w:szCs w:val="24"/>
        </w:rPr>
        <w:t>klimatyzacyjnych,</w:t>
      </w:r>
      <w:r w:rsidR="005A5A82">
        <w:rPr>
          <w:rFonts w:cstheme="minorHAnsi"/>
          <w:szCs w:val="24"/>
        </w:rPr>
        <w:t xml:space="preserve"> a </w:t>
      </w:r>
      <w:r>
        <w:rPr>
          <w:rFonts w:cstheme="minorHAnsi"/>
          <w:szCs w:val="24"/>
        </w:rPr>
        <w:t>także odległości lokalizowania zbiorników na nieczystości ciekłe, miejsc na kontenery na odpady stałe od</w:t>
      </w:r>
      <w:r w:rsidR="00C6422F">
        <w:rPr>
          <w:rFonts w:cstheme="minorHAnsi"/>
          <w:szCs w:val="24"/>
        </w:rPr>
        <w:t> </w:t>
      </w:r>
      <w:r>
        <w:rPr>
          <w:rFonts w:cstheme="minorHAnsi"/>
          <w:szCs w:val="24"/>
        </w:rPr>
        <w:t>okien</w:t>
      </w:r>
      <w:r w:rsidR="005A5A82">
        <w:rPr>
          <w:rFonts w:cstheme="minorHAnsi"/>
          <w:szCs w:val="24"/>
        </w:rPr>
        <w:t xml:space="preserve"> i </w:t>
      </w:r>
      <w:r>
        <w:rPr>
          <w:rFonts w:cstheme="minorHAnsi"/>
          <w:szCs w:val="24"/>
        </w:rPr>
        <w:t>drzwi budynków</w:t>
      </w:r>
      <w:r w:rsidR="005A5A82">
        <w:rPr>
          <w:rFonts w:cstheme="minorHAnsi"/>
          <w:szCs w:val="24"/>
        </w:rPr>
        <w:t xml:space="preserve"> z </w:t>
      </w:r>
      <w:r>
        <w:rPr>
          <w:rFonts w:cstheme="minorHAnsi"/>
          <w:szCs w:val="24"/>
        </w:rPr>
        <w:t>pomieszczeniami na pobyt ludzi, od granicy</w:t>
      </w:r>
      <w:r w:rsidR="005A5A82">
        <w:rPr>
          <w:rFonts w:cstheme="minorHAnsi"/>
          <w:szCs w:val="24"/>
        </w:rPr>
        <w:t xml:space="preserve"> z </w:t>
      </w:r>
      <w:r>
        <w:rPr>
          <w:rFonts w:cstheme="minorHAnsi"/>
          <w:szCs w:val="24"/>
        </w:rPr>
        <w:t>sąsiednią działką czy od magazynów spożywczych.</w:t>
      </w:r>
    </w:p>
    <w:p w14:paraId="086F9F61" w14:textId="4ACF528F" w:rsidR="00A538B4" w:rsidRDefault="00A538B4" w:rsidP="00F92A2E">
      <w:pPr>
        <w:pStyle w:val="Stylnastroninternet"/>
        <w:rPr>
          <w:rFonts w:cstheme="minorHAnsi"/>
          <w:szCs w:val="24"/>
        </w:rPr>
      </w:pPr>
      <w:r w:rsidRPr="00604E6D">
        <w:rPr>
          <w:rFonts w:cstheme="minorHAnsi"/>
          <w:szCs w:val="24"/>
        </w:rPr>
        <w:t>Ogółem,</w:t>
      </w:r>
      <w:r w:rsidR="000E738B">
        <w:rPr>
          <w:rFonts w:cstheme="minorHAnsi"/>
          <w:szCs w:val="24"/>
        </w:rPr>
        <w:t xml:space="preserve"> w </w:t>
      </w:r>
      <w:r w:rsidRPr="00604E6D">
        <w:rPr>
          <w:rFonts w:cstheme="minorHAnsi"/>
          <w:szCs w:val="24"/>
        </w:rPr>
        <w:t>2022 roku, organy PIS na terenie województwa zachodniopomorskiego wydały 125 zgód, uzgodnień</w:t>
      </w:r>
      <w:r w:rsidR="005A5A82">
        <w:rPr>
          <w:rFonts w:cstheme="minorHAnsi"/>
          <w:szCs w:val="24"/>
        </w:rPr>
        <w:t xml:space="preserve"> i </w:t>
      </w:r>
      <w:r w:rsidRPr="00604E6D">
        <w:rPr>
          <w:rFonts w:cstheme="minorHAnsi"/>
          <w:szCs w:val="24"/>
        </w:rPr>
        <w:t>opinii</w:t>
      </w:r>
      <w:r w:rsidR="000E738B">
        <w:rPr>
          <w:rFonts w:cstheme="minorHAnsi"/>
          <w:szCs w:val="24"/>
        </w:rPr>
        <w:t xml:space="preserve"> w </w:t>
      </w:r>
      <w:r w:rsidRPr="00604E6D">
        <w:rPr>
          <w:rFonts w:cstheme="minorHAnsi"/>
          <w:szCs w:val="24"/>
        </w:rPr>
        <w:t>ww. zakresie,</w:t>
      </w:r>
      <w:r w:rsidR="000E738B">
        <w:rPr>
          <w:rFonts w:cstheme="minorHAnsi"/>
          <w:szCs w:val="24"/>
        </w:rPr>
        <w:t xml:space="preserve"> w </w:t>
      </w:r>
      <w:r w:rsidRPr="00604E6D">
        <w:rPr>
          <w:rFonts w:cstheme="minorHAnsi"/>
          <w:szCs w:val="24"/>
        </w:rPr>
        <w:t>tym 5 negatywnie, które dotyczyły spraw prowadzonych przez ZPWIS m.in.</w:t>
      </w:r>
      <w:r w:rsidR="000E738B">
        <w:rPr>
          <w:rFonts w:cstheme="minorHAnsi"/>
          <w:szCs w:val="24"/>
        </w:rPr>
        <w:t xml:space="preserve"> w </w:t>
      </w:r>
      <w:r w:rsidRPr="00604E6D">
        <w:rPr>
          <w:rFonts w:cstheme="minorHAnsi"/>
          <w:szCs w:val="24"/>
        </w:rPr>
        <w:t>zakresie lokalizacji poniżej poziomu otaczającego terenu projektowanych pomieszczeń stałej pracy oraz zastosowania</w:t>
      </w:r>
      <w:r w:rsidR="000E738B">
        <w:rPr>
          <w:rFonts w:cstheme="minorHAnsi"/>
          <w:szCs w:val="24"/>
        </w:rPr>
        <w:t xml:space="preserve"> w </w:t>
      </w:r>
      <w:r w:rsidRPr="00604E6D">
        <w:rPr>
          <w:rFonts w:cstheme="minorHAnsi"/>
          <w:szCs w:val="24"/>
        </w:rPr>
        <w:t>pomieszczeniach stałej pracy wyłącznie oświetlenia sztucznego,</w:t>
      </w:r>
      <w:r w:rsidR="000E738B">
        <w:rPr>
          <w:rFonts w:cstheme="minorHAnsi"/>
          <w:szCs w:val="24"/>
        </w:rPr>
        <w:t xml:space="preserve"> w </w:t>
      </w:r>
      <w:r w:rsidRPr="00604E6D">
        <w:rPr>
          <w:rFonts w:cstheme="minorHAnsi"/>
          <w:szCs w:val="24"/>
        </w:rPr>
        <w:t>tym</w:t>
      </w:r>
      <w:r>
        <w:rPr>
          <w:rFonts w:cstheme="minorHAnsi"/>
          <w:szCs w:val="24"/>
        </w:rPr>
        <w:t xml:space="preserve"> elektrycznego.</w:t>
      </w:r>
      <w:r w:rsidR="000E738B">
        <w:rPr>
          <w:rFonts w:cstheme="minorHAnsi"/>
          <w:szCs w:val="24"/>
        </w:rPr>
        <w:t xml:space="preserve"> </w:t>
      </w:r>
      <w:r w:rsidR="004D324E">
        <w:rPr>
          <w:rFonts w:cstheme="minorHAnsi"/>
          <w:szCs w:val="24"/>
        </w:rPr>
        <w:t>W</w:t>
      </w:r>
      <w:r w:rsidR="000E738B">
        <w:rPr>
          <w:rFonts w:cstheme="minorHAnsi"/>
          <w:szCs w:val="24"/>
        </w:rPr>
        <w:t> </w:t>
      </w:r>
      <w:r>
        <w:rPr>
          <w:rFonts w:cstheme="minorHAnsi"/>
          <w:szCs w:val="24"/>
        </w:rPr>
        <w:t>sprawach tych ZPWIS działał</w:t>
      </w:r>
      <w:r w:rsidR="000E738B">
        <w:rPr>
          <w:rFonts w:cstheme="minorHAnsi"/>
          <w:szCs w:val="24"/>
        </w:rPr>
        <w:t xml:space="preserve"> w </w:t>
      </w:r>
      <w:r>
        <w:rPr>
          <w:rFonts w:cstheme="minorHAnsi"/>
          <w:szCs w:val="24"/>
        </w:rPr>
        <w:t>porozumieniu</w:t>
      </w:r>
      <w:r w:rsidR="005A5A82">
        <w:rPr>
          <w:rFonts w:cstheme="minorHAnsi"/>
          <w:szCs w:val="24"/>
        </w:rPr>
        <w:t xml:space="preserve"> z </w:t>
      </w:r>
      <w:r>
        <w:rPr>
          <w:rFonts w:cstheme="minorHAnsi"/>
          <w:szCs w:val="24"/>
        </w:rPr>
        <w:t>Państwową Inspekcją Pracy</w:t>
      </w:r>
      <w:r w:rsidR="000E738B">
        <w:rPr>
          <w:rFonts w:cstheme="minorHAnsi"/>
          <w:szCs w:val="24"/>
        </w:rPr>
        <w:t xml:space="preserve"> w </w:t>
      </w:r>
      <w:r>
        <w:rPr>
          <w:rFonts w:cstheme="minorHAnsi"/>
          <w:szCs w:val="24"/>
        </w:rPr>
        <w:t>Szczecinie,</w:t>
      </w:r>
      <w:r w:rsidR="005A5A82">
        <w:rPr>
          <w:rFonts w:cstheme="minorHAnsi"/>
          <w:szCs w:val="24"/>
        </w:rPr>
        <w:t xml:space="preserve"> a </w:t>
      </w:r>
      <w:r>
        <w:rPr>
          <w:rFonts w:cstheme="minorHAnsi"/>
          <w:szCs w:val="24"/>
        </w:rPr>
        <w:t>wydane negatywne stanowiska dotyczyły pomieszczenia pracy</w:t>
      </w:r>
      <w:r w:rsidRPr="00057464">
        <w:rPr>
          <w:rFonts w:cstheme="minorHAnsi"/>
          <w:szCs w:val="24"/>
        </w:rPr>
        <w:t xml:space="preserve"> </w:t>
      </w:r>
      <w:r>
        <w:rPr>
          <w:rFonts w:cstheme="minorHAnsi"/>
          <w:szCs w:val="24"/>
        </w:rPr>
        <w:t>o funkcji usługowej,</w:t>
      </w:r>
      <w:r w:rsidR="000E738B">
        <w:rPr>
          <w:rFonts w:cstheme="minorHAnsi"/>
          <w:szCs w:val="24"/>
        </w:rPr>
        <w:t xml:space="preserve"> w </w:t>
      </w:r>
      <w:r>
        <w:rPr>
          <w:rFonts w:cstheme="minorHAnsi"/>
          <w:szCs w:val="24"/>
        </w:rPr>
        <w:t xml:space="preserve">którym nie zapewniono </w:t>
      </w:r>
      <w:r>
        <w:rPr>
          <w:rFonts w:cstheme="minorHAnsi"/>
          <w:szCs w:val="24"/>
        </w:rPr>
        <w:lastRenderedPageBreak/>
        <w:t xml:space="preserve">minimalnej wysokości oraz pomieszczeń </w:t>
      </w:r>
      <w:r>
        <w:rPr>
          <w:rFonts w:ascii="Calibri" w:hAnsi="Calibri" w:cs="Calibri"/>
          <w:szCs w:val="24"/>
        </w:rPr>
        <w:t xml:space="preserve">hali produkcyjno-magazynowej, dla których nie było uzasadnienia dla </w:t>
      </w:r>
      <w:r w:rsidRPr="00283EBB">
        <w:rPr>
          <w:rFonts w:cstheme="minorHAnsi"/>
          <w:szCs w:val="24"/>
        </w:rPr>
        <w:t>zastosowania</w:t>
      </w:r>
      <w:r w:rsidR="000E738B">
        <w:rPr>
          <w:rFonts w:cstheme="minorHAnsi"/>
          <w:szCs w:val="24"/>
        </w:rPr>
        <w:t xml:space="preserve"> w </w:t>
      </w:r>
      <w:r>
        <w:rPr>
          <w:rFonts w:cstheme="minorHAnsi"/>
          <w:szCs w:val="24"/>
        </w:rPr>
        <w:t xml:space="preserve">nich </w:t>
      </w:r>
      <w:r w:rsidRPr="00283EBB">
        <w:rPr>
          <w:rFonts w:cstheme="minorHAnsi"/>
          <w:szCs w:val="24"/>
        </w:rPr>
        <w:t>oświetlenia wyłącznie sztucznego</w:t>
      </w:r>
      <w:r>
        <w:rPr>
          <w:rFonts w:cstheme="minorHAnsi"/>
          <w:szCs w:val="24"/>
        </w:rPr>
        <w:t>. ZPWIS zajął również negatywne stanowisko</w:t>
      </w:r>
      <w:r w:rsidR="000E738B">
        <w:rPr>
          <w:rFonts w:cstheme="minorHAnsi"/>
          <w:szCs w:val="24"/>
        </w:rPr>
        <w:t xml:space="preserve"> w </w:t>
      </w:r>
      <w:r>
        <w:rPr>
          <w:rFonts w:cstheme="minorHAnsi"/>
          <w:szCs w:val="24"/>
        </w:rPr>
        <w:t>odniesieniu do projektowanych poniżej poziomu terenu przy budynku pomieszczeń działalności leczniczej</w:t>
      </w:r>
      <w:r w:rsidR="005A5A82">
        <w:rPr>
          <w:rFonts w:cstheme="minorHAnsi"/>
          <w:szCs w:val="24"/>
        </w:rPr>
        <w:t xml:space="preserve"> z </w:t>
      </w:r>
      <w:r>
        <w:rPr>
          <w:rFonts w:cstheme="minorHAnsi"/>
          <w:szCs w:val="24"/>
        </w:rPr>
        <w:t>uwagi na nich diagnostyczno-zabiegowy charakter uniemożliwiający lokalizację tego typu pomieszczeń</w:t>
      </w:r>
      <w:r w:rsidR="000E738B">
        <w:rPr>
          <w:rFonts w:cstheme="minorHAnsi"/>
          <w:szCs w:val="24"/>
        </w:rPr>
        <w:t xml:space="preserve"> w </w:t>
      </w:r>
      <w:r>
        <w:rPr>
          <w:rFonts w:cstheme="minorHAnsi"/>
          <w:szCs w:val="24"/>
        </w:rPr>
        <w:t>zagłębieniu oraz negatywnie uzgodnił wskazania ekspertyzy technicznej</w:t>
      </w:r>
      <w:r w:rsidR="000E738B">
        <w:rPr>
          <w:rFonts w:cstheme="minorHAnsi"/>
          <w:szCs w:val="24"/>
        </w:rPr>
        <w:t xml:space="preserve"> w </w:t>
      </w:r>
      <w:r>
        <w:rPr>
          <w:rFonts w:cstheme="minorHAnsi"/>
          <w:szCs w:val="24"/>
        </w:rPr>
        <w:t>zakresie rozwiązań zaproponowanych</w:t>
      </w:r>
      <w:r w:rsidR="000E738B">
        <w:rPr>
          <w:rFonts w:cstheme="minorHAnsi"/>
          <w:szCs w:val="24"/>
        </w:rPr>
        <w:t xml:space="preserve"> w </w:t>
      </w:r>
      <w:r>
        <w:rPr>
          <w:rFonts w:cstheme="minorHAnsi"/>
          <w:szCs w:val="24"/>
        </w:rPr>
        <w:t xml:space="preserve">odniesieniu do niespełniania wymaganego </w:t>
      </w:r>
      <w:r w:rsidRPr="00604E6D">
        <w:rPr>
          <w:rFonts w:cstheme="minorHAnsi"/>
          <w:szCs w:val="24"/>
        </w:rPr>
        <w:t>minimalnego czasu nasłonecznienia</w:t>
      </w:r>
      <w:r w:rsidR="000E738B">
        <w:rPr>
          <w:rFonts w:cstheme="minorHAnsi"/>
          <w:szCs w:val="24"/>
        </w:rPr>
        <w:t xml:space="preserve"> w </w:t>
      </w:r>
      <w:r w:rsidRPr="00604E6D">
        <w:rPr>
          <w:rFonts w:cstheme="minorHAnsi"/>
          <w:szCs w:val="24"/>
        </w:rPr>
        <w:t>pokojach mieszkalnych</w:t>
      </w:r>
      <w:r>
        <w:rPr>
          <w:rFonts w:cstheme="minorHAnsi"/>
          <w:szCs w:val="24"/>
        </w:rPr>
        <w:t>.</w:t>
      </w:r>
    </w:p>
    <w:bookmarkEnd w:id="1393"/>
    <w:p w14:paraId="2EB77D60" w14:textId="77777777" w:rsidR="008D1983" w:rsidRPr="003123E5" w:rsidRDefault="008D1983" w:rsidP="00F92A2E">
      <w:pPr>
        <w:pStyle w:val="Stylnastroninternet"/>
        <w:rPr>
          <w:rFonts w:cstheme="minorHAnsi"/>
          <w:b/>
          <w:bCs/>
          <w:szCs w:val="24"/>
        </w:rPr>
      </w:pPr>
    </w:p>
    <w:p w14:paraId="18603F46" w14:textId="11B82843" w:rsidR="00DA04B2" w:rsidRPr="00E35017" w:rsidRDefault="00DA04B2" w:rsidP="001332FA">
      <w:pPr>
        <w:pStyle w:val="Nagwek3"/>
        <w:numPr>
          <w:ilvl w:val="1"/>
          <w:numId w:val="132"/>
        </w:numPr>
        <w:spacing w:before="0"/>
      </w:pPr>
      <w:bookmarkStart w:id="1394" w:name="_Toc135828539"/>
      <w:r w:rsidRPr="00E35017">
        <w:t>Inne sprawy</w:t>
      </w:r>
      <w:r w:rsidR="000E738B">
        <w:t xml:space="preserve"> w </w:t>
      </w:r>
      <w:r w:rsidRPr="00E35017">
        <w:t>zakresie Zapobiegawczego Nadzoru Sanitarnego</w:t>
      </w:r>
      <w:bookmarkEnd w:id="1394"/>
    </w:p>
    <w:p w14:paraId="3F68219E" w14:textId="77777777" w:rsidR="00DA04B2" w:rsidRDefault="00DA04B2" w:rsidP="00F92A2E">
      <w:pPr>
        <w:pStyle w:val="Stylnastroninternet"/>
      </w:pPr>
    </w:p>
    <w:p w14:paraId="04E53B1B" w14:textId="661AA19E" w:rsidR="00A538B4" w:rsidRDefault="00A538B4" w:rsidP="00F92A2E">
      <w:pPr>
        <w:pStyle w:val="Stylnastroninternet"/>
        <w:rPr>
          <w:rFonts w:ascii="Calibri" w:eastAsia="Times New Roman" w:hAnsi="Calibri" w:cs="Calibri"/>
          <w:highlight w:val="yellow"/>
          <w:lang w:eastAsia="ar-SA"/>
        </w:rPr>
      </w:pPr>
      <w:r>
        <w:rPr>
          <w:rFonts w:ascii="Calibri" w:eastAsia="Times New Roman" w:hAnsi="Calibri" w:cs="Calibri"/>
          <w:lang w:eastAsia="ar-SA"/>
        </w:rPr>
        <w:t>W 2022 roku o</w:t>
      </w:r>
      <w:r w:rsidRPr="00B80ED7">
        <w:rPr>
          <w:rFonts w:ascii="Calibri" w:eastAsia="Times New Roman" w:hAnsi="Calibri" w:cs="Calibri"/>
          <w:lang w:eastAsia="ar-SA"/>
        </w:rPr>
        <w:t xml:space="preserve">rgany </w:t>
      </w:r>
      <w:r w:rsidRPr="00057464">
        <w:rPr>
          <w:rFonts w:ascii="Calibri" w:eastAsia="Times New Roman" w:hAnsi="Calibri" w:cs="Calibri"/>
          <w:lang w:eastAsia="ar-SA"/>
        </w:rPr>
        <w:t>PIS na terenie województwa zachodniopomorskiego</w:t>
      </w:r>
      <w:r w:rsidR="000E738B">
        <w:rPr>
          <w:rFonts w:ascii="Calibri" w:eastAsia="Times New Roman" w:hAnsi="Calibri" w:cs="Calibri"/>
          <w:lang w:eastAsia="ar-SA"/>
        </w:rPr>
        <w:t xml:space="preserve"> w </w:t>
      </w:r>
      <w:r w:rsidRPr="00057464">
        <w:rPr>
          <w:rFonts w:ascii="Calibri" w:eastAsia="Times New Roman" w:hAnsi="Calibri" w:cs="Calibri"/>
          <w:lang w:eastAsia="ar-SA"/>
        </w:rPr>
        <w:t>dziedzinie zapobiegawczego nadzoru sanitarnego zajęły oraz wydały ogółem 156 stanowisk/opinii, zgód, zaświadczeń,</w:t>
      </w:r>
      <w:r w:rsidR="000E738B">
        <w:rPr>
          <w:rFonts w:ascii="Calibri" w:eastAsia="Times New Roman" w:hAnsi="Calibri" w:cs="Calibri"/>
          <w:lang w:eastAsia="ar-SA"/>
        </w:rPr>
        <w:t xml:space="preserve"> w </w:t>
      </w:r>
      <w:r w:rsidRPr="00057464">
        <w:rPr>
          <w:rFonts w:ascii="Calibri" w:eastAsia="Times New Roman" w:hAnsi="Calibri" w:cs="Calibri"/>
          <w:lang w:eastAsia="ar-SA"/>
        </w:rPr>
        <w:t>sprawach innych, dotyczących</w:t>
      </w:r>
      <w:r w:rsidR="000E738B">
        <w:rPr>
          <w:rFonts w:ascii="Calibri" w:eastAsia="Times New Roman" w:hAnsi="Calibri" w:cs="Calibri"/>
          <w:lang w:eastAsia="ar-SA"/>
        </w:rPr>
        <w:t xml:space="preserve"> w </w:t>
      </w:r>
      <w:r w:rsidRPr="00057464">
        <w:rPr>
          <w:rFonts w:ascii="Calibri" w:eastAsia="Times New Roman" w:hAnsi="Calibri" w:cs="Calibri"/>
          <w:lang w:eastAsia="ar-SA"/>
        </w:rPr>
        <w:t>szczególności zatwierdzania projektów osłon stałych</w:t>
      </w:r>
      <w:r w:rsidRPr="005775FE">
        <w:rPr>
          <w:rFonts w:ascii="Calibri" w:eastAsia="Times New Roman" w:hAnsi="Calibri" w:cs="Calibri"/>
          <w:lang w:eastAsia="ar-SA"/>
        </w:rPr>
        <w:t xml:space="preserve"> opracowywanych dla pracowni/gabinetów,</w:t>
      </w:r>
      <w:r w:rsidR="000E738B">
        <w:rPr>
          <w:rFonts w:ascii="Calibri" w:eastAsia="Times New Roman" w:hAnsi="Calibri" w:cs="Calibri"/>
          <w:lang w:eastAsia="ar-SA"/>
        </w:rPr>
        <w:t xml:space="preserve"> w </w:t>
      </w:r>
      <w:r w:rsidRPr="005775FE">
        <w:rPr>
          <w:rFonts w:ascii="Calibri" w:eastAsia="Times New Roman" w:hAnsi="Calibri" w:cs="Calibri"/>
          <w:lang w:eastAsia="ar-SA"/>
        </w:rPr>
        <w:t>których miały być użytkowane aparaty rentgenowskie</w:t>
      </w:r>
      <w:r w:rsidRPr="00B80ED7">
        <w:rPr>
          <w:rFonts w:ascii="Calibri" w:eastAsia="Times New Roman" w:hAnsi="Calibri" w:cs="Calibri"/>
          <w:lang w:eastAsia="ar-SA"/>
        </w:rPr>
        <w:t xml:space="preserve">, </w:t>
      </w:r>
      <w:r w:rsidRPr="005775FE">
        <w:rPr>
          <w:rFonts w:ascii="Calibri" w:eastAsia="Times New Roman" w:hAnsi="Calibri" w:cs="Calibri"/>
          <w:lang w:eastAsia="ar-SA"/>
        </w:rPr>
        <w:t>uzg</w:t>
      </w:r>
      <w:r w:rsidRPr="00B80ED7">
        <w:rPr>
          <w:rFonts w:ascii="Calibri" w:eastAsia="Times New Roman" w:hAnsi="Calibri" w:cs="Calibri"/>
          <w:lang w:eastAsia="ar-SA"/>
        </w:rPr>
        <w:t>a</w:t>
      </w:r>
      <w:r w:rsidRPr="005775FE">
        <w:rPr>
          <w:rFonts w:ascii="Calibri" w:eastAsia="Times New Roman" w:hAnsi="Calibri" w:cs="Calibri"/>
          <w:lang w:eastAsia="ar-SA"/>
        </w:rPr>
        <w:t>dni</w:t>
      </w:r>
      <w:r w:rsidRPr="00B80ED7">
        <w:rPr>
          <w:rFonts w:ascii="Calibri" w:eastAsia="Times New Roman" w:hAnsi="Calibri" w:cs="Calibri"/>
          <w:lang w:eastAsia="ar-SA"/>
        </w:rPr>
        <w:t>a</w:t>
      </w:r>
      <w:r w:rsidRPr="005775FE">
        <w:rPr>
          <w:rFonts w:ascii="Calibri" w:eastAsia="Times New Roman" w:hAnsi="Calibri" w:cs="Calibri"/>
          <w:lang w:eastAsia="ar-SA"/>
        </w:rPr>
        <w:t>nia warunków zabudowy</w:t>
      </w:r>
      <w:r w:rsidR="005A5A82">
        <w:rPr>
          <w:rFonts w:ascii="Calibri" w:eastAsia="Times New Roman" w:hAnsi="Calibri" w:cs="Calibri"/>
          <w:lang w:eastAsia="ar-SA"/>
        </w:rPr>
        <w:t xml:space="preserve"> i </w:t>
      </w:r>
      <w:r w:rsidRPr="005775FE">
        <w:rPr>
          <w:rFonts w:ascii="Calibri" w:eastAsia="Times New Roman" w:hAnsi="Calibri" w:cs="Calibri"/>
          <w:lang w:eastAsia="ar-SA"/>
        </w:rPr>
        <w:t>zagospodarowania terenu pod względem wymagań higienicznych</w:t>
      </w:r>
      <w:r w:rsidR="005A5A82">
        <w:rPr>
          <w:rFonts w:ascii="Calibri" w:eastAsia="Times New Roman" w:hAnsi="Calibri" w:cs="Calibri"/>
          <w:lang w:eastAsia="ar-SA"/>
        </w:rPr>
        <w:t xml:space="preserve"> i </w:t>
      </w:r>
      <w:r w:rsidRPr="005775FE">
        <w:rPr>
          <w:rFonts w:ascii="Calibri" w:eastAsia="Times New Roman" w:hAnsi="Calibri" w:cs="Calibri"/>
          <w:lang w:eastAsia="ar-SA"/>
        </w:rPr>
        <w:t>zdrowotnych</w:t>
      </w:r>
      <w:r w:rsidRPr="00695D54">
        <w:rPr>
          <w:rFonts w:ascii="Calibri" w:eastAsia="Times New Roman" w:hAnsi="Calibri" w:cs="Calibri"/>
          <w:lang w:eastAsia="ar-SA"/>
        </w:rPr>
        <w:t xml:space="preserve"> </w:t>
      </w:r>
      <w:r>
        <w:rPr>
          <w:rFonts w:ascii="Calibri" w:eastAsia="Times New Roman" w:hAnsi="Calibri" w:cs="Calibri"/>
          <w:lang w:eastAsia="ar-SA"/>
        </w:rPr>
        <w:t>(w tym 3 negatywne opinie)</w:t>
      </w:r>
      <w:r w:rsidRPr="005775FE">
        <w:rPr>
          <w:rFonts w:ascii="Calibri" w:eastAsia="Times New Roman" w:hAnsi="Calibri" w:cs="Calibri"/>
          <w:lang w:eastAsia="ar-SA"/>
        </w:rPr>
        <w:t>,</w:t>
      </w:r>
      <w:r w:rsidR="005A5A82">
        <w:rPr>
          <w:rFonts w:ascii="Calibri" w:eastAsia="Times New Roman" w:hAnsi="Calibri" w:cs="Calibri"/>
          <w:lang w:eastAsia="ar-SA"/>
        </w:rPr>
        <w:t xml:space="preserve"> a </w:t>
      </w:r>
      <w:r w:rsidRPr="00B80ED7">
        <w:rPr>
          <w:rFonts w:ascii="Calibri" w:eastAsia="Times New Roman" w:hAnsi="Calibri" w:cs="Calibri"/>
          <w:lang w:eastAsia="ar-SA"/>
        </w:rPr>
        <w:t>także</w:t>
      </w:r>
      <w:r w:rsidRPr="005775FE">
        <w:rPr>
          <w:rFonts w:ascii="Calibri" w:eastAsia="Times New Roman" w:hAnsi="Calibri" w:cs="Calibri"/>
          <w:lang w:eastAsia="ar-SA"/>
        </w:rPr>
        <w:t xml:space="preserve"> wydania zaświadczeń na podstawie </w:t>
      </w:r>
      <w:r w:rsidRPr="00B80ED7">
        <w:rPr>
          <w:rFonts w:ascii="Calibri" w:eastAsia="Times New Roman" w:hAnsi="Calibri" w:cs="Calibri"/>
          <w:lang w:eastAsia="ar-SA"/>
        </w:rPr>
        <w:t>przepisów ustawy</w:t>
      </w:r>
      <w:r w:rsidRPr="005775FE">
        <w:rPr>
          <w:rFonts w:ascii="Calibri" w:eastAsia="Times New Roman" w:hAnsi="Calibri" w:cs="Calibri"/>
          <w:lang w:eastAsia="ar-SA"/>
        </w:rPr>
        <w:t xml:space="preserve"> </w:t>
      </w:r>
      <w:r w:rsidRPr="005775FE">
        <w:rPr>
          <w:rFonts w:ascii="Calibri" w:eastAsia="Times New Roman" w:hAnsi="Calibri" w:cs="Calibri"/>
          <w:i/>
          <w:lang w:eastAsia="ar-SA"/>
        </w:rPr>
        <w:t>o</w:t>
      </w:r>
      <w:r w:rsidR="00C6422F">
        <w:rPr>
          <w:rFonts w:ascii="Calibri" w:eastAsia="Times New Roman" w:hAnsi="Calibri" w:cs="Calibri"/>
          <w:i/>
          <w:lang w:eastAsia="ar-SA"/>
        </w:rPr>
        <w:t> </w:t>
      </w:r>
      <w:r w:rsidRPr="005775FE">
        <w:rPr>
          <w:rFonts w:ascii="Calibri" w:eastAsia="Times New Roman" w:hAnsi="Calibri" w:cs="Calibri"/>
          <w:i/>
          <w:lang w:eastAsia="ar-SA"/>
        </w:rPr>
        <w:t>wykonywaniu działalności gospodarczej</w:t>
      </w:r>
      <w:r w:rsidR="000E738B">
        <w:rPr>
          <w:rFonts w:ascii="Calibri" w:eastAsia="Times New Roman" w:hAnsi="Calibri" w:cs="Calibri"/>
          <w:i/>
          <w:lang w:eastAsia="ar-SA"/>
        </w:rPr>
        <w:t xml:space="preserve"> w </w:t>
      </w:r>
      <w:r w:rsidRPr="005775FE">
        <w:rPr>
          <w:rFonts w:ascii="Calibri" w:eastAsia="Times New Roman" w:hAnsi="Calibri" w:cs="Calibri"/>
          <w:i/>
          <w:lang w:eastAsia="ar-SA"/>
        </w:rPr>
        <w:t>zakresie wytwarzania</w:t>
      </w:r>
      <w:r w:rsidR="005A5A82">
        <w:rPr>
          <w:rFonts w:ascii="Calibri" w:eastAsia="Times New Roman" w:hAnsi="Calibri" w:cs="Calibri"/>
          <w:i/>
          <w:lang w:eastAsia="ar-SA"/>
        </w:rPr>
        <w:t xml:space="preserve"> i </w:t>
      </w:r>
      <w:r w:rsidRPr="005775FE">
        <w:rPr>
          <w:rFonts w:ascii="Calibri" w:eastAsia="Times New Roman" w:hAnsi="Calibri" w:cs="Calibri"/>
          <w:i/>
          <w:lang w:eastAsia="ar-SA"/>
        </w:rPr>
        <w:t>obrotu materiałami wybuchowymi, bronią, amunicją oraz wyrobami</w:t>
      </w:r>
      <w:r w:rsidR="005A5A82">
        <w:rPr>
          <w:rFonts w:ascii="Calibri" w:eastAsia="Times New Roman" w:hAnsi="Calibri" w:cs="Calibri"/>
          <w:i/>
          <w:lang w:eastAsia="ar-SA"/>
        </w:rPr>
        <w:t xml:space="preserve"> i </w:t>
      </w:r>
      <w:r w:rsidRPr="005775FE">
        <w:rPr>
          <w:rFonts w:ascii="Calibri" w:eastAsia="Times New Roman" w:hAnsi="Calibri" w:cs="Calibri"/>
          <w:i/>
          <w:lang w:eastAsia="ar-SA"/>
        </w:rPr>
        <w:t>technologią o przeznaczeniu wojskowym lub policyjnym,</w:t>
      </w:r>
      <w:r w:rsidRPr="005775FE">
        <w:rPr>
          <w:rFonts w:ascii="Calibri" w:eastAsia="Times New Roman" w:hAnsi="Calibri" w:cs="Calibri"/>
          <w:lang w:eastAsia="ar-SA"/>
        </w:rPr>
        <w:t xml:space="preserve"> wydania zgody na poszerzenie terenu cmentarza na podstawie </w:t>
      </w:r>
      <w:r w:rsidRPr="00B80ED7">
        <w:rPr>
          <w:rFonts w:ascii="Calibri" w:eastAsia="Times New Roman" w:hAnsi="Calibri" w:cs="Calibri"/>
          <w:lang w:eastAsia="ar-SA"/>
        </w:rPr>
        <w:t xml:space="preserve">przepisów </w:t>
      </w:r>
      <w:r w:rsidRPr="005775FE">
        <w:rPr>
          <w:rFonts w:ascii="Calibri" w:eastAsia="Times New Roman" w:hAnsi="Calibri" w:cs="Calibri"/>
          <w:i/>
          <w:lang w:eastAsia="ar-SA"/>
        </w:rPr>
        <w:t>o</w:t>
      </w:r>
      <w:r w:rsidR="00C6422F">
        <w:rPr>
          <w:rFonts w:ascii="Calibri" w:eastAsia="Times New Roman" w:hAnsi="Calibri" w:cs="Calibri"/>
          <w:i/>
          <w:lang w:eastAsia="ar-SA"/>
        </w:rPr>
        <w:t> </w:t>
      </w:r>
      <w:r w:rsidRPr="005775FE">
        <w:rPr>
          <w:rFonts w:ascii="Calibri" w:eastAsia="Times New Roman" w:hAnsi="Calibri" w:cs="Calibri"/>
          <w:i/>
          <w:lang w:eastAsia="ar-SA"/>
        </w:rPr>
        <w:t>cmentarzach</w:t>
      </w:r>
      <w:r w:rsidR="005A5A82">
        <w:rPr>
          <w:rFonts w:ascii="Calibri" w:eastAsia="Times New Roman" w:hAnsi="Calibri" w:cs="Calibri"/>
          <w:i/>
          <w:lang w:eastAsia="ar-SA"/>
        </w:rPr>
        <w:t xml:space="preserve"> i </w:t>
      </w:r>
      <w:r w:rsidRPr="005775FE">
        <w:rPr>
          <w:rFonts w:ascii="Calibri" w:eastAsia="Times New Roman" w:hAnsi="Calibri" w:cs="Calibri"/>
          <w:i/>
          <w:lang w:eastAsia="ar-SA"/>
        </w:rPr>
        <w:t>chowaniu zmarłych</w:t>
      </w:r>
      <w:r w:rsidRPr="00B80ED7">
        <w:rPr>
          <w:rFonts w:ascii="Calibri" w:eastAsia="Times New Roman" w:hAnsi="Calibri" w:cs="Calibri"/>
          <w:lang w:eastAsia="ar-SA"/>
        </w:rPr>
        <w:t xml:space="preserve"> czy</w:t>
      </w:r>
      <w:r w:rsidRPr="005775FE">
        <w:rPr>
          <w:rFonts w:ascii="Calibri" w:eastAsia="Times New Roman" w:hAnsi="Calibri" w:cs="Calibri"/>
          <w:lang w:eastAsia="ar-SA"/>
        </w:rPr>
        <w:t xml:space="preserve"> opinii dla pomieszczeń </w:t>
      </w:r>
      <w:r w:rsidRPr="00B80ED7">
        <w:rPr>
          <w:rFonts w:ascii="Calibri" w:eastAsia="Times New Roman" w:hAnsi="Calibri" w:cs="Calibri"/>
          <w:lang w:eastAsia="ar-SA"/>
        </w:rPr>
        <w:t xml:space="preserve">apteki </w:t>
      </w:r>
      <w:r w:rsidRPr="005775FE">
        <w:rPr>
          <w:rFonts w:ascii="Calibri" w:eastAsia="Times New Roman" w:hAnsi="Calibri" w:cs="Calibri"/>
          <w:lang w:eastAsia="ar-SA"/>
        </w:rPr>
        <w:t xml:space="preserve">na podstawie ustawy </w:t>
      </w:r>
      <w:r w:rsidRPr="005775FE">
        <w:rPr>
          <w:rFonts w:ascii="Calibri" w:eastAsia="Times New Roman" w:hAnsi="Calibri" w:cs="Calibri"/>
          <w:i/>
          <w:lang w:eastAsia="ar-SA"/>
        </w:rPr>
        <w:t>Prawo farmaceutyczne</w:t>
      </w:r>
      <w:r w:rsidRPr="00B80ED7">
        <w:rPr>
          <w:rFonts w:ascii="Calibri" w:eastAsia="Times New Roman" w:hAnsi="Calibri" w:cs="Calibri"/>
          <w:lang w:eastAsia="ar-SA"/>
        </w:rPr>
        <w:t>.</w:t>
      </w:r>
      <w:r>
        <w:rPr>
          <w:rFonts w:ascii="Calibri" w:eastAsia="Times New Roman" w:hAnsi="Calibri" w:cs="Calibri"/>
          <w:lang w:eastAsia="ar-SA"/>
        </w:rPr>
        <w:t xml:space="preserve"> </w:t>
      </w:r>
    </w:p>
    <w:p w14:paraId="0688343E" w14:textId="468C71A2" w:rsidR="00DA04B2" w:rsidRDefault="00DA04B2" w:rsidP="001332FA">
      <w:pPr>
        <w:suppressAutoHyphens/>
        <w:spacing w:after="0" w:line="276" w:lineRule="auto"/>
        <w:jc w:val="both"/>
        <w:rPr>
          <w:rFonts w:ascii="Calibri" w:eastAsia="Times New Roman" w:hAnsi="Calibri" w:cs="Calibri"/>
          <w:sz w:val="24"/>
          <w:szCs w:val="24"/>
          <w:highlight w:val="yellow"/>
          <w:lang w:eastAsia="ar-SA"/>
        </w:rPr>
      </w:pPr>
    </w:p>
    <w:p w14:paraId="3248DBA2" w14:textId="34994747" w:rsidR="00DA04B2" w:rsidRPr="00B80DF6" w:rsidRDefault="00DA04B2" w:rsidP="001332FA">
      <w:pPr>
        <w:pStyle w:val="Nagwek3"/>
        <w:numPr>
          <w:ilvl w:val="1"/>
          <w:numId w:val="132"/>
        </w:numPr>
        <w:spacing w:before="0"/>
      </w:pPr>
      <w:bookmarkStart w:id="1395" w:name="_Toc135828540"/>
      <w:r w:rsidRPr="00123651">
        <w:t>Dopuszczenie do użytkowania obiektów budowlanych</w:t>
      </w:r>
      <w:r w:rsidR="005A5A82">
        <w:t xml:space="preserve"> i </w:t>
      </w:r>
      <w:r w:rsidRPr="00123651">
        <w:t>eksploatacji statków żeglugi</w:t>
      </w:r>
      <w:r w:rsidR="00B80DF6">
        <w:t xml:space="preserve"> </w:t>
      </w:r>
      <w:r w:rsidRPr="00123651">
        <w:rPr>
          <w:rFonts w:cstheme="minorHAnsi"/>
        </w:rPr>
        <w:t>śródlądowej</w:t>
      </w:r>
      <w:bookmarkEnd w:id="1395"/>
    </w:p>
    <w:p w14:paraId="301E96AA" w14:textId="77777777" w:rsidR="00DA04B2" w:rsidRPr="00B27E0E" w:rsidRDefault="00DA04B2" w:rsidP="00F92A2E">
      <w:pPr>
        <w:pStyle w:val="Stylnastroninternet"/>
      </w:pPr>
    </w:p>
    <w:p w14:paraId="728A6210" w14:textId="7B291AE4" w:rsidR="00A538B4" w:rsidRPr="00695D54" w:rsidRDefault="00A538B4" w:rsidP="00F92A2E">
      <w:pPr>
        <w:pStyle w:val="Stylnastroninternet"/>
        <w:rPr>
          <w:rFonts w:ascii="Calibri" w:eastAsia="Times New Roman" w:hAnsi="Calibri" w:cs="Calibri"/>
          <w:i/>
          <w:iCs/>
          <w:lang w:eastAsia="ar-SA"/>
        </w:rPr>
      </w:pPr>
      <w:r w:rsidRPr="00B27E0E">
        <w:t xml:space="preserve">W </w:t>
      </w:r>
      <w:r w:rsidRPr="00695D54">
        <w:t>roku 2022</w:t>
      </w:r>
      <w:r w:rsidR="000E738B">
        <w:t xml:space="preserve"> w </w:t>
      </w:r>
      <w:r w:rsidRPr="00695D54">
        <w:t>ramach sprawowania zapobiegawczego nadzoru sanitarnego organy PIS województwa zachodniopomorskiego zajmowały stanowiska dotyczące dokumentacji projektowych inwestycji - projektów budowlanych</w:t>
      </w:r>
      <w:r w:rsidR="000E738B">
        <w:t xml:space="preserve"> w </w:t>
      </w:r>
      <w:r w:rsidRPr="00695D54">
        <w:t>zakresie ich zgodności</w:t>
      </w:r>
      <w:r w:rsidR="005A5A82">
        <w:t xml:space="preserve"> z </w:t>
      </w:r>
      <w:r w:rsidRPr="00695D54">
        <w:t xml:space="preserve">obowiązującymi przepisami prawa, przed ich dopuszczeniem do użytkowania przez właściwy organ. Organy PIS zajęły ogółem 1085 </w:t>
      </w:r>
      <w:r w:rsidRPr="00695D54">
        <w:rPr>
          <w:rFonts w:ascii="Calibri" w:eastAsia="Times New Roman" w:hAnsi="Calibri" w:cs="Calibri"/>
          <w:lang w:eastAsia="ar-SA"/>
        </w:rPr>
        <w:t>stanowisk dotyczących uczestniczenia</w:t>
      </w:r>
      <w:r w:rsidR="000E738B">
        <w:rPr>
          <w:rFonts w:ascii="Calibri" w:eastAsia="Times New Roman" w:hAnsi="Calibri" w:cs="Calibri"/>
          <w:lang w:eastAsia="ar-SA"/>
        </w:rPr>
        <w:t xml:space="preserve"> w </w:t>
      </w:r>
      <w:r w:rsidRPr="00695D54">
        <w:rPr>
          <w:rFonts w:ascii="Calibri" w:eastAsia="Times New Roman" w:hAnsi="Calibri" w:cs="Calibri"/>
          <w:lang w:eastAsia="ar-SA"/>
        </w:rPr>
        <w:t>dopuszczeniu do użytkowania obiektów budowlanych,</w:t>
      </w:r>
      <w:r w:rsidR="000E738B">
        <w:rPr>
          <w:rFonts w:ascii="Calibri" w:eastAsia="Times New Roman" w:hAnsi="Calibri" w:cs="Calibri"/>
          <w:lang w:eastAsia="ar-SA"/>
        </w:rPr>
        <w:t xml:space="preserve"> w </w:t>
      </w:r>
      <w:r w:rsidRPr="00695D54">
        <w:rPr>
          <w:rFonts w:ascii="Calibri" w:eastAsia="Times New Roman" w:hAnsi="Calibri" w:cs="Calibri"/>
          <w:lang w:eastAsia="ar-SA"/>
        </w:rPr>
        <w:t>tym zgłosili 13 sprzeciwów wobec dopuszczenia do użytkowania obiektów budowlanych wskutek m.in. stwierdzonych nieprawidłowości wykonania obiektu budowlanego</w:t>
      </w:r>
      <w:r w:rsidR="000E738B">
        <w:rPr>
          <w:rFonts w:ascii="Calibri" w:eastAsia="Times New Roman" w:hAnsi="Calibri" w:cs="Calibri"/>
          <w:lang w:eastAsia="ar-SA"/>
        </w:rPr>
        <w:t xml:space="preserve"> w </w:t>
      </w:r>
      <w:r w:rsidRPr="00695D54">
        <w:rPr>
          <w:rFonts w:ascii="Calibri" w:eastAsia="Times New Roman" w:hAnsi="Calibri" w:cs="Calibri"/>
          <w:lang w:eastAsia="ar-SA"/>
        </w:rPr>
        <w:t>zakresie wymagań sanitarno-higienicznych. Ponadto,</w:t>
      </w:r>
      <w:r w:rsidR="000E738B">
        <w:rPr>
          <w:rFonts w:ascii="Calibri" w:eastAsia="Times New Roman" w:hAnsi="Calibri" w:cs="Calibri"/>
          <w:lang w:eastAsia="ar-SA"/>
        </w:rPr>
        <w:t xml:space="preserve"> w </w:t>
      </w:r>
      <w:r>
        <w:rPr>
          <w:rFonts w:ascii="Calibri" w:eastAsia="Times New Roman" w:hAnsi="Calibri" w:cs="Calibri"/>
          <w:lang w:eastAsia="ar-SA"/>
        </w:rPr>
        <w:t xml:space="preserve">2022 r. </w:t>
      </w:r>
      <w:r w:rsidRPr="00695D54">
        <w:rPr>
          <w:rFonts w:ascii="Calibri" w:eastAsia="Times New Roman" w:hAnsi="Calibri" w:cs="Calibri"/>
          <w:lang w:eastAsia="ar-SA"/>
        </w:rPr>
        <w:t>ZPWIS</w:t>
      </w:r>
      <w:r w:rsidR="000E738B">
        <w:rPr>
          <w:rFonts w:ascii="Calibri" w:eastAsia="Times New Roman" w:hAnsi="Calibri" w:cs="Calibri"/>
          <w:lang w:eastAsia="ar-SA"/>
        </w:rPr>
        <w:t xml:space="preserve"> w </w:t>
      </w:r>
      <w:r w:rsidRPr="00695D54">
        <w:rPr>
          <w:rFonts w:ascii="Calibri" w:eastAsia="Times New Roman" w:hAnsi="Calibri" w:cs="Calibri"/>
          <w:lang w:eastAsia="ar-SA"/>
        </w:rPr>
        <w:t>Szczecinie dopuścił do eksploatacji 4 statki</w:t>
      </w:r>
      <w:r>
        <w:rPr>
          <w:rFonts w:ascii="Calibri" w:eastAsia="Times New Roman" w:hAnsi="Calibri" w:cs="Calibri"/>
          <w:lang w:eastAsia="ar-SA"/>
        </w:rPr>
        <w:t xml:space="preserve"> żeglugi śródlądowej</w:t>
      </w:r>
      <w:r w:rsidRPr="00695D54">
        <w:rPr>
          <w:rFonts w:ascii="Calibri" w:eastAsia="Times New Roman" w:hAnsi="Calibri" w:cs="Calibri"/>
          <w:lang w:eastAsia="ar-SA"/>
        </w:rPr>
        <w:t xml:space="preserve">. </w:t>
      </w:r>
    </w:p>
    <w:p w14:paraId="35A7F176" w14:textId="1ECB5DC5" w:rsidR="002C4666" w:rsidRPr="00A538B4" w:rsidRDefault="00A538B4" w:rsidP="00F92A2E">
      <w:pPr>
        <w:pStyle w:val="Stylnastroninternet"/>
        <w:rPr>
          <w:rFonts w:ascii="Calibri" w:eastAsia="Times New Roman" w:hAnsi="Calibri" w:cs="Calibri"/>
          <w:lang w:eastAsia="ar-SA"/>
        </w:rPr>
      </w:pPr>
      <w:r w:rsidRPr="00695D54">
        <w:rPr>
          <w:rFonts w:ascii="Calibri" w:eastAsia="Times New Roman" w:hAnsi="Calibri" w:cs="Calibri"/>
          <w:lang w:eastAsia="ar-SA"/>
        </w:rPr>
        <w:t>Liczba kontroli</w:t>
      </w:r>
      <w:r w:rsidRPr="00BF6EE4">
        <w:rPr>
          <w:rFonts w:ascii="Calibri" w:eastAsia="Times New Roman" w:hAnsi="Calibri" w:cs="Calibri"/>
          <w:lang w:eastAsia="ar-SA"/>
        </w:rPr>
        <w:t xml:space="preserve"> oraz wizji lokalnych obiektów</w:t>
      </w:r>
      <w:r w:rsidR="005A5A82">
        <w:rPr>
          <w:rFonts w:ascii="Calibri" w:eastAsia="Times New Roman" w:hAnsi="Calibri" w:cs="Calibri"/>
          <w:lang w:eastAsia="ar-SA"/>
        </w:rPr>
        <w:t xml:space="preserve"> i </w:t>
      </w:r>
      <w:r w:rsidRPr="00BF6EE4">
        <w:rPr>
          <w:rFonts w:ascii="Calibri" w:eastAsia="Times New Roman" w:hAnsi="Calibri" w:cs="Calibri"/>
          <w:lang w:eastAsia="ar-SA"/>
        </w:rPr>
        <w:t xml:space="preserve">terenów objętych zapobiegawczym nadzorem </w:t>
      </w:r>
      <w:r w:rsidRPr="00695D54">
        <w:rPr>
          <w:rFonts w:ascii="Calibri" w:eastAsia="Times New Roman" w:hAnsi="Calibri" w:cs="Calibri"/>
          <w:lang w:eastAsia="ar-SA"/>
        </w:rPr>
        <w:t>sanitarnym na terenie województwa</w:t>
      </w:r>
      <w:r>
        <w:rPr>
          <w:rFonts w:ascii="Calibri" w:eastAsia="Times New Roman" w:hAnsi="Calibri" w:cs="Calibri"/>
          <w:lang w:eastAsia="ar-SA"/>
        </w:rPr>
        <w:t xml:space="preserve"> </w:t>
      </w:r>
      <w:r w:rsidRPr="00695D54">
        <w:rPr>
          <w:rFonts w:ascii="Calibri" w:eastAsia="Times New Roman" w:hAnsi="Calibri" w:cs="Calibri"/>
          <w:lang w:eastAsia="ar-SA"/>
        </w:rPr>
        <w:t>zachodniopomorskiego</w:t>
      </w:r>
      <w:r w:rsidR="000E738B">
        <w:rPr>
          <w:rFonts w:ascii="Calibri" w:eastAsia="Times New Roman" w:hAnsi="Calibri" w:cs="Calibri"/>
          <w:lang w:eastAsia="ar-SA"/>
        </w:rPr>
        <w:t xml:space="preserve"> w </w:t>
      </w:r>
      <w:r w:rsidRPr="00695D54">
        <w:rPr>
          <w:rFonts w:ascii="Calibri" w:eastAsia="Times New Roman" w:hAnsi="Calibri" w:cs="Calibri"/>
          <w:lang w:eastAsia="ar-SA"/>
        </w:rPr>
        <w:t>2022 roku wyniosła ogółem 653,</w:t>
      </w:r>
      <w:r w:rsidR="000E738B">
        <w:rPr>
          <w:rFonts w:ascii="Calibri" w:eastAsia="Times New Roman" w:hAnsi="Calibri" w:cs="Calibri"/>
          <w:lang w:eastAsia="ar-SA"/>
        </w:rPr>
        <w:t xml:space="preserve"> w </w:t>
      </w:r>
      <w:r w:rsidRPr="00695D54">
        <w:rPr>
          <w:rFonts w:ascii="Calibri" w:eastAsia="Times New Roman" w:hAnsi="Calibri" w:cs="Calibri"/>
          <w:lang w:eastAsia="ar-SA"/>
        </w:rPr>
        <w:t>tym nie przeprowadzono kontroli obiektów</w:t>
      </w:r>
      <w:r w:rsidR="000E738B">
        <w:rPr>
          <w:rFonts w:ascii="Calibri" w:eastAsia="Times New Roman" w:hAnsi="Calibri" w:cs="Calibri"/>
          <w:lang w:eastAsia="ar-SA"/>
        </w:rPr>
        <w:t xml:space="preserve"> w </w:t>
      </w:r>
      <w:r w:rsidRPr="00695D54">
        <w:rPr>
          <w:rFonts w:ascii="Calibri" w:eastAsia="Times New Roman" w:hAnsi="Calibri" w:cs="Calibri"/>
          <w:lang w:eastAsia="ar-SA"/>
        </w:rPr>
        <w:t xml:space="preserve">trakcie budowy. </w:t>
      </w:r>
    </w:p>
    <w:p w14:paraId="4B9E1083" w14:textId="77777777" w:rsidR="00A64771" w:rsidRDefault="00A64771" w:rsidP="003F1CA0">
      <w:pPr>
        <w:spacing w:after="0" w:line="276" w:lineRule="auto"/>
        <w:jc w:val="both"/>
        <w:rPr>
          <w:rFonts w:ascii="Calibri" w:eastAsia="Times New Roman" w:hAnsi="Calibri" w:cs="Calibri"/>
          <w:sz w:val="24"/>
          <w:szCs w:val="24"/>
          <w:lang w:eastAsia="ar-SA"/>
        </w:rPr>
        <w:sectPr w:rsidR="00A64771" w:rsidSect="009152FD">
          <w:headerReference w:type="default" r:id="rId58"/>
          <w:pgSz w:w="11906" w:h="16838"/>
          <w:pgMar w:top="1418" w:right="1418" w:bottom="1418" w:left="1418" w:header="709" w:footer="709" w:gutter="0"/>
          <w:cols w:space="708"/>
          <w:docGrid w:linePitch="360"/>
        </w:sectPr>
      </w:pPr>
    </w:p>
    <w:p w14:paraId="5D337082" w14:textId="7518B02B" w:rsidR="007E2828" w:rsidRPr="00AF5F81" w:rsidRDefault="007E2828" w:rsidP="00C279E3">
      <w:pPr>
        <w:pStyle w:val="Nagwek1"/>
        <w:numPr>
          <w:ilvl w:val="0"/>
          <w:numId w:val="121"/>
        </w:numPr>
        <w:spacing w:before="0"/>
        <w:rPr>
          <w:rFonts w:eastAsia="Times New Roman"/>
          <w:color w:val="002060"/>
          <w:lang w:eastAsia="ar-SA"/>
        </w:rPr>
      </w:pPr>
      <w:bookmarkStart w:id="1396" w:name="_Toc135828541"/>
      <w:r w:rsidRPr="00AF5F81">
        <w:rPr>
          <w:rFonts w:eastAsia="Times New Roman"/>
          <w:color w:val="002060"/>
          <w:lang w:eastAsia="ar-SA"/>
        </w:rPr>
        <w:lastRenderedPageBreak/>
        <w:t>Profilaktyka</w:t>
      </w:r>
      <w:r w:rsidR="005A5A82" w:rsidRPr="00AF5F81">
        <w:rPr>
          <w:rFonts w:eastAsia="Times New Roman"/>
          <w:color w:val="002060"/>
          <w:lang w:eastAsia="ar-SA"/>
        </w:rPr>
        <w:t xml:space="preserve"> i </w:t>
      </w:r>
      <w:r w:rsidR="005D6206" w:rsidRPr="00AF5F81">
        <w:rPr>
          <w:rFonts w:eastAsia="Times New Roman"/>
          <w:color w:val="002060"/>
          <w:lang w:eastAsia="ar-SA"/>
        </w:rPr>
        <w:t>p</w:t>
      </w:r>
      <w:r w:rsidRPr="00AF5F81">
        <w:rPr>
          <w:rFonts w:eastAsia="Times New Roman"/>
          <w:color w:val="002060"/>
          <w:lang w:eastAsia="ar-SA"/>
        </w:rPr>
        <w:t>romocja zdrowia</w:t>
      </w:r>
      <w:bookmarkEnd w:id="1396"/>
    </w:p>
    <w:p w14:paraId="08E324AB" w14:textId="77777777" w:rsidR="007E2828" w:rsidRDefault="007E2828" w:rsidP="00F92A2E">
      <w:pPr>
        <w:pStyle w:val="Stylnastroninternet"/>
        <w:rPr>
          <w:lang w:eastAsia="ar-SA"/>
        </w:rPr>
      </w:pPr>
    </w:p>
    <w:p w14:paraId="2CB0FB0D" w14:textId="2DA60686" w:rsidR="00E027AB" w:rsidRDefault="00E027AB" w:rsidP="00C279E3">
      <w:pPr>
        <w:pStyle w:val="Nagwek2"/>
        <w:numPr>
          <w:ilvl w:val="0"/>
          <w:numId w:val="112"/>
        </w:numPr>
        <w:spacing w:before="0" w:line="276" w:lineRule="auto"/>
      </w:pPr>
      <w:bookmarkStart w:id="1397" w:name="_Hlk131276233"/>
      <w:bookmarkStart w:id="1398" w:name="_Toc135828542"/>
      <w:bookmarkEnd w:id="1397"/>
      <w:r w:rsidRPr="0074452D">
        <w:t>Krajowe Programy edukacyjne</w:t>
      </w:r>
      <w:bookmarkEnd w:id="1398"/>
    </w:p>
    <w:p w14:paraId="67E3FDA4" w14:textId="77777777" w:rsidR="003F1CA0" w:rsidRPr="003F1CA0" w:rsidRDefault="003F1CA0" w:rsidP="00F92A2E">
      <w:pPr>
        <w:pStyle w:val="Stylnastroninternet"/>
      </w:pPr>
    </w:p>
    <w:p w14:paraId="53008EBF" w14:textId="2FA896F5" w:rsidR="00031880" w:rsidRPr="00031880" w:rsidRDefault="00E027AB" w:rsidP="00C279E3">
      <w:pPr>
        <w:pStyle w:val="Nagwek3"/>
        <w:numPr>
          <w:ilvl w:val="1"/>
          <w:numId w:val="133"/>
        </w:numPr>
        <w:spacing w:before="0" w:line="276" w:lineRule="auto"/>
        <w:ind w:left="1134"/>
      </w:pPr>
      <w:bookmarkStart w:id="1399" w:name="_Toc135828543"/>
      <w:r w:rsidRPr="00031880">
        <w:t>„Skąd się biorą produkty ekologiczne”</w:t>
      </w:r>
      <w:bookmarkEnd w:id="1399"/>
    </w:p>
    <w:p w14:paraId="6562A173" w14:textId="77777777" w:rsidR="00B76903" w:rsidRDefault="00B76903" w:rsidP="00F92A2E">
      <w:pPr>
        <w:pStyle w:val="Stylnastroninternet"/>
      </w:pPr>
      <w:bookmarkStart w:id="1400" w:name="_Toc133231394"/>
      <w:bookmarkStart w:id="1401" w:name="_Toc133236381"/>
      <w:bookmarkStart w:id="1402" w:name="_Toc133311771"/>
      <w:bookmarkStart w:id="1403" w:name="_Toc133320635"/>
      <w:bookmarkStart w:id="1404" w:name="_Toc133321746"/>
      <w:bookmarkStart w:id="1405" w:name="_Toc133387800"/>
      <w:bookmarkStart w:id="1406" w:name="_Toc133388664"/>
    </w:p>
    <w:p w14:paraId="495D879B" w14:textId="3B4A0599" w:rsidR="00A12037" w:rsidRDefault="00A12037" w:rsidP="00F92A2E">
      <w:pPr>
        <w:pStyle w:val="Stylnastroninternet"/>
      </w:pPr>
      <w:bookmarkStart w:id="1407" w:name="_Toc133413260"/>
      <w:bookmarkStart w:id="1408" w:name="_Toc133500685"/>
      <w:bookmarkStart w:id="1409" w:name="_Toc133576711"/>
      <w:r>
        <w:t>Do o</w:t>
      </w:r>
      <w:r w:rsidRPr="0074452D">
        <w:t>gólnopolski</w:t>
      </w:r>
      <w:r>
        <w:t>ego,</w:t>
      </w:r>
      <w:r w:rsidRPr="0074452D">
        <w:t xml:space="preserve"> przedszkoln</w:t>
      </w:r>
      <w:r>
        <w:t>ego</w:t>
      </w:r>
      <w:r w:rsidRPr="0074452D">
        <w:t xml:space="preserve"> program</w:t>
      </w:r>
      <w:r>
        <w:t>u</w:t>
      </w:r>
      <w:r w:rsidRPr="0074452D">
        <w:t xml:space="preserve"> edukacyjn</w:t>
      </w:r>
      <w:r>
        <w:t xml:space="preserve">ego </w:t>
      </w:r>
      <w:r w:rsidRPr="0074452D">
        <w:t>pt. ,,Skąd się biorą produkty ekologiczne” na terenie województwa zachodniopomorskiego w roku szkolnym 2021/2022 przystąpiły 183 placówki, co stanowiło 22</w:t>
      </w:r>
      <w:r>
        <w:t> </w:t>
      </w:r>
      <w:r w:rsidRPr="0074452D">
        <w:t>% wszystkich placówek w</w:t>
      </w:r>
      <w:r>
        <w:t> </w:t>
      </w:r>
      <w:r w:rsidRPr="0074452D">
        <w:t>województwie</w:t>
      </w:r>
      <w:r>
        <w:t xml:space="preserve">. </w:t>
      </w:r>
      <w:r w:rsidRPr="0074452D">
        <w:t>W w/w programie wzięło udział</w:t>
      </w:r>
      <w:r>
        <w:t xml:space="preserve"> </w:t>
      </w:r>
      <w:r w:rsidRPr="0074452D">
        <w:t xml:space="preserve">9 029 dzieci oraz 2 975 zaangażowanych czynnie rodziców. </w:t>
      </w:r>
      <w:r>
        <w:t xml:space="preserve">We wszystkich </w:t>
      </w:r>
      <w:r w:rsidRPr="0074452D">
        <w:t>Powiatowych Stacj</w:t>
      </w:r>
      <w:r>
        <w:t>ach</w:t>
      </w:r>
      <w:r w:rsidRPr="0074452D">
        <w:t xml:space="preserve"> Sanitarno-Epidemiologicznych </w:t>
      </w:r>
      <w:r>
        <w:t xml:space="preserve">odbyły się szkolenia </w:t>
      </w:r>
      <w:r w:rsidRPr="0074452D">
        <w:t>dla koordynatorów przedszkolnych w formie spotkań grupowych i</w:t>
      </w:r>
      <w:r w:rsidR="00C6422F">
        <w:t> </w:t>
      </w:r>
      <w:r w:rsidRPr="0074452D">
        <w:t xml:space="preserve">indywidulanych, w tym spotkania on-line z uwagi na ograniczenia związane z </w:t>
      </w:r>
      <w:r w:rsidRPr="003F3520">
        <w:t xml:space="preserve">epidemią </w:t>
      </w:r>
      <w:r w:rsidRPr="0074452D">
        <w:t>koronawirusa. Łącznie zorganizowano 39 spotkań</w:t>
      </w:r>
      <w:r>
        <w:t xml:space="preserve"> dla realizatorów programu </w:t>
      </w:r>
      <w:r w:rsidRPr="0074452D">
        <w:t xml:space="preserve"> z czego 14 grupowych i 25 indywidualnych.</w:t>
      </w:r>
      <w:r w:rsidRPr="00C657DE">
        <w:t xml:space="preserve"> W trakcie roku szkolnego odbyło się 147 spotkań dla </w:t>
      </w:r>
      <w:r>
        <w:t xml:space="preserve">rodziców </w:t>
      </w:r>
      <w:r w:rsidRPr="00C657DE">
        <w:t xml:space="preserve"> na temat programu.</w:t>
      </w:r>
      <w:r w:rsidRPr="0074452D">
        <w:t xml:space="preserve"> Dla</w:t>
      </w:r>
      <w:r>
        <w:t xml:space="preserve"> tych</w:t>
      </w:r>
      <w:r w:rsidRPr="0074452D">
        <w:t xml:space="preserve">, którzy nie mogli skorzystać z zajęć stacjonarnych informację o programie przekazywano w formie on-line. </w:t>
      </w:r>
    </w:p>
    <w:p w14:paraId="242828B4" w14:textId="26B72283" w:rsidR="00F92A2E" w:rsidRDefault="00A12037" w:rsidP="00F92A2E">
      <w:pPr>
        <w:pStyle w:val="Stylnastroninternet"/>
      </w:pPr>
      <w:r>
        <w:t xml:space="preserve">W ocenie realizatorów przedszkolnych program wpisuje się w podstawę programową oraz wpływa na aktualne i przyszłe zachowania dzieci w kontekście świadomości konsumenckiej, a dodatkowo wzbogaca wiedzę  rodziców na temat produktów ekologicznych  i rolnictwa ekologicznego </w:t>
      </w:r>
      <w:r w:rsidRPr="000F0562">
        <w:t>Po realizacji programu dzieci orientują się</w:t>
      </w:r>
      <w:r>
        <w:t xml:space="preserve">, </w:t>
      </w:r>
      <w:r w:rsidRPr="000F0562">
        <w:t>co kryje się pod nazwą ,,produkt ekologiczny” oraz czym się charakteryzuje i jak jest oznaczany.</w:t>
      </w:r>
      <w:r w:rsidRPr="00D5301B">
        <w:rPr>
          <w:color w:val="000000" w:themeColor="text1"/>
        </w:rPr>
        <w:t xml:space="preserve"> Dzieci </w:t>
      </w:r>
      <w:r>
        <w:t>b</w:t>
      </w:r>
      <w:r w:rsidRPr="0074452D">
        <w:t xml:space="preserve">rały aktywny udział w programie i zajęciach rozszerzających tematykę produktów ekologicznych. Razem z rodzicami </w:t>
      </w:r>
      <w:r>
        <w:t xml:space="preserve">robiły </w:t>
      </w:r>
      <w:r w:rsidRPr="0074452D">
        <w:t>zakup</w:t>
      </w:r>
      <w:r>
        <w:t>y</w:t>
      </w:r>
      <w:r w:rsidRPr="0074452D">
        <w:t xml:space="preserve"> ekologiczn</w:t>
      </w:r>
      <w:r>
        <w:t>ych</w:t>
      </w:r>
      <w:r w:rsidRPr="0074452D">
        <w:t xml:space="preserve"> produktów, z których przygotowywały w przedszkolu kanapki i sałatki. </w:t>
      </w:r>
    </w:p>
    <w:p w14:paraId="26BBEB07" w14:textId="77777777" w:rsidR="00F92A2E" w:rsidRDefault="00F92A2E" w:rsidP="00F92A2E">
      <w:pPr>
        <w:pStyle w:val="Stylnastroninternet"/>
      </w:pPr>
    </w:p>
    <w:p w14:paraId="09AD8B86" w14:textId="78F3CECE" w:rsidR="00A12037" w:rsidRPr="008A3EA8" w:rsidRDefault="00A12037" w:rsidP="00A12037">
      <w:pPr>
        <w:pStyle w:val="Legenda"/>
        <w:rPr>
          <w:i w:val="0"/>
          <w:iCs w:val="0"/>
          <w:color w:val="auto"/>
        </w:rPr>
      </w:pPr>
      <w:bookmarkStart w:id="1410" w:name="_Toc133582315"/>
      <w:bookmarkStart w:id="1411" w:name="_Toc133582836"/>
      <w:bookmarkStart w:id="1412" w:name="_Toc133583823"/>
      <w:bookmarkStart w:id="1413" w:name="_Toc134604342"/>
      <w:bookmarkStart w:id="1414" w:name="_Toc134610865"/>
      <w:bookmarkStart w:id="1415" w:name="_Toc135041645"/>
      <w:bookmarkStart w:id="1416" w:name="_Toc135828637"/>
      <w:bookmarkEnd w:id="1400"/>
      <w:bookmarkEnd w:id="1401"/>
      <w:bookmarkEnd w:id="1402"/>
      <w:bookmarkEnd w:id="1403"/>
      <w:bookmarkEnd w:id="1404"/>
      <w:bookmarkEnd w:id="1405"/>
      <w:bookmarkEnd w:id="1406"/>
      <w:bookmarkEnd w:id="1407"/>
      <w:bookmarkEnd w:id="1408"/>
      <w:bookmarkEnd w:id="1409"/>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20</w:t>
      </w:r>
      <w:r w:rsidRPr="008A3EA8">
        <w:rPr>
          <w:i w:val="0"/>
          <w:iCs w:val="0"/>
          <w:noProof/>
          <w:color w:val="auto"/>
        </w:rPr>
        <w:fldChar w:fldCharType="end"/>
      </w:r>
      <w:r w:rsidR="004117B7">
        <w:rPr>
          <w:i w:val="0"/>
          <w:iCs w:val="0"/>
          <w:noProof/>
          <w:color w:val="auto"/>
        </w:rPr>
        <w:t>.</w:t>
      </w:r>
      <w:r w:rsidRPr="008A3EA8">
        <w:rPr>
          <w:i w:val="0"/>
          <w:iCs w:val="0"/>
          <w:color w:val="auto"/>
        </w:rPr>
        <w:t xml:space="preserve"> Liczba przedszkoli i oddziałów przedszkolnych w szkołach realizujących program „Skąd się biorą produkty ekologiczne” w poszczególnych latach</w:t>
      </w:r>
      <w:bookmarkEnd w:id="1410"/>
      <w:bookmarkEnd w:id="1411"/>
      <w:bookmarkEnd w:id="1412"/>
      <w:bookmarkEnd w:id="1413"/>
      <w:bookmarkEnd w:id="1414"/>
      <w:bookmarkEnd w:id="1415"/>
      <w:bookmarkEnd w:id="1416"/>
    </w:p>
    <w:p w14:paraId="0AC2507C" w14:textId="264CA6DC" w:rsidR="00E027AB" w:rsidRDefault="00A12037" w:rsidP="00227565">
      <w:pPr>
        <w:pStyle w:val="Stylnastroninternet"/>
        <w:jc w:val="center"/>
        <w:rPr>
          <w:rFonts w:cstheme="minorHAnsi"/>
          <w:szCs w:val="24"/>
        </w:rPr>
      </w:pPr>
      <w:r>
        <w:rPr>
          <w:noProof/>
        </w:rPr>
        <w:drawing>
          <wp:inline distT="0" distB="0" distL="0" distR="0" wp14:anchorId="130F7313" wp14:editId="68D59826">
            <wp:extent cx="3649980" cy="2758440"/>
            <wp:effectExtent l="0" t="0" r="7620" b="3810"/>
            <wp:docPr id="23085338" name="Wykres 23085338" descr="Wykres 21 Liczba przedszkoli i oddziałów przedszkolnych w szkołach realizujących program „Skąd się biorą produkty ekologiczne” w poszczególnych latach">
              <a:extLst xmlns:a="http://schemas.openxmlformats.org/drawingml/2006/main">
                <a:ext uri="{FF2B5EF4-FFF2-40B4-BE49-F238E27FC236}">
                  <a16:creationId xmlns:a16="http://schemas.microsoft.com/office/drawing/2014/main" id="{5D57A255-B62C-3A79-5620-9F40FF4565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4D02930C" w14:textId="5244DDBF" w:rsidR="00F92A2E" w:rsidRDefault="00F92A2E" w:rsidP="00F92A2E">
      <w:pPr>
        <w:pStyle w:val="Stylnastroninternet"/>
      </w:pPr>
      <w:r w:rsidRPr="0074452D">
        <w:lastRenderedPageBreak/>
        <w:t>Uatrakcyjnieniem treści programowych były wycieczki do lokalnych gospodarstw rolnych, do sklepów z ekologiczną żywnością, zakładów produkcyjnych</w:t>
      </w:r>
      <w:r>
        <w:t>,</w:t>
      </w:r>
      <w:r w:rsidRPr="0074452D">
        <w:t xml:space="preserve"> </w:t>
      </w:r>
      <w:r>
        <w:t>np</w:t>
      </w:r>
      <w:r w:rsidRPr="0074452D">
        <w:t xml:space="preserve">. piekarni, a także spotkania z hodowcami, pszczelarzami oraz osobami uprawiającymi ogródki. </w:t>
      </w:r>
    </w:p>
    <w:p w14:paraId="3BB8F2C0" w14:textId="77777777" w:rsidR="00F92A2E" w:rsidRDefault="00F92A2E" w:rsidP="00F92A2E">
      <w:pPr>
        <w:pStyle w:val="Stylnastroninternet"/>
        <w:rPr>
          <w:rFonts w:cstheme="minorHAnsi"/>
          <w:szCs w:val="24"/>
        </w:rPr>
      </w:pPr>
    </w:p>
    <w:p w14:paraId="4721B516" w14:textId="3C519D70" w:rsidR="007B6248" w:rsidRPr="008A3EA8" w:rsidRDefault="007B6248" w:rsidP="007B6248">
      <w:pPr>
        <w:pStyle w:val="Legenda"/>
        <w:jc w:val="center"/>
        <w:rPr>
          <w:i w:val="0"/>
          <w:iCs w:val="0"/>
          <w:color w:val="auto"/>
        </w:rPr>
      </w:pPr>
      <w:bookmarkStart w:id="1417" w:name="_Toc133582316"/>
      <w:bookmarkStart w:id="1418" w:name="_Toc133582837"/>
      <w:bookmarkStart w:id="1419" w:name="_Toc133583824"/>
      <w:bookmarkStart w:id="1420" w:name="_Toc134604343"/>
      <w:bookmarkStart w:id="1421" w:name="_Toc134610866"/>
      <w:bookmarkStart w:id="1422" w:name="_Toc135041646"/>
      <w:bookmarkStart w:id="1423" w:name="_Toc135828638"/>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21</w:t>
      </w:r>
      <w:r w:rsidRPr="008A3EA8">
        <w:rPr>
          <w:i w:val="0"/>
          <w:iCs w:val="0"/>
          <w:noProof/>
          <w:color w:val="auto"/>
        </w:rPr>
        <w:fldChar w:fldCharType="end"/>
      </w:r>
      <w:r w:rsidR="004117B7">
        <w:rPr>
          <w:i w:val="0"/>
          <w:iCs w:val="0"/>
          <w:noProof/>
          <w:color w:val="auto"/>
        </w:rPr>
        <w:t>.</w:t>
      </w:r>
      <w:r w:rsidRPr="008A3EA8">
        <w:rPr>
          <w:i w:val="0"/>
          <w:iCs w:val="0"/>
          <w:color w:val="auto"/>
        </w:rPr>
        <w:t xml:space="preserve"> Liczba dzieci realizujących program „Skąd się biorą produkty ekologiczne” w poszczególnych latach</w:t>
      </w:r>
      <w:bookmarkEnd w:id="1417"/>
      <w:bookmarkEnd w:id="1418"/>
      <w:bookmarkEnd w:id="1419"/>
      <w:bookmarkEnd w:id="1420"/>
      <w:bookmarkEnd w:id="1421"/>
      <w:bookmarkEnd w:id="1422"/>
      <w:bookmarkEnd w:id="1423"/>
    </w:p>
    <w:p w14:paraId="085DEAD3" w14:textId="52C8A2D9" w:rsidR="00031880" w:rsidRDefault="007B6248" w:rsidP="00227565">
      <w:pPr>
        <w:pStyle w:val="Stylnastroninternet"/>
        <w:jc w:val="center"/>
      </w:pPr>
      <w:r>
        <w:rPr>
          <w:noProof/>
        </w:rPr>
        <w:drawing>
          <wp:inline distT="0" distB="0" distL="0" distR="0" wp14:anchorId="7B712B72" wp14:editId="4C7A2697">
            <wp:extent cx="3760967" cy="2730607"/>
            <wp:effectExtent l="0" t="0" r="0" b="0"/>
            <wp:docPr id="16" name="Obraz 16" descr="Wykres 22 Liczba dzieci realizujących program „Skąd się biorą produkty ekologiczne” w poszczególnych lat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Obraz 16" descr="Wykres 22 Liczba dzieci realizujących program „Skąd się biorą produkty ekologiczne” w poszczególnych latach"/>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3774009" cy="2740076"/>
                    </a:xfrm>
                    <a:prstGeom prst="rect">
                      <a:avLst/>
                    </a:prstGeom>
                    <a:noFill/>
                  </pic:spPr>
                </pic:pic>
              </a:graphicData>
            </a:graphic>
          </wp:inline>
        </w:drawing>
      </w:r>
    </w:p>
    <w:p w14:paraId="4B344C2C" w14:textId="77777777" w:rsidR="00F92A2E" w:rsidRDefault="00F92A2E" w:rsidP="00F92A2E">
      <w:pPr>
        <w:pStyle w:val="Stylnastroninternet"/>
      </w:pPr>
    </w:p>
    <w:p w14:paraId="7F858D62" w14:textId="77777777" w:rsidR="00F92A2E" w:rsidRDefault="00F92A2E" w:rsidP="00F92A2E">
      <w:pPr>
        <w:pStyle w:val="Stylnastroninternet"/>
      </w:pPr>
    </w:p>
    <w:p w14:paraId="0EC1A60A" w14:textId="4A34FB5C" w:rsidR="00031880" w:rsidRDefault="007E2828" w:rsidP="00A17784">
      <w:pPr>
        <w:pStyle w:val="Nagwek3"/>
        <w:numPr>
          <w:ilvl w:val="1"/>
          <w:numId w:val="133"/>
        </w:numPr>
        <w:spacing w:before="0" w:line="276" w:lineRule="auto"/>
        <w:ind w:left="993"/>
      </w:pPr>
      <w:bookmarkStart w:id="1424" w:name="_Toc135828544"/>
      <w:r>
        <w:t>„Bieg po zdrowie”</w:t>
      </w:r>
      <w:bookmarkEnd w:id="1424"/>
    </w:p>
    <w:p w14:paraId="3AB2732B" w14:textId="77777777" w:rsidR="00A17784" w:rsidRPr="00E3598B" w:rsidRDefault="00A17784" w:rsidP="00E3598B">
      <w:pPr>
        <w:pStyle w:val="Stylnastroninternet"/>
      </w:pPr>
    </w:p>
    <w:p w14:paraId="1F9EFB5D" w14:textId="32673093" w:rsidR="00A82C37" w:rsidRPr="00E3598B" w:rsidRDefault="00A82C37" w:rsidP="00E3598B">
      <w:pPr>
        <w:pStyle w:val="Stylnastroninternet"/>
      </w:pPr>
      <w:bookmarkStart w:id="1425" w:name="_Toc133231396"/>
      <w:bookmarkStart w:id="1426" w:name="_Toc133236383"/>
      <w:bookmarkStart w:id="1427" w:name="_Toc133311773"/>
      <w:bookmarkStart w:id="1428" w:name="_Toc133320637"/>
      <w:bookmarkStart w:id="1429" w:name="_Toc133321748"/>
      <w:bookmarkStart w:id="1430" w:name="_Toc133387802"/>
      <w:bookmarkStart w:id="1431" w:name="_Toc133388666"/>
      <w:bookmarkStart w:id="1432" w:name="_Toc133413262"/>
      <w:r w:rsidRPr="00E3598B">
        <w:t>W roku szkolnym 2021/2022 realizowano program edukacji antytytoniowej. ,,Bieg po</w:t>
      </w:r>
      <w:r w:rsidR="00C6422F">
        <w:t> </w:t>
      </w:r>
      <w:r w:rsidRPr="00E3598B">
        <w:t xml:space="preserve">zdrowie” skierowany był do uczniów klas IV szkół podstawowych. Udział w programie wzięły 194 szkoły (zasięg - 43%). Treści programowe były realizowane przez 6115 uczniów. </w:t>
      </w:r>
    </w:p>
    <w:p w14:paraId="311DD808" w14:textId="77777777" w:rsidR="00A82C37" w:rsidRPr="00E3598B" w:rsidRDefault="00A82C37" w:rsidP="00E3598B">
      <w:pPr>
        <w:pStyle w:val="Stylnastroninternet"/>
      </w:pPr>
      <w:r w:rsidRPr="00E3598B">
        <w:t>Większość szkół (63%) przystępujących do programu „Bieg po zdrowie” deklarowało chęć realizacji programu w kolejnej edycji. W znacznej większości placówek (91%) udało się zrealizować całość programu zgodnie z założeniami, natomiast w 84 szkołach (53%) wzbogacono realizację programu o dodatkowe działania, m.in. konkursy, plakaty, prace plastyczne, zajęcia sportowe, imprezy plenerowe, spotkania z policjantem, quizy, odgrywanie scenek, wdrożenie programu w starszej klasie. Z ogromnym zainteresowaniem uczniów spotkał się wojewódzki konkurs plastyczny na plakat ,,Bieg po zdrowie”, gdzie zgłoszonych zostało ponad 250 prac.</w:t>
      </w:r>
    </w:p>
    <w:p w14:paraId="60F57C0D" w14:textId="2B9F3730" w:rsidR="00A82C37" w:rsidRPr="00E3598B" w:rsidRDefault="00A82C37" w:rsidP="00E3598B">
      <w:pPr>
        <w:pStyle w:val="Stylnastroninternet"/>
      </w:pPr>
      <w:r w:rsidRPr="00E3598B">
        <w:t>Program cieszył się dużym zainteresowaniem oraz pozytywną opinią nauczycieli, uczniów oraz ich rodziców. Wskazywano na potrzebę realizacji tematyki szkodliwości palenia tytoniu oraz konieczności zapobiegania lub opóźniana inicjacji tytoniowej wśród dzieci i</w:t>
      </w:r>
      <w:r w:rsidR="00F073EC">
        <w:t> </w:t>
      </w:r>
      <w:r w:rsidRPr="00E3598B">
        <w:t>młodzieży. Szczególnie ważną grupą odbiorców programu, byli uczniowie klas IV szkół podstawowych (9-10 lat), ponieważ w tym wieku bardzo często młodzi ludzie po raz pierwszy sięgają po papierosy.</w:t>
      </w:r>
    </w:p>
    <w:p w14:paraId="203986C9" w14:textId="00E730EA" w:rsidR="00FC398E" w:rsidRDefault="00FC398E" w:rsidP="00E3598B">
      <w:pPr>
        <w:pStyle w:val="Stylnastroninternet"/>
      </w:pPr>
      <w:r>
        <w:br w:type="page"/>
      </w:r>
    </w:p>
    <w:p w14:paraId="6927E23C" w14:textId="22119B0B" w:rsidR="00A82C37" w:rsidRPr="008A3EA8" w:rsidRDefault="00A82C37" w:rsidP="00A82C37">
      <w:pPr>
        <w:pStyle w:val="Legenda"/>
        <w:keepNext/>
        <w:jc w:val="center"/>
        <w:rPr>
          <w:i w:val="0"/>
          <w:iCs w:val="0"/>
          <w:color w:val="auto"/>
        </w:rPr>
      </w:pPr>
      <w:bookmarkStart w:id="1433" w:name="_Toc133582317"/>
      <w:bookmarkStart w:id="1434" w:name="_Toc133582838"/>
      <w:bookmarkStart w:id="1435" w:name="_Toc133583825"/>
      <w:bookmarkStart w:id="1436" w:name="_Toc134604344"/>
      <w:bookmarkStart w:id="1437" w:name="_Toc134610867"/>
      <w:bookmarkStart w:id="1438" w:name="_Toc135041647"/>
      <w:bookmarkStart w:id="1439" w:name="_Toc135828639"/>
      <w:bookmarkEnd w:id="1425"/>
      <w:bookmarkEnd w:id="1426"/>
      <w:bookmarkEnd w:id="1427"/>
      <w:bookmarkEnd w:id="1428"/>
      <w:bookmarkEnd w:id="1429"/>
      <w:bookmarkEnd w:id="1430"/>
      <w:bookmarkEnd w:id="1431"/>
      <w:bookmarkEnd w:id="1432"/>
      <w:r w:rsidRPr="008A3EA8">
        <w:rPr>
          <w:i w:val="0"/>
          <w:iCs w:val="0"/>
          <w:color w:val="auto"/>
        </w:rPr>
        <w:lastRenderedPageBreak/>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22</w:t>
      </w:r>
      <w:r w:rsidRPr="008A3EA8">
        <w:rPr>
          <w:i w:val="0"/>
          <w:iCs w:val="0"/>
          <w:noProof/>
          <w:color w:val="auto"/>
        </w:rPr>
        <w:fldChar w:fldCharType="end"/>
      </w:r>
      <w:r w:rsidR="004117B7">
        <w:rPr>
          <w:i w:val="0"/>
          <w:iCs w:val="0"/>
          <w:noProof/>
          <w:color w:val="auto"/>
        </w:rPr>
        <w:t>.</w:t>
      </w:r>
      <w:r w:rsidR="00CB7387" w:rsidRPr="008A3EA8">
        <w:rPr>
          <w:i w:val="0"/>
          <w:iCs w:val="0"/>
          <w:color w:val="auto"/>
        </w:rPr>
        <w:t xml:space="preserve"> Liczba szkół podstawowych realizujących program „Bieg po zdrowie” w poszczególnych latach</w:t>
      </w:r>
      <w:bookmarkEnd w:id="1433"/>
      <w:bookmarkEnd w:id="1434"/>
      <w:bookmarkEnd w:id="1435"/>
      <w:bookmarkEnd w:id="1436"/>
      <w:bookmarkEnd w:id="1437"/>
      <w:bookmarkEnd w:id="1438"/>
      <w:bookmarkEnd w:id="1439"/>
      <w:r w:rsidR="00CB7387" w:rsidRPr="008A3EA8">
        <w:rPr>
          <w:i w:val="0"/>
          <w:iCs w:val="0"/>
          <w:color w:val="auto"/>
        </w:rPr>
        <w:t xml:space="preserve"> </w:t>
      </w:r>
    </w:p>
    <w:p w14:paraId="6D58C77D" w14:textId="2C6ABACE" w:rsidR="00E027AB" w:rsidRPr="00E3598B" w:rsidRDefault="00A82C37" w:rsidP="00227565">
      <w:pPr>
        <w:pStyle w:val="Stylnastroninternet"/>
        <w:jc w:val="center"/>
      </w:pPr>
      <w:r>
        <w:rPr>
          <w:noProof/>
        </w:rPr>
        <w:drawing>
          <wp:inline distT="0" distB="0" distL="0" distR="0" wp14:anchorId="3C1CEE34" wp14:editId="42AB3A5D">
            <wp:extent cx="4584700" cy="2944495"/>
            <wp:effectExtent l="0" t="0" r="6350" b="8255"/>
            <wp:docPr id="31" name="Obraz 31" descr="Wykres 23 Liczba szkół podstawowych realizujących program „Bieg po zdrowie” w poszczególnych lat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Obraz 31" descr="Wykres 23 Liczba szkół podstawowych realizujących program „Bieg po zdrowie” w poszczególnych latach "/>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4584700" cy="2944495"/>
                    </a:xfrm>
                    <a:prstGeom prst="rect">
                      <a:avLst/>
                    </a:prstGeom>
                    <a:noFill/>
                  </pic:spPr>
                </pic:pic>
              </a:graphicData>
            </a:graphic>
          </wp:inline>
        </w:drawing>
      </w:r>
    </w:p>
    <w:p w14:paraId="3F6F1188" w14:textId="77777777" w:rsidR="003F1CA0" w:rsidRPr="00E3598B" w:rsidRDefault="003F1CA0" w:rsidP="00E3598B">
      <w:pPr>
        <w:pStyle w:val="Stylnastroninternet"/>
      </w:pPr>
      <w:bookmarkStart w:id="1440" w:name="_Toc133231397"/>
      <w:bookmarkStart w:id="1441" w:name="_Toc133236384"/>
      <w:bookmarkStart w:id="1442" w:name="_Toc133311774"/>
      <w:bookmarkStart w:id="1443" w:name="_Toc133320638"/>
      <w:bookmarkStart w:id="1444" w:name="_Toc133321749"/>
      <w:bookmarkStart w:id="1445" w:name="_Toc133387803"/>
      <w:bookmarkStart w:id="1446" w:name="_Toc133388667"/>
    </w:p>
    <w:p w14:paraId="347D473C" w14:textId="77777777" w:rsidR="00C279E3" w:rsidRPr="00E3598B" w:rsidRDefault="00C279E3" w:rsidP="00E3598B">
      <w:pPr>
        <w:pStyle w:val="Stylnastroninternet"/>
      </w:pPr>
    </w:p>
    <w:p w14:paraId="085D9C11" w14:textId="1875C82B" w:rsidR="00430F58" w:rsidRPr="008A3EA8" w:rsidRDefault="00A22D15" w:rsidP="00A22D15">
      <w:pPr>
        <w:pStyle w:val="Legenda"/>
        <w:rPr>
          <w:i w:val="0"/>
          <w:iCs w:val="0"/>
          <w:color w:val="auto"/>
        </w:rPr>
      </w:pPr>
      <w:bookmarkStart w:id="1447" w:name="_Toc133413263"/>
      <w:bookmarkStart w:id="1448" w:name="_Toc133500688"/>
      <w:bookmarkStart w:id="1449" w:name="_Toc133576714"/>
      <w:bookmarkStart w:id="1450" w:name="_Toc133582318"/>
      <w:bookmarkStart w:id="1451" w:name="_Toc133582839"/>
      <w:bookmarkStart w:id="1452" w:name="_Toc133583826"/>
      <w:bookmarkStart w:id="1453" w:name="_Toc134604345"/>
      <w:bookmarkStart w:id="1454" w:name="_Toc134610868"/>
      <w:bookmarkStart w:id="1455" w:name="_Toc135041648"/>
      <w:bookmarkStart w:id="1456" w:name="_Toc135828640"/>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23</w:t>
      </w:r>
      <w:r w:rsidRPr="008A3EA8">
        <w:rPr>
          <w:i w:val="0"/>
          <w:iCs w:val="0"/>
          <w:noProof/>
          <w:color w:val="auto"/>
        </w:rPr>
        <w:fldChar w:fldCharType="end"/>
      </w:r>
      <w:r w:rsidR="004117B7">
        <w:rPr>
          <w:i w:val="0"/>
          <w:iCs w:val="0"/>
          <w:noProof/>
          <w:color w:val="auto"/>
        </w:rPr>
        <w:t>.</w:t>
      </w:r>
      <w:r w:rsidR="00430F58" w:rsidRPr="008A3EA8">
        <w:rPr>
          <w:i w:val="0"/>
          <w:iCs w:val="0"/>
          <w:color w:val="auto"/>
        </w:rPr>
        <w:t xml:space="preserve"> Liczba uczniów klas IV szkół podstawowych realizujących program " Bieg po zdrowie"</w:t>
      </w:r>
      <w:r w:rsidR="000E738B" w:rsidRPr="008A3EA8">
        <w:rPr>
          <w:i w:val="0"/>
          <w:iCs w:val="0"/>
          <w:color w:val="auto"/>
        </w:rPr>
        <w:t xml:space="preserve"> w </w:t>
      </w:r>
      <w:r w:rsidR="00430F58" w:rsidRPr="008A3EA8">
        <w:rPr>
          <w:i w:val="0"/>
          <w:iCs w:val="0"/>
          <w:color w:val="auto"/>
        </w:rPr>
        <w:t>poszczególnych latach</w:t>
      </w:r>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p>
    <w:p w14:paraId="01E9FF46" w14:textId="1FCFA99A" w:rsidR="00E027AB" w:rsidRDefault="00CB7387" w:rsidP="00227565">
      <w:pPr>
        <w:pStyle w:val="Stylnastroninternet"/>
        <w:jc w:val="center"/>
      </w:pPr>
      <w:r>
        <w:rPr>
          <w:noProof/>
        </w:rPr>
        <w:drawing>
          <wp:inline distT="0" distB="0" distL="0" distR="0" wp14:anchorId="7CAA4059" wp14:editId="69FCF3F4">
            <wp:extent cx="4584700" cy="2944495"/>
            <wp:effectExtent l="0" t="0" r="6350" b="8255"/>
            <wp:docPr id="32" name="Obraz 32" descr="&#10;Wykres 24 Liczba uczniów klas IV szkół podstawowych realizujących program &quot; Bieg po zdrowie&quot; w poszczególnych latach&#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Obraz 32" descr="&#10;Wykres 24 Liczba uczniów klas IV szkół podstawowych realizujących program &quot; Bieg po zdrowie&quot; w poszczególnych latach&#10;"/>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4584700" cy="2944495"/>
                    </a:xfrm>
                    <a:prstGeom prst="rect">
                      <a:avLst/>
                    </a:prstGeom>
                    <a:noFill/>
                  </pic:spPr>
                </pic:pic>
              </a:graphicData>
            </a:graphic>
          </wp:inline>
        </w:drawing>
      </w:r>
    </w:p>
    <w:p w14:paraId="1D6185CD" w14:textId="77777777" w:rsidR="007E2828" w:rsidRDefault="007E2828" w:rsidP="00E3598B">
      <w:pPr>
        <w:pStyle w:val="Stylnastroninternet"/>
      </w:pPr>
    </w:p>
    <w:p w14:paraId="3A9F020E" w14:textId="77777777" w:rsidR="00FC398E" w:rsidRPr="0074452D" w:rsidRDefault="00FC398E" w:rsidP="00E3598B">
      <w:pPr>
        <w:pStyle w:val="Stylnastroninternet"/>
      </w:pPr>
    </w:p>
    <w:p w14:paraId="795FEA89" w14:textId="4ECE6684" w:rsidR="007E2828" w:rsidRDefault="007E2828" w:rsidP="00A17784">
      <w:pPr>
        <w:pStyle w:val="Nagwek3"/>
        <w:numPr>
          <w:ilvl w:val="1"/>
          <w:numId w:val="133"/>
        </w:numPr>
        <w:spacing w:before="0" w:line="276" w:lineRule="auto"/>
        <w:ind w:left="993"/>
      </w:pPr>
      <w:bookmarkStart w:id="1457" w:name="_Toc135828545"/>
      <w:r w:rsidRPr="003D08C1">
        <w:t>„ARS, czyli jak dbać o miłość”</w:t>
      </w:r>
      <w:bookmarkEnd w:id="1457"/>
    </w:p>
    <w:p w14:paraId="0794EC7D" w14:textId="77777777" w:rsidR="003D08C1" w:rsidRPr="003D08C1" w:rsidRDefault="003D08C1" w:rsidP="00FC398E">
      <w:pPr>
        <w:pStyle w:val="Stylnastroninternet"/>
      </w:pPr>
    </w:p>
    <w:p w14:paraId="142BD73A" w14:textId="3C9CD8C7" w:rsidR="00A17784" w:rsidRPr="0074452D" w:rsidRDefault="00A17784" w:rsidP="00FC398E">
      <w:pPr>
        <w:pStyle w:val="Stylnastroninternet"/>
        <w:rPr>
          <w:rFonts w:cstheme="minorHAnsi"/>
          <w:szCs w:val="24"/>
        </w:rPr>
      </w:pPr>
      <w:bookmarkStart w:id="1458" w:name="_Toc133231398"/>
      <w:bookmarkStart w:id="1459" w:name="_Toc133236385"/>
      <w:bookmarkStart w:id="1460" w:name="_Toc133311775"/>
      <w:bookmarkStart w:id="1461" w:name="_Toc133320639"/>
      <w:bookmarkStart w:id="1462" w:name="_Toc133321750"/>
      <w:bookmarkStart w:id="1463" w:name="_Toc133387804"/>
      <w:bookmarkStart w:id="1464" w:name="_Toc133388668"/>
      <w:r w:rsidRPr="0074452D">
        <w:rPr>
          <w:rFonts w:cstheme="minorHAnsi"/>
          <w:szCs w:val="24"/>
        </w:rPr>
        <w:t>W roku szkolnym 2021/2022 zrealizowana została IX edycja programu.</w:t>
      </w:r>
      <w:r w:rsidR="000E738B">
        <w:rPr>
          <w:rFonts w:cstheme="minorHAnsi"/>
          <w:szCs w:val="24"/>
        </w:rPr>
        <w:t xml:space="preserve"> </w:t>
      </w:r>
      <w:r w:rsidR="00D736F0">
        <w:rPr>
          <w:rFonts w:cstheme="minorHAnsi"/>
          <w:szCs w:val="24"/>
        </w:rPr>
        <w:t>W</w:t>
      </w:r>
      <w:r w:rsidR="000E738B">
        <w:rPr>
          <w:rFonts w:cstheme="minorHAnsi"/>
          <w:szCs w:val="24"/>
        </w:rPr>
        <w:t> </w:t>
      </w:r>
      <w:r w:rsidRPr="0074452D">
        <w:rPr>
          <w:rFonts w:cstheme="minorHAnsi"/>
          <w:szCs w:val="24"/>
        </w:rPr>
        <w:t>programie</w:t>
      </w:r>
      <w:r>
        <w:rPr>
          <w:rFonts w:cstheme="minorHAnsi"/>
          <w:szCs w:val="24"/>
        </w:rPr>
        <w:t xml:space="preserve"> </w:t>
      </w:r>
      <w:r w:rsidRPr="0074452D">
        <w:rPr>
          <w:rFonts w:cstheme="minorHAnsi"/>
          <w:szCs w:val="24"/>
        </w:rPr>
        <w:t>wzięło udział 108 szkół ponadpodstawowych</w:t>
      </w:r>
      <w:r>
        <w:rPr>
          <w:rFonts w:cstheme="minorHAnsi"/>
          <w:szCs w:val="24"/>
        </w:rPr>
        <w:t xml:space="preserve"> </w:t>
      </w:r>
      <w:r w:rsidRPr="00792BFC">
        <w:rPr>
          <w:rFonts w:cstheme="minorHAnsi"/>
          <w:szCs w:val="24"/>
        </w:rPr>
        <w:t>(45%)</w:t>
      </w:r>
      <w:r w:rsidR="000E738B">
        <w:rPr>
          <w:rFonts w:cstheme="minorHAnsi"/>
          <w:szCs w:val="24"/>
        </w:rPr>
        <w:t xml:space="preserve"> w </w:t>
      </w:r>
      <w:r w:rsidRPr="0074452D">
        <w:rPr>
          <w:rFonts w:cstheme="minorHAnsi"/>
          <w:szCs w:val="24"/>
        </w:rPr>
        <w:t>województwie zachodniopomorskim</w:t>
      </w:r>
      <w:r>
        <w:rPr>
          <w:rFonts w:cstheme="minorHAnsi"/>
          <w:szCs w:val="24"/>
        </w:rPr>
        <w:t>. E</w:t>
      </w:r>
      <w:r w:rsidRPr="0074452D">
        <w:rPr>
          <w:rFonts w:cstheme="minorHAnsi"/>
          <w:szCs w:val="24"/>
        </w:rPr>
        <w:t>dukacją objęto 8 757, tj. 16% uczniów. Program pogłębił wiedzę</w:t>
      </w:r>
      <w:r w:rsidR="005A5A82">
        <w:rPr>
          <w:rFonts w:cstheme="minorHAnsi"/>
          <w:szCs w:val="24"/>
        </w:rPr>
        <w:t xml:space="preserve"> i </w:t>
      </w:r>
      <w:r w:rsidRPr="0074452D">
        <w:rPr>
          <w:rFonts w:cstheme="minorHAnsi"/>
          <w:szCs w:val="24"/>
        </w:rPr>
        <w:t>umiejętności, które</w:t>
      </w:r>
      <w:r>
        <w:rPr>
          <w:rFonts w:cstheme="minorHAnsi"/>
          <w:szCs w:val="24"/>
        </w:rPr>
        <w:t xml:space="preserve"> pomogą chronić </w:t>
      </w:r>
      <w:r w:rsidRPr="0074452D">
        <w:rPr>
          <w:rFonts w:cstheme="minorHAnsi"/>
          <w:szCs w:val="24"/>
        </w:rPr>
        <w:t xml:space="preserve"> młodzież</w:t>
      </w:r>
      <w:r w:rsidR="000E738B">
        <w:rPr>
          <w:rFonts w:cstheme="minorHAnsi"/>
          <w:szCs w:val="24"/>
        </w:rPr>
        <w:t xml:space="preserve"> w </w:t>
      </w:r>
      <w:r w:rsidRPr="0074452D">
        <w:rPr>
          <w:rFonts w:cstheme="minorHAnsi"/>
          <w:szCs w:val="24"/>
        </w:rPr>
        <w:t xml:space="preserve">ich szczególnym okresie życia, jakim jest wczesna dorosłość. </w:t>
      </w:r>
      <w:r w:rsidRPr="0074452D">
        <w:rPr>
          <w:rFonts w:cstheme="minorHAnsi"/>
          <w:szCs w:val="24"/>
        </w:rPr>
        <w:lastRenderedPageBreak/>
        <w:t>Uczniowie dowiedzieli się</w:t>
      </w:r>
      <w:r>
        <w:rPr>
          <w:rFonts w:cstheme="minorHAnsi"/>
          <w:szCs w:val="24"/>
        </w:rPr>
        <w:t xml:space="preserve"> o zagrożeniach związanych</w:t>
      </w:r>
      <w:r w:rsidR="005A5A82">
        <w:rPr>
          <w:rFonts w:cstheme="minorHAnsi"/>
          <w:szCs w:val="24"/>
        </w:rPr>
        <w:t xml:space="preserve"> z </w:t>
      </w:r>
      <w:r>
        <w:rPr>
          <w:rFonts w:cstheme="minorHAnsi"/>
          <w:szCs w:val="24"/>
        </w:rPr>
        <w:t xml:space="preserve">zażywaniem  </w:t>
      </w:r>
      <w:r w:rsidRPr="0074452D">
        <w:rPr>
          <w:rFonts w:cstheme="minorHAnsi"/>
          <w:szCs w:val="24"/>
        </w:rPr>
        <w:t>środków psychoaktywnych</w:t>
      </w:r>
      <w:r>
        <w:rPr>
          <w:rFonts w:cstheme="minorHAnsi"/>
          <w:szCs w:val="24"/>
        </w:rPr>
        <w:t xml:space="preserve">. </w:t>
      </w:r>
      <w:r w:rsidRPr="0074452D">
        <w:rPr>
          <w:rFonts w:cstheme="minorHAnsi"/>
          <w:szCs w:val="24"/>
        </w:rPr>
        <w:t>Młodzież chętnie uczestniczyła</w:t>
      </w:r>
      <w:r w:rsidR="000E738B">
        <w:rPr>
          <w:rFonts w:cstheme="minorHAnsi"/>
          <w:szCs w:val="24"/>
        </w:rPr>
        <w:t xml:space="preserve"> w </w:t>
      </w:r>
      <w:r w:rsidRPr="0074452D">
        <w:rPr>
          <w:rFonts w:cstheme="minorHAnsi"/>
          <w:szCs w:val="24"/>
        </w:rPr>
        <w:t>zajęciach.</w:t>
      </w:r>
    </w:p>
    <w:p w14:paraId="3F528155" w14:textId="77777777" w:rsidR="003F1CA0" w:rsidRDefault="003F1CA0" w:rsidP="00FC398E">
      <w:pPr>
        <w:pStyle w:val="Stylnastroninternet"/>
      </w:pPr>
      <w:bookmarkStart w:id="1465" w:name="_Toc133413264"/>
    </w:p>
    <w:p w14:paraId="6B2E214D" w14:textId="798CE4EC" w:rsidR="00430F58" w:rsidRPr="008A3EA8" w:rsidRDefault="00A22D15" w:rsidP="00A22D15">
      <w:pPr>
        <w:pStyle w:val="Legenda"/>
        <w:rPr>
          <w:i w:val="0"/>
          <w:iCs w:val="0"/>
          <w:color w:val="auto"/>
        </w:rPr>
      </w:pPr>
      <w:bookmarkStart w:id="1466" w:name="_Toc133500689"/>
      <w:bookmarkStart w:id="1467" w:name="_Toc133576715"/>
      <w:bookmarkStart w:id="1468" w:name="_Toc133582319"/>
      <w:bookmarkStart w:id="1469" w:name="_Toc133582840"/>
      <w:bookmarkStart w:id="1470" w:name="_Toc133583827"/>
      <w:bookmarkStart w:id="1471" w:name="_Toc134604346"/>
      <w:bookmarkStart w:id="1472" w:name="_Toc134610869"/>
      <w:bookmarkStart w:id="1473" w:name="_Toc135041649"/>
      <w:bookmarkStart w:id="1474" w:name="_Toc135828641"/>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24</w:t>
      </w:r>
      <w:r w:rsidRPr="008A3EA8">
        <w:rPr>
          <w:i w:val="0"/>
          <w:iCs w:val="0"/>
          <w:noProof/>
          <w:color w:val="auto"/>
        </w:rPr>
        <w:fldChar w:fldCharType="end"/>
      </w:r>
      <w:r w:rsidR="004117B7">
        <w:rPr>
          <w:i w:val="0"/>
          <w:iCs w:val="0"/>
          <w:noProof/>
          <w:color w:val="auto"/>
        </w:rPr>
        <w:t>.</w:t>
      </w:r>
      <w:r w:rsidR="00430F58" w:rsidRPr="008A3EA8">
        <w:rPr>
          <w:i w:val="0"/>
          <w:iCs w:val="0"/>
          <w:color w:val="auto"/>
        </w:rPr>
        <w:t xml:space="preserve"> Liczba szkół ponadpodstawowych realizujących program " ARS , czyli jak dbać o miłość?"</w:t>
      </w:r>
      <w:r w:rsidR="000E738B" w:rsidRPr="008A3EA8">
        <w:rPr>
          <w:i w:val="0"/>
          <w:iCs w:val="0"/>
          <w:color w:val="auto"/>
        </w:rPr>
        <w:t xml:space="preserve"> w </w:t>
      </w:r>
      <w:r w:rsidR="00430F58" w:rsidRPr="008A3EA8">
        <w:rPr>
          <w:i w:val="0"/>
          <w:iCs w:val="0"/>
          <w:color w:val="auto"/>
        </w:rPr>
        <w:t>poszczególnych latach</w:t>
      </w:r>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p>
    <w:p w14:paraId="3058DA33" w14:textId="76C167AF" w:rsidR="00E027AB" w:rsidRPr="0074452D" w:rsidRDefault="00D736F0" w:rsidP="00227565">
      <w:pPr>
        <w:pStyle w:val="Stylnastroninternet"/>
        <w:jc w:val="center"/>
      </w:pPr>
      <w:r>
        <w:rPr>
          <w:noProof/>
        </w:rPr>
        <w:drawing>
          <wp:inline distT="0" distB="0" distL="0" distR="0" wp14:anchorId="74B39A5C" wp14:editId="46C5275F">
            <wp:extent cx="4584700" cy="2755900"/>
            <wp:effectExtent l="0" t="0" r="6350" b="6350"/>
            <wp:docPr id="24" name="Obraz 24" descr="Wykres 25 Liczba szkół ponadpodstawowych realizujących program &quot; ARS , czyli jak dbać o miłość?&quot; w poszczególnych lat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Obraz 24" descr="Wykres 25 Liczba szkół ponadpodstawowych realizujących program &quot; ARS , czyli jak dbać o miłość?&quot; w poszczególnych latach"/>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4584700" cy="2755900"/>
                    </a:xfrm>
                    <a:prstGeom prst="rect">
                      <a:avLst/>
                    </a:prstGeom>
                    <a:noFill/>
                  </pic:spPr>
                </pic:pic>
              </a:graphicData>
            </a:graphic>
          </wp:inline>
        </w:drawing>
      </w:r>
    </w:p>
    <w:p w14:paraId="5BB7B622" w14:textId="77777777" w:rsidR="00E027AB" w:rsidRDefault="00E027AB" w:rsidP="00FC398E">
      <w:pPr>
        <w:pStyle w:val="Stylnastroninternet"/>
      </w:pPr>
    </w:p>
    <w:p w14:paraId="6C38B47E" w14:textId="77777777" w:rsidR="00FC398E" w:rsidRDefault="00FC398E" w:rsidP="00FC398E">
      <w:pPr>
        <w:pStyle w:val="Stylnastroninternet"/>
      </w:pPr>
    </w:p>
    <w:p w14:paraId="4C90D2EC" w14:textId="77777777" w:rsidR="00FC398E" w:rsidRPr="0074452D" w:rsidRDefault="00FC398E" w:rsidP="00FC398E">
      <w:pPr>
        <w:pStyle w:val="Stylnastroninternet"/>
      </w:pPr>
    </w:p>
    <w:p w14:paraId="757FF722" w14:textId="2D3720A1" w:rsidR="00430F58" w:rsidRPr="008A3EA8" w:rsidRDefault="00A22D15" w:rsidP="00A22D15">
      <w:pPr>
        <w:pStyle w:val="Legenda"/>
        <w:rPr>
          <w:i w:val="0"/>
          <w:iCs w:val="0"/>
          <w:color w:val="auto"/>
        </w:rPr>
      </w:pPr>
      <w:bookmarkStart w:id="1475" w:name="_Toc133231399"/>
      <w:bookmarkStart w:id="1476" w:name="_Toc133236386"/>
      <w:bookmarkStart w:id="1477" w:name="_Toc133311776"/>
      <w:bookmarkStart w:id="1478" w:name="_Toc133320640"/>
      <w:bookmarkStart w:id="1479" w:name="_Toc133321751"/>
      <w:bookmarkStart w:id="1480" w:name="_Toc133387805"/>
      <w:bookmarkStart w:id="1481" w:name="_Toc133388669"/>
      <w:bookmarkStart w:id="1482" w:name="_Toc133413265"/>
      <w:bookmarkStart w:id="1483" w:name="_Toc133500690"/>
      <w:bookmarkStart w:id="1484" w:name="_Toc133576716"/>
      <w:bookmarkStart w:id="1485" w:name="_Toc133582320"/>
      <w:bookmarkStart w:id="1486" w:name="_Toc133582841"/>
      <w:bookmarkStart w:id="1487" w:name="_Toc133583828"/>
      <w:bookmarkStart w:id="1488" w:name="_Toc134604347"/>
      <w:bookmarkStart w:id="1489" w:name="_Toc134610870"/>
      <w:bookmarkStart w:id="1490" w:name="_Toc135041650"/>
      <w:bookmarkStart w:id="1491" w:name="_Toc135828642"/>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25</w:t>
      </w:r>
      <w:r w:rsidRPr="008A3EA8">
        <w:rPr>
          <w:i w:val="0"/>
          <w:iCs w:val="0"/>
          <w:noProof/>
          <w:color w:val="auto"/>
        </w:rPr>
        <w:fldChar w:fldCharType="end"/>
      </w:r>
      <w:r w:rsidR="004117B7">
        <w:rPr>
          <w:i w:val="0"/>
          <w:iCs w:val="0"/>
          <w:noProof/>
          <w:color w:val="auto"/>
        </w:rPr>
        <w:t>.</w:t>
      </w:r>
      <w:r w:rsidR="00430F58" w:rsidRPr="008A3EA8">
        <w:rPr>
          <w:i w:val="0"/>
          <w:iCs w:val="0"/>
          <w:color w:val="auto"/>
        </w:rPr>
        <w:t xml:space="preserve"> Liczba uczniów szkół ponadpodstawowych realizujących  prog</w:t>
      </w:r>
      <w:r w:rsidR="00430F58" w:rsidRPr="008A3EA8">
        <w:rPr>
          <w:i w:val="0"/>
          <w:iCs w:val="0"/>
          <w:noProof/>
          <w:color w:val="auto"/>
        </w:rPr>
        <w:t xml:space="preserve">ram </w:t>
      </w:r>
      <w:r w:rsidR="00D736F0" w:rsidRPr="008A3EA8">
        <w:rPr>
          <w:i w:val="0"/>
          <w:iCs w:val="0"/>
          <w:noProof/>
          <w:color w:val="auto"/>
        </w:rPr>
        <w:t>„</w:t>
      </w:r>
      <w:r w:rsidR="00430F58" w:rsidRPr="008A3EA8">
        <w:rPr>
          <w:i w:val="0"/>
          <w:iCs w:val="0"/>
          <w:noProof/>
          <w:color w:val="auto"/>
        </w:rPr>
        <w:t>A</w:t>
      </w:r>
      <w:r w:rsidR="00D736F0" w:rsidRPr="008A3EA8">
        <w:rPr>
          <w:i w:val="0"/>
          <w:iCs w:val="0"/>
          <w:noProof/>
          <w:color w:val="auto"/>
        </w:rPr>
        <w:t>RS</w:t>
      </w:r>
      <w:r w:rsidR="00430F58" w:rsidRPr="008A3EA8">
        <w:rPr>
          <w:i w:val="0"/>
          <w:iCs w:val="0"/>
          <w:noProof/>
          <w:color w:val="auto"/>
        </w:rPr>
        <w:t xml:space="preserve"> , czyli jak dbać o miłośc</w:t>
      </w:r>
      <w:r w:rsidR="00D736F0" w:rsidRPr="008A3EA8">
        <w:rPr>
          <w:i w:val="0"/>
          <w:iCs w:val="0"/>
          <w:noProof/>
          <w:color w:val="auto"/>
        </w:rPr>
        <w:t xml:space="preserve">?” </w:t>
      </w:r>
      <w:r w:rsidR="000E738B" w:rsidRPr="008A3EA8">
        <w:rPr>
          <w:i w:val="0"/>
          <w:iCs w:val="0"/>
          <w:noProof/>
          <w:color w:val="auto"/>
        </w:rPr>
        <w:t>w </w:t>
      </w:r>
      <w:r w:rsidR="00430F58" w:rsidRPr="008A3EA8">
        <w:rPr>
          <w:i w:val="0"/>
          <w:iCs w:val="0"/>
          <w:noProof/>
          <w:color w:val="auto"/>
        </w:rPr>
        <w:t>poszczególnych latach</w:t>
      </w:r>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p>
    <w:p w14:paraId="31D32DDD" w14:textId="627CCBE7" w:rsidR="00E027AB" w:rsidRDefault="002C11FA" w:rsidP="00227565">
      <w:pPr>
        <w:pStyle w:val="Stylnastroninternet"/>
        <w:jc w:val="center"/>
      </w:pPr>
      <w:r>
        <w:rPr>
          <w:noProof/>
        </w:rPr>
        <w:drawing>
          <wp:inline distT="0" distB="0" distL="0" distR="0" wp14:anchorId="68A747D7" wp14:editId="13FF4B07">
            <wp:extent cx="4584700" cy="2755900"/>
            <wp:effectExtent l="0" t="0" r="6350" b="6350"/>
            <wp:docPr id="26" name="Obraz 26" descr="Wykres 26 Liczba uczniów szkół ponadpodstawowych realizujących  program „ARS , czyli jak dbać o miłośc?” w poszczególnych lat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Obraz 26" descr="Wykres 26 Liczba uczniów szkół ponadpodstawowych realizujących  program „ARS , czyli jak dbać o miłośc?” w poszczególnych latach"/>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4584700" cy="2755900"/>
                    </a:xfrm>
                    <a:prstGeom prst="rect">
                      <a:avLst/>
                    </a:prstGeom>
                    <a:noFill/>
                  </pic:spPr>
                </pic:pic>
              </a:graphicData>
            </a:graphic>
          </wp:inline>
        </w:drawing>
      </w:r>
    </w:p>
    <w:p w14:paraId="3C8058C1" w14:textId="77777777" w:rsidR="00AB243C" w:rsidRDefault="00AB243C" w:rsidP="00FC398E">
      <w:pPr>
        <w:pStyle w:val="Stylnastroninternet"/>
      </w:pPr>
    </w:p>
    <w:p w14:paraId="78CD00A6" w14:textId="4455ABBD" w:rsidR="00FC398E" w:rsidRDefault="00FC398E" w:rsidP="00FC398E">
      <w:pPr>
        <w:pStyle w:val="Stylnastroninternet"/>
      </w:pPr>
      <w:r>
        <w:br w:type="page"/>
      </w:r>
    </w:p>
    <w:p w14:paraId="0A23E172" w14:textId="74CEF055" w:rsidR="002C7047" w:rsidRDefault="002C7047" w:rsidP="00A17784">
      <w:pPr>
        <w:pStyle w:val="Nagwek3"/>
        <w:numPr>
          <w:ilvl w:val="1"/>
          <w:numId w:val="133"/>
        </w:numPr>
        <w:spacing w:before="0" w:line="276" w:lineRule="auto"/>
        <w:ind w:left="993"/>
      </w:pPr>
      <w:bookmarkStart w:id="1492" w:name="_Toc135828546"/>
      <w:r>
        <w:lastRenderedPageBreak/>
        <w:t>Krajowy Program zapobiegania zakażeniom HIV</w:t>
      </w:r>
      <w:r w:rsidR="005A5A82">
        <w:t xml:space="preserve"> i </w:t>
      </w:r>
      <w:r>
        <w:t>Zwalczania AIDS.</w:t>
      </w:r>
      <w:bookmarkEnd w:id="1492"/>
    </w:p>
    <w:p w14:paraId="26DF14FD" w14:textId="77777777" w:rsidR="00C279E3" w:rsidRPr="00FC398E" w:rsidRDefault="00C279E3" w:rsidP="00FC398E">
      <w:pPr>
        <w:pStyle w:val="Stylnastroninternet"/>
      </w:pPr>
    </w:p>
    <w:p w14:paraId="64EF48D5" w14:textId="3394409B" w:rsidR="006C54C3" w:rsidRPr="00FC398E" w:rsidRDefault="006C54C3" w:rsidP="00FC398E">
      <w:pPr>
        <w:pStyle w:val="Stylnastroninternet"/>
      </w:pPr>
      <w:r w:rsidRPr="00FC398E">
        <w:t>Celem programu było popularyzowanie wiedzy na temat HIV/AIDS, promocja badań w kierunku HIV, kształtowanie postaw tolerancji wobec nosicieli wirusa HIV i chorych na</w:t>
      </w:r>
      <w:r w:rsidR="00C6422F">
        <w:t> </w:t>
      </w:r>
      <w:r w:rsidRPr="00FC398E">
        <w:t xml:space="preserve">AIDS, ograniczenie rozprzestrzeniania się zakażeń HIV oraz zapewnienie odpowiedniego dostępu do informacji, edukacji i usług w zakresie profilaktyki HIV/AIDS. </w:t>
      </w:r>
    </w:p>
    <w:p w14:paraId="4ACA0798" w14:textId="1B0A371D" w:rsidR="006C54C3" w:rsidRPr="00FC398E" w:rsidRDefault="006C54C3" w:rsidP="00FC398E">
      <w:pPr>
        <w:pStyle w:val="Stylnastroninternet"/>
      </w:pPr>
      <w:r w:rsidRPr="00FC398E">
        <w:t>Z okazji obchodów Światowego Dnia AIDS Zachodniopomorski Państwowy Wojewódzki Inspektor Sanitarny w Szczecinie przy współpracy z Wojewódzkim Zespołem ds.</w:t>
      </w:r>
      <w:r w:rsidR="00C03631">
        <w:t> </w:t>
      </w:r>
      <w:r w:rsidRPr="00FC398E">
        <w:t>realizacji Krajowego Programu Zapobiegania Zakażeniom HIV i Zwalczania AIDS przy Wojewodzie Zachodniopomorskim zorganizował konferencję dotyczącą problematyki HIV/AIDS skierowaną do pedagogów i nauczycieli szkół ponadpodstawowych z terenu województwa zachodniopomorskiego. Podczas konferencji przedstawiono ideę obchodów Światowego Dnia AIDS oraz wybranych aspektów sytuacji epidemiologicznej HIV/AIDS w</w:t>
      </w:r>
      <w:r w:rsidR="00ED266B">
        <w:t> </w:t>
      </w:r>
      <w:r w:rsidRPr="00FC398E">
        <w:t>regionie oraz omówiono funkcjonowanie Punktów Konsultacyjno-Diagnostycznych, zasady przeprowadzania testów oraz kwalifikację przy szacowaniu ryzyka potencjalnego zakażenia wirusem. Zwrócono uwagę na istotę testowania w kierunku HIV, w szczególności kobiet w</w:t>
      </w:r>
      <w:r w:rsidR="00C6422F">
        <w:t> </w:t>
      </w:r>
      <w:r w:rsidRPr="00FC398E">
        <w:t>ciąży jako elementu przerwania wertykalnej transmisji wirusa. Omówiono również najnowsze metody leczenia HIV przekładające się na niski poziom wiremii, a także nadzieje związane z pracami nad szczepionką przeciw HIV. W konferencji udział wzięły łącznie 134 osoby. Na terenie wielu powiatów województwa zachodniopomorskiego z okazji obchodów Światowego Dnia AIDS przeprowadzono również różnego rodzaju konkursy, olimpiady, prelekcje oraz warsztaty . W działaniach uczestniczyło 20347 osób (młodzież szkół średnich i</w:t>
      </w:r>
      <w:r w:rsidR="00C6422F">
        <w:t> </w:t>
      </w:r>
      <w:r w:rsidRPr="00FC398E">
        <w:t>osoby dorosłe).</w:t>
      </w:r>
    </w:p>
    <w:p w14:paraId="0BF63AB7" w14:textId="77777777" w:rsidR="003F1CA0" w:rsidRPr="00FC398E" w:rsidRDefault="003F1CA0" w:rsidP="00FC398E">
      <w:pPr>
        <w:pStyle w:val="Stylnastroninternet"/>
      </w:pPr>
    </w:p>
    <w:p w14:paraId="309563D3" w14:textId="009A7604" w:rsidR="00E027AB" w:rsidRDefault="00E027AB" w:rsidP="003F1CA0">
      <w:pPr>
        <w:pStyle w:val="Nagwek2"/>
        <w:numPr>
          <w:ilvl w:val="0"/>
          <w:numId w:val="116"/>
        </w:numPr>
        <w:spacing w:before="0"/>
        <w:rPr>
          <w:rStyle w:val="AkapitzlistZnak"/>
          <w:rFonts w:cstheme="minorHAnsi"/>
          <w:bCs/>
          <w:sz w:val="24"/>
          <w:szCs w:val="24"/>
        </w:rPr>
      </w:pPr>
      <w:bookmarkStart w:id="1493" w:name="_Toc135828547"/>
      <w:r w:rsidRPr="00AB243C">
        <w:rPr>
          <w:rStyle w:val="AkapitzlistZnak"/>
          <w:rFonts w:cstheme="minorHAnsi"/>
          <w:bCs/>
          <w:sz w:val="24"/>
          <w:szCs w:val="24"/>
        </w:rPr>
        <w:t>Wojewódzkie programy edukacyjne</w:t>
      </w:r>
      <w:bookmarkEnd w:id="1493"/>
    </w:p>
    <w:p w14:paraId="629B4A7C" w14:textId="77777777" w:rsidR="003F1CA0" w:rsidRPr="003F1CA0" w:rsidRDefault="003F1CA0" w:rsidP="00FC398E">
      <w:pPr>
        <w:pStyle w:val="Stylnastroninternet"/>
      </w:pPr>
    </w:p>
    <w:p w14:paraId="2D50F3E4" w14:textId="1395C5E0" w:rsidR="00AB243C" w:rsidRDefault="00E027AB" w:rsidP="003F1CA0">
      <w:pPr>
        <w:pStyle w:val="Nagwek3"/>
        <w:numPr>
          <w:ilvl w:val="1"/>
          <w:numId w:val="116"/>
        </w:numPr>
        <w:spacing w:before="0" w:line="276" w:lineRule="auto"/>
        <w:ind w:left="993"/>
      </w:pPr>
      <w:bookmarkStart w:id="1494" w:name="_Toc135828548"/>
      <w:r w:rsidRPr="00AB243C">
        <w:t>„</w:t>
      </w:r>
      <w:r w:rsidRPr="007E2828">
        <w:t>Zdrowe</w:t>
      </w:r>
      <w:r w:rsidRPr="00AB243C">
        <w:t xml:space="preserve"> zęby mamy marchewkę zajadamy” - przedszkolny program zdrowia jamy ustnej</w:t>
      </w:r>
      <w:r w:rsidR="005A5A82">
        <w:t xml:space="preserve"> i </w:t>
      </w:r>
      <w:r w:rsidRPr="00AB243C">
        <w:t>zapobiegania próchnicy</w:t>
      </w:r>
      <w:r w:rsidR="00AB243C">
        <w:t>.</w:t>
      </w:r>
      <w:bookmarkEnd w:id="1494"/>
    </w:p>
    <w:p w14:paraId="0B36BC26" w14:textId="77777777" w:rsidR="00A17784" w:rsidRPr="00A17784" w:rsidRDefault="00A17784" w:rsidP="00FC398E">
      <w:pPr>
        <w:pStyle w:val="Stylnastroninternet"/>
      </w:pPr>
    </w:p>
    <w:p w14:paraId="65820DA6" w14:textId="475682B3" w:rsidR="00D264CD" w:rsidRPr="0074452D" w:rsidRDefault="00D264CD" w:rsidP="00FC398E">
      <w:pPr>
        <w:pStyle w:val="Stylnastroninternet"/>
        <w:rPr>
          <w:rFonts w:cstheme="minorHAnsi"/>
          <w:szCs w:val="24"/>
        </w:rPr>
      </w:pPr>
      <w:bookmarkStart w:id="1495" w:name="_Toc133231400"/>
      <w:bookmarkStart w:id="1496" w:name="_Toc133236387"/>
      <w:bookmarkStart w:id="1497" w:name="_Toc133311777"/>
      <w:bookmarkStart w:id="1498" w:name="_Toc133320641"/>
      <w:bookmarkStart w:id="1499" w:name="_Toc133321752"/>
      <w:bookmarkStart w:id="1500" w:name="_Toc133387806"/>
      <w:bookmarkStart w:id="1501" w:name="_Toc133388670"/>
      <w:bookmarkStart w:id="1502" w:name="_Toc133413266"/>
      <w:bookmarkStart w:id="1503" w:name="_Toc133500691"/>
      <w:bookmarkStart w:id="1504" w:name="_Toc133576717"/>
      <w:r w:rsidRPr="0074452D">
        <w:rPr>
          <w:rFonts w:cstheme="minorHAnsi"/>
          <w:szCs w:val="24"/>
        </w:rPr>
        <w:t>Program „Zdrowe zęby mamy, marchewkę zajadamy” skierowany jest głównie do</w:t>
      </w:r>
      <w:r w:rsidR="00C6422F">
        <w:rPr>
          <w:rFonts w:cstheme="minorHAnsi"/>
          <w:szCs w:val="24"/>
        </w:rPr>
        <w:t> </w:t>
      </w:r>
      <w:r w:rsidRPr="0074452D">
        <w:rPr>
          <w:rFonts w:cstheme="minorHAnsi"/>
          <w:szCs w:val="24"/>
        </w:rPr>
        <w:t>dzieci w wieku 2-</w:t>
      </w:r>
      <w:r>
        <w:rPr>
          <w:rFonts w:cstheme="minorHAnsi"/>
          <w:szCs w:val="24"/>
        </w:rPr>
        <w:t>6 lat.</w:t>
      </w:r>
    </w:p>
    <w:p w14:paraId="49527BC3" w14:textId="77777777" w:rsidR="00D264CD" w:rsidRPr="0074452D" w:rsidRDefault="00D264CD" w:rsidP="00FC398E">
      <w:pPr>
        <w:pStyle w:val="Stylnastroninternet"/>
        <w:rPr>
          <w:rFonts w:cstheme="minorHAnsi"/>
          <w:szCs w:val="24"/>
        </w:rPr>
      </w:pPr>
      <w:r w:rsidRPr="0074452D">
        <w:rPr>
          <w:rFonts w:cstheme="minorHAnsi"/>
          <w:szCs w:val="24"/>
        </w:rPr>
        <w:t>W roku szkolnym 2021/2022 w województwie zachodniopomorskim do realizacji programu profilaktyki próchnicy przystąpiło 260 placówek wychowania przedszkolnego (przedszkoli, oddziałów przedszkolnych itp</w:t>
      </w:r>
      <w:r w:rsidRPr="00421768">
        <w:rPr>
          <w:rFonts w:cstheme="minorHAnsi"/>
          <w:szCs w:val="24"/>
        </w:rPr>
        <w:t>.), tj. 48% wszystkich placówek.</w:t>
      </w:r>
      <w:r w:rsidRPr="0074452D">
        <w:rPr>
          <w:rFonts w:cstheme="minorHAnsi"/>
          <w:szCs w:val="24"/>
        </w:rPr>
        <w:t xml:space="preserve"> Treści programu realizowało łącznie 16 700 dzieci. </w:t>
      </w:r>
      <w:r>
        <w:rPr>
          <w:rFonts w:cstheme="minorHAnsi"/>
          <w:szCs w:val="24"/>
        </w:rPr>
        <w:t>Jest to wzrost w stosunku do poprzedniej edycji.</w:t>
      </w:r>
    </w:p>
    <w:p w14:paraId="7C62B53D" w14:textId="77777777" w:rsidR="00D264CD" w:rsidRPr="0074452D" w:rsidRDefault="00D264CD" w:rsidP="00FC398E">
      <w:pPr>
        <w:pStyle w:val="Stylnastroninternet"/>
        <w:rPr>
          <w:rFonts w:cstheme="minorHAnsi"/>
          <w:szCs w:val="24"/>
        </w:rPr>
      </w:pPr>
      <w:r w:rsidRPr="0074452D">
        <w:rPr>
          <w:rFonts w:cstheme="minorHAnsi"/>
          <w:szCs w:val="24"/>
        </w:rPr>
        <w:t xml:space="preserve">W realizację programu zaangażowanych było 7 322 rodziców dzieci przedszkolnych. Rodzice uczestniczyli najczęściej </w:t>
      </w:r>
      <w:r>
        <w:rPr>
          <w:rFonts w:cstheme="minorHAnsi"/>
          <w:szCs w:val="24"/>
        </w:rPr>
        <w:t xml:space="preserve">we wspólnych </w:t>
      </w:r>
      <w:r w:rsidRPr="0074452D">
        <w:rPr>
          <w:rFonts w:cstheme="minorHAnsi"/>
          <w:szCs w:val="24"/>
        </w:rPr>
        <w:t>zakup</w:t>
      </w:r>
      <w:r>
        <w:rPr>
          <w:rFonts w:cstheme="minorHAnsi"/>
          <w:szCs w:val="24"/>
        </w:rPr>
        <w:t>ach</w:t>
      </w:r>
      <w:r w:rsidRPr="0074452D">
        <w:rPr>
          <w:rFonts w:cstheme="minorHAnsi"/>
          <w:szCs w:val="24"/>
        </w:rPr>
        <w:t xml:space="preserve">, podczas których wybierano produkty sprzyjające zdrowiu zębów, </w:t>
      </w:r>
      <w:r w:rsidRPr="00421768">
        <w:rPr>
          <w:rFonts w:cstheme="minorHAnsi"/>
          <w:szCs w:val="24"/>
        </w:rPr>
        <w:t>zaopatrywano</w:t>
      </w:r>
      <w:r w:rsidRPr="0074452D">
        <w:rPr>
          <w:rFonts w:cstheme="minorHAnsi"/>
          <w:szCs w:val="24"/>
        </w:rPr>
        <w:t xml:space="preserve"> dzieci w przybory higieniczne</w:t>
      </w:r>
      <w:r>
        <w:rPr>
          <w:rFonts w:cstheme="minorHAnsi"/>
          <w:szCs w:val="24"/>
        </w:rPr>
        <w:t xml:space="preserve"> niezbędne</w:t>
      </w:r>
      <w:r w:rsidRPr="0074452D">
        <w:rPr>
          <w:rFonts w:cstheme="minorHAnsi"/>
          <w:szCs w:val="24"/>
        </w:rPr>
        <w:t xml:space="preserve"> w profilaktyce próchnicy oraz w produkty spożywcze wykorzystywane podczas zajęć kulinarnych.</w:t>
      </w:r>
    </w:p>
    <w:p w14:paraId="71CFD759" w14:textId="77777777" w:rsidR="00D264CD" w:rsidRPr="0074452D" w:rsidRDefault="00D264CD" w:rsidP="00FC398E">
      <w:pPr>
        <w:pStyle w:val="Stylnastroninternet"/>
        <w:rPr>
          <w:rFonts w:cstheme="minorHAnsi"/>
          <w:szCs w:val="24"/>
        </w:rPr>
      </w:pPr>
      <w:r w:rsidRPr="0074452D">
        <w:rPr>
          <w:rFonts w:cstheme="minorHAnsi"/>
          <w:szCs w:val="24"/>
        </w:rPr>
        <w:lastRenderedPageBreak/>
        <w:t>Wśród dzieci żłobkowych program został wdrożony w 30 żłobk</w:t>
      </w:r>
      <w:r>
        <w:rPr>
          <w:rFonts w:cstheme="minorHAnsi"/>
          <w:szCs w:val="24"/>
        </w:rPr>
        <w:t>ach</w:t>
      </w:r>
      <w:r w:rsidRPr="0074452D">
        <w:rPr>
          <w:rFonts w:cstheme="minorHAnsi"/>
          <w:szCs w:val="24"/>
        </w:rPr>
        <w:t xml:space="preserve"> na terenie województwa (zasięg 31%). Edukacją zostało objętych łącznie 890 dzieci. Wśród młodszych dzieci realizacja programu dostosowana była do ich możliwości psychofizycznych.</w:t>
      </w:r>
    </w:p>
    <w:p w14:paraId="4D856AA4" w14:textId="344860F1" w:rsidR="00D264CD" w:rsidRPr="0074452D" w:rsidRDefault="00D264CD" w:rsidP="00FC398E">
      <w:pPr>
        <w:pStyle w:val="Stylnastroninternet"/>
        <w:rPr>
          <w:rFonts w:cstheme="minorHAnsi"/>
          <w:szCs w:val="24"/>
        </w:rPr>
      </w:pPr>
      <w:r>
        <w:rPr>
          <w:rFonts w:cstheme="minorHAnsi"/>
          <w:szCs w:val="24"/>
        </w:rPr>
        <w:t xml:space="preserve">W ocenie </w:t>
      </w:r>
      <w:r w:rsidRPr="0074452D">
        <w:rPr>
          <w:rFonts w:cstheme="minorHAnsi"/>
          <w:szCs w:val="24"/>
        </w:rPr>
        <w:t xml:space="preserve">realizatorów </w:t>
      </w:r>
      <w:r w:rsidRPr="009F35D7">
        <w:rPr>
          <w:rFonts w:cstheme="minorHAnsi"/>
          <w:szCs w:val="24"/>
        </w:rPr>
        <w:t xml:space="preserve">programu (koordynatorów w żłobkach i przedszkolach) </w:t>
      </w:r>
      <w:r w:rsidRPr="0074452D">
        <w:rPr>
          <w:rFonts w:cstheme="minorHAnsi"/>
          <w:szCs w:val="24"/>
        </w:rPr>
        <w:t>oraz</w:t>
      </w:r>
      <w:r w:rsidR="00C6422F">
        <w:rPr>
          <w:rFonts w:cstheme="minorHAnsi"/>
          <w:szCs w:val="24"/>
        </w:rPr>
        <w:t> </w:t>
      </w:r>
      <w:r w:rsidRPr="0074452D">
        <w:rPr>
          <w:rFonts w:cstheme="minorHAnsi"/>
          <w:szCs w:val="24"/>
        </w:rPr>
        <w:t>rodziców program wzbudził bardzo duże zainteresowanie. Nauczyciele zaangażowani w</w:t>
      </w:r>
      <w:r w:rsidR="00C6422F">
        <w:rPr>
          <w:rFonts w:cstheme="minorHAnsi"/>
          <w:szCs w:val="24"/>
        </w:rPr>
        <w:t> </w:t>
      </w:r>
      <w:r w:rsidRPr="0074452D">
        <w:rPr>
          <w:rFonts w:cstheme="minorHAnsi"/>
          <w:szCs w:val="24"/>
        </w:rPr>
        <w:t>realizacje programu dostrzegali jego wartości profilaktyczne, w ich opinii treści dostosowane są możliwości większości dzieci w wieku 2-6 lat.</w:t>
      </w:r>
    </w:p>
    <w:p w14:paraId="1258F26B" w14:textId="77777777" w:rsidR="00D264CD" w:rsidRDefault="00D264CD" w:rsidP="00FC398E">
      <w:pPr>
        <w:pStyle w:val="Stylnastroninternet"/>
        <w:rPr>
          <w:rFonts w:cstheme="minorHAnsi"/>
          <w:szCs w:val="24"/>
        </w:rPr>
      </w:pPr>
      <w:r w:rsidRPr="0074452D">
        <w:rPr>
          <w:rFonts w:cstheme="minorHAnsi"/>
          <w:szCs w:val="24"/>
        </w:rPr>
        <w:t>Podczas realizacji programu „Zdrowe zęby mamy, marchewkę zajadamy” wykorzystywano materiały edukacyjne wydane przez Zachodniopomorski Oddział Wojewódzki Narodowego Funduszu Zdrowia w Szczecinie pn. „Aby zdrowy uśmiech mieć, trzeba tylko chcieć!” – poradnik stomatologiczny, ulotkę i plakat.</w:t>
      </w:r>
    </w:p>
    <w:p w14:paraId="48B5529B" w14:textId="77777777" w:rsidR="00FC398E" w:rsidRDefault="00FC398E" w:rsidP="00FC398E">
      <w:pPr>
        <w:pStyle w:val="Stylnastroninternet"/>
        <w:rPr>
          <w:rFonts w:cstheme="minorHAnsi"/>
          <w:szCs w:val="24"/>
        </w:rPr>
      </w:pPr>
    </w:p>
    <w:p w14:paraId="20124C82" w14:textId="36EB93BC" w:rsidR="00D264CD" w:rsidRPr="008A3EA8" w:rsidRDefault="00A22D15" w:rsidP="00D264CD">
      <w:pPr>
        <w:pStyle w:val="Legenda"/>
        <w:rPr>
          <w:i w:val="0"/>
          <w:iCs w:val="0"/>
          <w:color w:val="auto"/>
        </w:rPr>
      </w:pPr>
      <w:bookmarkStart w:id="1505" w:name="_Toc133582321"/>
      <w:bookmarkStart w:id="1506" w:name="_Toc133582842"/>
      <w:bookmarkStart w:id="1507" w:name="_Toc133583829"/>
      <w:bookmarkStart w:id="1508" w:name="_Toc134604348"/>
      <w:bookmarkStart w:id="1509" w:name="_Toc134610871"/>
      <w:bookmarkStart w:id="1510" w:name="_Toc135041651"/>
      <w:bookmarkStart w:id="1511" w:name="_Toc135828643"/>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26</w:t>
      </w:r>
      <w:r w:rsidRPr="008A3EA8">
        <w:rPr>
          <w:i w:val="0"/>
          <w:iCs w:val="0"/>
          <w:noProof/>
          <w:color w:val="auto"/>
        </w:rPr>
        <w:fldChar w:fldCharType="end"/>
      </w:r>
      <w:r w:rsidR="004117B7">
        <w:rPr>
          <w:i w:val="0"/>
          <w:iCs w:val="0"/>
          <w:noProof/>
          <w:color w:val="auto"/>
        </w:rPr>
        <w:t>.</w:t>
      </w:r>
      <w:r w:rsidR="00D86717" w:rsidRPr="008A3EA8">
        <w:rPr>
          <w:i w:val="0"/>
          <w:iCs w:val="0"/>
          <w:color w:val="auto"/>
        </w:rPr>
        <w:t xml:space="preserve"> Liczba oddziałów przedszkolnych, przedszkoli</w:t>
      </w:r>
      <w:r w:rsidR="005A5A82" w:rsidRPr="008A3EA8">
        <w:rPr>
          <w:i w:val="0"/>
          <w:iCs w:val="0"/>
          <w:color w:val="auto"/>
        </w:rPr>
        <w:t xml:space="preserve"> i </w:t>
      </w:r>
      <w:r w:rsidR="00D86717" w:rsidRPr="008A3EA8">
        <w:rPr>
          <w:i w:val="0"/>
          <w:iCs w:val="0"/>
          <w:color w:val="auto"/>
        </w:rPr>
        <w:t xml:space="preserve">żłóbków realizujących program </w:t>
      </w:r>
      <w:r w:rsidR="00D264CD" w:rsidRPr="008A3EA8">
        <w:rPr>
          <w:i w:val="0"/>
          <w:iCs w:val="0"/>
          <w:color w:val="auto"/>
        </w:rPr>
        <w:t>„</w:t>
      </w:r>
      <w:r w:rsidR="00D86717" w:rsidRPr="008A3EA8">
        <w:rPr>
          <w:i w:val="0"/>
          <w:iCs w:val="0"/>
          <w:color w:val="auto"/>
        </w:rPr>
        <w:t>Zdrowe zęby mamy marchewkę zajadamy</w:t>
      </w:r>
      <w:r w:rsidR="000E738B" w:rsidRPr="008A3EA8">
        <w:rPr>
          <w:i w:val="0"/>
          <w:iCs w:val="0"/>
          <w:color w:val="auto"/>
        </w:rPr>
        <w:t xml:space="preserve"> w </w:t>
      </w:r>
      <w:r w:rsidR="00D86717" w:rsidRPr="008A3EA8">
        <w:rPr>
          <w:i w:val="0"/>
          <w:iCs w:val="0"/>
          <w:color w:val="auto"/>
        </w:rPr>
        <w:t>poszczególnych latach</w:t>
      </w:r>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p>
    <w:p w14:paraId="1A55D0B6" w14:textId="3B4303BE" w:rsidR="00E027AB" w:rsidRPr="0074452D" w:rsidRDefault="00D264CD" w:rsidP="00227565">
      <w:pPr>
        <w:pStyle w:val="Stylnastroninternet"/>
        <w:jc w:val="center"/>
      </w:pPr>
      <w:r>
        <w:rPr>
          <w:noProof/>
        </w:rPr>
        <w:drawing>
          <wp:inline distT="0" distB="0" distL="0" distR="0" wp14:anchorId="14F36DD6" wp14:editId="5BB74A2F">
            <wp:extent cx="4230477" cy="2542974"/>
            <wp:effectExtent l="0" t="0" r="0" b="0"/>
            <wp:docPr id="27" name="Obraz 27" descr="Wykres 27 Liczba oddziałów przedszkolnych, przedszkoli i żłóbków realizujących program „Zdrowe zęby mamy marchewkę zajadamy w poszczególnych lat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Obraz 27" descr="Wykres 27 Liczba oddziałów przedszkolnych, przedszkoli i żłóbków realizujących program „Zdrowe zęby mamy marchewkę zajadamy w poszczególnych latach"/>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4267593" cy="2565285"/>
                    </a:xfrm>
                    <a:prstGeom prst="rect">
                      <a:avLst/>
                    </a:prstGeom>
                    <a:noFill/>
                  </pic:spPr>
                </pic:pic>
              </a:graphicData>
            </a:graphic>
          </wp:inline>
        </w:drawing>
      </w:r>
    </w:p>
    <w:p w14:paraId="693490A2" w14:textId="77777777" w:rsidR="00E027AB" w:rsidRPr="0074452D" w:rsidRDefault="00E027AB" w:rsidP="000C3AEF">
      <w:pPr>
        <w:jc w:val="both"/>
        <w:rPr>
          <w:rFonts w:cstheme="minorHAnsi"/>
          <w:sz w:val="24"/>
          <w:szCs w:val="24"/>
        </w:rPr>
      </w:pPr>
    </w:p>
    <w:p w14:paraId="02FA5EED" w14:textId="068F6592" w:rsidR="00D86717" w:rsidRPr="008A3EA8" w:rsidRDefault="00A22D15" w:rsidP="00A22D15">
      <w:pPr>
        <w:pStyle w:val="Legenda"/>
        <w:rPr>
          <w:i w:val="0"/>
          <w:iCs w:val="0"/>
          <w:color w:val="auto"/>
        </w:rPr>
      </w:pPr>
      <w:bookmarkStart w:id="1512" w:name="_Toc133231401"/>
      <w:bookmarkStart w:id="1513" w:name="_Toc133236388"/>
      <w:bookmarkStart w:id="1514" w:name="_Toc133311778"/>
      <w:bookmarkStart w:id="1515" w:name="_Toc133320642"/>
      <w:bookmarkStart w:id="1516" w:name="_Toc133321753"/>
      <w:bookmarkStart w:id="1517" w:name="_Toc133387807"/>
      <w:bookmarkStart w:id="1518" w:name="_Toc133388671"/>
      <w:bookmarkStart w:id="1519" w:name="_Toc133413267"/>
      <w:bookmarkStart w:id="1520" w:name="_Toc133500692"/>
      <w:bookmarkStart w:id="1521" w:name="_Toc133576718"/>
      <w:bookmarkStart w:id="1522" w:name="_Toc133582322"/>
      <w:bookmarkStart w:id="1523" w:name="_Toc133582843"/>
      <w:bookmarkStart w:id="1524" w:name="_Toc133583830"/>
      <w:bookmarkStart w:id="1525" w:name="_Toc134604349"/>
      <w:bookmarkStart w:id="1526" w:name="_Toc134610872"/>
      <w:bookmarkStart w:id="1527" w:name="_Toc135041652"/>
      <w:bookmarkStart w:id="1528" w:name="_Toc135828644"/>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27</w:t>
      </w:r>
      <w:r w:rsidRPr="008A3EA8">
        <w:rPr>
          <w:i w:val="0"/>
          <w:iCs w:val="0"/>
          <w:noProof/>
          <w:color w:val="auto"/>
        </w:rPr>
        <w:fldChar w:fldCharType="end"/>
      </w:r>
      <w:r w:rsidR="004117B7">
        <w:rPr>
          <w:i w:val="0"/>
          <w:iCs w:val="0"/>
          <w:noProof/>
          <w:color w:val="auto"/>
        </w:rPr>
        <w:t>.</w:t>
      </w:r>
      <w:r w:rsidR="00D86717" w:rsidRPr="008A3EA8">
        <w:rPr>
          <w:i w:val="0"/>
          <w:iCs w:val="0"/>
          <w:color w:val="auto"/>
        </w:rPr>
        <w:t xml:space="preserve"> Liczba dzieci</w:t>
      </w:r>
      <w:r w:rsidR="005A5A82" w:rsidRPr="008A3EA8">
        <w:rPr>
          <w:i w:val="0"/>
          <w:iCs w:val="0"/>
          <w:color w:val="auto"/>
        </w:rPr>
        <w:t xml:space="preserve"> z </w:t>
      </w:r>
      <w:r w:rsidR="00D86717" w:rsidRPr="008A3EA8">
        <w:rPr>
          <w:i w:val="0"/>
          <w:iCs w:val="0"/>
          <w:color w:val="auto"/>
        </w:rPr>
        <w:t>oddziałów przedszkolnych, przedszkoli</w:t>
      </w:r>
      <w:r w:rsidR="005A5A82" w:rsidRPr="008A3EA8">
        <w:rPr>
          <w:i w:val="0"/>
          <w:iCs w:val="0"/>
          <w:color w:val="auto"/>
        </w:rPr>
        <w:t xml:space="preserve"> i </w:t>
      </w:r>
      <w:r w:rsidR="00D86717" w:rsidRPr="008A3EA8">
        <w:rPr>
          <w:i w:val="0"/>
          <w:iCs w:val="0"/>
          <w:color w:val="auto"/>
        </w:rPr>
        <w:t xml:space="preserve">żłóbków realizujących program </w:t>
      </w:r>
      <w:r w:rsidR="00D264CD" w:rsidRPr="008A3EA8">
        <w:rPr>
          <w:i w:val="0"/>
          <w:iCs w:val="0"/>
          <w:color w:val="auto"/>
        </w:rPr>
        <w:t>„</w:t>
      </w:r>
      <w:r w:rsidR="00D86717" w:rsidRPr="008A3EA8">
        <w:rPr>
          <w:i w:val="0"/>
          <w:iCs w:val="0"/>
          <w:color w:val="auto"/>
        </w:rPr>
        <w:t>Zdrowe zęby mamy marchewkę zajadamy</w:t>
      </w:r>
      <w:r w:rsidR="00D264CD" w:rsidRPr="008A3EA8">
        <w:rPr>
          <w:i w:val="0"/>
          <w:iCs w:val="0"/>
          <w:color w:val="auto"/>
        </w:rPr>
        <w:t>”</w:t>
      </w:r>
      <w:r w:rsidR="000E738B" w:rsidRPr="008A3EA8">
        <w:rPr>
          <w:i w:val="0"/>
          <w:iCs w:val="0"/>
          <w:color w:val="auto"/>
        </w:rPr>
        <w:t xml:space="preserve"> w </w:t>
      </w:r>
      <w:r w:rsidR="00D86717" w:rsidRPr="008A3EA8">
        <w:rPr>
          <w:i w:val="0"/>
          <w:iCs w:val="0"/>
          <w:color w:val="auto"/>
        </w:rPr>
        <w:t>poszczególnych latach</w:t>
      </w:r>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p>
    <w:p w14:paraId="209D91BC" w14:textId="7EE7C739" w:rsidR="00E027AB" w:rsidRPr="0074452D" w:rsidRDefault="00D264CD" w:rsidP="00227565">
      <w:pPr>
        <w:pStyle w:val="Stylnastroninternet"/>
        <w:jc w:val="center"/>
      </w:pPr>
      <w:r>
        <w:rPr>
          <w:noProof/>
        </w:rPr>
        <w:drawing>
          <wp:inline distT="0" distB="0" distL="0" distR="0" wp14:anchorId="1CD2D84F" wp14:editId="45902B22">
            <wp:extent cx="4274544" cy="2566250"/>
            <wp:effectExtent l="0" t="0" r="0" b="5715"/>
            <wp:docPr id="33" name="Obraz 33" descr="&#10;Wykres 28 Liczba dzieci z oddziałów przedszkolnych, przedszkoli i żłóbków realizujących program „Zdrowe zęby mamy marchewkę zajadamy” w poszczególnych latach&#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Obraz 33" descr="&#10;Wykres 28 Liczba dzieci z oddziałów przedszkolnych, przedszkoli i żłóbków realizujących program „Zdrowe zęby mamy marchewkę zajadamy” w poszczególnych latach&#10;"/>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4293094" cy="2577386"/>
                    </a:xfrm>
                    <a:prstGeom prst="rect">
                      <a:avLst/>
                    </a:prstGeom>
                    <a:noFill/>
                  </pic:spPr>
                </pic:pic>
              </a:graphicData>
            </a:graphic>
          </wp:inline>
        </w:drawing>
      </w:r>
    </w:p>
    <w:p w14:paraId="53FDB58A" w14:textId="3A575DE4" w:rsidR="00AB243C" w:rsidRDefault="00E027AB" w:rsidP="00AB1A7A">
      <w:pPr>
        <w:pStyle w:val="Nagwek3"/>
        <w:numPr>
          <w:ilvl w:val="1"/>
          <w:numId w:val="116"/>
        </w:numPr>
        <w:spacing w:before="0" w:line="276" w:lineRule="auto"/>
        <w:ind w:left="993"/>
      </w:pPr>
      <w:bookmarkStart w:id="1529" w:name="_Toc135828549"/>
      <w:r w:rsidRPr="00AB243C">
        <w:lastRenderedPageBreak/>
        <w:t>„Higiena naszą tarczą ochronną” - program higieny</w:t>
      </w:r>
      <w:r w:rsidR="005A5A82">
        <w:t xml:space="preserve"> i </w:t>
      </w:r>
      <w:r w:rsidRPr="00AB243C">
        <w:t>profilaktyki wybranych chorób zakaźnych</w:t>
      </w:r>
      <w:r w:rsidR="00AB243C">
        <w:t>.</w:t>
      </w:r>
      <w:bookmarkEnd w:id="1529"/>
    </w:p>
    <w:p w14:paraId="618AAE79" w14:textId="77777777" w:rsidR="00AB1A7A" w:rsidRPr="00AB1A7A" w:rsidRDefault="00AB1A7A" w:rsidP="00A74AD6">
      <w:pPr>
        <w:pStyle w:val="Stylnastroninternet"/>
      </w:pPr>
    </w:p>
    <w:p w14:paraId="1E22EFA0" w14:textId="77777777" w:rsidR="00D264CD" w:rsidRPr="00C279E3" w:rsidRDefault="00D264CD" w:rsidP="00A74AD6">
      <w:pPr>
        <w:pStyle w:val="Stylnastroninternet"/>
        <w:rPr>
          <w:rFonts w:cstheme="minorHAnsi"/>
          <w:szCs w:val="24"/>
        </w:rPr>
      </w:pPr>
      <w:r w:rsidRPr="00C279E3">
        <w:rPr>
          <w:rFonts w:cstheme="minorHAnsi"/>
          <w:szCs w:val="24"/>
        </w:rPr>
        <w:t>Odbiorcami programu byli uczniowie klas I-III szkół podstawowych na terenie województwa zachodniopomorskiego. Treści programu koncentrowały się na zapobieganiu chorobom zakaźnym, głównie grypie i COVID-19, poprzez stosowanie zasad higieny osobistej. Głównym celem działań programowych było osiągnięcie znaczącej poprawy zachowań higienicznych wśród najmłodszych uczniów szkół podstawowych w obszarze profilaktyki chorób zakaźnych. W roku szkolnym 2021/2022 przeprowadzona została pierwsza edycja programu o zasięgu wojewódzkim. Udział w nim wzięły 172 placówki (88%) edukacji wczesnoszkolnej z terenu województwa, a sprawozdały się 152 szkoły, którym udało się zrealizować większość treści programowych. Edukacją objęto 16322 uczniów.</w:t>
      </w:r>
    </w:p>
    <w:p w14:paraId="3D4F8433" w14:textId="29489F12" w:rsidR="00D264CD" w:rsidRDefault="00D264CD" w:rsidP="00A74AD6">
      <w:pPr>
        <w:pStyle w:val="Stylnastroninternet"/>
        <w:rPr>
          <w:rFonts w:cstheme="minorHAnsi"/>
          <w:szCs w:val="24"/>
        </w:rPr>
      </w:pPr>
      <w:r w:rsidRPr="00C279E3">
        <w:rPr>
          <w:rFonts w:cstheme="minorHAnsi"/>
          <w:szCs w:val="24"/>
        </w:rPr>
        <w:t>W ramach przygotowania koordynatorów szkolnych przeprowadzono 56 szkoleń i</w:t>
      </w:r>
      <w:r w:rsidR="00C6422F">
        <w:rPr>
          <w:rFonts w:cstheme="minorHAnsi"/>
          <w:szCs w:val="24"/>
        </w:rPr>
        <w:t> </w:t>
      </w:r>
      <w:r w:rsidRPr="00C279E3">
        <w:rPr>
          <w:rFonts w:cstheme="minorHAnsi"/>
          <w:szCs w:val="24"/>
        </w:rPr>
        <w:t xml:space="preserve">narad szkoleniowych dla 316 osób. </w:t>
      </w:r>
    </w:p>
    <w:p w14:paraId="039C908C" w14:textId="77777777" w:rsidR="00A74AD6" w:rsidRPr="00C279E3" w:rsidRDefault="00A74AD6" w:rsidP="00A74AD6">
      <w:pPr>
        <w:pStyle w:val="Stylnastroninternet"/>
        <w:rPr>
          <w:rFonts w:cstheme="minorHAnsi"/>
          <w:szCs w:val="24"/>
        </w:rPr>
      </w:pPr>
    </w:p>
    <w:p w14:paraId="4A5B9270" w14:textId="6D452449" w:rsidR="006A46C2" w:rsidRDefault="006A46C2" w:rsidP="00AB1A7A">
      <w:pPr>
        <w:pStyle w:val="Nagwek3"/>
        <w:numPr>
          <w:ilvl w:val="1"/>
          <w:numId w:val="116"/>
        </w:numPr>
        <w:spacing w:before="0" w:line="276" w:lineRule="auto"/>
        <w:ind w:left="993"/>
      </w:pPr>
      <w:bookmarkStart w:id="1530" w:name="_Toc135828550"/>
      <w:r>
        <w:t xml:space="preserve">Wojewódzki Program profilaktyki Używania Substancji </w:t>
      </w:r>
      <w:r w:rsidR="00AB1A7A">
        <w:t>P</w:t>
      </w:r>
      <w:r>
        <w:t>sychoaktywnych,</w:t>
      </w:r>
      <w:r w:rsidR="000E738B">
        <w:t xml:space="preserve"> w </w:t>
      </w:r>
      <w:r>
        <w:t>tym nowych narkotyków dla uczniów Klas V,VI,VII szkół podstawowych „Porozmawiajmy o zdrowiu</w:t>
      </w:r>
      <w:r w:rsidR="005A5A82">
        <w:t xml:space="preserve"> i </w:t>
      </w:r>
      <w:r>
        <w:t>nowych zagrożeniach”</w:t>
      </w:r>
      <w:bookmarkEnd w:id="1530"/>
    </w:p>
    <w:p w14:paraId="6F119EC7" w14:textId="77777777" w:rsidR="00AB1A7A" w:rsidRDefault="00AB1A7A" w:rsidP="00A74AD6">
      <w:pPr>
        <w:pStyle w:val="Stylnastroninternet"/>
      </w:pPr>
      <w:bookmarkStart w:id="1531" w:name="_Toc133231402"/>
      <w:bookmarkStart w:id="1532" w:name="_Toc133236389"/>
      <w:bookmarkStart w:id="1533" w:name="_Toc133311779"/>
      <w:bookmarkStart w:id="1534" w:name="_Toc133320643"/>
      <w:bookmarkStart w:id="1535" w:name="_Toc133321754"/>
      <w:bookmarkStart w:id="1536" w:name="_Toc133387808"/>
      <w:bookmarkStart w:id="1537" w:name="_Toc133388672"/>
    </w:p>
    <w:p w14:paraId="08CADA4A" w14:textId="0945A718" w:rsidR="00D264CD" w:rsidRPr="0074452D" w:rsidRDefault="00D264CD" w:rsidP="00A74AD6">
      <w:pPr>
        <w:pStyle w:val="Stylnastroninternet"/>
      </w:pPr>
      <w:r w:rsidRPr="0074452D">
        <w:t xml:space="preserve">Program realizowany </w:t>
      </w:r>
      <w:r>
        <w:t xml:space="preserve">jest </w:t>
      </w:r>
      <w:r w:rsidRPr="0074452D">
        <w:t>wspólnie z jednostkami zachodniopomorskiej policji od</w:t>
      </w:r>
      <w:r w:rsidR="00C6422F">
        <w:t> </w:t>
      </w:r>
      <w:r w:rsidRPr="0074452D">
        <w:t>2015 roku. Cel główny programu to przeciwdziałanie używaniu substancji psychoaktywnych, w szczególności nowych narkotyków, a także alkoholu i leków</w:t>
      </w:r>
      <w:r>
        <w:t xml:space="preserve"> </w:t>
      </w:r>
      <w:r w:rsidRPr="0074452D">
        <w:t>wśród uczniów starszych klas szkół podstawowych poprzez popularyzację treści profilaktycznych w</w:t>
      </w:r>
      <w:r w:rsidR="00C6422F">
        <w:t> </w:t>
      </w:r>
      <w:r w:rsidRPr="0074452D">
        <w:t>tym zakresie. W roku szkolnym 2021/2022 zrealizowana została VII edycja programu. W</w:t>
      </w:r>
      <w:r w:rsidR="00C6422F">
        <w:t> </w:t>
      </w:r>
      <w:r w:rsidRPr="0074452D">
        <w:t>programie wzięły udział 243 szkoły podstawowe z terenu województwa zachodniopomorskiego. Edukacją objęto 17 987 uczniów</w:t>
      </w:r>
      <w:r>
        <w:t>.</w:t>
      </w:r>
    </w:p>
    <w:p w14:paraId="6AE5AD93" w14:textId="77777777" w:rsidR="00A74AD6" w:rsidRPr="00F737DF" w:rsidRDefault="00A74AD6" w:rsidP="00A74AD6">
      <w:pPr>
        <w:pStyle w:val="Stylnastroninternet"/>
      </w:pPr>
    </w:p>
    <w:p w14:paraId="63E3E2FC" w14:textId="46385673" w:rsidR="00800BE9" w:rsidRPr="008A3EA8" w:rsidRDefault="00A22D15" w:rsidP="00A22D15">
      <w:pPr>
        <w:pStyle w:val="Legenda"/>
        <w:rPr>
          <w:i w:val="0"/>
          <w:iCs w:val="0"/>
          <w:color w:val="auto"/>
        </w:rPr>
      </w:pPr>
      <w:bookmarkStart w:id="1538" w:name="_Toc133413268"/>
      <w:bookmarkStart w:id="1539" w:name="_Toc133500693"/>
      <w:bookmarkStart w:id="1540" w:name="_Toc133576719"/>
      <w:bookmarkStart w:id="1541" w:name="_Toc133582323"/>
      <w:bookmarkStart w:id="1542" w:name="_Toc133582844"/>
      <w:bookmarkStart w:id="1543" w:name="_Toc133583831"/>
      <w:bookmarkStart w:id="1544" w:name="_Toc134604350"/>
      <w:bookmarkStart w:id="1545" w:name="_Toc134610873"/>
      <w:bookmarkStart w:id="1546" w:name="_Toc135041653"/>
      <w:bookmarkStart w:id="1547" w:name="_Toc135828645"/>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28</w:t>
      </w:r>
      <w:r w:rsidRPr="008A3EA8">
        <w:rPr>
          <w:i w:val="0"/>
          <w:iCs w:val="0"/>
          <w:noProof/>
          <w:color w:val="auto"/>
        </w:rPr>
        <w:fldChar w:fldCharType="end"/>
      </w:r>
      <w:r w:rsidR="004117B7">
        <w:rPr>
          <w:i w:val="0"/>
          <w:iCs w:val="0"/>
          <w:noProof/>
          <w:color w:val="auto"/>
        </w:rPr>
        <w:t>.</w:t>
      </w:r>
      <w:r w:rsidRPr="008A3EA8">
        <w:rPr>
          <w:i w:val="0"/>
          <w:iCs w:val="0"/>
          <w:color w:val="auto"/>
        </w:rPr>
        <w:t xml:space="preserve"> </w:t>
      </w:r>
      <w:r w:rsidR="00800BE9" w:rsidRPr="008A3EA8">
        <w:rPr>
          <w:i w:val="0"/>
          <w:iCs w:val="0"/>
          <w:color w:val="auto"/>
        </w:rPr>
        <w:t xml:space="preserve">Liczba szkół podstawowych realizujących program </w:t>
      </w:r>
      <w:r w:rsidR="00F737DF" w:rsidRPr="008A3EA8">
        <w:rPr>
          <w:i w:val="0"/>
          <w:iCs w:val="0"/>
          <w:color w:val="auto"/>
        </w:rPr>
        <w:t>„</w:t>
      </w:r>
      <w:r w:rsidR="00800BE9" w:rsidRPr="008A3EA8">
        <w:rPr>
          <w:i w:val="0"/>
          <w:iCs w:val="0"/>
          <w:color w:val="auto"/>
        </w:rPr>
        <w:t>Porozmawiajmy o zdrowiu</w:t>
      </w:r>
      <w:r w:rsidR="005A5A82" w:rsidRPr="008A3EA8">
        <w:rPr>
          <w:i w:val="0"/>
          <w:iCs w:val="0"/>
          <w:color w:val="auto"/>
        </w:rPr>
        <w:t xml:space="preserve"> i </w:t>
      </w:r>
      <w:r w:rsidR="00800BE9" w:rsidRPr="008A3EA8">
        <w:rPr>
          <w:i w:val="0"/>
          <w:iCs w:val="0"/>
          <w:color w:val="auto"/>
        </w:rPr>
        <w:t>nowych zagrożeniach</w:t>
      </w:r>
      <w:r w:rsidR="00F737DF" w:rsidRPr="008A3EA8">
        <w:rPr>
          <w:i w:val="0"/>
          <w:iCs w:val="0"/>
          <w:color w:val="auto"/>
        </w:rPr>
        <w:t>”</w:t>
      </w:r>
      <w:r w:rsidR="000E738B" w:rsidRPr="008A3EA8">
        <w:rPr>
          <w:i w:val="0"/>
          <w:iCs w:val="0"/>
          <w:color w:val="auto"/>
        </w:rPr>
        <w:t xml:space="preserve"> w </w:t>
      </w:r>
      <w:r w:rsidR="00800BE9" w:rsidRPr="008A3EA8">
        <w:rPr>
          <w:i w:val="0"/>
          <w:iCs w:val="0"/>
          <w:color w:val="auto"/>
        </w:rPr>
        <w:t>poszczególnych latach</w:t>
      </w:r>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p>
    <w:p w14:paraId="2D537A8D" w14:textId="57C5644F" w:rsidR="00E027AB" w:rsidRDefault="00F737DF" w:rsidP="00227565">
      <w:pPr>
        <w:pStyle w:val="Stylnastroninternet"/>
        <w:jc w:val="center"/>
      </w:pPr>
      <w:r>
        <w:rPr>
          <w:noProof/>
        </w:rPr>
        <w:drawing>
          <wp:inline distT="0" distB="0" distL="0" distR="0" wp14:anchorId="4AA61F23" wp14:editId="3DB617A3">
            <wp:extent cx="4516915" cy="2609971"/>
            <wp:effectExtent l="0" t="0" r="0" b="0"/>
            <wp:docPr id="29" name="Obraz 29" descr="Wykres 29 Liczba szkół podstawowych realizujących program „Porozmawiajmy o zdrowiu i nowych zagrożeniach” w poszczególnych lat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Obraz 29" descr="Wykres 29 Liczba szkół podstawowych realizujących program „Porozmawiajmy o zdrowiu i nowych zagrożeniach” w poszczególnych latach"/>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4545982" cy="2626767"/>
                    </a:xfrm>
                    <a:prstGeom prst="rect">
                      <a:avLst/>
                    </a:prstGeom>
                    <a:noFill/>
                  </pic:spPr>
                </pic:pic>
              </a:graphicData>
            </a:graphic>
          </wp:inline>
        </w:drawing>
      </w:r>
    </w:p>
    <w:p w14:paraId="27A65AE1" w14:textId="58E94324" w:rsidR="00A74AD6" w:rsidRDefault="00A74AD6" w:rsidP="00A74AD6">
      <w:pPr>
        <w:pStyle w:val="Stylnastroninternet"/>
      </w:pPr>
      <w:r>
        <w:lastRenderedPageBreak/>
        <w:t>Uczniowie w ramach programu byli informowani, które zachowania są ryzykowne i</w:t>
      </w:r>
      <w:r w:rsidR="00C6422F">
        <w:t> </w:t>
      </w:r>
      <w:r>
        <w:t>niebezpieczne dla zdrowia.</w:t>
      </w:r>
    </w:p>
    <w:p w14:paraId="4C434C9A" w14:textId="2C3900A9" w:rsidR="00A74AD6" w:rsidRPr="0074452D" w:rsidRDefault="00A74AD6" w:rsidP="00A74AD6">
      <w:pPr>
        <w:pStyle w:val="Stylnastroninternet"/>
      </w:pPr>
      <w:r>
        <w:t>Działaniem wzmacniającym program edukacyjny w 2022 roku był Wojewódzki Przegląd Form Artystycznych. Edycja zeszłorocznego konkursu odbyła się w formie on-line i</w:t>
      </w:r>
      <w:r w:rsidR="00C6422F">
        <w:t> </w:t>
      </w:r>
      <w:r>
        <w:t>cieszyła się sporym zainteresowaniem.</w:t>
      </w:r>
    </w:p>
    <w:p w14:paraId="35482BFF" w14:textId="77777777" w:rsidR="00AB1A7A" w:rsidRDefault="00AB1A7A" w:rsidP="00A74AD6">
      <w:pPr>
        <w:pStyle w:val="Stylnastroninternet"/>
      </w:pPr>
      <w:bookmarkStart w:id="1548" w:name="_Toc133231403"/>
      <w:bookmarkStart w:id="1549" w:name="_Toc133236390"/>
      <w:bookmarkStart w:id="1550" w:name="_Toc133311780"/>
      <w:bookmarkStart w:id="1551" w:name="_Toc133320644"/>
      <w:bookmarkStart w:id="1552" w:name="_Toc133321755"/>
      <w:bookmarkStart w:id="1553" w:name="_Toc133387809"/>
      <w:bookmarkStart w:id="1554" w:name="_Toc133388673"/>
      <w:bookmarkStart w:id="1555" w:name="_Toc133413269"/>
    </w:p>
    <w:p w14:paraId="7D7C56A2" w14:textId="7A594D65" w:rsidR="00F737DF" w:rsidRPr="008A3EA8" w:rsidRDefault="00A22D15" w:rsidP="00977986">
      <w:pPr>
        <w:pStyle w:val="Legenda"/>
        <w:rPr>
          <w:i w:val="0"/>
          <w:iCs w:val="0"/>
          <w:color w:val="auto"/>
        </w:rPr>
      </w:pPr>
      <w:bookmarkStart w:id="1556" w:name="_Toc133500694"/>
      <w:bookmarkStart w:id="1557" w:name="_Toc133576720"/>
      <w:bookmarkStart w:id="1558" w:name="_Toc133582324"/>
      <w:bookmarkStart w:id="1559" w:name="_Toc133583832"/>
      <w:bookmarkStart w:id="1560" w:name="_Toc134604351"/>
      <w:bookmarkStart w:id="1561" w:name="_Toc134610874"/>
      <w:bookmarkStart w:id="1562" w:name="_Toc135041654"/>
      <w:bookmarkStart w:id="1563" w:name="_Toc135828646"/>
      <w:r w:rsidRPr="008A3EA8">
        <w:rPr>
          <w:i w:val="0"/>
          <w:iCs w:val="0"/>
          <w:color w:val="auto"/>
        </w:rPr>
        <w:t xml:space="preserve">Wykres </w:t>
      </w:r>
      <w:r w:rsidRPr="008A3EA8">
        <w:rPr>
          <w:i w:val="0"/>
          <w:iCs w:val="0"/>
          <w:color w:val="auto"/>
        </w:rPr>
        <w:fldChar w:fldCharType="begin"/>
      </w:r>
      <w:r w:rsidRPr="008A3EA8">
        <w:rPr>
          <w:i w:val="0"/>
          <w:iCs w:val="0"/>
          <w:color w:val="auto"/>
        </w:rPr>
        <w:instrText xml:space="preserve"> SEQ Wykres \* ARABIC </w:instrText>
      </w:r>
      <w:r w:rsidRPr="008A3EA8">
        <w:rPr>
          <w:i w:val="0"/>
          <w:iCs w:val="0"/>
          <w:color w:val="auto"/>
        </w:rPr>
        <w:fldChar w:fldCharType="separate"/>
      </w:r>
      <w:r w:rsidR="00274B9F">
        <w:rPr>
          <w:i w:val="0"/>
          <w:iCs w:val="0"/>
          <w:noProof/>
          <w:color w:val="auto"/>
        </w:rPr>
        <w:t>29</w:t>
      </w:r>
      <w:r w:rsidRPr="008A3EA8">
        <w:rPr>
          <w:i w:val="0"/>
          <w:iCs w:val="0"/>
          <w:noProof/>
          <w:color w:val="auto"/>
        </w:rPr>
        <w:fldChar w:fldCharType="end"/>
      </w:r>
      <w:r w:rsidR="004117B7">
        <w:rPr>
          <w:i w:val="0"/>
          <w:iCs w:val="0"/>
          <w:noProof/>
          <w:color w:val="auto"/>
        </w:rPr>
        <w:t>.</w:t>
      </w:r>
      <w:r w:rsidR="00800BE9" w:rsidRPr="008A3EA8">
        <w:rPr>
          <w:i w:val="0"/>
          <w:iCs w:val="0"/>
          <w:color w:val="auto"/>
        </w:rPr>
        <w:t xml:space="preserve"> Liczba uczniów szkół podstawowych realizujących program </w:t>
      </w:r>
      <w:r w:rsidR="00C279E3" w:rsidRPr="008A3EA8">
        <w:rPr>
          <w:i w:val="0"/>
          <w:iCs w:val="0"/>
          <w:color w:val="auto"/>
        </w:rPr>
        <w:t>„</w:t>
      </w:r>
      <w:r w:rsidR="00800BE9" w:rsidRPr="008A3EA8">
        <w:rPr>
          <w:i w:val="0"/>
          <w:iCs w:val="0"/>
          <w:color w:val="auto"/>
        </w:rPr>
        <w:t>Porozmawiajmy o zdrowiu</w:t>
      </w:r>
      <w:r w:rsidR="005A5A82" w:rsidRPr="008A3EA8">
        <w:rPr>
          <w:i w:val="0"/>
          <w:iCs w:val="0"/>
          <w:color w:val="auto"/>
        </w:rPr>
        <w:t xml:space="preserve"> i </w:t>
      </w:r>
      <w:r w:rsidR="00800BE9" w:rsidRPr="008A3EA8">
        <w:rPr>
          <w:i w:val="0"/>
          <w:iCs w:val="0"/>
          <w:color w:val="auto"/>
        </w:rPr>
        <w:t>nowych zagrożeniach</w:t>
      </w:r>
      <w:r w:rsidR="00AB1A7A" w:rsidRPr="008A3EA8">
        <w:rPr>
          <w:i w:val="0"/>
          <w:iCs w:val="0"/>
          <w:color w:val="auto"/>
        </w:rPr>
        <w:t>”</w:t>
      </w:r>
      <w:r w:rsidR="000E738B" w:rsidRPr="008A3EA8">
        <w:rPr>
          <w:i w:val="0"/>
          <w:iCs w:val="0"/>
          <w:color w:val="auto"/>
        </w:rPr>
        <w:t xml:space="preserve"> w </w:t>
      </w:r>
      <w:r w:rsidR="00800BE9" w:rsidRPr="008A3EA8">
        <w:rPr>
          <w:i w:val="0"/>
          <w:iCs w:val="0"/>
          <w:color w:val="auto"/>
        </w:rPr>
        <w:t>poszczególnych latach</w:t>
      </w:r>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p>
    <w:p w14:paraId="4AAF5275" w14:textId="1B02FD36" w:rsidR="00276083" w:rsidRDefault="0031405A" w:rsidP="00227565">
      <w:pPr>
        <w:pStyle w:val="Stylnastroninternet"/>
        <w:jc w:val="center"/>
        <w:rPr>
          <w:noProof/>
        </w:rPr>
      </w:pPr>
      <w:r>
        <w:rPr>
          <w:noProof/>
        </w:rPr>
        <w:drawing>
          <wp:inline distT="0" distB="0" distL="0" distR="0" wp14:anchorId="1C75A5DA" wp14:editId="4AA26A4F">
            <wp:extent cx="4682490" cy="2368627"/>
            <wp:effectExtent l="0" t="0" r="3810" b="0"/>
            <wp:docPr id="1194523839" name="Obraz 1194523839" descr="Wykres 30 Liczba uczniów szkół podstawowych realizujących program „Porozmawiajmy o zdrowiu i nowych zagrożeniach” w poszczególnych lat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4523839" name="Obraz 1194523839" descr="Wykres 30 Liczba uczniów szkół podstawowych realizujących program „Porozmawiajmy o zdrowiu i nowych zagrożeniach” w poszczególnych latach"/>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4712976" cy="2384049"/>
                    </a:xfrm>
                    <a:prstGeom prst="rect">
                      <a:avLst/>
                    </a:prstGeom>
                    <a:noFill/>
                    <a:ln>
                      <a:noFill/>
                    </a:ln>
                  </pic:spPr>
                </pic:pic>
              </a:graphicData>
            </a:graphic>
          </wp:inline>
        </w:drawing>
      </w:r>
    </w:p>
    <w:p w14:paraId="37882FDF" w14:textId="77777777" w:rsidR="0031405A" w:rsidRDefault="0031405A" w:rsidP="00A74AD6">
      <w:pPr>
        <w:pStyle w:val="Stylnastroninternet"/>
        <w:rPr>
          <w:rFonts w:cstheme="minorHAnsi"/>
          <w:szCs w:val="24"/>
        </w:rPr>
      </w:pPr>
    </w:p>
    <w:p w14:paraId="14738FF8" w14:textId="77777777" w:rsidR="00C6422F" w:rsidRDefault="00C6422F" w:rsidP="00A74AD6">
      <w:pPr>
        <w:pStyle w:val="Stylnastroninternet"/>
        <w:rPr>
          <w:rFonts w:cstheme="minorHAnsi"/>
          <w:szCs w:val="24"/>
        </w:rPr>
      </w:pPr>
    </w:p>
    <w:p w14:paraId="76617FEB" w14:textId="77777777" w:rsidR="00C6422F" w:rsidRPr="0074452D" w:rsidRDefault="00C6422F" w:rsidP="00A74AD6">
      <w:pPr>
        <w:pStyle w:val="Stylnastroninternet"/>
        <w:rPr>
          <w:rFonts w:cstheme="minorHAnsi"/>
          <w:szCs w:val="24"/>
        </w:rPr>
      </w:pPr>
    </w:p>
    <w:p w14:paraId="22EEB08A" w14:textId="1887EC73" w:rsidR="004F46C4" w:rsidRDefault="00AB1A7A" w:rsidP="00BB286F">
      <w:pPr>
        <w:pStyle w:val="Nagwek3"/>
        <w:numPr>
          <w:ilvl w:val="1"/>
          <w:numId w:val="116"/>
        </w:numPr>
        <w:spacing w:before="0" w:line="276" w:lineRule="auto"/>
        <w:ind w:left="993"/>
      </w:pPr>
      <w:bookmarkStart w:id="1564" w:name="_Toc135828551"/>
      <w:r>
        <w:t>Wojewódzkie programy</w:t>
      </w:r>
      <w:r w:rsidR="00E027AB" w:rsidRPr="004F46C4">
        <w:t xml:space="preserve"> edukacyjne „Podstępne WZW” oraz "Znamię! Znam je?" realizowane przez</w:t>
      </w:r>
      <w:r w:rsidR="00E027AB" w:rsidRPr="006A46C2">
        <w:t xml:space="preserve"> Państwową Inspekcję Sanitarną przy współpracy</w:t>
      </w:r>
      <w:r w:rsidR="005A5A82">
        <w:t xml:space="preserve"> z </w:t>
      </w:r>
      <w:r w:rsidR="00E027AB" w:rsidRPr="006A46C2">
        <w:t>Fundacją Gwiazda Nadziei.</w:t>
      </w:r>
      <w:bookmarkEnd w:id="1564"/>
    </w:p>
    <w:p w14:paraId="37D10EB5" w14:textId="77777777" w:rsidR="00BB286F" w:rsidRPr="00BB286F" w:rsidRDefault="00BB286F" w:rsidP="00A74AD6">
      <w:pPr>
        <w:pStyle w:val="Stylnastroninternet"/>
      </w:pPr>
    </w:p>
    <w:p w14:paraId="6BFADD37" w14:textId="4639F5B3" w:rsidR="00EF21B6" w:rsidRPr="0074452D" w:rsidRDefault="00EF21B6" w:rsidP="00A74AD6">
      <w:pPr>
        <w:pStyle w:val="Stylnastroninternet"/>
        <w:rPr>
          <w:rFonts w:cstheme="minorHAnsi"/>
          <w:szCs w:val="24"/>
        </w:rPr>
      </w:pPr>
      <w:r w:rsidRPr="0074452D">
        <w:rPr>
          <w:rFonts w:cstheme="minorHAnsi"/>
          <w:szCs w:val="24"/>
        </w:rPr>
        <w:t>Celem programu „Podstępne WZW” było upowszechnienie wśród młodzieży szkół ponadpodstawowych wiedzy na temat wirusowego zapalenia wątroby typu B i C, uświadomienie ryzyka zakażenia wirusami HBV i HCV oraz zagrożeń wynikających z</w:t>
      </w:r>
      <w:r w:rsidR="00C6422F">
        <w:rPr>
          <w:rFonts w:cstheme="minorHAnsi"/>
          <w:szCs w:val="24"/>
        </w:rPr>
        <w:t> </w:t>
      </w:r>
      <w:r w:rsidRPr="0074452D">
        <w:rPr>
          <w:rFonts w:cstheme="minorHAnsi"/>
          <w:szCs w:val="24"/>
        </w:rPr>
        <w:t>zakażenia, wpojenie zasad profilaktyki w tym zakresie oraz pobudzenie do refleksji nad</w:t>
      </w:r>
      <w:r w:rsidR="00C6422F">
        <w:rPr>
          <w:rFonts w:cstheme="minorHAnsi"/>
          <w:szCs w:val="24"/>
        </w:rPr>
        <w:t> </w:t>
      </w:r>
      <w:r w:rsidRPr="0074452D">
        <w:rPr>
          <w:rFonts w:cstheme="minorHAnsi"/>
          <w:szCs w:val="24"/>
        </w:rPr>
        <w:t>akceptacją osób już zakażonych. W roku szkolnym 2021/2022 w programie wzięło udział 77 szkół ponadpodstawowych z terenu województwa zachodniopomorskiego. Edukacją objęto 5948 uczniów w/w szkół.</w:t>
      </w:r>
    </w:p>
    <w:p w14:paraId="12056D43" w14:textId="77777777" w:rsidR="00EF21B6" w:rsidRPr="0074452D" w:rsidRDefault="00EF21B6" w:rsidP="00A74AD6">
      <w:pPr>
        <w:pStyle w:val="Stylnastroninternet"/>
        <w:rPr>
          <w:rFonts w:cstheme="minorHAnsi"/>
          <w:b/>
          <w:bCs/>
          <w:szCs w:val="24"/>
        </w:rPr>
      </w:pPr>
      <w:r w:rsidRPr="0074452D">
        <w:rPr>
          <w:rFonts w:cstheme="minorHAnsi"/>
          <w:szCs w:val="24"/>
        </w:rPr>
        <w:t>Celem programu „Znamię! Znam je?" było upowszechnienie wśród młodzieży szkół ponadpodstawowych oraz uczniów wyższych klas szkół podstawowych, wiedzy z zakresu profilaktyki nowotworu skóry (czerniaka). W roku szkolnym 2021/2022 w programie wzięło udział 85 szkół ponadpodstawowych z terenu województwa zachodniopomorskiego. Edukacją objęto 8 623 uczniów z w/w szkół.</w:t>
      </w:r>
    </w:p>
    <w:p w14:paraId="26E8257B" w14:textId="72F365C8" w:rsidR="00C6422F" w:rsidRDefault="00C6422F" w:rsidP="00A74AD6">
      <w:pPr>
        <w:pStyle w:val="Stylnastroninternet"/>
        <w:rPr>
          <w:rFonts w:cstheme="minorHAnsi"/>
          <w:b/>
          <w:bCs/>
          <w:szCs w:val="24"/>
        </w:rPr>
      </w:pPr>
      <w:r>
        <w:rPr>
          <w:rFonts w:cstheme="minorHAnsi"/>
          <w:b/>
          <w:bCs/>
          <w:szCs w:val="24"/>
        </w:rPr>
        <w:br w:type="page"/>
      </w:r>
    </w:p>
    <w:p w14:paraId="39239D98" w14:textId="4626F0E2" w:rsidR="004F46C4" w:rsidRDefault="00E027AB" w:rsidP="00BB286F">
      <w:pPr>
        <w:pStyle w:val="Nagwek2"/>
        <w:numPr>
          <w:ilvl w:val="0"/>
          <w:numId w:val="117"/>
        </w:numPr>
        <w:spacing w:before="0" w:line="276" w:lineRule="auto"/>
        <w:rPr>
          <w:rStyle w:val="AkapitzlistZnak"/>
          <w:rFonts w:cstheme="minorHAnsi"/>
          <w:b w:val="0"/>
          <w:bCs/>
          <w:sz w:val="24"/>
          <w:szCs w:val="24"/>
        </w:rPr>
      </w:pPr>
      <w:bookmarkStart w:id="1565" w:name="_Toc135828552"/>
      <w:r w:rsidRPr="004F46C4">
        <w:rPr>
          <w:rStyle w:val="AkapitzlistZnak"/>
          <w:rFonts w:cstheme="minorHAnsi"/>
          <w:bCs/>
          <w:sz w:val="24"/>
          <w:szCs w:val="24"/>
        </w:rPr>
        <w:lastRenderedPageBreak/>
        <w:t>Ogólnopolskie</w:t>
      </w:r>
      <w:r w:rsidR="005A5A82">
        <w:rPr>
          <w:rStyle w:val="AkapitzlistZnak"/>
          <w:rFonts w:cstheme="minorHAnsi"/>
          <w:bCs/>
          <w:sz w:val="24"/>
          <w:szCs w:val="24"/>
        </w:rPr>
        <w:t xml:space="preserve"> i </w:t>
      </w:r>
      <w:r w:rsidRPr="004F46C4">
        <w:rPr>
          <w:rStyle w:val="AkapitzlistZnak"/>
          <w:rFonts w:cstheme="minorHAnsi"/>
          <w:bCs/>
          <w:sz w:val="24"/>
          <w:szCs w:val="24"/>
        </w:rPr>
        <w:t>wojewódzkie</w:t>
      </w:r>
      <w:r w:rsidR="005A5A82">
        <w:rPr>
          <w:rStyle w:val="AkapitzlistZnak"/>
          <w:rFonts w:cstheme="minorHAnsi"/>
          <w:bCs/>
          <w:sz w:val="24"/>
          <w:szCs w:val="24"/>
        </w:rPr>
        <w:t xml:space="preserve"> i </w:t>
      </w:r>
      <w:r w:rsidRPr="004F46C4">
        <w:rPr>
          <w:rStyle w:val="AkapitzlistZnak"/>
          <w:rFonts w:cstheme="minorHAnsi"/>
          <w:bCs/>
          <w:sz w:val="24"/>
          <w:szCs w:val="24"/>
        </w:rPr>
        <w:t>akcje</w:t>
      </w:r>
      <w:r w:rsidR="005A5A82">
        <w:rPr>
          <w:rStyle w:val="AkapitzlistZnak"/>
          <w:rFonts w:cstheme="minorHAnsi"/>
          <w:bCs/>
          <w:sz w:val="24"/>
          <w:szCs w:val="24"/>
        </w:rPr>
        <w:t xml:space="preserve"> i </w:t>
      </w:r>
      <w:r w:rsidRPr="004F46C4">
        <w:rPr>
          <w:rStyle w:val="AkapitzlistZnak"/>
          <w:rFonts w:cstheme="minorHAnsi"/>
          <w:bCs/>
          <w:sz w:val="24"/>
          <w:szCs w:val="24"/>
        </w:rPr>
        <w:t>kampanie profilaktyczne</w:t>
      </w:r>
      <w:r w:rsidR="004F46C4">
        <w:rPr>
          <w:rStyle w:val="AkapitzlistZnak"/>
          <w:rFonts w:cstheme="minorHAnsi"/>
          <w:bCs/>
          <w:sz w:val="24"/>
          <w:szCs w:val="24"/>
        </w:rPr>
        <w:t>.</w:t>
      </w:r>
      <w:bookmarkEnd w:id="1565"/>
    </w:p>
    <w:p w14:paraId="0595796E" w14:textId="77777777" w:rsidR="004F46C4" w:rsidRPr="004F46C4" w:rsidRDefault="004F46C4" w:rsidP="00A74AD6">
      <w:pPr>
        <w:pStyle w:val="Stylnastroninternet"/>
        <w:rPr>
          <w:rStyle w:val="AkapitzlistZnak"/>
          <w:rFonts w:cstheme="minorHAnsi"/>
          <w:b/>
          <w:bCs/>
          <w:szCs w:val="24"/>
        </w:rPr>
      </w:pPr>
    </w:p>
    <w:p w14:paraId="261FD109" w14:textId="4D6C7D36" w:rsidR="00E027AB" w:rsidRPr="004F46C4" w:rsidRDefault="00E027AB" w:rsidP="00F86C77">
      <w:pPr>
        <w:pStyle w:val="Nagwek3"/>
        <w:numPr>
          <w:ilvl w:val="1"/>
          <w:numId w:val="131"/>
        </w:numPr>
        <w:spacing w:before="0" w:line="276" w:lineRule="auto"/>
        <w:rPr>
          <w:bCs/>
        </w:rPr>
      </w:pPr>
      <w:bookmarkStart w:id="1566" w:name="_Toc135828553"/>
      <w:r w:rsidRPr="004F46C4">
        <w:t>Bezpieczne Ferie 2022</w:t>
      </w:r>
      <w:bookmarkEnd w:id="1566"/>
    </w:p>
    <w:p w14:paraId="4B43AD18" w14:textId="77777777" w:rsidR="008D1983" w:rsidRDefault="008D1983" w:rsidP="00A74AD6">
      <w:pPr>
        <w:pStyle w:val="Stylnastroninternet"/>
      </w:pPr>
    </w:p>
    <w:p w14:paraId="04C43565" w14:textId="701C7078" w:rsidR="00636DED" w:rsidRDefault="008F765D" w:rsidP="00A74AD6">
      <w:pPr>
        <w:pStyle w:val="Stylnastroninternet"/>
      </w:pPr>
      <w:r w:rsidRPr="008F765D">
        <w:t>Działania edukacyjne podczas akcji kierowane były do dzieci oraz młodzieży szkolnej i</w:t>
      </w:r>
      <w:r w:rsidR="00D74354">
        <w:t> </w:t>
      </w:r>
      <w:r w:rsidRPr="008F765D">
        <w:t xml:space="preserve">dotyczyły przede wszystkim bezpieczeństwa podczas wypoczynku zimowego, higieny osobistej, zasad zdrowego stylu życia tj. zbilansowanej diety i aktywności fizycznej. Uwzględniono również działania w ramach profilaktyki chorób zakaźnych (w tym wirusa SARS-COV-2) i zachowań ryzykownych, w tym używania środków psychoaktywnych (palenia papierosów, używania nowatorskich wyrobów tytoniowych oraz nowych narkotyków). </w:t>
      </w:r>
    </w:p>
    <w:p w14:paraId="2C19023D" w14:textId="0272AF85" w:rsidR="008F765D" w:rsidRPr="008F765D" w:rsidRDefault="008F765D" w:rsidP="00A74AD6">
      <w:pPr>
        <w:pStyle w:val="Stylnastroninternet"/>
      </w:pPr>
      <w:r w:rsidRPr="008F765D">
        <w:t xml:space="preserve"> Z uwagi na zwiększone ryzyko wypadków związanych z uprawianiem sportów zimowych oraz zabawami zimowymi, w treści prozdrowotne włączono elementy bezpiecznych zachowań związanych z ich uprawianiem jak i podczas spędzania czasu wolnego zarówno w miejscach wypoczynku zorganizowanego jak i w domu. Spotkania edukacyjne odbywały się głównie w formie zdalnej (on-line).</w:t>
      </w:r>
    </w:p>
    <w:p w14:paraId="56779BD3" w14:textId="5C66799F" w:rsidR="008F765D" w:rsidRDefault="008F765D" w:rsidP="00A74AD6">
      <w:pPr>
        <w:pStyle w:val="Stylnastroninternet"/>
      </w:pPr>
      <w:r w:rsidRPr="008F765D">
        <w:t xml:space="preserve"> </w:t>
      </w:r>
      <w:r w:rsidRPr="008F765D">
        <w:rPr>
          <w:color w:val="000000" w:themeColor="text1"/>
        </w:rPr>
        <w:t>Ł</w:t>
      </w:r>
      <w:r w:rsidRPr="008F765D">
        <w:t xml:space="preserve">ącznie na terenie województwa zachodniopomorskiego podjęto 169 działań, których odbiorcami bezpośrednimi było 4304 osób, w tym 3271 dzieci i młodzieży oraz 1033 osób dorosłych. Rozdystrybuowano łącznie 1610 sztuk materiałów edukacyjnych. </w:t>
      </w:r>
    </w:p>
    <w:p w14:paraId="73FC224F" w14:textId="77777777" w:rsidR="00A74AD6" w:rsidRPr="008F765D" w:rsidRDefault="00A74AD6" w:rsidP="00A74AD6">
      <w:pPr>
        <w:pStyle w:val="Stylnastroninternet"/>
      </w:pPr>
    </w:p>
    <w:p w14:paraId="481DD321" w14:textId="1A25E854" w:rsidR="004F46C4" w:rsidRDefault="00E027AB" w:rsidP="00F86C77">
      <w:pPr>
        <w:pStyle w:val="Nagwek3"/>
        <w:numPr>
          <w:ilvl w:val="1"/>
          <w:numId w:val="131"/>
        </w:numPr>
        <w:spacing w:before="0" w:line="276" w:lineRule="auto"/>
      </w:pPr>
      <w:bookmarkStart w:id="1567" w:name="_Toc135828554"/>
      <w:r w:rsidRPr="004F46C4">
        <w:t>Światowy Dzień Zdrowia 2022</w:t>
      </w:r>
      <w:bookmarkEnd w:id="1567"/>
    </w:p>
    <w:p w14:paraId="731038D2" w14:textId="77777777" w:rsidR="00F86C77" w:rsidRPr="00F86C77" w:rsidRDefault="00F86C77" w:rsidP="00A74AD6">
      <w:pPr>
        <w:pStyle w:val="Stylnastroninternet"/>
      </w:pPr>
    </w:p>
    <w:p w14:paraId="6A2CDF01" w14:textId="48599585" w:rsidR="008F765D" w:rsidRPr="0074452D" w:rsidRDefault="008F765D" w:rsidP="00A74AD6">
      <w:pPr>
        <w:pStyle w:val="Stylnastroninternet"/>
        <w:rPr>
          <w:rFonts w:cstheme="minorHAnsi"/>
          <w:szCs w:val="24"/>
        </w:rPr>
      </w:pPr>
      <w:r w:rsidRPr="0074452D">
        <w:rPr>
          <w:rFonts w:cstheme="minorHAnsi"/>
          <w:szCs w:val="24"/>
        </w:rPr>
        <w:t>Światowy Dzień Zdrowia obchodzony jest nieprzerwanie od 1950</w:t>
      </w:r>
      <w:r>
        <w:rPr>
          <w:rFonts w:cstheme="minorHAnsi"/>
          <w:szCs w:val="24"/>
        </w:rPr>
        <w:t xml:space="preserve"> roku</w:t>
      </w:r>
      <w:r w:rsidRPr="0074452D">
        <w:rPr>
          <w:rFonts w:cstheme="minorHAnsi"/>
          <w:szCs w:val="24"/>
        </w:rPr>
        <w:t xml:space="preserve"> w dniu 7 kwietnia, w rocznicę powstania Światowej Organizacji Zdrowia - WHO. Hasłem obchodów Światowego Dnia Zdrowia w 2022 roku było hasło „Nasza planeta, nasze zdrowie”.</w:t>
      </w:r>
      <w:r>
        <w:rPr>
          <w:rFonts w:cstheme="minorHAnsi"/>
          <w:szCs w:val="24"/>
        </w:rPr>
        <w:t xml:space="preserve"> </w:t>
      </w:r>
      <w:r w:rsidRPr="00C3035B">
        <w:rPr>
          <w:rFonts w:cstheme="minorHAnsi"/>
          <w:szCs w:val="24"/>
        </w:rPr>
        <w:t>W</w:t>
      </w:r>
      <w:r w:rsidR="00C6422F">
        <w:rPr>
          <w:rFonts w:cstheme="minorHAnsi"/>
          <w:szCs w:val="24"/>
        </w:rPr>
        <w:t> </w:t>
      </w:r>
      <w:r w:rsidRPr="00C3035B">
        <w:rPr>
          <w:rFonts w:cstheme="minorHAnsi"/>
          <w:szCs w:val="24"/>
        </w:rPr>
        <w:t>Światowym Dniu Zdrowia 2022 Światowa Organizacja Zdrowia skupia globalną uwagę na</w:t>
      </w:r>
      <w:r w:rsidR="00C6422F">
        <w:rPr>
          <w:rFonts w:cstheme="minorHAnsi"/>
          <w:szCs w:val="24"/>
        </w:rPr>
        <w:t> </w:t>
      </w:r>
      <w:r w:rsidRPr="00C3035B">
        <w:rPr>
          <w:rFonts w:cstheme="minorHAnsi"/>
          <w:szCs w:val="24"/>
        </w:rPr>
        <w:t>pilnych działaniach, ‎‎niezbędnych do utrzymania w zdrowiu zarówno ludzi, jak i planety.</w:t>
      </w:r>
    </w:p>
    <w:p w14:paraId="56741748" w14:textId="77777777" w:rsidR="008F765D" w:rsidRPr="0074452D" w:rsidRDefault="008F765D" w:rsidP="00A74AD6">
      <w:pPr>
        <w:pStyle w:val="Stylnastroninternet"/>
        <w:rPr>
          <w:rFonts w:cstheme="minorHAnsi"/>
          <w:szCs w:val="24"/>
        </w:rPr>
      </w:pPr>
      <w:r w:rsidRPr="00DD2FE0">
        <w:rPr>
          <w:rFonts w:cstheme="minorHAnsi"/>
          <w:szCs w:val="24"/>
        </w:rPr>
        <w:t>W Polsce problemami są m.in.</w:t>
      </w:r>
      <w:r>
        <w:rPr>
          <w:rFonts w:cstheme="minorHAnsi"/>
          <w:szCs w:val="24"/>
        </w:rPr>
        <w:t xml:space="preserve"> </w:t>
      </w:r>
      <w:r w:rsidRPr="00DD2FE0">
        <w:rPr>
          <w:rFonts w:cstheme="minorHAnsi"/>
          <w:szCs w:val="24"/>
        </w:rPr>
        <w:t>zanieczyszczenie środowiska i</w:t>
      </w:r>
      <w:r>
        <w:rPr>
          <w:rFonts w:cstheme="minorHAnsi"/>
          <w:szCs w:val="24"/>
        </w:rPr>
        <w:t xml:space="preserve"> </w:t>
      </w:r>
      <w:r w:rsidRPr="000D3812">
        <w:rPr>
          <w:rFonts w:cstheme="minorHAnsi"/>
          <w:szCs w:val="24"/>
        </w:rPr>
        <w:t>schorzenia z tym związane, np.</w:t>
      </w:r>
      <w:r>
        <w:rPr>
          <w:rFonts w:cstheme="minorHAnsi"/>
          <w:szCs w:val="24"/>
        </w:rPr>
        <w:t xml:space="preserve"> </w:t>
      </w:r>
      <w:r w:rsidRPr="00DD2FE0">
        <w:rPr>
          <w:rFonts w:cstheme="minorHAnsi"/>
          <w:szCs w:val="24"/>
        </w:rPr>
        <w:t>choroby układu oddechowego, układu krążenia</w:t>
      </w:r>
      <w:r w:rsidRPr="000D3812">
        <w:rPr>
          <w:rFonts w:cstheme="minorHAnsi"/>
          <w:color w:val="000000" w:themeColor="text1"/>
          <w:szCs w:val="24"/>
        </w:rPr>
        <w:t xml:space="preserve">. </w:t>
      </w:r>
      <w:r w:rsidRPr="0074452D">
        <w:rPr>
          <w:rFonts w:cstheme="minorHAnsi"/>
          <w:szCs w:val="24"/>
        </w:rPr>
        <w:t>Ogółem w całym województwie zachodniopomorskim przeprowadzono 208 działań dla 4648 odbiorców.</w:t>
      </w:r>
    </w:p>
    <w:p w14:paraId="3EAE10E7" w14:textId="2481798C" w:rsidR="008F765D" w:rsidRPr="0074452D" w:rsidRDefault="008F765D" w:rsidP="00A74AD6">
      <w:pPr>
        <w:pStyle w:val="Stylnastroninternet"/>
        <w:rPr>
          <w:rFonts w:cstheme="minorHAnsi"/>
          <w:szCs w:val="24"/>
        </w:rPr>
      </w:pPr>
      <w:r w:rsidRPr="0074452D">
        <w:rPr>
          <w:rFonts w:cstheme="minorHAnsi"/>
          <w:szCs w:val="24"/>
        </w:rPr>
        <w:t>Wojewódzka Stacja Sanitarno- Epidemiologiczna w Szczecinie zorganizowała stoisko w</w:t>
      </w:r>
      <w:r w:rsidR="00D74354">
        <w:rPr>
          <w:rFonts w:cstheme="minorHAnsi"/>
          <w:szCs w:val="24"/>
        </w:rPr>
        <w:t> </w:t>
      </w:r>
      <w:r w:rsidRPr="0074452D">
        <w:rPr>
          <w:rFonts w:cstheme="minorHAnsi"/>
          <w:szCs w:val="24"/>
        </w:rPr>
        <w:t>Zachodniopomorskim Urzędzie Wojewódzkim w Szczecinie</w:t>
      </w:r>
      <w:r>
        <w:rPr>
          <w:rFonts w:cstheme="minorHAnsi"/>
          <w:szCs w:val="24"/>
        </w:rPr>
        <w:t>,</w:t>
      </w:r>
      <w:r w:rsidRPr="0074452D">
        <w:rPr>
          <w:rFonts w:cstheme="minorHAnsi"/>
          <w:szCs w:val="24"/>
        </w:rPr>
        <w:t xml:space="preserve"> w czasie którego odwiedzający mogli uzyskać porady zdrowotne, dokonać pomiarów: ciśnienia tętniczego krwi, saturacji, spirometrii, stężenia tlenku węgla w wydychanym powietrzu, analizy składu masy ciała. Stoiska w Zachodniopomorskim Urzędzie Wojewódzkim </w:t>
      </w:r>
      <w:r>
        <w:rPr>
          <w:rFonts w:cstheme="minorHAnsi"/>
          <w:szCs w:val="24"/>
        </w:rPr>
        <w:t>organizowano</w:t>
      </w:r>
      <w:r w:rsidRPr="0074452D">
        <w:rPr>
          <w:rFonts w:cstheme="minorHAnsi"/>
          <w:szCs w:val="24"/>
        </w:rPr>
        <w:t xml:space="preserve"> </w:t>
      </w:r>
      <w:r>
        <w:rPr>
          <w:rFonts w:cstheme="minorHAnsi"/>
          <w:szCs w:val="24"/>
        </w:rPr>
        <w:t xml:space="preserve">przez cały kwiecień, </w:t>
      </w:r>
      <w:r w:rsidRPr="0074452D">
        <w:rPr>
          <w:rFonts w:cstheme="minorHAnsi"/>
          <w:szCs w:val="24"/>
        </w:rPr>
        <w:t>w każdy czwartek. Natomiast cała akcja</w:t>
      </w:r>
      <w:r>
        <w:rPr>
          <w:rFonts w:cstheme="minorHAnsi"/>
          <w:szCs w:val="24"/>
        </w:rPr>
        <w:t xml:space="preserve"> </w:t>
      </w:r>
      <w:r w:rsidRPr="006253DB">
        <w:rPr>
          <w:rFonts w:cstheme="minorHAnsi"/>
          <w:szCs w:val="24"/>
        </w:rPr>
        <w:t xml:space="preserve">w dniu 31.05.2023 </w:t>
      </w:r>
      <w:r w:rsidRPr="0074452D">
        <w:rPr>
          <w:rFonts w:cstheme="minorHAnsi"/>
          <w:szCs w:val="24"/>
        </w:rPr>
        <w:t>zakończyła się obchodami Światowego Dnia bez Tytoniu.</w:t>
      </w:r>
    </w:p>
    <w:p w14:paraId="555D31EE" w14:textId="02779A47" w:rsidR="00CA30EF" w:rsidRDefault="00227565" w:rsidP="00AD7AB9">
      <w:pPr>
        <w:pStyle w:val="Legenda"/>
        <w:ind w:left="4950" w:hanging="4950"/>
      </w:pPr>
      <w:r w:rsidRPr="0074452D">
        <w:rPr>
          <w:rFonts w:cstheme="minorHAnsi"/>
          <w:noProof/>
          <w:sz w:val="24"/>
          <w:szCs w:val="24"/>
        </w:rPr>
        <w:lastRenderedPageBreak/>
        <w:drawing>
          <wp:anchor distT="0" distB="0" distL="114300" distR="114300" simplePos="0" relativeHeight="251682816" behindDoc="1" locked="0" layoutInCell="1" allowOverlap="1" wp14:anchorId="62C8817B" wp14:editId="129BD3F7">
            <wp:simplePos x="0" y="0"/>
            <wp:positionH relativeFrom="margin">
              <wp:align>right</wp:align>
            </wp:positionH>
            <wp:positionV relativeFrom="page">
              <wp:posOffset>1494127</wp:posOffset>
            </wp:positionV>
            <wp:extent cx="2514600" cy="2082165"/>
            <wp:effectExtent l="0" t="0" r="0" b="0"/>
            <wp:wrapNone/>
            <wp:docPr id="13" name="Obraz 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Obraz 13">
                      <a:extLst>
                        <a:ext uri="{C183D7F6-B498-43B3-948B-1728B52AA6E4}">
                          <adec:decorative xmlns:adec="http://schemas.microsoft.com/office/drawing/2017/decorative" val="1"/>
                        </a:ext>
                      </a:extLst>
                    </pic:cNvPr>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2514600" cy="2082165"/>
                    </a:xfrm>
                    <a:prstGeom prst="rect">
                      <a:avLst/>
                    </a:prstGeom>
                    <a:noFill/>
                  </pic:spPr>
                </pic:pic>
              </a:graphicData>
            </a:graphic>
            <wp14:sizeRelV relativeFrom="margin">
              <wp14:pctHeight>0</wp14:pctHeight>
            </wp14:sizeRelV>
          </wp:anchor>
        </w:drawing>
      </w:r>
      <w:r w:rsidRPr="0074452D">
        <w:rPr>
          <w:rFonts w:cstheme="minorHAnsi"/>
          <w:noProof/>
          <w:sz w:val="24"/>
          <w:szCs w:val="24"/>
        </w:rPr>
        <w:drawing>
          <wp:inline distT="0" distB="0" distL="0" distR="0" wp14:anchorId="431B488B" wp14:editId="6CC0D383">
            <wp:extent cx="1864800" cy="2628000"/>
            <wp:effectExtent l="0" t="0" r="2540" b="1270"/>
            <wp:docPr id="14" name="Obraz 14" descr="Zdjęcie 6 Stoisko edukacyjne – Zachodniopomorski &#10;Urząd Wojewódzki w Szczecinie. &#10;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Obraz 14" descr="Zdjęcie 6 Stoisko edukacyjne – Zachodniopomorski &#10;Urząd Wojewódzki w Szczecinie. &#10;Źródło: opracowanie własne&#1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1864800" cy="2628000"/>
                    </a:xfrm>
                    <a:prstGeom prst="rect">
                      <a:avLst/>
                    </a:prstGeom>
                    <a:noFill/>
                  </pic:spPr>
                </pic:pic>
              </a:graphicData>
            </a:graphic>
          </wp:inline>
        </w:drawing>
      </w:r>
      <w:r w:rsidR="00EE452F">
        <w:tab/>
      </w:r>
    </w:p>
    <w:p w14:paraId="5172C308" w14:textId="10C08515" w:rsidR="00A74AD6" w:rsidRPr="00CA30EF" w:rsidRDefault="00227565" w:rsidP="00CA30EF">
      <w:pPr>
        <w:pStyle w:val="Legenda"/>
        <w:ind w:left="4950" w:hanging="4950"/>
      </w:pPr>
      <w:r>
        <w:tab/>
      </w:r>
      <w:bookmarkStart w:id="1568" w:name="_Toc134610831"/>
      <w:bookmarkStart w:id="1569" w:name="_Toc135041659"/>
      <w:bookmarkStart w:id="1570" w:name="_Toc135828651"/>
      <w:bookmarkStart w:id="1571" w:name="_Toc135828667"/>
      <w:bookmarkStart w:id="1572" w:name="_Toc135828683"/>
      <w:r w:rsidRPr="00227565">
        <w:rPr>
          <w:i w:val="0"/>
          <w:iCs w:val="0"/>
          <w:color w:val="auto"/>
        </w:rPr>
        <w:t xml:space="preserve">Zdjęcie </w:t>
      </w:r>
      <w:r w:rsidRPr="00227565">
        <w:rPr>
          <w:i w:val="0"/>
          <w:iCs w:val="0"/>
          <w:color w:val="auto"/>
        </w:rPr>
        <w:fldChar w:fldCharType="begin"/>
      </w:r>
      <w:r w:rsidRPr="00227565">
        <w:rPr>
          <w:i w:val="0"/>
          <w:iCs w:val="0"/>
          <w:color w:val="auto"/>
        </w:rPr>
        <w:instrText xml:space="preserve"> SEQ zdjęcie \* ARABIC </w:instrText>
      </w:r>
      <w:r w:rsidRPr="00227565">
        <w:rPr>
          <w:i w:val="0"/>
          <w:iCs w:val="0"/>
          <w:color w:val="auto"/>
        </w:rPr>
        <w:fldChar w:fldCharType="separate"/>
      </w:r>
      <w:r w:rsidRPr="00227565">
        <w:rPr>
          <w:i w:val="0"/>
          <w:iCs w:val="0"/>
          <w:noProof/>
          <w:color w:val="auto"/>
        </w:rPr>
        <w:t>5</w:t>
      </w:r>
      <w:r w:rsidRPr="00227565">
        <w:rPr>
          <w:i w:val="0"/>
          <w:iCs w:val="0"/>
          <w:color w:val="auto"/>
        </w:rPr>
        <w:fldChar w:fldCharType="end"/>
      </w:r>
      <w:r w:rsidR="004117B7">
        <w:rPr>
          <w:i w:val="0"/>
          <w:iCs w:val="0"/>
          <w:color w:val="auto"/>
        </w:rPr>
        <w:t>.</w:t>
      </w:r>
      <w:r w:rsidRPr="00227565">
        <w:rPr>
          <w:i w:val="0"/>
          <w:iCs w:val="0"/>
          <w:color w:val="auto"/>
        </w:rPr>
        <w:t xml:space="preserve"> Zajęcia edukacyjne w SP Iwin. Źródło: opracowanie własn</w:t>
      </w:r>
      <w:bookmarkStart w:id="1573" w:name="_Toc133231427"/>
      <w:bookmarkStart w:id="1574" w:name="_Toc133236391"/>
      <w:bookmarkStart w:id="1575" w:name="_Toc133311781"/>
      <w:bookmarkStart w:id="1576" w:name="_Toc133318465"/>
      <w:bookmarkStart w:id="1577" w:name="_Toc133320602"/>
      <w:bookmarkStart w:id="1578" w:name="_Toc133321756"/>
      <w:bookmarkStart w:id="1579" w:name="_Toc133413218"/>
      <w:bookmarkStart w:id="1580" w:name="_Toc133479135"/>
      <w:bookmarkStart w:id="1581" w:name="_Toc133479636"/>
      <w:bookmarkStart w:id="1582" w:name="_Toc133500699"/>
      <w:bookmarkStart w:id="1583" w:name="_Toc133576725"/>
      <w:bookmarkStart w:id="1584" w:name="_Toc133582329"/>
      <w:bookmarkStart w:id="1585" w:name="_Toc133582850"/>
      <w:bookmarkStart w:id="1586" w:name="_Toc133583837"/>
      <w:r w:rsidRPr="00227565">
        <w:rPr>
          <w:i w:val="0"/>
          <w:iCs w:val="0"/>
          <w:color w:val="auto"/>
        </w:rPr>
        <w:t>e</w:t>
      </w:r>
      <w:bookmarkEnd w:id="1568"/>
      <w:bookmarkEnd w:id="1569"/>
      <w:bookmarkEnd w:id="1570"/>
      <w:bookmarkEnd w:id="1571"/>
      <w:bookmarkEnd w:id="1572"/>
    </w:p>
    <w:p w14:paraId="29A5BEEF" w14:textId="4EFB10CE" w:rsidR="00A74AD6" w:rsidRPr="008A3EA8" w:rsidRDefault="009843C2" w:rsidP="00A74AD6">
      <w:pPr>
        <w:pStyle w:val="Legenda"/>
        <w:spacing w:after="0"/>
        <w:rPr>
          <w:i w:val="0"/>
          <w:iCs w:val="0"/>
          <w:color w:val="auto"/>
        </w:rPr>
      </w:pPr>
      <w:bookmarkStart w:id="1587" w:name="_Toc134604300"/>
      <w:bookmarkStart w:id="1588" w:name="_Toc134610832"/>
      <w:bookmarkStart w:id="1589" w:name="_Toc135041660"/>
      <w:bookmarkStart w:id="1590" w:name="_Toc135828652"/>
      <w:bookmarkStart w:id="1591" w:name="_Toc135828668"/>
      <w:bookmarkStart w:id="1592" w:name="_Toc135828684"/>
      <w:r w:rsidRPr="008A3EA8">
        <w:rPr>
          <w:i w:val="0"/>
          <w:iCs w:val="0"/>
          <w:color w:val="auto"/>
        </w:rPr>
        <w:t>Z</w:t>
      </w:r>
      <w:r w:rsidR="00800BE9"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6</w:t>
      </w:r>
      <w:r w:rsidRPr="008A3EA8">
        <w:rPr>
          <w:i w:val="0"/>
          <w:iCs w:val="0"/>
          <w:noProof/>
          <w:color w:val="auto"/>
        </w:rPr>
        <w:fldChar w:fldCharType="end"/>
      </w:r>
      <w:r w:rsidR="004117B7">
        <w:rPr>
          <w:i w:val="0"/>
          <w:iCs w:val="0"/>
          <w:noProof/>
          <w:color w:val="auto"/>
        </w:rPr>
        <w:t>.</w:t>
      </w:r>
      <w:r w:rsidR="00800BE9" w:rsidRPr="008A3EA8">
        <w:rPr>
          <w:i w:val="0"/>
          <w:iCs w:val="0"/>
          <w:color w:val="auto"/>
        </w:rPr>
        <w:t xml:space="preserve"> </w:t>
      </w:r>
      <w:r w:rsidR="00E05358" w:rsidRPr="008A3EA8">
        <w:rPr>
          <w:i w:val="0"/>
          <w:iCs w:val="0"/>
          <w:color w:val="auto"/>
        </w:rPr>
        <w:t>S</w:t>
      </w:r>
      <w:r w:rsidR="00800BE9" w:rsidRPr="008A3EA8">
        <w:rPr>
          <w:i w:val="0"/>
          <w:iCs w:val="0"/>
          <w:color w:val="auto"/>
        </w:rPr>
        <w:t>toisko edukacyjne</w:t>
      </w:r>
      <w:r w:rsidR="00BA257F" w:rsidRPr="008A3EA8">
        <w:rPr>
          <w:i w:val="0"/>
          <w:iCs w:val="0"/>
          <w:color w:val="auto"/>
        </w:rPr>
        <w:t xml:space="preserve"> </w:t>
      </w:r>
      <w:r w:rsidR="00E05358" w:rsidRPr="008A3EA8">
        <w:rPr>
          <w:i w:val="0"/>
          <w:iCs w:val="0"/>
          <w:color w:val="auto"/>
        </w:rPr>
        <w:t>–</w:t>
      </w:r>
      <w:r w:rsidR="00BA257F" w:rsidRPr="008A3EA8">
        <w:rPr>
          <w:i w:val="0"/>
          <w:iCs w:val="0"/>
          <w:color w:val="auto"/>
        </w:rPr>
        <w:t xml:space="preserve"> </w:t>
      </w:r>
      <w:r w:rsidR="00800BE9" w:rsidRPr="008A3EA8">
        <w:rPr>
          <w:i w:val="0"/>
          <w:iCs w:val="0"/>
          <w:color w:val="auto"/>
        </w:rPr>
        <w:t>Z</w:t>
      </w:r>
      <w:r w:rsidR="00E05358" w:rsidRPr="008A3EA8">
        <w:rPr>
          <w:i w:val="0"/>
          <w:iCs w:val="0"/>
          <w:color w:val="auto"/>
        </w:rPr>
        <w:t>achodniopomorski</w:t>
      </w:r>
      <w:bookmarkEnd w:id="1587"/>
      <w:bookmarkEnd w:id="1588"/>
      <w:bookmarkEnd w:id="1589"/>
      <w:bookmarkEnd w:id="1590"/>
      <w:bookmarkEnd w:id="1591"/>
      <w:bookmarkEnd w:id="1592"/>
      <w:r w:rsidR="00E05358" w:rsidRPr="008A3EA8">
        <w:rPr>
          <w:i w:val="0"/>
          <w:iCs w:val="0"/>
          <w:color w:val="auto"/>
        </w:rPr>
        <w:t xml:space="preserve"> </w:t>
      </w:r>
    </w:p>
    <w:p w14:paraId="0273553E" w14:textId="0E897136" w:rsidR="00A74AD6" w:rsidRPr="008A3EA8" w:rsidRDefault="00800BE9" w:rsidP="00A74AD6">
      <w:pPr>
        <w:pStyle w:val="Legenda"/>
        <w:spacing w:after="0"/>
        <w:rPr>
          <w:i w:val="0"/>
          <w:iCs w:val="0"/>
          <w:color w:val="auto"/>
        </w:rPr>
      </w:pPr>
      <w:r w:rsidRPr="008A3EA8">
        <w:rPr>
          <w:i w:val="0"/>
          <w:iCs w:val="0"/>
          <w:color w:val="auto"/>
        </w:rPr>
        <w:t>U</w:t>
      </w:r>
      <w:r w:rsidR="00E05358" w:rsidRPr="008A3EA8">
        <w:rPr>
          <w:i w:val="0"/>
          <w:iCs w:val="0"/>
          <w:color w:val="auto"/>
        </w:rPr>
        <w:t xml:space="preserve">rząd </w:t>
      </w:r>
      <w:r w:rsidRPr="008A3EA8">
        <w:rPr>
          <w:i w:val="0"/>
          <w:iCs w:val="0"/>
          <w:color w:val="auto"/>
        </w:rPr>
        <w:t>W</w:t>
      </w:r>
      <w:bookmarkEnd w:id="1573"/>
      <w:bookmarkEnd w:id="1574"/>
      <w:bookmarkEnd w:id="1575"/>
      <w:bookmarkEnd w:id="1576"/>
      <w:bookmarkEnd w:id="1577"/>
      <w:bookmarkEnd w:id="1578"/>
      <w:r w:rsidR="00E05358" w:rsidRPr="008A3EA8">
        <w:rPr>
          <w:i w:val="0"/>
          <w:iCs w:val="0"/>
          <w:color w:val="auto"/>
        </w:rPr>
        <w:t>ojewódzki</w:t>
      </w:r>
      <w:r w:rsidR="000E738B" w:rsidRPr="008A3EA8">
        <w:rPr>
          <w:i w:val="0"/>
          <w:iCs w:val="0"/>
          <w:color w:val="auto"/>
        </w:rPr>
        <w:t xml:space="preserve"> w </w:t>
      </w:r>
      <w:r w:rsidR="00E05358" w:rsidRPr="008A3EA8">
        <w:rPr>
          <w:i w:val="0"/>
          <w:iCs w:val="0"/>
          <w:color w:val="auto"/>
        </w:rPr>
        <w:t>Szczecinie</w:t>
      </w:r>
      <w:r w:rsidR="00BA257F" w:rsidRPr="008A3EA8">
        <w:rPr>
          <w:i w:val="0"/>
          <w:iCs w:val="0"/>
          <w:color w:val="auto"/>
        </w:rPr>
        <w:t xml:space="preserve">. </w:t>
      </w:r>
    </w:p>
    <w:p w14:paraId="12BF9644" w14:textId="54ED86AA" w:rsidR="00800BE9" w:rsidRPr="008A3EA8" w:rsidRDefault="00BA257F" w:rsidP="00A74AD6">
      <w:pPr>
        <w:pStyle w:val="Legenda"/>
        <w:spacing w:after="0"/>
        <w:rPr>
          <w:i w:val="0"/>
          <w:iCs w:val="0"/>
          <w:color w:val="auto"/>
        </w:rPr>
      </w:pPr>
      <w:r w:rsidRPr="008A3EA8">
        <w:rPr>
          <w:i w:val="0"/>
          <w:iCs w:val="0"/>
          <w:color w:val="auto"/>
        </w:rPr>
        <w:t>Źródło: opracowanie własne</w:t>
      </w:r>
      <w:bookmarkEnd w:id="1579"/>
      <w:bookmarkEnd w:id="1580"/>
      <w:bookmarkEnd w:id="1581"/>
      <w:bookmarkEnd w:id="1582"/>
      <w:bookmarkEnd w:id="1583"/>
      <w:bookmarkEnd w:id="1584"/>
      <w:bookmarkEnd w:id="1585"/>
      <w:bookmarkEnd w:id="1586"/>
    </w:p>
    <w:p w14:paraId="7D2E0CFB" w14:textId="77777777" w:rsidR="003044DF" w:rsidRPr="0074452D" w:rsidRDefault="003044DF" w:rsidP="00A74AD6">
      <w:pPr>
        <w:pStyle w:val="Stylnastroninternet"/>
      </w:pPr>
    </w:p>
    <w:p w14:paraId="3D68B5D5" w14:textId="5FE3ACE9" w:rsidR="00E027AB" w:rsidRDefault="00E027AB" w:rsidP="00DF11E0">
      <w:pPr>
        <w:pStyle w:val="Nagwek3"/>
        <w:numPr>
          <w:ilvl w:val="1"/>
          <w:numId w:val="131"/>
        </w:numPr>
      </w:pPr>
      <w:bookmarkStart w:id="1593" w:name="_Toc135828555"/>
      <w:r w:rsidRPr="004F46C4">
        <w:t>Światowy Dzień bez Tytoniu 2022</w:t>
      </w:r>
      <w:bookmarkEnd w:id="1593"/>
    </w:p>
    <w:p w14:paraId="5D996E12" w14:textId="77777777" w:rsidR="004F46C4" w:rsidRPr="004F46C4" w:rsidRDefault="004F46C4" w:rsidP="00A74AD6">
      <w:pPr>
        <w:pStyle w:val="Stylnastroninternet"/>
      </w:pPr>
    </w:p>
    <w:p w14:paraId="4B8E45F1" w14:textId="77777777" w:rsidR="00A74AD6" w:rsidRDefault="00E027AB" w:rsidP="00A74AD6">
      <w:pPr>
        <w:pStyle w:val="Stylnastroninternet"/>
        <w:rPr>
          <w:rFonts w:cstheme="minorHAnsi"/>
          <w:szCs w:val="24"/>
        </w:rPr>
      </w:pPr>
      <w:r w:rsidRPr="0074452D">
        <w:rPr>
          <w:rFonts w:cstheme="minorHAnsi"/>
          <w:szCs w:val="24"/>
        </w:rPr>
        <w:t>W ramach obchodów Światowego Dnia bez Tytoniu na przełomie maja</w:t>
      </w:r>
      <w:r w:rsidR="005A5A82">
        <w:rPr>
          <w:rFonts w:cstheme="minorHAnsi"/>
          <w:szCs w:val="24"/>
        </w:rPr>
        <w:t xml:space="preserve"> i </w:t>
      </w:r>
      <w:r w:rsidRPr="0074452D">
        <w:rPr>
          <w:rFonts w:cstheme="minorHAnsi"/>
          <w:szCs w:val="24"/>
        </w:rPr>
        <w:t xml:space="preserve">czerwca 2022 r., pracownicy Państwowej Inspekcji Sanitarnej przeprowadzili 307 działań profilaktyczno-edukacyjnych, których zasięg objął 9561 mieszkańców naszego </w:t>
      </w:r>
      <w:r w:rsidRPr="00A74AD6">
        <w:rPr>
          <w:rFonts w:cstheme="minorHAnsi"/>
          <w:szCs w:val="24"/>
        </w:rPr>
        <w:t>regionu.</w:t>
      </w:r>
    </w:p>
    <w:p w14:paraId="315F2DA5" w14:textId="6FA95936" w:rsidR="00E027AB" w:rsidRDefault="008F765D" w:rsidP="00A74AD6">
      <w:pPr>
        <w:pStyle w:val="Stylnastroninternet"/>
        <w:rPr>
          <w:rFonts w:cstheme="minorHAnsi"/>
          <w:szCs w:val="24"/>
        </w:rPr>
      </w:pPr>
      <w:r w:rsidRPr="00A74AD6">
        <w:rPr>
          <w:rFonts w:cstheme="minorHAnsi"/>
          <w:szCs w:val="24"/>
        </w:rPr>
        <w:t>W</w:t>
      </w:r>
      <w:r w:rsidR="00A74AD6" w:rsidRPr="00A74AD6">
        <w:rPr>
          <w:rFonts w:cstheme="minorHAnsi"/>
          <w:szCs w:val="24"/>
        </w:rPr>
        <w:t xml:space="preserve"> </w:t>
      </w:r>
      <w:r w:rsidR="00E027AB" w:rsidRPr="008F765D">
        <w:rPr>
          <w:rFonts w:cstheme="minorHAnsi"/>
          <w:szCs w:val="24"/>
        </w:rPr>
        <w:t xml:space="preserve">7 </w:t>
      </w:r>
      <w:r w:rsidR="00E027AB" w:rsidRPr="0074452D">
        <w:rPr>
          <w:rFonts w:cstheme="minorHAnsi"/>
          <w:szCs w:val="24"/>
        </w:rPr>
        <w:t>konkursach organizowanych przez PSSE</w:t>
      </w:r>
      <w:r w:rsidR="005A5A82">
        <w:rPr>
          <w:rFonts w:cstheme="minorHAnsi"/>
          <w:szCs w:val="24"/>
        </w:rPr>
        <w:t xml:space="preserve"> i </w:t>
      </w:r>
      <w:r w:rsidR="00E027AB" w:rsidRPr="0074452D">
        <w:rPr>
          <w:rFonts w:cstheme="minorHAnsi"/>
          <w:szCs w:val="24"/>
        </w:rPr>
        <w:t>WSSE uczestniczyło prawie 300 odbiorców (główne dzieci</w:t>
      </w:r>
      <w:r w:rsidR="005A5A82">
        <w:rPr>
          <w:rFonts w:cstheme="minorHAnsi"/>
          <w:szCs w:val="24"/>
        </w:rPr>
        <w:t xml:space="preserve"> i </w:t>
      </w:r>
      <w:r w:rsidR="00E027AB" w:rsidRPr="0074452D">
        <w:rPr>
          <w:rFonts w:cstheme="minorHAnsi"/>
          <w:szCs w:val="24"/>
        </w:rPr>
        <w:t>młodzież).</w:t>
      </w:r>
      <w:r w:rsidR="003044DF">
        <w:rPr>
          <w:rFonts w:cstheme="minorHAnsi"/>
          <w:szCs w:val="24"/>
        </w:rPr>
        <w:t xml:space="preserve"> </w:t>
      </w:r>
      <w:r w:rsidR="00D65BD0" w:rsidRPr="0074452D">
        <w:rPr>
          <w:rFonts w:cstheme="minorHAnsi"/>
          <w:szCs w:val="24"/>
        </w:rPr>
        <w:t>Jednym</w:t>
      </w:r>
      <w:r w:rsidR="005A5A82">
        <w:rPr>
          <w:rFonts w:cstheme="minorHAnsi"/>
          <w:szCs w:val="24"/>
        </w:rPr>
        <w:t xml:space="preserve"> z </w:t>
      </w:r>
      <w:r w:rsidR="00D65BD0">
        <w:rPr>
          <w:rFonts w:cstheme="minorHAnsi"/>
          <w:szCs w:val="24"/>
        </w:rPr>
        <w:t>nich</w:t>
      </w:r>
      <w:r w:rsidR="00D65BD0" w:rsidRPr="0074452D">
        <w:rPr>
          <w:rFonts w:cstheme="minorHAnsi"/>
          <w:szCs w:val="24"/>
        </w:rPr>
        <w:t xml:space="preserve"> był konkurs plastyczny na plakat pod</w:t>
      </w:r>
      <w:r w:rsidR="00C6422F">
        <w:rPr>
          <w:rFonts w:cstheme="minorHAnsi"/>
          <w:szCs w:val="24"/>
        </w:rPr>
        <w:t> </w:t>
      </w:r>
      <w:r w:rsidR="00D65BD0" w:rsidRPr="0074452D">
        <w:rPr>
          <w:rFonts w:cstheme="minorHAnsi"/>
          <w:szCs w:val="24"/>
        </w:rPr>
        <w:t xml:space="preserve">hasłem „Moja rodzina wolna od dymu tytoniowego”. </w:t>
      </w:r>
      <w:r w:rsidR="00D65BD0" w:rsidRPr="0074452D">
        <w:rPr>
          <w:rFonts w:cstheme="minorHAnsi"/>
          <w:color w:val="000000" w:themeColor="text1"/>
          <w:szCs w:val="24"/>
        </w:rPr>
        <w:t>Wszystkim powyższym działaniom towarzyszyła wspólna idea, zachęcenie do zerwania z nałogiem używania wyrobów tytoniowych</w:t>
      </w:r>
      <w:r w:rsidR="005A5A82">
        <w:rPr>
          <w:rFonts w:cstheme="minorHAnsi"/>
          <w:color w:val="000000" w:themeColor="text1"/>
          <w:szCs w:val="24"/>
        </w:rPr>
        <w:t xml:space="preserve"> i </w:t>
      </w:r>
      <w:r w:rsidR="00D65BD0" w:rsidRPr="0074452D">
        <w:rPr>
          <w:rFonts w:cstheme="minorHAnsi"/>
          <w:color w:val="000000" w:themeColor="text1"/>
          <w:szCs w:val="24"/>
        </w:rPr>
        <w:t>promowanie zdrowego stylu życia</w:t>
      </w:r>
      <w:r w:rsidR="00E027AB" w:rsidRPr="0074452D">
        <w:rPr>
          <w:rFonts w:cstheme="minorHAnsi"/>
          <w:szCs w:val="24"/>
        </w:rPr>
        <w:t xml:space="preserve">. </w:t>
      </w:r>
    </w:p>
    <w:p w14:paraId="42C782D0" w14:textId="77777777" w:rsidR="003044DF" w:rsidRPr="0074452D" w:rsidRDefault="003044DF" w:rsidP="00A74AD6">
      <w:pPr>
        <w:pStyle w:val="Stylnastroninternet"/>
        <w:rPr>
          <w:rFonts w:cstheme="minorHAnsi"/>
          <w:szCs w:val="24"/>
        </w:rPr>
      </w:pPr>
    </w:p>
    <w:p w14:paraId="673FD356" w14:textId="77777777" w:rsidR="00800BE9" w:rsidRDefault="00E027AB" w:rsidP="003044DF">
      <w:pPr>
        <w:pStyle w:val="Stylnastroninternet"/>
      </w:pPr>
      <w:r w:rsidRPr="0074452D">
        <w:rPr>
          <w:noProof/>
        </w:rPr>
        <w:drawing>
          <wp:inline distT="0" distB="0" distL="0" distR="0" wp14:anchorId="74420486" wp14:editId="5234B3D7">
            <wp:extent cx="3580482" cy="2018579"/>
            <wp:effectExtent l="0" t="0" r="1270" b="1270"/>
            <wp:docPr id="15" name="Obraz 15" descr="Zdjęcie 7 WSSE w Szczecinie - konkurs &quot;Moja rodzina wolna od dymu tytoniowego”. &#10;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Obraz 15" descr="Zdjęcie 7 WSSE w Szczecinie - konkurs &quot;Moja rodzina wolna od dymu tytoniowego”. &#10;Źródło: opracowanie własne&#10;"/>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3632026" cy="2047638"/>
                    </a:xfrm>
                    <a:prstGeom prst="rect">
                      <a:avLst/>
                    </a:prstGeom>
                    <a:noFill/>
                  </pic:spPr>
                </pic:pic>
              </a:graphicData>
            </a:graphic>
          </wp:inline>
        </w:drawing>
      </w:r>
    </w:p>
    <w:p w14:paraId="7EB64FAC" w14:textId="77777777" w:rsidR="003044DF" w:rsidRPr="008A3EA8" w:rsidRDefault="003044DF" w:rsidP="003044DF">
      <w:pPr>
        <w:pStyle w:val="Legenda"/>
        <w:spacing w:after="0"/>
        <w:ind w:left="709"/>
        <w:jc w:val="center"/>
        <w:rPr>
          <w:i w:val="0"/>
          <w:iCs w:val="0"/>
          <w:color w:val="auto"/>
        </w:rPr>
      </w:pPr>
      <w:bookmarkStart w:id="1594" w:name="_Toc133231429"/>
      <w:bookmarkStart w:id="1595" w:name="_Toc133236393"/>
      <w:bookmarkStart w:id="1596" w:name="_Toc133311783"/>
      <w:bookmarkStart w:id="1597" w:name="_Toc133318467"/>
      <w:bookmarkStart w:id="1598" w:name="_Toc133320604"/>
      <w:bookmarkStart w:id="1599" w:name="_Toc133321758"/>
      <w:bookmarkStart w:id="1600" w:name="_Toc133413220"/>
      <w:bookmarkStart w:id="1601" w:name="_Toc133479137"/>
      <w:bookmarkStart w:id="1602" w:name="_Toc133479638"/>
      <w:bookmarkStart w:id="1603" w:name="_Toc133500701"/>
      <w:bookmarkStart w:id="1604" w:name="_Toc133576727"/>
      <w:bookmarkStart w:id="1605" w:name="_Toc133582331"/>
      <w:bookmarkStart w:id="1606" w:name="_Toc133582852"/>
      <w:bookmarkStart w:id="1607" w:name="_Toc133583839"/>
    </w:p>
    <w:p w14:paraId="1CFECC8E" w14:textId="4EC6BAF4" w:rsidR="003044DF" w:rsidRPr="008A3EA8" w:rsidRDefault="009843C2" w:rsidP="003044DF">
      <w:pPr>
        <w:pStyle w:val="Legenda"/>
        <w:spacing w:after="0"/>
        <w:ind w:left="709"/>
        <w:rPr>
          <w:i w:val="0"/>
          <w:iCs w:val="0"/>
          <w:color w:val="auto"/>
        </w:rPr>
      </w:pPr>
      <w:bookmarkStart w:id="1608" w:name="_Toc134604301"/>
      <w:bookmarkStart w:id="1609" w:name="_Toc134610833"/>
      <w:bookmarkStart w:id="1610" w:name="_Toc135041661"/>
      <w:bookmarkStart w:id="1611" w:name="_Toc135828653"/>
      <w:bookmarkStart w:id="1612" w:name="_Toc135828669"/>
      <w:bookmarkStart w:id="1613" w:name="_Toc135828685"/>
      <w:r w:rsidRPr="008A3EA8">
        <w:rPr>
          <w:i w:val="0"/>
          <w:iCs w:val="0"/>
          <w:color w:val="auto"/>
        </w:rPr>
        <w:t>Z</w:t>
      </w:r>
      <w:r w:rsidR="00800BE9"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7</w:t>
      </w:r>
      <w:r w:rsidRPr="008A3EA8">
        <w:rPr>
          <w:i w:val="0"/>
          <w:iCs w:val="0"/>
          <w:noProof/>
          <w:color w:val="auto"/>
        </w:rPr>
        <w:fldChar w:fldCharType="end"/>
      </w:r>
      <w:r w:rsidR="004117B7">
        <w:rPr>
          <w:i w:val="0"/>
          <w:iCs w:val="0"/>
          <w:noProof/>
          <w:color w:val="auto"/>
        </w:rPr>
        <w:t>.</w:t>
      </w:r>
      <w:r w:rsidR="00800BE9" w:rsidRPr="008A3EA8">
        <w:rPr>
          <w:i w:val="0"/>
          <w:iCs w:val="0"/>
          <w:color w:val="auto"/>
        </w:rPr>
        <w:t xml:space="preserve"> WSSE</w:t>
      </w:r>
      <w:r w:rsidR="000E738B" w:rsidRPr="008A3EA8">
        <w:rPr>
          <w:i w:val="0"/>
          <w:iCs w:val="0"/>
          <w:color w:val="auto"/>
        </w:rPr>
        <w:t xml:space="preserve"> w </w:t>
      </w:r>
      <w:r w:rsidRPr="008A3EA8">
        <w:rPr>
          <w:i w:val="0"/>
          <w:iCs w:val="0"/>
          <w:color w:val="auto"/>
        </w:rPr>
        <w:t>S</w:t>
      </w:r>
      <w:r w:rsidR="00800BE9" w:rsidRPr="008A3EA8">
        <w:rPr>
          <w:i w:val="0"/>
          <w:iCs w:val="0"/>
          <w:color w:val="auto"/>
        </w:rPr>
        <w:t>zczecinie - konkurs "Moja rodzina wolna od dymu tytoniowego</w:t>
      </w:r>
      <w:bookmarkEnd w:id="1594"/>
      <w:bookmarkEnd w:id="1595"/>
      <w:bookmarkEnd w:id="1596"/>
      <w:bookmarkEnd w:id="1597"/>
      <w:bookmarkEnd w:id="1598"/>
      <w:bookmarkEnd w:id="1599"/>
      <w:r w:rsidRPr="008A3EA8">
        <w:rPr>
          <w:i w:val="0"/>
          <w:iCs w:val="0"/>
          <w:color w:val="auto"/>
        </w:rPr>
        <w:t>”</w:t>
      </w:r>
      <w:r w:rsidR="00BA257F" w:rsidRPr="008A3EA8">
        <w:rPr>
          <w:i w:val="0"/>
          <w:iCs w:val="0"/>
          <w:color w:val="auto"/>
        </w:rPr>
        <w:t>.</w:t>
      </w:r>
      <w:bookmarkEnd w:id="1608"/>
      <w:bookmarkEnd w:id="1609"/>
      <w:bookmarkEnd w:id="1610"/>
      <w:bookmarkEnd w:id="1611"/>
      <w:bookmarkEnd w:id="1612"/>
      <w:bookmarkEnd w:id="1613"/>
      <w:r w:rsidRPr="008A3EA8">
        <w:rPr>
          <w:i w:val="0"/>
          <w:iCs w:val="0"/>
          <w:color w:val="auto"/>
        </w:rPr>
        <w:t xml:space="preserve"> </w:t>
      </w:r>
    </w:p>
    <w:p w14:paraId="169B7C83" w14:textId="648D54E5" w:rsidR="00800BE9" w:rsidRPr="008A3EA8" w:rsidRDefault="00BA257F" w:rsidP="003044DF">
      <w:pPr>
        <w:pStyle w:val="Legenda"/>
        <w:spacing w:after="0"/>
        <w:ind w:left="709"/>
        <w:rPr>
          <w:i w:val="0"/>
          <w:iCs w:val="0"/>
          <w:color w:val="auto"/>
        </w:rPr>
      </w:pPr>
      <w:r w:rsidRPr="008A3EA8">
        <w:rPr>
          <w:i w:val="0"/>
          <w:iCs w:val="0"/>
          <w:color w:val="auto"/>
        </w:rPr>
        <w:t>Źródło: opracowanie własne</w:t>
      </w:r>
      <w:bookmarkEnd w:id="1600"/>
      <w:bookmarkEnd w:id="1601"/>
      <w:bookmarkEnd w:id="1602"/>
      <w:bookmarkEnd w:id="1603"/>
      <w:bookmarkEnd w:id="1604"/>
      <w:bookmarkEnd w:id="1605"/>
      <w:bookmarkEnd w:id="1606"/>
      <w:bookmarkEnd w:id="1607"/>
    </w:p>
    <w:p w14:paraId="232CADA5" w14:textId="3D8A89F5" w:rsidR="00E027AB" w:rsidRPr="0074452D" w:rsidRDefault="00E027AB" w:rsidP="003044DF">
      <w:pPr>
        <w:pStyle w:val="Stylnastroninternet"/>
      </w:pPr>
      <w:r w:rsidRPr="0074452D">
        <w:rPr>
          <w:noProof/>
        </w:rPr>
        <w:lastRenderedPageBreak/>
        <w:drawing>
          <wp:inline distT="0" distB="0" distL="0" distR="0" wp14:anchorId="5EA3C70E" wp14:editId="2F583C38">
            <wp:extent cx="2049137" cy="2721683"/>
            <wp:effectExtent l="0" t="0" r="8890" b="2540"/>
            <wp:docPr id="25" name="Obraz 25" descr="Zdjęcie 8 PSSE Police- konkurs „STOP dla dymka”.&#10;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Obraz 25" descr="Zdjęcie 8 PSSE Police- konkurs „STOP dla dymka”.&#10;Źródło: opracowanie własne&#10;"/>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2053820" cy="2727904"/>
                    </a:xfrm>
                    <a:prstGeom prst="rect">
                      <a:avLst/>
                    </a:prstGeom>
                    <a:noFill/>
                  </pic:spPr>
                </pic:pic>
              </a:graphicData>
            </a:graphic>
          </wp:inline>
        </w:drawing>
      </w:r>
    </w:p>
    <w:p w14:paraId="0910C92F" w14:textId="77777777" w:rsidR="003044DF" w:rsidRDefault="003044DF" w:rsidP="003044DF">
      <w:pPr>
        <w:pStyle w:val="Legenda"/>
        <w:spacing w:after="0"/>
        <w:ind w:left="709"/>
        <w:rPr>
          <w:i w:val="0"/>
          <w:iCs w:val="0"/>
        </w:rPr>
      </w:pPr>
      <w:bookmarkStart w:id="1614" w:name="_Toc133231430"/>
      <w:bookmarkStart w:id="1615" w:name="_Toc133236394"/>
      <w:bookmarkStart w:id="1616" w:name="_Toc133311784"/>
      <w:bookmarkStart w:id="1617" w:name="_Toc133318468"/>
      <w:bookmarkStart w:id="1618" w:name="_Toc133320605"/>
      <w:bookmarkStart w:id="1619" w:name="_Toc133321759"/>
      <w:bookmarkStart w:id="1620" w:name="_Toc133413221"/>
      <w:bookmarkStart w:id="1621" w:name="_Toc133479138"/>
      <w:bookmarkStart w:id="1622" w:name="_Toc133479639"/>
      <w:bookmarkStart w:id="1623" w:name="_Toc133500702"/>
      <w:bookmarkStart w:id="1624" w:name="_Toc133576728"/>
      <w:bookmarkStart w:id="1625" w:name="_Toc133582332"/>
      <w:bookmarkStart w:id="1626" w:name="_Toc133582853"/>
      <w:bookmarkStart w:id="1627" w:name="_Toc133583840"/>
    </w:p>
    <w:p w14:paraId="722AF53A" w14:textId="44BE2CBA" w:rsidR="003044DF" w:rsidRPr="008A3EA8" w:rsidRDefault="009843C2" w:rsidP="003044DF">
      <w:pPr>
        <w:pStyle w:val="Legenda"/>
        <w:spacing w:after="0"/>
        <w:ind w:left="709"/>
        <w:rPr>
          <w:i w:val="0"/>
          <w:iCs w:val="0"/>
          <w:color w:val="auto"/>
        </w:rPr>
      </w:pPr>
      <w:bookmarkStart w:id="1628" w:name="_Toc134604302"/>
      <w:bookmarkStart w:id="1629" w:name="_Toc134610834"/>
      <w:bookmarkStart w:id="1630" w:name="_Toc135041662"/>
      <w:bookmarkStart w:id="1631" w:name="_Toc135828654"/>
      <w:bookmarkStart w:id="1632" w:name="_Toc135828670"/>
      <w:bookmarkStart w:id="1633" w:name="_Toc135828686"/>
      <w:r w:rsidRPr="008A3EA8">
        <w:rPr>
          <w:i w:val="0"/>
          <w:iCs w:val="0"/>
          <w:color w:val="auto"/>
        </w:rPr>
        <w:t>Z</w:t>
      </w:r>
      <w:r w:rsidR="00800BE9"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8</w:t>
      </w:r>
      <w:r w:rsidRPr="008A3EA8">
        <w:rPr>
          <w:i w:val="0"/>
          <w:iCs w:val="0"/>
          <w:noProof/>
          <w:color w:val="auto"/>
        </w:rPr>
        <w:fldChar w:fldCharType="end"/>
      </w:r>
      <w:r w:rsidR="004117B7">
        <w:rPr>
          <w:i w:val="0"/>
          <w:iCs w:val="0"/>
          <w:noProof/>
          <w:color w:val="auto"/>
        </w:rPr>
        <w:t>.</w:t>
      </w:r>
      <w:r w:rsidR="00800BE9" w:rsidRPr="008A3EA8">
        <w:rPr>
          <w:i w:val="0"/>
          <w:iCs w:val="0"/>
          <w:color w:val="auto"/>
        </w:rPr>
        <w:t xml:space="preserve"> PSSE Police- konkurs „STOP dla dymka</w:t>
      </w:r>
      <w:bookmarkEnd w:id="1614"/>
      <w:bookmarkEnd w:id="1615"/>
      <w:bookmarkEnd w:id="1616"/>
      <w:bookmarkEnd w:id="1617"/>
      <w:bookmarkEnd w:id="1618"/>
      <w:bookmarkEnd w:id="1619"/>
      <w:r w:rsidRPr="008A3EA8">
        <w:rPr>
          <w:i w:val="0"/>
          <w:iCs w:val="0"/>
          <w:color w:val="auto"/>
        </w:rPr>
        <w:t>”</w:t>
      </w:r>
      <w:r w:rsidR="00BA257F" w:rsidRPr="008A3EA8">
        <w:rPr>
          <w:i w:val="0"/>
          <w:iCs w:val="0"/>
          <w:color w:val="auto"/>
        </w:rPr>
        <w:t>.</w:t>
      </w:r>
      <w:bookmarkEnd w:id="1628"/>
      <w:bookmarkEnd w:id="1629"/>
      <w:bookmarkEnd w:id="1630"/>
      <w:bookmarkEnd w:id="1631"/>
      <w:bookmarkEnd w:id="1632"/>
      <w:bookmarkEnd w:id="1633"/>
    </w:p>
    <w:p w14:paraId="56A055CE" w14:textId="56ED8C44" w:rsidR="00E027AB" w:rsidRPr="008A3EA8" w:rsidRDefault="00BA257F" w:rsidP="003044DF">
      <w:pPr>
        <w:pStyle w:val="Legenda"/>
        <w:spacing w:after="0"/>
        <w:ind w:left="709"/>
        <w:rPr>
          <w:rFonts w:cstheme="minorHAnsi"/>
          <w:i w:val="0"/>
          <w:iCs w:val="0"/>
          <w:color w:val="auto"/>
          <w:sz w:val="24"/>
          <w:szCs w:val="24"/>
        </w:rPr>
      </w:pPr>
      <w:r w:rsidRPr="008A3EA8">
        <w:rPr>
          <w:i w:val="0"/>
          <w:iCs w:val="0"/>
          <w:color w:val="auto"/>
        </w:rPr>
        <w:t>Źródło: opracowanie własne</w:t>
      </w:r>
      <w:bookmarkEnd w:id="1620"/>
      <w:bookmarkEnd w:id="1621"/>
      <w:bookmarkEnd w:id="1622"/>
      <w:bookmarkEnd w:id="1623"/>
      <w:bookmarkEnd w:id="1624"/>
      <w:bookmarkEnd w:id="1625"/>
      <w:bookmarkEnd w:id="1626"/>
      <w:bookmarkEnd w:id="1627"/>
    </w:p>
    <w:p w14:paraId="34367B57" w14:textId="77777777" w:rsidR="006A46C2" w:rsidRDefault="006A46C2" w:rsidP="003044DF">
      <w:pPr>
        <w:pStyle w:val="Stylnastroninternet"/>
      </w:pPr>
    </w:p>
    <w:p w14:paraId="6008969A" w14:textId="0D57BCEF" w:rsidR="00E027AB" w:rsidRDefault="00E027AB" w:rsidP="00A8463C">
      <w:pPr>
        <w:pStyle w:val="Nagwek3"/>
        <w:numPr>
          <w:ilvl w:val="1"/>
          <w:numId w:val="131"/>
        </w:numPr>
        <w:spacing w:before="0" w:line="276" w:lineRule="auto"/>
      </w:pPr>
      <w:bookmarkStart w:id="1634" w:name="_Toc135828556"/>
      <w:r w:rsidRPr="004F46C4">
        <w:t>Bezpieczne wakacje</w:t>
      </w:r>
      <w:r w:rsidR="004F46C4" w:rsidRPr="004F46C4">
        <w:t xml:space="preserve"> 2022</w:t>
      </w:r>
      <w:bookmarkEnd w:id="1634"/>
    </w:p>
    <w:p w14:paraId="1C9B1984" w14:textId="77777777" w:rsidR="004F46C4" w:rsidRPr="004F46C4" w:rsidRDefault="004F46C4" w:rsidP="003044DF">
      <w:pPr>
        <w:pStyle w:val="Stylnastroninternet"/>
      </w:pPr>
    </w:p>
    <w:p w14:paraId="13FB161F" w14:textId="29220D57" w:rsidR="00BC0E73" w:rsidRPr="0074452D" w:rsidRDefault="00BC0E73" w:rsidP="003044DF">
      <w:pPr>
        <w:pStyle w:val="Stylnastroninternet"/>
        <w:rPr>
          <w:rFonts w:cstheme="minorHAnsi"/>
          <w:szCs w:val="24"/>
        </w:rPr>
      </w:pPr>
      <w:r w:rsidRPr="0074452D">
        <w:rPr>
          <w:rFonts w:cstheme="minorHAnsi"/>
          <w:szCs w:val="24"/>
        </w:rPr>
        <w:t>Zachodniopomorski Państwowy Wojewódzki Inspektor Sanitarny w Szczecinie podczas sezonu wakacyjnego realizował</w:t>
      </w:r>
      <w:r>
        <w:rPr>
          <w:rFonts w:cstheme="minorHAnsi"/>
          <w:szCs w:val="24"/>
        </w:rPr>
        <w:t xml:space="preserve"> </w:t>
      </w:r>
      <w:r w:rsidRPr="0074452D">
        <w:rPr>
          <w:rFonts w:cstheme="minorHAnsi"/>
          <w:szCs w:val="24"/>
        </w:rPr>
        <w:t>na terenie województwa zachodniopomorskiego kampanię wakacyjną pt. „#Z Inspekcją Sanitarną się znam i bezpiecznie wypoczywam.” Celem kampanii było zwrócenie szczególnej uwagi na możliwość wystąpienia niebezpieczeństw, które często dotyczą dzieci i młodzieży, a także osób dorosłych w okresie letnim (tj. zatrucia pokarmowe, ukąszenia przez owady i kleszcze, udary cieplne, używanie środków psychoaktywnych</w:t>
      </w:r>
      <w:r>
        <w:rPr>
          <w:rFonts w:cstheme="minorHAnsi"/>
          <w:szCs w:val="24"/>
        </w:rPr>
        <w:t xml:space="preserve"> itp.</w:t>
      </w:r>
      <w:r w:rsidRPr="0074452D">
        <w:rPr>
          <w:rFonts w:cstheme="minorHAnsi"/>
          <w:szCs w:val="24"/>
        </w:rPr>
        <w:t>)</w:t>
      </w:r>
      <w:r>
        <w:rPr>
          <w:rFonts w:cstheme="minorHAnsi"/>
          <w:szCs w:val="24"/>
        </w:rPr>
        <w:t xml:space="preserve"> </w:t>
      </w:r>
      <w:r w:rsidRPr="0074452D">
        <w:rPr>
          <w:rFonts w:cstheme="minorHAnsi"/>
          <w:szCs w:val="24"/>
        </w:rPr>
        <w:t>Kampania była realizowana wśród wyżej wymienionych grup, natomiast głównym</w:t>
      </w:r>
      <w:r>
        <w:rPr>
          <w:rFonts w:cstheme="minorHAnsi"/>
          <w:szCs w:val="24"/>
        </w:rPr>
        <w:t xml:space="preserve"> </w:t>
      </w:r>
      <w:r w:rsidRPr="0074452D">
        <w:rPr>
          <w:rFonts w:cstheme="minorHAnsi"/>
          <w:szCs w:val="24"/>
        </w:rPr>
        <w:t>kanałem przekazu i promocji były media społecznościowe i</w:t>
      </w:r>
      <w:r w:rsidR="00D25F3E">
        <w:rPr>
          <w:rFonts w:cstheme="minorHAnsi"/>
          <w:szCs w:val="24"/>
        </w:rPr>
        <w:t> </w:t>
      </w:r>
      <w:r w:rsidRPr="0074452D">
        <w:rPr>
          <w:rFonts w:cstheme="minorHAnsi"/>
          <w:szCs w:val="24"/>
        </w:rPr>
        <w:t>tradycyjne. Organizowano narady z kierownikami wypoczynków letnich oraz realizowano działania edukacyjne</w:t>
      </w:r>
      <w:r>
        <w:rPr>
          <w:rFonts w:cstheme="minorHAnsi"/>
          <w:szCs w:val="24"/>
        </w:rPr>
        <w:t>,</w:t>
      </w:r>
      <w:r w:rsidRPr="0074452D">
        <w:rPr>
          <w:rFonts w:cstheme="minorHAnsi"/>
          <w:szCs w:val="24"/>
        </w:rPr>
        <w:t xml:space="preserve"> tj. prelekcje dla dzieci i młodzieży dotyczące promowania zdrowego stylu życia. Pracownicy pionu OZiPZ brali czynny udział w festynach, piknikach oraz innych lokalnych przedsięwzięciach organizowanych właściwie terenowo dla każdej stacji na</w:t>
      </w:r>
      <w:r w:rsidR="00D25F3E">
        <w:rPr>
          <w:rFonts w:cstheme="minorHAnsi"/>
          <w:szCs w:val="24"/>
        </w:rPr>
        <w:t> </w:t>
      </w:r>
      <w:r w:rsidRPr="0074452D">
        <w:rPr>
          <w:rFonts w:cstheme="minorHAnsi"/>
          <w:szCs w:val="24"/>
        </w:rPr>
        <w:t>obszarze całego województwa. Podczas wydarzeń prowadzono stoiska edukacyjne z</w:t>
      </w:r>
      <w:r w:rsidR="00D25F3E">
        <w:rPr>
          <w:rFonts w:cstheme="minorHAnsi"/>
          <w:szCs w:val="24"/>
        </w:rPr>
        <w:t> </w:t>
      </w:r>
      <w:r w:rsidRPr="0074452D">
        <w:rPr>
          <w:rFonts w:cstheme="minorHAnsi"/>
          <w:szCs w:val="24"/>
        </w:rPr>
        <w:t xml:space="preserve">poradnictwem w zakresie profilaktyki zdrowotnej, </w:t>
      </w:r>
      <w:r>
        <w:rPr>
          <w:rFonts w:cstheme="minorHAnsi"/>
          <w:szCs w:val="24"/>
        </w:rPr>
        <w:t xml:space="preserve">wykonywano </w:t>
      </w:r>
      <w:r w:rsidRPr="0074452D">
        <w:rPr>
          <w:rFonts w:cstheme="minorHAnsi"/>
          <w:szCs w:val="24"/>
        </w:rPr>
        <w:t xml:space="preserve">pomiary ciśnienia tętniczego krwi, pomiary spirometryczne, analizę składu masy ciała, warsztaty z </w:t>
      </w:r>
      <w:proofErr w:type="spellStart"/>
      <w:r w:rsidRPr="0074452D">
        <w:rPr>
          <w:rFonts w:cstheme="minorHAnsi"/>
          <w:szCs w:val="24"/>
        </w:rPr>
        <w:t>narko</w:t>
      </w:r>
      <w:proofErr w:type="spellEnd"/>
      <w:r w:rsidRPr="0074452D">
        <w:rPr>
          <w:rFonts w:cstheme="minorHAnsi"/>
          <w:szCs w:val="24"/>
        </w:rPr>
        <w:t>- i</w:t>
      </w:r>
      <w:r w:rsidR="00D25F3E">
        <w:rPr>
          <w:rFonts w:cstheme="minorHAnsi"/>
          <w:szCs w:val="24"/>
        </w:rPr>
        <w:t> </w:t>
      </w:r>
      <w:r w:rsidRPr="0074452D">
        <w:rPr>
          <w:rFonts w:cstheme="minorHAnsi"/>
          <w:szCs w:val="24"/>
        </w:rPr>
        <w:t>alkogoglami itp. W ramach realizacji kampanii Wojewódzka Stacja Sanitarno- Epidemiologiczna w Szczecinie wraz z Komendami Powiatowymi Policji zorganizowała na</w:t>
      </w:r>
      <w:r w:rsidR="00D25F3E">
        <w:rPr>
          <w:rFonts w:cstheme="minorHAnsi"/>
          <w:szCs w:val="24"/>
        </w:rPr>
        <w:t> </w:t>
      </w:r>
      <w:r w:rsidRPr="0074452D">
        <w:rPr>
          <w:rFonts w:cstheme="minorHAnsi"/>
          <w:szCs w:val="24"/>
        </w:rPr>
        <w:t>plażach stoiska edukacyjno- profilaktyczne dla osób wypoczywających na naszym wybrzeżu m.in. w Pogorzelicy, Ustroniu Morskim, Łukęcinie oraz Kołobrzegu. Podczas wakacji łącznie na terenie województwa zachodniopomorskiego przeprowadzono 1034 działania dla 30379 odbiorców, w tym 24666 stanowiły dzieci i młodzież.</w:t>
      </w:r>
    </w:p>
    <w:p w14:paraId="448678D2" w14:textId="28DBE3A9" w:rsidR="00E027AB" w:rsidRPr="0074452D" w:rsidRDefault="00E027AB" w:rsidP="003044DF">
      <w:pPr>
        <w:pStyle w:val="Stylnastroninternet"/>
        <w:rPr>
          <w:rFonts w:cstheme="minorHAnsi"/>
          <w:szCs w:val="24"/>
        </w:rPr>
      </w:pPr>
    </w:p>
    <w:p w14:paraId="0AA97B35" w14:textId="60EF106E" w:rsidR="00002689" w:rsidRDefault="00E027AB" w:rsidP="003044DF">
      <w:pPr>
        <w:pStyle w:val="Stylnastroninternet"/>
      </w:pPr>
      <w:r w:rsidRPr="0074452D">
        <w:rPr>
          <w:noProof/>
        </w:rPr>
        <w:lastRenderedPageBreak/>
        <w:drawing>
          <wp:inline distT="0" distB="0" distL="0" distR="0" wp14:anchorId="5896A412" wp14:editId="3770F338">
            <wp:extent cx="2729561" cy="2729561"/>
            <wp:effectExtent l="0" t="0" r="0" b="0"/>
            <wp:docPr id="17" name="Obraz 17" descr="Zdjęcie 9 Kąpielisko Łukęcin. Źródło: opracowanie włas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Obraz 17" descr="Zdjęcie 9 Kąpielisko Łukęcin. Źródło: opracowanie własne"/>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rot="316914">
                      <a:off x="0" y="0"/>
                      <a:ext cx="2736904" cy="2736904"/>
                    </a:xfrm>
                    <a:prstGeom prst="rect">
                      <a:avLst/>
                    </a:prstGeom>
                    <a:noFill/>
                  </pic:spPr>
                </pic:pic>
              </a:graphicData>
            </a:graphic>
          </wp:inline>
        </w:drawing>
      </w:r>
    </w:p>
    <w:p w14:paraId="22E85FA5" w14:textId="38FF053F" w:rsidR="00002689" w:rsidRPr="008A3EA8" w:rsidRDefault="009843C2" w:rsidP="003044DF">
      <w:pPr>
        <w:pStyle w:val="Legenda"/>
        <w:spacing w:after="0"/>
        <w:ind w:left="709"/>
        <w:rPr>
          <w:i w:val="0"/>
          <w:iCs w:val="0"/>
          <w:color w:val="auto"/>
        </w:rPr>
      </w:pPr>
      <w:bookmarkStart w:id="1635" w:name="_Toc133231431"/>
      <w:bookmarkStart w:id="1636" w:name="_Toc133236395"/>
      <w:bookmarkStart w:id="1637" w:name="_Toc133311785"/>
      <w:bookmarkStart w:id="1638" w:name="_Toc133318469"/>
      <w:bookmarkStart w:id="1639" w:name="_Toc133320606"/>
      <w:bookmarkStart w:id="1640" w:name="_Toc133321760"/>
      <w:bookmarkStart w:id="1641" w:name="_Toc133413222"/>
      <w:bookmarkStart w:id="1642" w:name="_Toc133479139"/>
      <w:bookmarkStart w:id="1643" w:name="_Toc133479640"/>
      <w:bookmarkStart w:id="1644" w:name="_Toc133500703"/>
      <w:bookmarkStart w:id="1645" w:name="_Toc133576729"/>
      <w:bookmarkStart w:id="1646" w:name="_Toc133582333"/>
      <w:bookmarkStart w:id="1647" w:name="_Toc133582854"/>
      <w:bookmarkStart w:id="1648" w:name="_Toc133583841"/>
      <w:bookmarkStart w:id="1649" w:name="_Toc134604303"/>
      <w:bookmarkStart w:id="1650" w:name="_Toc134610835"/>
      <w:bookmarkStart w:id="1651" w:name="_Toc135041663"/>
      <w:bookmarkStart w:id="1652" w:name="_Toc135828655"/>
      <w:bookmarkStart w:id="1653" w:name="_Toc135828671"/>
      <w:bookmarkStart w:id="1654" w:name="_Toc135828687"/>
      <w:r w:rsidRPr="008A3EA8">
        <w:rPr>
          <w:i w:val="0"/>
          <w:iCs w:val="0"/>
          <w:color w:val="auto"/>
        </w:rPr>
        <w:t>Z</w:t>
      </w:r>
      <w:r w:rsidR="00002689"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9</w:t>
      </w:r>
      <w:r w:rsidRPr="008A3EA8">
        <w:rPr>
          <w:i w:val="0"/>
          <w:iCs w:val="0"/>
          <w:noProof/>
          <w:color w:val="auto"/>
        </w:rPr>
        <w:fldChar w:fldCharType="end"/>
      </w:r>
      <w:r w:rsidR="004117B7">
        <w:rPr>
          <w:i w:val="0"/>
          <w:iCs w:val="0"/>
          <w:noProof/>
          <w:color w:val="auto"/>
        </w:rPr>
        <w:t>.</w:t>
      </w:r>
      <w:r w:rsidR="00002689" w:rsidRPr="008A3EA8">
        <w:rPr>
          <w:i w:val="0"/>
          <w:iCs w:val="0"/>
          <w:color w:val="auto"/>
        </w:rPr>
        <w:t xml:space="preserve"> Kąpielisko Łukęcin</w:t>
      </w:r>
      <w:bookmarkEnd w:id="1635"/>
      <w:bookmarkEnd w:id="1636"/>
      <w:bookmarkEnd w:id="1637"/>
      <w:bookmarkEnd w:id="1638"/>
      <w:bookmarkEnd w:id="1639"/>
      <w:bookmarkEnd w:id="1640"/>
      <w:r w:rsidR="00BA257F" w:rsidRPr="008A3EA8">
        <w:rPr>
          <w:i w:val="0"/>
          <w:iCs w:val="0"/>
          <w:color w:val="auto"/>
        </w:rPr>
        <w:t>.</w:t>
      </w:r>
      <w:r w:rsidRPr="008A3EA8">
        <w:rPr>
          <w:i w:val="0"/>
          <w:iCs w:val="0"/>
          <w:color w:val="auto"/>
        </w:rPr>
        <w:t xml:space="preserve"> </w:t>
      </w:r>
      <w:r w:rsidR="00BA257F" w:rsidRPr="008A3EA8">
        <w:rPr>
          <w:i w:val="0"/>
          <w:iCs w:val="0"/>
          <w:color w:val="auto"/>
        </w:rPr>
        <w:t>Źródło: opracowanie własne</w:t>
      </w:r>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p>
    <w:p w14:paraId="05ED1A64" w14:textId="77777777" w:rsidR="003044DF" w:rsidRPr="003044DF" w:rsidRDefault="003044DF" w:rsidP="003044DF"/>
    <w:p w14:paraId="3457E2CC" w14:textId="79CD2B11" w:rsidR="00002689" w:rsidRDefault="008F765D" w:rsidP="003044DF">
      <w:pPr>
        <w:pStyle w:val="Stylnastroninternet"/>
      </w:pPr>
      <w:r>
        <w:rPr>
          <w:noProof/>
        </w:rPr>
        <w:drawing>
          <wp:inline distT="0" distB="0" distL="0" distR="0" wp14:anchorId="4EFA2622" wp14:editId="232C92FE">
            <wp:extent cx="2786865" cy="2526758"/>
            <wp:effectExtent l="0" t="0" r="0" b="0"/>
            <wp:docPr id="34" name="Obraz 34" descr="Zdjęcie 10 kąpielisko Łukęcin. Źródło: opracowanie włas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Obraz 34" descr="Zdjęcie 10 kąpielisko Łukęcin. Źródło: opracowanie własne"/>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rot="297507">
                      <a:off x="0" y="0"/>
                      <a:ext cx="2793077" cy="2532390"/>
                    </a:xfrm>
                    <a:prstGeom prst="rect">
                      <a:avLst/>
                    </a:prstGeom>
                    <a:noFill/>
                  </pic:spPr>
                </pic:pic>
              </a:graphicData>
            </a:graphic>
          </wp:inline>
        </w:drawing>
      </w:r>
    </w:p>
    <w:p w14:paraId="75D5F930" w14:textId="4B4066B0" w:rsidR="00E027AB" w:rsidRPr="008A3EA8" w:rsidRDefault="009843C2" w:rsidP="003044DF">
      <w:pPr>
        <w:pStyle w:val="Legenda"/>
        <w:spacing w:after="0"/>
        <w:ind w:left="709"/>
        <w:rPr>
          <w:rFonts w:cstheme="minorHAnsi"/>
          <w:i w:val="0"/>
          <w:iCs w:val="0"/>
          <w:color w:val="auto"/>
          <w:sz w:val="24"/>
          <w:szCs w:val="24"/>
        </w:rPr>
      </w:pPr>
      <w:bookmarkStart w:id="1655" w:name="_Toc133231432"/>
      <w:bookmarkStart w:id="1656" w:name="_Toc133236396"/>
      <w:bookmarkStart w:id="1657" w:name="_Toc133311786"/>
      <w:bookmarkStart w:id="1658" w:name="_Toc133318470"/>
      <w:bookmarkStart w:id="1659" w:name="_Toc133320607"/>
      <w:bookmarkStart w:id="1660" w:name="_Toc133321761"/>
      <w:bookmarkStart w:id="1661" w:name="_Toc133413223"/>
      <w:bookmarkStart w:id="1662" w:name="_Toc133479140"/>
      <w:bookmarkStart w:id="1663" w:name="_Toc133479641"/>
      <w:bookmarkStart w:id="1664" w:name="_Toc133500704"/>
      <w:bookmarkStart w:id="1665" w:name="_Toc133576730"/>
      <w:bookmarkStart w:id="1666" w:name="_Toc133582334"/>
      <w:bookmarkStart w:id="1667" w:name="_Toc133582855"/>
      <w:bookmarkStart w:id="1668" w:name="_Toc133583842"/>
      <w:bookmarkStart w:id="1669" w:name="_Toc134604304"/>
      <w:bookmarkStart w:id="1670" w:name="_Toc134610836"/>
      <w:bookmarkStart w:id="1671" w:name="_Toc135041664"/>
      <w:bookmarkStart w:id="1672" w:name="_Toc135828656"/>
      <w:bookmarkStart w:id="1673" w:name="_Toc135828672"/>
      <w:bookmarkStart w:id="1674" w:name="_Toc135828688"/>
      <w:r w:rsidRPr="008A3EA8">
        <w:rPr>
          <w:i w:val="0"/>
          <w:iCs w:val="0"/>
          <w:color w:val="auto"/>
        </w:rPr>
        <w:t>Z</w:t>
      </w:r>
      <w:r w:rsidR="00002689"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10</w:t>
      </w:r>
      <w:r w:rsidRPr="008A3EA8">
        <w:rPr>
          <w:i w:val="0"/>
          <w:iCs w:val="0"/>
          <w:noProof/>
          <w:color w:val="auto"/>
        </w:rPr>
        <w:fldChar w:fldCharType="end"/>
      </w:r>
      <w:r w:rsidR="00A9183A">
        <w:rPr>
          <w:i w:val="0"/>
          <w:iCs w:val="0"/>
          <w:noProof/>
          <w:color w:val="auto"/>
        </w:rPr>
        <w:t>.</w:t>
      </w:r>
      <w:r w:rsidR="00002689" w:rsidRPr="008A3EA8">
        <w:rPr>
          <w:i w:val="0"/>
          <w:iCs w:val="0"/>
          <w:color w:val="auto"/>
        </w:rPr>
        <w:t xml:space="preserve"> </w:t>
      </w:r>
      <w:bookmarkEnd w:id="1655"/>
      <w:bookmarkEnd w:id="1656"/>
      <w:bookmarkEnd w:id="1657"/>
      <w:bookmarkEnd w:id="1658"/>
      <w:bookmarkEnd w:id="1659"/>
      <w:bookmarkEnd w:id="1660"/>
      <w:r w:rsidR="008F765D" w:rsidRPr="008A3EA8">
        <w:rPr>
          <w:i w:val="0"/>
          <w:iCs w:val="0"/>
          <w:color w:val="auto"/>
        </w:rPr>
        <w:t>kąpielisko Łukęcin</w:t>
      </w:r>
      <w:r w:rsidR="00BA257F" w:rsidRPr="008A3EA8">
        <w:rPr>
          <w:i w:val="0"/>
          <w:iCs w:val="0"/>
          <w:color w:val="auto"/>
        </w:rPr>
        <w:t>.</w:t>
      </w:r>
      <w:r w:rsidRPr="008A3EA8">
        <w:rPr>
          <w:i w:val="0"/>
          <w:iCs w:val="0"/>
          <w:color w:val="auto"/>
        </w:rPr>
        <w:t xml:space="preserve"> </w:t>
      </w:r>
      <w:r w:rsidR="00BA257F" w:rsidRPr="008A3EA8">
        <w:rPr>
          <w:i w:val="0"/>
          <w:iCs w:val="0"/>
          <w:color w:val="auto"/>
        </w:rPr>
        <w:t>Źródło: opracowanie własne</w:t>
      </w:r>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p>
    <w:p w14:paraId="318BE1E2" w14:textId="77777777" w:rsidR="00E027AB" w:rsidRDefault="00E027AB" w:rsidP="003044DF">
      <w:pPr>
        <w:pStyle w:val="Stylnastroninternet"/>
      </w:pPr>
    </w:p>
    <w:p w14:paraId="144349CC" w14:textId="77777777" w:rsidR="003044DF" w:rsidRPr="0074452D" w:rsidRDefault="003044DF" w:rsidP="003044DF">
      <w:pPr>
        <w:pStyle w:val="Stylnastroninternet"/>
      </w:pPr>
    </w:p>
    <w:p w14:paraId="5E656EDF" w14:textId="0649916D" w:rsidR="00E027AB" w:rsidRDefault="00E027AB" w:rsidP="00A51131">
      <w:pPr>
        <w:pStyle w:val="Nagwek3"/>
        <w:numPr>
          <w:ilvl w:val="1"/>
          <w:numId w:val="131"/>
        </w:numPr>
        <w:spacing w:before="0" w:line="276" w:lineRule="auto"/>
        <w:ind w:left="851"/>
      </w:pPr>
      <w:bookmarkStart w:id="1675" w:name="_Toc135828557"/>
      <w:r w:rsidRPr="004F46C4">
        <w:t>Wojewódzka Kampania #MojaSzkołaZdrowaSzkoła</w:t>
      </w:r>
      <w:bookmarkEnd w:id="1675"/>
    </w:p>
    <w:p w14:paraId="17816C2D" w14:textId="77777777" w:rsidR="004F46C4" w:rsidRPr="003044DF" w:rsidRDefault="004F46C4" w:rsidP="003044DF">
      <w:pPr>
        <w:pStyle w:val="Stylnastroninternet"/>
      </w:pPr>
    </w:p>
    <w:p w14:paraId="5F9324F2" w14:textId="6920060A" w:rsidR="00D04F3C" w:rsidRPr="003044DF" w:rsidRDefault="00D04F3C" w:rsidP="003044DF">
      <w:pPr>
        <w:pStyle w:val="Stylnastroninternet"/>
        <w:rPr>
          <w:rFonts w:cstheme="minorHAnsi"/>
          <w:szCs w:val="24"/>
        </w:rPr>
      </w:pPr>
      <w:r w:rsidRPr="003044DF">
        <w:rPr>
          <w:rFonts w:cstheme="minorHAnsi"/>
          <w:szCs w:val="24"/>
        </w:rPr>
        <w:t>W związku z rozpoczętym rokiem szkolnym 2022/2023 Zachodniopomorski Państwowy Wojewódzki Inspektor Sanitarny w Szczecinie we współpracy z Polskim Towarzystwem Higienicznym Oddział Szczecin zorganizował kampanię #MojaSzkołaZdrowaSzkoła. Celem kampanii było m.in. podniesienie stanu wiedzy osób prowadzących szkoły w zakresie warunków higieniczno- zdrowotnych dzieci i młodzieży. W</w:t>
      </w:r>
      <w:r w:rsidR="00D25F3E">
        <w:rPr>
          <w:rFonts w:cstheme="minorHAnsi"/>
          <w:szCs w:val="24"/>
        </w:rPr>
        <w:t> </w:t>
      </w:r>
      <w:r w:rsidRPr="003044DF">
        <w:rPr>
          <w:rFonts w:cstheme="minorHAnsi"/>
          <w:szCs w:val="24"/>
        </w:rPr>
        <w:t xml:space="preserve">ramach kampanii został zorganizowany cykl konferencji, podczas których przedstawiciele systemu oświaty dowiedzieli się jak prawidłowo stosować zasady ergonomii mebli szkolnych, poznali wytyczne i zalecenia w zakresie obciążenia uczniów tornistrami oraz jak ważne jest odpowiednie żywienie dzieci i oświetlenie ich miejsc pracy dla zdrowego wzroku. </w:t>
      </w:r>
    </w:p>
    <w:p w14:paraId="2AFD392C" w14:textId="3AE9E9F0" w:rsidR="00D04F3C" w:rsidRPr="003044DF" w:rsidRDefault="00D04F3C" w:rsidP="003044DF">
      <w:pPr>
        <w:pStyle w:val="Stylnastroninternet"/>
        <w:rPr>
          <w:rFonts w:cstheme="minorHAnsi"/>
          <w:szCs w:val="24"/>
        </w:rPr>
      </w:pPr>
      <w:r w:rsidRPr="003044DF">
        <w:rPr>
          <w:rFonts w:cstheme="minorHAnsi"/>
          <w:szCs w:val="24"/>
        </w:rPr>
        <w:lastRenderedPageBreak/>
        <w:t>W kampanii #MojaSzkołaZdrowaSzkoła wzięło udział 188 szkół podstawowych z</w:t>
      </w:r>
      <w:r w:rsidR="00D25F3E">
        <w:rPr>
          <w:rFonts w:cstheme="minorHAnsi"/>
          <w:szCs w:val="24"/>
        </w:rPr>
        <w:t> </w:t>
      </w:r>
      <w:r w:rsidRPr="003044DF">
        <w:rPr>
          <w:rFonts w:cstheme="minorHAnsi"/>
          <w:szCs w:val="24"/>
        </w:rPr>
        <w:t>naszego województwa.</w:t>
      </w:r>
    </w:p>
    <w:p w14:paraId="4F871DFB" w14:textId="23820D0F" w:rsidR="00D04F3C" w:rsidRPr="003044DF" w:rsidRDefault="00D04F3C" w:rsidP="003044DF">
      <w:pPr>
        <w:pStyle w:val="Stylnastroninternet"/>
        <w:rPr>
          <w:rFonts w:cstheme="minorHAnsi"/>
          <w:szCs w:val="24"/>
        </w:rPr>
      </w:pPr>
      <w:r w:rsidRPr="003044DF">
        <w:rPr>
          <w:rFonts w:cstheme="minorHAnsi"/>
          <w:szCs w:val="24"/>
        </w:rPr>
        <w:t>W ramach kampanii były przeprowadzane pomiary natężenia oświetlenia przy</w:t>
      </w:r>
      <w:r w:rsidR="00D25F3E">
        <w:rPr>
          <w:rFonts w:cstheme="minorHAnsi"/>
          <w:szCs w:val="24"/>
        </w:rPr>
        <w:t> </w:t>
      </w:r>
      <w:r w:rsidRPr="003044DF">
        <w:rPr>
          <w:rFonts w:cstheme="minorHAnsi"/>
          <w:szCs w:val="24"/>
        </w:rPr>
        <w:t>stanowiskach pracy uczniów oraz badania wzroku dzieci pod kątem krótkowzroczności we</w:t>
      </w:r>
      <w:r w:rsidR="00D25F3E">
        <w:rPr>
          <w:rFonts w:cstheme="minorHAnsi"/>
          <w:szCs w:val="24"/>
        </w:rPr>
        <w:t> </w:t>
      </w:r>
      <w:r w:rsidRPr="003044DF">
        <w:rPr>
          <w:rFonts w:cstheme="minorHAnsi"/>
          <w:szCs w:val="24"/>
        </w:rPr>
        <w:t>współpracy ze studentami Pomorskiego Uniwersytetu Medycznego. W ramach profilaktyki wad postawy wykonano pomiary obciążenia uczniów plecakami szkolnymi. Przeprowadzano cykl zajęć edukacyjnych dla dzieci i rodziców w zakresie higieny i odciążenia tornistrów.</w:t>
      </w:r>
    </w:p>
    <w:p w14:paraId="15026BE3" w14:textId="4A671ED3" w:rsidR="00E027AB" w:rsidRDefault="00D04F3C" w:rsidP="003044DF">
      <w:pPr>
        <w:pStyle w:val="Stylnastroninternet"/>
        <w:rPr>
          <w:rFonts w:cstheme="minorHAnsi"/>
          <w:szCs w:val="24"/>
        </w:rPr>
      </w:pPr>
      <w:r w:rsidRPr="003044DF">
        <w:rPr>
          <w:rFonts w:cstheme="minorHAnsi"/>
          <w:szCs w:val="24"/>
        </w:rPr>
        <w:t>W związku z interdyscyplinarnym charakterem kampanii działania edukacyjne kontynuowane będą do końca roku szkolnego 2022/2023 i zakończą się konferencjami, na</w:t>
      </w:r>
      <w:r w:rsidR="00D25F3E">
        <w:rPr>
          <w:rFonts w:cstheme="minorHAnsi"/>
          <w:szCs w:val="24"/>
        </w:rPr>
        <w:t> </w:t>
      </w:r>
      <w:r w:rsidRPr="003044DF">
        <w:rPr>
          <w:rFonts w:cstheme="minorHAnsi"/>
          <w:szCs w:val="24"/>
        </w:rPr>
        <w:t>których omówione zostaną wyniki wszystkich pomiarów i działań przeprowadzonych w</w:t>
      </w:r>
      <w:r w:rsidR="00D25F3E">
        <w:rPr>
          <w:rFonts w:cstheme="minorHAnsi"/>
          <w:szCs w:val="24"/>
        </w:rPr>
        <w:t> </w:t>
      </w:r>
      <w:r w:rsidRPr="003044DF">
        <w:rPr>
          <w:rFonts w:cstheme="minorHAnsi"/>
          <w:szCs w:val="24"/>
        </w:rPr>
        <w:t>ramach akcji. Dla dzieci planowany jest turniej sportowy</w:t>
      </w:r>
      <w:r w:rsidR="00E027AB" w:rsidRPr="003044DF">
        <w:rPr>
          <w:rFonts w:cstheme="minorHAnsi"/>
          <w:szCs w:val="24"/>
        </w:rPr>
        <w:t>.</w:t>
      </w:r>
    </w:p>
    <w:p w14:paraId="0F1C33D1" w14:textId="77777777" w:rsidR="003044DF" w:rsidRDefault="003044DF" w:rsidP="003044DF">
      <w:pPr>
        <w:pStyle w:val="Stylnastroninternet"/>
        <w:rPr>
          <w:rFonts w:cstheme="minorHAnsi"/>
          <w:szCs w:val="24"/>
        </w:rPr>
      </w:pPr>
    </w:p>
    <w:p w14:paraId="34E8420E" w14:textId="77777777" w:rsidR="003044DF" w:rsidRPr="003044DF" w:rsidRDefault="003044DF" w:rsidP="003044DF">
      <w:pPr>
        <w:pStyle w:val="Stylnastroninternet"/>
        <w:rPr>
          <w:rFonts w:cstheme="minorHAnsi"/>
          <w:szCs w:val="24"/>
        </w:rPr>
      </w:pPr>
    </w:p>
    <w:p w14:paraId="1AC8C0E0" w14:textId="77777777" w:rsidR="009843C2" w:rsidRDefault="00E027AB" w:rsidP="003044DF">
      <w:pPr>
        <w:pStyle w:val="Stylnastroninternet"/>
      </w:pPr>
      <w:r w:rsidRPr="0074452D">
        <w:rPr>
          <w:noProof/>
        </w:rPr>
        <w:drawing>
          <wp:inline distT="0" distB="0" distL="0" distR="0" wp14:anchorId="48FC9E40" wp14:editId="6BE2D7D4">
            <wp:extent cx="2799080" cy="1638300"/>
            <wp:effectExtent l="0" t="0" r="1270" b="0"/>
            <wp:docPr id="22" name="Obraz 22" descr="Zdjęcie 11 Zachodniopomorski Urząd Wojewódzki w Szczecinie&#10;inauguracja kampanii. 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Obraz 22" descr="Zdjęcie 11 Zachodniopomorski Urząd Wojewódzki w Szczecinie&#10;inauguracja kampanii. Źródło: opracowanie własne&#10;"/>
                    <pic:cNvPicPr/>
                  </pic:nvPicPr>
                  <pic:blipFill>
                    <a:blip r:embed="rId75"/>
                    <a:stretch>
                      <a:fillRect/>
                    </a:stretch>
                  </pic:blipFill>
                  <pic:spPr>
                    <a:xfrm>
                      <a:off x="0" y="0"/>
                      <a:ext cx="2809007" cy="1644110"/>
                    </a:xfrm>
                    <a:prstGeom prst="rect">
                      <a:avLst/>
                    </a:prstGeom>
                  </pic:spPr>
                </pic:pic>
              </a:graphicData>
            </a:graphic>
          </wp:inline>
        </w:drawing>
      </w:r>
    </w:p>
    <w:p w14:paraId="38918C48" w14:textId="00B044B5" w:rsidR="003044DF" w:rsidRPr="008A3EA8" w:rsidRDefault="009843C2" w:rsidP="003044DF">
      <w:pPr>
        <w:pStyle w:val="Legenda"/>
        <w:spacing w:after="0"/>
        <w:ind w:left="709"/>
        <w:rPr>
          <w:i w:val="0"/>
          <w:iCs w:val="0"/>
          <w:color w:val="auto"/>
        </w:rPr>
      </w:pPr>
      <w:bookmarkStart w:id="1676" w:name="_Toc134604305"/>
      <w:bookmarkStart w:id="1677" w:name="_Toc134610837"/>
      <w:bookmarkStart w:id="1678" w:name="_Toc135041665"/>
      <w:bookmarkStart w:id="1679" w:name="_Toc133413224"/>
      <w:bookmarkStart w:id="1680" w:name="_Toc133479141"/>
      <w:bookmarkStart w:id="1681" w:name="_Toc133479642"/>
      <w:bookmarkStart w:id="1682" w:name="_Toc133500705"/>
      <w:bookmarkStart w:id="1683" w:name="_Toc133576731"/>
      <w:bookmarkStart w:id="1684" w:name="_Toc133582335"/>
      <w:bookmarkStart w:id="1685" w:name="_Toc133582856"/>
      <w:bookmarkStart w:id="1686" w:name="_Toc133583843"/>
      <w:bookmarkStart w:id="1687" w:name="_Toc135828657"/>
      <w:bookmarkStart w:id="1688" w:name="_Toc135828673"/>
      <w:bookmarkStart w:id="1689" w:name="_Toc135828689"/>
      <w:r w:rsidRPr="008A3EA8">
        <w:rPr>
          <w:i w:val="0"/>
          <w:iCs w:val="0"/>
          <w:color w:val="auto"/>
        </w:rPr>
        <w:t xml:space="preserve">Zdjęcie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11</w:t>
      </w:r>
      <w:r w:rsidRPr="008A3EA8">
        <w:rPr>
          <w:i w:val="0"/>
          <w:iCs w:val="0"/>
          <w:color w:val="auto"/>
        </w:rPr>
        <w:fldChar w:fldCharType="end"/>
      </w:r>
      <w:r w:rsidR="00A9183A">
        <w:rPr>
          <w:i w:val="0"/>
          <w:iCs w:val="0"/>
          <w:color w:val="auto"/>
        </w:rPr>
        <w:t>.</w:t>
      </w:r>
      <w:r w:rsidRPr="008A3EA8">
        <w:rPr>
          <w:i w:val="0"/>
          <w:iCs w:val="0"/>
          <w:color w:val="auto"/>
        </w:rPr>
        <w:t xml:space="preserve"> Z</w:t>
      </w:r>
      <w:r w:rsidR="00945618" w:rsidRPr="008A3EA8">
        <w:rPr>
          <w:i w:val="0"/>
          <w:iCs w:val="0"/>
          <w:color w:val="auto"/>
        </w:rPr>
        <w:t xml:space="preserve">achodniopomorski </w:t>
      </w:r>
      <w:r w:rsidRPr="008A3EA8">
        <w:rPr>
          <w:i w:val="0"/>
          <w:iCs w:val="0"/>
          <w:color w:val="auto"/>
        </w:rPr>
        <w:t>U</w:t>
      </w:r>
      <w:r w:rsidR="00945618" w:rsidRPr="008A3EA8">
        <w:rPr>
          <w:i w:val="0"/>
          <w:iCs w:val="0"/>
          <w:color w:val="auto"/>
        </w:rPr>
        <w:t xml:space="preserve">rząd </w:t>
      </w:r>
      <w:r w:rsidRPr="008A3EA8">
        <w:rPr>
          <w:i w:val="0"/>
          <w:iCs w:val="0"/>
          <w:color w:val="auto"/>
        </w:rPr>
        <w:t>W</w:t>
      </w:r>
      <w:r w:rsidR="00945618" w:rsidRPr="008A3EA8">
        <w:rPr>
          <w:i w:val="0"/>
          <w:iCs w:val="0"/>
          <w:color w:val="auto"/>
        </w:rPr>
        <w:t>ojewódzki</w:t>
      </w:r>
      <w:r w:rsidR="000E738B" w:rsidRPr="008A3EA8">
        <w:rPr>
          <w:i w:val="0"/>
          <w:iCs w:val="0"/>
          <w:color w:val="auto"/>
        </w:rPr>
        <w:t xml:space="preserve"> w </w:t>
      </w:r>
      <w:r w:rsidR="007449EE" w:rsidRPr="008A3EA8">
        <w:rPr>
          <w:i w:val="0"/>
          <w:iCs w:val="0"/>
          <w:color w:val="auto"/>
        </w:rPr>
        <w:t>S</w:t>
      </w:r>
      <w:r w:rsidRPr="008A3EA8">
        <w:rPr>
          <w:i w:val="0"/>
          <w:iCs w:val="0"/>
          <w:color w:val="auto"/>
        </w:rPr>
        <w:t>zczecinie</w:t>
      </w:r>
      <w:bookmarkEnd w:id="1676"/>
      <w:bookmarkEnd w:id="1677"/>
      <w:bookmarkEnd w:id="1678"/>
      <w:bookmarkEnd w:id="1687"/>
      <w:bookmarkEnd w:id="1688"/>
      <w:bookmarkEnd w:id="1689"/>
    </w:p>
    <w:p w14:paraId="229C10D7" w14:textId="42BF85FD" w:rsidR="009843C2" w:rsidRPr="008A3EA8" w:rsidRDefault="009843C2" w:rsidP="003044DF">
      <w:pPr>
        <w:pStyle w:val="Legenda"/>
        <w:spacing w:after="0"/>
        <w:ind w:left="709"/>
        <w:rPr>
          <w:i w:val="0"/>
          <w:iCs w:val="0"/>
          <w:color w:val="auto"/>
        </w:rPr>
      </w:pPr>
      <w:r w:rsidRPr="008A3EA8">
        <w:rPr>
          <w:i w:val="0"/>
          <w:iCs w:val="0"/>
          <w:color w:val="auto"/>
        </w:rPr>
        <w:t>inauguracja kampanii</w:t>
      </w:r>
      <w:r w:rsidR="00BA257F" w:rsidRPr="008A3EA8">
        <w:rPr>
          <w:i w:val="0"/>
          <w:iCs w:val="0"/>
          <w:color w:val="auto"/>
        </w:rPr>
        <w:t>.</w:t>
      </w:r>
      <w:r w:rsidRPr="008A3EA8">
        <w:rPr>
          <w:i w:val="0"/>
          <w:iCs w:val="0"/>
          <w:color w:val="auto"/>
        </w:rPr>
        <w:t xml:space="preserve"> </w:t>
      </w:r>
      <w:r w:rsidR="00BA257F" w:rsidRPr="008A3EA8">
        <w:rPr>
          <w:i w:val="0"/>
          <w:iCs w:val="0"/>
          <w:color w:val="auto"/>
        </w:rPr>
        <w:t>Ź</w:t>
      </w:r>
      <w:r w:rsidRPr="008A3EA8">
        <w:rPr>
          <w:i w:val="0"/>
          <w:iCs w:val="0"/>
          <w:color w:val="auto"/>
        </w:rPr>
        <w:t>ródło: opracowanie własne</w:t>
      </w:r>
      <w:bookmarkEnd w:id="1679"/>
      <w:bookmarkEnd w:id="1680"/>
      <w:bookmarkEnd w:id="1681"/>
      <w:bookmarkEnd w:id="1682"/>
      <w:bookmarkEnd w:id="1683"/>
      <w:bookmarkEnd w:id="1684"/>
      <w:bookmarkEnd w:id="1685"/>
      <w:bookmarkEnd w:id="1686"/>
    </w:p>
    <w:p w14:paraId="40180EBD" w14:textId="77777777" w:rsidR="003044DF" w:rsidRPr="003044DF" w:rsidRDefault="003044DF" w:rsidP="003044DF">
      <w:pPr>
        <w:pStyle w:val="Stylnastroninternet"/>
      </w:pPr>
    </w:p>
    <w:p w14:paraId="6E098827" w14:textId="06D4AC41" w:rsidR="00BA257F" w:rsidRDefault="00E027AB" w:rsidP="003044DF">
      <w:pPr>
        <w:pStyle w:val="Stylnastroninternet"/>
      </w:pPr>
      <w:r w:rsidRPr="0074452D">
        <w:rPr>
          <w:noProof/>
        </w:rPr>
        <w:drawing>
          <wp:inline distT="0" distB="0" distL="0" distR="0" wp14:anchorId="7906B2FF" wp14:editId="7F5448B5">
            <wp:extent cx="1836751" cy="3321313"/>
            <wp:effectExtent l="0" t="0" r="0" b="0"/>
            <wp:docPr id="23" name="Obraz 23" descr="Zdjęcie 12 SP 54 w Szczecinie - ważenie plecaków.&#10;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Obraz 23" descr="Zdjęcie 12 SP 54 w Szczecinie - ważenie plecaków.&#10;Źródło: opracowanie własne&#10;"/>
                    <pic:cNvPicPr/>
                  </pic:nvPicPr>
                  <pic:blipFill>
                    <a:blip r:embed="rId76"/>
                    <a:stretch>
                      <a:fillRect/>
                    </a:stretch>
                  </pic:blipFill>
                  <pic:spPr>
                    <a:xfrm>
                      <a:off x="0" y="0"/>
                      <a:ext cx="1872230" cy="3385469"/>
                    </a:xfrm>
                    <a:prstGeom prst="rect">
                      <a:avLst/>
                    </a:prstGeom>
                  </pic:spPr>
                </pic:pic>
              </a:graphicData>
            </a:graphic>
          </wp:inline>
        </w:drawing>
      </w:r>
    </w:p>
    <w:p w14:paraId="38666175" w14:textId="05489445" w:rsidR="003044DF" w:rsidRPr="008A3EA8" w:rsidRDefault="00BA257F" w:rsidP="003044DF">
      <w:pPr>
        <w:pStyle w:val="Legenda"/>
        <w:spacing w:after="0"/>
        <w:ind w:left="709"/>
        <w:rPr>
          <w:i w:val="0"/>
          <w:iCs w:val="0"/>
          <w:color w:val="auto"/>
        </w:rPr>
      </w:pPr>
      <w:bookmarkStart w:id="1690" w:name="_Toc134604306"/>
      <w:bookmarkStart w:id="1691" w:name="_Toc134610838"/>
      <w:bookmarkStart w:id="1692" w:name="_Toc135041666"/>
      <w:bookmarkStart w:id="1693" w:name="_Toc133413225"/>
      <w:bookmarkStart w:id="1694" w:name="_Toc133479142"/>
      <w:bookmarkStart w:id="1695" w:name="_Toc133479643"/>
      <w:bookmarkStart w:id="1696" w:name="_Toc133500706"/>
      <w:bookmarkStart w:id="1697" w:name="_Toc133576732"/>
      <w:bookmarkStart w:id="1698" w:name="_Toc133582336"/>
      <w:bookmarkStart w:id="1699" w:name="_Toc133582857"/>
      <w:bookmarkStart w:id="1700" w:name="_Toc133583844"/>
      <w:bookmarkStart w:id="1701" w:name="_Toc135828658"/>
      <w:bookmarkStart w:id="1702" w:name="_Toc135828674"/>
      <w:bookmarkStart w:id="1703" w:name="_Toc135828690"/>
      <w:r w:rsidRPr="008A3EA8">
        <w:rPr>
          <w:i w:val="0"/>
          <w:iCs w:val="0"/>
          <w:color w:val="auto"/>
        </w:rPr>
        <w:t xml:space="preserve">Zdjęcie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12</w:t>
      </w:r>
      <w:r w:rsidRPr="008A3EA8">
        <w:rPr>
          <w:i w:val="0"/>
          <w:iCs w:val="0"/>
          <w:color w:val="auto"/>
        </w:rPr>
        <w:fldChar w:fldCharType="end"/>
      </w:r>
      <w:r w:rsidR="00A9183A">
        <w:rPr>
          <w:i w:val="0"/>
          <w:iCs w:val="0"/>
          <w:color w:val="auto"/>
        </w:rPr>
        <w:t>.</w:t>
      </w:r>
      <w:r w:rsidRPr="008A3EA8">
        <w:rPr>
          <w:i w:val="0"/>
          <w:iCs w:val="0"/>
          <w:color w:val="auto"/>
        </w:rPr>
        <w:t xml:space="preserve"> SP</w:t>
      </w:r>
      <w:r w:rsidR="007449EE" w:rsidRPr="008A3EA8">
        <w:rPr>
          <w:i w:val="0"/>
          <w:iCs w:val="0"/>
          <w:color w:val="auto"/>
        </w:rPr>
        <w:t xml:space="preserve"> </w:t>
      </w:r>
      <w:r w:rsidRPr="008A3EA8">
        <w:rPr>
          <w:i w:val="0"/>
          <w:iCs w:val="0"/>
          <w:color w:val="auto"/>
        </w:rPr>
        <w:t>54</w:t>
      </w:r>
      <w:r w:rsidR="000E738B" w:rsidRPr="008A3EA8">
        <w:rPr>
          <w:i w:val="0"/>
          <w:iCs w:val="0"/>
          <w:color w:val="auto"/>
        </w:rPr>
        <w:t xml:space="preserve"> w </w:t>
      </w:r>
      <w:r w:rsidRPr="008A3EA8">
        <w:rPr>
          <w:i w:val="0"/>
          <w:iCs w:val="0"/>
          <w:color w:val="auto"/>
        </w:rPr>
        <w:t>Szczecinie - ważenie plecaków.</w:t>
      </w:r>
      <w:bookmarkEnd w:id="1690"/>
      <w:bookmarkEnd w:id="1691"/>
      <w:bookmarkEnd w:id="1692"/>
      <w:bookmarkEnd w:id="1701"/>
      <w:bookmarkEnd w:id="1702"/>
      <w:bookmarkEnd w:id="1703"/>
    </w:p>
    <w:p w14:paraId="18F199A4" w14:textId="04C298A3" w:rsidR="00E027AB" w:rsidRPr="008A3EA8" w:rsidRDefault="00BA257F" w:rsidP="003044DF">
      <w:pPr>
        <w:pStyle w:val="Legenda"/>
        <w:spacing w:after="0"/>
        <w:ind w:left="709"/>
        <w:rPr>
          <w:rFonts w:cstheme="minorHAnsi"/>
          <w:i w:val="0"/>
          <w:iCs w:val="0"/>
          <w:color w:val="auto"/>
          <w:sz w:val="24"/>
          <w:szCs w:val="24"/>
        </w:rPr>
      </w:pPr>
      <w:r w:rsidRPr="008A3EA8">
        <w:rPr>
          <w:i w:val="0"/>
          <w:iCs w:val="0"/>
          <w:color w:val="auto"/>
        </w:rPr>
        <w:t>Źródło: opracowanie własne</w:t>
      </w:r>
      <w:bookmarkEnd w:id="1693"/>
      <w:bookmarkEnd w:id="1694"/>
      <w:bookmarkEnd w:id="1695"/>
      <w:bookmarkEnd w:id="1696"/>
      <w:bookmarkEnd w:id="1697"/>
      <w:bookmarkEnd w:id="1698"/>
      <w:bookmarkEnd w:id="1699"/>
      <w:bookmarkEnd w:id="1700"/>
    </w:p>
    <w:p w14:paraId="079FE892" w14:textId="544B4A19" w:rsidR="00E027AB" w:rsidRDefault="00E027AB" w:rsidP="00A51131">
      <w:pPr>
        <w:pStyle w:val="Nagwek3"/>
        <w:numPr>
          <w:ilvl w:val="1"/>
          <w:numId w:val="131"/>
        </w:numPr>
        <w:spacing w:before="0" w:line="276" w:lineRule="auto"/>
        <w:ind w:left="851"/>
      </w:pPr>
      <w:bookmarkStart w:id="1704" w:name="_Toc135828558"/>
      <w:r w:rsidRPr="004F46C4">
        <w:lastRenderedPageBreak/>
        <w:t>Wojewódzka Kampania „Bądź swoją bohaterką!”</w:t>
      </w:r>
      <w:bookmarkEnd w:id="1704"/>
    </w:p>
    <w:p w14:paraId="740C2A9A" w14:textId="77777777" w:rsidR="004F46C4" w:rsidRPr="004F46C4" w:rsidRDefault="004F46C4" w:rsidP="003044DF">
      <w:pPr>
        <w:pStyle w:val="Stylnastroninternet"/>
      </w:pPr>
    </w:p>
    <w:p w14:paraId="1664FA44" w14:textId="52179FE0" w:rsidR="0023467C" w:rsidRPr="0074452D" w:rsidRDefault="0023467C" w:rsidP="003044DF">
      <w:pPr>
        <w:pStyle w:val="Stylnastroninternet"/>
        <w:rPr>
          <w:rFonts w:cstheme="minorHAnsi"/>
          <w:szCs w:val="24"/>
        </w:rPr>
      </w:pPr>
      <w:r w:rsidRPr="0074452D">
        <w:rPr>
          <w:rFonts w:cstheme="minorHAnsi"/>
          <w:szCs w:val="24"/>
        </w:rPr>
        <w:t>W 2021 r. zainaugurowana została wojewódzka kampania „Bądź swoją bohaterką!”</w:t>
      </w:r>
      <w:r>
        <w:rPr>
          <w:rFonts w:cstheme="minorHAnsi"/>
          <w:szCs w:val="24"/>
        </w:rPr>
        <w:t>, a</w:t>
      </w:r>
      <w:r w:rsidR="00D25F3E">
        <w:rPr>
          <w:rFonts w:cstheme="minorHAnsi"/>
          <w:szCs w:val="24"/>
        </w:rPr>
        <w:t> </w:t>
      </w:r>
      <w:r w:rsidRPr="0074452D">
        <w:rPr>
          <w:rFonts w:cstheme="minorHAnsi"/>
          <w:szCs w:val="24"/>
        </w:rPr>
        <w:t>w tym roku zorganizowana została druga odsłona tego wydarzenia, skierowana głównie do</w:t>
      </w:r>
      <w:r w:rsidR="00D25F3E">
        <w:rPr>
          <w:rFonts w:cstheme="minorHAnsi"/>
          <w:szCs w:val="24"/>
        </w:rPr>
        <w:t> </w:t>
      </w:r>
      <w:r w:rsidRPr="0074452D">
        <w:rPr>
          <w:rFonts w:cstheme="minorHAnsi"/>
          <w:szCs w:val="24"/>
        </w:rPr>
        <w:t>kobiet aktywnych zawodowo. Celem kampanii było propagowanie samobadania piersi i</w:t>
      </w:r>
      <w:r w:rsidR="00D25F3E">
        <w:rPr>
          <w:rFonts w:cstheme="minorHAnsi"/>
          <w:szCs w:val="24"/>
        </w:rPr>
        <w:t> </w:t>
      </w:r>
      <w:r w:rsidRPr="0074452D">
        <w:rPr>
          <w:rFonts w:cstheme="minorHAnsi"/>
          <w:szCs w:val="24"/>
        </w:rPr>
        <w:t>wykonywanie badań profilaktycznych pod kątem nowotworów piersi. W ramach tegorocznej edycji kampanii zaproszono do udziału 456 instytucji lokalny</w:t>
      </w:r>
      <w:r w:rsidRPr="004E6062">
        <w:rPr>
          <w:rFonts w:cstheme="minorHAnsi"/>
          <w:szCs w:val="24"/>
        </w:rPr>
        <w:t>ch</w:t>
      </w:r>
      <w:r w:rsidRPr="0074452D">
        <w:rPr>
          <w:rFonts w:cstheme="minorHAnsi"/>
          <w:szCs w:val="24"/>
        </w:rPr>
        <w:t xml:space="preserve"> </w:t>
      </w:r>
      <w:r>
        <w:rPr>
          <w:rFonts w:cstheme="minorHAnsi"/>
          <w:szCs w:val="24"/>
        </w:rPr>
        <w:t xml:space="preserve"> tj. urzędy miast i</w:t>
      </w:r>
      <w:r w:rsidR="00D25F3E">
        <w:rPr>
          <w:rFonts w:cstheme="minorHAnsi"/>
          <w:szCs w:val="24"/>
        </w:rPr>
        <w:t> </w:t>
      </w:r>
      <w:r>
        <w:rPr>
          <w:rFonts w:cstheme="minorHAnsi"/>
          <w:szCs w:val="24"/>
        </w:rPr>
        <w:t xml:space="preserve">gmin, starostwa </w:t>
      </w:r>
      <w:r w:rsidRPr="0074452D">
        <w:rPr>
          <w:rFonts w:cstheme="minorHAnsi"/>
          <w:szCs w:val="24"/>
        </w:rPr>
        <w:t>przeprowadzono 52 narady organizacyjne dla 452 osób zaangażowanych w</w:t>
      </w:r>
      <w:r w:rsidR="00D25F3E">
        <w:rPr>
          <w:rFonts w:cstheme="minorHAnsi"/>
          <w:szCs w:val="24"/>
        </w:rPr>
        <w:t> </w:t>
      </w:r>
      <w:r w:rsidRPr="0074452D">
        <w:rPr>
          <w:rFonts w:cstheme="minorHAnsi"/>
          <w:szCs w:val="24"/>
        </w:rPr>
        <w:t>realizację działania. W ramach edukacji zrealizowano 224 instruktaże szkoleniowe dla</w:t>
      </w:r>
      <w:r w:rsidR="00D25F3E">
        <w:rPr>
          <w:rFonts w:cstheme="minorHAnsi"/>
          <w:szCs w:val="24"/>
        </w:rPr>
        <w:t> </w:t>
      </w:r>
      <w:r w:rsidRPr="0074452D">
        <w:rPr>
          <w:rFonts w:cstheme="minorHAnsi"/>
          <w:szCs w:val="24"/>
        </w:rPr>
        <w:t>2152 odbiorców oraz 152 wykłady</w:t>
      </w:r>
      <w:r>
        <w:rPr>
          <w:rFonts w:cstheme="minorHAnsi"/>
          <w:szCs w:val="24"/>
        </w:rPr>
        <w:t xml:space="preserve">. </w:t>
      </w:r>
      <w:r w:rsidRPr="0074452D">
        <w:rPr>
          <w:rFonts w:cstheme="minorHAnsi"/>
          <w:szCs w:val="24"/>
        </w:rPr>
        <w:t>W czasie kampanii zorganizowano 4 imprezy prozdrowotne, w których uczestniczyło 1220 osób i 28 stoisk profilaktycznych</w:t>
      </w:r>
      <w:r>
        <w:rPr>
          <w:rFonts w:cstheme="minorHAnsi"/>
          <w:szCs w:val="24"/>
        </w:rPr>
        <w:t xml:space="preserve">. </w:t>
      </w:r>
      <w:r w:rsidRPr="0074452D">
        <w:rPr>
          <w:rFonts w:cstheme="minorHAnsi"/>
          <w:szCs w:val="24"/>
        </w:rPr>
        <w:t>Przeprowadzono także działania ukierunkowane na rozpowszechnienie informacji o</w:t>
      </w:r>
      <w:r w:rsidR="00D25F3E">
        <w:rPr>
          <w:rFonts w:cstheme="minorHAnsi"/>
          <w:szCs w:val="24"/>
        </w:rPr>
        <w:t> </w:t>
      </w:r>
      <w:r w:rsidRPr="0074452D">
        <w:rPr>
          <w:rFonts w:cstheme="minorHAnsi"/>
          <w:szCs w:val="24"/>
        </w:rPr>
        <w:t xml:space="preserve">kampanii, w tym wpisy w mediach społecznościowych oraz artykuły na stronach internetowych WSSE i PSSE. Odbyły się również 3 audycje radiowe, 3 audycje </w:t>
      </w:r>
      <w:r w:rsidRPr="003F3520">
        <w:rPr>
          <w:rFonts w:cstheme="minorHAnsi"/>
          <w:szCs w:val="24"/>
        </w:rPr>
        <w:t xml:space="preserve">w </w:t>
      </w:r>
      <w:r w:rsidRPr="004E6062">
        <w:rPr>
          <w:rFonts w:cstheme="minorHAnsi"/>
          <w:szCs w:val="24"/>
        </w:rPr>
        <w:t>telewizjach</w:t>
      </w:r>
      <w:r>
        <w:rPr>
          <w:rFonts w:cstheme="minorHAnsi"/>
          <w:szCs w:val="24"/>
        </w:rPr>
        <w:t xml:space="preserve"> lokalnych</w:t>
      </w:r>
      <w:r w:rsidRPr="003F3520">
        <w:rPr>
          <w:rFonts w:cstheme="minorHAnsi"/>
          <w:szCs w:val="24"/>
        </w:rPr>
        <w:t xml:space="preserve"> </w:t>
      </w:r>
      <w:r w:rsidRPr="0074452D">
        <w:rPr>
          <w:rFonts w:cstheme="minorHAnsi"/>
          <w:szCs w:val="24"/>
        </w:rPr>
        <w:t xml:space="preserve">oraz </w:t>
      </w:r>
      <w:r>
        <w:rPr>
          <w:rFonts w:cstheme="minorHAnsi"/>
          <w:szCs w:val="24"/>
        </w:rPr>
        <w:t>ukazał się jeden</w:t>
      </w:r>
      <w:r w:rsidRPr="0074452D">
        <w:rPr>
          <w:rFonts w:cstheme="minorHAnsi"/>
          <w:szCs w:val="24"/>
        </w:rPr>
        <w:t xml:space="preserve"> artykuł prasowy. Na terenie całego województwa prowadzona była współpraca z lokalnymi stowarzyszeniami „Amazonek”.</w:t>
      </w:r>
    </w:p>
    <w:p w14:paraId="759A9D40" w14:textId="77777777" w:rsidR="00863CAC" w:rsidRDefault="00863CAC" w:rsidP="003044DF">
      <w:pPr>
        <w:pStyle w:val="Stylnastroninternet"/>
        <w:rPr>
          <w:rFonts w:cstheme="minorHAnsi"/>
          <w:szCs w:val="24"/>
        </w:rPr>
      </w:pPr>
    </w:p>
    <w:p w14:paraId="1BF46948" w14:textId="77777777" w:rsidR="003044DF" w:rsidRPr="0074452D" w:rsidRDefault="003044DF" w:rsidP="003044DF">
      <w:pPr>
        <w:pStyle w:val="Stylnastroninternet"/>
        <w:rPr>
          <w:rFonts w:cstheme="minorHAnsi"/>
          <w:szCs w:val="24"/>
        </w:rPr>
      </w:pPr>
    </w:p>
    <w:p w14:paraId="625FE57D" w14:textId="77777777" w:rsidR="00485C48" w:rsidRDefault="00E027AB" w:rsidP="003044DF">
      <w:pPr>
        <w:pStyle w:val="Stylnastroninternet"/>
      </w:pPr>
      <w:r w:rsidRPr="0074452D">
        <w:rPr>
          <w:noProof/>
        </w:rPr>
        <w:drawing>
          <wp:inline distT="0" distB="0" distL="0" distR="0" wp14:anchorId="5C748A0E" wp14:editId="0795E206">
            <wp:extent cx="2596882" cy="3495486"/>
            <wp:effectExtent l="0" t="0" r="0" b="0"/>
            <wp:docPr id="1072500758" name="Obraz 1072500758" descr="Zdjęcie 13 PSSE  Gryfice. Źródło: opracowanie włas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2500758" name="Obraz 1072500758" descr="Zdjęcie 13 PSSE  Gryfice. Źródło: opracowanie własne"/>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2600365" cy="3500175"/>
                    </a:xfrm>
                    <a:prstGeom prst="rect">
                      <a:avLst/>
                    </a:prstGeom>
                    <a:noFill/>
                  </pic:spPr>
                </pic:pic>
              </a:graphicData>
            </a:graphic>
          </wp:inline>
        </w:drawing>
      </w:r>
    </w:p>
    <w:p w14:paraId="3BFAC746" w14:textId="77777777" w:rsidR="003044DF" w:rsidRDefault="003044DF" w:rsidP="003044DF">
      <w:pPr>
        <w:pStyle w:val="Legenda"/>
        <w:spacing w:after="0"/>
        <w:ind w:left="709"/>
        <w:rPr>
          <w:i w:val="0"/>
          <w:iCs w:val="0"/>
        </w:rPr>
      </w:pPr>
      <w:bookmarkStart w:id="1705" w:name="_Toc133311787"/>
      <w:bookmarkStart w:id="1706" w:name="_Toc133318471"/>
      <w:bookmarkStart w:id="1707" w:name="_Toc133320608"/>
      <w:bookmarkStart w:id="1708" w:name="_Toc133321762"/>
      <w:bookmarkStart w:id="1709" w:name="_Toc133413226"/>
      <w:bookmarkStart w:id="1710" w:name="_Toc133479143"/>
      <w:bookmarkStart w:id="1711" w:name="_Toc133479644"/>
      <w:bookmarkStart w:id="1712" w:name="_Toc133500707"/>
      <w:bookmarkStart w:id="1713" w:name="_Toc133576733"/>
      <w:bookmarkStart w:id="1714" w:name="_Toc133582337"/>
      <w:bookmarkStart w:id="1715" w:name="_Toc133582858"/>
      <w:bookmarkStart w:id="1716" w:name="_Toc133583845"/>
    </w:p>
    <w:p w14:paraId="13F3DE01" w14:textId="4C6CDD9A" w:rsidR="00485C48" w:rsidRPr="008A3EA8" w:rsidRDefault="00BA257F" w:rsidP="003044DF">
      <w:pPr>
        <w:pStyle w:val="Legenda"/>
        <w:spacing w:after="0"/>
        <w:ind w:left="709"/>
        <w:rPr>
          <w:i w:val="0"/>
          <w:iCs w:val="0"/>
          <w:color w:val="auto"/>
        </w:rPr>
      </w:pPr>
      <w:bookmarkStart w:id="1717" w:name="_Toc134604307"/>
      <w:bookmarkStart w:id="1718" w:name="_Toc134610839"/>
      <w:bookmarkStart w:id="1719" w:name="_Toc135041667"/>
      <w:bookmarkStart w:id="1720" w:name="_Toc135828659"/>
      <w:bookmarkStart w:id="1721" w:name="_Toc135828675"/>
      <w:bookmarkStart w:id="1722" w:name="_Toc135828691"/>
      <w:r w:rsidRPr="008A3EA8">
        <w:rPr>
          <w:i w:val="0"/>
          <w:iCs w:val="0"/>
          <w:color w:val="auto"/>
        </w:rPr>
        <w:t>Z</w:t>
      </w:r>
      <w:r w:rsidR="00485C48"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13</w:t>
      </w:r>
      <w:r w:rsidRPr="008A3EA8">
        <w:rPr>
          <w:i w:val="0"/>
          <w:iCs w:val="0"/>
          <w:noProof/>
          <w:color w:val="auto"/>
        </w:rPr>
        <w:fldChar w:fldCharType="end"/>
      </w:r>
      <w:r w:rsidR="00A9183A">
        <w:rPr>
          <w:i w:val="0"/>
          <w:iCs w:val="0"/>
          <w:noProof/>
          <w:color w:val="auto"/>
        </w:rPr>
        <w:t>.</w:t>
      </w:r>
      <w:r w:rsidR="00485C48" w:rsidRPr="008A3EA8">
        <w:rPr>
          <w:i w:val="0"/>
          <w:iCs w:val="0"/>
          <w:color w:val="auto"/>
        </w:rPr>
        <w:t xml:space="preserve"> PSSE  Gryfice</w:t>
      </w:r>
      <w:bookmarkEnd w:id="1705"/>
      <w:bookmarkEnd w:id="1706"/>
      <w:bookmarkEnd w:id="1707"/>
      <w:bookmarkEnd w:id="1708"/>
      <w:r w:rsidRPr="008A3EA8">
        <w:rPr>
          <w:i w:val="0"/>
          <w:iCs w:val="0"/>
          <w:color w:val="auto"/>
        </w:rPr>
        <w:t>. Źródło: opracowanie własne</w:t>
      </w:r>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p>
    <w:p w14:paraId="1AAC5117" w14:textId="75DF5521" w:rsidR="00485C48" w:rsidRPr="00BA257F" w:rsidRDefault="00E027AB" w:rsidP="003044DF">
      <w:pPr>
        <w:pStyle w:val="Stylnastroninternet"/>
      </w:pPr>
      <w:r w:rsidRPr="00BA257F">
        <w:rPr>
          <w:noProof/>
        </w:rPr>
        <w:lastRenderedPageBreak/>
        <w:drawing>
          <wp:inline distT="0" distB="0" distL="0" distR="0" wp14:anchorId="41901B61" wp14:editId="58B5F764">
            <wp:extent cx="2897436" cy="2656762"/>
            <wp:effectExtent l="0" t="0" r="0" b="0"/>
            <wp:docPr id="21" name="Obraz 21" descr="Zdjęcie 14 WSSE Szczecin – wykład w Starostwie w Gryfinie.&#10;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Obraz 21" descr="Zdjęcie 14 WSSE Szczecin – wykład w Starostwie w Gryfinie.&#10;Źródło: opracowanie własne&#10;"/>
                    <pic:cNvPicPr/>
                  </pic:nvPicPr>
                  <pic:blipFill>
                    <a:blip r:embed="rId78"/>
                    <a:stretch>
                      <a:fillRect/>
                    </a:stretch>
                  </pic:blipFill>
                  <pic:spPr>
                    <a:xfrm>
                      <a:off x="0" y="0"/>
                      <a:ext cx="2901401" cy="2660398"/>
                    </a:xfrm>
                    <a:prstGeom prst="rect">
                      <a:avLst/>
                    </a:prstGeom>
                  </pic:spPr>
                </pic:pic>
              </a:graphicData>
            </a:graphic>
          </wp:inline>
        </w:drawing>
      </w:r>
    </w:p>
    <w:p w14:paraId="00584F7D" w14:textId="77777777" w:rsidR="0062240B" w:rsidRDefault="0062240B" w:rsidP="003044DF">
      <w:pPr>
        <w:pStyle w:val="Legenda"/>
        <w:spacing w:after="0"/>
        <w:ind w:left="709"/>
        <w:rPr>
          <w:i w:val="0"/>
          <w:iCs w:val="0"/>
        </w:rPr>
      </w:pPr>
      <w:bookmarkStart w:id="1723" w:name="_Toc133311788"/>
      <w:bookmarkStart w:id="1724" w:name="_Toc133318472"/>
      <w:bookmarkStart w:id="1725" w:name="_Toc133320609"/>
      <w:bookmarkStart w:id="1726" w:name="_Toc133321763"/>
      <w:bookmarkStart w:id="1727" w:name="_Toc133413227"/>
      <w:bookmarkStart w:id="1728" w:name="_Toc133479144"/>
      <w:bookmarkStart w:id="1729" w:name="_Toc133479645"/>
      <w:bookmarkStart w:id="1730" w:name="_Toc133500708"/>
      <w:bookmarkStart w:id="1731" w:name="_Toc133576734"/>
      <w:bookmarkStart w:id="1732" w:name="_Toc133582338"/>
      <w:bookmarkStart w:id="1733" w:name="_Toc133582859"/>
      <w:bookmarkStart w:id="1734" w:name="_Toc133583846"/>
    </w:p>
    <w:p w14:paraId="25777D41" w14:textId="077E4DAD" w:rsidR="003044DF" w:rsidRPr="008A3EA8" w:rsidRDefault="00BA257F" w:rsidP="003044DF">
      <w:pPr>
        <w:pStyle w:val="Legenda"/>
        <w:spacing w:after="0"/>
        <w:ind w:left="709"/>
        <w:rPr>
          <w:i w:val="0"/>
          <w:iCs w:val="0"/>
          <w:color w:val="auto"/>
        </w:rPr>
      </w:pPr>
      <w:bookmarkStart w:id="1735" w:name="_Toc134604308"/>
      <w:bookmarkStart w:id="1736" w:name="_Toc134610840"/>
      <w:bookmarkStart w:id="1737" w:name="_Toc135041668"/>
      <w:bookmarkStart w:id="1738" w:name="_Toc135828660"/>
      <w:bookmarkStart w:id="1739" w:name="_Toc135828676"/>
      <w:bookmarkStart w:id="1740" w:name="_Toc135828692"/>
      <w:r w:rsidRPr="008A3EA8">
        <w:rPr>
          <w:i w:val="0"/>
          <w:iCs w:val="0"/>
          <w:color w:val="auto"/>
        </w:rPr>
        <w:t>Z</w:t>
      </w:r>
      <w:r w:rsidR="00485C48"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14</w:t>
      </w:r>
      <w:r w:rsidRPr="008A3EA8">
        <w:rPr>
          <w:i w:val="0"/>
          <w:iCs w:val="0"/>
          <w:noProof/>
          <w:color w:val="auto"/>
        </w:rPr>
        <w:fldChar w:fldCharType="end"/>
      </w:r>
      <w:r w:rsidR="00A9183A">
        <w:rPr>
          <w:i w:val="0"/>
          <w:iCs w:val="0"/>
          <w:noProof/>
          <w:color w:val="auto"/>
        </w:rPr>
        <w:t>.</w:t>
      </w:r>
      <w:r w:rsidR="00485C48" w:rsidRPr="008A3EA8">
        <w:rPr>
          <w:i w:val="0"/>
          <w:iCs w:val="0"/>
          <w:color w:val="auto"/>
        </w:rPr>
        <w:t xml:space="preserve"> WSSE Szczecin – wykład</w:t>
      </w:r>
      <w:r w:rsidR="000E738B" w:rsidRPr="008A3EA8">
        <w:rPr>
          <w:i w:val="0"/>
          <w:iCs w:val="0"/>
          <w:color w:val="auto"/>
        </w:rPr>
        <w:t xml:space="preserve"> w </w:t>
      </w:r>
      <w:r w:rsidR="00485C48" w:rsidRPr="008A3EA8">
        <w:rPr>
          <w:i w:val="0"/>
          <w:iCs w:val="0"/>
          <w:color w:val="auto"/>
        </w:rPr>
        <w:t>Starostwie</w:t>
      </w:r>
      <w:r w:rsidR="000E738B" w:rsidRPr="008A3EA8">
        <w:rPr>
          <w:i w:val="0"/>
          <w:iCs w:val="0"/>
          <w:color w:val="auto"/>
        </w:rPr>
        <w:t xml:space="preserve"> w </w:t>
      </w:r>
      <w:r w:rsidR="00485C48" w:rsidRPr="008A3EA8">
        <w:rPr>
          <w:i w:val="0"/>
          <w:iCs w:val="0"/>
          <w:color w:val="auto"/>
        </w:rPr>
        <w:t>Gryfinie</w:t>
      </w:r>
      <w:bookmarkEnd w:id="1723"/>
      <w:bookmarkEnd w:id="1724"/>
      <w:bookmarkEnd w:id="1725"/>
      <w:bookmarkEnd w:id="1726"/>
      <w:r w:rsidRPr="008A3EA8">
        <w:rPr>
          <w:i w:val="0"/>
          <w:iCs w:val="0"/>
          <w:color w:val="auto"/>
        </w:rPr>
        <w:t>.</w:t>
      </w:r>
      <w:bookmarkEnd w:id="1735"/>
      <w:bookmarkEnd w:id="1736"/>
      <w:bookmarkEnd w:id="1737"/>
      <w:bookmarkEnd w:id="1738"/>
      <w:bookmarkEnd w:id="1739"/>
      <w:bookmarkEnd w:id="1740"/>
    </w:p>
    <w:p w14:paraId="3C2FBD9B" w14:textId="10C660AD" w:rsidR="00E027AB" w:rsidRPr="008A3EA8" w:rsidRDefault="00BA257F" w:rsidP="003044DF">
      <w:pPr>
        <w:pStyle w:val="Legenda"/>
        <w:spacing w:after="0"/>
        <w:ind w:left="709"/>
        <w:rPr>
          <w:rFonts w:cstheme="minorHAnsi"/>
          <w:i w:val="0"/>
          <w:iCs w:val="0"/>
          <w:color w:val="auto"/>
          <w:sz w:val="24"/>
          <w:szCs w:val="24"/>
        </w:rPr>
      </w:pPr>
      <w:r w:rsidRPr="008A3EA8">
        <w:rPr>
          <w:i w:val="0"/>
          <w:iCs w:val="0"/>
          <w:color w:val="auto"/>
        </w:rPr>
        <w:t>Źródło: opracowanie własne</w:t>
      </w:r>
      <w:bookmarkEnd w:id="1727"/>
      <w:bookmarkEnd w:id="1728"/>
      <w:bookmarkEnd w:id="1729"/>
      <w:bookmarkEnd w:id="1730"/>
      <w:bookmarkEnd w:id="1731"/>
      <w:bookmarkEnd w:id="1732"/>
      <w:bookmarkEnd w:id="1733"/>
      <w:bookmarkEnd w:id="1734"/>
    </w:p>
    <w:p w14:paraId="60C25DF8" w14:textId="740CE720" w:rsidR="006A46C2" w:rsidRPr="00485C48" w:rsidRDefault="006A46C2" w:rsidP="003044DF">
      <w:pPr>
        <w:pStyle w:val="Stylnastroninternet"/>
      </w:pPr>
      <w:bookmarkStart w:id="1741" w:name="_Hlk131025652"/>
    </w:p>
    <w:p w14:paraId="570D16C0" w14:textId="2F941E13" w:rsidR="00E027AB" w:rsidRDefault="00E027AB" w:rsidP="00A51131">
      <w:pPr>
        <w:pStyle w:val="Nagwek3"/>
        <w:numPr>
          <w:ilvl w:val="1"/>
          <w:numId w:val="131"/>
        </w:numPr>
        <w:spacing w:before="0" w:line="276" w:lineRule="auto"/>
        <w:ind w:left="851" w:hanging="491"/>
      </w:pPr>
      <w:bookmarkStart w:id="1742" w:name="_Toc135828559"/>
      <w:r w:rsidRPr="004F46C4">
        <w:t>Światowy Dzień Rzucania Palenia 2022</w:t>
      </w:r>
      <w:bookmarkEnd w:id="1742"/>
    </w:p>
    <w:p w14:paraId="67C0EAE3" w14:textId="77777777" w:rsidR="004F46C4" w:rsidRPr="004F46C4" w:rsidRDefault="004F46C4" w:rsidP="003044DF">
      <w:pPr>
        <w:pStyle w:val="Stylnastroninternet"/>
      </w:pPr>
    </w:p>
    <w:bookmarkEnd w:id="1741"/>
    <w:p w14:paraId="048F5BF5" w14:textId="77777777" w:rsidR="0023467C" w:rsidRPr="0074452D" w:rsidRDefault="0023467C" w:rsidP="003044DF">
      <w:pPr>
        <w:pStyle w:val="Stylnastroninternet"/>
        <w:rPr>
          <w:rFonts w:cstheme="minorHAnsi"/>
          <w:szCs w:val="24"/>
        </w:rPr>
      </w:pPr>
      <w:r w:rsidRPr="0074452D">
        <w:rPr>
          <w:rFonts w:cstheme="minorHAnsi"/>
          <w:szCs w:val="24"/>
        </w:rPr>
        <w:t>W ramach</w:t>
      </w:r>
      <w:r>
        <w:rPr>
          <w:rFonts w:cstheme="minorHAnsi"/>
          <w:szCs w:val="24"/>
        </w:rPr>
        <w:t xml:space="preserve"> </w:t>
      </w:r>
      <w:r w:rsidRPr="0074452D">
        <w:rPr>
          <w:rFonts w:cstheme="minorHAnsi"/>
          <w:szCs w:val="24"/>
        </w:rPr>
        <w:t>Światowego Dnia Rzucania Palenia 2022 pracownicy WSSE w Szczecinie przeprowadzili 22 zajęcia</w:t>
      </w:r>
      <w:r>
        <w:rPr>
          <w:rFonts w:cstheme="minorHAnsi"/>
          <w:szCs w:val="24"/>
        </w:rPr>
        <w:t xml:space="preserve"> </w:t>
      </w:r>
      <w:r w:rsidRPr="0074452D">
        <w:rPr>
          <w:rFonts w:cstheme="minorHAnsi"/>
          <w:szCs w:val="24"/>
        </w:rPr>
        <w:t xml:space="preserve">edukacyjne w formie stacjonarnej dla 661 odbiorców. Ogłoszony został wojewódzki konkurs </w:t>
      </w:r>
      <w:r w:rsidRPr="00F16C41">
        <w:rPr>
          <w:rFonts w:cstheme="minorHAnsi"/>
          <w:szCs w:val="24"/>
        </w:rPr>
        <w:t>na rozwiązanie rebusu antynikotynowego</w:t>
      </w:r>
      <w:r w:rsidRPr="0074452D">
        <w:rPr>
          <w:rFonts w:cstheme="minorHAnsi"/>
          <w:szCs w:val="24"/>
        </w:rPr>
        <w:t xml:space="preserve">, skierowanego do osób pełnoletnich z terenu województwa zachodniopomorskiego, wyłoniono 5 laureatów. </w:t>
      </w:r>
    </w:p>
    <w:p w14:paraId="0AC7664B" w14:textId="77777777" w:rsidR="0023467C" w:rsidRDefault="0023467C" w:rsidP="003044DF">
      <w:pPr>
        <w:pStyle w:val="Stylnastroninternet"/>
        <w:rPr>
          <w:rFonts w:cstheme="minorHAnsi"/>
          <w:szCs w:val="24"/>
        </w:rPr>
      </w:pPr>
      <w:r w:rsidRPr="0074452D">
        <w:rPr>
          <w:rFonts w:cstheme="minorHAnsi"/>
          <w:szCs w:val="24"/>
        </w:rPr>
        <w:t xml:space="preserve">Działania pracowników Powiatowych Stacji Sanitarno–Epidemiologicznych woj. zachodniopomorskiego nacelowane były głównie na działalność edukacyjną w postaci prelekcji i wykładów oraz działalność informacyjną za pomocą </w:t>
      </w:r>
      <w:r w:rsidRPr="000D59D9">
        <w:rPr>
          <w:rFonts w:cstheme="minorHAnsi"/>
          <w:szCs w:val="24"/>
        </w:rPr>
        <w:t xml:space="preserve">komunikatów w mediach, </w:t>
      </w:r>
      <w:r w:rsidRPr="0074452D">
        <w:rPr>
          <w:rFonts w:cstheme="minorHAnsi"/>
          <w:szCs w:val="24"/>
        </w:rPr>
        <w:t>portalach społecznościowych i stronach internetowych. Łącznie na terenie województwa zachodniopomorskiego przeprowadzono 145 działań dla 3794 odbiorców.</w:t>
      </w:r>
    </w:p>
    <w:p w14:paraId="658EE3F1" w14:textId="77777777" w:rsidR="0062240B" w:rsidRPr="0074452D" w:rsidRDefault="0062240B" w:rsidP="003044DF">
      <w:pPr>
        <w:pStyle w:val="Stylnastroninternet"/>
        <w:rPr>
          <w:rFonts w:cstheme="minorHAnsi"/>
          <w:szCs w:val="24"/>
        </w:rPr>
      </w:pPr>
    </w:p>
    <w:p w14:paraId="0797AAD9" w14:textId="77777777" w:rsidR="00492030" w:rsidRDefault="00E027AB" w:rsidP="003044DF">
      <w:pPr>
        <w:pStyle w:val="Stylnastroninternet"/>
      </w:pPr>
      <w:r w:rsidRPr="0074452D">
        <w:rPr>
          <w:rFonts w:cstheme="minorHAnsi"/>
          <w:noProof/>
          <w:szCs w:val="24"/>
        </w:rPr>
        <w:drawing>
          <wp:inline distT="0" distB="0" distL="0" distR="0" wp14:anchorId="06534BC1" wp14:editId="6C7624A5">
            <wp:extent cx="3029638" cy="2400193"/>
            <wp:effectExtent l="0" t="0" r="0" b="635"/>
            <wp:docPr id="19" name="Obraz 19" descr="Zdjęcie 15 Zachodniopomorskie Centrum Edukacji Morskiej&#10;i Politechnicznej w Szczecinie. 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Obraz 19" descr="Zdjęcie 15 Zachodniopomorskie Centrum Edukacji Morskiej&#10;i Politechnicznej w Szczecinie. Źródło: opracowanie własne&#10;"/>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bwMode="auto">
                    <a:xfrm>
                      <a:off x="0" y="0"/>
                      <a:ext cx="3069098" cy="2431455"/>
                    </a:xfrm>
                    <a:prstGeom prst="rect">
                      <a:avLst/>
                    </a:prstGeom>
                    <a:noFill/>
                  </pic:spPr>
                </pic:pic>
              </a:graphicData>
            </a:graphic>
          </wp:inline>
        </w:drawing>
      </w:r>
    </w:p>
    <w:p w14:paraId="33B1B669" w14:textId="77777777" w:rsidR="0062240B" w:rsidRDefault="0062240B" w:rsidP="003044DF">
      <w:pPr>
        <w:pStyle w:val="Legenda"/>
        <w:spacing w:after="0"/>
        <w:ind w:left="709"/>
        <w:rPr>
          <w:i w:val="0"/>
          <w:iCs w:val="0"/>
        </w:rPr>
      </w:pPr>
      <w:bookmarkStart w:id="1743" w:name="_Toc133413228"/>
      <w:bookmarkStart w:id="1744" w:name="_Toc133479145"/>
      <w:bookmarkStart w:id="1745" w:name="_Toc133479646"/>
      <w:bookmarkStart w:id="1746" w:name="_Toc133500709"/>
      <w:bookmarkStart w:id="1747" w:name="_Toc133576735"/>
      <w:bookmarkStart w:id="1748" w:name="_Toc133582339"/>
      <w:bookmarkStart w:id="1749" w:name="_Toc133582860"/>
      <w:bookmarkStart w:id="1750" w:name="_Toc133583847"/>
    </w:p>
    <w:p w14:paraId="141B6A4A" w14:textId="13768938" w:rsidR="0062240B" w:rsidRPr="008A3EA8" w:rsidRDefault="00492030" w:rsidP="003044DF">
      <w:pPr>
        <w:pStyle w:val="Legenda"/>
        <w:spacing w:after="0"/>
        <w:ind w:left="709"/>
        <w:rPr>
          <w:i w:val="0"/>
          <w:iCs w:val="0"/>
          <w:color w:val="auto"/>
        </w:rPr>
      </w:pPr>
      <w:bookmarkStart w:id="1751" w:name="_Toc134604309"/>
      <w:bookmarkStart w:id="1752" w:name="_Toc134610841"/>
      <w:bookmarkStart w:id="1753" w:name="_Toc135041669"/>
      <w:bookmarkStart w:id="1754" w:name="_Toc135828661"/>
      <w:bookmarkStart w:id="1755" w:name="_Toc135828677"/>
      <w:bookmarkStart w:id="1756" w:name="_Toc135828693"/>
      <w:r w:rsidRPr="008A3EA8">
        <w:rPr>
          <w:i w:val="0"/>
          <w:iCs w:val="0"/>
          <w:color w:val="auto"/>
        </w:rPr>
        <w:t xml:space="preserve">Zdjęcie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15</w:t>
      </w:r>
      <w:r w:rsidRPr="008A3EA8">
        <w:rPr>
          <w:i w:val="0"/>
          <w:iCs w:val="0"/>
          <w:color w:val="auto"/>
        </w:rPr>
        <w:fldChar w:fldCharType="end"/>
      </w:r>
      <w:r w:rsidR="00A9183A">
        <w:rPr>
          <w:i w:val="0"/>
          <w:iCs w:val="0"/>
          <w:color w:val="auto"/>
        </w:rPr>
        <w:t>.</w:t>
      </w:r>
      <w:r w:rsidRPr="008A3EA8">
        <w:rPr>
          <w:i w:val="0"/>
          <w:iCs w:val="0"/>
          <w:color w:val="auto"/>
        </w:rPr>
        <w:t xml:space="preserve"> Zachodniopomorskie Centrum Edukacji Morskiej</w:t>
      </w:r>
      <w:bookmarkEnd w:id="1751"/>
      <w:bookmarkEnd w:id="1752"/>
      <w:bookmarkEnd w:id="1753"/>
      <w:bookmarkEnd w:id="1754"/>
      <w:bookmarkEnd w:id="1755"/>
      <w:bookmarkEnd w:id="1756"/>
    </w:p>
    <w:p w14:paraId="6081EADF" w14:textId="780287AA" w:rsidR="00492030" w:rsidRPr="008A3EA8" w:rsidRDefault="005A5A82" w:rsidP="003044DF">
      <w:pPr>
        <w:pStyle w:val="Legenda"/>
        <w:spacing w:after="0"/>
        <w:ind w:left="709"/>
        <w:rPr>
          <w:i w:val="0"/>
          <w:iCs w:val="0"/>
          <w:color w:val="auto"/>
        </w:rPr>
      </w:pPr>
      <w:r w:rsidRPr="008A3EA8">
        <w:rPr>
          <w:i w:val="0"/>
          <w:iCs w:val="0"/>
          <w:color w:val="auto"/>
        </w:rPr>
        <w:t>i </w:t>
      </w:r>
      <w:r w:rsidR="00492030" w:rsidRPr="008A3EA8">
        <w:rPr>
          <w:i w:val="0"/>
          <w:iCs w:val="0"/>
          <w:color w:val="auto"/>
        </w:rPr>
        <w:t>Politechnicznej</w:t>
      </w:r>
      <w:r w:rsidR="000E738B" w:rsidRPr="008A3EA8">
        <w:rPr>
          <w:i w:val="0"/>
          <w:iCs w:val="0"/>
          <w:color w:val="auto"/>
        </w:rPr>
        <w:t xml:space="preserve"> w </w:t>
      </w:r>
      <w:r w:rsidR="00492030" w:rsidRPr="008A3EA8">
        <w:rPr>
          <w:i w:val="0"/>
          <w:iCs w:val="0"/>
          <w:color w:val="auto"/>
        </w:rPr>
        <w:t>Szczecinie. Źródło: opracowanie własne</w:t>
      </w:r>
      <w:bookmarkEnd w:id="1743"/>
      <w:bookmarkEnd w:id="1744"/>
      <w:bookmarkEnd w:id="1745"/>
      <w:bookmarkEnd w:id="1746"/>
      <w:bookmarkEnd w:id="1747"/>
      <w:bookmarkEnd w:id="1748"/>
      <w:bookmarkEnd w:id="1749"/>
      <w:bookmarkEnd w:id="1750"/>
    </w:p>
    <w:p w14:paraId="1C436A0A" w14:textId="183B2ED2" w:rsidR="00492030" w:rsidRDefault="00E027AB" w:rsidP="0062240B">
      <w:pPr>
        <w:pStyle w:val="Stylnastroninternet"/>
      </w:pPr>
      <w:r w:rsidRPr="0074452D">
        <w:rPr>
          <w:noProof/>
        </w:rPr>
        <w:lastRenderedPageBreak/>
        <w:drawing>
          <wp:inline distT="0" distB="0" distL="0" distR="0" wp14:anchorId="115C1BA2" wp14:editId="60D0025E">
            <wp:extent cx="3086388" cy="2930486"/>
            <wp:effectExtent l="0" t="0" r="0" b="3810"/>
            <wp:docPr id="20" name="Obraz 20" descr="&#10;Zdjęcie 16 Zespół Szkół Budowlanych w Szczecinie. Źródło: opracowanie własn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Obraz 20" descr="&#10;Zdjęcie 16 Zespół Szkół Budowlanych w Szczecinie. Źródło: opracowanie własne&#10;"/>
                    <pic:cNvPicPr/>
                  </pic:nvPicPr>
                  <pic:blipFill>
                    <a:blip r:embed="rId80"/>
                    <a:stretch>
                      <a:fillRect/>
                    </a:stretch>
                  </pic:blipFill>
                  <pic:spPr>
                    <a:xfrm>
                      <a:off x="0" y="0"/>
                      <a:ext cx="3113076" cy="2955826"/>
                    </a:xfrm>
                    <a:prstGeom prst="rect">
                      <a:avLst/>
                    </a:prstGeom>
                  </pic:spPr>
                </pic:pic>
              </a:graphicData>
            </a:graphic>
          </wp:inline>
        </w:drawing>
      </w:r>
    </w:p>
    <w:p w14:paraId="13EE72E4" w14:textId="77777777" w:rsidR="0062240B" w:rsidRDefault="0062240B" w:rsidP="0062240B">
      <w:pPr>
        <w:pStyle w:val="Legenda"/>
        <w:spacing w:after="0"/>
        <w:ind w:left="709"/>
      </w:pPr>
      <w:bookmarkStart w:id="1757" w:name="_Toc133413229"/>
      <w:bookmarkStart w:id="1758" w:name="_Toc133479146"/>
      <w:bookmarkStart w:id="1759" w:name="_Toc133479647"/>
      <w:bookmarkStart w:id="1760" w:name="_Toc133500710"/>
      <w:bookmarkStart w:id="1761" w:name="_Toc133576736"/>
      <w:bookmarkStart w:id="1762" w:name="_Toc133582340"/>
      <w:bookmarkStart w:id="1763" w:name="_Toc133582861"/>
      <w:bookmarkStart w:id="1764" w:name="_Toc133583848"/>
    </w:p>
    <w:p w14:paraId="32B7E178" w14:textId="457AD2A1" w:rsidR="00E027AB" w:rsidRPr="008A3EA8" w:rsidRDefault="007449EE" w:rsidP="0062240B">
      <w:pPr>
        <w:pStyle w:val="Legenda"/>
        <w:spacing w:after="0"/>
        <w:ind w:left="709"/>
        <w:rPr>
          <w:rFonts w:cstheme="minorHAnsi"/>
          <w:i w:val="0"/>
          <w:iCs w:val="0"/>
          <w:color w:val="auto"/>
          <w:sz w:val="24"/>
          <w:szCs w:val="24"/>
        </w:rPr>
      </w:pPr>
      <w:bookmarkStart w:id="1765" w:name="_Toc134604310"/>
      <w:bookmarkStart w:id="1766" w:name="_Toc134610842"/>
      <w:bookmarkStart w:id="1767" w:name="_Toc135041670"/>
      <w:bookmarkStart w:id="1768" w:name="_Toc135828662"/>
      <w:bookmarkStart w:id="1769" w:name="_Toc135828678"/>
      <w:bookmarkStart w:id="1770" w:name="_Toc135828694"/>
      <w:r w:rsidRPr="008A3EA8">
        <w:rPr>
          <w:i w:val="0"/>
          <w:iCs w:val="0"/>
          <w:color w:val="auto"/>
        </w:rPr>
        <w:t>Z</w:t>
      </w:r>
      <w:r w:rsidR="00492030" w:rsidRPr="008A3EA8">
        <w:rPr>
          <w:i w:val="0"/>
          <w:iCs w:val="0"/>
          <w:color w:val="auto"/>
        </w:rPr>
        <w:t xml:space="preserve">djęcie </w:t>
      </w:r>
      <w:r w:rsidRPr="008A3EA8">
        <w:rPr>
          <w:i w:val="0"/>
          <w:iCs w:val="0"/>
          <w:color w:val="auto"/>
        </w:rPr>
        <w:fldChar w:fldCharType="begin"/>
      </w:r>
      <w:r w:rsidRPr="008A3EA8">
        <w:rPr>
          <w:i w:val="0"/>
          <w:iCs w:val="0"/>
          <w:color w:val="auto"/>
        </w:rPr>
        <w:instrText xml:space="preserve"> SEQ zdjęcie \* ARABIC </w:instrText>
      </w:r>
      <w:r w:rsidRPr="008A3EA8">
        <w:rPr>
          <w:i w:val="0"/>
          <w:iCs w:val="0"/>
          <w:color w:val="auto"/>
        </w:rPr>
        <w:fldChar w:fldCharType="separate"/>
      </w:r>
      <w:r w:rsidR="00227565">
        <w:rPr>
          <w:i w:val="0"/>
          <w:iCs w:val="0"/>
          <w:noProof/>
          <w:color w:val="auto"/>
        </w:rPr>
        <w:t>16</w:t>
      </w:r>
      <w:r w:rsidRPr="008A3EA8">
        <w:rPr>
          <w:i w:val="0"/>
          <w:iCs w:val="0"/>
          <w:noProof/>
          <w:color w:val="auto"/>
        </w:rPr>
        <w:fldChar w:fldCharType="end"/>
      </w:r>
      <w:r w:rsidR="00A9183A">
        <w:rPr>
          <w:i w:val="0"/>
          <w:iCs w:val="0"/>
          <w:noProof/>
          <w:color w:val="auto"/>
        </w:rPr>
        <w:t>.</w:t>
      </w:r>
      <w:r w:rsidR="00492030" w:rsidRPr="008A3EA8">
        <w:rPr>
          <w:i w:val="0"/>
          <w:iCs w:val="0"/>
          <w:color w:val="auto"/>
        </w:rPr>
        <w:t xml:space="preserve"> Zespół Szkół Budowlanych</w:t>
      </w:r>
      <w:r w:rsidR="000E738B" w:rsidRPr="008A3EA8">
        <w:rPr>
          <w:i w:val="0"/>
          <w:iCs w:val="0"/>
          <w:color w:val="auto"/>
        </w:rPr>
        <w:t xml:space="preserve"> w </w:t>
      </w:r>
      <w:r w:rsidR="00492030" w:rsidRPr="008A3EA8">
        <w:rPr>
          <w:i w:val="0"/>
          <w:iCs w:val="0"/>
          <w:color w:val="auto"/>
        </w:rPr>
        <w:t>Szczecinie. Źródło: opracowanie własne</w:t>
      </w:r>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p>
    <w:p w14:paraId="53517AE8" w14:textId="77777777" w:rsidR="00E027AB" w:rsidRDefault="00E027AB" w:rsidP="0062240B">
      <w:pPr>
        <w:pStyle w:val="Stylnastroninternet"/>
      </w:pPr>
    </w:p>
    <w:p w14:paraId="2FEA5932" w14:textId="77777777" w:rsidR="0062240B" w:rsidRPr="0074452D" w:rsidRDefault="0062240B" w:rsidP="0062240B">
      <w:pPr>
        <w:pStyle w:val="Stylnastroninternet"/>
      </w:pPr>
    </w:p>
    <w:p w14:paraId="77E4E69A" w14:textId="2B100183" w:rsidR="00E027AB" w:rsidRDefault="00E027AB" w:rsidP="00A51131">
      <w:pPr>
        <w:pStyle w:val="Nagwek3"/>
        <w:numPr>
          <w:ilvl w:val="1"/>
          <w:numId w:val="131"/>
        </w:numPr>
        <w:spacing w:before="0"/>
        <w:ind w:left="851" w:hanging="567"/>
        <w:rPr>
          <w:rFonts w:eastAsia="Times New Roman"/>
          <w:lang w:eastAsia="pl-PL"/>
        </w:rPr>
      </w:pPr>
      <w:bookmarkStart w:id="1771" w:name="_Toc135828560"/>
      <w:r w:rsidRPr="004F46C4">
        <w:t xml:space="preserve">Wybieraj Bezpieczną Żywność” </w:t>
      </w:r>
      <w:r w:rsidRPr="004F46C4">
        <w:rPr>
          <w:rFonts w:eastAsia="Times New Roman"/>
          <w:lang w:eastAsia="pl-PL"/>
        </w:rPr>
        <w:t>#EuChooseSafeFood</w:t>
      </w:r>
      <w:bookmarkEnd w:id="1771"/>
    </w:p>
    <w:p w14:paraId="73C64673" w14:textId="77777777" w:rsidR="009D3011" w:rsidRPr="009D3011" w:rsidRDefault="009D3011" w:rsidP="0062240B">
      <w:pPr>
        <w:pStyle w:val="Stylnastroninternet"/>
        <w:rPr>
          <w:lang w:eastAsia="pl-PL"/>
        </w:rPr>
      </w:pPr>
    </w:p>
    <w:p w14:paraId="35D8B6A5" w14:textId="77777777" w:rsidR="0023467C" w:rsidRDefault="0023467C" w:rsidP="0062240B">
      <w:pPr>
        <w:pStyle w:val="Stylnastroninternet"/>
        <w:rPr>
          <w:rFonts w:eastAsia="Times New Roman" w:cstheme="minorHAnsi"/>
          <w:szCs w:val="24"/>
          <w:lang w:eastAsia="pl-PL"/>
        </w:rPr>
      </w:pPr>
      <w:r w:rsidRPr="0074452D">
        <w:rPr>
          <w:rFonts w:eastAsia="Times New Roman" w:cstheme="minorHAnsi"/>
          <w:szCs w:val="24"/>
          <w:lang w:eastAsia="pl-PL"/>
        </w:rPr>
        <w:t>Od połowy sierpnia 2022 roku Europejski Urząd ds. Bezpieczeństwa Żywności (EFSA) rozpoczął II edycję kampanii informacyjnej „Wybieraj Bezpieczną Żywność” #EUChooseSafeFood.</w:t>
      </w:r>
    </w:p>
    <w:p w14:paraId="55E3B381" w14:textId="5A17106D" w:rsidR="0023467C" w:rsidRPr="0074452D" w:rsidRDefault="0023467C" w:rsidP="0062240B">
      <w:pPr>
        <w:pStyle w:val="Stylnastroninternet"/>
        <w:rPr>
          <w:rFonts w:eastAsia="Times New Roman" w:cstheme="minorHAnsi"/>
          <w:szCs w:val="24"/>
          <w:lang w:eastAsia="pl-PL"/>
        </w:rPr>
      </w:pPr>
      <w:r w:rsidRPr="002F2824">
        <w:rPr>
          <w:rFonts w:eastAsia="Times New Roman" w:cstheme="minorHAnsi"/>
          <w:szCs w:val="24"/>
          <w:lang w:eastAsia="pl-PL"/>
        </w:rPr>
        <w:t>Na terenie województwa zachodniopomorskiego</w:t>
      </w:r>
      <w:r>
        <w:rPr>
          <w:rFonts w:eastAsia="Times New Roman" w:cstheme="minorHAnsi"/>
          <w:szCs w:val="24"/>
          <w:lang w:eastAsia="pl-PL"/>
        </w:rPr>
        <w:t xml:space="preserve"> pracownicy PIS</w:t>
      </w:r>
      <w:r w:rsidRPr="002F2824">
        <w:rPr>
          <w:rFonts w:eastAsia="Times New Roman" w:cstheme="minorHAnsi"/>
          <w:szCs w:val="24"/>
          <w:lang w:eastAsia="pl-PL"/>
        </w:rPr>
        <w:t xml:space="preserve"> przeprowadz</w:t>
      </w:r>
      <w:r>
        <w:rPr>
          <w:rFonts w:eastAsia="Times New Roman" w:cstheme="minorHAnsi"/>
          <w:szCs w:val="24"/>
          <w:lang w:eastAsia="pl-PL"/>
        </w:rPr>
        <w:t>ili</w:t>
      </w:r>
      <w:r w:rsidRPr="002F2824">
        <w:rPr>
          <w:rFonts w:eastAsia="Times New Roman" w:cstheme="minorHAnsi"/>
          <w:szCs w:val="24"/>
          <w:lang w:eastAsia="pl-PL"/>
        </w:rPr>
        <w:t xml:space="preserve"> łącznie 190</w:t>
      </w:r>
      <w:r>
        <w:rPr>
          <w:rFonts w:eastAsia="Times New Roman" w:cstheme="minorHAnsi"/>
          <w:szCs w:val="24"/>
          <w:lang w:eastAsia="pl-PL"/>
        </w:rPr>
        <w:t xml:space="preserve"> </w:t>
      </w:r>
      <w:r w:rsidRPr="002F2824">
        <w:rPr>
          <w:rFonts w:eastAsia="Times New Roman" w:cstheme="minorHAnsi"/>
          <w:szCs w:val="24"/>
          <w:lang w:eastAsia="pl-PL"/>
        </w:rPr>
        <w:t>działań edukacyjnych</w:t>
      </w:r>
      <w:r>
        <w:rPr>
          <w:rFonts w:eastAsia="Times New Roman" w:cstheme="minorHAnsi"/>
          <w:szCs w:val="24"/>
          <w:lang w:eastAsia="pl-PL"/>
        </w:rPr>
        <w:t>,</w:t>
      </w:r>
      <w:r w:rsidRPr="002F2824">
        <w:rPr>
          <w:rFonts w:eastAsia="Times New Roman" w:cstheme="minorHAnsi"/>
          <w:szCs w:val="24"/>
          <w:lang w:eastAsia="pl-PL"/>
        </w:rPr>
        <w:t xml:space="preserve"> tj. wykładów, </w:t>
      </w:r>
      <w:proofErr w:type="spellStart"/>
      <w:r w:rsidRPr="002F2824">
        <w:rPr>
          <w:rFonts w:eastAsia="Times New Roman" w:cstheme="minorHAnsi"/>
          <w:szCs w:val="24"/>
          <w:lang w:eastAsia="pl-PL"/>
        </w:rPr>
        <w:t>webinarów</w:t>
      </w:r>
      <w:proofErr w:type="spellEnd"/>
      <w:r>
        <w:rPr>
          <w:rFonts w:eastAsia="Times New Roman" w:cstheme="minorHAnsi"/>
          <w:szCs w:val="24"/>
          <w:lang w:eastAsia="pl-PL"/>
        </w:rPr>
        <w:t xml:space="preserve"> </w:t>
      </w:r>
      <w:r w:rsidRPr="002F2824">
        <w:rPr>
          <w:rFonts w:eastAsia="Times New Roman" w:cstheme="minorHAnsi"/>
          <w:szCs w:val="24"/>
          <w:lang w:eastAsia="pl-PL"/>
        </w:rPr>
        <w:t>dot. suplementów diety, higieny, znakowania</w:t>
      </w:r>
      <w:r>
        <w:rPr>
          <w:rFonts w:eastAsia="Times New Roman" w:cstheme="minorHAnsi"/>
          <w:szCs w:val="24"/>
          <w:lang w:eastAsia="pl-PL"/>
        </w:rPr>
        <w:t xml:space="preserve"> </w:t>
      </w:r>
      <w:r w:rsidRPr="002F2824">
        <w:rPr>
          <w:rFonts w:eastAsia="Times New Roman" w:cstheme="minorHAnsi"/>
          <w:szCs w:val="24"/>
          <w:lang w:eastAsia="pl-PL"/>
        </w:rPr>
        <w:t xml:space="preserve">dla 5288 odbiorców. Umieszczono również </w:t>
      </w:r>
      <w:r>
        <w:rPr>
          <w:rFonts w:eastAsia="Times New Roman" w:cstheme="minorHAnsi"/>
          <w:szCs w:val="24"/>
          <w:lang w:eastAsia="pl-PL"/>
        </w:rPr>
        <w:t xml:space="preserve">151 </w:t>
      </w:r>
      <w:r w:rsidRPr="002F2824">
        <w:rPr>
          <w:rFonts w:eastAsia="Times New Roman" w:cstheme="minorHAnsi"/>
          <w:szCs w:val="24"/>
          <w:lang w:eastAsia="pl-PL"/>
        </w:rPr>
        <w:t>informacj</w:t>
      </w:r>
      <w:r>
        <w:rPr>
          <w:rFonts w:eastAsia="Times New Roman" w:cstheme="minorHAnsi"/>
          <w:szCs w:val="24"/>
          <w:lang w:eastAsia="pl-PL"/>
        </w:rPr>
        <w:t>i</w:t>
      </w:r>
      <w:r w:rsidRPr="002F2824">
        <w:rPr>
          <w:rFonts w:eastAsia="Times New Roman" w:cstheme="minorHAnsi"/>
          <w:szCs w:val="24"/>
          <w:lang w:eastAsia="pl-PL"/>
        </w:rPr>
        <w:t xml:space="preserve"> o kampanii</w:t>
      </w:r>
      <w:r>
        <w:rPr>
          <w:rFonts w:eastAsia="Times New Roman" w:cstheme="minorHAnsi"/>
          <w:szCs w:val="24"/>
          <w:lang w:eastAsia="pl-PL"/>
        </w:rPr>
        <w:t xml:space="preserve"> </w:t>
      </w:r>
      <w:r w:rsidRPr="002F2824">
        <w:rPr>
          <w:rFonts w:eastAsia="Times New Roman" w:cstheme="minorHAnsi"/>
          <w:szCs w:val="24"/>
          <w:lang w:eastAsia="pl-PL"/>
        </w:rPr>
        <w:t>na</w:t>
      </w:r>
      <w:r w:rsidR="00D25F3E">
        <w:rPr>
          <w:rFonts w:eastAsia="Times New Roman" w:cstheme="minorHAnsi"/>
          <w:szCs w:val="24"/>
          <w:lang w:eastAsia="pl-PL"/>
        </w:rPr>
        <w:t> </w:t>
      </w:r>
      <w:r w:rsidRPr="002F2824">
        <w:rPr>
          <w:rFonts w:eastAsia="Times New Roman" w:cstheme="minorHAnsi"/>
          <w:szCs w:val="24"/>
          <w:lang w:eastAsia="pl-PL"/>
        </w:rPr>
        <w:t>stronach internetowych, w mediach społecznościowych dla 6297 odbiorców.</w:t>
      </w:r>
    </w:p>
    <w:p w14:paraId="2E46B658" w14:textId="358FFFAC" w:rsidR="009D3011" w:rsidRDefault="0023467C" w:rsidP="0062240B">
      <w:pPr>
        <w:pStyle w:val="Stylnastroninternet"/>
        <w:rPr>
          <w:rFonts w:eastAsia="Times New Roman" w:cstheme="minorHAnsi"/>
          <w:szCs w:val="24"/>
          <w:lang w:eastAsia="pl-PL"/>
        </w:rPr>
      </w:pPr>
      <w:r w:rsidRPr="0074452D">
        <w:rPr>
          <w:rFonts w:eastAsia="Times New Roman" w:cstheme="minorHAnsi"/>
          <w:szCs w:val="24"/>
          <w:lang w:eastAsia="pl-PL"/>
        </w:rPr>
        <w:t>Celem kampanii było</w:t>
      </w:r>
      <w:r>
        <w:rPr>
          <w:rFonts w:eastAsia="Times New Roman" w:cstheme="minorHAnsi"/>
          <w:szCs w:val="24"/>
          <w:lang w:eastAsia="pl-PL"/>
        </w:rPr>
        <w:t xml:space="preserve"> </w:t>
      </w:r>
      <w:r w:rsidRPr="0074452D">
        <w:rPr>
          <w:rFonts w:eastAsia="Times New Roman" w:cstheme="minorHAnsi"/>
          <w:szCs w:val="24"/>
          <w:lang w:eastAsia="pl-PL"/>
        </w:rPr>
        <w:t>zwiększenie wiedzy społeczeństwa na temat roli nauki w</w:t>
      </w:r>
      <w:r w:rsidR="00D25F3E">
        <w:rPr>
          <w:rFonts w:eastAsia="Times New Roman" w:cstheme="minorHAnsi"/>
          <w:szCs w:val="24"/>
          <w:lang w:eastAsia="pl-PL"/>
        </w:rPr>
        <w:t> </w:t>
      </w:r>
      <w:r w:rsidRPr="0074452D">
        <w:rPr>
          <w:rFonts w:eastAsia="Times New Roman" w:cstheme="minorHAnsi"/>
          <w:szCs w:val="24"/>
          <w:lang w:eastAsia="pl-PL"/>
        </w:rPr>
        <w:t>zapewnieniu bezpieczeństwa żywności oraz zachęcenie konsumentów do dokonywania świadomych wyborów żywieniowych. Kampania o zasięgu unijnym umożliwiała konsumentom łatwy dostęp do praktycznych informacji przydatnych podczas kupowania i</w:t>
      </w:r>
      <w:r w:rsidR="00D25F3E">
        <w:rPr>
          <w:rFonts w:eastAsia="Times New Roman" w:cstheme="minorHAnsi"/>
          <w:szCs w:val="24"/>
          <w:lang w:eastAsia="pl-PL"/>
        </w:rPr>
        <w:t> </w:t>
      </w:r>
      <w:r w:rsidRPr="0074452D">
        <w:rPr>
          <w:rFonts w:eastAsia="Times New Roman" w:cstheme="minorHAnsi"/>
          <w:szCs w:val="24"/>
          <w:lang w:eastAsia="pl-PL"/>
        </w:rPr>
        <w:t>spożywania żywności – od pomocy przy czytaniu etykiet, przez informacje na temat istoty i</w:t>
      </w:r>
      <w:r w:rsidR="00D25F3E">
        <w:rPr>
          <w:rFonts w:eastAsia="Times New Roman" w:cstheme="minorHAnsi"/>
          <w:szCs w:val="24"/>
          <w:lang w:eastAsia="pl-PL"/>
        </w:rPr>
        <w:t> </w:t>
      </w:r>
      <w:r w:rsidRPr="0074452D">
        <w:rPr>
          <w:rFonts w:eastAsia="Times New Roman" w:cstheme="minorHAnsi"/>
          <w:szCs w:val="24"/>
          <w:lang w:eastAsia="pl-PL"/>
        </w:rPr>
        <w:t>zasadności stosowania suplementów diety, do wskazówek na temat przygotowania i</w:t>
      </w:r>
      <w:r w:rsidR="00D25F3E">
        <w:rPr>
          <w:rFonts w:eastAsia="Times New Roman" w:cstheme="minorHAnsi"/>
          <w:szCs w:val="24"/>
          <w:lang w:eastAsia="pl-PL"/>
        </w:rPr>
        <w:t> </w:t>
      </w:r>
      <w:r w:rsidRPr="0074452D">
        <w:rPr>
          <w:rFonts w:eastAsia="Times New Roman" w:cstheme="minorHAnsi"/>
          <w:szCs w:val="24"/>
          <w:lang w:eastAsia="pl-PL"/>
        </w:rPr>
        <w:t>przechowywania produktów spożywczych. Kluczowym przesłaniem kampanii było zachęcenie obywateli do dokonywania świadomych i pewnych wyborów żywieniowych. Adresat kampanii to głównie osoby między 25 a 45 rokiem życia, rodzice dzieci przedszkolnych oraz szkolnych.</w:t>
      </w:r>
    </w:p>
    <w:p w14:paraId="3B5AD356" w14:textId="77777777" w:rsidR="0062240B" w:rsidRPr="0074452D" w:rsidRDefault="0062240B" w:rsidP="0062240B">
      <w:pPr>
        <w:pStyle w:val="Stylnastroninternet"/>
        <w:rPr>
          <w:rFonts w:eastAsia="Times New Roman" w:cstheme="minorHAnsi"/>
          <w:szCs w:val="24"/>
          <w:lang w:eastAsia="pl-PL"/>
        </w:rPr>
      </w:pPr>
    </w:p>
    <w:p w14:paraId="50E8D317" w14:textId="4C097842" w:rsidR="00D72C01" w:rsidRPr="0023467C" w:rsidRDefault="00E027AB" w:rsidP="00A51131">
      <w:pPr>
        <w:pStyle w:val="Nagwek3"/>
        <w:numPr>
          <w:ilvl w:val="1"/>
          <w:numId w:val="131"/>
        </w:numPr>
        <w:spacing w:before="0" w:line="276" w:lineRule="auto"/>
        <w:ind w:left="851" w:hanging="567"/>
        <w:rPr>
          <w:rFonts w:eastAsia="Times New Roman"/>
          <w:lang w:eastAsia="pl-PL"/>
        </w:rPr>
      </w:pPr>
      <w:bookmarkStart w:id="1772" w:name="_Toc135828561"/>
      <w:r w:rsidRPr="004F46C4">
        <w:rPr>
          <w:rFonts w:eastAsia="Times New Roman"/>
          <w:lang w:eastAsia="pl-PL"/>
        </w:rPr>
        <w:t>Profilaktyka nowych narkotyków.</w:t>
      </w:r>
      <w:bookmarkEnd w:id="1772"/>
    </w:p>
    <w:p w14:paraId="78B80093" w14:textId="47DE1420" w:rsidR="00D72C01" w:rsidRDefault="0023467C" w:rsidP="0062240B">
      <w:pPr>
        <w:pStyle w:val="Stylnastroninternet"/>
        <w:rPr>
          <w:lang w:eastAsia="pl-PL"/>
        </w:rPr>
      </w:pPr>
      <w:r w:rsidRPr="0074452D">
        <w:rPr>
          <w:lang w:eastAsia="pl-PL"/>
        </w:rPr>
        <w:t>Celem akcji</w:t>
      </w:r>
      <w:r>
        <w:rPr>
          <w:lang w:eastAsia="pl-PL"/>
        </w:rPr>
        <w:t xml:space="preserve"> w 2022 roku</w:t>
      </w:r>
      <w:r w:rsidRPr="0074452D">
        <w:rPr>
          <w:lang w:eastAsia="pl-PL"/>
        </w:rPr>
        <w:t xml:space="preserve"> jest profilaktyka uzależnień i przeciwdziałanie używaniu środków zastępczych przez młodzież. Prowadzone były</w:t>
      </w:r>
      <w:r>
        <w:rPr>
          <w:lang w:eastAsia="pl-PL"/>
        </w:rPr>
        <w:t xml:space="preserve"> </w:t>
      </w:r>
      <w:r w:rsidRPr="0074452D">
        <w:rPr>
          <w:lang w:eastAsia="pl-PL"/>
        </w:rPr>
        <w:t xml:space="preserve">działania informacyjno-edukacyjne wśród uczniów starszych klas szkół podstawowych nieobjętych programem „Porozmawiajmy </w:t>
      </w:r>
      <w:r w:rsidRPr="0074452D">
        <w:rPr>
          <w:lang w:eastAsia="pl-PL"/>
        </w:rPr>
        <w:lastRenderedPageBreak/>
        <w:t>o zdrowiu”</w:t>
      </w:r>
      <w:r>
        <w:rPr>
          <w:lang w:eastAsia="pl-PL"/>
        </w:rPr>
        <w:t>,</w:t>
      </w:r>
      <w:r w:rsidRPr="0074452D">
        <w:rPr>
          <w:lang w:eastAsia="pl-PL"/>
        </w:rPr>
        <w:t xml:space="preserve"> a także ponadpodstawowych</w:t>
      </w:r>
      <w:r>
        <w:rPr>
          <w:lang w:eastAsia="pl-PL"/>
        </w:rPr>
        <w:t xml:space="preserve">, które </w:t>
      </w:r>
      <w:r w:rsidRPr="0074452D">
        <w:rPr>
          <w:lang w:eastAsia="pl-PL"/>
        </w:rPr>
        <w:t>nie realizują</w:t>
      </w:r>
      <w:r>
        <w:rPr>
          <w:lang w:eastAsia="pl-PL"/>
        </w:rPr>
        <w:t xml:space="preserve"> </w:t>
      </w:r>
      <w:r w:rsidRPr="0074452D">
        <w:rPr>
          <w:lang w:eastAsia="pl-PL"/>
        </w:rPr>
        <w:t>programu „ARS</w:t>
      </w:r>
      <w:r>
        <w:rPr>
          <w:lang w:eastAsia="pl-PL"/>
        </w:rPr>
        <w:t>,</w:t>
      </w:r>
      <w:r w:rsidRPr="0074452D">
        <w:rPr>
          <w:lang w:eastAsia="pl-PL"/>
        </w:rPr>
        <w:t xml:space="preserve"> czyli jak dbać o</w:t>
      </w:r>
      <w:r w:rsidR="00D25F3E">
        <w:rPr>
          <w:lang w:eastAsia="pl-PL"/>
        </w:rPr>
        <w:t> </w:t>
      </w:r>
      <w:r w:rsidRPr="0074452D">
        <w:rPr>
          <w:lang w:eastAsia="pl-PL"/>
        </w:rPr>
        <w:t>miłość”</w:t>
      </w:r>
      <w:r>
        <w:rPr>
          <w:lang w:eastAsia="pl-PL"/>
        </w:rPr>
        <w:t>. Działania prowadzono również dla</w:t>
      </w:r>
      <w:r w:rsidRPr="0074452D">
        <w:rPr>
          <w:lang w:eastAsia="pl-PL"/>
        </w:rPr>
        <w:t xml:space="preserve"> rodziców, opiekunów, a także kadry pedagogicznej placówek nauczania i wychowania. Łącznie odbiorcami działań w 2022 r.</w:t>
      </w:r>
      <w:r>
        <w:rPr>
          <w:lang w:eastAsia="pl-PL"/>
        </w:rPr>
        <w:t xml:space="preserve"> </w:t>
      </w:r>
      <w:r w:rsidRPr="0074452D">
        <w:rPr>
          <w:lang w:eastAsia="pl-PL"/>
        </w:rPr>
        <w:t>było ok. 1</w:t>
      </w:r>
      <w:r>
        <w:rPr>
          <w:lang w:eastAsia="pl-PL"/>
        </w:rPr>
        <w:t>2000</w:t>
      </w:r>
      <w:r w:rsidRPr="0074452D">
        <w:rPr>
          <w:lang w:eastAsia="pl-PL"/>
        </w:rPr>
        <w:t xml:space="preserve"> osób. Prelekcje odbywały zarówno w formie online oraz stacjonarnie. Przeprowadzano konkursy, warsztaty z użyciem </w:t>
      </w:r>
      <w:proofErr w:type="spellStart"/>
      <w:r w:rsidRPr="0074452D">
        <w:rPr>
          <w:lang w:eastAsia="pl-PL"/>
        </w:rPr>
        <w:t>narko</w:t>
      </w:r>
      <w:proofErr w:type="spellEnd"/>
      <w:r w:rsidRPr="0074452D">
        <w:rPr>
          <w:lang w:eastAsia="pl-PL"/>
        </w:rPr>
        <w:t xml:space="preserve"> i alkogogli, a także udostępniano informacje w mediach społecznościowych i stronach internetowych. </w:t>
      </w:r>
    </w:p>
    <w:p w14:paraId="2D1CA190" w14:textId="77777777" w:rsidR="0062240B" w:rsidRPr="0074452D" w:rsidRDefault="0062240B" w:rsidP="0062240B">
      <w:pPr>
        <w:pStyle w:val="Stylnastroninternet"/>
        <w:rPr>
          <w:lang w:eastAsia="pl-PL"/>
        </w:rPr>
      </w:pPr>
    </w:p>
    <w:p w14:paraId="72A30A1F" w14:textId="37938481" w:rsidR="0023467C" w:rsidRDefault="00E027AB" w:rsidP="0023467C">
      <w:pPr>
        <w:pStyle w:val="Nagwek2"/>
        <w:numPr>
          <w:ilvl w:val="0"/>
          <w:numId w:val="131"/>
        </w:numPr>
        <w:spacing w:before="0"/>
        <w:rPr>
          <w:lang w:eastAsia="pl-PL"/>
        </w:rPr>
      </w:pPr>
      <w:bookmarkStart w:id="1773" w:name="_Toc135828562"/>
      <w:r w:rsidRPr="006A46C2">
        <w:rPr>
          <w:lang w:eastAsia="pl-PL"/>
        </w:rPr>
        <w:t>Inne działania lokalne</w:t>
      </w:r>
      <w:bookmarkEnd w:id="1773"/>
    </w:p>
    <w:p w14:paraId="4263970A" w14:textId="77777777" w:rsidR="0023467C" w:rsidRPr="0023467C" w:rsidRDefault="0023467C" w:rsidP="0062240B">
      <w:pPr>
        <w:pStyle w:val="Stylnastroninternet"/>
        <w:rPr>
          <w:lang w:eastAsia="pl-PL"/>
        </w:rPr>
      </w:pPr>
    </w:p>
    <w:p w14:paraId="27789906" w14:textId="52779A1E" w:rsidR="00D72C01" w:rsidRDefault="00E027AB" w:rsidP="00A51131">
      <w:pPr>
        <w:pStyle w:val="Nagwek3"/>
        <w:numPr>
          <w:ilvl w:val="1"/>
          <w:numId w:val="131"/>
        </w:numPr>
        <w:spacing w:before="0"/>
        <w:ind w:left="851" w:hanging="491"/>
        <w:rPr>
          <w:rFonts w:eastAsia="Times New Roman"/>
          <w:lang w:eastAsia="pl-PL"/>
        </w:rPr>
      </w:pPr>
      <w:bookmarkStart w:id="1774" w:name="_Toc135828563"/>
      <w:r w:rsidRPr="006A46C2">
        <w:rPr>
          <w:rFonts w:eastAsia="Times New Roman"/>
          <w:lang w:eastAsia="pl-PL"/>
        </w:rPr>
        <w:t>Festiwal Piosenki o Zdrowiu. (PSSE Goleniów)</w:t>
      </w:r>
      <w:bookmarkEnd w:id="1774"/>
    </w:p>
    <w:p w14:paraId="2AD44F1A" w14:textId="77777777" w:rsidR="00C279E3" w:rsidRPr="00C279E3" w:rsidRDefault="00C279E3" w:rsidP="0062240B">
      <w:pPr>
        <w:pStyle w:val="Stylnastroninternet"/>
        <w:rPr>
          <w:lang w:eastAsia="pl-PL"/>
        </w:rPr>
      </w:pPr>
    </w:p>
    <w:p w14:paraId="05B51616" w14:textId="5F3B13FA" w:rsidR="0023467C" w:rsidRPr="00E82088" w:rsidRDefault="0023467C" w:rsidP="0062240B">
      <w:pPr>
        <w:pStyle w:val="Stylnastroninternet"/>
        <w:rPr>
          <w:rFonts w:eastAsia="Times New Roman" w:cstheme="minorHAnsi"/>
          <w:szCs w:val="24"/>
          <w:lang w:eastAsia="pl-PL"/>
        </w:rPr>
      </w:pPr>
      <w:r w:rsidRPr="0074452D">
        <w:rPr>
          <w:rFonts w:eastAsia="Times New Roman" w:cstheme="minorHAnsi"/>
          <w:szCs w:val="24"/>
          <w:lang w:eastAsia="pl-PL"/>
        </w:rPr>
        <w:t>W dniu 09</w:t>
      </w:r>
      <w:r>
        <w:rPr>
          <w:rFonts w:eastAsia="Times New Roman" w:cstheme="minorHAnsi"/>
          <w:szCs w:val="24"/>
          <w:lang w:eastAsia="pl-PL"/>
        </w:rPr>
        <w:t xml:space="preserve"> </w:t>
      </w:r>
      <w:r w:rsidRPr="0074452D">
        <w:rPr>
          <w:rFonts w:eastAsia="Times New Roman" w:cstheme="minorHAnsi"/>
          <w:szCs w:val="24"/>
          <w:lang w:eastAsia="pl-PL"/>
        </w:rPr>
        <w:t>czerwca 2022 roku</w:t>
      </w:r>
      <w:r>
        <w:rPr>
          <w:rFonts w:eastAsia="Times New Roman" w:cstheme="minorHAnsi"/>
          <w:szCs w:val="24"/>
          <w:lang w:eastAsia="pl-PL"/>
        </w:rPr>
        <w:t xml:space="preserve"> </w:t>
      </w:r>
      <w:r w:rsidRPr="0074452D">
        <w:rPr>
          <w:rFonts w:eastAsia="Times New Roman" w:cstheme="minorHAnsi"/>
          <w:szCs w:val="24"/>
          <w:lang w:eastAsia="pl-PL"/>
        </w:rPr>
        <w:t>w Rampie Kultura odbył się Finał III Festiwalu Piosenki</w:t>
      </w:r>
      <w:r>
        <w:rPr>
          <w:rFonts w:eastAsia="Times New Roman" w:cstheme="minorHAnsi"/>
          <w:szCs w:val="24"/>
          <w:lang w:eastAsia="pl-PL"/>
        </w:rPr>
        <w:t xml:space="preserve"> </w:t>
      </w:r>
      <w:r w:rsidRPr="0074452D">
        <w:rPr>
          <w:rFonts w:eastAsia="Times New Roman" w:cstheme="minorHAnsi"/>
          <w:szCs w:val="24"/>
          <w:lang w:eastAsia="pl-PL"/>
        </w:rPr>
        <w:t>o Zdrowiu, zorganizowany przez Państwowego Powiatowego Instruktora Sanitarnego w</w:t>
      </w:r>
      <w:r w:rsidR="00D25F3E">
        <w:rPr>
          <w:rFonts w:eastAsia="Times New Roman" w:cstheme="minorHAnsi"/>
          <w:szCs w:val="24"/>
          <w:lang w:eastAsia="pl-PL"/>
        </w:rPr>
        <w:t> </w:t>
      </w:r>
      <w:r w:rsidRPr="0074452D">
        <w:rPr>
          <w:rFonts w:eastAsia="Times New Roman" w:cstheme="minorHAnsi"/>
          <w:szCs w:val="24"/>
          <w:lang w:eastAsia="pl-PL"/>
        </w:rPr>
        <w:t>Goleniowie. Celem była między innymi popularyzacja treści prozdrowotnych poprzez śpiew, taniec i zabawę</w:t>
      </w:r>
      <w:r>
        <w:rPr>
          <w:rFonts w:eastAsia="Times New Roman" w:cstheme="minorHAnsi"/>
          <w:szCs w:val="24"/>
          <w:lang w:eastAsia="pl-PL"/>
        </w:rPr>
        <w:t xml:space="preserve"> oraz </w:t>
      </w:r>
      <w:r w:rsidRPr="0074452D">
        <w:rPr>
          <w:rFonts w:eastAsia="Times New Roman" w:cstheme="minorHAnsi"/>
          <w:szCs w:val="24"/>
          <w:lang w:eastAsia="pl-PL"/>
        </w:rPr>
        <w:t>aktywizacj</w:t>
      </w:r>
      <w:r>
        <w:rPr>
          <w:rFonts w:eastAsia="Times New Roman" w:cstheme="minorHAnsi"/>
          <w:szCs w:val="24"/>
          <w:lang w:eastAsia="pl-PL"/>
        </w:rPr>
        <w:t>ę</w:t>
      </w:r>
      <w:r w:rsidRPr="0074452D">
        <w:rPr>
          <w:rFonts w:eastAsia="Times New Roman" w:cstheme="minorHAnsi"/>
          <w:szCs w:val="24"/>
          <w:lang w:eastAsia="pl-PL"/>
        </w:rPr>
        <w:t xml:space="preserve"> środowisk przedszkolnych/szkolnych w zakresie działań prozdrowotnych.</w:t>
      </w:r>
      <w:r>
        <w:rPr>
          <w:rFonts w:eastAsia="Times New Roman" w:cstheme="minorHAnsi"/>
          <w:szCs w:val="24"/>
          <w:lang w:eastAsia="pl-PL"/>
        </w:rPr>
        <w:t xml:space="preserve"> </w:t>
      </w:r>
      <w:r w:rsidRPr="0074452D">
        <w:rPr>
          <w:rFonts w:eastAsia="Times New Roman" w:cstheme="minorHAnsi"/>
          <w:szCs w:val="24"/>
          <w:lang w:eastAsia="pl-PL"/>
        </w:rPr>
        <w:t>Uczestnikami Festiwalu były dzieci przedszkolne występujące jako soliści lub zespoły liczące do 5 osób. W III Festiwalu Piosenki o zdrowiu wzięło udział 41 młodych wykonawców z 3 przedszkoli oraz 6 szkół podstawowych</w:t>
      </w:r>
      <w:r>
        <w:rPr>
          <w:rFonts w:eastAsia="Times New Roman" w:cstheme="minorHAnsi"/>
          <w:szCs w:val="24"/>
          <w:lang w:eastAsia="pl-PL"/>
        </w:rPr>
        <w:t>,</w:t>
      </w:r>
      <w:r w:rsidRPr="0074452D">
        <w:rPr>
          <w:rFonts w:eastAsia="Times New Roman" w:cstheme="minorHAnsi"/>
          <w:szCs w:val="24"/>
          <w:lang w:eastAsia="pl-PL"/>
        </w:rPr>
        <w:t xml:space="preserve"> których oceniało jury. Wszyscy uczestnicy Festiwalu dostali upominki w formie statuetek. Zwycięzcy I, II i III miejsca wywalczyli nagrody w postaci pucharów oraz dyplomów dla przedszkoli do których uczęszczają.</w:t>
      </w:r>
    </w:p>
    <w:p w14:paraId="0B0BE41B" w14:textId="77777777" w:rsidR="00E5650E" w:rsidRPr="0074452D" w:rsidRDefault="00E5650E" w:rsidP="0062240B">
      <w:pPr>
        <w:pStyle w:val="Stylnastroninternet"/>
        <w:rPr>
          <w:rFonts w:eastAsia="Times New Roman" w:cstheme="minorHAnsi"/>
          <w:szCs w:val="24"/>
          <w:lang w:eastAsia="pl-PL"/>
        </w:rPr>
      </w:pPr>
    </w:p>
    <w:p w14:paraId="63E09A16" w14:textId="187FB461" w:rsidR="00E027AB" w:rsidRPr="00C279E3" w:rsidRDefault="00E027AB" w:rsidP="00A51131">
      <w:pPr>
        <w:pStyle w:val="Nagwek3"/>
        <w:numPr>
          <w:ilvl w:val="1"/>
          <w:numId w:val="131"/>
        </w:numPr>
        <w:spacing w:before="0"/>
        <w:ind w:left="851" w:hanging="491"/>
        <w:rPr>
          <w:rFonts w:eastAsia="Times New Roman"/>
          <w:lang w:eastAsia="pl-PL"/>
        </w:rPr>
      </w:pPr>
      <w:bookmarkStart w:id="1775" w:name="_Toc135828564"/>
      <w:r w:rsidRPr="006A46C2">
        <w:rPr>
          <w:rFonts w:eastAsia="Times New Roman"/>
          <w:lang w:eastAsia="pl-PL"/>
        </w:rPr>
        <w:t>Obchody Dnia Seniora (PSSE Gryfice)</w:t>
      </w:r>
      <w:bookmarkEnd w:id="1775"/>
    </w:p>
    <w:p w14:paraId="250A59CA" w14:textId="77777777" w:rsidR="0062240B" w:rsidRDefault="0062240B" w:rsidP="0062240B">
      <w:pPr>
        <w:pStyle w:val="Stylnastroninternet"/>
        <w:rPr>
          <w:lang w:eastAsia="pl-PL"/>
        </w:rPr>
      </w:pPr>
    </w:p>
    <w:p w14:paraId="4FAD8EA5" w14:textId="3AF0B5BC" w:rsidR="0023467C" w:rsidRDefault="00C279E3" w:rsidP="0062240B">
      <w:pPr>
        <w:pStyle w:val="Stylnastroninternet"/>
        <w:rPr>
          <w:lang w:eastAsia="pl-PL"/>
        </w:rPr>
      </w:pPr>
      <w:r w:rsidRPr="0074452D">
        <w:rPr>
          <w:lang w:eastAsia="pl-PL"/>
        </w:rPr>
        <w:t>Celem akcji było promowanie zdrowego stylu życia oraz szczepień ochronnych wśród seniorów. We współpracy z przedstawicielami Komendy Powiatowej Policji w Gryficach oraz</w:t>
      </w:r>
      <w:r w:rsidR="00D25F3E">
        <w:rPr>
          <w:lang w:eastAsia="pl-PL"/>
        </w:rPr>
        <w:t> </w:t>
      </w:r>
      <w:r w:rsidRPr="0074452D">
        <w:rPr>
          <w:lang w:eastAsia="pl-PL"/>
        </w:rPr>
        <w:t>Inspektoratu ZUS w Gryficach przeprowadzono 2 prelekcje dla seniorów w Domu Pomocy Społecznej w Jarominie oraz w Polskim Stowarzyszeniu na Rzecz Osób z</w:t>
      </w:r>
      <w:r w:rsidR="00D25F3E">
        <w:rPr>
          <w:lang w:eastAsia="pl-PL"/>
        </w:rPr>
        <w:t> </w:t>
      </w:r>
      <w:r w:rsidRPr="0074452D">
        <w:rPr>
          <w:lang w:eastAsia="pl-PL"/>
        </w:rPr>
        <w:t>Niepełnosprawnością Intelektualną w Trzebiatowie. Poruszano kwestie dot. profilaktyki chorób zakaźnych, szczepień ochronnych, higieny rąk, profilaktyki czerniaka, zwracania uwagi na etykiety podczas zakupu środków spożywczych.</w:t>
      </w:r>
    </w:p>
    <w:p w14:paraId="7D939E61" w14:textId="77777777" w:rsidR="0062240B" w:rsidRPr="0074452D" w:rsidRDefault="0062240B" w:rsidP="0062240B">
      <w:pPr>
        <w:pStyle w:val="Stylnastroninternet"/>
        <w:rPr>
          <w:lang w:eastAsia="pl-PL"/>
        </w:rPr>
      </w:pPr>
    </w:p>
    <w:p w14:paraId="3A843009" w14:textId="7D80C0C5" w:rsidR="00E027AB" w:rsidRDefault="00E027AB" w:rsidP="00A51131">
      <w:pPr>
        <w:pStyle w:val="Nagwek3"/>
        <w:numPr>
          <w:ilvl w:val="1"/>
          <w:numId w:val="131"/>
        </w:numPr>
        <w:spacing w:before="0"/>
        <w:ind w:left="851" w:hanging="491"/>
        <w:rPr>
          <w:rStyle w:val="Nagwek2Znak"/>
          <w:rFonts w:cstheme="minorHAnsi"/>
          <w:b/>
          <w:bCs/>
          <w:sz w:val="24"/>
          <w:szCs w:val="24"/>
        </w:rPr>
      </w:pPr>
      <w:bookmarkStart w:id="1776" w:name="_Toc135828565"/>
      <w:r w:rsidRPr="006A46C2">
        <w:rPr>
          <w:rStyle w:val="Nagwek2Znak"/>
          <w:rFonts w:cstheme="minorHAnsi"/>
          <w:b/>
          <w:bCs/>
          <w:sz w:val="24"/>
          <w:szCs w:val="24"/>
        </w:rPr>
        <w:t>Grzybobranie</w:t>
      </w:r>
      <w:r w:rsidR="005A5A82">
        <w:rPr>
          <w:rStyle w:val="Nagwek2Znak"/>
          <w:rFonts w:cstheme="minorHAnsi"/>
          <w:b/>
          <w:bCs/>
          <w:sz w:val="24"/>
          <w:szCs w:val="24"/>
        </w:rPr>
        <w:t xml:space="preserve"> z </w:t>
      </w:r>
      <w:r w:rsidRPr="006A46C2">
        <w:rPr>
          <w:rStyle w:val="Nagwek2Znak"/>
          <w:rFonts w:cstheme="minorHAnsi"/>
          <w:b/>
          <w:bCs/>
          <w:sz w:val="24"/>
          <w:szCs w:val="24"/>
        </w:rPr>
        <w:t>Inspekcją Sanitarną (PSSE Gryfino)</w:t>
      </w:r>
      <w:bookmarkEnd w:id="1776"/>
    </w:p>
    <w:p w14:paraId="4E92E976" w14:textId="77777777" w:rsidR="00CF708F" w:rsidRPr="00CF708F" w:rsidRDefault="00CF708F" w:rsidP="0062240B">
      <w:pPr>
        <w:pStyle w:val="Stylnastroninternet"/>
      </w:pPr>
    </w:p>
    <w:p w14:paraId="394A12A4" w14:textId="181D5426" w:rsidR="00C279E3" w:rsidRPr="0074452D" w:rsidRDefault="00C279E3" w:rsidP="0062240B">
      <w:pPr>
        <w:pStyle w:val="Stylnastroninternet"/>
        <w:rPr>
          <w:rFonts w:cstheme="minorHAnsi"/>
          <w:szCs w:val="24"/>
        </w:rPr>
      </w:pPr>
      <w:r w:rsidRPr="0074452D">
        <w:rPr>
          <w:rFonts w:cstheme="minorHAnsi"/>
          <w:szCs w:val="24"/>
        </w:rPr>
        <w:t>Zorganizowano stoisko edukacyjne na parkingu leśnym na terenie gm. Widuchowa z</w:t>
      </w:r>
      <w:r w:rsidR="00D25F3E">
        <w:rPr>
          <w:rFonts w:cstheme="minorHAnsi"/>
          <w:szCs w:val="24"/>
        </w:rPr>
        <w:t> </w:t>
      </w:r>
      <w:r w:rsidRPr="0074452D">
        <w:rPr>
          <w:rFonts w:cstheme="minorHAnsi"/>
          <w:szCs w:val="24"/>
        </w:rPr>
        <w:t>zakresu zatruć grzybami i nauki właściwego i bezpiecznego zebrania grzybów, wspólne grzybobranie uczestników z pracownikami Inspekcji Sanitarnej, oględziny i ocena zborów, ognisko z kiełbaskami. W działaniu brał udział leśniczy leśnictwa Widuchowa, strażacy z OSP Ognica oraz Arkadiusz Bednarz -Zachodniopomorska Grupa Ratowniczo-Poszukiwawcza "GRYF". W trakcie akcji wykonywany był pokaz udzielania pierwszej pomocy.</w:t>
      </w:r>
    </w:p>
    <w:p w14:paraId="69B9F8C3" w14:textId="306D4F9B" w:rsidR="00C279E3" w:rsidRPr="0074452D" w:rsidRDefault="00C279E3" w:rsidP="0062240B">
      <w:pPr>
        <w:pStyle w:val="Stylnastroninternet"/>
        <w:rPr>
          <w:rFonts w:cstheme="minorHAnsi"/>
          <w:szCs w:val="24"/>
        </w:rPr>
      </w:pPr>
      <w:r w:rsidRPr="0074452D">
        <w:rPr>
          <w:rFonts w:cstheme="minorHAnsi"/>
          <w:szCs w:val="24"/>
        </w:rPr>
        <w:lastRenderedPageBreak/>
        <w:t>Na terenie</w:t>
      </w:r>
      <w:r>
        <w:rPr>
          <w:rFonts w:cstheme="minorHAnsi"/>
          <w:szCs w:val="24"/>
        </w:rPr>
        <w:t xml:space="preserve"> </w:t>
      </w:r>
      <w:r w:rsidRPr="0074452D">
        <w:rPr>
          <w:rFonts w:cstheme="minorHAnsi"/>
          <w:szCs w:val="24"/>
        </w:rPr>
        <w:t>województwa zachodniopomorskiego prowadzono edukację społeczności lokalnych, zarówno bezpośrednio jak i poprzez strony internetowe oraz informacje w</w:t>
      </w:r>
      <w:r w:rsidR="00197745">
        <w:rPr>
          <w:rFonts w:cstheme="minorHAnsi"/>
          <w:szCs w:val="24"/>
        </w:rPr>
        <w:t> </w:t>
      </w:r>
      <w:r w:rsidRPr="0074452D">
        <w:rPr>
          <w:rFonts w:cstheme="minorHAnsi"/>
          <w:szCs w:val="24"/>
        </w:rPr>
        <w:t>mediach społecznościowych. Głównymi grupami odbiorców byli rodzice, m.in. w ramach Europejskiego</w:t>
      </w:r>
      <w:r>
        <w:rPr>
          <w:rFonts w:cstheme="minorHAnsi"/>
          <w:szCs w:val="24"/>
        </w:rPr>
        <w:t xml:space="preserve"> </w:t>
      </w:r>
      <w:r w:rsidRPr="0074452D">
        <w:rPr>
          <w:rFonts w:cstheme="minorHAnsi"/>
          <w:szCs w:val="24"/>
        </w:rPr>
        <w:t>Tygodnia Szczepień w tym akcji „Zaszczep w sobie chęć szczepienia”. (5394 odbiorców).Organizowano również działania edukacyjne</w:t>
      </w:r>
      <w:r>
        <w:rPr>
          <w:rFonts w:cstheme="minorHAnsi"/>
          <w:szCs w:val="24"/>
        </w:rPr>
        <w:t xml:space="preserve"> </w:t>
      </w:r>
      <w:r w:rsidRPr="0074452D">
        <w:rPr>
          <w:rFonts w:cstheme="minorHAnsi"/>
          <w:szCs w:val="24"/>
        </w:rPr>
        <w:t>dotyczące</w:t>
      </w:r>
      <w:r>
        <w:rPr>
          <w:rFonts w:cstheme="minorHAnsi"/>
          <w:szCs w:val="24"/>
        </w:rPr>
        <w:t xml:space="preserve"> </w:t>
      </w:r>
      <w:r w:rsidRPr="0074452D">
        <w:rPr>
          <w:rFonts w:cstheme="minorHAnsi"/>
          <w:szCs w:val="24"/>
        </w:rPr>
        <w:t>profilaktyki wszawicy (3634 odbiorców) oraz innych chorób zakaźnych jak odra, grypa COVID dla 4349 mieszkańców województwa. Popularne były również spotkania z przedszkolakami, uczniami szkół podstawowych i średnich dotyczące zdrowego stylu życia, w tym higieny osobistej. Organizowano także</w:t>
      </w:r>
      <w:r>
        <w:rPr>
          <w:rFonts w:cstheme="minorHAnsi"/>
          <w:szCs w:val="24"/>
        </w:rPr>
        <w:t xml:space="preserve"> </w:t>
      </w:r>
      <w:r w:rsidRPr="0074452D">
        <w:rPr>
          <w:rFonts w:cstheme="minorHAnsi"/>
          <w:szCs w:val="24"/>
        </w:rPr>
        <w:t>różnego rodzaju konkursy. Udział w w/w przedsięwzięciach wzięło 12927 dzieci i młodzieży.</w:t>
      </w:r>
    </w:p>
    <w:p w14:paraId="559B91C2" w14:textId="77777777" w:rsidR="00A64771" w:rsidRDefault="00A64771" w:rsidP="008F2D46">
      <w:pPr>
        <w:pStyle w:val="Spisilustracji"/>
        <w:sectPr w:rsidR="00A64771" w:rsidSect="009152FD">
          <w:headerReference w:type="default" r:id="rId81"/>
          <w:pgSz w:w="11906" w:h="16838"/>
          <w:pgMar w:top="1418" w:right="1418" w:bottom="1418" w:left="1418" w:header="709" w:footer="709" w:gutter="0"/>
          <w:cols w:space="708"/>
          <w:docGrid w:linePitch="360"/>
        </w:sectPr>
      </w:pPr>
    </w:p>
    <w:p w14:paraId="4487FA92" w14:textId="700925B2" w:rsidR="008F2D46" w:rsidRDefault="00D7754D" w:rsidP="008F2D46">
      <w:pPr>
        <w:pStyle w:val="Spisilustracji"/>
      </w:pPr>
      <w:r w:rsidRPr="008F2D46">
        <w:lastRenderedPageBreak/>
        <w:t>SPIS TABEL:</w:t>
      </w:r>
    </w:p>
    <w:p w14:paraId="0D4D3BE4" w14:textId="6B96E866" w:rsidR="006C6D44" w:rsidRDefault="006C6D44">
      <w:pPr>
        <w:pStyle w:val="Spisilustracji"/>
        <w:rPr>
          <w:rFonts w:asciiTheme="minorHAnsi" w:eastAsiaTheme="minorEastAsia" w:hAnsiTheme="minorHAnsi" w:cstheme="minorBidi"/>
          <w:kern w:val="2"/>
          <w:sz w:val="22"/>
          <w:szCs w:val="22"/>
          <w14:ligatures w14:val="standardContextual"/>
        </w:rPr>
      </w:pPr>
      <w:r>
        <w:fldChar w:fldCharType="begin"/>
      </w:r>
      <w:r>
        <w:instrText xml:space="preserve"> TOC \h \z \c "Tabela" </w:instrText>
      </w:r>
      <w:r>
        <w:fldChar w:fldCharType="separate"/>
      </w:r>
      <w:hyperlink w:anchor="_Toc135828566" w:history="1">
        <w:r w:rsidRPr="00464E12">
          <w:rPr>
            <w:rStyle w:val="Hipercze"/>
            <w:rFonts w:cstheme="minorHAnsi"/>
          </w:rPr>
          <w:t>Tabela 1</w:t>
        </w:r>
        <w:r w:rsidRPr="00464E12">
          <w:rPr>
            <w:rStyle w:val="Hipercze"/>
            <w:rFonts w:cstheme="minorHAnsi"/>
            <w:b/>
          </w:rPr>
          <w:t>.</w:t>
        </w:r>
        <w:r w:rsidRPr="00464E12">
          <w:rPr>
            <w:rStyle w:val="Hipercze"/>
            <w:rFonts w:cstheme="minorHAnsi"/>
          </w:rPr>
          <w:t xml:space="preserve"> Dane dotyczące chorób zakaźnych przenoszonych drogą pokarmową w Polsce i woj. zachodniopomorskim w 2022r.</w:t>
        </w:r>
        <w:r>
          <w:rPr>
            <w:webHidden/>
          </w:rPr>
          <w:tab/>
        </w:r>
        <w:r>
          <w:rPr>
            <w:webHidden/>
          </w:rPr>
          <w:fldChar w:fldCharType="begin"/>
        </w:r>
        <w:r>
          <w:rPr>
            <w:webHidden/>
          </w:rPr>
          <w:instrText xml:space="preserve"> PAGEREF _Toc135828566 \h </w:instrText>
        </w:r>
        <w:r>
          <w:rPr>
            <w:webHidden/>
          </w:rPr>
        </w:r>
        <w:r>
          <w:rPr>
            <w:webHidden/>
          </w:rPr>
          <w:fldChar w:fldCharType="separate"/>
        </w:r>
        <w:r>
          <w:rPr>
            <w:webHidden/>
          </w:rPr>
          <w:t>10</w:t>
        </w:r>
        <w:r>
          <w:rPr>
            <w:webHidden/>
          </w:rPr>
          <w:fldChar w:fldCharType="end"/>
        </w:r>
      </w:hyperlink>
    </w:p>
    <w:p w14:paraId="66FF5F36" w14:textId="605B876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67" w:history="1">
        <w:r w:rsidRPr="00464E12">
          <w:rPr>
            <w:rStyle w:val="Hipercze"/>
          </w:rPr>
          <w:t>Tabela 2</w:t>
        </w:r>
        <w:r w:rsidRPr="00464E12">
          <w:rPr>
            <w:rStyle w:val="Hipercze"/>
            <w:b/>
          </w:rPr>
          <w:t>.</w:t>
        </w:r>
        <w:r w:rsidRPr="00464E12">
          <w:rPr>
            <w:rStyle w:val="Hipercze"/>
          </w:rPr>
          <w:t xml:space="preserve"> Liczba nosicieli Salmonella typhi i paratyphi B i C w 2022 r. na terenie woj. zachodniopomorskiego</w:t>
        </w:r>
        <w:r>
          <w:rPr>
            <w:webHidden/>
          </w:rPr>
          <w:tab/>
        </w:r>
        <w:r>
          <w:rPr>
            <w:webHidden/>
          </w:rPr>
          <w:fldChar w:fldCharType="begin"/>
        </w:r>
        <w:r>
          <w:rPr>
            <w:webHidden/>
          </w:rPr>
          <w:instrText xml:space="preserve"> PAGEREF _Toc135828567 \h </w:instrText>
        </w:r>
        <w:r>
          <w:rPr>
            <w:webHidden/>
          </w:rPr>
        </w:r>
        <w:r>
          <w:rPr>
            <w:webHidden/>
          </w:rPr>
          <w:fldChar w:fldCharType="separate"/>
        </w:r>
        <w:r>
          <w:rPr>
            <w:webHidden/>
          </w:rPr>
          <w:t>11</w:t>
        </w:r>
        <w:r>
          <w:rPr>
            <w:webHidden/>
          </w:rPr>
          <w:fldChar w:fldCharType="end"/>
        </w:r>
      </w:hyperlink>
    </w:p>
    <w:p w14:paraId="6DF47C19" w14:textId="330C052A"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68" w:history="1">
        <w:r w:rsidRPr="00464E12">
          <w:rPr>
            <w:rStyle w:val="Hipercze"/>
          </w:rPr>
          <w:t>Tabela 3. Liczba nosicieli Salmonella typhi i paratyphi B i C w rejestrach PSSE (stan na 31.12.2022 r.)</w:t>
        </w:r>
        <w:r>
          <w:rPr>
            <w:webHidden/>
          </w:rPr>
          <w:tab/>
        </w:r>
        <w:r>
          <w:rPr>
            <w:webHidden/>
          </w:rPr>
          <w:fldChar w:fldCharType="begin"/>
        </w:r>
        <w:r>
          <w:rPr>
            <w:webHidden/>
          </w:rPr>
          <w:instrText xml:space="preserve"> PAGEREF _Toc135828568 \h </w:instrText>
        </w:r>
        <w:r>
          <w:rPr>
            <w:webHidden/>
          </w:rPr>
        </w:r>
        <w:r>
          <w:rPr>
            <w:webHidden/>
          </w:rPr>
          <w:fldChar w:fldCharType="separate"/>
        </w:r>
        <w:r>
          <w:rPr>
            <w:webHidden/>
          </w:rPr>
          <w:t>11</w:t>
        </w:r>
        <w:r>
          <w:rPr>
            <w:webHidden/>
          </w:rPr>
          <w:fldChar w:fldCharType="end"/>
        </w:r>
      </w:hyperlink>
    </w:p>
    <w:p w14:paraId="5749B0FC" w14:textId="7D0F0E3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69" w:history="1">
        <w:r w:rsidRPr="00464E12">
          <w:rPr>
            <w:rStyle w:val="Hipercze"/>
            <w:rFonts w:cstheme="minorHAnsi"/>
          </w:rPr>
          <w:t>Tabela 4. Zestawienie liczby ognisk zbiorowych zachorowań na choroby przenoszone drogą pokarmową oraz liczby narażonych i chorych, w tym dzieci do 14 roku życia na terenie woj. zachodniopomorskiego w latach 2018 – 2022</w:t>
        </w:r>
        <w:r>
          <w:rPr>
            <w:webHidden/>
          </w:rPr>
          <w:tab/>
        </w:r>
        <w:r>
          <w:rPr>
            <w:webHidden/>
          </w:rPr>
          <w:fldChar w:fldCharType="begin"/>
        </w:r>
        <w:r>
          <w:rPr>
            <w:webHidden/>
          </w:rPr>
          <w:instrText xml:space="preserve"> PAGEREF _Toc135828569 \h </w:instrText>
        </w:r>
        <w:r>
          <w:rPr>
            <w:webHidden/>
          </w:rPr>
        </w:r>
        <w:r>
          <w:rPr>
            <w:webHidden/>
          </w:rPr>
          <w:fldChar w:fldCharType="separate"/>
        </w:r>
        <w:r>
          <w:rPr>
            <w:webHidden/>
          </w:rPr>
          <w:t>12</w:t>
        </w:r>
        <w:r>
          <w:rPr>
            <w:webHidden/>
          </w:rPr>
          <w:fldChar w:fldCharType="end"/>
        </w:r>
      </w:hyperlink>
    </w:p>
    <w:p w14:paraId="41178E96" w14:textId="64A45AC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0" w:history="1">
        <w:r w:rsidRPr="00464E12">
          <w:rPr>
            <w:rStyle w:val="Hipercze"/>
            <w:rFonts w:cstheme="minorHAnsi"/>
          </w:rPr>
          <w:t>Tabela 5. Liczba zachorowań i współczynnik zapadalności na wirusowe zapalenia wątroby ogółem w Polsce i woj. zachodniopomorskim w latach 2018-2022</w:t>
        </w:r>
        <w:r>
          <w:rPr>
            <w:webHidden/>
          </w:rPr>
          <w:tab/>
        </w:r>
        <w:r>
          <w:rPr>
            <w:webHidden/>
          </w:rPr>
          <w:fldChar w:fldCharType="begin"/>
        </w:r>
        <w:r>
          <w:rPr>
            <w:webHidden/>
          </w:rPr>
          <w:instrText xml:space="preserve"> PAGEREF _Toc135828570 \h </w:instrText>
        </w:r>
        <w:r>
          <w:rPr>
            <w:webHidden/>
          </w:rPr>
        </w:r>
        <w:r>
          <w:rPr>
            <w:webHidden/>
          </w:rPr>
          <w:fldChar w:fldCharType="separate"/>
        </w:r>
        <w:r>
          <w:rPr>
            <w:webHidden/>
          </w:rPr>
          <w:t>13</w:t>
        </w:r>
        <w:r>
          <w:rPr>
            <w:webHidden/>
          </w:rPr>
          <w:fldChar w:fldCharType="end"/>
        </w:r>
      </w:hyperlink>
    </w:p>
    <w:p w14:paraId="3FC5DE91" w14:textId="5D6FD4C9"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1" w:history="1">
        <w:r w:rsidRPr="00464E12">
          <w:rPr>
            <w:rStyle w:val="Hipercze"/>
          </w:rPr>
          <w:t>Tabela 6. Liczba zachorowań i współczynnik zapadalności na wirusowe zapalenie wątroby typu a w Polsce i na terenie woj. zachodniopomorskiego w latach 2018-2022</w:t>
        </w:r>
        <w:r>
          <w:rPr>
            <w:webHidden/>
          </w:rPr>
          <w:tab/>
        </w:r>
        <w:r>
          <w:rPr>
            <w:webHidden/>
          </w:rPr>
          <w:fldChar w:fldCharType="begin"/>
        </w:r>
        <w:r>
          <w:rPr>
            <w:webHidden/>
          </w:rPr>
          <w:instrText xml:space="preserve"> PAGEREF _Toc135828571 \h </w:instrText>
        </w:r>
        <w:r>
          <w:rPr>
            <w:webHidden/>
          </w:rPr>
        </w:r>
        <w:r>
          <w:rPr>
            <w:webHidden/>
          </w:rPr>
          <w:fldChar w:fldCharType="separate"/>
        </w:r>
        <w:r>
          <w:rPr>
            <w:webHidden/>
          </w:rPr>
          <w:t>14</w:t>
        </w:r>
        <w:r>
          <w:rPr>
            <w:webHidden/>
          </w:rPr>
          <w:fldChar w:fldCharType="end"/>
        </w:r>
      </w:hyperlink>
    </w:p>
    <w:p w14:paraId="24F844DB" w14:textId="1783301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2" w:history="1">
        <w:r w:rsidRPr="00464E12">
          <w:rPr>
            <w:rStyle w:val="Hipercze"/>
          </w:rPr>
          <w:t>Tabela 7. Liczba zachorowań i współczynnik zapadalności na wirusowe zapalenie wątroby typu B w latach 2018-2022 w Polsce i woj. zachodniopomorskim</w:t>
        </w:r>
        <w:r>
          <w:rPr>
            <w:webHidden/>
          </w:rPr>
          <w:tab/>
        </w:r>
        <w:r>
          <w:rPr>
            <w:webHidden/>
          </w:rPr>
          <w:fldChar w:fldCharType="begin"/>
        </w:r>
        <w:r>
          <w:rPr>
            <w:webHidden/>
          </w:rPr>
          <w:instrText xml:space="preserve"> PAGEREF _Toc135828572 \h </w:instrText>
        </w:r>
        <w:r>
          <w:rPr>
            <w:webHidden/>
          </w:rPr>
        </w:r>
        <w:r>
          <w:rPr>
            <w:webHidden/>
          </w:rPr>
          <w:fldChar w:fldCharType="separate"/>
        </w:r>
        <w:r>
          <w:rPr>
            <w:webHidden/>
          </w:rPr>
          <w:t>14</w:t>
        </w:r>
        <w:r>
          <w:rPr>
            <w:webHidden/>
          </w:rPr>
          <w:fldChar w:fldCharType="end"/>
        </w:r>
      </w:hyperlink>
    </w:p>
    <w:p w14:paraId="637659C7" w14:textId="7EBA974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3" w:history="1">
        <w:r w:rsidRPr="00464E12">
          <w:rPr>
            <w:rStyle w:val="Hipercze"/>
          </w:rPr>
          <w:t>Tabela 8. Liczba zachorowań i współczynnik zapadalności na wirusowe zapalenie wątroby typu C w latach 2018-2022 w Polsce i woj. zachodniopomorskim</w:t>
        </w:r>
        <w:r>
          <w:rPr>
            <w:webHidden/>
          </w:rPr>
          <w:tab/>
        </w:r>
        <w:r>
          <w:rPr>
            <w:webHidden/>
          </w:rPr>
          <w:fldChar w:fldCharType="begin"/>
        </w:r>
        <w:r>
          <w:rPr>
            <w:webHidden/>
          </w:rPr>
          <w:instrText xml:space="preserve"> PAGEREF _Toc135828573 \h </w:instrText>
        </w:r>
        <w:r>
          <w:rPr>
            <w:webHidden/>
          </w:rPr>
        </w:r>
        <w:r>
          <w:rPr>
            <w:webHidden/>
          </w:rPr>
          <w:fldChar w:fldCharType="separate"/>
        </w:r>
        <w:r>
          <w:rPr>
            <w:webHidden/>
          </w:rPr>
          <w:t>15</w:t>
        </w:r>
        <w:r>
          <w:rPr>
            <w:webHidden/>
          </w:rPr>
          <w:fldChar w:fldCharType="end"/>
        </w:r>
      </w:hyperlink>
    </w:p>
    <w:p w14:paraId="4E5F076D" w14:textId="78AB54D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4" w:history="1">
        <w:r w:rsidRPr="00464E12">
          <w:rPr>
            <w:rStyle w:val="Hipercze"/>
            <w:rFonts w:cstheme="minorHAnsi"/>
          </w:rPr>
          <w:t>Tabela 9. Liczba osób zaszczepionych przeciw grypie na terenie woj. zachodniopomorskiego w latach 2016- 2022</w:t>
        </w:r>
        <w:r>
          <w:rPr>
            <w:webHidden/>
          </w:rPr>
          <w:tab/>
        </w:r>
        <w:r>
          <w:rPr>
            <w:webHidden/>
          </w:rPr>
          <w:fldChar w:fldCharType="begin"/>
        </w:r>
        <w:r>
          <w:rPr>
            <w:webHidden/>
          </w:rPr>
          <w:instrText xml:space="preserve"> PAGEREF _Toc135828574 \h </w:instrText>
        </w:r>
        <w:r>
          <w:rPr>
            <w:webHidden/>
          </w:rPr>
        </w:r>
        <w:r>
          <w:rPr>
            <w:webHidden/>
          </w:rPr>
          <w:fldChar w:fldCharType="separate"/>
        </w:r>
        <w:r>
          <w:rPr>
            <w:webHidden/>
          </w:rPr>
          <w:t>17</w:t>
        </w:r>
        <w:r>
          <w:rPr>
            <w:webHidden/>
          </w:rPr>
          <w:fldChar w:fldCharType="end"/>
        </w:r>
      </w:hyperlink>
    </w:p>
    <w:p w14:paraId="2EACBC29" w14:textId="222E16C2"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5" w:history="1">
        <w:r w:rsidRPr="00464E12">
          <w:rPr>
            <w:rStyle w:val="Hipercze"/>
          </w:rPr>
          <w:t>Tabela 10. Liczba zachorowań na krztusiec w roku 2022 ze względu na miejsce występowania</w:t>
        </w:r>
        <w:r>
          <w:rPr>
            <w:webHidden/>
          </w:rPr>
          <w:tab/>
        </w:r>
        <w:r>
          <w:rPr>
            <w:webHidden/>
          </w:rPr>
          <w:fldChar w:fldCharType="begin"/>
        </w:r>
        <w:r>
          <w:rPr>
            <w:webHidden/>
          </w:rPr>
          <w:instrText xml:space="preserve"> PAGEREF _Toc135828575 \h </w:instrText>
        </w:r>
        <w:r>
          <w:rPr>
            <w:webHidden/>
          </w:rPr>
        </w:r>
        <w:r>
          <w:rPr>
            <w:webHidden/>
          </w:rPr>
          <w:fldChar w:fldCharType="separate"/>
        </w:r>
        <w:r>
          <w:rPr>
            <w:webHidden/>
          </w:rPr>
          <w:t>18</w:t>
        </w:r>
        <w:r>
          <w:rPr>
            <w:webHidden/>
          </w:rPr>
          <w:fldChar w:fldCharType="end"/>
        </w:r>
      </w:hyperlink>
    </w:p>
    <w:p w14:paraId="33BB4963" w14:textId="598F06C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6" w:history="1">
        <w:r w:rsidRPr="00464E12">
          <w:rPr>
            <w:rStyle w:val="Hipercze"/>
          </w:rPr>
          <w:t>Tabela 11. Liczba zachorowań i współczynnik zapadalności na choroby wieku dziecięcego w Polsce i woj. zachodniopomorskim w latach 2018 – 2022</w:t>
        </w:r>
        <w:r>
          <w:rPr>
            <w:webHidden/>
          </w:rPr>
          <w:tab/>
        </w:r>
        <w:r>
          <w:rPr>
            <w:webHidden/>
          </w:rPr>
          <w:fldChar w:fldCharType="begin"/>
        </w:r>
        <w:r>
          <w:rPr>
            <w:webHidden/>
          </w:rPr>
          <w:instrText xml:space="preserve"> PAGEREF _Toc135828576 \h </w:instrText>
        </w:r>
        <w:r>
          <w:rPr>
            <w:webHidden/>
          </w:rPr>
        </w:r>
        <w:r>
          <w:rPr>
            <w:webHidden/>
          </w:rPr>
          <w:fldChar w:fldCharType="separate"/>
        </w:r>
        <w:r>
          <w:rPr>
            <w:webHidden/>
          </w:rPr>
          <w:t>20</w:t>
        </w:r>
        <w:r>
          <w:rPr>
            <w:webHidden/>
          </w:rPr>
          <w:fldChar w:fldCharType="end"/>
        </w:r>
      </w:hyperlink>
    </w:p>
    <w:p w14:paraId="32FB224C" w14:textId="074B893A"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7" w:history="1">
        <w:r w:rsidRPr="00464E12">
          <w:rPr>
            <w:rStyle w:val="Hipercze"/>
          </w:rPr>
          <w:t>Tabela 12. Liczba zachorowań i współczynnik zapadalności na bakteryjne zapalenie opon mózgowych i/lub mózgu w Polsce i woj. zachodniopomorskim w latach 2021-2022</w:t>
        </w:r>
        <w:r>
          <w:rPr>
            <w:webHidden/>
          </w:rPr>
          <w:tab/>
        </w:r>
        <w:r>
          <w:rPr>
            <w:webHidden/>
          </w:rPr>
          <w:fldChar w:fldCharType="begin"/>
        </w:r>
        <w:r>
          <w:rPr>
            <w:webHidden/>
          </w:rPr>
          <w:instrText xml:space="preserve"> PAGEREF _Toc135828577 \h </w:instrText>
        </w:r>
        <w:r>
          <w:rPr>
            <w:webHidden/>
          </w:rPr>
        </w:r>
        <w:r>
          <w:rPr>
            <w:webHidden/>
          </w:rPr>
          <w:fldChar w:fldCharType="separate"/>
        </w:r>
        <w:r>
          <w:rPr>
            <w:webHidden/>
          </w:rPr>
          <w:t>21</w:t>
        </w:r>
        <w:r>
          <w:rPr>
            <w:webHidden/>
          </w:rPr>
          <w:fldChar w:fldCharType="end"/>
        </w:r>
      </w:hyperlink>
    </w:p>
    <w:p w14:paraId="675F9473" w14:textId="7A4E86A4"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8" w:history="1">
        <w:r w:rsidRPr="00464E12">
          <w:rPr>
            <w:rStyle w:val="Hipercze"/>
          </w:rPr>
          <w:t>Tabela 13. Inwazyjna</w:t>
        </w:r>
        <w:r w:rsidRPr="00464E12">
          <w:rPr>
            <w:rStyle w:val="Hipercze"/>
            <w:b/>
          </w:rPr>
          <w:t xml:space="preserve"> </w:t>
        </w:r>
        <w:r w:rsidRPr="00464E12">
          <w:rPr>
            <w:rStyle w:val="Hipercze"/>
          </w:rPr>
          <w:t>choroba meningokokowa w woj. zachodniopomorskim w 2022 r. z uwzględnieniem wieku i miejsca wystąpienia zachorowania</w:t>
        </w:r>
        <w:r>
          <w:rPr>
            <w:webHidden/>
          </w:rPr>
          <w:tab/>
        </w:r>
        <w:r>
          <w:rPr>
            <w:webHidden/>
          </w:rPr>
          <w:fldChar w:fldCharType="begin"/>
        </w:r>
        <w:r>
          <w:rPr>
            <w:webHidden/>
          </w:rPr>
          <w:instrText xml:space="preserve"> PAGEREF _Toc135828578 \h </w:instrText>
        </w:r>
        <w:r>
          <w:rPr>
            <w:webHidden/>
          </w:rPr>
        </w:r>
        <w:r>
          <w:rPr>
            <w:webHidden/>
          </w:rPr>
          <w:fldChar w:fldCharType="separate"/>
        </w:r>
        <w:r>
          <w:rPr>
            <w:webHidden/>
          </w:rPr>
          <w:t>23</w:t>
        </w:r>
        <w:r>
          <w:rPr>
            <w:webHidden/>
          </w:rPr>
          <w:fldChar w:fldCharType="end"/>
        </w:r>
      </w:hyperlink>
    </w:p>
    <w:p w14:paraId="58CEED9F" w14:textId="3AA25F43"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79" w:history="1">
        <w:r w:rsidRPr="00464E12">
          <w:rPr>
            <w:rStyle w:val="Hipercze"/>
          </w:rPr>
          <w:t>Tabela 14. Liczba zachorowań na inwazyjną chorobę meningokokową w latach 2018-2022 ze względu na etiologię</w:t>
        </w:r>
        <w:r>
          <w:rPr>
            <w:webHidden/>
          </w:rPr>
          <w:tab/>
        </w:r>
        <w:r>
          <w:rPr>
            <w:webHidden/>
          </w:rPr>
          <w:fldChar w:fldCharType="begin"/>
        </w:r>
        <w:r>
          <w:rPr>
            <w:webHidden/>
          </w:rPr>
          <w:instrText xml:space="preserve"> PAGEREF _Toc135828579 \h </w:instrText>
        </w:r>
        <w:r>
          <w:rPr>
            <w:webHidden/>
          </w:rPr>
        </w:r>
        <w:r>
          <w:rPr>
            <w:webHidden/>
          </w:rPr>
          <w:fldChar w:fldCharType="separate"/>
        </w:r>
        <w:r>
          <w:rPr>
            <w:webHidden/>
          </w:rPr>
          <w:t>23</w:t>
        </w:r>
        <w:r>
          <w:rPr>
            <w:webHidden/>
          </w:rPr>
          <w:fldChar w:fldCharType="end"/>
        </w:r>
      </w:hyperlink>
    </w:p>
    <w:p w14:paraId="157ED18B" w14:textId="32ECF80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0" w:history="1">
        <w:r w:rsidRPr="00464E12">
          <w:rPr>
            <w:rStyle w:val="Hipercze"/>
          </w:rPr>
          <w:t>Tabela 15.</w:t>
        </w:r>
        <w:r w:rsidRPr="00464E12">
          <w:rPr>
            <w:rStyle w:val="Hipercze"/>
            <w:b/>
            <w:bCs/>
          </w:rPr>
          <w:t xml:space="preserve"> </w:t>
        </w:r>
        <w:r w:rsidRPr="00464E12">
          <w:rPr>
            <w:rStyle w:val="Hipercze"/>
          </w:rPr>
          <w:t>Liczba zachorowań na boreliozę, w tym neuroboreliozę w woj. zachodniopomorskim w latach 2019 – 2022 w ujęciu kwartalnym</w:t>
        </w:r>
        <w:r>
          <w:rPr>
            <w:webHidden/>
          </w:rPr>
          <w:tab/>
        </w:r>
        <w:r>
          <w:rPr>
            <w:webHidden/>
          </w:rPr>
          <w:fldChar w:fldCharType="begin"/>
        </w:r>
        <w:r>
          <w:rPr>
            <w:webHidden/>
          </w:rPr>
          <w:instrText xml:space="preserve"> PAGEREF _Toc135828580 \h </w:instrText>
        </w:r>
        <w:r>
          <w:rPr>
            <w:webHidden/>
          </w:rPr>
        </w:r>
        <w:r>
          <w:rPr>
            <w:webHidden/>
          </w:rPr>
          <w:fldChar w:fldCharType="separate"/>
        </w:r>
        <w:r>
          <w:rPr>
            <w:webHidden/>
          </w:rPr>
          <w:t>25</w:t>
        </w:r>
        <w:r>
          <w:rPr>
            <w:webHidden/>
          </w:rPr>
          <w:fldChar w:fldCharType="end"/>
        </w:r>
      </w:hyperlink>
    </w:p>
    <w:p w14:paraId="3D3980BC" w14:textId="5E0FF35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1" w:history="1">
        <w:r w:rsidRPr="00464E12">
          <w:rPr>
            <w:rStyle w:val="Hipercze"/>
          </w:rPr>
          <w:t>Tabela 16. Liczba przeprowadzonych dochodzeń epidemiologicznych i liczba przypadków styczności i narażenia na wściekliznę zgłoszonych na terenie woj. zachodniopomorskiego, po których wdrożono szczepienia p/wściekliźnie w latach 2018- 2022</w:t>
        </w:r>
        <w:r>
          <w:rPr>
            <w:webHidden/>
          </w:rPr>
          <w:tab/>
        </w:r>
        <w:r>
          <w:rPr>
            <w:webHidden/>
          </w:rPr>
          <w:fldChar w:fldCharType="begin"/>
        </w:r>
        <w:r>
          <w:rPr>
            <w:webHidden/>
          </w:rPr>
          <w:instrText xml:space="preserve"> PAGEREF _Toc135828581 \h </w:instrText>
        </w:r>
        <w:r>
          <w:rPr>
            <w:webHidden/>
          </w:rPr>
        </w:r>
        <w:r>
          <w:rPr>
            <w:webHidden/>
          </w:rPr>
          <w:fldChar w:fldCharType="separate"/>
        </w:r>
        <w:r>
          <w:rPr>
            <w:webHidden/>
          </w:rPr>
          <w:t>26</w:t>
        </w:r>
        <w:r>
          <w:rPr>
            <w:webHidden/>
          </w:rPr>
          <w:fldChar w:fldCharType="end"/>
        </w:r>
      </w:hyperlink>
    </w:p>
    <w:p w14:paraId="620C91D3" w14:textId="041646E3"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2" w:history="1">
        <w:r w:rsidRPr="00464E12">
          <w:rPr>
            <w:rStyle w:val="Hipercze"/>
          </w:rPr>
          <w:t>Tabela 17. Liczba przypadków styczności i narażenia na wściekliznę zgłoszonych w Polsce i na terenie woj. zachodniopomorskiego, po których wdrożono szczepienia p\wściekliźnie w latach 2018–2022</w:t>
        </w:r>
        <w:r>
          <w:rPr>
            <w:webHidden/>
          </w:rPr>
          <w:tab/>
        </w:r>
        <w:r>
          <w:rPr>
            <w:webHidden/>
          </w:rPr>
          <w:fldChar w:fldCharType="begin"/>
        </w:r>
        <w:r>
          <w:rPr>
            <w:webHidden/>
          </w:rPr>
          <w:instrText xml:space="preserve"> PAGEREF _Toc135828582 \h </w:instrText>
        </w:r>
        <w:r>
          <w:rPr>
            <w:webHidden/>
          </w:rPr>
        </w:r>
        <w:r>
          <w:rPr>
            <w:webHidden/>
          </w:rPr>
          <w:fldChar w:fldCharType="separate"/>
        </w:r>
        <w:r>
          <w:rPr>
            <w:webHidden/>
          </w:rPr>
          <w:t>26</w:t>
        </w:r>
        <w:r>
          <w:rPr>
            <w:webHidden/>
          </w:rPr>
          <w:fldChar w:fldCharType="end"/>
        </w:r>
      </w:hyperlink>
    </w:p>
    <w:p w14:paraId="17432A37" w14:textId="719E558C"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3" w:history="1">
        <w:r w:rsidRPr="00464E12">
          <w:rPr>
            <w:rStyle w:val="Hipercze"/>
          </w:rPr>
          <w:t>Tabela 18. Liczba zachorowań i współczynnik zapadalności na kiłę w Polsce i woj. zachodniopomorskim w latach 2018-2022</w:t>
        </w:r>
        <w:r>
          <w:rPr>
            <w:webHidden/>
          </w:rPr>
          <w:tab/>
        </w:r>
        <w:r>
          <w:rPr>
            <w:webHidden/>
          </w:rPr>
          <w:fldChar w:fldCharType="begin"/>
        </w:r>
        <w:r>
          <w:rPr>
            <w:webHidden/>
          </w:rPr>
          <w:instrText xml:space="preserve"> PAGEREF _Toc135828583 \h </w:instrText>
        </w:r>
        <w:r>
          <w:rPr>
            <w:webHidden/>
          </w:rPr>
        </w:r>
        <w:r>
          <w:rPr>
            <w:webHidden/>
          </w:rPr>
          <w:fldChar w:fldCharType="separate"/>
        </w:r>
        <w:r>
          <w:rPr>
            <w:webHidden/>
          </w:rPr>
          <w:t>27</w:t>
        </w:r>
        <w:r>
          <w:rPr>
            <w:webHidden/>
          </w:rPr>
          <w:fldChar w:fldCharType="end"/>
        </w:r>
      </w:hyperlink>
    </w:p>
    <w:p w14:paraId="06B73C4D" w14:textId="548E3F85"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4" w:history="1">
        <w:r w:rsidRPr="00464E12">
          <w:rPr>
            <w:rStyle w:val="Hipercze"/>
            <w:bCs/>
          </w:rPr>
          <w:t>Tabela 19. Liczba zachorowań i współczynnik zapadalności na inne choroby przenoszone drogą płciową w Polsce i woj. zachodniopomorskim w latach 2018-2022</w:t>
        </w:r>
        <w:r>
          <w:rPr>
            <w:webHidden/>
          </w:rPr>
          <w:tab/>
        </w:r>
        <w:r>
          <w:rPr>
            <w:webHidden/>
          </w:rPr>
          <w:fldChar w:fldCharType="begin"/>
        </w:r>
        <w:r>
          <w:rPr>
            <w:webHidden/>
          </w:rPr>
          <w:instrText xml:space="preserve"> PAGEREF _Toc135828584 \h </w:instrText>
        </w:r>
        <w:r>
          <w:rPr>
            <w:webHidden/>
          </w:rPr>
        </w:r>
        <w:r>
          <w:rPr>
            <w:webHidden/>
          </w:rPr>
          <w:fldChar w:fldCharType="separate"/>
        </w:r>
        <w:r>
          <w:rPr>
            <w:webHidden/>
          </w:rPr>
          <w:t>28</w:t>
        </w:r>
        <w:r>
          <w:rPr>
            <w:webHidden/>
          </w:rPr>
          <w:fldChar w:fldCharType="end"/>
        </w:r>
      </w:hyperlink>
    </w:p>
    <w:p w14:paraId="3E9111EA" w14:textId="4E4A4D8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5" w:history="1">
        <w:r w:rsidRPr="00464E12">
          <w:rPr>
            <w:rStyle w:val="Hipercze"/>
            <w:bCs/>
          </w:rPr>
          <w:t>Tabela 20. Liczba zachorowań na gruźlicę w woj. zachodniopomorskim w 2022 r. wg płci, grupy wiekowej oraz miejsca zamieszkania</w:t>
        </w:r>
        <w:r>
          <w:rPr>
            <w:webHidden/>
          </w:rPr>
          <w:tab/>
        </w:r>
        <w:r>
          <w:rPr>
            <w:webHidden/>
          </w:rPr>
          <w:fldChar w:fldCharType="begin"/>
        </w:r>
        <w:r>
          <w:rPr>
            <w:webHidden/>
          </w:rPr>
          <w:instrText xml:space="preserve"> PAGEREF _Toc135828585 \h </w:instrText>
        </w:r>
        <w:r>
          <w:rPr>
            <w:webHidden/>
          </w:rPr>
        </w:r>
        <w:r>
          <w:rPr>
            <w:webHidden/>
          </w:rPr>
          <w:fldChar w:fldCharType="separate"/>
        </w:r>
        <w:r>
          <w:rPr>
            <w:webHidden/>
          </w:rPr>
          <w:t>29</w:t>
        </w:r>
        <w:r>
          <w:rPr>
            <w:webHidden/>
          </w:rPr>
          <w:fldChar w:fldCharType="end"/>
        </w:r>
      </w:hyperlink>
    </w:p>
    <w:p w14:paraId="5E6923D5" w14:textId="39124619"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6" w:history="1">
        <w:r w:rsidRPr="00464E12">
          <w:rPr>
            <w:rStyle w:val="Hipercze"/>
          </w:rPr>
          <w:t>Tabela 21. Liczba zakażeń HIV, zachorowań na AIDS i zgonów w woj. zachodniopomorskim w latach 1985-2022</w:t>
        </w:r>
        <w:r>
          <w:rPr>
            <w:webHidden/>
          </w:rPr>
          <w:tab/>
        </w:r>
        <w:r>
          <w:rPr>
            <w:webHidden/>
          </w:rPr>
          <w:fldChar w:fldCharType="begin"/>
        </w:r>
        <w:r>
          <w:rPr>
            <w:webHidden/>
          </w:rPr>
          <w:instrText xml:space="preserve"> PAGEREF _Toc135828586 \h </w:instrText>
        </w:r>
        <w:r>
          <w:rPr>
            <w:webHidden/>
          </w:rPr>
        </w:r>
        <w:r>
          <w:rPr>
            <w:webHidden/>
          </w:rPr>
          <w:fldChar w:fldCharType="separate"/>
        </w:r>
        <w:r>
          <w:rPr>
            <w:webHidden/>
          </w:rPr>
          <w:t>31</w:t>
        </w:r>
        <w:r>
          <w:rPr>
            <w:webHidden/>
          </w:rPr>
          <w:fldChar w:fldCharType="end"/>
        </w:r>
      </w:hyperlink>
    </w:p>
    <w:p w14:paraId="02909CD1" w14:textId="59FBDFB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7" w:history="1">
        <w:r w:rsidRPr="00464E12">
          <w:rPr>
            <w:rStyle w:val="Hipercze"/>
          </w:rPr>
          <w:t>Tabela 22. Liczba zachorowań i zapadalność na 100 tys. na SARS-CoV-2 w Polsce i woj. zachodniopomorskim - lata 2020-2022</w:t>
        </w:r>
        <w:r>
          <w:rPr>
            <w:webHidden/>
          </w:rPr>
          <w:tab/>
        </w:r>
        <w:r>
          <w:rPr>
            <w:webHidden/>
          </w:rPr>
          <w:fldChar w:fldCharType="begin"/>
        </w:r>
        <w:r>
          <w:rPr>
            <w:webHidden/>
          </w:rPr>
          <w:instrText xml:space="preserve"> PAGEREF _Toc135828587 \h </w:instrText>
        </w:r>
        <w:r>
          <w:rPr>
            <w:webHidden/>
          </w:rPr>
        </w:r>
        <w:r>
          <w:rPr>
            <w:webHidden/>
          </w:rPr>
          <w:fldChar w:fldCharType="separate"/>
        </w:r>
        <w:r>
          <w:rPr>
            <w:webHidden/>
          </w:rPr>
          <w:t>32</w:t>
        </w:r>
        <w:r>
          <w:rPr>
            <w:webHidden/>
          </w:rPr>
          <w:fldChar w:fldCharType="end"/>
        </w:r>
      </w:hyperlink>
    </w:p>
    <w:p w14:paraId="00DCA9C3" w14:textId="51F7230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8" w:history="1">
        <w:r w:rsidRPr="00464E12">
          <w:rPr>
            <w:rStyle w:val="Hipercze"/>
          </w:rPr>
          <w:t>Tabela 23. Liczba zachorowań i zapadalność na wybrane choroby zakaźne, zakażenia i zatrucia w woj. zachodniopomorskim w 2022 roku w porównaniu do 2021 roku</w:t>
        </w:r>
        <w:r>
          <w:rPr>
            <w:webHidden/>
          </w:rPr>
          <w:tab/>
        </w:r>
        <w:r>
          <w:rPr>
            <w:webHidden/>
          </w:rPr>
          <w:fldChar w:fldCharType="begin"/>
        </w:r>
        <w:r>
          <w:rPr>
            <w:webHidden/>
          </w:rPr>
          <w:instrText xml:space="preserve"> PAGEREF _Toc135828588 \h </w:instrText>
        </w:r>
        <w:r>
          <w:rPr>
            <w:webHidden/>
          </w:rPr>
        </w:r>
        <w:r>
          <w:rPr>
            <w:webHidden/>
          </w:rPr>
          <w:fldChar w:fldCharType="separate"/>
        </w:r>
        <w:r>
          <w:rPr>
            <w:webHidden/>
          </w:rPr>
          <w:t>35</w:t>
        </w:r>
        <w:r>
          <w:rPr>
            <w:webHidden/>
          </w:rPr>
          <w:fldChar w:fldCharType="end"/>
        </w:r>
      </w:hyperlink>
    </w:p>
    <w:p w14:paraId="2C695B49" w14:textId="15E418F2"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89" w:history="1">
        <w:r w:rsidRPr="00464E12">
          <w:rPr>
            <w:rStyle w:val="Hipercze"/>
            <w:rFonts w:cstheme="minorHAnsi"/>
          </w:rPr>
          <w:t>Tabela 24. Stan uodpornienia dzieci i młodzieży w rocznikach podlegających szczepieniom w 2022 r.</w:t>
        </w:r>
        <w:r>
          <w:rPr>
            <w:webHidden/>
          </w:rPr>
          <w:tab/>
        </w:r>
        <w:r>
          <w:rPr>
            <w:webHidden/>
          </w:rPr>
          <w:fldChar w:fldCharType="begin"/>
        </w:r>
        <w:r>
          <w:rPr>
            <w:webHidden/>
          </w:rPr>
          <w:instrText xml:space="preserve"> PAGEREF _Toc135828589 \h </w:instrText>
        </w:r>
        <w:r>
          <w:rPr>
            <w:webHidden/>
          </w:rPr>
        </w:r>
        <w:r>
          <w:rPr>
            <w:webHidden/>
          </w:rPr>
          <w:fldChar w:fldCharType="separate"/>
        </w:r>
        <w:r>
          <w:rPr>
            <w:webHidden/>
          </w:rPr>
          <w:t>40</w:t>
        </w:r>
        <w:r>
          <w:rPr>
            <w:webHidden/>
          </w:rPr>
          <w:fldChar w:fldCharType="end"/>
        </w:r>
      </w:hyperlink>
    </w:p>
    <w:p w14:paraId="60DFC7E5" w14:textId="0FF3C288"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0" w:history="1">
        <w:r w:rsidRPr="00464E12">
          <w:rPr>
            <w:rStyle w:val="Hipercze"/>
            <w:rFonts w:cstheme="minorHAnsi"/>
          </w:rPr>
          <w:t>Tabela 25. Liczba niemowląt nieobjętych szczepieniami przeciw gruźlicy w 1 roku życia w latach 2018-2022 na terenie woj. zachodniopomorskiego</w:t>
        </w:r>
        <w:r>
          <w:rPr>
            <w:webHidden/>
          </w:rPr>
          <w:tab/>
        </w:r>
        <w:r>
          <w:rPr>
            <w:webHidden/>
          </w:rPr>
          <w:fldChar w:fldCharType="begin"/>
        </w:r>
        <w:r>
          <w:rPr>
            <w:webHidden/>
          </w:rPr>
          <w:instrText xml:space="preserve"> PAGEREF _Toc135828590 \h </w:instrText>
        </w:r>
        <w:r>
          <w:rPr>
            <w:webHidden/>
          </w:rPr>
        </w:r>
        <w:r>
          <w:rPr>
            <w:webHidden/>
          </w:rPr>
          <w:fldChar w:fldCharType="separate"/>
        </w:r>
        <w:r>
          <w:rPr>
            <w:webHidden/>
          </w:rPr>
          <w:t>40</w:t>
        </w:r>
        <w:r>
          <w:rPr>
            <w:webHidden/>
          </w:rPr>
          <w:fldChar w:fldCharType="end"/>
        </w:r>
      </w:hyperlink>
    </w:p>
    <w:p w14:paraId="040474B9" w14:textId="3B227DE5"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1" w:history="1">
        <w:r w:rsidRPr="00464E12">
          <w:rPr>
            <w:rStyle w:val="Hipercze"/>
            <w:rFonts w:cstheme="minorHAnsi"/>
          </w:rPr>
          <w:t>Tabela 26. Realizacja wybranych szczepień zalecanych i obowiązkowych osób narażonych w sposób szczególny na zakażenia w latach 2018-2022 na terenie woj. zachodniopomorskiego</w:t>
        </w:r>
        <w:r>
          <w:rPr>
            <w:webHidden/>
          </w:rPr>
          <w:tab/>
        </w:r>
        <w:r>
          <w:rPr>
            <w:webHidden/>
          </w:rPr>
          <w:fldChar w:fldCharType="begin"/>
        </w:r>
        <w:r>
          <w:rPr>
            <w:webHidden/>
          </w:rPr>
          <w:instrText xml:space="preserve"> PAGEREF _Toc135828591 \h </w:instrText>
        </w:r>
        <w:r>
          <w:rPr>
            <w:webHidden/>
          </w:rPr>
        </w:r>
        <w:r>
          <w:rPr>
            <w:webHidden/>
          </w:rPr>
          <w:fldChar w:fldCharType="separate"/>
        </w:r>
        <w:r>
          <w:rPr>
            <w:webHidden/>
          </w:rPr>
          <w:t>41</w:t>
        </w:r>
        <w:r>
          <w:rPr>
            <w:webHidden/>
          </w:rPr>
          <w:fldChar w:fldCharType="end"/>
        </w:r>
      </w:hyperlink>
    </w:p>
    <w:p w14:paraId="39FE94CE" w14:textId="53FCE00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2" w:history="1">
        <w:r w:rsidRPr="00464E12">
          <w:rPr>
            <w:rStyle w:val="Hipercze"/>
            <w:rFonts w:cstheme="minorHAnsi"/>
          </w:rPr>
          <w:t>Tabela 27. Liczba osób uchylających się od szczepień ochronnych w latach 2012–2022 na terenie woj. zachodniopomorskiego</w:t>
        </w:r>
        <w:r>
          <w:rPr>
            <w:webHidden/>
          </w:rPr>
          <w:tab/>
        </w:r>
        <w:r>
          <w:rPr>
            <w:webHidden/>
          </w:rPr>
          <w:fldChar w:fldCharType="begin"/>
        </w:r>
        <w:r>
          <w:rPr>
            <w:webHidden/>
          </w:rPr>
          <w:instrText xml:space="preserve"> PAGEREF _Toc135828592 \h </w:instrText>
        </w:r>
        <w:r>
          <w:rPr>
            <w:webHidden/>
          </w:rPr>
        </w:r>
        <w:r>
          <w:rPr>
            <w:webHidden/>
          </w:rPr>
          <w:fldChar w:fldCharType="separate"/>
        </w:r>
        <w:r>
          <w:rPr>
            <w:webHidden/>
          </w:rPr>
          <w:t>42</w:t>
        </w:r>
        <w:r>
          <w:rPr>
            <w:webHidden/>
          </w:rPr>
          <w:fldChar w:fldCharType="end"/>
        </w:r>
      </w:hyperlink>
    </w:p>
    <w:p w14:paraId="769F7421" w14:textId="08BD88DF"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3" w:history="1">
        <w:r w:rsidRPr="00464E12">
          <w:rPr>
            <w:rStyle w:val="Hipercze"/>
            <w:rFonts w:cs="Calibri"/>
          </w:rPr>
          <w:t>Tabela 28. Roczne sprawozdanie ZPWIS w Szczecinie o osobach uchylających się od wykonania obowiązku szczepień ochronnych za 2022 r.</w:t>
        </w:r>
        <w:r>
          <w:rPr>
            <w:webHidden/>
          </w:rPr>
          <w:tab/>
        </w:r>
        <w:r>
          <w:rPr>
            <w:webHidden/>
          </w:rPr>
          <w:fldChar w:fldCharType="begin"/>
        </w:r>
        <w:r>
          <w:rPr>
            <w:webHidden/>
          </w:rPr>
          <w:instrText xml:space="preserve"> PAGEREF _Toc135828593 \h </w:instrText>
        </w:r>
        <w:r>
          <w:rPr>
            <w:webHidden/>
          </w:rPr>
        </w:r>
        <w:r>
          <w:rPr>
            <w:webHidden/>
          </w:rPr>
          <w:fldChar w:fldCharType="separate"/>
        </w:r>
        <w:r>
          <w:rPr>
            <w:webHidden/>
          </w:rPr>
          <w:t>43</w:t>
        </w:r>
        <w:r>
          <w:rPr>
            <w:webHidden/>
          </w:rPr>
          <w:fldChar w:fldCharType="end"/>
        </w:r>
      </w:hyperlink>
    </w:p>
    <w:p w14:paraId="5E371943" w14:textId="6EDE2CD5"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4" w:history="1">
        <w:r w:rsidRPr="00464E12">
          <w:rPr>
            <w:rStyle w:val="Hipercze"/>
          </w:rPr>
          <w:t>Tabela 29. Liczba zgłoszonych NOP w latach 2019–2022 na terenie woj. zachodniopomorskiego.</w:t>
        </w:r>
        <w:r>
          <w:rPr>
            <w:webHidden/>
          </w:rPr>
          <w:tab/>
        </w:r>
        <w:r>
          <w:rPr>
            <w:webHidden/>
          </w:rPr>
          <w:fldChar w:fldCharType="begin"/>
        </w:r>
        <w:r>
          <w:rPr>
            <w:webHidden/>
          </w:rPr>
          <w:instrText xml:space="preserve"> PAGEREF _Toc135828594 \h </w:instrText>
        </w:r>
        <w:r>
          <w:rPr>
            <w:webHidden/>
          </w:rPr>
        </w:r>
        <w:r>
          <w:rPr>
            <w:webHidden/>
          </w:rPr>
          <w:fldChar w:fldCharType="separate"/>
        </w:r>
        <w:r>
          <w:rPr>
            <w:webHidden/>
          </w:rPr>
          <w:t>44</w:t>
        </w:r>
        <w:r>
          <w:rPr>
            <w:webHidden/>
          </w:rPr>
          <w:fldChar w:fldCharType="end"/>
        </w:r>
      </w:hyperlink>
    </w:p>
    <w:p w14:paraId="02D1022D" w14:textId="1DF836DF"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5" w:history="1">
        <w:r w:rsidRPr="00464E12">
          <w:rPr>
            <w:rStyle w:val="Hipercze"/>
          </w:rPr>
          <w:t>Tabela 30. Podmioty działalności leczniczej skontrolowane przez Państwową Inspekcję Sanitarną w woj. zachodniopomorskim w latach 2018-2022</w:t>
        </w:r>
        <w:r>
          <w:rPr>
            <w:webHidden/>
          </w:rPr>
          <w:tab/>
        </w:r>
        <w:r>
          <w:rPr>
            <w:webHidden/>
          </w:rPr>
          <w:fldChar w:fldCharType="begin"/>
        </w:r>
        <w:r>
          <w:rPr>
            <w:webHidden/>
          </w:rPr>
          <w:instrText xml:space="preserve"> PAGEREF _Toc135828595 \h </w:instrText>
        </w:r>
        <w:r>
          <w:rPr>
            <w:webHidden/>
          </w:rPr>
        </w:r>
        <w:r>
          <w:rPr>
            <w:webHidden/>
          </w:rPr>
          <w:fldChar w:fldCharType="separate"/>
        </w:r>
        <w:r>
          <w:rPr>
            <w:webHidden/>
          </w:rPr>
          <w:t>49</w:t>
        </w:r>
        <w:r>
          <w:rPr>
            <w:webHidden/>
          </w:rPr>
          <w:fldChar w:fldCharType="end"/>
        </w:r>
      </w:hyperlink>
    </w:p>
    <w:p w14:paraId="274D1BDE" w14:textId="5001380E"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6" w:history="1">
        <w:r w:rsidRPr="00464E12">
          <w:rPr>
            <w:rStyle w:val="Hipercze"/>
          </w:rPr>
          <w:t>Tabela 31. Nadzór nad stanem sanitarnym podmiotów działalności leczniczej wykonujących stacjonarne i ambulatoryjne świadczenia zdrowotne w woj. zachodniopomorskim w 2022 r.</w:t>
        </w:r>
        <w:r>
          <w:rPr>
            <w:webHidden/>
          </w:rPr>
          <w:tab/>
        </w:r>
        <w:r>
          <w:rPr>
            <w:webHidden/>
          </w:rPr>
          <w:fldChar w:fldCharType="begin"/>
        </w:r>
        <w:r>
          <w:rPr>
            <w:webHidden/>
          </w:rPr>
          <w:instrText xml:space="preserve"> PAGEREF _Toc135828596 \h </w:instrText>
        </w:r>
        <w:r>
          <w:rPr>
            <w:webHidden/>
          </w:rPr>
        </w:r>
        <w:r>
          <w:rPr>
            <w:webHidden/>
          </w:rPr>
          <w:fldChar w:fldCharType="separate"/>
        </w:r>
        <w:r>
          <w:rPr>
            <w:webHidden/>
          </w:rPr>
          <w:t>50</w:t>
        </w:r>
        <w:r>
          <w:rPr>
            <w:webHidden/>
          </w:rPr>
          <w:fldChar w:fldCharType="end"/>
        </w:r>
      </w:hyperlink>
    </w:p>
    <w:p w14:paraId="5432CADF" w14:textId="4CD7691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7" w:history="1">
        <w:r w:rsidRPr="00464E12">
          <w:rPr>
            <w:rStyle w:val="Hipercze"/>
            <w:bCs/>
          </w:rPr>
          <w:t xml:space="preserve">Tabela 32. </w:t>
        </w:r>
        <w:r w:rsidRPr="00464E12">
          <w:rPr>
            <w:rStyle w:val="Hipercze"/>
          </w:rPr>
          <w:t>Wykaz szpitali publicznych i niepublicznych na terenie woj. zachodniopomorskiego będących pod nadzorem PPIS (bez szpitali uzdrowiskowych) - stan na 31.12.2022 r.</w:t>
        </w:r>
        <w:r>
          <w:rPr>
            <w:webHidden/>
          </w:rPr>
          <w:tab/>
        </w:r>
        <w:r>
          <w:rPr>
            <w:webHidden/>
          </w:rPr>
          <w:fldChar w:fldCharType="begin"/>
        </w:r>
        <w:r>
          <w:rPr>
            <w:webHidden/>
          </w:rPr>
          <w:instrText xml:space="preserve"> PAGEREF _Toc135828597 \h </w:instrText>
        </w:r>
        <w:r>
          <w:rPr>
            <w:webHidden/>
          </w:rPr>
        </w:r>
        <w:r>
          <w:rPr>
            <w:webHidden/>
          </w:rPr>
          <w:fldChar w:fldCharType="separate"/>
        </w:r>
        <w:r>
          <w:rPr>
            <w:webHidden/>
          </w:rPr>
          <w:t>51</w:t>
        </w:r>
        <w:r>
          <w:rPr>
            <w:webHidden/>
          </w:rPr>
          <w:fldChar w:fldCharType="end"/>
        </w:r>
      </w:hyperlink>
    </w:p>
    <w:p w14:paraId="3B9DB8D6" w14:textId="6577D5A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8" w:history="1">
        <w:r w:rsidRPr="00464E12">
          <w:rPr>
            <w:rStyle w:val="Hipercze"/>
          </w:rPr>
          <w:t>Tabela 33. Struktura zaopatrzenia szpitali w wodę przeznaczoną do spożycia w 2022 r. na terenie woj. zachodniopomorskiego.</w:t>
        </w:r>
        <w:r>
          <w:rPr>
            <w:webHidden/>
          </w:rPr>
          <w:tab/>
        </w:r>
        <w:r>
          <w:rPr>
            <w:webHidden/>
          </w:rPr>
          <w:fldChar w:fldCharType="begin"/>
        </w:r>
        <w:r>
          <w:rPr>
            <w:webHidden/>
          </w:rPr>
          <w:instrText xml:space="preserve"> PAGEREF _Toc135828598 \h </w:instrText>
        </w:r>
        <w:r>
          <w:rPr>
            <w:webHidden/>
          </w:rPr>
        </w:r>
        <w:r>
          <w:rPr>
            <w:webHidden/>
          </w:rPr>
          <w:fldChar w:fldCharType="separate"/>
        </w:r>
        <w:r>
          <w:rPr>
            <w:webHidden/>
          </w:rPr>
          <w:t>56</w:t>
        </w:r>
        <w:r>
          <w:rPr>
            <w:webHidden/>
          </w:rPr>
          <w:fldChar w:fldCharType="end"/>
        </w:r>
      </w:hyperlink>
    </w:p>
    <w:p w14:paraId="2CC8ABD5" w14:textId="5C627308"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599" w:history="1">
        <w:r w:rsidRPr="00464E12">
          <w:rPr>
            <w:rStyle w:val="Hipercze"/>
          </w:rPr>
          <w:t>Tabela 34. Monitoring procesów sterylizacji w 2022 r. w szpitalach woj. zachodniopomorskiego.</w:t>
        </w:r>
        <w:r>
          <w:rPr>
            <w:webHidden/>
          </w:rPr>
          <w:tab/>
        </w:r>
        <w:r>
          <w:rPr>
            <w:webHidden/>
          </w:rPr>
          <w:fldChar w:fldCharType="begin"/>
        </w:r>
        <w:r>
          <w:rPr>
            <w:webHidden/>
          </w:rPr>
          <w:instrText xml:space="preserve"> PAGEREF _Toc135828599 \h </w:instrText>
        </w:r>
        <w:r>
          <w:rPr>
            <w:webHidden/>
          </w:rPr>
        </w:r>
        <w:r>
          <w:rPr>
            <w:webHidden/>
          </w:rPr>
          <w:fldChar w:fldCharType="separate"/>
        </w:r>
        <w:r>
          <w:rPr>
            <w:webHidden/>
          </w:rPr>
          <w:t>62</w:t>
        </w:r>
        <w:r>
          <w:rPr>
            <w:webHidden/>
          </w:rPr>
          <w:fldChar w:fldCharType="end"/>
        </w:r>
      </w:hyperlink>
    </w:p>
    <w:p w14:paraId="2974C5CC" w14:textId="0B56F4D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0" w:history="1">
        <w:r w:rsidRPr="00464E12">
          <w:rPr>
            <w:rStyle w:val="Hipercze"/>
          </w:rPr>
          <w:t>Tabela 35. Nadzór nad stanem sanitarnym podmiotów działalności leczniczej wykonujących praktykę zawodową w woj. zachodniopomorskim w 2022 r.</w:t>
        </w:r>
        <w:r>
          <w:rPr>
            <w:webHidden/>
          </w:rPr>
          <w:tab/>
        </w:r>
        <w:r>
          <w:rPr>
            <w:webHidden/>
          </w:rPr>
          <w:fldChar w:fldCharType="begin"/>
        </w:r>
        <w:r>
          <w:rPr>
            <w:webHidden/>
          </w:rPr>
          <w:instrText xml:space="preserve"> PAGEREF _Toc135828600 \h </w:instrText>
        </w:r>
        <w:r>
          <w:rPr>
            <w:webHidden/>
          </w:rPr>
        </w:r>
        <w:r>
          <w:rPr>
            <w:webHidden/>
          </w:rPr>
          <w:fldChar w:fldCharType="separate"/>
        </w:r>
        <w:r>
          <w:rPr>
            <w:webHidden/>
          </w:rPr>
          <w:t>66</w:t>
        </w:r>
        <w:r>
          <w:rPr>
            <w:webHidden/>
          </w:rPr>
          <w:fldChar w:fldCharType="end"/>
        </w:r>
      </w:hyperlink>
    </w:p>
    <w:p w14:paraId="7FD4FE85" w14:textId="35C5487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1" w:history="1">
        <w:r w:rsidRPr="00464E12">
          <w:rPr>
            <w:rStyle w:val="Hipercze"/>
          </w:rPr>
          <w:t>Tabela 36. Podmioty prowadzące instalacje do termicznego unieszkodliwiania odpadów medycznych na terenie woj. zachodniopomorskiego.</w:t>
        </w:r>
        <w:r>
          <w:rPr>
            <w:webHidden/>
          </w:rPr>
          <w:tab/>
        </w:r>
        <w:r>
          <w:rPr>
            <w:webHidden/>
          </w:rPr>
          <w:fldChar w:fldCharType="begin"/>
        </w:r>
        <w:r>
          <w:rPr>
            <w:webHidden/>
          </w:rPr>
          <w:instrText xml:space="preserve"> PAGEREF _Toc135828601 \h </w:instrText>
        </w:r>
        <w:r>
          <w:rPr>
            <w:webHidden/>
          </w:rPr>
        </w:r>
        <w:r>
          <w:rPr>
            <w:webHidden/>
          </w:rPr>
          <w:fldChar w:fldCharType="separate"/>
        </w:r>
        <w:r>
          <w:rPr>
            <w:webHidden/>
          </w:rPr>
          <w:t>67</w:t>
        </w:r>
        <w:r>
          <w:rPr>
            <w:webHidden/>
          </w:rPr>
          <w:fldChar w:fldCharType="end"/>
        </w:r>
      </w:hyperlink>
    </w:p>
    <w:p w14:paraId="2935253C" w14:textId="2E290082"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2" w:history="1">
        <w:r w:rsidRPr="00464E12">
          <w:rPr>
            <w:rStyle w:val="Hipercze"/>
          </w:rPr>
          <w:t>Tabela 37. Dane dot. stanu sanitarnego wybranych grup obiektów zgodnie z MZ-48</w:t>
        </w:r>
        <w:r>
          <w:rPr>
            <w:webHidden/>
          </w:rPr>
          <w:tab/>
        </w:r>
        <w:r>
          <w:rPr>
            <w:webHidden/>
          </w:rPr>
          <w:fldChar w:fldCharType="begin"/>
        </w:r>
        <w:r>
          <w:rPr>
            <w:webHidden/>
          </w:rPr>
          <w:instrText xml:space="preserve"> PAGEREF _Toc135828602 \h </w:instrText>
        </w:r>
        <w:r>
          <w:rPr>
            <w:webHidden/>
          </w:rPr>
        </w:r>
        <w:r>
          <w:rPr>
            <w:webHidden/>
          </w:rPr>
          <w:fldChar w:fldCharType="separate"/>
        </w:r>
        <w:r>
          <w:rPr>
            <w:webHidden/>
          </w:rPr>
          <w:t>71</w:t>
        </w:r>
        <w:r>
          <w:rPr>
            <w:webHidden/>
          </w:rPr>
          <w:fldChar w:fldCharType="end"/>
        </w:r>
      </w:hyperlink>
    </w:p>
    <w:p w14:paraId="76E23E71" w14:textId="0DA45F9F"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3" w:history="1">
        <w:r w:rsidRPr="00464E12">
          <w:rPr>
            <w:rStyle w:val="Hipercze"/>
          </w:rPr>
          <w:t>Tabela 38. Sprawozdanie za 2022 rok z badań fizykochemicznych i mikrobiologicznych środków spożywczych, produktów kosmetycznych i próbek sanitarnych woj. zachodniopomorskie</w:t>
        </w:r>
        <w:r>
          <w:rPr>
            <w:webHidden/>
          </w:rPr>
          <w:tab/>
        </w:r>
        <w:r>
          <w:rPr>
            <w:webHidden/>
          </w:rPr>
          <w:fldChar w:fldCharType="begin"/>
        </w:r>
        <w:r>
          <w:rPr>
            <w:webHidden/>
          </w:rPr>
          <w:instrText xml:space="preserve"> PAGEREF _Toc135828603 \h </w:instrText>
        </w:r>
        <w:r>
          <w:rPr>
            <w:webHidden/>
          </w:rPr>
        </w:r>
        <w:r>
          <w:rPr>
            <w:webHidden/>
          </w:rPr>
          <w:fldChar w:fldCharType="separate"/>
        </w:r>
        <w:r>
          <w:rPr>
            <w:webHidden/>
          </w:rPr>
          <w:t>83</w:t>
        </w:r>
        <w:r>
          <w:rPr>
            <w:webHidden/>
          </w:rPr>
          <w:fldChar w:fldCharType="end"/>
        </w:r>
      </w:hyperlink>
    </w:p>
    <w:p w14:paraId="60827879" w14:textId="27D643D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4" w:history="1">
        <w:r w:rsidRPr="00464E12">
          <w:rPr>
            <w:rStyle w:val="Hipercze"/>
          </w:rPr>
          <w:t>Tabela 39. Liczba próbek z województwa zachodniopomorskiego przebadanych w poszczególnych kierunkach:</w:t>
        </w:r>
        <w:r>
          <w:rPr>
            <w:webHidden/>
          </w:rPr>
          <w:tab/>
        </w:r>
        <w:r>
          <w:rPr>
            <w:webHidden/>
          </w:rPr>
          <w:fldChar w:fldCharType="begin"/>
        </w:r>
        <w:r>
          <w:rPr>
            <w:webHidden/>
          </w:rPr>
          <w:instrText xml:space="preserve"> PAGEREF _Toc135828604 \h </w:instrText>
        </w:r>
        <w:r>
          <w:rPr>
            <w:webHidden/>
          </w:rPr>
        </w:r>
        <w:r>
          <w:rPr>
            <w:webHidden/>
          </w:rPr>
          <w:fldChar w:fldCharType="separate"/>
        </w:r>
        <w:r>
          <w:rPr>
            <w:webHidden/>
          </w:rPr>
          <w:t>86</w:t>
        </w:r>
        <w:r>
          <w:rPr>
            <w:webHidden/>
          </w:rPr>
          <w:fldChar w:fldCharType="end"/>
        </w:r>
      </w:hyperlink>
    </w:p>
    <w:p w14:paraId="0854AAE1" w14:textId="6EB8D395"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5" w:history="1">
        <w:r w:rsidRPr="00464E12">
          <w:rPr>
            <w:rStyle w:val="Hipercze"/>
          </w:rPr>
          <w:t>Tabela 40. Infrastruktura zaopatrzenia ludności w wodę do spożycia na terenie woj. zachodniopomorskiego w 2022 r.</w:t>
        </w:r>
        <w:r>
          <w:rPr>
            <w:webHidden/>
          </w:rPr>
          <w:tab/>
        </w:r>
        <w:r>
          <w:rPr>
            <w:webHidden/>
          </w:rPr>
          <w:fldChar w:fldCharType="begin"/>
        </w:r>
        <w:r>
          <w:rPr>
            <w:webHidden/>
          </w:rPr>
          <w:instrText xml:space="preserve"> PAGEREF _Toc135828605 \h </w:instrText>
        </w:r>
        <w:r>
          <w:rPr>
            <w:webHidden/>
          </w:rPr>
        </w:r>
        <w:r>
          <w:rPr>
            <w:webHidden/>
          </w:rPr>
          <w:fldChar w:fldCharType="separate"/>
        </w:r>
        <w:r>
          <w:rPr>
            <w:webHidden/>
          </w:rPr>
          <w:t>95</w:t>
        </w:r>
        <w:r>
          <w:rPr>
            <w:webHidden/>
          </w:rPr>
          <w:fldChar w:fldCharType="end"/>
        </w:r>
      </w:hyperlink>
    </w:p>
    <w:p w14:paraId="332C22F3" w14:textId="63F177F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6" w:history="1">
        <w:r w:rsidRPr="00464E12">
          <w:rPr>
            <w:rStyle w:val="Hipercze"/>
          </w:rPr>
          <w:t>Tabela 41. Zaopatrzenie ludności w wodę do spożycia na terenie woj. zachodniopomorskiego w 2022 r. - wodociągi w ewidencji organów Państwowej Inspekcji Sanitarnej.</w:t>
        </w:r>
        <w:r>
          <w:rPr>
            <w:webHidden/>
          </w:rPr>
          <w:tab/>
        </w:r>
        <w:r>
          <w:rPr>
            <w:webHidden/>
          </w:rPr>
          <w:fldChar w:fldCharType="begin"/>
        </w:r>
        <w:r>
          <w:rPr>
            <w:webHidden/>
          </w:rPr>
          <w:instrText xml:space="preserve"> PAGEREF _Toc135828606 \h </w:instrText>
        </w:r>
        <w:r>
          <w:rPr>
            <w:webHidden/>
          </w:rPr>
        </w:r>
        <w:r>
          <w:rPr>
            <w:webHidden/>
          </w:rPr>
          <w:fldChar w:fldCharType="separate"/>
        </w:r>
        <w:r>
          <w:rPr>
            <w:webHidden/>
          </w:rPr>
          <w:t>96</w:t>
        </w:r>
        <w:r>
          <w:rPr>
            <w:webHidden/>
          </w:rPr>
          <w:fldChar w:fldCharType="end"/>
        </w:r>
      </w:hyperlink>
    </w:p>
    <w:p w14:paraId="3F459A5F" w14:textId="54CDFEE5"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7" w:history="1">
        <w:r w:rsidRPr="00464E12">
          <w:rPr>
            <w:rStyle w:val="Hipercze"/>
          </w:rPr>
          <w:t>Tabela 42. Tymczasowe braki przydatności wody do spożycia przez ludzi w woj. zachodniopomorskim w trakcie 2022 roku z uwzględnieniem produkcji dobowej wodociągów.</w:t>
        </w:r>
        <w:r>
          <w:rPr>
            <w:webHidden/>
          </w:rPr>
          <w:tab/>
        </w:r>
        <w:r>
          <w:rPr>
            <w:webHidden/>
          </w:rPr>
          <w:fldChar w:fldCharType="begin"/>
        </w:r>
        <w:r>
          <w:rPr>
            <w:webHidden/>
          </w:rPr>
          <w:instrText xml:space="preserve"> PAGEREF _Toc135828607 \h </w:instrText>
        </w:r>
        <w:r>
          <w:rPr>
            <w:webHidden/>
          </w:rPr>
        </w:r>
        <w:r>
          <w:rPr>
            <w:webHidden/>
          </w:rPr>
          <w:fldChar w:fldCharType="separate"/>
        </w:r>
        <w:r>
          <w:rPr>
            <w:webHidden/>
          </w:rPr>
          <w:t>100</w:t>
        </w:r>
        <w:r>
          <w:rPr>
            <w:webHidden/>
          </w:rPr>
          <w:fldChar w:fldCharType="end"/>
        </w:r>
      </w:hyperlink>
    </w:p>
    <w:p w14:paraId="6C3FFD09" w14:textId="146AD01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8" w:history="1">
        <w:r w:rsidRPr="00464E12">
          <w:rPr>
            <w:rStyle w:val="Hipercze"/>
          </w:rPr>
          <w:t>Tabela 43</w:t>
        </w:r>
        <w:r w:rsidRPr="00464E12">
          <w:rPr>
            <w:rStyle w:val="Hipercze"/>
            <w:i/>
            <w:iCs/>
          </w:rPr>
          <w:t>.</w:t>
        </w:r>
        <w:r w:rsidRPr="00464E12">
          <w:rPr>
            <w:rStyle w:val="Hipercze"/>
          </w:rPr>
          <w:t xml:space="preserve"> Tymczasowe braki przydatności wody do spożycia przez ludzi w woj. zachodniopomorskim w trakcie 2022 roku z uwzględnieniem przekroczonego parametru.</w:t>
        </w:r>
        <w:r>
          <w:rPr>
            <w:webHidden/>
          </w:rPr>
          <w:tab/>
        </w:r>
        <w:r>
          <w:rPr>
            <w:webHidden/>
          </w:rPr>
          <w:fldChar w:fldCharType="begin"/>
        </w:r>
        <w:r>
          <w:rPr>
            <w:webHidden/>
          </w:rPr>
          <w:instrText xml:space="preserve"> PAGEREF _Toc135828608 \h </w:instrText>
        </w:r>
        <w:r>
          <w:rPr>
            <w:webHidden/>
          </w:rPr>
        </w:r>
        <w:r>
          <w:rPr>
            <w:webHidden/>
          </w:rPr>
          <w:fldChar w:fldCharType="separate"/>
        </w:r>
        <w:r>
          <w:rPr>
            <w:webHidden/>
          </w:rPr>
          <w:t>101</w:t>
        </w:r>
        <w:r>
          <w:rPr>
            <w:webHidden/>
          </w:rPr>
          <w:fldChar w:fldCharType="end"/>
        </w:r>
      </w:hyperlink>
    </w:p>
    <w:p w14:paraId="6DDB29E5" w14:textId="7D1DD07C"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09" w:history="1">
        <w:r w:rsidRPr="00464E12">
          <w:rPr>
            <w:rStyle w:val="Hipercze"/>
          </w:rPr>
          <w:t>Tabela 44. Ocena rozkładów lekcji</w:t>
        </w:r>
        <w:r>
          <w:rPr>
            <w:webHidden/>
          </w:rPr>
          <w:tab/>
        </w:r>
        <w:r>
          <w:rPr>
            <w:webHidden/>
          </w:rPr>
          <w:fldChar w:fldCharType="begin"/>
        </w:r>
        <w:r>
          <w:rPr>
            <w:webHidden/>
          </w:rPr>
          <w:instrText xml:space="preserve"> PAGEREF _Toc135828609 \h </w:instrText>
        </w:r>
        <w:r>
          <w:rPr>
            <w:webHidden/>
          </w:rPr>
        </w:r>
        <w:r>
          <w:rPr>
            <w:webHidden/>
          </w:rPr>
          <w:fldChar w:fldCharType="separate"/>
        </w:r>
        <w:r>
          <w:rPr>
            <w:webHidden/>
          </w:rPr>
          <w:t>140</w:t>
        </w:r>
        <w:r>
          <w:rPr>
            <w:webHidden/>
          </w:rPr>
          <w:fldChar w:fldCharType="end"/>
        </w:r>
      </w:hyperlink>
    </w:p>
    <w:p w14:paraId="0BE31820" w14:textId="6D0DE77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0" w:history="1">
        <w:r w:rsidRPr="00464E12">
          <w:rPr>
            <w:rStyle w:val="Hipercze"/>
          </w:rPr>
          <w:t>Tabela 45. Wyniki pomiarów wagi tornistrów</w:t>
        </w:r>
        <w:r>
          <w:rPr>
            <w:webHidden/>
          </w:rPr>
          <w:tab/>
        </w:r>
        <w:r>
          <w:rPr>
            <w:webHidden/>
          </w:rPr>
          <w:fldChar w:fldCharType="begin"/>
        </w:r>
        <w:r>
          <w:rPr>
            <w:webHidden/>
          </w:rPr>
          <w:instrText xml:space="preserve"> PAGEREF _Toc135828610 \h </w:instrText>
        </w:r>
        <w:r>
          <w:rPr>
            <w:webHidden/>
          </w:rPr>
        </w:r>
        <w:r>
          <w:rPr>
            <w:webHidden/>
          </w:rPr>
          <w:fldChar w:fldCharType="separate"/>
        </w:r>
        <w:r>
          <w:rPr>
            <w:webHidden/>
          </w:rPr>
          <w:t>141</w:t>
        </w:r>
        <w:r>
          <w:rPr>
            <w:webHidden/>
          </w:rPr>
          <w:fldChar w:fldCharType="end"/>
        </w:r>
      </w:hyperlink>
    </w:p>
    <w:p w14:paraId="222146B0" w14:textId="7E052A4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1" w:history="1">
        <w:r w:rsidRPr="00464E12">
          <w:rPr>
            <w:rStyle w:val="Hipercze"/>
          </w:rPr>
          <w:t>Tabela 46. Dane dotyczące sposobu żywienia i dożywiania w placówkach szkolnych</w:t>
        </w:r>
        <w:r>
          <w:rPr>
            <w:webHidden/>
          </w:rPr>
          <w:tab/>
        </w:r>
        <w:r>
          <w:rPr>
            <w:webHidden/>
          </w:rPr>
          <w:fldChar w:fldCharType="begin"/>
        </w:r>
        <w:r>
          <w:rPr>
            <w:webHidden/>
          </w:rPr>
          <w:instrText xml:space="preserve"> PAGEREF _Toc135828611 \h </w:instrText>
        </w:r>
        <w:r>
          <w:rPr>
            <w:webHidden/>
          </w:rPr>
        </w:r>
        <w:r>
          <w:rPr>
            <w:webHidden/>
          </w:rPr>
          <w:fldChar w:fldCharType="separate"/>
        </w:r>
        <w:r>
          <w:rPr>
            <w:webHidden/>
          </w:rPr>
          <w:t>142</w:t>
        </w:r>
        <w:r>
          <w:rPr>
            <w:webHidden/>
          </w:rPr>
          <w:fldChar w:fldCharType="end"/>
        </w:r>
      </w:hyperlink>
    </w:p>
    <w:p w14:paraId="71A19737" w14:textId="6ECFD262"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2" w:history="1">
        <w:r w:rsidRPr="00464E12">
          <w:rPr>
            <w:rStyle w:val="Hipercze"/>
          </w:rPr>
          <w:t>Tabela 47. Profilaktyczna opieka zdrowotna nad uczniami w szkole.</w:t>
        </w:r>
        <w:r>
          <w:rPr>
            <w:webHidden/>
          </w:rPr>
          <w:tab/>
        </w:r>
        <w:r>
          <w:rPr>
            <w:webHidden/>
          </w:rPr>
          <w:fldChar w:fldCharType="begin"/>
        </w:r>
        <w:r>
          <w:rPr>
            <w:webHidden/>
          </w:rPr>
          <w:instrText xml:space="preserve"> PAGEREF _Toc135828612 \h </w:instrText>
        </w:r>
        <w:r>
          <w:rPr>
            <w:webHidden/>
          </w:rPr>
        </w:r>
        <w:r>
          <w:rPr>
            <w:webHidden/>
          </w:rPr>
          <w:fldChar w:fldCharType="separate"/>
        </w:r>
        <w:r>
          <w:rPr>
            <w:webHidden/>
          </w:rPr>
          <w:t>145</w:t>
        </w:r>
        <w:r>
          <w:rPr>
            <w:webHidden/>
          </w:rPr>
          <w:fldChar w:fldCharType="end"/>
        </w:r>
      </w:hyperlink>
    </w:p>
    <w:p w14:paraId="5F330B8B" w14:textId="75E3232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3" w:history="1">
        <w:r w:rsidRPr="00464E12">
          <w:rPr>
            <w:rStyle w:val="Hipercze"/>
          </w:rPr>
          <w:t>Tabela 48. Liczba aparatów rentgenowskich w województwie zachodniopomorskim.</w:t>
        </w:r>
        <w:r>
          <w:rPr>
            <w:webHidden/>
          </w:rPr>
          <w:tab/>
        </w:r>
        <w:r>
          <w:rPr>
            <w:webHidden/>
          </w:rPr>
          <w:fldChar w:fldCharType="begin"/>
        </w:r>
        <w:r>
          <w:rPr>
            <w:webHidden/>
          </w:rPr>
          <w:instrText xml:space="preserve"> PAGEREF _Toc135828613 \h </w:instrText>
        </w:r>
        <w:r>
          <w:rPr>
            <w:webHidden/>
          </w:rPr>
        </w:r>
        <w:r>
          <w:rPr>
            <w:webHidden/>
          </w:rPr>
          <w:fldChar w:fldCharType="separate"/>
        </w:r>
        <w:r>
          <w:rPr>
            <w:webHidden/>
          </w:rPr>
          <w:t>155</w:t>
        </w:r>
        <w:r>
          <w:rPr>
            <w:webHidden/>
          </w:rPr>
          <w:fldChar w:fldCharType="end"/>
        </w:r>
      </w:hyperlink>
    </w:p>
    <w:p w14:paraId="444EC95C" w14:textId="2FE6A0D2"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4" w:history="1">
        <w:r w:rsidRPr="00464E12">
          <w:rPr>
            <w:rStyle w:val="Hipercze"/>
          </w:rPr>
          <w:t>Tabela 49. Urządzenia, wokół których wykonano pomiary natężenia pola elektromagnetycznego.</w:t>
        </w:r>
        <w:r>
          <w:rPr>
            <w:webHidden/>
          </w:rPr>
          <w:tab/>
        </w:r>
        <w:r>
          <w:rPr>
            <w:webHidden/>
          </w:rPr>
          <w:fldChar w:fldCharType="begin"/>
        </w:r>
        <w:r>
          <w:rPr>
            <w:webHidden/>
          </w:rPr>
          <w:instrText xml:space="preserve"> PAGEREF _Toc135828614 \h </w:instrText>
        </w:r>
        <w:r>
          <w:rPr>
            <w:webHidden/>
          </w:rPr>
        </w:r>
        <w:r>
          <w:rPr>
            <w:webHidden/>
          </w:rPr>
          <w:fldChar w:fldCharType="separate"/>
        </w:r>
        <w:r>
          <w:rPr>
            <w:webHidden/>
          </w:rPr>
          <w:t>157</w:t>
        </w:r>
        <w:r>
          <w:rPr>
            <w:webHidden/>
          </w:rPr>
          <w:fldChar w:fldCharType="end"/>
        </w:r>
      </w:hyperlink>
    </w:p>
    <w:p w14:paraId="1D8F9D8C" w14:textId="4C6385C9"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5" w:history="1">
        <w:r w:rsidRPr="00464E12">
          <w:rPr>
            <w:rStyle w:val="Hipercze"/>
          </w:rPr>
          <w:t>Tabela 50. Liczba stanowisk pracy w strefach ochronnych w zależności od typu urządzenia.</w:t>
        </w:r>
        <w:r>
          <w:rPr>
            <w:webHidden/>
          </w:rPr>
          <w:tab/>
        </w:r>
        <w:r>
          <w:rPr>
            <w:webHidden/>
          </w:rPr>
          <w:fldChar w:fldCharType="begin"/>
        </w:r>
        <w:r>
          <w:rPr>
            <w:webHidden/>
          </w:rPr>
          <w:instrText xml:space="preserve"> PAGEREF _Toc135828615 \h </w:instrText>
        </w:r>
        <w:r>
          <w:rPr>
            <w:webHidden/>
          </w:rPr>
        </w:r>
        <w:r>
          <w:rPr>
            <w:webHidden/>
          </w:rPr>
          <w:fldChar w:fldCharType="separate"/>
        </w:r>
        <w:r>
          <w:rPr>
            <w:webHidden/>
          </w:rPr>
          <w:t>158</w:t>
        </w:r>
        <w:r>
          <w:rPr>
            <w:webHidden/>
          </w:rPr>
          <w:fldChar w:fldCharType="end"/>
        </w:r>
      </w:hyperlink>
    </w:p>
    <w:p w14:paraId="299BD682" w14:textId="74A7D98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6" w:history="1">
        <w:r w:rsidRPr="00464E12">
          <w:rPr>
            <w:rStyle w:val="Hipercze"/>
          </w:rPr>
          <w:t xml:space="preserve">Tabela 51. Liczba przebadanych próbek na zawartość izotopu </w:t>
        </w:r>
        <w:r w:rsidRPr="00464E12">
          <w:rPr>
            <w:rStyle w:val="Hipercze"/>
            <w:vertAlign w:val="superscript"/>
          </w:rPr>
          <w:t>137</w:t>
        </w:r>
        <w:r w:rsidRPr="00464E12">
          <w:rPr>
            <w:rStyle w:val="Hipercze"/>
          </w:rPr>
          <w:t>Cs</w:t>
        </w:r>
        <w:r>
          <w:rPr>
            <w:webHidden/>
          </w:rPr>
          <w:tab/>
        </w:r>
        <w:r>
          <w:rPr>
            <w:webHidden/>
          </w:rPr>
          <w:fldChar w:fldCharType="begin"/>
        </w:r>
        <w:r>
          <w:rPr>
            <w:webHidden/>
          </w:rPr>
          <w:instrText xml:space="preserve"> PAGEREF _Toc135828616 \h </w:instrText>
        </w:r>
        <w:r>
          <w:rPr>
            <w:webHidden/>
          </w:rPr>
        </w:r>
        <w:r>
          <w:rPr>
            <w:webHidden/>
          </w:rPr>
          <w:fldChar w:fldCharType="separate"/>
        </w:r>
        <w:r>
          <w:rPr>
            <w:webHidden/>
          </w:rPr>
          <w:t>159</w:t>
        </w:r>
        <w:r>
          <w:rPr>
            <w:webHidden/>
          </w:rPr>
          <w:fldChar w:fldCharType="end"/>
        </w:r>
      </w:hyperlink>
    </w:p>
    <w:p w14:paraId="5A80FA1D" w14:textId="294E430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7" w:history="1">
        <w:r w:rsidRPr="00464E12">
          <w:rPr>
            <w:rStyle w:val="Hipercze"/>
          </w:rPr>
          <w:t xml:space="preserve">Tabela 52. Stężenie promieniotwórczego izotopu </w:t>
        </w:r>
        <w:r w:rsidRPr="00464E12">
          <w:rPr>
            <w:rStyle w:val="Hipercze"/>
            <w:vertAlign w:val="superscript"/>
          </w:rPr>
          <w:t>137</w:t>
        </w:r>
        <w:r w:rsidRPr="00464E12">
          <w:rPr>
            <w:rStyle w:val="Hipercze"/>
          </w:rPr>
          <w:t>Cs w produktach</w:t>
        </w:r>
        <w:r>
          <w:rPr>
            <w:webHidden/>
          </w:rPr>
          <w:tab/>
        </w:r>
        <w:r>
          <w:rPr>
            <w:webHidden/>
          </w:rPr>
          <w:fldChar w:fldCharType="begin"/>
        </w:r>
        <w:r>
          <w:rPr>
            <w:webHidden/>
          </w:rPr>
          <w:instrText xml:space="preserve"> PAGEREF _Toc135828617 \h </w:instrText>
        </w:r>
        <w:r>
          <w:rPr>
            <w:webHidden/>
          </w:rPr>
        </w:r>
        <w:r>
          <w:rPr>
            <w:webHidden/>
          </w:rPr>
          <w:fldChar w:fldCharType="separate"/>
        </w:r>
        <w:r>
          <w:rPr>
            <w:webHidden/>
          </w:rPr>
          <w:t>159</w:t>
        </w:r>
        <w:r>
          <w:rPr>
            <w:webHidden/>
          </w:rPr>
          <w:fldChar w:fldCharType="end"/>
        </w:r>
      </w:hyperlink>
    </w:p>
    <w:p w14:paraId="7AB0A519" w14:textId="21080FEA" w:rsidR="0022759C" w:rsidRDefault="006C6D44" w:rsidP="0022759C">
      <w:pPr>
        <w:pStyle w:val="Spisilustracji"/>
      </w:pPr>
      <w:r>
        <w:fldChar w:fldCharType="end"/>
      </w:r>
    </w:p>
    <w:p w14:paraId="2747CC5D" w14:textId="689DF492" w:rsidR="008F2D46" w:rsidRDefault="00BC2A43" w:rsidP="008F2D46">
      <w:pPr>
        <w:pStyle w:val="Spisilustracji"/>
      </w:pPr>
      <w:r>
        <w:t xml:space="preserve">SPIS </w:t>
      </w:r>
      <w:r w:rsidR="00A22D15">
        <w:t>WYKRESÓW</w:t>
      </w:r>
      <w:r>
        <w:t xml:space="preserve"> :</w:t>
      </w:r>
    </w:p>
    <w:p w14:paraId="36A0B3B0" w14:textId="08C65266" w:rsidR="006C6D44" w:rsidRDefault="006C6D44">
      <w:pPr>
        <w:pStyle w:val="Spisilustracji"/>
        <w:rPr>
          <w:rFonts w:asciiTheme="minorHAnsi" w:eastAsiaTheme="minorEastAsia" w:hAnsiTheme="minorHAnsi" w:cstheme="minorBidi"/>
          <w:kern w:val="2"/>
          <w:sz w:val="22"/>
          <w:szCs w:val="22"/>
          <w14:ligatures w14:val="standardContextual"/>
        </w:rPr>
      </w:pPr>
      <w:r>
        <w:fldChar w:fldCharType="begin"/>
      </w:r>
      <w:r>
        <w:instrText xml:space="preserve"> TOC \h \z \c "Wykres" </w:instrText>
      </w:r>
      <w:r>
        <w:fldChar w:fldCharType="separate"/>
      </w:r>
      <w:hyperlink w:anchor="_Toc135828618" w:history="1">
        <w:r w:rsidRPr="008C2EC5">
          <w:rPr>
            <w:rStyle w:val="Hipercze"/>
          </w:rPr>
          <w:t>Wykres 1. Współczynnik zapadalności na ICHM w Polsce i w woj. zachodniopomorskim w latach 2018-2022</w:t>
        </w:r>
        <w:r>
          <w:rPr>
            <w:webHidden/>
          </w:rPr>
          <w:tab/>
        </w:r>
        <w:r>
          <w:rPr>
            <w:webHidden/>
          </w:rPr>
          <w:fldChar w:fldCharType="begin"/>
        </w:r>
        <w:r>
          <w:rPr>
            <w:webHidden/>
          </w:rPr>
          <w:instrText xml:space="preserve"> PAGEREF _Toc135828618 \h </w:instrText>
        </w:r>
        <w:r>
          <w:rPr>
            <w:webHidden/>
          </w:rPr>
        </w:r>
        <w:r>
          <w:rPr>
            <w:webHidden/>
          </w:rPr>
          <w:fldChar w:fldCharType="separate"/>
        </w:r>
        <w:r>
          <w:rPr>
            <w:webHidden/>
          </w:rPr>
          <w:t>23</w:t>
        </w:r>
        <w:r>
          <w:rPr>
            <w:webHidden/>
          </w:rPr>
          <w:fldChar w:fldCharType="end"/>
        </w:r>
      </w:hyperlink>
    </w:p>
    <w:p w14:paraId="4E1A42A6" w14:textId="28C8C426"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19" w:history="1">
        <w:r w:rsidRPr="008C2EC5">
          <w:rPr>
            <w:rStyle w:val="Hipercze"/>
          </w:rPr>
          <w:t>Wykres 2. Liczba zachorowań i hospitalizacji z powodu boreliozy w woj. zachodniopomorskim w latach 2018 – 2022</w:t>
        </w:r>
        <w:r>
          <w:rPr>
            <w:webHidden/>
          </w:rPr>
          <w:tab/>
        </w:r>
        <w:r>
          <w:rPr>
            <w:webHidden/>
          </w:rPr>
          <w:fldChar w:fldCharType="begin"/>
        </w:r>
        <w:r>
          <w:rPr>
            <w:webHidden/>
          </w:rPr>
          <w:instrText xml:space="preserve"> PAGEREF _Toc135828619 \h </w:instrText>
        </w:r>
        <w:r>
          <w:rPr>
            <w:webHidden/>
          </w:rPr>
        </w:r>
        <w:r>
          <w:rPr>
            <w:webHidden/>
          </w:rPr>
          <w:fldChar w:fldCharType="separate"/>
        </w:r>
        <w:r>
          <w:rPr>
            <w:webHidden/>
          </w:rPr>
          <w:t>24</w:t>
        </w:r>
        <w:r>
          <w:rPr>
            <w:webHidden/>
          </w:rPr>
          <w:fldChar w:fldCharType="end"/>
        </w:r>
      </w:hyperlink>
    </w:p>
    <w:p w14:paraId="607BC0BB" w14:textId="1608D1CC"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0" w:history="1">
        <w:r w:rsidRPr="008C2EC5">
          <w:rPr>
            <w:rStyle w:val="Hipercze"/>
          </w:rPr>
          <w:t>Wykres 3. Współczynnik zapadalności na gruźlicę w Polsce i woj. zachodniopomorskim w latach 2018-2022</w:t>
        </w:r>
        <w:r>
          <w:rPr>
            <w:webHidden/>
          </w:rPr>
          <w:tab/>
        </w:r>
        <w:r>
          <w:rPr>
            <w:webHidden/>
          </w:rPr>
          <w:fldChar w:fldCharType="begin"/>
        </w:r>
        <w:r>
          <w:rPr>
            <w:webHidden/>
          </w:rPr>
          <w:instrText xml:space="preserve"> PAGEREF _Toc135828620 \h </w:instrText>
        </w:r>
        <w:r>
          <w:rPr>
            <w:webHidden/>
          </w:rPr>
        </w:r>
        <w:r>
          <w:rPr>
            <w:webHidden/>
          </w:rPr>
          <w:fldChar w:fldCharType="separate"/>
        </w:r>
        <w:r>
          <w:rPr>
            <w:webHidden/>
          </w:rPr>
          <w:t>29</w:t>
        </w:r>
        <w:r>
          <w:rPr>
            <w:webHidden/>
          </w:rPr>
          <w:fldChar w:fldCharType="end"/>
        </w:r>
      </w:hyperlink>
    </w:p>
    <w:p w14:paraId="069DAB64" w14:textId="608A5E9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1" w:history="1">
        <w:r w:rsidRPr="008C2EC5">
          <w:rPr>
            <w:rStyle w:val="Hipercze"/>
          </w:rPr>
          <w:t>Wykres 4. Liczba wykonanych badań w kierunku HIV w Punktach Konsultacyjno-Diagnostycznych w Szczecinie i Koszalinie w latach 2010 -2022 z uwzględnieniem wyników dodatnich</w:t>
        </w:r>
        <w:r>
          <w:rPr>
            <w:webHidden/>
          </w:rPr>
          <w:tab/>
        </w:r>
        <w:r>
          <w:rPr>
            <w:webHidden/>
          </w:rPr>
          <w:fldChar w:fldCharType="begin"/>
        </w:r>
        <w:r>
          <w:rPr>
            <w:webHidden/>
          </w:rPr>
          <w:instrText xml:space="preserve"> PAGEREF _Toc135828621 \h </w:instrText>
        </w:r>
        <w:r>
          <w:rPr>
            <w:webHidden/>
          </w:rPr>
        </w:r>
        <w:r>
          <w:rPr>
            <w:webHidden/>
          </w:rPr>
          <w:fldChar w:fldCharType="separate"/>
        </w:r>
        <w:r>
          <w:rPr>
            <w:webHidden/>
          </w:rPr>
          <w:t>31</w:t>
        </w:r>
        <w:r>
          <w:rPr>
            <w:webHidden/>
          </w:rPr>
          <w:fldChar w:fldCharType="end"/>
        </w:r>
      </w:hyperlink>
    </w:p>
    <w:p w14:paraId="69C4CC8E" w14:textId="49DB786C"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2" w:history="1">
        <w:r w:rsidRPr="008C2EC5">
          <w:rPr>
            <w:rStyle w:val="Hipercze"/>
          </w:rPr>
          <w:t>Wykres 5. Odsetek udziału podwariantów wariantu Omicron w woj. zachodniopomorskim w poszczególnych miesiącach 2022 roku</w:t>
        </w:r>
        <w:r>
          <w:rPr>
            <w:webHidden/>
          </w:rPr>
          <w:tab/>
        </w:r>
        <w:r>
          <w:rPr>
            <w:webHidden/>
          </w:rPr>
          <w:fldChar w:fldCharType="begin"/>
        </w:r>
        <w:r>
          <w:rPr>
            <w:webHidden/>
          </w:rPr>
          <w:instrText xml:space="preserve"> PAGEREF _Toc135828622 \h </w:instrText>
        </w:r>
        <w:r>
          <w:rPr>
            <w:webHidden/>
          </w:rPr>
        </w:r>
        <w:r>
          <w:rPr>
            <w:webHidden/>
          </w:rPr>
          <w:fldChar w:fldCharType="separate"/>
        </w:r>
        <w:r>
          <w:rPr>
            <w:webHidden/>
          </w:rPr>
          <w:t>33</w:t>
        </w:r>
        <w:r>
          <w:rPr>
            <w:webHidden/>
          </w:rPr>
          <w:fldChar w:fldCharType="end"/>
        </w:r>
      </w:hyperlink>
    </w:p>
    <w:p w14:paraId="3DE84A63" w14:textId="4D3E2C5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3" w:history="1">
        <w:r w:rsidRPr="008C2EC5">
          <w:rPr>
            <w:rStyle w:val="Hipercze"/>
          </w:rPr>
          <w:t>Wykres 6. Ogniska zakażeń szpitalnych w woj. zachodniopomorskim zgłoszone do Państwowej Inspekcji Sanitarnej w latach 2018 -2022</w:t>
        </w:r>
        <w:r>
          <w:rPr>
            <w:webHidden/>
          </w:rPr>
          <w:tab/>
        </w:r>
        <w:r>
          <w:rPr>
            <w:webHidden/>
          </w:rPr>
          <w:fldChar w:fldCharType="begin"/>
        </w:r>
        <w:r>
          <w:rPr>
            <w:webHidden/>
          </w:rPr>
          <w:instrText xml:space="preserve"> PAGEREF _Toc135828623 \h </w:instrText>
        </w:r>
        <w:r>
          <w:rPr>
            <w:webHidden/>
          </w:rPr>
        </w:r>
        <w:r>
          <w:rPr>
            <w:webHidden/>
          </w:rPr>
          <w:fldChar w:fldCharType="separate"/>
        </w:r>
        <w:r>
          <w:rPr>
            <w:webHidden/>
          </w:rPr>
          <w:t>47</w:t>
        </w:r>
        <w:r>
          <w:rPr>
            <w:webHidden/>
          </w:rPr>
          <w:fldChar w:fldCharType="end"/>
        </w:r>
      </w:hyperlink>
    </w:p>
    <w:p w14:paraId="137A99E6" w14:textId="62E9CD3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4" w:history="1">
        <w:r w:rsidRPr="008C2EC5">
          <w:rPr>
            <w:rStyle w:val="Hipercze"/>
          </w:rPr>
          <w:t>Wykres 7. Liczba wybranych grup obiektów objętych nadzorem sanitarnym na terenie województwa zachodniopomorskiego w latach 2021-2022</w:t>
        </w:r>
        <w:r>
          <w:rPr>
            <w:webHidden/>
          </w:rPr>
          <w:tab/>
        </w:r>
        <w:r>
          <w:rPr>
            <w:webHidden/>
          </w:rPr>
          <w:fldChar w:fldCharType="begin"/>
        </w:r>
        <w:r>
          <w:rPr>
            <w:webHidden/>
          </w:rPr>
          <w:instrText xml:space="preserve"> PAGEREF _Toc135828624 \h </w:instrText>
        </w:r>
        <w:r>
          <w:rPr>
            <w:webHidden/>
          </w:rPr>
        </w:r>
        <w:r>
          <w:rPr>
            <w:webHidden/>
          </w:rPr>
          <w:fldChar w:fldCharType="separate"/>
        </w:r>
        <w:r>
          <w:rPr>
            <w:webHidden/>
          </w:rPr>
          <w:t>69</w:t>
        </w:r>
        <w:r>
          <w:rPr>
            <w:webHidden/>
          </w:rPr>
          <w:fldChar w:fldCharType="end"/>
        </w:r>
      </w:hyperlink>
    </w:p>
    <w:p w14:paraId="616ECF8A" w14:textId="6FA723A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5" w:history="1">
        <w:r w:rsidRPr="008C2EC5">
          <w:rPr>
            <w:rStyle w:val="Hipercze"/>
          </w:rPr>
          <w:t>Wykres 8.  Odsetek obiektów ocenionych na podstawie arkuszy oceny zakładów wg przyjętych kryteriów kategorii ryzyka w wybranych grupach zakładów w roku 2022</w:t>
        </w:r>
        <w:r>
          <w:rPr>
            <w:webHidden/>
          </w:rPr>
          <w:tab/>
        </w:r>
        <w:r>
          <w:rPr>
            <w:webHidden/>
          </w:rPr>
          <w:fldChar w:fldCharType="begin"/>
        </w:r>
        <w:r>
          <w:rPr>
            <w:webHidden/>
          </w:rPr>
          <w:instrText xml:space="preserve"> PAGEREF _Toc135828625 \h </w:instrText>
        </w:r>
        <w:r>
          <w:rPr>
            <w:webHidden/>
          </w:rPr>
        </w:r>
        <w:r>
          <w:rPr>
            <w:webHidden/>
          </w:rPr>
          <w:fldChar w:fldCharType="separate"/>
        </w:r>
        <w:r>
          <w:rPr>
            <w:webHidden/>
          </w:rPr>
          <w:t>70</w:t>
        </w:r>
        <w:r>
          <w:rPr>
            <w:webHidden/>
          </w:rPr>
          <w:fldChar w:fldCharType="end"/>
        </w:r>
      </w:hyperlink>
    </w:p>
    <w:p w14:paraId="731CC9CE" w14:textId="39AEAD7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6" w:history="1">
        <w:r w:rsidRPr="008C2EC5">
          <w:rPr>
            <w:rStyle w:val="Hipercze"/>
          </w:rPr>
          <w:t>Wykres 9.   Dobowa produkcja wody przez wodociągi (m3/d), a liczba zaopatrywanej ludności (tys.; %) w 2022 r.</w:t>
        </w:r>
        <w:r>
          <w:rPr>
            <w:webHidden/>
          </w:rPr>
          <w:tab/>
        </w:r>
        <w:r>
          <w:rPr>
            <w:webHidden/>
          </w:rPr>
          <w:fldChar w:fldCharType="begin"/>
        </w:r>
        <w:r>
          <w:rPr>
            <w:webHidden/>
          </w:rPr>
          <w:instrText xml:space="preserve"> PAGEREF _Toc135828626 \h </w:instrText>
        </w:r>
        <w:r>
          <w:rPr>
            <w:webHidden/>
          </w:rPr>
        </w:r>
        <w:r>
          <w:rPr>
            <w:webHidden/>
          </w:rPr>
          <w:fldChar w:fldCharType="separate"/>
        </w:r>
        <w:r>
          <w:rPr>
            <w:webHidden/>
          </w:rPr>
          <w:t>103</w:t>
        </w:r>
        <w:r>
          <w:rPr>
            <w:webHidden/>
          </w:rPr>
          <w:fldChar w:fldCharType="end"/>
        </w:r>
      </w:hyperlink>
    </w:p>
    <w:p w14:paraId="3276DA86" w14:textId="2AA7014E"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7" w:history="1">
        <w:r w:rsidRPr="008C2EC5">
          <w:rPr>
            <w:rStyle w:val="Hipercze"/>
          </w:rPr>
          <w:t>Wykres 10. Liczba pływalni i in. obiektów wyposażonych w niecki basenowe w woj. zachodniopomorskim.</w:t>
        </w:r>
        <w:r>
          <w:rPr>
            <w:webHidden/>
          </w:rPr>
          <w:tab/>
        </w:r>
        <w:r>
          <w:rPr>
            <w:webHidden/>
          </w:rPr>
          <w:fldChar w:fldCharType="begin"/>
        </w:r>
        <w:r>
          <w:rPr>
            <w:webHidden/>
          </w:rPr>
          <w:instrText xml:space="preserve"> PAGEREF _Toc135828627 \h </w:instrText>
        </w:r>
        <w:r>
          <w:rPr>
            <w:webHidden/>
          </w:rPr>
        </w:r>
        <w:r>
          <w:rPr>
            <w:webHidden/>
          </w:rPr>
          <w:fldChar w:fldCharType="separate"/>
        </w:r>
        <w:r>
          <w:rPr>
            <w:webHidden/>
          </w:rPr>
          <w:t>107</w:t>
        </w:r>
        <w:r>
          <w:rPr>
            <w:webHidden/>
          </w:rPr>
          <w:fldChar w:fldCharType="end"/>
        </w:r>
      </w:hyperlink>
    </w:p>
    <w:p w14:paraId="14AA15BB" w14:textId="425E096B"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8" w:history="1">
        <w:r w:rsidRPr="008C2EC5">
          <w:rPr>
            <w:rStyle w:val="Hipercze"/>
          </w:rPr>
          <w:t>Wykres 11. Zestawienie rodzajów pływalni na terenie woj. zachodniopomorskiego.</w:t>
        </w:r>
        <w:r>
          <w:rPr>
            <w:webHidden/>
          </w:rPr>
          <w:tab/>
        </w:r>
        <w:r>
          <w:rPr>
            <w:webHidden/>
          </w:rPr>
          <w:fldChar w:fldCharType="begin"/>
        </w:r>
        <w:r>
          <w:rPr>
            <w:webHidden/>
          </w:rPr>
          <w:instrText xml:space="preserve"> PAGEREF _Toc135828628 \h </w:instrText>
        </w:r>
        <w:r>
          <w:rPr>
            <w:webHidden/>
          </w:rPr>
        </w:r>
        <w:r>
          <w:rPr>
            <w:webHidden/>
          </w:rPr>
          <w:fldChar w:fldCharType="separate"/>
        </w:r>
        <w:r>
          <w:rPr>
            <w:webHidden/>
          </w:rPr>
          <w:t>108</w:t>
        </w:r>
        <w:r>
          <w:rPr>
            <w:webHidden/>
          </w:rPr>
          <w:fldChar w:fldCharType="end"/>
        </w:r>
      </w:hyperlink>
    </w:p>
    <w:p w14:paraId="5C10729C" w14:textId="52C351D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29" w:history="1">
        <w:r w:rsidRPr="008C2EC5">
          <w:rPr>
            <w:rStyle w:val="Hipercze"/>
          </w:rPr>
          <w:t>Wykres 12. Liczba i rodzaj kąpielisk w latach 2013-2022</w:t>
        </w:r>
        <w:r>
          <w:rPr>
            <w:webHidden/>
          </w:rPr>
          <w:tab/>
        </w:r>
        <w:r>
          <w:rPr>
            <w:webHidden/>
          </w:rPr>
          <w:fldChar w:fldCharType="begin"/>
        </w:r>
        <w:r>
          <w:rPr>
            <w:webHidden/>
          </w:rPr>
          <w:instrText xml:space="preserve"> PAGEREF _Toc135828629 \h </w:instrText>
        </w:r>
        <w:r>
          <w:rPr>
            <w:webHidden/>
          </w:rPr>
        </w:r>
        <w:r>
          <w:rPr>
            <w:webHidden/>
          </w:rPr>
          <w:fldChar w:fldCharType="separate"/>
        </w:r>
        <w:r>
          <w:rPr>
            <w:webHidden/>
          </w:rPr>
          <w:t>111</w:t>
        </w:r>
        <w:r>
          <w:rPr>
            <w:webHidden/>
          </w:rPr>
          <w:fldChar w:fldCharType="end"/>
        </w:r>
      </w:hyperlink>
    </w:p>
    <w:p w14:paraId="7E09B60A" w14:textId="7A71FAF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0" w:history="1">
        <w:r w:rsidRPr="008C2EC5">
          <w:rPr>
            <w:rStyle w:val="Hipercze"/>
          </w:rPr>
          <w:t>Wykres 13. Liczba i rodzaj miejsc okazjonalnie wykorzystywanych do kąpieli w latach 2013-2022</w:t>
        </w:r>
        <w:r>
          <w:rPr>
            <w:webHidden/>
          </w:rPr>
          <w:tab/>
        </w:r>
        <w:r>
          <w:rPr>
            <w:webHidden/>
          </w:rPr>
          <w:fldChar w:fldCharType="begin"/>
        </w:r>
        <w:r>
          <w:rPr>
            <w:webHidden/>
          </w:rPr>
          <w:instrText xml:space="preserve"> PAGEREF _Toc135828630 \h </w:instrText>
        </w:r>
        <w:r>
          <w:rPr>
            <w:webHidden/>
          </w:rPr>
        </w:r>
        <w:r>
          <w:rPr>
            <w:webHidden/>
          </w:rPr>
          <w:fldChar w:fldCharType="separate"/>
        </w:r>
        <w:r>
          <w:rPr>
            <w:webHidden/>
          </w:rPr>
          <w:t>112</w:t>
        </w:r>
        <w:r>
          <w:rPr>
            <w:webHidden/>
          </w:rPr>
          <w:fldChar w:fldCharType="end"/>
        </w:r>
      </w:hyperlink>
    </w:p>
    <w:p w14:paraId="5599A900" w14:textId="7960A44E"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1" w:history="1">
        <w:r w:rsidRPr="008C2EC5">
          <w:rPr>
            <w:rStyle w:val="Hipercze"/>
          </w:rPr>
          <w:t>Wykres 14. Wyniki pomiarów wagi tornistrów</w:t>
        </w:r>
        <w:r>
          <w:rPr>
            <w:webHidden/>
          </w:rPr>
          <w:tab/>
        </w:r>
        <w:r>
          <w:rPr>
            <w:webHidden/>
          </w:rPr>
          <w:fldChar w:fldCharType="begin"/>
        </w:r>
        <w:r>
          <w:rPr>
            <w:webHidden/>
          </w:rPr>
          <w:instrText xml:space="preserve"> PAGEREF _Toc135828631 \h </w:instrText>
        </w:r>
        <w:r>
          <w:rPr>
            <w:webHidden/>
          </w:rPr>
        </w:r>
        <w:r>
          <w:rPr>
            <w:webHidden/>
          </w:rPr>
          <w:fldChar w:fldCharType="separate"/>
        </w:r>
        <w:r>
          <w:rPr>
            <w:webHidden/>
          </w:rPr>
          <w:t>141</w:t>
        </w:r>
        <w:r>
          <w:rPr>
            <w:webHidden/>
          </w:rPr>
          <w:fldChar w:fldCharType="end"/>
        </w:r>
      </w:hyperlink>
    </w:p>
    <w:p w14:paraId="02F53926" w14:textId="02165A0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2" w:history="1">
        <w:r w:rsidRPr="008C2EC5">
          <w:rPr>
            <w:rStyle w:val="Hipercze"/>
          </w:rPr>
          <w:t>Wykres 15. Pracownicy pracujący w przekroczeniach NDS/NDN czynników szkodliwych w środowisku pracy w roku 2022</w:t>
        </w:r>
        <w:r>
          <w:rPr>
            <w:webHidden/>
          </w:rPr>
          <w:tab/>
        </w:r>
        <w:r>
          <w:rPr>
            <w:webHidden/>
          </w:rPr>
          <w:fldChar w:fldCharType="begin"/>
        </w:r>
        <w:r>
          <w:rPr>
            <w:webHidden/>
          </w:rPr>
          <w:instrText xml:space="preserve"> PAGEREF _Toc135828632 \h </w:instrText>
        </w:r>
        <w:r>
          <w:rPr>
            <w:webHidden/>
          </w:rPr>
        </w:r>
        <w:r>
          <w:rPr>
            <w:webHidden/>
          </w:rPr>
          <w:fldChar w:fldCharType="separate"/>
        </w:r>
        <w:r>
          <w:rPr>
            <w:webHidden/>
          </w:rPr>
          <w:t>149</w:t>
        </w:r>
        <w:r>
          <w:rPr>
            <w:webHidden/>
          </w:rPr>
          <w:fldChar w:fldCharType="end"/>
        </w:r>
      </w:hyperlink>
    </w:p>
    <w:p w14:paraId="149E199C" w14:textId="7DAB8400"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3" w:history="1">
        <w:r w:rsidRPr="008C2EC5">
          <w:rPr>
            <w:rStyle w:val="Hipercze"/>
          </w:rPr>
          <w:t>Wykres 16. Liczba stwierdzonych chorób zawodowych w stosunku do liczby zgłoszonych podejrzeń w latach 2012 – 2022</w:t>
        </w:r>
        <w:r>
          <w:rPr>
            <w:webHidden/>
          </w:rPr>
          <w:tab/>
        </w:r>
        <w:r>
          <w:rPr>
            <w:webHidden/>
          </w:rPr>
          <w:fldChar w:fldCharType="begin"/>
        </w:r>
        <w:r>
          <w:rPr>
            <w:webHidden/>
          </w:rPr>
          <w:instrText xml:space="preserve"> PAGEREF _Toc135828633 \h </w:instrText>
        </w:r>
        <w:r>
          <w:rPr>
            <w:webHidden/>
          </w:rPr>
        </w:r>
        <w:r>
          <w:rPr>
            <w:webHidden/>
          </w:rPr>
          <w:fldChar w:fldCharType="separate"/>
        </w:r>
        <w:r>
          <w:rPr>
            <w:webHidden/>
          </w:rPr>
          <w:t>152</w:t>
        </w:r>
        <w:r>
          <w:rPr>
            <w:webHidden/>
          </w:rPr>
          <w:fldChar w:fldCharType="end"/>
        </w:r>
      </w:hyperlink>
    </w:p>
    <w:p w14:paraId="10492EFF" w14:textId="6F379939"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4" w:history="1">
        <w:r w:rsidRPr="008C2EC5">
          <w:rPr>
            <w:rStyle w:val="Hipercze"/>
          </w:rPr>
          <w:t>Wykres 17. Stwierdzone choroby zakaźne lub pasożytnicze, w tym borelioza, w ogólnej liczbie stwierdzonych chorób zawodowych w latach 2012 – 2022</w:t>
        </w:r>
        <w:r>
          <w:rPr>
            <w:webHidden/>
          </w:rPr>
          <w:tab/>
        </w:r>
        <w:r>
          <w:rPr>
            <w:webHidden/>
          </w:rPr>
          <w:fldChar w:fldCharType="begin"/>
        </w:r>
        <w:r>
          <w:rPr>
            <w:webHidden/>
          </w:rPr>
          <w:instrText xml:space="preserve"> PAGEREF _Toc135828634 \h </w:instrText>
        </w:r>
        <w:r>
          <w:rPr>
            <w:webHidden/>
          </w:rPr>
        </w:r>
        <w:r>
          <w:rPr>
            <w:webHidden/>
          </w:rPr>
          <w:fldChar w:fldCharType="separate"/>
        </w:r>
        <w:r>
          <w:rPr>
            <w:webHidden/>
          </w:rPr>
          <w:t>153</w:t>
        </w:r>
        <w:r>
          <w:rPr>
            <w:webHidden/>
          </w:rPr>
          <w:fldChar w:fldCharType="end"/>
        </w:r>
      </w:hyperlink>
    </w:p>
    <w:p w14:paraId="629CB564" w14:textId="3B90A4EF"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5" w:history="1">
        <w:r w:rsidRPr="008C2EC5">
          <w:rPr>
            <w:rStyle w:val="Hipercze"/>
          </w:rPr>
          <w:t>Wykres 18. Liczba zgłoszeń zatruć/podejrzeń zatruć ŚZ lub NSP w latach 2021 – 2022</w:t>
        </w:r>
        <w:r>
          <w:rPr>
            <w:webHidden/>
          </w:rPr>
          <w:tab/>
        </w:r>
        <w:r>
          <w:rPr>
            <w:webHidden/>
          </w:rPr>
          <w:fldChar w:fldCharType="begin"/>
        </w:r>
        <w:r>
          <w:rPr>
            <w:webHidden/>
          </w:rPr>
          <w:instrText xml:space="preserve"> PAGEREF _Toc135828635 \h </w:instrText>
        </w:r>
        <w:r>
          <w:rPr>
            <w:webHidden/>
          </w:rPr>
        </w:r>
        <w:r>
          <w:rPr>
            <w:webHidden/>
          </w:rPr>
          <w:fldChar w:fldCharType="separate"/>
        </w:r>
        <w:r>
          <w:rPr>
            <w:webHidden/>
          </w:rPr>
          <w:t>163</w:t>
        </w:r>
        <w:r>
          <w:rPr>
            <w:webHidden/>
          </w:rPr>
          <w:fldChar w:fldCharType="end"/>
        </w:r>
      </w:hyperlink>
    </w:p>
    <w:p w14:paraId="30E7A57B" w14:textId="4EE0E792"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6" w:history="1">
        <w:r w:rsidRPr="008C2EC5">
          <w:rPr>
            <w:rStyle w:val="Hipercze"/>
          </w:rPr>
          <w:t>Wykres 19. Liczba zgłoszeń zatruć/podejrzeń zatruć ŚZ lub NSP z podziałem na osoby do i powyżej 18 r.ż. w latach 2014 – 2022</w:t>
        </w:r>
        <w:r>
          <w:rPr>
            <w:webHidden/>
          </w:rPr>
          <w:tab/>
        </w:r>
        <w:r>
          <w:rPr>
            <w:webHidden/>
          </w:rPr>
          <w:fldChar w:fldCharType="begin"/>
        </w:r>
        <w:r>
          <w:rPr>
            <w:webHidden/>
          </w:rPr>
          <w:instrText xml:space="preserve"> PAGEREF _Toc135828636 \h </w:instrText>
        </w:r>
        <w:r>
          <w:rPr>
            <w:webHidden/>
          </w:rPr>
        </w:r>
        <w:r>
          <w:rPr>
            <w:webHidden/>
          </w:rPr>
          <w:fldChar w:fldCharType="separate"/>
        </w:r>
        <w:r>
          <w:rPr>
            <w:webHidden/>
          </w:rPr>
          <w:t>163</w:t>
        </w:r>
        <w:r>
          <w:rPr>
            <w:webHidden/>
          </w:rPr>
          <w:fldChar w:fldCharType="end"/>
        </w:r>
      </w:hyperlink>
    </w:p>
    <w:p w14:paraId="41C42598" w14:textId="036F049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7" w:history="1">
        <w:r w:rsidRPr="008C2EC5">
          <w:rPr>
            <w:rStyle w:val="Hipercze"/>
          </w:rPr>
          <w:t>Wykres 20. Liczba przedszkoli i oddziałów przedszkolnych w szkołach realizujących program „Skąd się biorą produkty ekologiczne” w poszczególnych latach</w:t>
        </w:r>
        <w:r>
          <w:rPr>
            <w:webHidden/>
          </w:rPr>
          <w:tab/>
        </w:r>
        <w:r>
          <w:rPr>
            <w:webHidden/>
          </w:rPr>
          <w:fldChar w:fldCharType="begin"/>
        </w:r>
        <w:r>
          <w:rPr>
            <w:webHidden/>
          </w:rPr>
          <w:instrText xml:space="preserve"> PAGEREF _Toc135828637 \h </w:instrText>
        </w:r>
        <w:r>
          <w:rPr>
            <w:webHidden/>
          </w:rPr>
        </w:r>
        <w:r>
          <w:rPr>
            <w:webHidden/>
          </w:rPr>
          <w:fldChar w:fldCharType="separate"/>
        </w:r>
        <w:r>
          <w:rPr>
            <w:webHidden/>
          </w:rPr>
          <w:t>170</w:t>
        </w:r>
        <w:r>
          <w:rPr>
            <w:webHidden/>
          </w:rPr>
          <w:fldChar w:fldCharType="end"/>
        </w:r>
      </w:hyperlink>
    </w:p>
    <w:p w14:paraId="1CE2FDC1" w14:textId="6C3F44C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8" w:history="1">
        <w:r w:rsidRPr="008C2EC5">
          <w:rPr>
            <w:rStyle w:val="Hipercze"/>
          </w:rPr>
          <w:t>Wykres 21. Liczba dzieci realizujących program „Skąd się biorą produkty ekologiczne” w poszczególnych latach</w:t>
        </w:r>
        <w:r>
          <w:rPr>
            <w:webHidden/>
          </w:rPr>
          <w:tab/>
        </w:r>
        <w:r>
          <w:rPr>
            <w:webHidden/>
          </w:rPr>
          <w:fldChar w:fldCharType="begin"/>
        </w:r>
        <w:r>
          <w:rPr>
            <w:webHidden/>
          </w:rPr>
          <w:instrText xml:space="preserve"> PAGEREF _Toc135828638 \h </w:instrText>
        </w:r>
        <w:r>
          <w:rPr>
            <w:webHidden/>
          </w:rPr>
        </w:r>
        <w:r>
          <w:rPr>
            <w:webHidden/>
          </w:rPr>
          <w:fldChar w:fldCharType="separate"/>
        </w:r>
        <w:r>
          <w:rPr>
            <w:webHidden/>
          </w:rPr>
          <w:t>171</w:t>
        </w:r>
        <w:r>
          <w:rPr>
            <w:webHidden/>
          </w:rPr>
          <w:fldChar w:fldCharType="end"/>
        </w:r>
      </w:hyperlink>
    </w:p>
    <w:p w14:paraId="4B2D9E2B" w14:textId="7E01119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39" w:history="1">
        <w:r w:rsidRPr="008C2EC5">
          <w:rPr>
            <w:rStyle w:val="Hipercze"/>
          </w:rPr>
          <w:t>Wykres 22. Liczba szkół podstawowych realizujących program „Bieg po zdrowie” w poszczególnych latach</w:t>
        </w:r>
        <w:r>
          <w:rPr>
            <w:webHidden/>
          </w:rPr>
          <w:tab/>
        </w:r>
        <w:r>
          <w:rPr>
            <w:webHidden/>
          </w:rPr>
          <w:fldChar w:fldCharType="begin"/>
        </w:r>
        <w:r>
          <w:rPr>
            <w:webHidden/>
          </w:rPr>
          <w:instrText xml:space="preserve"> PAGEREF _Toc135828639 \h </w:instrText>
        </w:r>
        <w:r>
          <w:rPr>
            <w:webHidden/>
          </w:rPr>
        </w:r>
        <w:r>
          <w:rPr>
            <w:webHidden/>
          </w:rPr>
          <w:fldChar w:fldCharType="separate"/>
        </w:r>
        <w:r>
          <w:rPr>
            <w:webHidden/>
          </w:rPr>
          <w:t>172</w:t>
        </w:r>
        <w:r>
          <w:rPr>
            <w:webHidden/>
          </w:rPr>
          <w:fldChar w:fldCharType="end"/>
        </w:r>
      </w:hyperlink>
    </w:p>
    <w:p w14:paraId="3019B548" w14:textId="75C04BEA"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40" w:history="1">
        <w:r w:rsidRPr="008C2EC5">
          <w:rPr>
            <w:rStyle w:val="Hipercze"/>
          </w:rPr>
          <w:t>Wykres 23. Liczba uczniów klas IV szkół podstawowych realizujących program " Bieg po zdrowie" w poszczególnych latach</w:t>
        </w:r>
        <w:r>
          <w:rPr>
            <w:webHidden/>
          </w:rPr>
          <w:tab/>
        </w:r>
        <w:r>
          <w:rPr>
            <w:webHidden/>
          </w:rPr>
          <w:fldChar w:fldCharType="begin"/>
        </w:r>
        <w:r>
          <w:rPr>
            <w:webHidden/>
          </w:rPr>
          <w:instrText xml:space="preserve"> PAGEREF _Toc135828640 \h </w:instrText>
        </w:r>
        <w:r>
          <w:rPr>
            <w:webHidden/>
          </w:rPr>
        </w:r>
        <w:r>
          <w:rPr>
            <w:webHidden/>
          </w:rPr>
          <w:fldChar w:fldCharType="separate"/>
        </w:r>
        <w:r>
          <w:rPr>
            <w:webHidden/>
          </w:rPr>
          <w:t>172</w:t>
        </w:r>
        <w:r>
          <w:rPr>
            <w:webHidden/>
          </w:rPr>
          <w:fldChar w:fldCharType="end"/>
        </w:r>
      </w:hyperlink>
    </w:p>
    <w:p w14:paraId="654C66F1" w14:textId="5752CC3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41" w:history="1">
        <w:r w:rsidRPr="008C2EC5">
          <w:rPr>
            <w:rStyle w:val="Hipercze"/>
          </w:rPr>
          <w:t>Wykres 24. Liczba szkół ponadpodstawowych realizujących program " ARS , czyli jak dbać o miłość?" w poszczególnych latach</w:t>
        </w:r>
        <w:r>
          <w:rPr>
            <w:webHidden/>
          </w:rPr>
          <w:tab/>
        </w:r>
        <w:r>
          <w:rPr>
            <w:webHidden/>
          </w:rPr>
          <w:fldChar w:fldCharType="begin"/>
        </w:r>
        <w:r>
          <w:rPr>
            <w:webHidden/>
          </w:rPr>
          <w:instrText xml:space="preserve"> PAGEREF _Toc135828641 \h </w:instrText>
        </w:r>
        <w:r>
          <w:rPr>
            <w:webHidden/>
          </w:rPr>
        </w:r>
        <w:r>
          <w:rPr>
            <w:webHidden/>
          </w:rPr>
          <w:fldChar w:fldCharType="separate"/>
        </w:r>
        <w:r>
          <w:rPr>
            <w:webHidden/>
          </w:rPr>
          <w:t>173</w:t>
        </w:r>
        <w:r>
          <w:rPr>
            <w:webHidden/>
          </w:rPr>
          <w:fldChar w:fldCharType="end"/>
        </w:r>
      </w:hyperlink>
    </w:p>
    <w:p w14:paraId="3F1618F2" w14:textId="508DB672"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42" w:history="1">
        <w:r w:rsidRPr="008C2EC5">
          <w:rPr>
            <w:rStyle w:val="Hipercze"/>
          </w:rPr>
          <w:t>Wykres 25. Liczba uczniów szkół ponadpodstawowych realizujących  program „ARS , czyli jak dbać o miłośc?” w poszczególnych latach</w:t>
        </w:r>
        <w:r>
          <w:rPr>
            <w:webHidden/>
          </w:rPr>
          <w:tab/>
        </w:r>
        <w:r>
          <w:rPr>
            <w:webHidden/>
          </w:rPr>
          <w:fldChar w:fldCharType="begin"/>
        </w:r>
        <w:r>
          <w:rPr>
            <w:webHidden/>
          </w:rPr>
          <w:instrText xml:space="preserve"> PAGEREF _Toc135828642 \h </w:instrText>
        </w:r>
        <w:r>
          <w:rPr>
            <w:webHidden/>
          </w:rPr>
        </w:r>
        <w:r>
          <w:rPr>
            <w:webHidden/>
          </w:rPr>
          <w:fldChar w:fldCharType="separate"/>
        </w:r>
        <w:r>
          <w:rPr>
            <w:webHidden/>
          </w:rPr>
          <w:t>173</w:t>
        </w:r>
        <w:r>
          <w:rPr>
            <w:webHidden/>
          </w:rPr>
          <w:fldChar w:fldCharType="end"/>
        </w:r>
      </w:hyperlink>
    </w:p>
    <w:p w14:paraId="4DC7DD3F" w14:textId="25956D33"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43" w:history="1">
        <w:r w:rsidRPr="008C2EC5">
          <w:rPr>
            <w:rStyle w:val="Hipercze"/>
          </w:rPr>
          <w:t>Wykres 26. Liczba oddziałów przedszkolnych, przedszkoli i żłóbków realizujących program „Zdrowe zęby mamy marchewkę zajadamy w poszczególnych latach</w:t>
        </w:r>
        <w:r>
          <w:rPr>
            <w:webHidden/>
          </w:rPr>
          <w:tab/>
        </w:r>
        <w:r>
          <w:rPr>
            <w:webHidden/>
          </w:rPr>
          <w:fldChar w:fldCharType="begin"/>
        </w:r>
        <w:r>
          <w:rPr>
            <w:webHidden/>
          </w:rPr>
          <w:instrText xml:space="preserve"> PAGEREF _Toc135828643 \h </w:instrText>
        </w:r>
        <w:r>
          <w:rPr>
            <w:webHidden/>
          </w:rPr>
        </w:r>
        <w:r>
          <w:rPr>
            <w:webHidden/>
          </w:rPr>
          <w:fldChar w:fldCharType="separate"/>
        </w:r>
        <w:r>
          <w:rPr>
            <w:webHidden/>
          </w:rPr>
          <w:t>175</w:t>
        </w:r>
        <w:r>
          <w:rPr>
            <w:webHidden/>
          </w:rPr>
          <w:fldChar w:fldCharType="end"/>
        </w:r>
      </w:hyperlink>
    </w:p>
    <w:p w14:paraId="077F91DB" w14:textId="0CF2071D"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44" w:history="1">
        <w:r w:rsidRPr="008C2EC5">
          <w:rPr>
            <w:rStyle w:val="Hipercze"/>
          </w:rPr>
          <w:t>Wykres 27. Liczba dzieci z oddziałów przedszkolnych, przedszkoli i żłóbków realizujących program „Zdrowe zęby mamy marchewkę zajadamy” w poszczególnych latach</w:t>
        </w:r>
        <w:r>
          <w:rPr>
            <w:webHidden/>
          </w:rPr>
          <w:tab/>
        </w:r>
        <w:r>
          <w:rPr>
            <w:webHidden/>
          </w:rPr>
          <w:fldChar w:fldCharType="begin"/>
        </w:r>
        <w:r>
          <w:rPr>
            <w:webHidden/>
          </w:rPr>
          <w:instrText xml:space="preserve"> PAGEREF _Toc135828644 \h </w:instrText>
        </w:r>
        <w:r>
          <w:rPr>
            <w:webHidden/>
          </w:rPr>
        </w:r>
        <w:r>
          <w:rPr>
            <w:webHidden/>
          </w:rPr>
          <w:fldChar w:fldCharType="separate"/>
        </w:r>
        <w:r>
          <w:rPr>
            <w:webHidden/>
          </w:rPr>
          <w:t>175</w:t>
        </w:r>
        <w:r>
          <w:rPr>
            <w:webHidden/>
          </w:rPr>
          <w:fldChar w:fldCharType="end"/>
        </w:r>
      </w:hyperlink>
    </w:p>
    <w:p w14:paraId="440B3B7A" w14:textId="1AE720D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45" w:history="1">
        <w:r w:rsidRPr="008C2EC5">
          <w:rPr>
            <w:rStyle w:val="Hipercze"/>
          </w:rPr>
          <w:t>Wykres 28. Liczba szkół podstawowych realizujących program „Porozmawiajmy o zdrowiu i nowych zagrożeniach” w poszczególnych latach</w:t>
        </w:r>
        <w:r>
          <w:rPr>
            <w:webHidden/>
          </w:rPr>
          <w:tab/>
        </w:r>
        <w:r>
          <w:rPr>
            <w:webHidden/>
          </w:rPr>
          <w:fldChar w:fldCharType="begin"/>
        </w:r>
        <w:r>
          <w:rPr>
            <w:webHidden/>
          </w:rPr>
          <w:instrText xml:space="preserve"> PAGEREF _Toc135828645 \h </w:instrText>
        </w:r>
        <w:r>
          <w:rPr>
            <w:webHidden/>
          </w:rPr>
        </w:r>
        <w:r>
          <w:rPr>
            <w:webHidden/>
          </w:rPr>
          <w:fldChar w:fldCharType="separate"/>
        </w:r>
        <w:r>
          <w:rPr>
            <w:webHidden/>
          </w:rPr>
          <w:t>176</w:t>
        </w:r>
        <w:r>
          <w:rPr>
            <w:webHidden/>
          </w:rPr>
          <w:fldChar w:fldCharType="end"/>
        </w:r>
      </w:hyperlink>
    </w:p>
    <w:p w14:paraId="7DF584A5" w14:textId="64368A9A"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46" w:history="1">
        <w:r w:rsidRPr="008C2EC5">
          <w:rPr>
            <w:rStyle w:val="Hipercze"/>
          </w:rPr>
          <w:t>Wykres 29. Liczba uczniów szkół podstawowych realizujących program „Porozmawiajmy o zdrowiu i nowych zagrożeniach” w poszczególnych latach</w:t>
        </w:r>
        <w:r>
          <w:rPr>
            <w:webHidden/>
          </w:rPr>
          <w:tab/>
        </w:r>
        <w:r>
          <w:rPr>
            <w:webHidden/>
          </w:rPr>
          <w:fldChar w:fldCharType="begin"/>
        </w:r>
        <w:r>
          <w:rPr>
            <w:webHidden/>
          </w:rPr>
          <w:instrText xml:space="preserve"> PAGEREF _Toc135828646 \h </w:instrText>
        </w:r>
        <w:r>
          <w:rPr>
            <w:webHidden/>
          </w:rPr>
        </w:r>
        <w:r>
          <w:rPr>
            <w:webHidden/>
          </w:rPr>
          <w:fldChar w:fldCharType="separate"/>
        </w:r>
        <w:r>
          <w:rPr>
            <w:webHidden/>
          </w:rPr>
          <w:t>177</w:t>
        </w:r>
        <w:r>
          <w:rPr>
            <w:webHidden/>
          </w:rPr>
          <w:fldChar w:fldCharType="end"/>
        </w:r>
      </w:hyperlink>
    </w:p>
    <w:p w14:paraId="34487DF5" w14:textId="0B140549" w:rsidR="00D7754D" w:rsidRPr="006C6D44" w:rsidRDefault="006C6D44" w:rsidP="006C6D44">
      <w:pPr>
        <w:rPr>
          <w:sz w:val="16"/>
          <w:szCs w:val="16"/>
          <w:lang w:eastAsia="pl-PL"/>
        </w:rPr>
      </w:pPr>
      <w:r>
        <w:rPr>
          <w:rFonts w:ascii="Calibri" w:eastAsia="Times New Roman" w:hAnsi="Calibri" w:cs="Times New Roman"/>
          <w:noProof/>
          <w:sz w:val="24"/>
          <w:szCs w:val="20"/>
          <w:lang w:eastAsia="pl-PL"/>
        </w:rPr>
        <w:fldChar w:fldCharType="end"/>
      </w:r>
      <w:r w:rsidR="00D7754D" w:rsidRPr="008F2D46">
        <w:t>SPIS ZDJĘĆ:</w:t>
      </w:r>
    </w:p>
    <w:p w14:paraId="7B68F0DA" w14:textId="1006A581" w:rsidR="006C6D44" w:rsidRDefault="006C6D44">
      <w:pPr>
        <w:pStyle w:val="Spisilustracji"/>
        <w:rPr>
          <w:rFonts w:asciiTheme="minorHAnsi" w:eastAsiaTheme="minorEastAsia" w:hAnsiTheme="minorHAnsi" w:cstheme="minorBidi"/>
          <w:kern w:val="2"/>
          <w:sz w:val="22"/>
          <w:szCs w:val="22"/>
          <w14:ligatures w14:val="standardContextual"/>
        </w:rPr>
      </w:pPr>
      <w:r>
        <w:fldChar w:fldCharType="begin"/>
      </w:r>
      <w:r>
        <w:instrText xml:space="preserve"> TOC \h \z \c "zdjęcie" </w:instrText>
      </w:r>
      <w:r>
        <w:fldChar w:fldCharType="separate"/>
      </w:r>
      <w:hyperlink w:anchor="_Toc135828679" w:history="1">
        <w:r w:rsidRPr="008519EB">
          <w:rPr>
            <w:rStyle w:val="Hipercze"/>
          </w:rPr>
          <w:t>Zdjęcie 1. Pomiary oświetlenia. Źródło: Opracowanie własne.</w:t>
        </w:r>
        <w:r>
          <w:rPr>
            <w:webHidden/>
          </w:rPr>
          <w:tab/>
        </w:r>
        <w:r>
          <w:rPr>
            <w:webHidden/>
          </w:rPr>
          <w:fldChar w:fldCharType="begin"/>
        </w:r>
        <w:r>
          <w:rPr>
            <w:webHidden/>
          </w:rPr>
          <w:instrText xml:space="preserve"> PAGEREF _Toc135828679 \h </w:instrText>
        </w:r>
        <w:r>
          <w:rPr>
            <w:webHidden/>
          </w:rPr>
        </w:r>
        <w:r>
          <w:rPr>
            <w:webHidden/>
          </w:rPr>
          <w:fldChar w:fldCharType="separate"/>
        </w:r>
        <w:r>
          <w:rPr>
            <w:webHidden/>
          </w:rPr>
          <w:t>136</w:t>
        </w:r>
        <w:r>
          <w:rPr>
            <w:webHidden/>
          </w:rPr>
          <w:fldChar w:fldCharType="end"/>
        </w:r>
      </w:hyperlink>
    </w:p>
    <w:p w14:paraId="03ECDC4D" w14:textId="5F81A0FA"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0" w:history="1">
        <w:r w:rsidRPr="008519EB">
          <w:rPr>
            <w:rStyle w:val="Hipercze"/>
            <w:rFonts w:cstheme="minorHAnsi"/>
          </w:rPr>
          <w:t>Zdjęcie 2. Pomiary mebli szkolnych. Źródło: opracowanie własne</w:t>
        </w:r>
        <w:r>
          <w:rPr>
            <w:webHidden/>
          </w:rPr>
          <w:tab/>
        </w:r>
        <w:r>
          <w:rPr>
            <w:webHidden/>
          </w:rPr>
          <w:fldChar w:fldCharType="begin"/>
        </w:r>
        <w:r>
          <w:rPr>
            <w:webHidden/>
          </w:rPr>
          <w:instrText xml:space="preserve"> PAGEREF _Toc135828680 \h </w:instrText>
        </w:r>
        <w:r>
          <w:rPr>
            <w:webHidden/>
          </w:rPr>
        </w:r>
        <w:r>
          <w:rPr>
            <w:webHidden/>
          </w:rPr>
          <w:fldChar w:fldCharType="separate"/>
        </w:r>
        <w:r>
          <w:rPr>
            <w:webHidden/>
          </w:rPr>
          <w:t>137</w:t>
        </w:r>
        <w:r>
          <w:rPr>
            <w:webHidden/>
          </w:rPr>
          <w:fldChar w:fldCharType="end"/>
        </w:r>
      </w:hyperlink>
    </w:p>
    <w:p w14:paraId="30CC2840" w14:textId="74CFD481"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1" w:history="1">
        <w:r w:rsidRPr="008519EB">
          <w:rPr>
            <w:rStyle w:val="Hipercze"/>
          </w:rPr>
          <w:t>Zdjęcie 3. Pomiary mebli szkolnych. Źródło : opracowanie własne</w:t>
        </w:r>
        <w:r>
          <w:rPr>
            <w:webHidden/>
          </w:rPr>
          <w:tab/>
        </w:r>
        <w:r>
          <w:rPr>
            <w:webHidden/>
          </w:rPr>
          <w:fldChar w:fldCharType="begin"/>
        </w:r>
        <w:r>
          <w:rPr>
            <w:webHidden/>
          </w:rPr>
          <w:instrText xml:space="preserve"> PAGEREF _Toc135828681 \h </w:instrText>
        </w:r>
        <w:r>
          <w:rPr>
            <w:webHidden/>
          </w:rPr>
        </w:r>
        <w:r>
          <w:rPr>
            <w:webHidden/>
          </w:rPr>
          <w:fldChar w:fldCharType="separate"/>
        </w:r>
        <w:r>
          <w:rPr>
            <w:webHidden/>
          </w:rPr>
          <w:t>138</w:t>
        </w:r>
        <w:r>
          <w:rPr>
            <w:webHidden/>
          </w:rPr>
          <w:fldChar w:fldCharType="end"/>
        </w:r>
      </w:hyperlink>
    </w:p>
    <w:p w14:paraId="2330F485" w14:textId="047368DC"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2" w:history="1">
        <w:r w:rsidRPr="008519EB">
          <w:rPr>
            <w:rStyle w:val="Hipercze"/>
          </w:rPr>
          <w:t>Zdjęcie 4. Źródło: opracowanie własne.</w:t>
        </w:r>
        <w:r>
          <w:rPr>
            <w:webHidden/>
          </w:rPr>
          <w:tab/>
        </w:r>
        <w:r>
          <w:rPr>
            <w:webHidden/>
          </w:rPr>
          <w:fldChar w:fldCharType="begin"/>
        </w:r>
        <w:r>
          <w:rPr>
            <w:webHidden/>
          </w:rPr>
          <w:instrText xml:space="preserve"> PAGEREF _Toc135828682 \h </w:instrText>
        </w:r>
        <w:r>
          <w:rPr>
            <w:webHidden/>
          </w:rPr>
        </w:r>
        <w:r>
          <w:rPr>
            <w:webHidden/>
          </w:rPr>
          <w:fldChar w:fldCharType="separate"/>
        </w:r>
        <w:r>
          <w:rPr>
            <w:webHidden/>
          </w:rPr>
          <w:t>164</w:t>
        </w:r>
        <w:r>
          <w:rPr>
            <w:webHidden/>
          </w:rPr>
          <w:fldChar w:fldCharType="end"/>
        </w:r>
      </w:hyperlink>
    </w:p>
    <w:p w14:paraId="282160EB" w14:textId="392CCC1C"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3" w:history="1">
        <w:r w:rsidRPr="008519EB">
          <w:rPr>
            <w:rStyle w:val="Hipercze"/>
          </w:rPr>
          <w:t>Zdjęcie 5. Zajęcia edukacyjne w SP Iwin. Źródło: opracowanie własne</w:t>
        </w:r>
        <w:r>
          <w:rPr>
            <w:webHidden/>
          </w:rPr>
          <w:tab/>
        </w:r>
        <w:r>
          <w:rPr>
            <w:webHidden/>
          </w:rPr>
          <w:fldChar w:fldCharType="begin"/>
        </w:r>
        <w:r>
          <w:rPr>
            <w:webHidden/>
          </w:rPr>
          <w:instrText xml:space="preserve"> PAGEREF _Toc135828683 \h </w:instrText>
        </w:r>
        <w:r>
          <w:rPr>
            <w:webHidden/>
          </w:rPr>
        </w:r>
        <w:r>
          <w:rPr>
            <w:webHidden/>
          </w:rPr>
          <w:fldChar w:fldCharType="separate"/>
        </w:r>
        <w:r>
          <w:rPr>
            <w:webHidden/>
          </w:rPr>
          <w:t>179</w:t>
        </w:r>
        <w:r>
          <w:rPr>
            <w:webHidden/>
          </w:rPr>
          <w:fldChar w:fldCharType="end"/>
        </w:r>
      </w:hyperlink>
    </w:p>
    <w:p w14:paraId="238FDF9B" w14:textId="3F4C4FF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4" w:history="1">
        <w:r w:rsidRPr="008519EB">
          <w:rPr>
            <w:rStyle w:val="Hipercze"/>
          </w:rPr>
          <w:t>Zdjęcie 6. Stoisko edukacyjne – Zachodniopomorski</w:t>
        </w:r>
        <w:r>
          <w:rPr>
            <w:webHidden/>
          </w:rPr>
          <w:tab/>
        </w:r>
        <w:r>
          <w:rPr>
            <w:webHidden/>
          </w:rPr>
          <w:fldChar w:fldCharType="begin"/>
        </w:r>
        <w:r>
          <w:rPr>
            <w:webHidden/>
          </w:rPr>
          <w:instrText xml:space="preserve"> PAGEREF _Toc135828684 \h </w:instrText>
        </w:r>
        <w:r>
          <w:rPr>
            <w:webHidden/>
          </w:rPr>
        </w:r>
        <w:r>
          <w:rPr>
            <w:webHidden/>
          </w:rPr>
          <w:fldChar w:fldCharType="separate"/>
        </w:r>
        <w:r>
          <w:rPr>
            <w:webHidden/>
          </w:rPr>
          <w:t>179</w:t>
        </w:r>
        <w:r>
          <w:rPr>
            <w:webHidden/>
          </w:rPr>
          <w:fldChar w:fldCharType="end"/>
        </w:r>
      </w:hyperlink>
    </w:p>
    <w:p w14:paraId="6181F4AE" w14:textId="5CB46548"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5" w:history="1">
        <w:r w:rsidRPr="008519EB">
          <w:rPr>
            <w:rStyle w:val="Hipercze"/>
          </w:rPr>
          <w:t>Zdjęcie 7. WSSE w Szczecinie - konkurs "Moja rodzina wolna od dymu tytoniowego”.</w:t>
        </w:r>
        <w:r>
          <w:rPr>
            <w:webHidden/>
          </w:rPr>
          <w:tab/>
        </w:r>
        <w:r>
          <w:rPr>
            <w:webHidden/>
          </w:rPr>
          <w:fldChar w:fldCharType="begin"/>
        </w:r>
        <w:r>
          <w:rPr>
            <w:webHidden/>
          </w:rPr>
          <w:instrText xml:space="preserve"> PAGEREF _Toc135828685 \h </w:instrText>
        </w:r>
        <w:r>
          <w:rPr>
            <w:webHidden/>
          </w:rPr>
        </w:r>
        <w:r>
          <w:rPr>
            <w:webHidden/>
          </w:rPr>
          <w:fldChar w:fldCharType="separate"/>
        </w:r>
        <w:r>
          <w:rPr>
            <w:webHidden/>
          </w:rPr>
          <w:t>179</w:t>
        </w:r>
        <w:r>
          <w:rPr>
            <w:webHidden/>
          </w:rPr>
          <w:fldChar w:fldCharType="end"/>
        </w:r>
      </w:hyperlink>
    </w:p>
    <w:p w14:paraId="519499F7" w14:textId="64B018D4"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6" w:history="1">
        <w:r w:rsidRPr="008519EB">
          <w:rPr>
            <w:rStyle w:val="Hipercze"/>
          </w:rPr>
          <w:t>Zdjęcie 8. PSSE Police- konkurs „STOP dla dymka”.</w:t>
        </w:r>
        <w:r>
          <w:rPr>
            <w:webHidden/>
          </w:rPr>
          <w:tab/>
        </w:r>
        <w:r>
          <w:rPr>
            <w:webHidden/>
          </w:rPr>
          <w:fldChar w:fldCharType="begin"/>
        </w:r>
        <w:r>
          <w:rPr>
            <w:webHidden/>
          </w:rPr>
          <w:instrText xml:space="preserve"> PAGEREF _Toc135828686 \h </w:instrText>
        </w:r>
        <w:r>
          <w:rPr>
            <w:webHidden/>
          </w:rPr>
        </w:r>
        <w:r>
          <w:rPr>
            <w:webHidden/>
          </w:rPr>
          <w:fldChar w:fldCharType="separate"/>
        </w:r>
        <w:r>
          <w:rPr>
            <w:webHidden/>
          </w:rPr>
          <w:t>180</w:t>
        </w:r>
        <w:r>
          <w:rPr>
            <w:webHidden/>
          </w:rPr>
          <w:fldChar w:fldCharType="end"/>
        </w:r>
      </w:hyperlink>
    </w:p>
    <w:p w14:paraId="4CE38201" w14:textId="71F4487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7" w:history="1">
        <w:r w:rsidRPr="008519EB">
          <w:rPr>
            <w:rStyle w:val="Hipercze"/>
          </w:rPr>
          <w:t>Zdjęcie 9. Kąpielisko Łukęcin. Źródło: opracowanie własne</w:t>
        </w:r>
        <w:r>
          <w:rPr>
            <w:webHidden/>
          </w:rPr>
          <w:tab/>
        </w:r>
        <w:r>
          <w:rPr>
            <w:webHidden/>
          </w:rPr>
          <w:fldChar w:fldCharType="begin"/>
        </w:r>
        <w:r>
          <w:rPr>
            <w:webHidden/>
          </w:rPr>
          <w:instrText xml:space="preserve"> PAGEREF _Toc135828687 \h </w:instrText>
        </w:r>
        <w:r>
          <w:rPr>
            <w:webHidden/>
          </w:rPr>
        </w:r>
        <w:r>
          <w:rPr>
            <w:webHidden/>
          </w:rPr>
          <w:fldChar w:fldCharType="separate"/>
        </w:r>
        <w:r>
          <w:rPr>
            <w:webHidden/>
          </w:rPr>
          <w:t>181</w:t>
        </w:r>
        <w:r>
          <w:rPr>
            <w:webHidden/>
          </w:rPr>
          <w:fldChar w:fldCharType="end"/>
        </w:r>
      </w:hyperlink>
    </w:p>
    <w:p w14:paraId="4EFF4212" w14:textId="41CFBC18"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8" w:history="1">
        <w:r w:rsidRPr="008519EB">
          <w:rPr>
            <w:rStyle w:val="Hipercze"/>
          </w:rPr>
          <w:t>Zdjęcie 10. kąpielisko Łukęcin. Źródło: opracowanie własne</w:t>
        </w:r>
        <w:r>
          <w:rPr>
            <w:webHidden/>
          </w:rPr>
          <w:tab/>
        </w:r>
        <w:r>
          <w:rPr>
            <w:webHidden/>
          </w:rPr>
          <w:fldChar w:fldCharType="begin"/>
        </w:r>
        <w:r>
          <w:rPr>
            <w:webHidden/>
          </w:rPr>
          <w:instrText xml:space="preserve"> PAGEREF _Toc135828688 \h </w:instrText>
        </w:r>
        <w:r>
          <w:rPr>
            <w:webHidden/>
          </w:rPr>
        </w:r>
        <w:r>
          <w:rPr>
            <w:webHidden/>
          </w:rPr>
          <w:fldChar w:fldCharType="separate"/>
        </w:r>
        <w:r>
          <w:rPr>
            <w:webHidden/>
          </w:rPr>
          <w:t>181</w:t>
        </w:r>
        <w:r>
          <w:rPr>
            <w:webHidden/>
          </w:rPr>
          <w:fldChar w:fldCharType="end"/>
        </w:r>
      </w:hyperlink>
    </w:p>
    <w:p w14:paraId="319680FC" w14:textId="1B98397F"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89" w:history="1">
        <w:r w:rsidRPr="008519EB">
          <w:rPr>
            <w:rStyle w:val="Hipercze"/>
          </w:rPr>
          <w:t>Zdjęcie 11. Zachodniopomorski Urząd Wojewódzki w Szczecinie</w:t>
        </w:r>
        <w:r>
          <w:rPr>
            <w:webHidden/>
          </w:rPr>
          <w:tab/>
        </w:r>
        <w:r>
          <w:rPr>
            <w:webHidden/>
          </w:rPr>
          <w:fldChar w:fldCharType="begin"/>
        </w:r>
        <w:r>
          <w:rPr>
            <w:webHidden/>
          </w:rPr>
          <w:instrText xml:space="preserve"> PAGEREF _Toc135828689 \h </w:instrText>
        </w:r>
        <w:r>
          <w:rPr>
            <w:webHidden/>
          </w:rPr>
        </w:r>
        <w:r>
          <w:rPr>
            <w:webHidden/>
          </w:rPr>
          <w:fldChar w:fldCharType="separate"/>
        </w:r>
        <w:r>
          <w:rPr>
            <w:webHidden/>
          </w:rPr>
          <w:t>182</w:t>
        </w:r>
        <w:r>
          <w:rPr>
            <w:webHidden/>
          </w:rPr>
          <w:fldChar w:fldCharType="end"/>
        </w:r>
      </w:hyperlink>
    </w:p>
    <w:p w14:paraId="75DF1238" w14:textId="4057F4D5"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90" w:history="1">
        <w:r w:rsidRPr="008519EB">
          <w:rPr>
            <w:rStyle w:val="Hipercze"/>
          </w:rPr>
          <w:t>Zdjęcie 12. SP 54 w Szczecinie - ważenie plecaków.</w:t>
        </w:r>
        <w:r>
          <w:rPr>
            <w:webHidden/>
          </w:rPr>
          <w:tab/>
        </w:r>
        <w:r>
          <w:rPr>
            <w:webHidden/>
          </w:rPr>
          <w:fldChar w:fldCharType="begin"/>
        </w:r>
        <w:r>
          <w:rPr>
            <w:webHidden/>
          </w:rPr>
          <w:instrText xml:space="preserve"> PAGEREF _Toc135828690 \h </w:instrText>
        </w:r>
        <w:r>
          <w:rPr>
            <w:webHidden/>
          </w:rPr>
        </w:r>
        <w:r>
          <w:rPr>
            <w:webHidden/>
          </w:rPr>
          <w:fldChar w:fldCharType="separate"/>
        </w:r>
        <w:r>
          <w:rPr>
            <w:webHidden/>
          </w:rPr>
          <w:t>182</w:t>
        </w:r>
        <w:r>
          <w:rPr>
            <w:webHidden/>
          </w:rPr>
          <w:fldChar w:fldCharType="end"/>
        </w:r>
      </w:hyperlink>
    </w:p>
    <w:p w14:paraId="09CAE3E9" w14:textId="18FEA726"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91" w:history="1">
        <w:r w:rsidRPr="008519EB">
          <w:rPr>
            <w:rStyle w:val="Hipercze"/>
          </w:rPr>
          <w:t>Zdjęcie 13. PSSE  Gryfice. Źródło: opracowanie własne</w:t>
        </w:r>
        <w:r>
          <w:rPr>
            <w:webHidden/>
          </w:rPr>
          <w:tab/>
        </w:r>
        <w:r>
          <w:rPr>
            <w:webHidden/>
          </w:rPr>
          <w:fldChar w:fldCharType="begin"/>
        </w:r>
        <w:r>
          <w:rPr>
            <w:webHidden/>
          </w:rPr>
          <w:instrText xml:space="preserve"> PAGEREF _Toc135828691 \h </w:instrText>
        </w:r>
        <w:r>
          <w:rPr>
            <w:webHidden/>
          </w:rPr>
        </w:r>
        <w:r>
          <w:rPr>
            <w:webHidden/>
          </w:rPr>
          <w:fldChar w:fldCharType="separate"/>
        </w:r>
        <w:r>
          <w:rPr>
            <w:webHidden/>
          </w:rPr>
          <w:t>183</w:t>
        </w:r>
        <w:r>
          <w:rPr>
            <w:webHidden/>
          </w:rPr>
          <w:fldChar w:fldCharType="end"/>
        </w:r>
      </w:hyperlink>
    </w:p>
    <w:p w14:paraId="479614F8" w14:textId="627C72FF"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92" w:history="1">
        <w:r w:rsidRPr="008519EB">
          <w:rPr>
            <w:rStyle w:val="Hipercze"/>
          </w:rPr>
          <w:t>Zdjęcie 14. WSSE Szczecin – wykład w Starostwie w Gryfinie.</w:t>
        </w:r>
        <w:r>
          <w:rPr>
            <w:webHidden/>
          </w:rPr>
          <w:tab/>
        </w:r>
        <w:r>
          <w:rPr>
            <w:webHidden/>
          </w:rPr>
          <w:fldChar w:fldCharType="begin"/>
        </w:r>
        <w:r>
          <w:rPr>
            <w:webHidden/>
          </w:rPr>
          <w:instrText xml:space="preserve"> PAGEREF _Toc135828692 \h </w:instrText>
        </w:r>
        <w:r>
          <w:rPr>
            <w:webHidden/>
          </w:rPr>
        </w:r>
        <w:r>
          <w:rPr>
            <w:webHidden/>
          </w:rPr>
          <w:fldChar w:fldCharType="separate"/>
        </w:r>
        <w:r>
          <w:rPr>
            <w:webHidden/>
          </w:rPr>
          <w:t>184</w:t>
        </w:r>
        <w:r>
          <w:rPr>
            <w:webHidden/>
          </w:rPr>
          <w:fldChar w:fldCharType="end"/>
        </w:r>
      </w:hyperlink>
    </w:p>
    <w:p w14:paraId="63AF5831" w14:textId="45EFEF07"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93" w:history="1">
        <w:r w:rsidRPr="008519EB">
          <w:rPr>
            <w:rStyle w:val="Hipercze"/>
          </w:rPr>
          <w:t>Zdjęcie 15. Zachodniopomorskie Centrum Edukacji Morskiej</w:t>
        </w:r>
        <w:r>
          <w:rPr>
            <w:webHidden/>
          </w:rPr>
          <w:tab/>
        </w:r>
        <w:r>
          <w:rPr>
            <w:webHidden/>
          </w:rPr>
          <w:fldChar w:fldCharType="begin"/>
        </w:r>
        <w:r>
          <w:rPr>
            <w:webHidden/>
          </w:rPr>
          <w:instrText xml:space="preserve"> PAGEREF _Toc135828693 \h </w:instrText>
        </w:r>
        <w:r>
          <w:rPr>
            <w:webHidden/>
          </w:rPr>
        </w:r>
        <w:r>
          <w:rPr>
            <w:webHidden/>
          </w:rPr>
          <w:fldChar w:fldCharType="separate"/>
        </w:r>
        <w:r>
          <w:rPr>
            <w:webHidden/>
          </w:rPr>
          <w:t>184</w:t>
        </w:r>
        <w:r>
          <w:rPr>
            <w:webHidden/>
          </w:rPr>
          <w:fldChar w:fldCharType="end"/>
        </w:r>
      </w:hyperlink>
    </w:p>
    <w:p w14:paraId="58D7316E" w14:textId="1E8E4F93" w:rsidR="006C6D44" w:rsidRDefault="006C6D44">
      <w:pPr>
        <w:pStyle w:val="Spisilustracji"/>
        <w:rPr>
          <w:rFonts w:asciiTheme="minorHAnsi" w:eastAsiaTheme="minorEastAsia" w:hAnsiTheme="minorHAnsi" w:cstheme="minorBidi"/>
          <w:kern w:val="2"/>
          <w:sz w:val="22"/>
          <w:szCs w:val="22"/>
          <w14:ligatures w14:val="standardContextual"/>
        </w:rPr>
      </w:pPr>
      <w:hyperlink w:anchor="_Toc135828694" w:history="1">
        <w:r w:rsidRPr="008519EB">
          <w:rPr>
            <w:rStyle w:val="Hipercze"/>
          </w:rPr>
          <w:t>Zdjęcie 16. Zespół Szkół Budowlanych w Szczecinie. Źródło: opracowanie własne</w:t>
        </w:r>
        <w:r>
          <w:rPr>
            <w:webHidden/>
          </w:rPr>
          <w:tab/>
        </w:r>
        <w:r>
          <w:rPr>
            <w:webHidden/>
          </w:rPr>
          <w:fldChar w:fldCharType="begin"/>
        </w:r>
        <w:r>
          <w:rPr>
            <w:webHidden/>
          </w:rPr>
          <w:instrText xml:space="preserve"> PAGEREF _Toc135828694 \h </w:instrText>
        </w:r>
        <w:r>
          <w:rPr>
            <w:webHidden/>
          </w:rPr>
        </w:r>
        <w:r>
          <w:rPr>
            <w:webHidden/>
          </w:rPr>
          <w:fldChar w:fldCharType="separate"/>
        </w:r>
        <w:r>
          <w:rPr>
            <w:webHidden/>
          </w:rPr>
          <w:t>185</w:t>
        </w:r>
        <w:r>
          <w:rPr>
            <w:webHidden/>
          </w:rPr>
          <w:fldChar w:fldCharType="end"/>
        </w:r>
      </w:hyperlink>
    </w:p>
    <w:p w14:paraId="03C726EC" w14:textId="52903CCD" w:rsidR="0022759C" w:rsidRPr="0022759C" w:rsidRDefault="006C6D44" w:rsidP="0022759C">
      <w:pPr>
        <w:rPr>
          <w:lang w:eastAsia="pl-PL"/>
        </w:rPr>
      </w:pPr>
      <w:r>
        <w:rPr>
          <w:lang w:eastAsia="pl-PL"/>
        </w:rPr>
        <w:fldChar w:fldCharType="end"/>
      </w:r>
    </w:p>
    <w:sectPr w:rsidR="0022759C" w:rsidRPr="0022759C" w:rsidSect="009152FD">
      <w:headerReference w:type="default" r:id="rId82"/>
      <w:pgSz w:w="11906" w:h="16838"/>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0FD3CC0" w14:textId="77777777" w:rsidR="005A5DE5" w:rsidRDefault="005A5DE5" w:rsidP="005D1318">
      <w:pPr>
        <w:spacing w:after="0" w:line="240" w:lineRule="auto"/>
      </w:pPr>
      <w:r>
        <w:separator/>
      </w:r>
    </w:p>
    <w:p w14:paraId="5E103F88" w14:textId="77777777" w:rsidR="005A5DE5" w:rsidRDefault="005A5DE5"/>
  </w:endnote>
  <w:endnote w:type="continuationSeparator" w:id="0">
    <w:p w14:paraId="3F1549B9" w14:textId="77777777" w:rsidR="005A5DE5" w:rsidRDefault="005A5DE5" w:rsidP="005D1318">
      <w:pPr>
        <w:spacing w:after="0" w:line="240" w:lineRule="auto"/>
      </w:pPr>
      <w:r>
        <w:continuationSeparator/>
      </w:r>
    </w:p>
    <w:p w14:paraId="2EBA1653" w14:textId="77777777" w:rsidR="005A5DE5" w:rsidRDefault="005A5DE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EE"/>
    <w:family w:val="roman"/>
    <w:pitch w:val="variable"/>
    <w:sig w:usb0="E0002EFF" w:usb1="C000785B" w:usb2="00000009" w:usb3="00000000" w:csb0="000001FF" w:csb1="00000000"/>
  </w:font>
  <w:font w:name="Calibri">
    <w:panose1 w:val="020F0502020204030204"/>
    <w:charset w:val="EE"/>
    <w:family w:val="swiss"/>
    <w:pitch w:val="variable"/>
    <w:sig w:usb0="E4002EFF" w:usb1="C000247B" w:usb2="00000009" w:usb3="00000000" w:csb0="000001FF" w:csb1="00000000"/>
  </w:font>
  <w:font w:name="Arial">
    <w:panose1 w:val="020B0604020202020204"/>
    <w:charset w:val="EE"/>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StarSymbol">
    <w:altName w:val="Segoe UI Symbol"/>
    <w:charset w:val="02"/>
    <w:family w:val="auto"/>
    <w:pitch w:val="default"/>
  </w:font>
  <w:font w:name="Albany">
    <w:altName w:val="Arial"/>
    <w:charset w:val="00"/>
    <w:family w:val="swiss"/>
    <w:pitch w:val="variable"/>
  </w:font>
  <w:font w:name="HG Mincho Light J">
    <w:altName w:val="Times New Roman"/>
    <w:charset w:val="00"/>
    <w:family w:val="auto"/>
    <w:pitch w:val="variable"/>
  </w:font>
  <w:font w:name="Verdana">
    <w:panose1 w:val="020B0604030504040204"/>
    <w:charset w:val="EE"/>
    <w:family w:val="swiss"/>
    <w:pitch w:val="variable"/>
    <w:sig w:usb0="A00006FF" w:usb1="4000205B" w:usb2="00000010" w:usb3="00000000" w:csb0="0000019F" w:csb1="00000000"/>
  </w:font>
  <w:font w:name="Garamond">
    <w:panose1 w:val="02020404030301010803"/>
    <w:charset w:val="EE"/>
    <w:family w:val="roman"/>
    <w:pitch w:val="variable"/>
    <w:sig w:usb0="00000287" w:usb1="00000000" w:usb2="00000000" w:usb3="00000000" w:csb0="0000009F" w:csb1="00000000"/>
  </w:font>
  <w:font w:name="Cambria">
    <w:panose1 w:val="02040503050406030204"/>
    <w:charset w:val="EE"/>
    <w:family w:val="roman"/>
    <w:pitch w:val="variable"/>
    <w:sig w:usb0="E00006FF" w:usb1="420024FF" w:usb2="02000000" w:usb3="00000000" w:csb0="0000019F" w:csb1="00000000"/>
  </w:font>
  <w:font w:name="Segoe UI">
    <w:panose1 w:val="020B0502040204020203"/>
    <w:charset w:val="EE"/>
    <w:family w:val="swiss"/>
    <w:pitch w:val="variable"/>
    <w:sig w:usb0="E4002EFF" w:usb1="C000E47F" w:usb2="00000009" w:usb3="00000000" w:csb0="000001FF" w:csb1="00000000"/>
  </w:font>
  <w:font w:name="Microsoft YaHei">
    <w:panose1 w:val="020B0503020204020204"/>
    <w:charset w:val="86"/>
    <w:family w:val="swiss"/>
    <w:pitch w:val="variable"/>
    <w:sig w:usb0="80000287" w:usb1="2ACF3C50" w:usb2="00000016" w:usb3="00000000" w:csb0="0004001F" w:csb1="00000000"/>
  </w:font>
  <w:font w:name="Mangal">
    <w:panose1 w:val="00000400000000000000"/>
    <w:charset w:val="00"/>
    <w:family w:val="roman"/>
    <w:pitch w:val="variable"/>
    <w:sig w:usb0="00008003" w:usb1="00000000" w:usb2="00000000" w:usb3="00000000" w:csb0="00000001" w:csb1="00000000"/>
  </w:font>
  <w:font w:name="MyriadPro-Regular">
    <w:altName w:val="Arial Unicode MS"/>
    <w:panose1 w:val="00000000000000000000"/>
    <w:charset w:val="80"/>
    <w:family w:val="swiss"/>
    <w:notTrueType/>
    <w:pitch w:val="default"/>
    <w:sig w:usb0="00000001" w:usb1="08070000" w:usb2="00000010" w:usb3="00000000" w:csb0="00020000" w:csb1="00000000"/>
  </w:font>
  <w:font w:name="SimSun">
    <w:altName w:val="宋体"/>
    <w:panose1 w:val="02010600030101010101"/>
    <w:charset w:val="86"/>
    <w:family w:val="auto"/>
    <w:pitch w:val="variable"/>
    <w:sig w:usb0="00000003" w:usb1="288F0000" w:usb2="00000016" w:usb3="00000000" w:csb0="00040001" w:csb1="00000000"/>
  </w:font>
  <w:font w:name="TimesNewRomanPSMT">
    <w:altName w:val="Arial"/>
    <w:panose1 w:val="00000000000000000000"/>
    <w:charset w:val="80"/>
    <w:family w:val="auto"/>
    <w:notTrueType/>
    <w:pitch w:val="default"/>
    <w:sig w:usb0="00000000" w:usb1="08070000" w:usb2="00000010" w:usb3="00000000" w:csb0="00020000" w:csb1="00000000"/>
  </w:font>
  <w:font w:name="Calibri Light">
    <w:panose1 w:val="020F0302020204030204"/>
    <w:charset w:val="EE"/>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4566067"/>
      <w:docPartObj>
        <w:docPartGallery w:val="Page Numbers (Bottom of Page)"/>
        <w:docPartUnique/>
      </w:docPartObj>
    </w:sdtPr>
    <w:sdtContent>
      <w:p w14:paraId="3E11A104" w14:textId="77777777" w:rsidR="00773A58" w:rsidRDefault="00773A58" w:rsidP="00082376">
        <w:pPr>
          <w:pStyle w:val="Stopka"/>
          <w:jc w:val="right"/>
        </w:pPr>
        <w:r>
          <w:fldChar w:fldCharType="begin"/>
        </w:r>
        <w:r>
          <w:instrText>PAGE   \* MERGEFORMAT</w:instrText>
        </w:r>
        <w:r>
          <w:fldChar w:fldCharType="separate"/>
        </w:r>
        <w:r>
          <w:t>2</w:t>
        </w:r>
        <w: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271B77" w14:textId="3D5526B5" w:rsidR="00A60C36" w:rsidRDefault="00BA104F" w:rsidP="00711E51">
    <w:pPr>
      <w:pStyle w:val="Stopka"/>
      <w:rPr>
        <w:color w:val="002060"/>
      </w:rPr>
    </w:pPr>
    <w:r>
      <w:rPr>
        <w:color w:val="002060"/>
      </w:rPr>
      <w:t>Wojewódzka Stacja Sanitarno-Epidemiologiczna w Szczecinie, ul. Spedytorska 6/7,</w:t>
    </w:r>
    <w:r w:rsidRPr="00BA104F">
      <w:t xml:space="preserve"> </w:t>
    </w:r>
    <w:r w:rsidRPr="00BA104F">
      <w:rPr>
        <w:color w:val="002060"/>
      </w:rPr>
      <w:t>71-899 Szczecin</w:t>
    </w:r>
    <w:r>
      <w:rPr>
        <w:color w:val="002060"/>
      </w:rPr>
      <w:t>;</w:t>
    </w:r>
    <w:r w:rsidRPr="00BA104F">
      <w:rPr>
        <w:color w:val="002060"/>
      </w:rPr>
      <w:t xml:space="preserve"> </w:t>
    </w:r>
    <w:r w:rsidR="00A60C36">
      <w:rPr>
        <w:color w:val="002060"/>
      </w:rPr>
      <w:t>telefon: +48</w:t>
    </w:r>
    <w:r w:rsidR="00A60C36" w:rsidRPr="00A60C36">
      <w:t xml:space="preserve"> </w:t>
    </w:r>
    <w:r w:rsidR="00A60C36" w:rsidRPr="00A60C36">
      <w:rPr>
        <w:color w:val="002060"/>
      </w:rPr>
      <w:t>914-624-060</w:t>
    </w:r>
    <w:r w:rsidR="00A60C36">
      <w:rPr>
        <w:color w:val="002060"/>
      </w:rPr>
      <w:t xml:space="preserve">; </w:t>
    </w:r>
    <w:r w:rsidRPr="00BA104F">
      <w:rPr>
        <w:color w:val="002060"/>
      </w:rPr>
      <w:t xml:space="preserve">wsse.szczecin@sanepid.gov.pl </w:t>
    </w:r>
  </w:p>
  <w:p w14:paraId="59505321" w14:textId="7363EA79" w:rsidR="002830D4" w:rsidRPr="00711E51" w:rsidRDefault="00711E51" w:rsidP="00711E51">
    <w:pPr>
      <w:pStyle w:val="Stopka"/>
      <w:rPr>
        <w:color w:val="002060"/>
      </w:rPr>
    </w:pPr>
    <w:r w:rsidRPr="00711E51">
      <w:rPr>
        <w:color w:val="002060"/>
      </w:rPr>
      <w:t>Dokument spełnia zasady dostępności</w:t>
    </w:r>
    <w:r w:rsidR="00BA104F">
      <w:rPr>
        <w:color w:val="002060"/>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84B620" w14:textId="77777777" w:rsidR="00773A58" w:rsidRDefault="00773A58" w:rsidP="007D0473">
    <w:pPr>
      <w:pStyle w:val="Stopka"/>
      <w:framePr w:wrap="around" w:vAnchor="text" w:hAnchor="margin" w:xAlign="right" w:y="1"/>
      <w:rPr>
        <w:rStyle w:val="Numerstrony"/>
      </w:rPr>
    </w:pPr>
    <w:r>
      <w:rPr>
        <w:rStyle w:val="Numerstrony"/>
      </w:rPr>
      <w:fldChar w:fldCharType="begin"/>
    </w:r>
    <w:r>
      <w:rPr>
        <w:rStyle w:val="Numerstrony"/>
      </w:rPr>
      <w:instrText xml:space="preserve">PAGE  </w:instrText>
    </w:r>
    <w:r>
      <w:rPr>
        <w:rStyle w:val="Numerstrony"/>
      </w:rPr>
      <w:fldChar w:fldCharType="separate"/>
    </w:r>
    <w:r>
      <w:rPr>
        <w:rStyle w:val="Numerstrony"/>
        <w:noProof/>
      </w:rPr>
      <w:t>40</w:t>
    </w:r>
    <w:r>
      <w:rPr>
        <w:rStyle w:val="Numerstrony"/>
      </w:rPr>
      <w:fldChar w:fldCharType="end"/>
    </w:r>
  </w:p>
  <w:p w14:paraId="774BB753" w14:textId="77777777" w:rsidR="00773A58" w:rsidRDefault="00773A58">
    <w:pPr>
      <w:pStyle w:val="Stopka"/>
      <w:ind w:right="360"/>
    </w:pPr>
  </w:p>
  <w:p w14:paraId="2EC4D2DB" w14:textId="77777777" w:rsidR="00773A58" w:rsidRDefault="00773A58"/>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274413" w14:textId="77777777" w:rsidR="00773A58" w:rsidRDefault="00773A58" w:rsidP="007D0473">
    <w:pPr>
      <w:pStyle w:val="Stopka"/>
      <w:framePr w:wrap="around" w:vAnchor="text" w:hAnchor="margin" w:xAlign="right" w:y="1"/>
      <w:rPr>
        <w:rStyle w:val="Numerstrony"/>
      </w:rPr>
    </w:pPr>
    <w:r>
      <w:rPr>
        <w:rStyle w:val="Numerstrony"/>
      </w:rPr>
      <w:fldChar w:fldCharType="begin"/>
    </w:r>
    <w:r>
      <w:rPr>
        <w:rStyle w:val="Numerstrony"/>
      </w:rPr>
      <w:instrText xml:space="preserve">PAGE  </w:instrText>
    </w:r>
    <w:r>
      <w:rPr>
        <w:rStyle w:val="Numerstrony"/>
      </w:rPr>
      <w:fldChar w:fldCharType="separate"/>
    </w:r>
    <w:r>
      <w:rPr>
        <w:rStyle w:val="Numerstrony"/>
        <w:noProof/>
      </w:rPr>
      <w:t>53</w:t>
    </w:r>
    <w:r>
      <w:rPr>
        <w:rStyle w:val="Numerstrony"/>
      </w:rPr>
      <w:fldChar w:fldCharType="end"/>
    </w:r>
  </w:p>
  <w:p w14:paraId="216B7A13" w14:textId="77777777" w:rsidR="00773A58" w:rsidRDefault="00773A58">
    <w:pPr>
      <w:ind w:right="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82786829"/>
      <w:docPartObj>
        <w:docPartGallery w:val="Page Numbers (Bottom of Page)"/>
        <w:docPartUnique/>
      </w:docPartObj>
    </w:sdtPr>
    <w:sdtContent>
      <w:p w14:paraId="2BA7A9E0" w14:textId="5ACD59D3" w:rsidR="00F65D1B" w:rsidRDefault="005D1318" w:rsidP="00082376">
        <w:pPr>
          <w:pStyle w:val="Stopka"/>
          <w:jc w:val="right"/>
        </w:pPr>
        <w:r>
          <w:fldChar w:fldCharType="begin"/>
        </w:r>
        <w:r>
          <w:instrText>PAGE   \* MERGEFORMAT</w:instrText>
        </w:r>
        <w:r>
          <w:fldChar w:fldCharType="separate"/>
        </w:r>
        <w:r>
          <w:t>2</w:t>
        </w:r>
        <w: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0EC19F8" w14:textId="77777777" w:rsidR="005A5DE5" w:rsidRDefault="005A5DE5" w:rsidP="005D1318">
      <w:pPr>
        <w:spacing w:after="0" w:line="240" w:lineRule="auto"/>
      </w:pPr>
      <w:r>
        <w:separator/>
      </w:r>
    </w:p>
    <w:p w14:paraId="5CAD3BB3" w14:textId="77777777" w:rsidR="005A5DE5" w:rsidRDefault="005A5DE5"/>
  </w:footnote>
  <w:footnote w:type="continuationSeparator" w:id="0">
    <w:p w14:paraId="0A1680CC" w14:textId="77777777" w:rsidR="005A5DE5" w:rsidRDefault="005A5DE5" w:rsidP="005D1318">
      <w:pPr>
        <w:spacing w:after="0" w:line="240" w:lineRule="auto"/>
      </w:pPr>
      <w:r>
        <w:continuationSeparator/>
      </w:r>
    </w:p>
    <w:p w14:paraId="1C57CE6E" w14:textId="77777777" w:rsidR="005A5DE5" w:rsidRDefault="005A5DE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371BB9" w14:textId="618B9420" w:rsidR="00FD17BC" w:rsidRDefault="009F6F1D">
    <w:pPr>
      <w:pStyle w:val="Nagwek"/>
    </w:pPr>
    <w:r>
      <w:rPr>
        <w:noProof/>
        <w:color w:val="002060"/>
        <w:sz w:val="20"/>
        <w:szCs w:val="20"/>
      </w:rPr>
      <mc:AlternateContent>
        <mc:Choice Requires="wps">
          <w:drawing>
            <wp:anchor distT="0" distB="0" distL="114300" distR="114300" simplePos="0" relativeHeight="251696128" behindDoc="0" locked="0" layoutInCell="1" allowOverlap="1" wp14:anchorId="42BE7E72" wp14:editId="22797EE2">
              <wp:simplePos x="0" y="0"/>
              <wp:positionH relativeFrom="column">
                <wp:posOffset>0</wp:posOffset>
              </wp:positionH>
              <wp:positionV relativeFrom="paragraph">
                <wp:posOffset>-635</wp:posOffset>
              </wp:positionV>
              <wp:extent cx="6096000" cy="0"/>
              <wp:effectExtent l="0" t="0" r="19050" b="38100"/>
              <wp:wrapNone/>
              <wp:docPr id="882397443"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61A57C32" id="Łącznik prosty 3" o:spid="_x0000_s1026" alt="&quot;&quot;" style="position:absolute;flip:y;z-index:251696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05pt" to="480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91sGo2AAAAAQBAAAPAAAAZHJzL2Rv&#10;d25yZXYueG1sTI8xT8MwEIV3JP6DdZXYWicMVQlxqqoVE2GgVOrqxpc4Ij5HsZuaf8/BAuOnd3rv&#10;u3Kb3CBmnELvSUG+ykAgNd701Ck4fbwsNyBC1GT04AkVfGGAbXV/V+rC+Bu943yMneASCoVWYGMc&#10;CylDY9HpsPIjEmetn5yOjFMnzaRvXO4G+Zhla+l0T7xg9Yh7i83n8eoUtPl82NipfjvXtW0Pr33a&#10;nUJS6mGRds8gIqb4dww/+qwOFTtd/JVMEIMCfiQqWOYgOHxaZ8yXX5ZVKf/LV98AAAD//wMAUEsB&#10;Ai0AFAAGAAgAAAAhALaDOJL+AAAA4QEAABMAAAAAAAAAAAAAAAAAAAAAAFtDb250ZW50X1R5cGVz&#10;XS54bWxQSwECLQAUAAYACAAAACEAOP0h/9YAAACUAQAACwAAAAAAAAAAAAAAAAAvAQAAX3JlbHMv&#10;LnJlbHNQSwECLQAUAAYACAAAACEATLyJKC8CAAASBQAADgAAAAAAAAAAAAAAAAAuAgAAZHJzL2Uy&#10;b0RvYy54bWxQSwECLQAUAAYACAAAACEAPdbBqNgAAAAEAQAADwAAAAAAAAAAAAAAAACJBAAAZHJz&#10;L2Rvd25yZXYueG1sUEsFBgAAAAAEAAQA8wAAAI4FAAAAAA==&#10;" strokeweight="2pt">
              <v:stroke joinstyle="bevel"/>
            </v:lin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5ED64B" w14:textId="77777777" w:rsidR="00731D5B" w:rsidRPr="00EC7E1C" w:rsidRDefault="00731D5B" w:rsidP="00731D5B">
    <w:pPr>
      <w:pStyle w:val="Nagwek"/>
      <w:rPr>
        <w:sz w:val="20"/>
        <w:szCs w:val="20"/>
      </w:rPr>
    </w:pPr>
    <w:r>
      <w:rPr>
        <w:noProof/>
        <w:color w:val="002060"/>
        <w:sz w:val="20"/>
        <w:szCs w:val="20"/>
      </w:rPr>
      <mc:AlternateContent>
        <mc:Choice Requires="wps">
          <w:drawing>
            <wp:anchor distT="0" distB="0" distL="114300" distR="114300" simplePos="0" relativeHeight="251659264" behindDoc="0" locked="0" layoutInCell="1" allowOverlap="1" wp14:anchorId="60076F25" wp14:editId="2A056DE8">
              <wp:simplePos x="0" y="0"/>
              <wp:positionH relativeFrom="column">
                <wp:posOffset>-175895</wp:posOffset>
              </wp:positionH>
              <wp:positionV relativeFrom="paragraph">
                <wp:posOffset>159385</wp:posOffset>
              </wp:positionV>
              <wp:extent cx="6096000" cy="0"/>
              <wp:effectExtent l="0" t="0" r="19050" b="38100"/>
              <wp:wrapNone/>
              <wp:docPr id="341947993"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5FF23581" id="Łącznik prosty 3" o:spid="_x0000_s1026" alt="&quot;&quot;" style="position:absolute;flip:y;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EC7E1C">
      <w:rPr>
        <w:color w:val="002060"/>
        <w:sz w:val="20"/>
        <w:szCs w:val="20"/>
      </w:rPr>
      <w:t>ZAPOBIEGANIE ORAZ ZWALCZANIE ZAKAŻEŃ I CHORÓB ZAKAŹNYCH U LUDZI</w:t>
    </w:r>
  </w:p>
  <w:p w14:paraId="416519A0" w14:textId="77777777" w:rsidR="00731D5B" w:rsidRDefault="00731D5B" w:rsidP="00731D5B">
    <w:pPr>
      <w:pStyle w:val="Nagwek"/>
    </w:pPr>
  </w:p>
  <w:p w14:paraId="42D9B3B5" w14:textId="77777777" w:rsidR="001E68B2" w:rsidRPr="00731D5B" w:rsidRDefault="001E68B2" w:rsidP="00731D5B">
    <w:pPr>
      <w:pStyle w:val="Nagwek"/>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35028C" w14:textId="77777777" w:rsidR="001E68B2" w:rsidRPr="00EC7E1C" w:rsidRDefault="001E68B2" w:rsidP="001E68B2">
    <w:pPr>
      <w:pStyle w:val="Nagwek"/>
      <w:rPr>
        <w:sz w:val="20"/>
        <w:szCs w:val="20"/>
      </w:rPr>
    </w:pPr>
    <w:r>
      <w:rPr>
        <w:noProof/>
        <w:color w:val="002060"/>
        <w:sz w:val="20"/>
        <w:szCs w:val="20"/>
      </w:rPr>
      <mc:AlternateContent>
        <mc:Choice Requires="wps">
          <w:drawing>
            <wp:anchor distT="0" distB="0" distL="114300" distR="114300" simplePos="0" relativeHeight="251661312" behindDoc="0" locked="0" layoutInCell="1" allowOverlap="1" wp14:anchorId="09AF7C0B" wp14:editId="2D5633E6">
              <wp:simplePos x="0" y="0"/>
              <wp:positionH relativeFrom="column">
                <wp:posOffset>-175895</wp:posOffset>
              </wp:positionH>
              <wp:positionV relativeFrom="paragraph">
                <wp:posOffset>159385</wp:posOffset>
              </wp:positionV>
              <wp:extent cx="6096000" cy="0"/>
              <wp:effectExtent l="0" t="0" r="19050" b="38100"/>
              <wp:wrapNone/>
              <wp:docPr id="809458704"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39AB5295" id="Łącznik prosty 3" o:spid="_x0000_s1026" alt="&quot;&quot;" style="position:absolute;flip:y;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EC7E1C">
      <w:rPr>
        <w:color w:val="002060"/>
        <w:sz w:val="20"/>
        <w:szCs w:val="20"/>
      </w:rPr>
      <w:t>ZAPOBIEGANIE ORAZ ZWALCZANIE ZAKAŻEŃ I CHORÓB ZAKAŹNYCH U LUDZI</w:t>
    </w:r>
  </w:p>
  <w:p w14:paraId="7E46BD5D" w14:textId="77777777" w:rsidR="00731D5B" w:rsidRDefault="00731D5B" w:rsidP="00731D5B">
    <w:pPr>
      <w:pStyle w:val="Nagwek"/>
    </w:pPr>
  </w:p>
  <w:p w14:paraId="6468D284" w14:textId="77777777" w:rsidR="001E68B2" w:rsidRPr="00731D5B" w:rsidRDefault="001E68B2" w:rsidP="00731D5B">
    <w:pPr>
      <w:pStyle w:val="Nagwek"/>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72D990" w14:textId="77777777" w:rsidR="009152FD" w:rsidRPr="00EC7E1C" w:rsidRDefault="009152FD" w:rsidP="001E68B2">
    <w:pPr>
      <w:pStyle w:val="Nagwek"/>
      <w:rPr>
        <w:sz w:val="20"/>
        <w:szCs w:val="20"/>
      </w:rPr>
    </w:pPr>
    <w:r>
      <w:rPr>
        <w:noProof/>
        <w:color w:val="002060"/>
        <w:sz w:val="20"/>
        <w:szCs w:val="20"/>
      </w:rPr>
      <mc:AlternateContent>
        <mc:Choice Requires="wps">
          <w:drawing>
            <wp:anchor distT="0" distB="0" distL="114300" distR="114300" simplePos="0" relativeHeight="251663360" behindDoc="0" locked="0" layoutInCell="1" allowOverlap="1" wp14:anchorId="2EC33210" wp14:editId="189B4E5F">
              <wp:simplePos x="0" y="0"/>
              <wp:positionH relativeFrom="column">
                <wp:posOffset>-175895</wp:posOffset>
              </wp:positionH>
              <wp:positionV relativeFrom="paragraph">
                <wp:posOffset>159385</wp:posOffset>
              </wp:positionV>
              <wp:extent cx="6096000" cy="0"/>
              <wp:effectExtent l="0" t="0" r="19050" b="38100"/>
              <wp:wrapNone/>
              <wp:docPr id="256284250"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18AD3AF4" id="Łącznik prosty 3" o:spid="_x0000_s1026" alt="&quot;&quot;" style="position:absolute;flip:y;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EC7E1C">
      <w:rPr>
        <w:color w:val="002060"/>
        <w:sz w:val="20"/>
        <w:szCs w:val="20"/>
      </w:rPr>
      <w:t>ZAPOBIEGANIE ORAZ ZWALCZANIE ZAKAŻEŃ I CHORÓB ZAKAŹNYCH U LUDZI</w:t>
    </w:r>
  </w:p>
  <w:p w14:paraId="3D11483F" w14:textId="77777777" w:rsidR="009152FD" w:rsidRDefault="009152FD" w:rsidP="00731D5B">
    <w:pPr>
      <w:pStyle w:val="Nagwek"/>
    </w:pPr>
  </w:p>
  <w:p w14:paraId="5B0D780B" w14:textId="77777777" w:rsidR="009152FD" w:rsidRPr="00731D5B" w:rsidRDefault="009152FD" w:rsidP="00731D5B">
    <w:pPr>
      <w:pStyle w:val="Nagwek"/>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87077A" w14:textId="77871F61" w:rsidR="009152FD" w:rsidRPr="00EC7E1C" w:rsidRDefault="009152FD" w:rsidP="001E68B2">
    <w:pPr>
      <w:pStyle w:val="Nagwek"/>
      <w:rPr>
        <w:sz w:val="20"/>
        <w:szCs w:val="20"/>
      </w:rPr>
    </w:pPr>
    <w:r w:rsidRPr="005D07F2">
      <w:rPr>
        <w:noProof/>
        <w:color w:val="002060"/>
        <w:sz w:val="20"/>
        <w:szCs w:val="20"/>
      </w:rPr>
      <mc:AlternateContent>
        <mc:Choice Requires="wps">
          <w:drawing>
            <wp:anchor distT="0" distB="0" distL="114300" distR="114300" simplePos="0" relativeHeight="251665408" behindDoc="0" locked="0" layoutInCell="1" allowOverlap="1" wp14:anchorId="40BC8398" wp14:editId="455AB5EA">
              <wp:simplePos x="0" y="0"/>
              <wp:positionH relativeFrom="column">
                <wp:posOffset>-175895</wp:posOffset>
              </wp:positionH>
              <wp:positionV relativeFrom="paragraph">
                <wp:posOffset>159385</wp:posOffset>
              </wp:positionV>
              <wp:extent cx="6096000" cy="0"/>
              <wp:effectExtent l="0" t="0" r="19050" b="38100"/>
              <wp:wrapNone/>
              <wp:docPr id="1717042624"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09FB94AA" id="Łącznik prosty 3" o:spid="_x0000_s1026" alt="&quot;&quot;" style="position:absolute;flip:y;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5D07F2">
      <w:rPr>
        <w:color w:val="002060"/>
        <w:sz w:val="20"/>
        <w:szCs w:val="20"/>
      </w:rPr>
      <w:t>STAN SANITARNY PODMIOTÓW DZIAŁALNOŚCI LECZNICZEJ</w:t>
    </w:r>
  </w:p>
  <w:p w14:paraId="1536A751" w14:textId="77777777" w:rsidR="009152FD" w:rsidRDefault="009152FD" w:rsidP="00731D5B">
    <w:pPr>
      <w:pStyle w:val="Nagwek"/>
    </w:pPr>
  </w:p>
  <w:p w14:paraId="6CBD99A7" w14:textId="77777777" w:rsidR="009152FD" w:rsidRPr="00731D5B" w:rsidRDefault="009152FD" w:rsidP="00731D5B">
    <w:pPr>
      <w:pStyle w:val="Nagwek"/>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66B1BC" w14:textId="05C6D24F" w:rsidR="009152FD" w:rsidRPr="00EC7E1C" w:rsidRDefault="009152FD" w:rsidP="001E68B2">
    <w:pPr>
      <w:pStyle w:val="Nagwek"/>
      <w:rPr>
        <w:sz w:val="20"/>
        <w:szCs w:val="20"/>
      </w:rPr>
    </w:pPr>
    <w:r w:rsidRPr="0063018D">
      <w:rPr>
        <w:noProof/>
        <w:color w:val="002060"/>
        <w:sz w:val="20"/>
        <w:szCs w:val="20"/>
      </w:rPr>
      <mc:AlternateContent>
        <mc:Choice Requires="wps">
          <w:drawing>
            <wp:anchor distT="0" distB="0" distL="114300" distR="114300" simplePos="0" relativeHeight="251667456" behindDoc="0" locked="0" layoutInCell="1" allowOverlap="1" wp14:anchorId="6680957F" wp14:editId="191A604B">
              <wp:simplePos x="0" y="0"/>
              <wp:positionH relativeFrom="column">
                <wp:posOffset>-175895</wp:posOffset>
              </wp:positionH>
              <wp:positionV relativeFrom="paragraph">
                <wp:posOffset>159385</wp:posOffset>
              </wp:positionV>
              <wp:extent cx="6096000" cy="0"/>
              <wp:effectExtent l="0" t="0" r="19050" b="38100"/>
              <wp:wrapNone/>
              <wp:docPr id="1779305284"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1090F124" id="Łącznik prosty 3" o:spid="_x0000_s1026" alt="&quot;&quot;" style="position:absolute;flip:y;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63018D">
      <w:rPr>
        <w:color w:val="002060"/>
        <w:sz w:val="20"/>
        <w:szCs w:val="20"/>
      </w:rPr>
      <w:t>HIGIENA ŻYWNOŚCI, ŻYWIENIA I PRZEDMIOTÓW UŻYTKU</w:t>
    </w:r>
  </w:p>
  <w:p w14:paraId="06BD3851" w14:textId="77777777" w:rsidR="009152FD" w:rsidRDefault="009152FD" w:rsidP="00731D5B">
    <w:pPr>
      <w:pStyle w:val="Nagwek"/>
    </w:pPr>
  </w:p>
  <w:p w14:paraId="242625B0" w14:textId="77777777" w:rsidR="009152FD" w:rsidRPr="00731D5B" w:rsidRDefault="009152FD" w:rsidP="00731D5B">
    <w:pPr>
      <w:pStyle w:val="Nagwek"/>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E22444" w14:textId="53EED806" w:rsidR="00145644" w:rsidRPr="00EC7E1C" w:rsidRDefault="00145644" w:rsidP="001E68B2">
    <w:pPr>
      <w:pStyle w:val="Nagwek"/>
      <w:rPr>
        <w:sz w:val="20"/>
        <w:szCs w:val="20"/>
      </w:rPr>
    </w:pPr>
    <w:r w:rsidRPr="003E41C7">
      <w:rPr>
        <w:noProof/>
        <w:color w:val="002060"/>
        <w:sz w:val="20"/>
        <w:szCs w:val="20"/>
      </w:rPr>
      <mc:AlternateContent>
        <mc:Choice Requires="wps">
          <w:drawing>
            <wp:anchor distT="0" distB="0" distL="114300" distR="114300" simplePos="0" relativeHeight="251669504" behindDoc="0" locked="0" layoutInCell="1" allowOverlap="1" wp14:anchorId="28C04C43" wp14:editId="4FE1F170">
              <wp:simplePos x="0" y="0"/>
              <wp:positionH relativeFrom="column">
                <wp:posOffset>-175895</wp:posOffset>
              </wp:positionH>
              <wp:positionV relativeFrom="paragraph">
                <wp:posOffset>159385</wp:posOffset>
              </wp:positionV>
              <wp:extent cx="6096000" cy="0"/>
              <wp:effectExtent l="0" t="0" r="19050" b="38100"/>
              <wp:wrapNone/>
              <wp:docPr id="814258528"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1BF2D458" id="Łącznik prosty 3" o:spid="_x0000_s1026" alt="&quot;&quot;" style="position:absolute;flip:y;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3E41C7">
      <w:rPr>
        <w:color w:val="002060"/>
        <w:sz w:val="20"/>
        <w:szCs w:val="20"/>
      </w:rPr>
      <w:t>JAKOŚĆ WODY PRZEZNACZONEJ DO SPOŻYCIA ORAZ WODY UŻYTKOWEJ</w:t>
    </w:r>
  </w:p>
  <w:p w14:paraId="0D961AF3" w14:textId="77777777" w:rsidR="00145644" w:rsidRDefault="00145644" w:rsidP="00731D5B">
    <w:pPr>
      <w:pStyle w:val="Nagwek"/>
    </w:pPr>
  </w:p>
  <w:p w14:paraId="52949260" w14:textId="77777777" w:rsidR="00145644" w:rsidRPr="00731D5B" w:rsidRDefault="00145644" w:rsidP="00731D5B">
    <w:pPr>
      <w:pStyle w:val="Nagwek"/>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4BE843" w14:textId="681759CF" w:rsidR="00122943" w:rsidRPr="00350F12" w:rsidRDefault="00122943" w:rsidP="001E68B2">
    <w:pPr>
      <w:pStyle w:val="Nagwek"/>
      <w:rPr>
        <w:color w:val="002060"/>
        <w:sz w:val="20"/>
        <w:szCs w:val="20"/>
      </w:rPr>
    </w:pPr>
    <w:r w:rsidRPr="00350F12">
      <w:rPr>
        <w:noProof/>
        <w:color w:val="002060"/>
        <w:sz w:val="20"/>
        <w:szCs w:val="20"/>
      </w:rPr>
      <mc:AlternateContent>
        <mc:Choice Requires="wps">
          <w:drawing>
            <wp:anchor distT="0" distB="0" distL="114300" distR="114300" simplePos="0" relativeHeight="251671552" behindDoc="0" locked="0" layoutInCell="1" allowOverlap="1" wp14:anchorId="6B802540" wp14:editId="23ECD632">
              <wp:simplePos x="0" y="0"/>
              <wp:positionH relativeFrom="column">
                <wp:posOffset>-175895</wp:posOffset>
              </wp:positionH>
              <wp:positionV relativeFrom="paragraph">
                <wp:posOffset>159385</wp:posOffset>
              </wp:positionV>
              <wp:extent cx="6096000" cy="0"/>
              <wp:effectExtent l="0" t="0" r="19050" b="38100"/>
              <wp:wrapNone/>
              <wp:docPr id="1070669419"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7FB7EFAC" id="Łącznik prosty 3" o:spid="_x0000_s1026" alt="&quot;&quot;" style="position:absolute;flip:y;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350F12">
      <w:rPr>
        <w:color w:val="002060"/>
        <w:sz w:val="20"/>
        <w:szCs w:val="20"/>
      </w:rPr>
      <w:t>STAN SANITARNY PŁYWALNI I OBIEKTÓW WYPOSAŻONYCH W NIECKI BASENOWE</w:t>
    </w:r>
  </w:p>
  <w:p w14:paraId="781A14CC" w14:textId="77777777" w:rsidR="00122943" w:rsidRDefault="00122943" w:rsidP="00731D5B">
    <w:pPr>
      <w:pStyle w:val="Nagwek"/>
    </w:pPr>
  </w:p>
  <w:p w14:paraId="1B9CDABC" w14:textId="77777777" w:rsidR="00122943" w:rsidRPr="00731D5B" w:rsidRDefault="00122943" w:rsidP="00731D5B">
    <w:pPr>
      <w:pStyle w:val="Nagwek"/>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036BCE" w14:textId="2EC6AC50" w:rsidR="00122943" w:rsidRPr="00EC7E1C" w:rsidRDefault="00122943" w:rsidP="001E68B2">
    <w:pPr>
      <w:pStyle w:val="Nagwek"/>
      <w:rPr>
        <w:sz w:val="20"/>
        <w:szCs w:val="20"/>
      </w:rPr>
    </w:pPr>
    <w:r w:rsidRPr="00FC3F76">
      <w:rPr>
        <w:noProof/>
        <w:color w:val="002060"/>
        <w:sz w:val="20"/>
        <w:szCs w:val="20"/>
      </w:rPr>
      <mc:AlternateContent>
        <mc:Choice Requires="wps">
          <w:drawing>
            <wp:inline distT="0" distB="0" distL="0" distR="0" wp14:anchorId="5A5294EF" wp14:editId="3EC79326">
              <wp:extent cx="6096000" cy="0"/>
              <wp:effectExtent l="0" t="0" r="19050" b="38100"/>
              <wp:docPr id="1510757590"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inline>
          </w:drawing>
        </mc:Choice>
        <mc:Fallback>
          <w:pict>
            <v:line w14:anchorId="5DEFE21B" id="Łącznik prosty 3" o:spid="_x0000_s1026" alt="&quot;&quot;" style="flip:y;visibility:visible;mso-wrap-style:square;mso-left-percent:-10001;mso-top-percent:-10001;mso-position-horizontal:absolute;mso-position-horizontal-relative:char;mso-position-vertical:absolute;mso-position-vertical-relative:line;mso-left-percent:-10001;mso-top-percent:-10001" from="0,0" to="480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BjFMzz1gAAAAIBAAAPAAAAZHJzL2Rv&#10;d25yZXYueG1sTI/BTsMwDIbvSLxDZCRuLB2HaZSm08TEiXJgTNo1a9ymonGqJOvC2+NxgYulT7/1&#10;+3O1yW4UM4Y4eFKwXBQgkFpvBuoVHD5fH9YgYtJk9OgJFXxjhE19e1Pp0vgLfeC8T73gEoqlVmBT&#10;mkopY2vR6bjwExJnnQ9OJ8bQSxP0hcvdKB+LYiWdHogvWD3hi8X2a392CrrlvFvb0Lwfm8Z2u7ch&#10;bw8xK3V/l7fPIBLm9LcMV31Wh5qdTv5MJopRAT+SfidnT6uC8XRFWVfyv3r9AwAA//8DAFBLAQIt&#10;ABQABgAIAAAAIQC2gziS/gAAAOEBAAATAAAAAAAAAAAAAAAAAAAAAABbQ29udGVudF9UeXBlc10u&#10;eG1sUEsBAi0AFAAGAAgAAAAhADj9If/WAAAAlAEAAAsAAAAAAAAAAAAAAAAALwEAAF9yZWxzLy5y&#10;ZWxzUEsBAi0AFAAGAAgAAAAhAEy8iSgvAgAAEgUAAA4AAAAAAAAAAAAAAAAALgIAAGRycy9lMm9E&#10;b2MueG1sUEsBAi0AFAAGAAgAAAAhAGMUzPPWAAAAAgEAAA8AAAAAAAAAAAAAAAAAiQQAAGRycy9k&#10;b3ducmV2LnhtbFBLBQYAAAAABAAEAPMAAACMBQAAAAA=&#10;" strokeweight="2pt">
              <v:stroke joinstyle="bevel"/>
              <w10:anchorlock/>
            </v:line>
          </w:pict>
        </mc:Fallback>
      </mc:AlternateContent>
    </w:r>
    <w:r w:rsidRPr="00FC3F76">
      <w:rPr>
        <w:color w:val="002060"/>
        <w:sz w:val="20"/>
        <w:szCs w:val="20"/>
      </w:rPr>
      <w:t>STAN SANITARNY KĄPIELISK I MIEJSC OKAZJONALNIE WYKORZYSTYWANYCH DO KĄPIELI</w:t>
    </w:r>
  </w:p>
  <w:p w14:paraId="464BAC48" w14:textId="77777777" w:rsidR="00122943" w:rsidRDefault="00122943" w:rsidP="00731D5B">
    <w:pPr>
      <w:pStyle w:val="Nagwek"/>
    </w:pPr>
  </w:p>
  <w:p w14:paraId="601D2CF5" w14:textId="77777777" w:rsidR="00122943" w:rsidRPr="00731D5B" w:rsidRDefault="00122943" w:rsidP="00731D5B">
    <w:pPr>
      <w:pStyle w:val="Nagwek"/>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3E813E" w14:textId="7824071F" w:rsidR="00122943" w:rsidRPr="00EC7E1C" w:rsidRDefault="00122943" w:rsidP="001E68B2">
    <w:pPr>
      <w:pStyle w:val="Nagwek"/>
      <w:rPr>
        <w:sz w:val="20"/>
        <w:szCs w:val="20"/>
      </w:rPr>
    </w:pPr>
    <w:r w:rsidRPr="000F1F6A">
      <w:rPr>
        <w:noProof/>
        <w:color w:val="002060"/>
        <w:sz w:val="20"/>
        <w:szCs w:val="20"/>
      </w:rPr>
      <mc:AlternateContent>
        <mc:Choice Requires="wps">
          <w:drawing>
            <wp:anchor distT="0" distB="0" distL="114300" distR="114300" simplePos="0" relativeHeight="251675648" behindDoc="0" locked="0" layoutInCell="1" allowOverlap="1" wp14:anchorId="7663FE83" wp14:editId="0964E349">
              <wp:simplePos x="0" y="0"/>
              <wp:positionH relativeFrom="column">
                <wp:posOffset>-175895</wp:posOffset>
              </wp:positionH>
              <wp:positionV relativeFrom="paragraph">
                <wp:posOffset>159385</wp:posOffset>
              </wp:positionV>
              <wp:extent cx="6096000" cy="0"/>
              <wp:effectExtent l="0" t="0" r="19050" b="38100"/>
              <wp:wrapNone/>
              <wp:docPr id="1823474075"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79DB157D" id="Łącznik prosty 3" o:spid="_x0000_s1026" alt="&quot;&quot;" style="position:absolute;flip:y;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0F1F6A">
      <w:rPr>
        <w:color w:val="002060"/>
        <w:sz w:val="20"/>
        <w:szCs w:val="20"/>
      </w:rPr>
      <w:t>DZIAŁANIA ORGANÓW PAŃSTWOWEJ INSPEKCJI SANITARNEJ W ZWIĄZKU Z ZANIECZYSZCZENIEM</w:t>
    </w:r>
    <w:r w:rsidR="007C594C" w:rsidRPr="000F1F6A">
      <w:rPr>
        <w:color w:val="002060"/>
        <w:sz w:val="20"/>
        <w:szCs w:val="20"/>
      </w:rPr>
      <w:t xml:space="preserve"> </w:t>
    </w:r>
    <w:r w:rsidRPr="000F1F6A">
      <w:rPr>
        <w:color w:val="002060"/>
        <w:sz w:val="20"/>
        <w:szCs w:val="20"/>
      </w:rPr>
      <w:t>RZ. ODRY</w:t>
    </w:r>
  </w:p>
  <w:p w14:paraId="07F116DF" w14:textId="77777777" w:rsidR="00122943" w:rsidRDefault="00122943" w:rsidP="00731D5B">
    <w:pPr>
      <w:pStyle w:val="Nagwek"/>
    </w:pPr>
  </w:p>
  <w:p w14:paraId="47071957" w14:textId="77777777" w:rsidR="00122943" w:rsidRPr="00731D5B" w:rsidRDefault="00122943" w:rsidP="00731D5B">
    <w:pPr>
      <w:pStyle w:val="Nagwek"/>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AB2F30" w14:textId="4924C907" w:rsidR="005F514E" w:rsidRPr="00350F12" w:rsidRDefault="005F514E" w:rsidP="001E68B2">
    <w:pPr>
      <w:pStyle w:val="Nagwek"/>
      <w:rPr>
        <w:color w:val="002060"/>
        <w:sz w:val="20"/>
        <w:szCs w:val="20"/>
      </w:rPr>
    </w:pPr>
    <w:r w:rsidRPr="00350F12">
      <w:rPr>
        <w:noProof/>
        <w:color w:val="002060"/>
        <w:sz w:val="20"/>
        <w:szCs w:val="20"/>
      </w:rPr>
      <mc:AlternateContent>
        <mc:Choice Requires="wps">
          <w:drawing>
            <wp:anchor distT="0" distB="0" distL="114300" distR="114300" simplePos="0" relativeHeight="251677696" behindDoc="0" locked="0" layoutInCell="1" allowOverlap="1" wp14:anchorId="5520E32C" wp14:editId="7E70301F">
              <wp:simplePos x="0" y="0"/>
              <wp:positionH relativeFrom="column">
                <wp:posOffset>-175895</wp:posOffset>
              </wp:positionH>
              <wp:positionV relativeFrom="paragraph">
                <wp:posOffset>159385</wp:posOffset>
              </wp:positionV>
              <wp:extent cx="6096000" cy="0"/>
              <wp:effectExtent l="0" t="0" r="19050" b="38100"/>
              <wp:wrapNone/>
              <wp:docPr id="34231986"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3C484E1D" id="Łącznik prosty 3" o:spid="_x0000_s1026" alt="&quot;&quot;" style="position:absolute;flip:y;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350F12">
      <w:rPr>
        <w:color w:val="002060"/>
        <w:sz w:val="20"/>
        <w:szCs w:val="20"/>
      </w:rPr>
      <w:t>STAN SANITARNY MIEJSC OGÓLNIEDOSTĘPNYCH ORAZ OBIEKTÓW UŻYTECZNOŚCI PUBLICZNEJ</w:t>
    </w:r>
  </w:p>
  <w:p w14:paraId="443E452B" w14:textId="77777777" w:rsidR="005F514E" w:rsidRDefault="005F514E" w:rsidP="00731D5B">
    <w:pPr>
      <w:pStyle w:val="Nagwek"/>
    </w:pPr>
  </w:p>
  <w:p w14:paraId="23F04F5A" w14:textId="77777777" w:rsidR="005F514E" w:rsidRPr="00731D5B" w:rsidRDefault="005F514E" w:rsidP="00731D5B">
    <w:pPr>
      <w:pStyle w:val="Nagwek"/>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89D471" w14:textId="78E8EEAA" w:rsidR="00A64771" w:rsidRPr="00EC7E1C" w:rsidRDefault="00A64771" w:rsidP="001E68B2">
    <w:pPr>
      <w:pStyle w:val="Nagwek"/>
      <w:rPr>
        <w:sz w:val="20"/>
        <w:szCs w:val="20"/>
      </w:rPr>
    </w:pPr>
    <w:r w:rsidRPr="001C56FA">
      <w:rPr>
        <w:noProof/>
        <w:color w:val="002060"/>
        <w:sz w:val="20"/>
        <w:szCs w:val="20"/>
      </w:rPr>
      <mc:AlternateContent>
        <mc:Choice Requires="wps">
          <w:drawing>
            <wp:anchor distT="0" distB="0" distL="114300" distR="114300" simplePos="0" relativeHeight="251679744" behindDoc="0" locked="0" layoutInCell="1" allowOverlap="1" wp14:anchorId="6BEE345E" wp14:editId="30F315D7">
              <wp:simplePos x="0" y="0"/>
              <wp:positionH relativeFrom="column">
                <wp:posOffset>-175895</wp:posOffset>
              </wp:positionH>
              <wp:positionV relativeFrom="paragraph">
                <wp:posOffset>159385</wp:posOffset>
              </wp:positionV>
              <wp:extent cx="6096000" cy="0"/>
              <wp:effectExtent l="0" t="0" r="19050" b="38100"/>
              <wp:wrapNone/>
              <wp:docPr id="553555064"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2859353D" id="Łącznik prosty 3" o:spid="_x0000_s1026" alt="&quot;&quot;" style="position:absolute;flip:y;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1C56FA">
      <w:rPr>
        <w:color w:val="002060"/>
        <w:sz w:val="20"/>
        <w:szCs w:val="20"/>
      </w:rPr>
      <w:t>WARUNKI HIGIENICZNOSANITARNE W PLACÓWKACH OŚWIATOWO-WYCHOWAWCZYCH</w:t>
    </w:r>
  </w:p>
  <w:p w14:paraId="12A7A8ED" w14:textId="77777777" w:rsidR="00A64771" w:rsidRDefault="00A64771" w:rsidP="00731D5B">
    <w:pPr>
      <w:pStyle w:val="Nagwek"/>
    </w:pPr>
  </w:p>
  <w:p w14:paraId="45085694" w14:textId="77777777" w:rsidR="00A64771" w:rsidRPr="00731D5B" w:rsidRDefault="00A64771" w:rsidP="00731D5B">
    <w:pPr>
      <w:pStyle w:val="Nagwek"/>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7FF9D3" w14:textId="1C956089" w:rsidR="00A64771" w:rsidRPr="00EC7E1C" w:rsidRDefault="00A64771" w:rsidP="001E68B2">
    <w:pPr>
      <w:pStyle w:val="Nagwek"/>
      <w:rPr>
        <w:sz w:val="20"/>
        <w:szCs w:val="20"/>
      </w:rPr>
    </w:pPr>
    <w:r w:rsidRPr="00B23D53">
      <w:rPr>
        <w:noProof/>
        <w:color w:val="002060"/>
        <w:sz w:val="20"/>
        <w:szCs w:val="20"/>
      </w:rPr>
      <mc:AlternateContent>
        <mc:Choice Requires="wps">
          <w:drawing>
            <wp:anchor distT="0" distB="0" distL="114300" distR="114300" simplePos="0" relativeHeight="251681792" behindDoc="0" locked="0" layoutInCell="1" allowOverlap="1" wp14:anchorId="40F8FF42" wp14:editId="58D3C1D2">
              <wp:simplePos x="0" y="0"/>
              <wp:positionH relativeFrom="column">
                <wp:posOffset>-175895</wp:posOffset>
              </wp:positionH>
              <wp:positionV relativeFrom="paragraph">
                <wp:posOffset>159385</wp:posOffset>
              </wp:positionV>
              <wp:extent cx="6096000" cy="0"/>
              <wp:effectExtent l="0" t="0" r="19050" b="38100"/>
              <wp:wrapNone/>
              <wp:docPr id="565522528"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6E64C331" id="Łącznik prosty 3" o:spid="_x0000_s1026" alt="&quot;&quot;" style="position:absolute;flip:y;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B23D53">
      <w:rPr>
        <w:color w:val="002060"/>
        <w:sz w:val="20"/>
        <w:szCs w:val="20"/>
      </w:rPr>
      <w:t>WARUNKI WYPOCZYNKU ORAZ REKREACJI DZIECI I MŁODZIEŻY</w:t>
    </w:r>
  </w:p>
  <w:p w14:paraId="669FD1C4" w14:textId="77777777" w:rsidR="00A64771" w:rsidRDefault="00A64771" w:rsidP="00731D5B">
    <w:pPr>
      <w:pStyle w:val="Nagwek"/>
    </w:pPr>
  </w:p>
  <w:p w14:paraId="1C3F3C4C" w14:textId="77777777" w:rsidR="00A64771" w:rsidRPr="00731D5B" w:rsidRDefault="00A64771" w:rsidP="00731D5B">
    <w:pPr>
      <w:pStyle w:val="Nagwek"/>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162DBC" w14:textId="35E11722" w:rsidR="00A64771" w:rsidRPr="0027187C" w:rsidRDefault="00A64771" w:rsidP="001E68B2">
    <w:pPr>
      <w:pStyle w:val="Nagwek"/>
      <w:rPr>
        <w:color w:val="002060"/>
        <w:sz w:val="20"/>
        <w:szCs w:val="20"/>
      </w:rPr>
    </w:pPr>
    <w:r w:rsidRPr="0027187C">
      <w:rPr>
        <w:noProof/>
        <w:color w:val="002060"/>
        <w:sz w:val="20"/>
        <w:szCs w:val="20"/>
      </w:rPr>
      <mc:AlternateContent>
        <mc:Choice Requires="wps">
          <w:drawing>
            <wp:anchor distT="0" distB="0" distL="114300" distR="114300" simplePos="0" relativeHeight="251683840" behindDoc="0" locked="0" layoutInCell="1" allowOverlap="1" wp14:anchorId="4349E7BD" wp14:editId="7899A741">
              <wp:simplePos x="0" y="0"/>
              <wp:positionH relativeFrom="column">
                <wp:posOffset>-175895</wp:posOffset>
              </wp:positionH>
              <wp:positionV relativeFrom="paragraph">
                <wp:posOffset>159385</wp:posOffset>
              </wp:positionV>
              <wp:extent cx="6096000" cy="0"/>
              <wp:effectExtent l="0" t="0" r="19050" b="38100"/>
              <wp:wrapNone/>
              <wp:docPr id="445445215"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75528B1B" id="Łącznik prosty 3" o:spid="_x0000_s1026" alt="&quot;&quot;" style="position:absolute;flip:y;z-index:25168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27187C">
      <w:rPr>
        <w:color w:val="002060"/>
        <w:sz w:val="20"/>
        <w:szCs w:val="20"/>
      </w:rPr>
      <w:t>WARUNKI HIGIENICZNOSANITARNE ŚRODOWISKA PRACY</w:t>
    </w:r>
  </w:p>
  <w:p w14:paraId="43E5741E" w14:textId="77777777" w:rsidR="00A64771" w:rsidRDefault="00A64771" w:rsidP="00731D5B">
    <w:pPr>
      <w:pStyle w:val="Nagwek"/>
    </w:pPr>
  </w:p>
  <w:p w14:paraId="54A46F2D" w14:textId="77777777" w:rsidR="00A64771" w:rsidRPr="00731D5B" w:rsidRDefault="00A64771" w:rsidP="00731D5B">
    <w:pPr>
      <w:pStyle w:val="Nagwek"/>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5C017" w14:textId="1F9CB0D6" w:rsidR="00A64771" w:rsidRPr="0027187C" w:rsidRDefault="00A64771" w:rsidP="001E68B2">
    <w:pPr>
      <w:pStyle w:val="Nagwek"/>
      <w:rPr>
        <w:color w:val="002060"/>
        <w:sz w:val="20"/>
        <w:szCs w:val="20"/>
      </w:rPr>
    </w:pPr>
    <w:r w:rsidRPr="0027187C">
      <w:rPr>
        <w:noProof/>
        <w:color w:val="002060"/>
        <w:sz w:val="20"/>
        <w:szCs w:val="20"/>
      </w:rPr>
      <mc:AlternateContent>
        <mc:Choice Requires="wps">
          <w:drawing>
            <wp:anchor distT="0" distB="0" distL="114300" distR="114300" simplePos="0" relativeHeight="251685888" behindDoc="0" locked="0" layoutInCell="1" allowOverlap="1" wp14:anchorId="1046BE4E" wp14:editId="39B253C3">
              <wp:simplePos x="0" y="0"/>
              <wp:positionH relativeFrom="column">
                <wp:posOffset>-175895</wp:posOffset>
              </wp:positionH>
              <wp:positionV relativeFrom="paragraph">
                <wp:posOffset>159385</wp:posOffset>
              </wp:positionV>
              <wp:extent cx="6096000" cy="0"/>
              <wp:effectExtent l="0" t="0" r="19050" b="38100"/>
              <wp:wrapNone/>
              <wp:docPr id="1356092567"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0A7FBA60" id="Łącznik prosty 3" o:spid="_x0000_s1026" alt="&quot;&quot;" style="position:absolute;flip:y;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27187C">
      <w:rPr>
        <w:color w:val="002060"/>
        <w:sz w:val="20"/>
        <w:szCs w:val="20"/>
      </w:rPr>
      <w:t>HIGIENA RADIACYJNA</w:t>
    </w:r>
  </w:p>
  <w:p w14:paraId="47371DF4" w14:textId="77777777" w:rsidR="00A64771" w:rsidRDefault="00A64771" w:rsidP="00731D5B">
    <w:pPr>
      <w:pStyle w:val="Nagwek"/>
    </w:pPr>
  </w:p>
  <w:p w14:paraId="2884F8BA" w14:textId="77777777" w:rsidR="00A64771" w:rsidRPr="00731D5B" w:rsidRDefault="00A64771" w:rsidP="00731D5B">
    <w:pPr>
      <w:pStyle w:val="Nagwek"/>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60674F" w14:textId="3BEA7469" w:rsidR="00A64771" w:rsidRPr="0027187C" w:rsidRDefault="00A64771" w:rsidP="001E68B2">
    <w:pPr>
      <w:pStyle w:val="Nagwek"/>
      <w:rPr>
        <w:color w:val="002060"/>
        <w:sz w:val="20"/>
        <w:szCs w:val="20"/>
      </w:rPr>
    </w:pPr>
    <w:r w:rsidRPr="0027187C">
      <w:rPr>
        <w:noProof/>
        <w:color w:val="002060"/>
        <w:sz w:val="20"/>
        <w:szCs w:val="20"/>
      </w:rPr>
      <mc:AlternateContent>
        <mc:Choice Requires="wps">
          <w:drawing>
            <wp:anchor distT="0" distB="0" distL="114300" distR="114300" simplePos="0" relativeHeight="251687936" behindDoc="0" locked="0" layoutInCell="1" allowOverlap="1" wp14:anchorId="21492206" wp14:editId="09443017">
              <wp:simplePos x="0" y="0"/>
              <wp:positionH relativeFrom="column">
                <wp:posOffset>-175895</wp:posOffset>
              </wp:positionH>
              <wp:positionV relativeFrom="paragraph">
                <wp:posOffset>159385</wp:posOffset>
              </wp:positionV>
              <wp:extent cx="6096000" cy="0"/>
              <wp:effectExtent l="0" t="0" r="19050" b="38100"/>
              <wp:wrapNone/>
              <wp:docPr id="884422871"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0A386F92" id="Łącznik prosty 3" o:spid="_x0000_s1026" alt="&quot;&quot;" style="position:absolute;flip:y;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27187C">
      <w:rPr>
        <w:color w:val="002060"/>
        <w:sz w:val="20"/>
        <w:szCs w:val="20"/>
      </w:rPr>
      <w:t>BEZPIECZEŃSTWO CHEMICZNE</w:t>
    </w:r>
  </w:p>
  <w:p w14:paraId="14681792" w14:textId="77777777" w:rsidR="00A64771" w:rsidRDefault="00A64771" w:rsidP="00731D5B">
    <w:pPr>
      <w:pStyle w:val="Nagwek"/>
    </w:pPr>
  </w:p>
  <w:p w14:paraId="785CF5A8" w14:textId="77777777" w:rsidR="00A64771" w:rsidRPr="00731D5B" w:rsidRDefault="00A64771" w:rsidP="00731D5B">
    <w:pPr>
      <w:pStyle w:val="Nagwek"/>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4D8A7" w14:textId="63303640" w:rsidR="00A64771" w:rsidRPr="0027187C" w:rsidRDefault="00A64771" w:rsidP="001E68B2">
    <w:pPr>
      <w:pStyle w:val="Nagwek"/>
      <w:rPr>
        <w:color w:val="002060"/>
        <w:sz w:val="20"/>
        <w:szCs w:val="20"/>
      </w:rPr>
    </w:pPr>
    <w:r w:rsidRPr="0027187C">
      <w:rPr>
        <w:noProof/>
        <w:color w:val="002060"/>
        <w:sz w:val="20"/>
        <w:szCs w:val="20"/>
      </w:rPr>
      <mc:AlternateContent>
        <mc:Choice Requires="wps">
          <w:drawing>
            <wp:anchor distT="0" distB="0" distL="114300" distR="114300" simplePos="0" relativeHeight="251689984" behindDoc="0" locked="0" layoutInCell="1" allowOverlap="1" wp14:anchorId="01E5E92D" wp14:editId="1B3D3EB7">
              <wp:simplePos x="0" y="0"/>
              <wp:positionH relativeFrom="column">
                <wp:posOffset>-175895</wp:posOffset>
              </wp:positionH>
              <wp:positionV relativeFrom="paragraph">
                <wp:posOffset>159385</wp:posOffset>
              </wp:positionV>
              <wp:extent cx="6096000" cy="0"/>
              <wp:effectExtent l="0" t="0" r="19050" b="38100"/>
              <wp:wrapNone/>
              <wp:docPr id="1641545442"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01F48D37" id="Łącznik prosty 3" o:spid="_x0000_s1026" alt="&quot;&quot;" style="position:absolute;flip:y;z-index:25168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27187C">
      <w:rPr>
        <w:color w:val="002060"/>
        <w:sz w:val="20"/>
        <w:szCs w:val="20"/>
      </w:rPr>
      <w:t>ZAPOBIEGAWCZY NADZÓR SANITARNY</w:t>
    </w:r>
  </w:p>
  <w:p w14:paraId="365829C1" w14:textId="77777777" w:rsidR="00A64771" w:rsidRDefault="00A64771" w:rsidP="00731D5B">
    <w:pPr>
      <w:pStyle w:val="Nagwek"/>
    </w:pPr>
  </w:p>
  <w:p w14:paraId="6F469598" w14:textId="77777777" w:rsidR="00A64771" w:rsidRPr="00731D5B" w:rsidRDefault="00A64771" w:rsidP="00731D5B">
    <w:pPr>
      <w:pStyle w:val="Nagwek"/>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ADC38" w14:textId="6B69D19E" w:rsidR="00A64771" w:rsidRPr="0027187C" w:rsidRDefault="00A64771" w:rsidP="001E68B2">
    <w:pPr>
      <w:pStyle w:val="Nagwek"/>
      <w:rPr>
        <w:color w:val="002060"/>
        <w:sz w:val="20"/>
        <w:szCs w:val="20"/>
      </w:rPr>
    </w:pPr>
    <w:r w:rsidRPr="0027187C">
      <w:rPr>
        <w:noProof/>
        <w:color w:val="002060"/>
        <w:sz w:val="20"/>
        <w:szCs w:val="20"/>
      </w:rPr>
      <mc:AlternateContent>
        <mc:Choice Requires="wps">
          <w:drawing>
            <wp:anchor distT="0" distB="0" distL="114300" distR="114300" simplePos="0" relativeHeight="251692032" behindDoc="0" locked="0" layoutInCell="1" allowOverlap="1" wp14:anchorId="7CC774F7" wp14:editId="17F5AA70">
              <wp:simplePos x="0" y="0"/>
              <wp:positionH relativeFrom="column">
                <wp:posOffset>-175895</wp:posOffset>
              </wp:positionH>
              <wp:positionV relativeFrom="paragraph">
                <wp:posOffset>159385</wp:posOffset>
              </wp:positionV>
              <wp:extent cx="6096000" cy="0"/>
              <wp:effectExtent l="0" t="0" r="19050" b="38100"/>
              <wp:wrapNone/>
              <wp:docPr id="673378234"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591C1B1E" id="Łącznik prosty 3" o:spid="_x0000_s1026" alt="&quot;&quot;" style="position:absolute;flip:y;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r w:rsidRPr="0027187C">
      <w:rPr>
        <w:color w:val="002060"/>
        <w:sz w:val="20"/>
        <w:szCs w:val="20"/>
      </w:rPr>
      <w:t>PROFILAKTYKA I PROMOCJA ZDROWIA</w:t>
    </w:r>
  </w:p>
  <w:p w14:paraId="3AEF1162" w14:textId="77777777" w:rsidR="00A64771" w:rsidRDefault="00A64771" w:rsidP="00731D5B">
    <w:pPr>
      <w:pStyle w:val="Nagwek"/>
    </w:pPr>
  </w:p>
  <w:p w14:paraId="007AA98F" w14:textId="77777777" w:rsidR="00A64771" w:rsidRPr="00731D5B" w:rsidRDefault="00A64771" w:rsidP="00731D5B">
    <w:pPr>
      <w:pStyle w:val="Nagwek"/>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B7D1ED" w14:textId="56F6E083" w:rsidR="00A64771" w:rsidRPr="00EC7E1C" w:rsidRDefault="00A64771" w:rsidP="001E68B2">
    <w:pPr>
      <w:pStyle w:val="Nagwek"/>
      <w:rPr>
        <w:sz w:val="20"/>
        <w:szCs w:val="20"/>
      </w:rPr>
    </w:pPr>
    <w:r>
      <w:rPr>
        <w:noProof/>
        <w:color w:val="002060"/>
        <w:sz w:val="20"/>
        <w:szCs w:val="20"/>
      </w:rPr>
      <mc:AlternateContent>
        <mc:Choice Requires="wps">
          <w:drawing>
            <wp:anchor distT="0" distB="0" distL="114300" distR="114300" simplePos="0" relativeHeight="251694080" behindDoc="0" locked="0" layoutInCell="1" allowOverlap="1" wp14:anchorId="2FA1ACF6" wp14:editId="4A84EDEA">
              <wp:simplePos x="0" y="0"/>
              <wp:positionH relativeFrom="column">
                <wp:posOffset>-175895</wp:posOffset>
              </wp:positionH>
              <wp:positionV relativeFrom="paragraph">
                <wp:posOffset>159385</wp:posOffset>
              </wp:positionV>
              <wp:extent cx="6096000" cy="0"/>
              <wp:effectExtent l="0" t="0" r="19050" b="38100"/>
              <wp:wrapNone/>
              <wp:docPr id="1102141935" name="Łącznik prosty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6096000" cy="0"/>
                      </a:xfrm>
                      <a:prstGeom prst="line">
                        <a:avLst/>
                      </a:prstGeom>
                      <a:noFill/>
                      <a:ln w="25400" cap="flat" cmpd="sng" algn="ctr">
                        <a:gradFill flip="none" rotWithShape="1">
                          <a:gsLst>
                            <a:gs pos="0">
                              <a:srgbClr val="5B9BD5">
                                <a:lumMod val="50000"/>
                              </a:srgbClr>
                            </a:gs>
                            <a:gs pos="74000">
                              <a:srgbClr val="5B9BD5">
                                <a:lumMod val="60000"/>
                                <a:lumOff val="40000"/>
                              </a:srgbClr>
                            </a:gs>
                            <a:gs pos="83000">
                              <a:srgbClr val="5B9BD5">
                                <a:lumMod val="38000"/>
                                <a:lumOff val="62000"/>
                              </a:srgbClr>
                            </a:gs>
                            <a:gs pos="100000">
                              <a:srgbClr val="5B9BD5">
                                <a:lumMod val="20000"/>
                                <a:lumOff val="80000"/>
                              </a:srgbClr>
                            </a:gs>
                          </a:gsLst>
                          <a:lin ang="0" scaled="1"/>
                          <a:tileRect/>
                        </a:gradFill>
                        <a:prstDash val="solid"/>
                        <a:bevel/>
                      </a:ln>
                      <a:effectLst/>
                    </wps:spPr>
                    <wps:bodyPr/>
                  </wps:wsp>
                </a:graphicData>
              </a:graphic>
              <wp14:sizeRelH relativeFrom="margin">
                <wp14:pctWidth>0</wp14:pctWidth>
              </wp14:sizeRelH>
              <wp14:sizeRelV relativeFrom="margin">
                <wp14:pctHeight>0</wp14:pctHeight>
              </wp14:sizeRelV>
            </wp:anchor>
          </w:drawing>
        </mc:Choice>
        <mc:Fallback>
          <w:pict>
            <v:line w14:anchorId="2E02BD38" id="Łącznik prosty 3" o:spid="_x0000_s1026" alt="&quot;&quot;" style="position:absolute;flip:y;z-index:25169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85pt,12.55pt" to="466.15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vIkoLwIAABIFAAAOAAAAZHJzL2Uyb0RvYy54bWysVMtu2zAQvBfoPxC815Kd2nUEywESI730&#10;EfR5pilSIkCRBJexnL/vLmW7RpsiadELwcdyZnd2yNXVvrdspyIY72o+nZScKSd9Y1xb869fbl8t&#10;OYMkXCOsd6rmDwr41frli9UQKjXznbeNigxBHFRDqHmXUqiKAmSnegETH5TDQ+1jLxIuY1s0UQyI&#10;3ttiVpaLYvCxCdFLBYC7m/GQrzO+1kqmj1qDSszWHHNLeYx53NJYrFeiaqMInZGHNMQ/ZNEL45D0&#10;BLURSbD7aH6D6o2MHrxOE+n7wmttpMo1YDXT8pdqPnciqFwLigPhJBP8P1j5YXfj7iLKMASoINxF&#10;qmKvY8+0NeEb9jTXhZmyfZbt4SSb2icmcXNRXi7KEtWVx7NihCCoECG9Vb5nNKm5NY4qEpXYvYOE&#10;tBh6DKFt52+Ntbkr1rGh5rP56wwt0BzaioQsfWhqDq7lTNgWXSdTzJDYxoZu58xr7tBwnEWfvpvU&#10;ZSmPxbSA3MTWAgse1SzzfYjt9sZGthNolvn15fVmnvftff/eN4dtLDS7BvM+xOcaWjjHe4M5Px+T&#10;xDs4EanQryMVYTxNtbygKCJ/TvoXy0epFviUnqaaYtBfcBHmI2VRBn/iQlFPvUGnMEG/CBoLpLAK&#10;mz4d32syVn3Cpz3a59h20oCstBHQjQqCt6YZr2zVTpGtkME6ilT5czh48Kf3abb1zUN+EgWt8OGN&#10;HR4/CXrZ52ucn39l6x8AAAD//wMAUEsDBBQABgAIAAAAIQAmRyvF3gAAAAkBAAAPAAAAZHJzL2Rv&#10;d25yZXYueG1sTI/BTsMwDIbvSLxDZCRuW9pOsFGaThMTJ8qBMYlr1rhNReNUSdaFtyeIAxxtf/r9&#10;/dU2mpHN6PxgSUC+zIAhtVYN1As4vj8vNsB8kKTkaAkFfKGHbX19VclS2Qu94XwIPUsh5EspQIcw&#10;lZz7VqORfmknpHTrrDMypNH1XDl5SeFm5EWW3XMjB0oftJzwSWP7eTgbAV0+7zfaNa8fTaO7/csQ&#10;d0cfhbi9ibtHYAFj+IPhRz+pQ52cTvZMyrNRwKJYrxMqoLjLgSXgYVWsgJ1+F7yu+P8G9TcAAAD/&#10;/wMAUEsBAi0AFAAGAAgAAAAhALaDOJL+AAAA4QEAABMAAAAAAAAAAAAAAAAAAAAAAFtDb250ZW50&#10;X1R5cGVzXS54bWxQSwECLQAUAAYACAAAACEAOP0h/9YAAACUAQAACwAAAAAAAAAAAAAAAAAvAQAA&#10;X3JlbHMvLnJlbHNQSwECLQAUAAYACAAAACEATLyJKC8CAAASBQAADgAAAAAAAAAAAAAAAAAuAgAA&#10;ZHJzL2Uyb0RvYy54bWxQSwECLQAUAAYACAAAACEAJkcrxd4AAAAJAQAADwAAAAAAAAAAAAAAAACJ&#10;BAAAZHJzL2Rvd25yZXYueG1sUEsFBgAAAAAEAAQA8wAAAJQFAAAAAA==&#10;" strokeweight="2pt">
              <v:stroke joinstyle="bevel"/>
            </v:line>
          </w:pict>
        </mc:Fallback>
      </mc:AlternateContent>
    </w:r>
  </w:p>
  <w:p w14:paraId="24FD3C1A" w14:textId="77777777" w:rsidR="00A64771" w:rsidRDefault="00A64771" w:rsidP="00731D5B">
    <w:pPr>
      <w:pStyle w:val="Nagwek"/>
    </w:pPr>
  </w:p>
  <w:p w14:paraId="21F78478" w14:textId="77777777" w:rsidR="00A64771" w:rsidRPr="00731D5B" w:rsidRDefault="00A64771" w:rsidP="00731D5B">
    <w:pPr>
      <w:pStyle w:val="Nagwek"/>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multilevel"/>
    <w:tmpl w:val="00000001"/>
    <w:name w:val="WW8Num3"/>
    <w:lvl w:ilvl="0">
      <w:start w:val="1"/>
      <w:numFmt w:val="none"/>
      <w:suff w:val="nothing"/>
      <w:lvlText w:val=""/>
      <w:lvlJc w:val="left"/>
      <w:pPr>
        <w:ind w:left="0" w:firstLine="0"/>
      </w:pPr>
    </w:lvl>
    <w:lvl w:ilvl="1">
      <w:start w:val="1"/>
      <w:numFmt w:val="none"/>
      <w:suff w:val="nothing"/>
      <w:lvlText w:val=""/>
      <w:lvlJc w:val="left"/>
      <w:pPr>
        <w:ind w:left="0" w:firstLine="0"/>
      </w:pPr>
    </w:lvl>
    <w:lvl w:ilvl="2">
      <w:start w:val="1"/>
      <w:numFmt w:val="none"/>
      <w:suff w:val="nothing"/>
      <w:lvlText w:val=""/>
      <w:lvlJc w:val="left"/>
      <w:pPr>
        <w:ind w:left="0" w:firstLine="708"/>
      </w:pPr>
    </w:lvl>
    <w:lvl w:ilvl="3">
      <w:start w:val="1"/>
      <w:numFmt w:val="none"/>
      <w:suff w:val="nothing"/>
      <w:lvlText w:val=""/>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 w15:restartNumberingAfterBreak="0">
    <w:nsid w:val="00000005"/>
    <w:multiLevelType w:val="singleLevel"/>
    <w:tmpl w:val="4288BEEE"/>
    <w:lvl w:ilvl="0">
      <w:start w:val="1"/>
      <w:numFmt w:val="bullet"/>
      <w:lvlText w:val=""/>
      <w:lvlJc w:val="left"/>
      <w:pPr>
        <w:ind w:left="720" w:hanging="360"/>
      </w:pPr>
      <w:rPr>
        <w:rFonts w:ascii="Symbol" w:hAnsi="Symbol" w:hint="default"/>
        <w:color w:val="auto"/>
      </w:rPr>
    </w:lvl>
  </w:abstractNum>
  <w:abstractNum w:abstractNumId="2" w15:restartNumberingAfterBreak="0">
    <w:nsid w:val="00000009"/>
    <w:multiLevelType w:val="singleLevel"/>
    <w:tmpl w:val="4288BEEE"/>
    <w:lvl w:ilvl="0">
      <w:start w:val="1"/>
      <w:numFmt w:val="bullet"/>
      <w:lvlText w:val=""/>
      <w:lvlJc w:val="left"/>
      <w:pPr>
        <w:ind w:left="720" w:hanging="360"/>
      </w:pPr>
      <w:rPr>
        <w:rFonts w:ascii="Symbol" w:hAnsi="Symbol" w:hint="default"/>
      </w:rPr>
    </w:lvl>
  </w:abstractNum>
  <w:abstractNum w:abstractNumId="3" w15:restartNumberingAfterBreak="0">
    <w:nsid w:val="0000000B"/>
    <w:multiLevelType w:val="singleLevel"/>
    <w:tmpl w:val="4288BEEE"/>
    <w:lvl w:ilvl="0">
      <w:start w:val="1"/>
      <w:numFmt w:val="bullet"/>
      <w:lvlText w:val=""/>
      <w:lvlJc w:val="left"/>
      <w:pPr>
        <w:ind w:left="720" w:hanging="360"/>
      </w:pPr>
      <w:rPr>
        <w:rFonts w:ascii="Symbol" w:hAnsi="Symbol" w:hint="default"/>
      </w:rPr>
    </w:lvl>
  </w:abstractNum>
  <w:abstractNum w:abstractNumId="4" w15:restartNumberingAfterBreak="0">
    <w:nsid w:val="000B5103"/>
    <w:multiLevelType w:val="hybridMultilevel"/>
    <w:tmpl w:val="35902BBE"/>
    <w:lvl w:ilvl="0" w:tplc="AD52B75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 w15:restartNumberingAfterBreak="0">
    <w:nsid w:val="005A3DEF"/>
    <w:multiLevelType w:val="hybridMultilevel"/>
    <w:tmpl w:val="5A109678"/>
    <w:lvl w:ilvl="0" w:tplc="EB68B0A6">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6" w15:restartNumberingAfterBreak="0">
    <w:nsid w:val="01652A4E"/>
    <w:multiLevelType w:val="hybridMultilevel"/>
    <w:tmpl w:val="70F4BE60"/>
    <w:lvl w:ilvl="0" w:tplc="157E015E">
      <w:start w:val="1"/>
      <w:numFmt w:val="decimal"/>
      <w:pStyle w:val="Styl6"/>
      <w:lvlText w:val="%1."/>
      <w:lvlJc w:val="left"/>
      <w:pPr>
        <w:ind w:left="1440" w:hanging="360"/>
      </w:pPr>
    </w:lvl>
    <w:lvl w:ilvl="1" w:tplc="04150019" w:tentative="1">
      <w:start w:val="1"/>
      <w:numFmt w:val="lowerLetter"/>
      <w:lvlText w:val="%2."/>
      <w:lvlJc w:val="left"/>
      <w:pPr>
        <w:ind w:left="2160" w:hanging="360"/>
      </w:pPr>
    </w:lvl>
    <w:lvl w:ilvl="2" w:tplc="0415001B" w:tentative="1">
      <w:start w:val="1"/>
      <w:numFmt w:val="lowerRoman"/>
      <w:lvlText w:val="%3."/>
      <w:lvlJc w:val="right"/>
      <w:pPr>
        <w:ind w:left="2880" w:hanging="180"/>
      </w:pPr>
    </w:lvl>
    <w:lvl w:ilvl="3" w:tplc="0415000F" w:tentative="1">
      <w:start w:val="1"/>
      <w:numFmt w:val="decimal"/>
      <w:lvlText w:val="%4."/>
      <w:lvlJc w:val="left"/>
      <w:pPr>
        <w:ind w:left="3600" w:hanging="360"/>
      </w:pPr>
    </w:lvl>
    <w:lvl w:ilvl="4" w:tplc="04150019" w:tentative="1">
      <w:start w:val="1"/>
      <w:numFmt w:val="lowerLetter"/>
      <w:lvlText w:val="%5."/>
      <w:lvlJc w:val="left"/>
      <w:pPr>
        <w:ind w:left="4320" w:hanging="360"/>
      </w:pPr>
    </w:lvl>
    <w:lvl w:ilvl="5" w:tplc="0415001B" w:tentative="1">
      <w:start w:val="1"/>
      <w:numFmt w:val="lowerRoman"/>
      <w:lvlText w:val="%6."/>
      <w:lvlJc w:val="right"/>
      <w:pPr>
        <w:ind w:left="5040" w:hanging="180"/>
      </w:pPr>
    </w:lvl>
    <w:lvl w:ilvl="6" w:tplc="0415000F" w:tentative="1">
      <w:start w:val="1"/>
      <w:numFmt w:val="decimal"/>
      <w:lvlText w:val="%7."/>
      <w:lvlJc w:val="left"/>
      <w:pPr>
        <w:ind w:left="5760" w:hanging="360"/>
      </w:pPr>
    </w:lvl>
    <w:lvl w:ilvl="7" w:tplc="04150019" w:tentative="1">
      <w:start w:val="1"/>
      <w:numFmt w:val="lowerLetter"/>
      <w:lvlText w:val="%8."/>
      <w:lvlJc w:val="left"/>
      <w:pPr>
        <w:ind w:left="6480" w:hanging="360"/>
      </w:pPr>
    </w:lvl>
    <w:lvl w:ilvl="8" w:tplc="0415001B" w:tentative="1">
      <w:start w:val="1"/>
      <w:numFmt w:val="lowerRoman"/>
      <w:lvlText w:val="%9."/>
      <w:lvlJc w:val="right"/>
      <w:pPr>
        <w:ind w:left="7200" w:hanging="180"/>
      </w:pPr>
    </w:lvl>
  </w:abstractNum>
  <w:abstractNum w:abstractNumId="7" w15:restartNumberingAfterBreak="0">
    <w:nsid w:val="03255E28"/>
    <w:multiLevelType w:val="multilevel"/>
    <w:tmpl w:val="0415001F"/>
    <w:styleLink w:val="Styl2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728"/>
        </w:tabs>
        <w:ind w:left="1728" w:hanging="648"/>
      </w:pPr>
    </w:lvl>
    <w:lvl w:ilvl="4">
      <w:start w:val="1"/>
      <w:numFmt w:val="decimal"/>
      <w:lvlText w:val="%1.%2.%3.%4.%5."/>
      <w:lvlJc w:val="left"/>
      <w:pPr>
        <w:tabs>
          <w:tab w:val="num" w:pos="2232"/>
        </w:tabs>
        <w:ind w:left="2232" w:hanging="792"/>
      </w:pPr>
    </w:lvl>
    <w:lvl w:ilvl="5">
      <w:start w:val="1"/>
      <w:numFmt w:val="decimal"/>
      <w:lvlText w:val="%1.%2.%3.%4.%5.%6."/>
      <w:lvlJc w:val="left"/>
      <w:pPr>
        <w:tabs>
          <w:tab w:val="num" w:pos="2736"/>
        </w:tabs>
        <w:ind w:left="2736" w:hanging="936"/>
      </w:pPr>
    </w:lvl>
    <w:lvl w:ilvl="6">
      <w:start w:val="1"/>
      <w:numFmt w:val="decimal"/>
      <w:lvlText w:val="%1.%2.%3.%4.%5.%6.%7."/>
      <w:lvlJc w:val="left"/>
      <w:pPr>
        <w:tabs>
          <w:tab w:val="num" w:pos="3240"/>
        </w:tabs>
        <w:ind w:left="3240" w:hanging="1080"/>
      </w:pPr>
    </w:lvl>
    <w:lvl w:ilvl="7">
      <w:start w:val="1"/>
      <w:numFmt w:val="decimal"/>
      <w:lvlText w:val="%1.%2.%3.%4.%5.%6.%7.%8."/>
      <w:lvlJc w:val="left"/>
      <w:pPr>
        <w:tabs>
          <w:tab w:val="num" w:pos="3744"/>
        </w:tabs>
        <w:ind w:left="3744" w:hanging="1224"/>
      </w:pPr>
    </w:lvl>
    <w:lvl w:ilvl="8">
      <w:start w:val="1"/>
      <w:numFmt w:val="decimal"/>
      <w:lvlText w:val="%1.%2.%3.%4.%5.%6.%7.%8.%9."/>
      <w:lvlJc w:val="left"/>
      <w:pPr>
        <w:tabs>
          <w:tab w:val="num" w:pos="4320"/>
        </w:tabs>
        <w:ind w:left="4320" w:hanging="1440"/>
      </w:pPr>
    </w:lvl>
  </w:abstractNum>
  <w:abstractNum w:abstractNumId="8" w15:restartNumberingAfterBreak="0">
    <w:nsid w:val="06855129"/>
    <w:multiLevelType w:val="hybridMultilevel"/>
    <w:tmpl w:val="863C35C2"/>
    <w:lvl w:ilvl="0" w:tplc="3620F39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 w15:restartNumberingAfterBreak="0">
    <w:nsid w:val="06BE5BB1"/>
    <w:multiLevelType w:val="multilevel"/>
    <w:tmpl w:val="CAFEF514"/>
    <w:lvl w:ilvl="0">
      <w:start w:val="1"/>
      <w:numFmt w:val="decimal"/>
      <w:lvlText w:val="%1."/>
      <w:lvlJc w:val="left"/>
      <w:pPr>
        <w:ind w:left="360" w:hanging="360"/>
      </w:pPr>
      <w:rPr>
        <w:rFonts w:hint="default"/>
        <w:color w:val="000000" w:themeColor="text1"/>
      </w:rPr>
    </w:lvl>
    <w:lvl w:ilvl="1">
      <w:start w:val="1"/>
      <w:numFmt w:val="decimal"/>
      <w:isLgl/>
      <w:lvlText w:val="%1.%2."/>
      <w:lvlJc w:val="left"/>
      <w:pPr>
        <w:ind w:left="360" w:hanging="360"/>
      </w:pPr>
      <w:rPr>
        <w:rFonts w:hint="default"/>
        <w:color w:val="auto"/>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0" w15:restartNumberingAfterBreak="0">
    <w:nsid w:val="098A1BD4"/>
    <w:multiLevelType w:val="hybridMultilevel"/>
    <w:tmpl w:val="4CB2BFC8"/>
    <w:lvl w:ilvl="0" w:tplc="BA68C13E">
      <w:start w:val="1"/>
      <w:numFmt w:val="bullet"/>
      <w:lvlText w:val=""/>
      <w:lvlJc w:val="left"/>
      <w:pPr>
        <w:ind w:left="720" w:hanging="360"/>
      </w:pPr>
      <w:rPr>
        <w:rFonts w:ascii="Symbol" w:hAnsi="Symbol" w:hint="default"/>
        <w:color w:val="000000" w:themeColor="text1"/>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0A081264"/>
    <w:multiLevelType w:val="hybridMultilevel"/>
    <w:tmpl w:val="6332D06C"/>
    <w:lvl w:ilvl="0" w:tplc="4288BEEE">
      <w:start w:val="1"/>
      <w:numFmt w:val="bullet"/>
      <w:lvlText w:val=""/>
      <w:lvlJc w:val="left"/>
      <w:pPr>
        <w:ind w:left="1287" w:hanging="360"/>
      </w:pPr>
      <w:rPr>
        <w:rFonts w:ascii="Symbol" w:hAnsi="Symbol" w:hint="default"/>
      </w:rPr>
    </w:lvl>
    <w:lvl w:ilvl="1" w:tplc="04150003" w:tentative="1">
      <w:start w:val="1"/>
      <w:numFmt w:val="bullet"/>
      <w:lvlText w:val="o"/>
      <w:lvlJc w:val="left"/>
      <w:pPr>
        <w:ind w:left="2007" w:hanging="360"/>
      </w:pPr>
      <w:rPr>
        <w:rFonts w:ascii="Courier New" w:hAnsi="Courier New" w:cs="Courier New" w:hint="default"/>
      </w:rPr>
    </w:lvl>
    <w:lvl w:ilvl="2" w:tplc="04150005" w:tentative="1">
      <w:start w:val="1"/>
      <w:numFmt w:val="bullet"/>
      <w:lvlText w:val=""/>
      <w:lvlJc w:val="left"/>
      <w:pPr>
        <w:ind w:left="2727" w:hanging="360"/>
      </w:pPr>
      <w:rPr>
        <w:rFonts w:ascii="Wingdings" w:hAnsi="Wingdings" w:hint="default"/>
      </w:rPr>
    </w:lvl>
    <w:lvl w:ilvl="3" w:tplc="04150001" w:tentative="1">
      <w:start w:val="1"/>
      <w:numFmt w:val="bullet"/>
      <w:lvlText w:val=""/>
      <w:lvlJc w:val="left"/>
      <w:pPr>
        <w:ind w:left="3447" w:hanging="360"/>
      </w:pPr>
      <w:rPr>
        <w:rFonts w:ascii="Symbol" w:hAnsi="Symbol" w:hint="default"/>
      </w:rPr>
    </w:lvl>
    <w:lvl w:ilvl="4" w:tplc="04150003" w:tentative="1">
      <w:start w:val="1"/>
      <w:numFmt w:val="bullet"/>
      <w:lvlText w:val="o"/>
      <w:lvlJc w:val="left"/>
      <w:pPr>
        <w:ind w:left="4167" w:hanging="360"/>
      </w:pPr>
      <w:rPr>
        <w:rFonts w:ascii="Courier New" w:hAnsi="Courier New" w:cs="Courier New" w:hint="default"/>
      </w:rPr>
    </w:lvl>
    <w:lvl w:ilvl="5" w:tplc="04150005" w:tentative="1">
      <w:start w:val="1"/>
      <w:numFmt w:val="bullet"/>
      <w:lvlText w:val=""/>
      <w:lvlJc w:val="left"/>
      <w:pPr>
        <w:ind w:left="4887" w:hanging="360"/>
      </w:pPr>
      <w:rPr>
        <w:rFonts w:ascii="Wingdings" w:hAnsi="Wingdings" w:hint="default"/>
      </w:rPr>
    </w:lvl>
    <w:lvl w:ilvl="6" w:tplc="04150001" w:tentative="1">
      <w:start w:val="1"/>
      <w:numFmt w:val="bullet"/>
      <w:lvlText w:val=""/>
      <w:lvlJc w:val="left"/>
      <w:pPr>
        <w:ind w:left="5607" w:hanging="360"/>
      </w:pPr>
      <w:rPr>
        <w:rFonts w:ascii="Symbol" w:hAnsi="Symbol" w:hint="default"/>
      </w:rPr>
    </w:lvl>
    <w:lvl w:ilvl="7" w:tplc="04150003" w:tentative="1">
      <w:start w:val="1"/>
      <w:numFmt w:val="bullet"/>
      <w:lvlText w:val="o"/>
      <w:lvlJc w:val="left"/>
      <w:pPr>
        <w:ind w:left="6327" w:hanging="360"/>
      </w:pPr>
      <w:rPr>
        <w:rFonts w:ascii="Courier New" w:hAnsi="Courier New" w:cs="Courier New" w:hint="default"/>
      </w:rPr>
    </w:lvl>
    <w:lvl w:ilvl="8" w:tplc="04150005" w:tentative="1">
      <w:start w:val="1"/>
      <w:numFmt w:val="bullet"/>
      <w:lvlText w:val=""/>
      <w:lvlJc w:val="left"/>
      <w:pPr>
        <w:ind w:left="7047" w:hanging="360"/>
      </w:pPr>
      <w:rPr>
        <w:rFonts w:ascii="Wingdings" w:hAnsi="Wingdings" w:hint="default"/>
      </w:rPr>
    </w:lvl>
  </w:abstractNum>
  <w:abstractNum w:abstractNumId="12" w15:restartNumberingAfterBreak="0">
    <w:nsid w:val="0DA761A6"/>
    <w:multiLevelType w:val="hybridMultilevel"/>
    <w:tmpl w:val="D4F68FAC"/>
    <w:lvl w:ilvl="0" w:tplc="45F8D0A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 w15:restartNumberingAfterBreak="0">
    <w:nsid w:val="0FA71CDD"/>
    <w:multiLevelType w:val="multilevel"/>
    <w:tmpl w:val="70F0245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100F4513"/>
    <w:multiLevelType w:val="hybridMultilevel"/>
    <w:tmpl w:val="95AC6D7A"/>
    <w:lvl w:ilvl="0" w:tplc="BA68C13E">
      <w:start w:val="1"/>
      <w:numFmt w:val="bullet"/>
      <w:lvlText w:val=""/>
      <w:lvlJc w:val="left"/>
      <w:pPr>
        <w:ind w:left="783" w:hanging="360"/>
      </w:pPr>
      <w:rPr>
        <w:rFonts w:ascii="Symbol" w:hAnsi="Symbol" w:hint="default"/>
      </w:rPr>
    </w:lvl>
    <w:lvl w:ilvl="1" w:tplc="FFFFFFFF" w:tentative="1">
      <w:start w:val="1"/>
      <w:numFmt w:val="bullet"/>
      <w:lvlText w:val="o"/>
      <w:lvlJc w:val="left"/>
      <w:pPr>
        <w:ind w:left="1503" w:hanging="360"/>
      </w:pPr>
      <w:rPr>
        <w:rFonts w:ascii="Courier New" w:hAnsi="Courier New" w:cs="Courier New" w:hint="default"/>
      </w:rPr>
    </w:lvl>
    <w:lvl w:ilvl="2" w:tplc="FFFFFFFF" w:tentative="1">
      <w:start w:val="1"/>
      <w:numFmt w:val="bullet"/>
      <w:lvlText w:val=""/>
      <w:lvlJc w:val="left"/>
      <w:pPr>
        <w:ind w:left="2223" w:hanging="360"/>
      </w:pPr>
      <w:rPr>
        <w:rFonts w:ascii="Wingdings" w:hAnsi="Wingdings" w:hint="default"/>
      </w:rPr>
    </w:lvl>
    <w:lvl w:ilvl="3" w:tplc="FFFFFFFF" w:tentative="1">
      <w:start w:val="1"/>
      <w:numFmt w:val="bullet"/>
      <w:lvlText w:val=""/>
      <w:lvlJc w:val="left"/>
      <w:pPr>
        <w:ind w:left="2943" w:hanging="360"/>
      </w:pPr>
      <w:rPr>
        <w:rFonts w:ascii="Symbol" w:hAnsi="Symbol" w:hint="default"/>
      </w:rPr>
    </w:lvl>
    <w:lvl w:ilvl="4" w:tplc="FFFFFFFF" w:tentative="1">
      <w:start w:val="1"/>
      <w:numFmt w:val="bullet"/>
      <w:lvlText w:val="o"/>
      <w:lvlJc w:val="left"/>
      <w:pPr>
        <w:ind w:left="3663" w:hanging="360"/>
      </w:pPr>
      <w:rPr>
        <w:rFonts w:ascii="Courier New" w:hAnsi="Courier New" w:cs="Courier New" w:hint="default"/>
      </w:rPr>
    </w:lvl>
    <w:lvl w:ilvl="5" w:tplc="FFFFFFFF" w:tentative="1">
      <w:start w:val="1"/>
      <w:numFmt w:val="bullet"/>
      <w:lvlText w:val=""/>
      <w:lvlJc w:val="left"/>
      <w:pPr>
        <w:ind w:left="4383" w:hanging="360"/>
      </w:pPr>
      <w:rPr>
        <w:rFonts w:ascii="Wingdings" w:hAnsi="Wingdings" w:hint="default"/>
      </w:rPr>
    </w:lvl>
    <w:lvl w:ilvl="6" w:tplc="FFFFFFFF" w:tentative="1">
      <w:start w:val="1"/>
      <w:numFmt w:val="bullet"/>
      <w:lvlText w:val=""/>
      <w:lvlJc w:val="left"/>
      <w:pPr>
        <w:ind w:left="5103" w:hanging="360"/>
      </w:pPr>
      <w:rPr>
        <w:rFonts w:ascii="Symbol" w:hAnsi="Symbol" w:hint="default"/>
      </w:rPr>
    </w:lvl>
    <w:lvl w:ilvl="7" w:tplc="FFFFFFFF" w:tentative="1">
      <w:start w:val="1"/>
      <w:numFmt w:val="bullet"/>
      <w:lvlText w:val="o"/>
      <w:lvlJc w:val="left"/>
      <w:pPr>
        <w:ind w:left="5823" w:hanging="360"/>
      </w:pPr>
      <w:rPr>
        <w:rFonts w:ascii="Courier New" w:hAnsi="Courier New" w:cs="Courier New" w:hint="default"/>
      </w:rPr>
    </w:lvl>
    <w:lvl w:ilvl="8" w:tplc="FFFFFFFF" w:tentative="1">
      <w:start w:val="1"/>
      <w:numFmt w:val="bullet"/>
      <w:lvlText w:val=""/>
      <w:lvlJc w:val="left"/>
      <w:pPr>
        <w:ind w:left="6543" w:hanging="360"/>
      </w:pPr>
      <w:rPr>
        <w:rFonts w:ascii="Wingdings" w:hAnsi="Wingdings" w:hint="default"/>
      </w:rPr>
    </w:lvl>
  </w:abstractNum>
  <w:abstractNum w:abstractNumId="15" w15:restartNumberingAfterBreak="0">
    <w:nsid w:val="106362F6"/>
    <w:multiLevelType w:val="hybridMultilevel"/>
    <w:tmpl w:val="C036930C"/>
    <w:lvl w:ilvl="0" w:tplc="7832B724">
      <w:start w:val="1"/>
      <w:numFmt w:val="bullet"/>
      <w:lvlText w:val=""/>
      <w:lvlJc w:val="left"/>
      <w:pPr>
        <w:ind w:left="1425" w:hanging="360"/>
      </w:pPr>
      <w:rPr>
        <w:rFonts w:ascii="Symbol" w:hAnsi="Symbol" w:hint="default"/>
        <w:color w:val="auto"/>
      </w:rPr>
    </w:lvl>
    <w:lvl w:ilvl="1" w:tplc="04150003">
      <w:start w:val="1"/>
      <w:numFmt w:val="bullet"/>
      <w:lvlText w:val="o"/>
      <w:lvlJc w:val="left"/>
      <w:pPr>
        <w:ind w:left="2145" w:hanging="360"/>
      </w:pPr>
      <w:rPr>
        <w:rFonts w:ascii="Courier New" w:hAnsi="Courier New" w:cs="Courier New" w:hint="default"/>
      </w:rPr>
    </w:lvl>
    <w:lvl w:ilvl="2" w:tplc="04150005">
      <w:start w:val="1"/>
      <w:numFmt w:val="bullet"/>
      <w:lvlText w:val=""/>
      <w:lvlJc w:val="left"/>
      <w:pPr>
        <w:ind w:left="2865" w:hanging="360"/>
      </w:pPr>
      <w:rPr>
        <w:rFonts w:ascii="Wingdings" w:hAnsi="Wingdings" w:hint="default"/>
      </w:rPr>
    </w:lvl>
    <w:lvl w:ilvl="3" w:tplc="04150001">
      <w:start w:val="1"/>
      <w:numFmt w:val="bullet"/>
      <w:lvlText w:val=""/>
      <w:lvlJc w:val="left"/>
      <w:pPr>
        <w:ind w:left="3585" w:hanging="360"/>
      </w:pPr>
      <w:rPr>
        <w:rFonts w:ascii="Symbol" w:hAnsi="Symbol" w:hint="default"/>
      </w:rPr>
    </w:lvl>
    <w:lvl w:ilvl="4" w:tplc="04150003">
      <w:start w:val="1"/>
      <w:numFmt w:val="bullet"/>
      <w:lvlText w:val="o"/>
      <w:lvlJc w:val="left"/>
      <w:pPr>
        <w:ind w:left="4305" w:hanging="360"/>
      </w:pPr>
      <w:rPr>
        <w:rFonts w:ascii="Courier New" w:hAnsi="Courier New" w:cs="Courier New" w:hint="default"/>
      </w:rPr>
    </w:lvl>
    <w:lvl w:ilvl="5" w:tplc="04150005">
      <w:start w:val="1"/>
      <w:numFmt w:val="bullet"/>
      <w:lvlText w:val=""/>
      <w:lvlJc w:val="left"/>
      <w:pPr>
        <w:ind w:left="5025" w:hanging="360"/>
      </w:pPr>
      <w:rPr>
        <w:rFonts w:ascii="Wingdings" w:hAnsi="Wingdings" w:hint="default"/>
      </w:rPr>
    </w:lvl>
    <w:lvl w:ilvl="6" w:tplc="04150001">
      <w:start w:val="1"/>
      <w:numFmt w:val="bullet"/>
      <w:lvlText w:val=""/>
      <w:lvlJc w:val="left"/>
      <w:pPr>
        <w:ind w:left="5745" w:hanging="360"/>
      </w:pPr>
      <w:rPr>
        <w:rFonts w:ascii="Symbol" w:hAnsi="Symbol" w:hint="default"/>
      </w:rPr>
    </w:lvl>
    <w:lvl w:ilvl="7" w:tplc="04150003">
      <w:start w:val="1"/>
      <w:numFmt w:val="bullet"/>
      <w:lvlText w:val="o"/>
      <w:lvlJc w:val="left"/>
      <w:pPr>
        <w:ind w:left="6465" w:hanging="360"/>
      </w:pPr>
      <w:rPr>
        <w:rFonts w:ascii="Courier New" w:hAnsi="Courier New" w:cs="Courier New" w:hint="default"/>
      </w:rPr>
    </w:lvl>
    <w:lvl w:ilvl="8" w:tplc="04150005">
      <w:start w:val="1"/>
      <w:numFmt w:val="bullet"/>
      <w:lvlText w:val=""/>
      <w:lvlJc w:val="left"/>
      <w:pPr>
        <w:ind w:left="7185" w:hanging="360"/>
      </w:pPr>
      <w:rPr>
        <w:rFonts w:ascii="Wingdings" w:hAnsi="Wingdings" w:hint="default"/>
      </w:rPr>
    </w:lvl>
  </w:abstractNum>
  <w:abstractNum w:abstractNumId="16" w15:restartNumberingAfterBreak="0">
    <w:nsid w:val="10C87703"/>
    <w:multiLevelType w:val="hybridMultilevel"/>
    <w:tmpl w:val="750A656A"/>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7" w15:restartNumberingAfterBreak="0">
    <w:nsid w:val="11256A06"/>
    <w:multiLevelType w:val="hybridMultilevel"/>
    <w:tmpl w:val="BE845378"/>
    <w:lvl w:ilvl="0" w:tplc="A2BA3E16">
      <w:start w:val="1"/>
      <w:numFmt w:val="bullet"/>
      <w:lvlText w:val=""/>
      <w:lvlJc w:val="left"/>
      <w:pPr>
        <w:ind w:left="1080" w:hanging="36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18" w15:restartNumberingAfterBreak="0">
    <w:nsid w:val="11994FF5"/>
    <w:multiLevelType w:val="multilevel"/>
    <w:tmpl w:val="659228C6"/>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11CC6E70"/>
    <w:multiLevelType w:val="hybridMultilevel"/>
    <w:tmpl w:val="4B16FBE4"/>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 w15:restartNumberingAfterBreak="0">
    <w:nsid w:val="13C0583B"/>
    <w:multiLevelType w:val="multilevel"/>
    <w:tmpl w:val="C030A5CE"/>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1" w15:restartNumberingAfterBreak="0">
    <w:nsid w:val="143314C2"/>
    <w:multiLevelType w:val="hybridMultilevel"/>
    <w:tmpl w:val="225EB0B2"/>
    <w:lvl w:ilvl="0" w:tplc="DB8299CA">
      <w:start w:val="1"/>
      <w:numFmt w:val="bullet"/>
      <w:pStyle w:val="punktatornastron"/>
      <w:lvlText w:val=""/>
      <w:lvlJc w:val="left"/>
      <w:pPr>
        <w:ind w:left="1429" w:hanging="360"/>
      </w:pPr>
      <w:rPr>
        <w:rFonts w:ascii="Symbol" w:hAnsi="Symbol" w:hint="default"/>
      </w:rPr>
    </w:lvl>
    <w:lvl w:ilvl="1" w:tplc="04150003" w:tentative="1">
      <w:start w:val="1"/>
      <w:numFmt w:val="bullet"/>
      <w:lvlText w:val="o"/>
      <w:lvlJc w:val="left"/>
      <w:pPr>
        <w:ind w:left="2149" w:hanging="360"/>
      </w:pPr>
      <w:rPr>
        <w:rFonts w:ascii="Courier New" w:hAnsi="Courier New" w:cs="Courier New" w:hint="default"/>
      </w:rPr>
    </w:lvl>
    <w:lvl w:ilvl="2" w:tplc="04150005" w:tentative="1">
      <w:start w:val="1"/>
      <w:numFmt w:val="bullet"/>
      <w:lvlText w:val=""/>
      <w:lvlJc w:val="left"/>
      <w:pPr>
        <w:ind w:left="2869" w:hanging="360"/>
      </w:pPr>
      <w:rPr>
        <w:rFonts w:ascii="Wingdings" w:hAnsi="Wingdings" w:hint="default"/>
      </w:rPr>
    </w:lvl>
    <w:lvl w:ilvl="3" w:tplc="04150001" w:tentative="1">
      <w:start w:val="1"/>
      <w:numFmt w:val="bullet"/>
      <w:lvlText w:val=""/>
      <w:lvlJc w:val="left"/>
      <w:pPr>
        <w:ind w:left="3589" w:hanging="360"/>
      </w:pPr>
      <w:rPr>
        <w:rFonts w:ascii="Symbol" w:hAnsi="Symbol" w:hint="default"/>
      </w:rPr>
    </w:lvl>
    <w:lvl w:ilvl="4" w:tplc="04150003" w:tentative="1">
      <w:start w:val="1"/>
      <w:numFmt w:val="bullet"/>
      <w:lvlText w:val="o"/>
      <w:lvlJc w:val="left"/>
      <w:pPr>
        <w:ind w:left="4309" w:hanging="360"/>
      </w:pPr>
      <w:rPr>
        <w:rFonts w:ascii="Courier New" w:hAnsi="Courier New" w:cs="Courier New" w:hint="default"/>
      </w:rPr>
    </w:lvl>
    <w:lvl w:ilvl="5" w:tplc="04150005" w:tentative="1">
      <w:start w:val="1"/>
      <w:numFmt w:val="bullet"/>
      <w:lvlText w:val=""/>
      <w:lvlJc w:val="left"/>
      <w:pPr>
        <w:ind w:left="5029" w:hanging="360"/>
      </w:pPr>
      <w:rPr>
        <w:rFonts w:ascii="Wingdings" w:hAnsi="Wingdings" w:hint="default"/>
      </w:rPr>
    </w:lvl>
    <w:lvl w:ilvl="6" w:tplc="04150001" w:tentative="1">
      <w:start w:val="1"/>
      <w:numFmt w:val="bullet"/>
      <w:lvlText w:val=""/>
      <w:lvlJc w:val="left"/>
      <w:pPr>
        <w:ind w:left="5749" w:hanging="360"/>
      </w:pPr>
      <w:rPr>
        <w:rFonts w:ascii="Symbol" w:hAnsi="Symbol" w:hint="default"/>
      </w:rPr>
    </w:lvl>
    <w:lvl w:ilvl="7" w:tplc="04150003" w:tentative="1">
      <w:start w:val="1"/>
      <w:numFmt w:val="bullet"/>
      <w:lvlText w:val="o"/>
      <w:lvlJc w:val="left"/>
      <w:pPr>
        <w:ind w:left="6469" w:hanging="360"/>
      </w:pPr>
      <w:rPr>
        <w:rFonts w:ascii="Courier New" w:hAnsi="Courier New" w:cs="Courier New" w:hint="default"/>
      </w:rPr>
    </w:lvl>
    <w:lvl w:ilvl="8" w:tplc="04150005" w:tentative="1">
      <w:start w:val="1"/>
      <w:numFmt w:val="bullet"/>
      <w:lvlText w:val=""/>
      <w:lvlJc w:val="left"/>
      <w:pPr>
        <w:ind w:left="7189" w:hanging="360"/>
      </w:pPr>
      <w:rPr>
        <w:rFonts w:ascii="Wingdings" w:hAnsi="Wingdings" w:hint="default"/>
      </w:rPr>
    </w:lvl>
  </w:abstractNum>
  <w:abstractNum w:abstractNumId="22" w15:restartNumberingAfterBreak="0">
    <w:nsid w:val="1449568A"/>
    <w:multiLevelType w:val="multilevel"/>
    <w:tmpl w:val="51F6B202"/>
    <w:lvl w:ilvl="0">
      <w:start w:val="1"/>
      <w:numFmt w:val="decimal"/>
      <w:lvlText w:val="%1."/>
      <w:lvlJc w:val="left"/>
      <w:pPr>
        <w:tabs>
          <w:tab w:val="num" w:pos="720"/>
        </w:tabs>
        <w:ind w:left="720" w:hanging="360"/>
      </w:pPr>
      <w:rPr>
        <w:color w:val="auto"/>
        <w:sz w:val="24"/>
        <w:szCs w:val="24"/>
      </w:rPr>
    </w:lvl>
    <w:lvl w:ilvl="1">
      <w:start w:val="1"/>
      <w:numFmt w:val="decimal"/>
      <w:lvlText w:val="%2."/>
      <w:lvlJc w:val="left"/>
      <w:pPr>
        <w:tabs>
          <w:tab w:val="num" w:pos="720"/>
        </w:tabs>
        <w:ind w:left="720" w:hanging="360"/>
      </w:pPr>
      <w:rPr>
        <w:rFonts w:hint="default"/>
      </w:rPr>
    </w:lvl>
    <w:lvl w:ilvl="2">
      <w:start w:val="1"/>
      <w:numFmt w:val="decimal"/>
      <w:isLgl/>
      <w:lvlText w:val="%1.%2.%3."/>
      <w:lvlJc w:val="left"/>
      <w:pPr>
        <w:tabs>
          <w:tab w:val="num" w:pos="1080"/>
        </w:tabs>
        <w:ind w:left="1080" w:hanging="720"/>
      </w:pPr>
      <w:rPr>
        <w:rFonts w:hint="default"/>
      </w:rPr>
    </w:lvl>
    <w:lvl w:ilvl="3">
      <w:start w:val="1"/>
      <w:numFmt w:val="decimal"/>
      <w:isLgl/>
      <w:lvlText w:val="%1.%2.%3.%4."/>
      <w:lvlJc w:val="left"/>
      <w:pPr>
        <w:tabs>
          <w:tab w:val="num" w:pos="1080"/>
        </w:tabs>
        <w:ind w:left="1080" w:hanging="720"/>
      </w:pPr>
      <w:rPr>
        <w:rFonts w:hint="default"/>
      </w:rPr>
    </w:lvl>
    <w:lvl w:ilvl="4">
      <w:start w:val="1"/>
      <w:numFmt w:val="decimal"/>
      <w:isLgl/>
      <w:lvlText w:val="%1.%2.%3.%4.%5."/>
      <w:lvlJc w:val="left"/>
      <w:pPr>
        <w:tabs>
          <w:tab w:val="num" w:pos="1440"/>
        </w:tabs>
        <w:ind w:left="1440" w:hanging="1080"/>
      </w:pPr>
      <w:rPr>
        <w:rFonts w:hint="default"/>
      </w:rPr>
    </w:lvl>
    <w:lvl w:ilvl="5">
      <w:start w:val="1"/>
      <w:numFmt w:val="lowerLetter"/>
      <w:lvlText w:val="%6)"/>
      <w:lvlJc w:val="left"/>
      <w:pPr>
        <w:tabs>
          <w:tab w:val="num" w:pos="720"/>
        </w:tabs>
        <w:ind w:left="720" w:hanging="360"/>
      </w:pPr>
      <w:rPr>
        <w:rFonts w:hint="default"/>
      </w:rPr>
    </w:lvl>
    <w:lvl w:ilvl="6">
      <w:start w:val="1"/>
      <w:numFmt w:val="decimal"/>
      <w:isLgl/>
      <w:lvlText w:val="%1.%2.%3.%4.%5.%6.%7."/>
      <w:lvlJc w:val="left"/>
      <w:pPr>
        <w:tabs>
          <w:tab w:val="num" w:pos="1800"/>
        </w:tabs>
        <w:ind w:left="1800" w:hanging="1440"/>
      </w:pPr>
      <w:rPr>
        <w:rFonts w:hint="default"/>
      </w:rPr>
    </w:lvl>
    <w:lvl w:ilvl="7">
      <w:start w:val="1"/>
      <w:numFmt w:val="decimal"/>
      <w:isLgl/>
      <w:lvlText w:val="%1.%2.%3.%4.%5.%6.%7.%8."/>
      <w:lvlJc w:val="left"/>
      <w:pPr>
        <w:tabs>
          <w:tab w:val="num" w:pos="1800"/>
        </w:tabs>
        <w:ind w:left="1800" w:hanging="1440"/>
      </w:pPr>
      <w:rPr>
        <w:rFonts w:hint="default"/>
      </w:rPr>
    </w:lvl>
    <w:lvl w:ilvl="8">
      <w:start w:val="1"/>
      <w:numFmt w:val="bullet"/>
      <w:lvlText w:val=""/>
      <w:lvlJc w:val="left"/>
      <w:pPr>
        <w:tabs>
          <w:tab w:val="num" w:pos="2160"/>
        </w:tabs>
        <w:ind w:left="2160" w:hanging="1800"/>
      </w:pPr>
      <w:rPr>
        <w:rFonts w:ascii="Symbol" w:hAnsi="Symbol" w:hint="default"/>
      </w:rPr>
    </w:lvl>
  </w:abstractNum>
  <w:abstractNum w:abstractNumId="23" w15:restartNumberingAfterBreak="0">
    <w:nsid w:val="14A708FA"/>
    <w:multiLevelType w:val="hybridMultilevel"/>
    <w:tmpl w:val="4336F756"/>
    <w:lvl w:ilvl="0" w:tplc="8B7A31E0">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24" w15:restartNumberingAfterBreak="0">
    <w:nsid w:val="18121C86"/>
    <w:multiLevelType w:val="hybridMultilevel"/>
    <w:tmpl w:val="23C0FF36"/>
    <w:lvl w:ilvl="0" w:tplc="74F08206">
      <w:start w:val="1"/>
      <w:numFmt w:val="bullet"/>
      <w:lvlText w:val=""/>
      <w:lvlJc w:val="left"/>
      <w:pPr>
        <w:ind w:left="360" w:hanging="360"/>
      </w:pPr>
      <w:rPr>
        <w:rFonts w:ascii="Symbol" w:hAnsi="Symbol" w:hint="default"/>
        <w:color w:val="000000" w:themeColor="text1"/>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25" w15:restartNumberingAfterBreak="0">
    <w:nsid w:val="181F01C1"/>
    <w:multiLevelType w:val="hybridMultilevel"/>
    <w:tmpl w:val="D1D4681C"/>
    <w:lvl w:ilvl="0" w:tplc="0415000F">
      <w:start w:val="1"/>
      <w:numFmt w:val="decimal"/>
      <w:pStyle w:val="Listapunktowana2"/>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6" w15:restartNumberingAfterBreak="0">
    <w:nsid w:val="19045B29"/>
    <w:multiLevelType w:val="hybridMultilevel"/>
    <w:tmpl w:val="92146F36"/>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27" w15:restartNumberingAfterBreak="0">
    <w:nsid w:val="196E3E8F"/>
    <w:multiLevelType w:val="hybridMultilevel"/>
    <w:tmpl w:val="5262F8C6"/>
    <w:lvl w:ilvl="0" w:tplc="4B8A39DE">
      <w:start w:val="1"/>
      <w:numFmt w:val="decimal"/>
      <w:lvlText w:val="%1)"/>
      <w:lvlJc w:val="left"/>
      <w:pPr>
        <w:ind w:left="643" w:hanging="360"/>
      </w:pPr>
      <w:rPr>
        <w:color w:val="auto"/>
      </w:rPr>
    </w:lvl>
    <w:lvl w:ilvl="1" w:tplc="04150019" w:tentative="1">
      <w:start w:val="1"/>
      <w:numFmt w:val="lowerLetter"/>
      <w:lvlText w:val="%2."/>
      <w:lvlJc w:val="left"/>
      <w:pPr>
        <w:ind w:left="1363" w:hanging="360"/>
      </w:pPr>
    </w:lvl>
    <w:lvl w:ilvl="2" w:tplc="0415001B" w:tentative="1">
      <w:start w:val="1"/>
      <w:numFmt w:val="lowerRoman"/>
      <w:lvlText w:val="%3."/>
      <w:lvlJc w:val="right"/>
      <w:pPr>
        <w:ind w:left="2083" w:hanging="180"/>
      </w:pPr>
    </w:lvl>
    <w:lvl w:ilvl="3" w:tplc="0415000F" w:tentative="1">
      <w:start w:val="1"/>
      <w:numFmt w:val="decimal"/>
      <w:lvlText w:val="%4."/>
      <w:lvlJc w:val="left"/>
      <w:pPr>
        <w:ind w:left="2803" w:hanging="360"/>
      </w:pPr>
    </w:lvl>
    <w:lvl w:ilvl="4" w:tplc="04150019" w:tentative="1">
      <w:start w:val="1"/>
      <w:numFmt w:val="lowerLetter"/>
      <w:lvlText w:val="%5."/>
      <w:lvlJc w:val="left"/>
      <w:pPr>
        <w:ind w:left="3523" w:hanging="360"/>
      </w:pPr>
    </w:lvl>
    <w:lvl w:ilvl="5" w:tplc="0415001B" w:tentative="1">
      <w:start w:val="1"/>
      <w:numFmt w:val="lowerRoman"/>
      <w:lvlText w:val="%6."/>
      <w:lvlJc w:val="right"/>
      <w:pPr>
        <w:ind w:left="4243" w:hanging="180"/>
      </w:pPr>
    </w:lvl>
    <w:lvl w:ilvl="6" w:tplc="0415000F" w:tentative="1">
      <w:start w:val="1"/>
      <w:numFmt w:val="decimal"/>
      <w:lvlText w:val="%7."/>
      <w:lvlJc w:val="left"/>
      <w:pPr>
        <w:ind w:left="4963" w:hanging="360"/>
      </w:pPr>
    </w:lvl>
    <w:lvl w:ilvl="7" w:tplc="04150019" w:tentative="1">
      <w:start w:val="1"/>
      <w:numFmt w:val="lowerLetter"/>
      <w:lvlText w:val="%8."/>
      <w:lvlJc w:val="left"/>
      <w:pPr>
        <w:ind w:left="5683" w:hanging="360"/>
      </w:pPr>
    </w:lvl>
    <w:lvl w:ilvl="8" w:tplc="0415001B" w:tentative="1">
      <w:start w:val="1"/>
      <w:numFmt w:val="lowerRoman"/>
      <w:lvlText w:val="%9."/>
      <w:lvlJc w:val="right"/>
      <w:pPr>
        <w:ind w:left="6403" w:hanging="180"/>
      </w:pPr>
    </w:lvl>
  </w:abstractNum>
  <w:abstractNum w:abstractNumId="28" w15:restartNumberingAfterBreak="0">
    <w:nsid w:val="19C255C1"/>
    <w:multiLevelType w:val="hybridMultilevel"/>
    <w:tmpl w:val="0504D11C"/>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9" w15:restartNumberingAfterBreak="0">
    <w:nsid w:val="1AA85FD6"/>
    <w:multiLevelType w:val="hybridMultilevel"/>
    <w:tmpl w:val="EEE45662"/>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0" w15:restartNumberingAfterBreak="0">
    <w:nsid w:val="1B07017C"/>
    <w:multiLevelType w:val="hybridMultilevel"/>
    <w:tmpl w:val="D3BA3632"/>
    <w:lvl w:ilvl="0" w:tplc="042EC1BC">
      <w:start w:val="1"/>
      <w:numFmt w:val="bullet"/>
      <w:lvlText w:val=""/>
      <w:lvlJc w:val="left"/>
      <w:pPr>
        <w:ind w:left="720" w:hanging="360"/>
      </w:pPr>
      <w:rPr>
        <w:rFonts w:ascii="Symbol" w:hAnsi="Symbol" w:hint="default"/>
        <w:shadow w:val="0"/>
        <w:emboss w:val="0"/>
        <w:imprint w:val="0"/>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1" w15:restartNumberingAfterBreak="0">
    <w:nsid w:val="1B0F32F6"/>
    <w:multiLevelType w:val="hybridMultilevel"/>
    <w:tmpl w:val="33524D14"/>
    <w:lvl w:ilvl="0" w:tplc="7450C632">
      <w:start w:val="1"/>
      <w:numFmt w:val="bullet"/>
      <w:lvlText w:val="−"/>
      <w:lvlJc w:val="left"/>
      <w:pPr>
        <w:ind w:left="720" w:hanging="360"/>
      </w:pPr>
      <w:rPr>
        <w:rFonts w:ascii="Times New Roman" w:hAnsi="Times New Roman" w:cs="Times New Roman"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2" w15:restartNumberingAfterBreak="0">
    <w:nsid w:val="1B91421F"/>
    <w:multiLevelType w:val="hybridMultilevel"/>
    <w:tmpl w:val="AAB8C6DE"/>
    <w:lvl w:ilvl="0" w:tplc="042EC1BC">
      <w:start w:val="1"/>
      <w:numFmt w:val="bullet"/>
      <w:lvlText w:val=""/>
      <w:lvlJc w:val="left"/>
      <w:pPr>
        <w:ind w:left="720" w:hanging="360"/>
      </w:pPr>
      <w:rPr>
        <w:rFonts w:ascii="Symbol" w:hAnsi="Symbol" w:hint="default"/>
        <w:shadow w:val="0"/>
        <w:emboss w:val="0"/>
        <w:imprint w:val="0"/>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3" w15:restartNumberingAfterBreak="0">
    <w:nsid w:val="1CB2002D"/>
    <w:multiLevelType w:val="hybridMultilevel"/>
    <w:tmpl w:val="F9BE77E2"/>
    <w:lvl w:ilvl="0" w:tplc="E2987798">
      <w:start w:val="1"/>
      <w:numFmt w:val="bullet"/>
      <w:lvlText w:val="–"/>
      <w:lvlJc w:val="left"/>
      <w:pPr>
        <w:tabs>
          <w:tab w:val="num" w:pos="1080"/>
        </w:tabs>
        <w:ind w:left="1080" w:hanging="360"/>
      </w:pPr>
      <w:rPr>
        <w:rFonts w:ascii="Times New Roman" w:hAnsi="Times New Roman" w:cs="Times New Roman" w:hint="default"/>
      </w:rPr>
    </w:lvl>
    <w:lvl w:ilvl="1" w:tplc="04150003" w:tentative="1">
      <w:start w:val="1"/>
      <w:numFmt w:val="bullet"/>
      <w:lvlText w:val="o"/>
      <w:lvlJc w:val="left"/>
      <w:pPr>
        <w:tabs>
          <w:tab w:val="num" w:pos="1440"/>
        </w:tabs>
        <w:ind w:left="1440" w:hanging="360"/>
      </w:pPr>
      <w:rPr>
        <w:rFonts w:ascii="Courier New" w:hAnsi="Courier New" w:cs="Courier New" w:hint="default"/>
      </w:rPr>
    </w:lvl>
    <w:lvl w:ilvl="2" w:tplc="04150005" w:tentative="1">
      <w:start w:val="1"/>
      <w:numFmt w:val="bullet"/>
      <w:lvlText w:val=""/>
      <w:lvlJc w:val="left"/>
      <w:pPr>
        <w:tabs>
          <w:tab w:val="num" w:pos="2160"/>
        </w:tabs>
        <w:ind w:left="2160" w:hanging="360"/>
      </w:pPr>
      <w:rPr>
        <w:rFonts w:ascii="Wingdings" w:hAnsi="Wingdings" w:hint="default"/>
      </w:rPr>
    </w:lvl>
    <w:lvl w:ilvl="3" w:tplc="04150001" w:tentative="1">
      <w:start w:val="1"/>
      <w:numFmt w:val="bullet"/>
      <w:lvlText w:val=""/>
      <w:lvlJc w:val="left"/>
      <w:pPr>
        <w:tabs>
          <w:tab w:val="num" w:pos="2880"/>
        </w:tabs>
        <w:ind w:left="2880" w:hanging="360"/>
      </w:pPr>
      <w:rPr>
        <w:rFonts w:ascii="Symbol" w:hAnsi="Symbol" w:hint="default"/>
      </w:rPr>
    </w:lvl>
    <w:lvl w:ilvl="4" w:tplc="04150003" w:tentative="1">
      <w:start w:val="1"/>
      <w:numFmt w:val="bullet"/>
      <w:lvlText w:val="o"/>
      <w:lvlJc w:val="left"/>
      <w:pPr>
        <w:tabs>
          <w:tab w:val="num" w:pos="3600"/>
        </w:tabs>
        <w:ind w:left="3600" w:hanging="360"/>
      </w:pPr>
      <w:rPr>
        <w:rFonts w:ascii="Courier New" w:hAnsi="Courier New" w:cs="Courier New" w:hint="default"/>
      </w:rPr>
    </w:lvl>
    <w:lvl w:ilvl="5" w:tplc="04150005" w:tentative="1">
      <w:start w:val="1"/>
      <w:numFmt w:val="bullet"/>
      <w:lvlText w:val=""/>
      <w:lvlJc w:val="left"/>
      <w:pPr>
        <w:tabs>
          <w:tab w:val="num" w:pos="4320"/>
        </w:tabs>
        <w:ind w:left="4320" w:hanging="360"/>
      </w:pPr>
      <w:rPr>
        <w:rFonts w:ascii="Wingdings" w:hAnsi="Wingdings" w:hint="default"/>
      </w:rPr>
    </w:lvl>
    <w:lvl w:ilvl="6" w:tplc="04150001" w:tentative="1">
      <w:start w:val="1"/>
      <w:numFmt w:val="bullet"/>
      <w:lvlText w:val=""/>
      <w:lvlJc w:val="left"/>
      <w:pPr>
        <w:tabs>
          <w:tab w:val="num" w:pos="5040"/>
        </w:tabs>
        <w:ind w:left="5040" w:hanging="360"/>
      </w:pPr>
      <w:rPr>
        <w:rFonts w:ascii="Symbol" w:hAnsi="Symbol" w:hint="default"/>
      </w:rPr>
    </w:lvl>
    <w:lvl w:ilvl="7" w:tplc="04150003" w:tentative="1">
      <w:start w:val="1"/>
      <w:numFmt w:val="bullet"/>
      <w:lvlText w:val="o"/>
      <w:lvlJc w:val="left"/>
      <w:pPr>
        <w:tabs>
          <w:tab w:val="num" w:pos="5760"/>
        </w:tabs>
        <w:ind w:left="5760" w:hanging="360"/>
      </w:pPr>
      <w:rPr>
        <w:rFonts w:ascii="Courier New" w:hAnsi="Courier New" w:cs="Courier New" w:hint="default"/>
      </w:rPr>
    </w:lvl>
    <w:lvl w:ilvl="8" w:tplc="0415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1ED74D12"/>
    <w:multiLevelType w:val="hybridMultilevel"/>
    <w:tmpl w:val="FAA07758"/>
    <w:lvl w:ilvl="0" w:tplc="3620F39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5" w15:restartNumberingAfterBreak="0">
    <w:nsid w:val="1F7B6CE9"/>
    <w:multiLevelType w:val="hybridMultilevel"/>
    <w:tmpl w:val="18E21938"/>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6" w15:restartNumberingAfterBreak="0">
    <w:nsid w:val="21014C68"/>
    <w:multiLevelType w:val="multilevel"/>
    <w:tmpl w:val="B574C4FC"/>
    <w:lvl w:ilvl="0">
      <w:start w:val="3"/>
      <w:numFmt w:val="decimal"/>
      <w:lvlText w:val="%1."/>
      <w:lvlJc w:val="left"/>
      <w:pPr>
        <w:ind w:left="720" w:hanging="360"/>
      </w:pPr>
      <w:rPr>
        <w:rFonts w:hint="default"/>
        <w:b/>
        <w:bCs/>
      </w:rPr>
    </w:lvl>
    <w:lvl w:ilvl="1">
      <w:start w:val="1"/>
      <w:numFmt w:val="decimal"/>
      <w:isLgl/>
      <w:lvlText w:val="%1.%2"/>
      <w:lvlJc w:val="left"/>
      <w:pPr>
        <w:ind w:left="720" w:hanging="360"/>
      </w:pPr>
      <w:rPr>
        <w:rFonts w:hint="default"/>
        <w:b w:val="0"/>
        <w:bCs w:val="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37" w15:restartNumberingAfterBreak="0">
    <w:nsid w:val="223F0DCC"/>
    <w:multiLevelType w:val="hybridMultilevel"/>
    <w:tmpl w:val="21C00424"/>
    <w:lvl w:ilvl="0" w:tplc="4DF05B1A">
      <w:start w:val="1"/>
      <w:numFmt w:val="bullet"/>
      <w:lvlText w:val=""/>
      <w:lvlJc w:val="left"/>
      <w:pPr>
        <w:tabs>
          <w:tab w:val="num" w:pos="720"/>
        </w:tabs>
        <w:ind w:left="720" w:hanging="360"/>
      </w:pPr>
      <w:rPr>
        <w:rFonts w:ascii="Symbol" w:hAnsi="Symbol" w:hint="default"/>
        <w:color w:val="auto"/>
        <w:sz w:val="20"/>
        <w:szCs w:val="20"/>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8" w15:restartNumberingAfterBreak="0">
    <w:nsid w:val="22845882"/>
    <w:multiLevelType w:val="hybridMultilevel"/>
    <w:tmpl w:val="685AD4E8"/>
    <w:lvl w:ilvl="0" w:tplc="784ED68C">
      <w:start w:val="1"/>
      <w:numFmt w:val="bullet"/>
      <w:lvlText w:val="-"/>
      <w:lvlJc w:val="left"/>
      <w:pPr>
        <w:tabs>
          <w:tab w:val="num" w:pos="567"/>
        </w:tabs>
        <w:ind w:left="567" w:hanging="567"/>
      </w:pPr>
      <w:rPr>
        <w:rFonts w:ascii="Courier New" w:hAnsi="Courier New" w:hint="default"/>
        <w:caps w:val="0"/>
        <w:strike w:val="0"/>
        <w:dstrike w:val="0"/>
        <w:outline w:val="0"/>
        <w:shadow w:val="0"/>
        <w:emboss w:val="0"/>
        <w:imprint w:val="0"/>
        <w:vanish w:val="0"/>
        <w:vertAlign w:val="baseline"/>
      </w:rPr>
    </w:lvl>
    <w:lvl w:ilvl="1" w:tplc="04150003" w:tentative="1">
      <w:start w:val="1"/>
      <w:numFmt w:val="bullet"/>
      <w:lvlText w:val="o"/>
      <w:lvlJc w:val="left"/>
      <w:pPr>
        <w:tabs>
          <w:tab w:val="num" w:pos="2148"/>
        </w:tabs>
        <w:ind w:left="2148" w:hanging="360"/>
      </w:pPr>
      <w:rPr>
        <w:rFonts w:ascii="Courier New" w:hAnsi="Courier New" w:cs="Courier New" w:hint="default"/>
      </w:rPr>
    </w:lvl>
    <w:lvl w:ilvl="2" w:tplc="04150005" w:tentative="1">
      <w:start w:val="1"/>
      <w:numFmt w:val="bullet"/>
      <w:lvlText w:val=""/>
      <w:lvlJc w:val="left"/>
      <w:pPr>
        <w:tabs>
          <w:tab w:val="num" w:pos="2868"/>
        </w:tabs>
        <w:ind w:left="2868" w:hanging="360"/>
      </w:pPr>
      <w:rPr>
        <w:rFonts w:ascii="Wingdings" w:hAnsi="Wingdings" w:hint="default"/>
      </w:rPr>
    </w:lvl>
    <w:lvl w:ilvl="3" w:tplc="04150001" w:tentative="1">
      <w:start w:val="1"/>
      <w:numFmt w:val="bullet"/>
      <w:lvlText w:val=""/>
      <w:lvlJc w:val="left"/>
      <w:pPr>
        <w:tabs>
          <w:tab w:val="num" w:pos="3588"/>
        </w:tabs>
        <w:ind w:left="3588" w:hanging="360"/>
      </w:pPr>
      <w:rPr>
        <w:rFonts w:ascii="Symbol" w:hAnsi="Symbol" w:hint="default"/>
      </w:rPr>
    </w:lvl>
    <w:lvl w:ilvl="4" w:tplc="04150003" w:tentative="1">
      <w:start w:val="1"/>
      <w:numFmt w:val="bullet"/>
      <w:lvlText w:val="o"/>
      <w:lvlJc w:val="left"/>
      <w:pPr>
        <w:tabs>
          <w:tab w:val="num" w:pos="4308"/>
        </w:tabs>
        <w:ind w:left="4308" w:hanging="360"/>
      </w:pPr>
      <w:rPr>
        <w:rFonts w:ascii="Courier New" w:hAnsi="Courier New" w:cs="Courier New" w:hint="default"/>
      </w:rPr>
    </w:lvl>
    <w:lvl w:ilvl="5" w:tplc="04150005" w:tentative="1">
      <w:start w:val="1"/>
      <w:numFmt w:val="bullet"/>
      <w:lvlText w:val=""/>
      <w:lvlJc w:val="left"/>
      <w:pPr>
        <w:tabs>
          <w:tab w:val="num" w:pos="5028"/>
        </w:tabs>
        <w:ind w:left="5028" w:hanging="360"/>
      </w:pPr>
      <w:rPr>
        <w:rFonts w:ascii="Wingdings" w:hAnsi="Wingdings" w:hint="default"/>
      </w:rPr>
    </w:lvl>
    <w:lvl w:ilvl="6" w:tplc="04150001" w:tentative="1">
      <w:start w:val="1"/>
      <w:numFmt w:val="bullet"/>
      <w:lvlText w:val=""/>
      <w:lvlJc w:val="left"/>
      <w:pPr>
        <w:tabs>
          <w:tab w:val="num" w:pos="5748"/>
        </w:tabs>
        <w:ind w:left="5748" w:hanging="360"/>
      </w:pPr>
      <w:rPr>
        <w:rFonts w:ascii="Symbol" w:hAnsi="Symbol" w:hint="default"/>
      </w:rPr>
    </w:lvl>
    <w:lvl w:ilvl="7" w:tplc="04150003" w:tentative="1">
      <w:start w:val="1"/>
      <w:numFmt w:val="bullet"/>
      <w:lvlText w:val="o"/>
      <w:lvlJc w:val="left"/>
      <w:pPr>
        <w:tabs>
          <w:tab w:val="num" w:pos="6468"/>
        </w:tabs>
        <w:ind w:left="6468" w:hanging="360"/>
      </w:pPr>
      <w:rPr>
        <w:rFonts w:ascii="Courier New" w:hAnsi="Courier New" w:cs="Courier New" w:hint="default"/>
      </w:rPr>
    </w:lvl>
    <w:lvl w:ilvl="8" w:tplc="04150005" w:tentative="1">
      <w:start w:val="1"/>
      <w:numFmt w:val="bullet"/>
      <w:lvlText w:val=""/>
      <w:lvlJc w:val="left"/>
      <w:pPr>
        <w:tabs>
          <w:tab w:val="num" w:pos="7188"/>
        </w:tabs>
        <w:ind w:left="7188" w:hanging="360"/>
      </w:pPr>
      <w:rPr>
        <w:rFonts w:ascii="Wingdings" w:hAnsi="Wingdings" w:hint="default"/>
      </w:rPr>
    </w:lvl>
  </w:abstractNum>
  <w:abstractNum w:abstractNumId="39" w15:restartNumberingAfterBreak="0">
    <w:nsid w:val="22C81B72"/>
    <w:multiLevelType w:val="hybridMultilevel"/>
    <w:tmpl w:val="AEAA669E"/>
    <w:lvl w:ilvl="0" w:tplc="FD4CE932">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0" w15:restartNumberingAfterBreak="0">
    <w:nsid w:val="2317559F"/>
    <w:multiLevelType w:val="hybridMultilevel"/>
    <w:tmpl w:val="E376B7BE"/>
    <w:lvl w:ilvl="0" w:tplc="4288BEEE">
      <w:start w:val="1"/>
      <w:numFmt w:val="bullet"/>
      <w:lvlText w:val=""/>
      <w:lvlJc w:val="left"/>
      <w:pPr>
        <w:ind w:left="720" w:hanging="360"/>
      </w:pPr>
      <w:rPr>
        <w:rFonts w:ascii="Symbol" w:hAnsi="Symbol" w:hint="default"/>
        <w:color w:val="000000" w:themeColor="text1"/>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1" w15:restartNumberingAfterBreak="0">
    <w:nsid w:val="232617BE"/>
    <w:multiLevelType w:val="hybridMultilevel"/>
    <w:tmpl w:val="196809B6"/>
    <w:lvl w:ilvl="0" w:tplc="17C093E2">
      <w:start w:val="1"/>
      <w:numFmt w:val="bullet"/>
      <w:lvlText w:val=""/>
      <w:lvlJc w:val="left"/>
      <w:pPr>
        <w:ind w:left="1215" w:hanging="855"/>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2" w15:restartNumberingAfterBreak="0">
    <w:nsid w:val="232F044F"/>
    <w:multiLevelType w:val="hybridMultilevel"/>
    <w:tmpl w:val="D5000F2A"/>
    <w:lvl w:ilvl="0" w:tplc="54661ED0">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3" w15:restartNumberingAfterBreak="0">
    <w:nsid w:val="241F03C2"/>
    <w:multiLevelType w:val="hybridMultilevel"/>
    <w:tmpl w:val="3F4E1B38"/>
    <w:lvl w:ilvl="0" w:tplc="A3AEEA74">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24807B8C"/>
    <w:multiLevelType w:val="hybridMultilevel"/>
    <w:tmpl w:val="F55ECBDC"/>
    <w:lvl w:ilvl="0" w:tplc="4364D8F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5" w15:restartNumberingAfterBreak="0">
    <w:nsid w:val="24807DE9"/>
    <w:multiLevelType w:val="hybridMultilevel"/>
    <w:tmpl w:val="1DBAD386"/>
    <w:lvl w:ilvl="0" w:tplc="6C42C2F4">
      <w:start w:val="1"/>
      <w:numFmt w:val="decimal"/>
      <w:pStyle w:val="StylII11"/>
      <w:lvlText w:val="1.%1."/>
      <w:lvlJc w:val="left"/>
      <w:pPr>
        <w:ind w:left="1437" w:hanging="360"/>
      </w:pPr>
      <w:rPr>
        <w:rFonts w:hint="default"/>
        <w:b w:val="0"/>
        <w:bCs/>
        <w:i w:val="0"/>
      </w:rPr>
    </w:lvl>
    <w:lvl w:ilvl="1" w:tplc="04150019" w:tentative="1">
      <w:start w:val="1"/>
      <w:numFmt w:val="lowerLetter"/>
      <w:lvlText w:val="%2."/>
      <w:lvlJc w:val="left"/>
      <w:pPr>
        <w:ind w:left="2160" w:hanging="360"/>
      </w:pPr>
    </w:lvl>
    <w:lvl w:ilvl="2" w:tplc="0415001B" w:tentative="1">
      <w:start w:val="1"/>
      <w:numFmt w:val="lowerRoman"/>
      <w:lvlText w:val="%3."/>
      <w:lvlJc w:val="right"/>
      <w:pPr>
        <w:ind w:left="2880" w:hanging="180"/>
      </w:pPr>
    </w:lvl>
    <w:lvl w:ilvl="3" w:tplc="0415000F" w:tentative="1">
      <w:start w:val="1"/>
      <w:numFmt w:val="decimal"/>
      <w:lvlText w:val="%4."/>
      <w:lvlJc w:val="left"/>
      <w:pPr>
        <w:ind w:left="3600" w:hanging="360"/>
      </w:pPr>
    </w:lvl>
    <w:lvl w:ilvl="4" w:tplc="04150019" w:tentative="1">
      <w:start w:val="1"/>
      <w:numFmt w:val="lowerLetter"/>
      <w:lvlText w:val="%5."/>
      <w:lvlJc w:val="left"/>
      <w:pPr>
        <w:ind w:left="4320" w:hanging="360"/>
      </w:pPr>
    </w:lvl>
    <w:lvl w:ilvl="5" w:tplc="0415001B" w:tentative="1">
      <w:start w:val="1"/>
      <w:numFmt w:val="lowerRoman"/>
      <w:lvlText w:val="%6."/>
      <w:lvlJc w:val="right"/>
      <w:pPr>
        <w:ind w:left="5040" w:hanging="180"/>
      </w:pPr>
    </w:lvl>
    <w:lvl w:ilvl="6" w:tplc="0415000F" w:tentative="1">
      <w:start w:val="1"/>
      <w:numFmt w:val="decimal"/>
      <w:lvlText w:val="%7."/>
      <w:lvlJc w:val="left"/>
      <w:pPr>
        <w:ind w:left="5760" w:hanging="360"/>
      </w:pPr>
    </w:lvl>
    <w:lvl w:ilvl="7" w:tplc="04150019" w:tentative="1">
      <w:start w:val="1"/>
      <w:numFmt w:val="lowerLetter"/>
      <w:lvlText w:val="%8."/>
      <w:lvlJc w:val="left"/>
      <w:pPr>
        <w:ind w:left="6480" w:hanging="360"/>
      </w:pPr>
    </w:lvl>
    <w:lvl w:ilvl="8" w:tplc="0415001B" w:tentative="1">
      <w:start w:val="1"/>
      <w:numFmt w:val="lowerRoman"/>
      <w:lvlText w:val="%9."/>
      <w:lvlJc w:val="right"/>
      <w:pPr>
        <w:ind w:left="7200" w:hanging="180"/>
      </w:pPr>
    </w:lvl>
  </w:abstractNum>
  <w:abstractNum w:abstractNumId="46" w15:restartNumberingAfterBreak="0">
    <w:nsid w:val="24AF7E06"/>
    <w:multiLevelType w:val="multilevel"/>
    <w:tmpl w:val="76D08082"/>
    <w:lvl w:ilvl="0">
      <w:start w:val="1"/>
      <w:numFmt w:val="decimal"/>
      <w:lvlText w:val="%1."/>
      <w:lvlJc w:val="left"/>
      <w:pPr>
        <w:ind w:left="360" w:hanging="360"/>
      </w:pPr>
      <w:rPr>
        <w:rFonts w:hint="default"/>
      </w:rPr>
    </w:lvl>
    <w:lvl w:ilvl="1">
      <w:start w:val="1"/>
      <w:numFmt w:val="decimal"/>
      <w:isLgl/>
      <w:lvlText w:val="%1.%2."/>
      <w:lvlJc w:val="left"/>
      <w:pPr>
        <w:ind w:left="0" w:hanging="360"/>
      </w:pPr>
      <w:rPr>
        <w:rFonts w:hint="default"/>
        <w:i w:val="0"/>
        <w:iCs w:val="0"/>
        <w:color w:val="auto"/>
      </w:rPr>
    </w:lvl>
    <w:lvl w:ilvl="2">
      <w:start w:val="1"/>
      <w:numFmt w:val="decimal"/>
      <w:lvlText w:val="%3."/>
      <w:lvlJc w:val="left"/>
      <w:pPr>
        <w:ind w:left="360" w:hanging="360"/>
      </w:p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47" w15:restartNumberingAfterBreak="0">
    <w:nsid w:val="250F7455"/>
    <w:multiLevelType w:val="multilevel"/>
    <w:tmpl w:val="BC7453B2"/>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48" w15:restartNumberingAfterBreak="0">
    <w:nsid w:val="27260F4F"/>
    <w:multiLevelType w:val="hybridMultilevel"/>
    <w:tmpl w:val="3F24DAF8"/>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4288BEEE">
      <w:start w:val="1"/>
      <w:numFmt w:val="bullet"/>
      <w:lvlText w:val=""/>
      <w:lvlJc w:val="left"/>
      <w:pPr>
        <w:ind w:left="72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9" w15:restartNumberingAfterBreak="0">
    <w:nsid w:val="279C3A0A"/>
    <w:multiLevelType w:val="hybridMultilevel"/>
    <w:tmpl w:val="8D428E6E"/>
    <w:lvl w:ilvl="0" w:tplc="9F1EC8A0">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0" w15:restartNumberingAfterBreak="0">
    <w:nsid w:val="279F34BB"/>
    <w:multiLevelType w:val="hybridMultilevel"/>
    <w:tmpl w:val="63B200F2"/>
    <w:lvl w:ilvl="0" w:tplc="01044CA0">
      <w:start w:val="1"/>
      <w:numFmt w:val="bullet"/>
      <w:lvlText w:val=""/>
      <w:lvlJc w:val="left"/>
      <w:pPr>
        <w:ind w:left="720" w:hanging="360"/>
      </w:pPr>
      <w:rPr>
        <w:rFonts w:ascii="Wingdings" w:hAnsi="Wingdings" w:hint="default"/>
        <w:sz w:val="16"/>
        <w:szCs w:val="16"/>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1" w15:restartNumberingAfterBreak="0">
    <w:nsid w:val="286A2BFD"/>
    <w:multiLevelType w:val="hybridMultilevel"/>
    <w:tmpl w:val="10C22C9A"/>
    <w:lvl w:ilvl="0" w:tplc="A2BA3E16">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2" w15:restartNumberingAfterBreak="0">
    <w:nsid w:val="28A04EE6"/>
    <w:multiLevelType w:val="hybridMultilevel"/>
    <w:tmpl w:val="01EAC728"/>
    <w:lvl w:ilvl="0" w:tplc="4288BEEE">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3" w15:restartNumberingAfterBreak="0">
    <w:nsid w:val="296F3013"/>
    <w:multiLevelType w:val="hybridMultilevel"/>
    <w:tmpl w:val="F2983E28"/>
    <w:lvl w:ilvl="0" w:tplc="042EC1BC">
      <w:start w:val="1"/>
      <w:numFmt w:val="bullet"/>
      <w:lvlText w:val=""/>
      <w:lvlJc w:val="left"/>
      <w:pPr>
        <w:ind w:left="360" w:hanging="360"/>
      </w:pPr>
      <w:rPr>
        <w:rFonts w:ascii="Symbol" w:hAnsi="Symbol" w:hint="default"/>
        <w:color w:val="auto"/>
        <w14:shadow w14:blurRad="0" w14:dist="0" w14:dir="0" w14:sx="0" w14:sy="0" w14:kx="0" w14:ky="0" w14:algn="none">
          <w14:srgbClr w14:val="000000"/>
        </w14:shadow>
        <w14:textOutline w14:w="0" w14:cap="rnd" w14:cmpd="sng" w14:algn="ctr">
          <w14:noFill/>
          <w14:prstDash w14:val="solid"/>
          <w14:bevel/>
        </w14:textOutline>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54" w15:restartNumberingAfterBreak="0">
    <w:nsid w:val="29BA0735"/>
    <w:multiLevelType w:val="hybridMultilevel"/>
    <w:tmpl w:val="4FA2608A"/>
    <w:lvl w:ilvl="0" w:tplc="04150013">
      <w:start w:val="1"/>
      <w:numFmt w:val="upperRoman"/>
      <w:lvlText w:val="%1."/>
      <w:lvlJc w:val="righ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5" w15:restartNumberingAfterBreak="0">
    <w:nsid w:val="29DE6EC4"/>
    <w:multiLevelType w:val="hybridMultilevel"/>
    <w:tmpl w:val="40F2076E"/>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6" w15:restartNumberingAfterBreak="0">
    <w:nsid w:val="2A9E3D79"/>
    <w:multiLevelType w:val="hybridMultilevel"/>
    <w:tmpl w:val="0A1AF840"/>
    <w:lvl w:ilvl="0" w:tplc="A2BA3E16">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7" w15:restartNumberingAfterBreak="0">
    <w:nsid w:val="2B77404C"/>
    <w:multiLevelType w:val="hybridMultilevel"/>
    <w:tmpl w:val="BE900E76"/>
    <w:lvl w:ilvl="0" w:tplc="0415000F">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8" w15:restartNumberingAfterBreak="0">
    <w:nsid w:val="2C766165"/>
    <w:multiLevelType w:val="hybridMultilevel"/>
    <w:tmpl w:val="7FDA2EB0"/>
    <w:lvl w:ilvl="0" w:tplc="7054B014">
      <w:start w:val="1"/>
      <w:numFmt w:val="bullet"/>
      <w:lvlText w:val="–"/>
      <w:lvlJc w:val="left"/>
      <w:pPr>
        <w:tabs>
          <w:tab w:val="num" w:pos="1080"/>
        </w:tabs>
        <w:ind w:left="1080" w:hanging="360"/>
      </w:pPr>
      <w:rPr>
        <w:rFonts w:ascii="Times New Roman" w:hAnsi="Times New Roman" w:cs="Times New Roman" w:hint="default"/>
        <w:color w:val="auto"/>
      </w:rPr>
    </w:lvl>
    <w:lvl w:ilvl="1" w:tplc="04150003" w:tentative="1">
      <w:start w:val="1"/>
      <w:numFmt w:val="bullet"/>
      <w:lvlText w:val="o"/>
      <w:lvlJc w:val="left"/>
      <w:pPr>
        <w:tabs>
          <w:tab w:val="num" w:pos="1440"/>
        </w:tabs>
        <w:ind w:left="1440" w:hanging="360"/>
      </w:pPr>
      <w:rPr>
        <w:rFonts w:ascii="Courier New" w:hAnsi="Courier New" w:cs="Courier New" w:hint="default"/>
      </w:rPr>
    </w:lvl>
    <w:lvl w:ilvl="2" w:tplc="04150005" w:tentative="1">
      <w:start w:val="1"/>
      <w:numFmt w:val="bullet"/>
      <w:lvlText w:val=""/>
      <w:lvlJc w:val="left"/>
      <w:pPr>
        <w:tabs>
          <w:tab w:val="num" w:pos="2160"/>
        </w:tabs>
        <w:ind w:left="2160" w:hanging="360"/>
      </w:pPr>
      <w:rPr>
        <w:rFonts w:ascii="Wingdings" w:hAnsi="Wingdings" w:hint="default"/>
      </w:rPr>
    </w:lvl>
    <w:lvl w:ilvl="3" w:tplc="04150001" w:tentative="1">
      <w:start w:val="1"/>
      <w:numFmt w:val="bullet"/>
      <w:lvlText w:val=""/>
      <w:lvlJc w:val="left"/>
      <w:pPr>
        <w:tabs>
          <w:tab w:val="num" w:pos="2880"/>
        </w:tabs>
        <w:ind w:left="2880" w:hanging="360"/>
      </w:pPr>
      <w:rPr>
        <w:rFonts w:ascii="Symbol" w:hAnsi="Symbol" w:hint="default"/>
      </w:rPr>
    </w:lvl>
    <w:lvl w:ilvl="4" w:tplc="04150003" w:tentative="1">
      <w:start w:val="1"/>
      <w:numFmt w:val="bullet"/>
      <w:lvlText w:val="o"/>
      <w:lvlJc w:val="left"/>
      <w:pPr>
        <w:tabs>
          <w:tab w:val="num" w:pos="3600"/>
        </w:tabs>
        <w:ind w:left="3600" w:hanging="360"/>
      </w:pPr>
      <w:rPr>
        <w:rFonts w:ascii="Courier New" w:hAnsi="Courier New" w:cs="Courier New" w:hint="default"/>
      </w:rPr>
    </w:lvl>
    <w:lvl w:ilvl="5" w:tplc="04150005" w:tentative="1">
      <w:start w:val="1"/>
      <w:numFmt w:val="bullet"/>
      <w:lvlText w:val=""/>
      <w:lvlJc w:val="left"/>
      <w:pPr>
        <w:tabs>
          <w:tab w:val="num" w:pos="4320"/>
        </w:tabs>
        <w:ind w:left="4320" w:hanging="360"/>
      </w:pPr>
      <w:rPr>
        <w:rFonts w:ascii="Wingdings" w:hAnsi="Wingdings" w:hint="default"/>
      </w:rPr>
    </w:lvl>
    <w:lvl w:ilvl="6" w:tplc="04150001" w:tentative="1">
      <w:start w:val="1"/>
      <w:numFmt w:val="bullet"/>
      <w:lvlText w:val=""/>
      <w:lvlJc w:val="left"/>
      <w:pPr>
        <w:tabs>
          <w:tab w:val="num" w:pos="5040"/>
        </w:tabs>
        <w:ind w:left="5040" w:hanging="360"/>
      </w:pPr>
      <w:rPr>
        <w:rFonts w:ascii="Symbol" w:hAnsi="Symbol" w:hint="default"/>
      </w:rPr>
    </w:lvl>
    <w:lvl w:ilvl="7" w:tplc="04150003" w:tentative="1">
      <w:start w:val="1"/>
      <w:numFmt w:val="bullet"/>
      <w:lvlText w:val="o"/>
      <w:lvlJc w:val="left"/>
      <w:pPr>
        <w:tabs>
          <w:tab w:val="num" w:pos="5760"/>
        </w:tabs>
        <w:ind w:left="5760" w:hanging="360"/>
      </w:pPr>
      <w:rPr>
        <w:rFonts w:ascii="Courier New" w:hAnsi="Courier New" w:cs="Courier New" w:hint="default"/>
      </w:rPr>
    </w:lvl>
    <w:lvl w:ilvl="8" w:tplc="04150005"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2E6758DF"/>
    <w:multiLevelType w:val="hybridMultilevel"/>
    <w:tmpl w:val="5816BD52"/>
    <w:lvl w:ilvl="0" w:tplc="042EC1BC">
      <w:start w:val="1"/>
      <w:numFmt w:val="bullet"/>
      <w:lvlText w:val=""/>
      <w:lvlJc w:val="left"/>
      <w:pPr>
        <w:ind w:left="720" w:hanging="360"/>
      </w:pPr>
      <w:rPr>
        <w:rFonts w:ascii="Symbol" w:hAnsi="Symbol" w:hint="default"/>
        <w:color w:val="auto"/>
        <w14:shadow w14:blurRad="0" w14:dist="0" w14:dir="0" w14:sx="0" w14:sy="0" w14:kx="0" w14:ky="0" w14:algn="none">
          <w14:srgbClr w14:val="000000"/>
        </w14:shadow>
        <w14:textOutline w14:w="0" w14:cap="rnd" w14:cmpd="sng" w14:algn="ctr">
          <w14:noFill/>
          <w14:prstDash w14:val="solid"/>
          <w14:bevel/>
        </w14:textOutline>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0" w15:restartNumberingAfterBreak="0">
    <w:nsid w:val="2FE93365"/>
    <w:multiLevelType w:val="hybridMultilevel"/>
    <w:tmpl w:val="C310C7A2"/>
    <w:lvl w:ilvl="0" w:tplc="9F1EC8A0">
      <w:start w:val="1"/>
      <w:numFmt w:val="bullet"/>
      <w:lvlText w:val=""/>
      <w:lvlJc w:val="left"/>
      <w:pPr>
        <w:ind w:left="-2100" w:hanging="360"/>
      </w:pPr>
      <w:rPr>
        <w:rFonts w:ascii="Symbol" w:hAnsi="Symbol" w:hint="default"/>
      </w:rPr>
    </w:lvl>
    <w:lvl w:ilvl="1" w:tplc="04150003" w:tentative="1">
      <w:start w:val="1"/>
      <w:numFmt w:val="bullet"/>
      <w:lvlText w:val="o"/>
      <w:lvlJc w:val="left"/>
      <w:pPr>
        <w:ind w:left="-1380" w:hanging="360"/>
      </w:pPr>
      <w:rPr>
        <w:rFonts w:ascii="Courier New" w:hAnsi="Courier New" w:cs="Courier New" w:hint="default"/>
      </w:rPr>
    </w:lvl>
    <w:lvl w:ilvl="2" w:tplc="04150005" w:tentative="1">
      <w:start w:val="1"/>
      <w:numFmt w:val="bullet"/>
      <w:lvlText w:val=""/>
      <w:lvlJc w:val="left"/>
      <w:pPr>
        <w:ind w:left="-660" w:hanging="360"/>
      </w:pPr>
      <w:rPr>
        <w:rFonts w:ascii="Wingdings" w:hAnsi="Wingdings" w:hint="default"/>
      </w:rPr>
    </w:lvl>
    <w:lvl w:ilvl="3" w:tplc="04150001" w:tentative="1">
      <w:start w:val="1"/>
      <w:numFmt w:val="bullet"/>
      <w:lvlText w:val=""/>
      <w:lvlJc w:val="left"/>
      <w:pPr>
        <w:ind w:left="60" w:hanging="360"/>
      </w:pPr>
      <w:rPr>
        <w:rFonts w:ascii="Symbol" w:hAnsi="Symbol" w:hint="default"/>
      </w:rPr>
    </w:lvl>
    <w:lvl w:ilvl="4" w:tplc="04150003" w:tentative="1">
      <w:start w:val="1"/>
      <w:numFmt w:val="bullet"/>
      <w:lvlText w:val="o"/>
      <w:lvlJc w:val="left"/>
      <w:pPr>
        <w:ind w:left="780" w:hanging="360"/>
      </w:pPr>
      <w:rPr>
        <w:rFonts w:ascii="Courier New" w:hAnsi="Courier New" w:cs="Courier New" w:hint="default"/>
      </w:rPr>
    </w:lvl>
    <w:lvl w:ilvl="5" w:tplc="04150005" w:tentative="1">
      <w:start w:val="1"/>
      <w:numFmt w:val="bullet"/>
      <w:lvlText w:val=""/>
      <w:lvlJc w:val="left"/>
      <w:pPr>
        <w:ind w:left="1500" w:hanging="360"/>
      </w:pPr>
      <w:rPr>
        <w:rFonts w:ascii="Wingdings" w:hAnsi="Wingdings" w:hint="default"/>
      </w:rPr>
    </w:lvl>
    <w:lvl w:ilvl="6" w:tplc="04150001" w:tentative="1">
      <w:start w:val="1"/>
      <w:numFmt w:val="bullet"/>
      <w:lvlText w:val=""/>
      <w:lvlJc w:val="left"/>
      <w:pPr>
        <w:ind w:left="2220" w:hanging="360"/>
      </w:pPr>
      <w:rPr>
        <w:rFonts w:ascii="Symbol" w:hAnsi="Symbol" w:hint="default"/>
      </w:rPr>
    </w:lvl>
    <w:lvl w:ilvl="7" w:tplc="04150003" w:tentative="1">
      <w:start w:val="1"/>
      <w:numFmt w:val="bullet"/>
      <w:lvlText w:val="o"/>
      <w:lvlJc w:val="left"/>
      <w:pPr>
        <w:ind w:left="2940" w:hanging="360"/>
      </w:pPr>
      <w:rPr>
        <w:rFonts w:ascii="Courier New" w:hAnsi="Courier New" w:cs="Courier New" w:hint="default"/>
      </w:rPr>
    </w:lvl>
    <w:lvl w:ilvl="8" w:tplc="04150005" w:tentative="1">
      <w:start w:val="1"/>
      <w:numFmt w:val="bullet"/>
      <w:lvlText w:val=""/>
      <w:lvlJc w:val="left"/>
      <w:pPr>
        <w:ind w:left="3660" w:hanging="360"/>
      </w:pPr>
      <w:rPr>
        <w:rFonts w:ascii="Wingdings" w:hAnsi="Wingdings" w:hint="default"/>
      </w:rPr>
    </w:lvl>
  </w:abstractNum>
  <w:abstractNum w:abstractNumId="61" w15:restartNumberingAfterBreak="0">
    <w:nsid w:val="33811D99"/>
    <w:multiLevelType w:val="hybridMultilevel"/>
    <w:tmpl w:val="C0E24E8A"/>
    <w:lvl w:ilvl="0" w:tplc="AD52B758">
      <w:start w:val="1"/>
      <w:numFmt w:val="bullet"/>
      <w:lvlText w:val=""/>
      <w:lvlJc w:val="left"/>
      <w:pPr>
        <w:ind w:left="833" w:hanging="360"/>
      </w:pPr>
      <w:rPr>
        <w:rFonts w:ascii="Symbol" w:hAnsi="Symbol" w:hint="default"/>
      </w:rPr>
    </w:lvl>
    <w:lvl w:ilvl="1" w:tplc="FFFFFFFF" w:tentative="1">
      <w:start w:val="1"/>
      <w:numFmt w:val="bullet"/>
      <w:lvlText w:val="o"/>
      <w:lvlJc w:val="left"/>
      <w:pPr>
        <w:ind w:left="1553" w:hanging="360"/>
      </w:pPr>
      <w:rPr>
        <w:rFonts w:ascii="Courier New" w:hAnsi="Courier New" w:cs="Courier New" w:hint="default"/>
      </w:rPr>
    </w:lvl>
    <w:lvl w:ilvl="2" w:tplc="FFFFFFFF" w:tentative="1">
      <w:start w:val="1"/>
      <w:numFmt w:val="bullet"/>
      <w:lvlText w:val=""/>
      <w:lvlJc w:val="left"/>
      <w:pPr>
        <w:ind w:left="2273" w:hanging="360"/>
      </w:pPr>
      <w:rPr>
        <w:rFonts w:ascii="Wingdings" w:hAnsi="Wingdings" w:hint="default"/>
      </w:rPr>
    </w:lvl>
    <w:lvl w:ilvl="3" w:tplc="FFFFFFFF" w:tentative="1">
      <w:start w:val="1"/>
      <w:numFmt w:val="bullet"/>
      <w:lvlText w:val=""/>
      <w:lvlJc w:val="left"/>
      <w:pPr>
        <w:ind w:left="2993" w:hanging="360"/>
      </w:pPr>
      <w:rPr>
        <w:rFonts w:ascii="Symbol" w:hAnsi="Symbol" w:hint="default"/>
      </w:rPr>
    </w:lvl>
    <w:lvl w:ilvl="4" w:tplc="FFFFFFFF" w:tentative="1">
      <w:start w:val="1"/>
      <w:numFmt w:val="bullet"/>
      <w:lvlText w:val="o"/>
      <w:lvlJc w:val="left"/>
      <w:pPr>
        <w:ind w:left="3713" w:hanging="360"/>
      </w:pPr>
      <w:rPr>
        <w:rFonts w:ascii="Courier New" w:hAnsi="Courier New" w:cs="Courier New" w:hint="default"/>
      </w:rPr>
    </w:lvl>
    <w:lvl w:ilvl="5" w:tplc="FFFFFFFF" w:tentative="1">
      <w:start w:val="1"/>
      <w:numFmt w:val="bullet"/>
      <w:lvlText w:val=""/>
      <w:lvlJc w:val="left"/>
      <w:pPr>
        <w:ind w:left="4433" w:hanging="360"/>
      </w:pPr>
      <w:rPr>
        <w:rFonts w:ascii="Wingdings" w:hAnsi="Wingdings" w:hint="default"/>
      </w:rPr>
    </w:lvl>
    <w:lvl w:ilvl="6" w:tplc="FFFFFFFF" w:tentative="1">
      <w:start w:val="1"/>
      <w:numFmt w:val="bullet"/>
      <w:lvlText w:val=""/>
      <w:lvlJc w:val="left"/>
      <w:pPr>
        <w:ind w:left="5153" w:hanging="360"/>
      </w:pPr>
      <w:rPr>
        <w:rFonts w:ascii="Symbol" w:hAnsi="Symbol" w:hint="default"/>
      </w:rPr>
    </w:lvl>
    <w:lvl w:ilvl="7" w:tplc="FFFFFFFF" w:tentative="1">
      <w:start w:val="1"/>
      <w:numFmt w:val="bullet"/>
      <w:lvlText w:val="o"/>
      <w:lvlJc w:val="left"/>
      <w:pPr>
        <w:ind w:left="5873" w:hanging="360"/>
      </w:pPr>
      <w:rPr>
        <w:rFonts w:ascii="Courier New" w:hAnsi="Courier New" w:cs="Courier New" w:hint="default"/>
      </w:rPr>
    </w:lvl>
    <w:lvl w:ilvl="8" w:tplc="FFFFFFFF" w:tentative="1">
      <w:start w:val="1"/>
      <w:numFmt w:val="bullet"/>
      <w:lvlText w:val=""/>
      <w:lvlJc w:val="left"/>
      <w:pPr>
        <w:ind w:left="6593" w:hanging="360"/>
      </w:pPr>
      <w:rPr>
        <w:rFonts w:ascii="Wingdings" w:hAnsi="Wingdings" w:hint="default"/>
      </w:rPr>
    </w:lvl>
  </w:abstractNum>
  <w:abstractNum w:abstractNumId="62" w15:restartNumberingAfterBreak="0">
    <w:nsid w:val="367C72A6"/>
    <w:multiLevelType w:val="hybridMultilevel"/>
    <w:tmpl w:val="E50EDAB0"/>
    <w:lvl w:ilvl="0" w:tplc="4B9860AE">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3" w15:restartNumberingAfterBreak="0">
    <w:nsid w:val="36B20F00"/>
    <w:multiLevelType w:val="hybridMultilevel"/>
    <w:tmpl w:val="965A9D12"/>
    <w:lvl w:ilvl="0" w:tplc="65D6402E">
      <w:start w:val="1"/>
      <w:numFmt w:val="decimal"/>
      <w:pStyle w:val="Spis1"/>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4" w15:restartNumberingAfterBreak="0">
    <w:nsid w:val="373B0E27"/>
    <w:multiLevelType w:val="hybridMultilevel"/>
    <w:tmpl w:val="1BD878DA"/>
    <w:lvl w:ilvl="0" w:tplc="3620F39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5" w15:restartNumberingAfterBreak="0">
    <w:nsid w:val="39413D99"/>
    <w:multiLevelType w:val="hybridMultilevel"/>
    <w:tmpl w:val="012A0B7E"/>
    <w:styleLink w:val="11111111"/>
    <w:lvl w:ilvl="0" w:tplc="04150001">
      <w:start w:val="1"/>
      <w:numFmt w:val="bullet"/>
      <w:lvlText w:val=""/>
      <w:lvlJc w:val="left"/>
      <w:pPr>
        <w:tabs>
          <w:tab w:val="num" w:pos="720"/>
        </w:tabs>
        <w:ind w:left="720" w:hanging="360"/>
      </w:pPr>
      <w:rPr>
        <w:rFonts w:ascii="Symbol" w:hAnsi="Symbol" w:hint="default"/>
      </w:rPr>
    </w:lvl>
    <w:lvl w:ilvl="1" w:tplc="04150003" w:tentative="1">
      <w:start w:val="1"/>
      <w:numFmt w:val="bullet"/>
      <w:lvlText w:val="o"/>
      <w:lvlJc w:val="left"/>
      <w:pPr>
        <w:tabs>
          <w:tab w:val="num" w:pos="1440"/>
        </w:tabs>
        <w:ind w:left="1440" w:hanging="360"/>
      </w:pPr>
      <w:rPr>
        <w:rFonts w:ascii="Courier New" w:hAnsi="Courier New" w:cs="Courier New" w:hint="default"/>
      </w:rPr>
    </w:lvl>
    <w:lvl w:ilvl="2" w:tplc="04150005" w:tentative="1">
      <w:start w:val="1"/>
      <w:numFmt w:val="bullet"/>
      <w:lvlText w:val=""/>
      <w:lvlJc w:val="left"/>
      <w:pPr>
        <w:tabs>
          <w:tab w:val="num" w:pos="2160"/>
        </w:tabs>
        <w:ind w:left="2160" w:hanging="360"/>
      </w:pPr>
      <w:rPr>
        <w:rFonts w:ascii="Wingdings" w:hAnsi="Wingdings" w:hint="default"/>
      </w:rPr>
    </w:lvl>
    <w:lvl w:ilvl="3" w:tplc="04150001" w:tentative="1">
      <w:start w:val="1"/>
      <w:numFmt w:val="bullet"/>
      <w:lvlText w:val=""/>
      <w:lvlJc w:val="left"/>
      <w:pPr>
        <w:tabs>
          <w:tab w:val="num" w:pos="2880"/>
        </w:tabs>
        <w:ind w:left="2880" w:hanging="360"/>
      </w:pPr>
      <w:rPr>
        <w:rFonts w:ascii="Symbol" w:hAnsi="Symbol" w:hint="default"/>
      </w:rPr>
    </w:lvl>
    <w:lvl w:ilvl="4" w:tplc="04150003" w:tentative="1">
      <w:start w:val="1"/>
      <w:numFmt w:val="bullet"/>
      <w:lvlText w:val="o"/>
      <w:lvlJc w:val="left"/>
      <w:pPr>
        <w:tabs>
          <w:tab w:val="num" w:pos="3600"/>
        </w:tabs>
        <w:ind w:left="3600" w:hanging="360"/>
      </w:pPr>
      <w:rPr>
        <w:rFonts w:ascii="Courier New" w:hAnsi="Courier New" w:cs="Courier New" w:hint="default"/>
      </w:rPr>
    </w:lvl>
    <w:lvl w:ilvl="5" w:tplc="04150005" w:tentative="1">
      <w:start w:val="1"/>
      <w:numFmt w:val="bullet"/>
      <w:lvlText w:val=""/>
      <w:lvlJc w:val="left"/>
      <w:pPr>
        <w:tabs>
          <w:tab w:val="num" w:pos="4320"/>
        </w:tabs>
        <w:ind w:left="4320" w:hanging="360"/>
      </w:pPr>
      <w:rPr>
        <w:rFonts w:ascii="Wingdings" w:hAnsi="Wingdings" w:hint="default"/>
      </w:rPr>
    </w:lvl>
    <w:lvl w:ilvl="6" w:tplc="04150001" w:tentative="1">
      <w:start w:val="1"/>
      <w:numFmt w:val="bullet"/>
      <w:lvlText w:val=""/>
      <w:lvlJc w:val="left"/>
      <w:pPr>
        <w:tabs>
          <w:tab w:val="num" w:pos="5040"/>
        </w:tabs>
        <w:ind w:left="5040" w:hanging="360"/>
      </w:pPr>
      <w:rPr>
        <w:rFonts w:ascii="Symbol" w:hAnsi="Symbol" w:hint="default"/>
      </w:rPr>
    </w:lvl>
    <w:lvl w:ilvl="7" w:tplc="04150003" w:tentative="1">
      <w:start w:val="1"/>
      <w:numFmt w:val="bullet"/>
      <w:lvlText w:val="o"/>
      <w:lvlJc w:val="left"/>
      <w:pPr>
        <w:tabs>
          <w:tab w:val="num" w:pos="5760"/>
        </w:tabs>
        <w:ind w:left="5760" w:hanging="360"/>
      </w:pPr>
      <w:rPr>
        <w:rFonts w:ascii="Courier New" w:hAnsi="Courier New" w:cs="Courier New" w:hint="default"/>
      </w:rPr>
    </w:lvl>
    <w:lvl w:ilvl="8" w:tplc="04150005" w:tentative="1">
      <w:start w:val="1"/>
      <w:numFmt w:val="bullet"/>
      <w:lvlText w:val=""/>
      <w:lvlJc w:val="left"/>
      <w:pPr>
        <w:tabs>
          <w:tab w:val="num" w:pos="6480"/>
        </w:tabs>
        <w:ind w:left="6480" w:hanging="360"/>
      </w:pPr>
      <w:rPr>
        <w:rFonts w:ascii="Wingdings" w:hAnsi="Wingdings" w:hint="default"/>
      </w:rPr>
    </w:lvl>
  </w:abstractNum>
  <w:abstractNum w:abstractNumId="66" w15:restartNumberingAfterBreak="0">
    <w:nsid w:val="3B54580A"/>
    <w:multiLevelType w:val="hybridMultilevel"/>
    <w:tmpl w:val="62667976"/>
    <w:lvl w:ilvl="0" w:tplc="AD52B75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7" w15:restartNumberingAfterBreak="0">
    <w:nsid w:val="3B8765B2"/>
    <w:multiLevelType w:val="hybridMultilevel"/>
    <w:tmpl w:val="A3DCD6DC"/>
    <w:lvl w:ilvl="0" w:tplc="0415000F">
      <w:start w:val="1"/>
      <w:numFmt w:val="decimal"/>
      <w:lvlText w:val="%1."/>
      <w:lvlJc w:val="left"/>
      <w:pPr>
        <w:ind w:left="1429" w:hanging="360"/>
      </w:pPr>
      <w:rPr>
        <w:rFonts w:hint="default"/>
      </w:rPr>
    </w:lvl>
    <w:lvl w:ilvl="1" w:tplc="FFFFFFFF" w:tentative="1">
      <w:start w:val="1"/>
      <w:numFmt w:val="bullet"/>
      <w:lvlText w:val="o"/>
      <w:lvlJc w:val="left"/>
      <w:pPr>
        <w:ind w:left="2149" w:hanging="360"/>
      </w:pPr>
      <w:rPr>
        <w:rFonts w:ascii="Courier New" w:hAnsi="Courier New" w:cs="Courier New" w:hint="default"/>
      </w:rPr>
    </w:lvl>
    <w:lvl w:ilvl="2" w:tplc="FFFFFFFF" w:tentative="1">
      <w:start w:val="1"/>
      <w:numFmt w:val="bullet"/>
      <w:lvlText w:val=""/>
      <w:lvlJc w:val="left"/>
      <w:pPr>
        <w:ind w:left="2869" w:hanging="360"/>
      </w:pPr>
      <w:rPr>
        <w:rFonts w:ascii="Wingdings" w:hAnsi="Wingdings" w:hint="default"/>
      </w:rPr>
    </w:lvl>
    <w:lvl w:ilvl="3" w:tplc="FFFFFFFF" w:tentative="1">
      <w:start w:val="1"/>
      <w:numFmt w:val="bullet"/>
      <w:lvlText w:val=""/>
      <w:lvlJc w:val="left"/>
      <w:pPr>
        <w:ind w:left="3589" w:hanging="360"/>
      </w:pPr>
      <w:rPr>
        <w:rFonts w:ascii="Symbol" w:hAnsi="Symbol" w:hint="default"/>
      </w:rPr>
    </w:lvl>
    <w:lvl w:ilvl="4" w:tplc="FFFFFFFF" w:tentative="1">
      <w:start w:val="1"/>
      <w:numFmt w:val="bullet"/>
      <w:lvlText w:val="o"/>
      <w:lvlJc w:val="left"/>
      <w:pPr>
        <w:ind w:left="4309" w:hanging="360"/>
      </w:pPr>
      <w:rPr>
        <w:rFonts w:ascii="Courier New" w:hAnsi="Courier New" w:cs="Courier New" w:hint="default"/>
      </w:rPr>
    </w:lvl>
    <w:lvl w:ilvl="5" w:tplc="FFFFFFFF" w:tentative="1">
      <w:start w:val="1"/>
      <w:numFmt w:val="bullet"/>
      <w:lvlText w:val=""/>
      <w:lvlJc w:val="left"/>
      <w:pPr>
        <w:ind w:left="5029" w:hanging="360"/>
      </w:pPr>
      <w:rPr>
        <w:rFonts w:ascii="Wingdings" w:hAnsi="Wingdings" w:hint="default"/>
      </w:rPr>
    </w:lvl>
    <w:lvl w:ilvl="6" w:tplc="FFFFFFFF" w:tentative="1">
      <w:start w:val="1"/>
      <w:numFmt w:val="bullet"/>
      <w:lvlText w:val=""/>
      <w:lvlJc w:val="left"/>
      <w:pPr>
        <w:ind w:left="5749" w:hanging="360"/>
      </w:pPr>
      <w:rPr>
        <w:rFonts w:ascii="Symbol" w:hAnsi="Symbol" w:hint="default"/>
      </w:rPr>
    </w:lvl>
    <w:lvl w:ilvl="7" w:tplc="FFFFFFFF" w:tentative="1">
      <w:start w:val="1"/>
      <w:numFmt w:val="bullet"/>
      <w:lvlText w:val="o"/>
      <w:lvlJc w:val="left"/>
      <w:pPr>
        <w:ind w:left="6469" w:hanging="360"/>
      </w:pPr>
      <w:rPr>
        <w:rFonts w:ascii="Courier New" w:hAnsi="Courier New" w:cs="Courier New" w:hint="default"/>
      </w:rPr>
    </w:lvl>
    <w:lvl w:ilvl="8" w:tplc="FFFFFFFF" w:tentative="1">
      <w:start w:val="1"/>
      <w:numFmt w:val="bullet"/>
      <w:lvlText w:val=""/>
      <w:lvlJc w:val="left"/>
      <w:pPr>
        <w:ind w:left="7189" w:hanging="360"/>
      </w:pPr>
      <w:rPr>
        <w:rFonts w:ascii="Wingdings" w:hAnsi="Wingdings" w:hint="default"/>
      </w:rPr>
    </w:lvl>
  </w:abstractNum>
  <w:abstractNum w:abstractNumId="68" w15:restartNumberingAfterBreak="0">
    <w:nsid w:val="3D22751E"/>
    <w:multiLevelType w:val="hybridMultilevel"/>
    <w:tmpl w:val="8C9A7F6C"/>
    <w:lvl w:ilvl="0" w:tplc="EB68B0A6">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69" w15:restartNumberingAfterBreak="0">
    <w:nsid w:val="3D7741C5"/>
    <w:multiLevelType w:val="hybridMultilevel"/>
    <w:tmpl w:val="D04A63D8"/>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70" w15:restartNumberingAfterBreak="0">
    <w:nsid w:val="3DC168F1"/>
    <w:multiLevelType w:val="hybridMultilevel"/>
    <w:tmpl w:val="A482B91E"/>
    <w:styleLink w:val="Styl2"/>
    <w:lvl w:ilvl="0" w:tplc="FFFFFFFF">
      <w:start w:val="1"/>
      <w:numFmt w:val="decimal"/>
      <w:lvlText w:val="%1.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400B2A84"/>
    <w:multiLevelType w:val="hybridMultilevel"/>
    <w:tmpl w:val="B6F2F3C4"/>
    <w:lvl w:ilvl="0" w:tplc="6FBCE210">
      <w:start w:val="1"/>
      <w:numFmt w:val="bullet"/>
      <w:lvlText w:val="–"/>
      <w:lvlJc w:val="left"/>
      <w:pPr>
        <w:tabs>
          <w:tab w:val="num" w:pos="720"/>
        </w:tabs>
        <w:ind w:left="720" w:hanging="360"/>
      </w:pPr>
      <w:rPr>
        <w:rFonts w:ascii="Times New Roman" w:hAnsi="Times New Roman" w:cs="Times New Roman"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2" w15:restartNumberingAfterBreak="0">
    <w:nsid w:val="41F04E57"/>
    <w:multiLevelType w:val="multilevel"/>
    <w:tmpl w:val="F55AFD5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73" w15:restartNumberingAfterBreak="0">
    <w:nsid w:val="42131AC8"/>
    <w:multiLevelType w:val="hybridMultilevel"/>
    <w:tmpl w:val="5A8ACA72"/>
    <w:lvl w:ilvl="0" w:tplc="056094E8">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4" w15:restartNumberingAfterBreak="0">
    <w:nsid w:val="43781323"/>
    <w:multiLevelType w:val="hybridMultilevel"/>
    <w:tmpl w:val="9DAC659C"/>
    <w:lvl w:ilvl="0" w:tplc="EB68B0A6">
      <w:start w:val="1"/>
      <w:numFmt w:val="bullet"/>
      <w:lvlText w:val=""/>
      <w:lvlJc w:val="left"/>
      <w:pPr>
        <w:ind w:left="-1228" w:hanging="360"/>
      </w:pPr>
      <w:rPr>
        <w:rFonts w:ascii="Symbol" w:hAnsi="Symbol" w:hint="default"/>
      </w:rPr>
    </w:lvl>
    <w:lvl w:ilvl="1" w:tplc="04150003">
      <w:start w:val="1"/>
      <w:numFmt w:val="bullet"/>
      <w:lvlText w:val="o"/>
      <w:lvlJc w:val="left"/>
      <w:pPr>
        <w:ind w:left="-508" w:hanging="360"/>
      </w:pPr>
      <w:rPr>
        <w:rFonts w:ascii="Courier New" w:hAnsi="Courier New" w:cs="Courier New" w:hint="default"/>
      </w:rPr>
    </w:lvl>
    <w:lvl w:ilvl="2" w:tplc="04150005">
      <w:start w:val="1"/>
      <w:numFmt w:val="bullet"/>
      <w:lvlText w:val=""/>
      <w:lvlJc w:val="left"/>
      <w:pPr>
        <w:ind w:left="212" w:hanging="360"/>
      </w:pPr>
      <w:rPr>
        <w:rFonts w:ascii="Wingdings" w:hAnsi="Wingdings" w:hint="default"/>
      </w:rPr>
    </w:lvl>
    <w:lvl w:ilvl="3" w:tplc="04150001">
      <w:start w:val="1"/>
      <w:numFmt w:val="bullet"/>
      <w:lvlText w:val=""/>
      <w:lvlJc w:val="left"/>
      <w:pPr>
        <w:ind w:left="932" w:hanging="360"/>
      </w:pPr>
      <w:rPr>
        <w:rFonts w:ascii="Symbol" w:hAnsi="Symbol" w:hint="default"/>
      </w:rPr>
    </w:lvl>
    <w:lvl w:ilvl="4" w:tplc="04150003" w:tentative="1">
      <w:start w:val="1"/>
      <w:numFmt w:val="bullet"/>
      <w:lvlText w:val="o"/>
      <w:lvlJc w:val="left"/>
      <w:pPr>
        <w:ind w:left="1652" w:hanging="360"/>
      </w:pPr>
      <w:rPr>
        <w:rFonts w:ascii="Courier New" w:hAnsi="Courier New" w:cs="Courier New" w:hint="default"/>
      </w:rPr>
    </w:lvl>
    <w:lvl w:ilvl="5" w:tplc="04150005" w:tentative="1">
      <w:start w:val="1"/>
      <w:numFmt w:val="bullet"/>
      <w:lvlText w:val=""/>
      <w:lvlJc w:val="left"/>
      <w:pPr>
        <w:ind w:left="2372" w:hanging="360"/>
      </w:pPr>
      <w:rPr>
        <w:rFonts w:ascii="Wingdings" w:hAnsi="Wingdings" w:hint="default"/>
      </w:rPr>
    </w:lvl>
    <w:lvl w:ilvl="6" w:tplc="04150001" w:tentative="1">
      <w:start w:val="1"/>
      <w:numFmt w:val="bullet"/>
      <w:lvlText w:val=""/>
      <w:lvlJc w:val="left"/>
      <w:pPr>
        <w:ind w:left="3092" w:hanging="360"/>
      </w:pPr>
      <w:rPr>
        <w:rFonts w:ascii="Symbol" w:hAnsi="Symbol" w:hint="default"/>
      </w:rPr>
    </w:lvl>
    <w:lvl w:ilvl="7" w:tplc="04150003" w:tentative="1">
      <w:start w:val="1"/>
      <w:numFmt w:val="bullet"/>
      <w:lvlText w:val="o"/>
      <w:lvlJc w:val="left"/>
      <w:pPr>
        <w:ind w:left="3812" w:hanging="360"/>
      </w:pPr>
      <w:rPr>
        <w:rFonts w:ascii="Courier New" w:hAnsi="Courier New" w:cs="Courier New" w:hint="default"/>
      </w:rPr>
    </w:lvl>
    <w:lvl w:ilvl="8" w:tplc="04150005" w:tentative="1">
      <w:start w:val="1"/>
      <w:numFmt w:val="bullet"/>
      <w:lvlText w:val=""/>
      <w:lvlJc w:val="left"/>
      <w:pPr>
        <w:ind w:left="4532" w:hanging="360"/>
      </w:pPr>
      <w:rPr>
        <w:rFonts w:ascii="Wingdings" w:hAnsi="Wingdings" w:hint="default"/>
      </w:rPr>
    </w:lvl>
  </w:abstractNum>
  <w:abstractNum w:abstractNumId="75" w15:restartNumberingAfterBreak="0">
    <w:nsid w:val="43B81B3E"/>
    <w:multiLevelType w:val="hybridMultilevel"/>
    <w:tmpl w:val="C16CC23A"/>
    <w:lvl w:ilvl="0" w:tplc="EC82EB0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6" w15:restartNumberingAfterBreak="0">
    <w:nsid w:val="4585548F"/>
    <w:multiLevelType w:val="multilevel"/>
    <w:tmpl w:val="1CC62034"/>
    <w:lvl w:ilvl="0">
      <w:start w:val="1"/>
      <w:numFmt w:val="decimal"/>
      <w:lvlText w:val="%1."/>
      <w:lvlJc w:val="left"/>
      <w:pPr>
        <w:ind w:left="720" w:hanging="360"/>
      </w:pPr>
      <w:rPr>
        <w:rFonts w:hint="default"/>
        <w:b/>
        <w:bCs w:val="0"/>
        <w:color w:val="auto"/>
      </w:rPr>
    </w:lvl>
    <w:lvl w:ilvl="1">
      <w:start w:val="1"/>
      <w:numFmt w:val="decimal"/>
      <w:isLgl/>
      <w:lvlText w:val="%1.%2."/>
      <w:lvlJc w:val="left"/>
      <w:pPr>
        <w:ind w:left="720" w:hanging="360"/>
      </w:pPr>
      <w:rPr>
        <w:rFonts w:hint="default"/>
        <w:b/>
        <w:sz w:val="24"/>
      </w:rPr>
    </w:lvl>
    <w:lvl w:ilvl="2">
      <w:start w:val="1"/>
      <w:numFmt w:val="decimal"/>
      <w:isLgl/>
      <w:lvlText w:val="%1.%2.%3."/>
      <w:lvlJc w:val="left"/>
      <w:pPr>
        <w:ind w:left="1080" w:hanging="720"/>
      </w:pPr>
      <w:rPr>
        <w:rFonts w:hint="default"/>
        <w:b/>
        <w:sz w:val="24"/>
      </w:rPr>
    </w:lvl>
    <w:lvl w:ilvl="3">
      <w:start w:val="1"/>
      <w:numFmt w:val="decimal"/>
      <w:isLgl/>
      <w:lvlText w:val="%1.%2.%3.%4."/>
      <w:lvlJc w:val="left"/>
      <w:pPr>
        <w:ind w:left="1080" w:hanging="720"/>
      </w:pPr>
      <w:rPr>
        <w:rFonts w:hint="default"/>
        <w:b/>
        <w:sz w:val="24"/>
      </w:rPr>
    </w:lvl>
    <w:lvl w:ilvl="4">
      <w:start w:val="1"/>
      <w:numFmt w:val="decimal"/>
      <w:isLgl/>
      <w:lvlText w:val="%1.%2.%3.%4.%5."/>
      <w:lvlJc w:val="left"/>
      <w:pPr>
        <w:ind w:left="1440" w:hanging="1080"/>
      </w:pPr>
      <w:rPr>
        <w:rFonts w:hint="default"/>
        <w:b/>
        <w:sz w:val="24"/>
      </w:rPr>
    </w:lvl>
    <w:lvl w:ilvl="5">
      <w:start w:val="1"/>
      <w:numFmt w:val="decimal"/>
      <w:isLgl/>
      <w:lvlText w:val="%1.%2.%3.%4.%5.%6."/>
      <w:lvlJc w:val="left"/>
      <w:pPr>
        <w:ind w:left="1440" w:hanging="1080"/>
      </w:pPr>
      <w:rPr>
        <w:rFonts w:hint="default"/>
        <w:b/>
        <w:sz w:val="24"/>
      </w:rPr>
    </w:lvl>
    <w:lvl w:ilvl="6">
      <w:start w:val="1"/>
      <w:numFmt w:val="decimal"/>
      <w:isLgl/>
      <w:lvlText w:val="%1.%2.%3.%4.%5.%6.%7."/>
      <w:lvlJc w:val="left"/>
      <w:pPr>
        <w:ind w:left="1800" w:hanging="1440"/>
      </w:pPr>
      <w:rPr>
        <w:rFonts w:hint="default"/>
        <w:b/>
        <w:sz w:val="24"/>
      </w:rPr>
    </w:lvl>
    <w:lvl w:ilvl="7">
      <w:start w:val="1"/>
      <w:numFmt w:val="decimal"/>
      <w:isLgl/>
      <w:lvlText w:val="%1.%2.%3.%4.%5.%6.%7.%8."/>
      <w:lvlJc w:val="left"/>
      <w:pPr>
        <w:ind w:left="1800" w:hanging="1440"/>
      </w:pPr>
      <w:rPr>
        <w:rFonts w:hint="default"/>
        <w:b/>
        <w:sz w:val="24"/>
      </w:rPr>
    </w:lvl>
    <w:lvl w:ilvl="8">
      <w:start w:val="1"/>
      <w:numFmt w:val="decimal"/>
      <w:isLgl/>
      <w:lvlText w:val="%1.%2.%3.%4.%5.%6.%7.%8.%9."/>
      <w:lvlJc w:val="left"/>
      <w:pPr>
        <w:ind w:left="2160" w:hanging="1800"/>
      </w:pPr>
      <w:rPr>
        <w:rFonts w:hint="default"/>
        <w:b/>
        <w:sz w:val="24"/>
      </w:rPr>
    </w:lvl>
  </w:abstractNum>
  <w:abstractNum w:abstractNumId="77" w15:restartNumberingAfterBreak="0">
    <w:nsid w:val="46347723"/>
    <w:multiLevelType w:val="hybridMultilevel"/>
    <w:tmpl w:val="AE7A29BE"/>
    <w:lvl w:ilvl="0" w:tplc="4288BEEE">
      <w:start w:val="1"/>
      <w:numFmt w:val="bullet"/>
      <w:lvlText w:val=""/>
      <w:lvlJc w:val="left"/>
      <w:pPr>
        <w:ind w:left="1429" w:hanging="360"/>
      </w:pPr>
      <w:rPr>
        <w:rFonts w:ascii="Symbol" w:hAnsi="Symbol" w:hint="default"/>
      </w:rPr>
    </w:lvl>
    <w:lvl w:ilvl="1" w:tplc="04150003" w:tentative="1">
      <w:start w:val="1"/>
      <w:numFmt w:val="bullet"/>
      <w:lvlText w:val="o"/>
      <w:lvlJc w:val="left"/>
      <w:pPr>
        <w:ind w:left="2149" w:hanging="360"/>
      </w:pPr>
      <w:rPr>
        <w:rFonts w:ascii="Courier New" w:hAnsi="Courier New" w:cs="Courier New" w:hint="default"/>
      </w:rPr>
    </w:lvl>
    <w:lvl w:ilvl="2" w:tplc="04150005" w:tentative="1">
      <w:start w:val="1"/>
      <w:numFmt w:val="bullet"/>
      <w:lvlText w:val=""/>
      <w:lvlJc w:val="left"/>
      <w:pPr>
        <w:ind w:left="2869" w:hanging="360"/>
      </w:pPr>
      <w:rPr>
        <w:rFonts w:ascii="Wingdings" w:hAnsi="Wingdings" w:hint="default"/>
      </w:rPr>
    </w:lvl>
    <w:lvl w:ilvl="3" w:tplc="04150001" w:tentative="1">
      <w:start w:val="1"/>
      <w:numFmt w:val="bullet"/>
      <w:lvlText w:val=""/>
      <w:lvlJc w:val="left"/>
      <w:pPr>
        <w:ind w:left="3589" w:hanging="360"/>
      </w:pPr>
      <w:rPr>
        <w:rFonts w:ascii="Symbol" w:hAnsi="Symbol" w:hint="default"/>
      </w:rPr>
    </w:lvl>
    <w:lvl w:ilvl="4" w:tplc="04150003" w:tentative="1">
      <w:start w:val="1"/>
      <w:numFmt w:val="bullet"/>
      <w:lvlText w:val="o"/>
      <w:lvlJc w:val="left"/>
      <w:pPr>
        <w:ind w:left="4309" w:hanging="360"/>
      </w:pPr>
      <w:rPr>
        <w:rFonts w:ascii="Courier New" w:hAnsi="Courier New" w:cs="Courier New" w:hint="default"/>
      </w:rPr>
    </w:lvl>
    <w:lvl w:ilvl="5" w:tplc="04150005" w:tentative="1">
      <w:start w:val="1"/>
      <w:numFmt w:val="bullet"/>
      <w:lvlText w:val=""/>
      <w:lvlJc w:val="left"/>
      <w:pPr>
        <w:ind w:left="5029" w:hanging="360"/>
      </w:pPr>
      <w:rPr>
        <w:rFonts w:ascii="Wingdings" w:hAnsi="Wingdings" w:hint="default"/>
      </w:rPr>
    </w:lvl>
    <w:lvl w:ilvl="6" w:tplc="04150001" w:tentative="1">
      <w:start w:val="1"/>
      <w:numFmt w:val="bullet"/>
      <w:lvlText w:val=""/>
      <w:lvlJc w:val="left"/>
      <w:pPr>
        <w:ind w:left="5749" w:hanging="360"/>
      </w:pPr>
      <w:rPr>
        <w:rFonts w:ascii="Symbol" w:hAnsi="Symbol" w:hint="default"/>
      </w:rPr>
    </w:lvl>
    <w:lvl w:ilvl="7" w:tplc="04150003" w:tentative="1">
      <w:start w:val="1"/>
      <w:numFmt w:val="bullet"/>
      <w:lvlText w:val="o"/>
      <w:lvlJc w:val="left"/>
      <w:pPr>
        <w:ind w:left="6469" w:hanging="360"/>
      </w:pPr>
      <w:rPr>
        <w:rFonts w:ascii="Courier New" w:hAnsi="Courier New" w:cs="Courier New" w:hint="default"/>
      </w:rPr>
    </w:lvl>
    <w:lvl w:ilvl="8" w:tplc="04150005" w:tentative="1">
      <w:start w:val="1"/>
      <w:numFmt w:val="bullet"/>
      <w:lvlText w:val=""/>
      <w:lvlJc w:val="left"/>
      <w:pPr>
        <w:ind w:left="7189" w:hanging="360"/>
      </w:pPr>
      <w:rPr>
        <w:rFonts w:ascii="Wingdings" w:hAnsi="Wingdings" w:hint="default"/>
      </w:rPr>
    </w:lvl>
  </w:abstractNum>
  <w:abstractNum w:abstractNumId="78" w15:restartNumberingAfterBreak="0">
    <w:nsid w:val="47BE13ED"/>
    <w:multiLevelType w:val="hybridMultilevel"/>
    <w:tmpl w:val="1DEC3994"/>
    <w:lvl w:ilvl="0" w:tplc="01044CA0">
      <w:start w:val="1"/>
      <w:numFmt w:val="bullet"/>
      <w:lvlText w:val=""/>
      <w:lvlJc w:val="left"/>
      <w:pPr>
        <w:ind w:left="1423" w:hanging="360"/>
      </w:pPr>
      <w:rPr>
        <w:rFonts w:ascii="Wingdings" w:hAnsi="Wingdings" w:hint="default"/>
        <w:sz w:val="16"/>
        <w:szCs w:val="16"/>
      </w:rPr>
    </w:lvl>
    <w:lvl w:ilvl="1" w:tplc="04150003" w:tentative="1">
      <w:start w:val="1"/>
      <w:numFmt w:val="bullet"/>
      <w:lvlText w:val="o"/>
      <w:lvlJc w:val="left"/>
      <w:pPr>
        <w:ind w:left="2143" w:hanging="360"/>
      </w:pPr>
      <w:rPr>
        <w:rFonts w:ascii="Courier New" w:hAnsi="Courier New" w:cs="Courier New" w:hint="default"/>
      </w:rPr>
    </w:lvl>
    <w:lvl w:ilvl="2" w:tplc="04150005" w:tentative="1">
      <w:start w:val="1"/>
      <w:numFmt w:val="bullet"/>
      <w:lvlText w:val=""/>
      <w:lvlJc w:val="left"/>
      <w:pPr>
        <w:ind w:left="2863" w:hanging="360"/>
      </w:pPr>
      <w:rPr>
        <w:rFonts w:ascii="Wingdings" w:hAnsi="Wingdings" w:hint="default"/>
      </w:rPr>
    </w:lvl>
    <w:lvl w:ilvl="3" w:tplc="04150001" w:tentative="1">
      <w:start w:val="1"/>
      <w:numFmt w:val="bullet"/>
      <w:lvlText w:val=""/>
      <w:lvlJc w:val="left"/>
      <w:pPr>
        <w:ind w:left="3583" w:hanging="360"/>
      </w:pPr>
      <w:rPr>
        <w:rFonts w:ascii="Symbol" w:hAnsi="Symbol" w:hint="default"/>
      </w:rPr>
    </w:lvl>
    <w:lvl w:ilvl="4" w:tplc="04150003" w:tentative="1">
      <w:start w:val="1"/>
      <w:numFmt w:val="bullet"/>
      <w:lvlText w:val="o"/>
      <w:lvlJc w:val="left"/>
      <w:pPr>
        <w:ind w:left="4303" w:hanging="360"/>
      </w:pPr>
      <w:rPr>
        <w:rFonts w:ascii="Courier New" w:hAnsi="Courier New" w:cs="Courier New" w:hint="default"/>
      </w:rPr>
    </w:lvl>
    <w:lvl w:ilvl="5" w:tplc="04150005" w:tentative="1">
      <w:start w:val="1"/>
      <w:numFmt w:val="bullet"/>
      <w:lvlText w:val=""/>
      <w:lvlJc w:val="left"/>
      <w:pPr>
        <w:ind w:left="5023" w:hanging="360"/>
      </w:pPr>
      <w:rPr>
        <w:rFonts w:ascii="Wingdings" w:hAnsi="Wingdings" w:hint="default"/>
      </w:rPr>
    </w:lvl>
    <w:lvl w:ilvl="6" w:tplc="04150001" w:tentative="1">
      <w:start w:val="1"/>
      <w:numFmt w:val="bullet"/>
      <w:lvlText w:val=""/>
      <w:lvlJc w:val="left"/>
      <w:pPr>
        <w:ind w:left="5743" w:hanging="360"/>
      </w:pPr>
      <w:rPr>
        <w:rFonts w:ascii="Symbol" w:hAnsi="Symbol" w:hint="default"/>
      </w:rPr>
    </w:lvl>
    <w:lvl w:ilvl="7" w:tplc="04150003" w:tentative="1">
      <w:start w:val="1"/>
      <w:numFmt w:val="bullet"/>
      <w:lvlText w:val="o"/>
      <w:lvlJc w:val="left"/>
      <w:pPr>
        <w:ind w:left="6463" w:hanging="360"/>
      </w:pPr>
      <w:rPr>
        <w:rFonts w:ascii="Courier New" w:hAnsi="Courier New" w:cs="Courier New" w:hint="default"/>
      </w:rPr>
    </w:lvl>
    <w:lvl w:ilvl="8" w:tplc="04150005" w:tentative="1">
      <w:start w:val="1"/>
      <w:numFmt w:val="bullet"/>
      <w:lvlText w:val=""/>
      <w:lvlJc w:val="left"/>
      <w:pPr>
        <w:ind w:left="7183" w:hanging="360"/>
      </w:pPr>
      <w:rPr>
        <w:rFonts w:ascii="Wingdings" w:hAnsi="Wingdings" w:hint="default"/>
      </w:rPr>
    </w:lvl>
  </w:abstractNum>
  <w:abstractNum w:abstractNumId="79" w15:restartNumberingAfterBreak="0">
    <w:nsid w:val="47CA5E1E"/>
    <w:multiLevelType w:val="hybridMultilevel"/>
    <w:tmpl w:val="0A1E7BDC"/>
    <w:lvl w:ilvl="0" w:tplc="1E54E450">
      <w:start w:val="1"/>
      <w:numFmt w:val="bullet"/>
      <w:lvlText w:val=""/>
      <w:lvlJc w:val="left"/>
      <w:pPr>
        <w:ind w:left="360" w:hanging="360"/>
      </w:pPr>
      <w:rPr>
        <w:rFonts w:ascii="Symbol" w:hAnsi="Symbol" w:hint="default"/>
        <w:color w:val="auto"/>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80" w15:restartNumberingAfterBreak="0">
    <w:nsid w:val="4885651A"/>
    <w:multiLevelType w:val="hybridMultilevel"/>
    <w:tmpl w:val="AC223918"/>
    <w:lvl w:ilvl="0" w:tplc="45F8D0AC">
      <w:start w:val="1"/>
      <w:numFmt w:val="bullet"/>
      <w:lvlText w:val=""/>
      <w:lvlJc w:val="left"/>
      <w:pPr>
        <w:ind w:left="1065" w:hanging="705"/>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1" w15:restartNumberingAfterBreak="0">
    <w:nsid w:val="48C8747B"/>
    <w:multiLevelType w:val="hybridMultilevel"/>
    <w:tmpl w:val="CD3AC64A"/>
    <w:lvl w:ilvl="0" w:tplc="FD4CE932">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2" w15:restartNumberingAfterBreak="0">
    <w:nsid w:val="4BDD2410"/>
    <w:multiLevelType w:val="hybridMultilevel"/>
    <w:tmpl w:val="74FC4442"/>
    <w:lvl w:ilvl="0" w:tplc="042EC1BC">
      <w:start w:val="1"/>
      <w:numFmt w:val="bullet"/>
      <w:lvlText w:val=""/>
      <w:lvlJc w:val="left"/>
      <w:pPr>
        <w:ind w:left="360" w:hanging="360"/>
      </w:pPr>
      <w:rPr>
        <w:rFonts w:ascii="Symbol" w:hAnsi="Symbol" w:hint="default"/>
        <w:color w:val="auto"/>
        <w14:shadow w14:blurRad="0" w14:dist="0" w14:dir="0" w14:sx="0" w14:sy="0" w14:kx="0" w14:ky="0" w14:algn="none">
          <w14:srgbClr w14:val="000000"/>
        </w14:shadow>
        <w14:textOutline w14:w="0" w14:cap="rnd" w14:cmpd="sng" w14:algn="ctr">
          <w14:noFill/>
          <w14:prstDash w14:val="solid"/>
          <w14:bevel/>
        </w14:textOutline>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83" w15:restartNumberingAfterBreak="0">
    <w:nsid w:val="4D3652BE"/>
    <w:multiLevelType w:val="hybridMultilevel"/>
    <w:tmpl w:val="18E6A0BE"/>
    <w:lvl w:ilvl="0" w:tplc="042EC1BC">
      <w:start w:val="1"/>
      <w:numFmt w:val="bullet"/>
      <w:lvlText w:val=""/>
      <w:lvlJc w:val="left"/>
      <w:pPr>
        <w:ind w:left="360" w:hanging="360"/>
      </w:pPr>
      <w:rPr>
        <w:rFonts w:ascii="Symbol" w:hAnsi="Symbol" w:hint="default"/>
        <w:color w:val="auto"/>
        <w14:shadow w14:blurRad="0" w14:dist="0" w14:dir="0" w14:sx="0" w14:sy="0" w14:kx="0" w14:ky="0" w14:algn="none">
          <w14:srgbClr w14:val="000000"/>
        </w14:shadow>
        <w14:textOutline w14:w="0" w14:cap="rnd" w14:cmpd="sng" w14:algn="ctr">
          <w14:noFill/>
          <w14:prstDash w14:val="solid"/>
          <w14:bevel/>
        </w14:textOutline>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84" w15:restartNumberingAfterBreak="0">
    <w:nsid w:val="4D9B6AE6"/>
    <w:multiLevelType w:val="hybridMultilevel"/>
    <w:tmpl w:val="C546B620"/>
    <w:lvl w:ilvl="0" w:tplc="3DB0DB22">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5" w15:restartNumberingAfterBreak="0">
    <w:nsid w:val="4E4904A8"/>
    <w:multiLevelType w:val="hybridMultilevel"/>
    <w:tmpl w:val="C4EC1442"/>
    <w:lvl w:ilvl="0" w:tplc="8B5018C4">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86" w15:restartNumberingAfterBreak="0">
    <w:nsid w:val="4F13579F"/>
    <w:multiLevelType w:val="hybridMultilevel"/>
    <w:tmpl w:val="5CC8E110"/>
    <w:lvl w:ilvl="0" w:tplc="E2987798">
      <w:start w:val="1"/>
      <w:numFmt w:val="bullet"/>
      <w:lvlText w:val="–"/>
      <w:lvlJc w:val="left"/>
      <w:pPr>
        <w:tabs>
          <w:tab w:val="num" w:pos="1080"/>
        </w:tabs>
        <w:ind w:left="1080" w:hanging="360"/>
      </w:pPr>
      <w:rPr>
        <w:rFonts w:ascii="Times New Roman" w:hAnsi="Times New Roman" w:cs="Times New Roman" w:hint="default"/>
      </w:rPr>
    </w:lvl>
    <w:lvl w:ilvl="1" w:tplc="04150003" w:tentative="1">
      <w:start w:val="1"/>
      <w:numFmt w:val="bullet"/>
      <w:lvlText w:val="o"/>
      <w:lvlJc w:val="left"/>
      <w:pPr>
        <w:tabs>
          <w:tab w:val="num" w:pos="1440"/>
        </w:tabs>
        <w:ind w:left="1440" w:hanging="360"/>
      </w:pPr>
      <w:rPr>
        <w:rFonts w:ascii="Courier New" w:hAnsi="Courier New" w:cs="Courier New" w:hint="default"/>
      </w:rPr>
    </w:lvl>
    <w:lvl w:ilvl="2" w:tplc="04150005" w:tentative="1">
      <w:start w:val="1"/>
      <w:numFmt w:val="bullet"/>
      <w:lvlText w:val=""/>
      <w:lvlJc w:val="left"/>
      <w:pPr>
        <w:tabs>
          <w:tab w:val="num" w:pos="2160"/>
        </w:tabs>
        <w:ind w:left="2160" w:hanging="360"/>
      </w:pPr>
      <w:rPr>
        <w:rFonts w:ascii="Wingdings" w:hAnsi="Wingdings" w:hint="default"/>
      </w:rPr>
    </w:lvl>
    <w:lvl w:ilvl="3" w:tplc="04150001" w:tentative="1">
      <w:start w:val="1"/>
      <w:numFmt w:val="bullet"/>
      <w:lvlText w:val=""/>
      <w:lvlJc w:val="left"/>
      <w:pPr>
        <w:tabs>
          <w:tab w:val="num" w:pos="2880"/>
        </w:tabs>
        <w:ind w:left="2880" w:hanging="360"/>
      </w:pPr>
      <w:rPr>
        <w:rFonts w:ascii="Symbol" w:hAnsi="Symbol" w:hint="default"/>
      </w:rPr>
    </w:lvl>
    <w:lvl w:ilvl="4" w:tplc="04150003" w:tentative="1">
      <w:start w:val="1"/>
      <w:numFmt w:val="bullet"/>
      <w:lvlText w:val="o"/>
      <w:lvlJc w:val="left"/>
      <w:pPr>
        <w:tabs>
          <w:tab w:val="num" w:pos="3600"/>
        </w:tabs>
        <w:ind w:left="3600" w:hanging="360"/>
      </w:pPr>
      <w:rPr>
        <w:rFonts w:ascii="Courier New" w:hAnsi="Courier New" w:cs="Courier New" w:hint="default"/>
      </w:rPr>
    </w:lvl>
    <w:lvl w:ilvl="5" w:tplc="04150005" w:tentative="1">
      <w:start w:val="1"/>
      <w:numFmt w:val="bullet"/>
      <w:lvlText w:val=""/>
      <w:lvlJc w:val="left"/>
      <w:pPr>
        <w:tabs>
          <w:tab w:val="num" w:pos="4320"/>
        </w:tabs>
        <w:ind w:left="4320" w:hanging="360"/>
      </w:pPr>
      <w:rPr>
        <w:rFonts w:ascii="Wingdings" w:hAnsi="Wingdings" w:hint="default"/>
      </w:rPr>
    </w:lvl>
    <w:lvl w:ilvl="6" w:tplc="04150001" w:tentative="1">
      <w:start w:val="1"/>
      <w:numFmt w:val="bullet"/>
      <w:lvlText w:val=""/>
      <w:lvlJc w:val="left"/>
      <w:pPr>
        <w:tabs>
          <w:tab w:val="num" w:pos="5040"/>
        </w:tabs>
        <w:ind w:left="5040" w:hanging="360"/>
      </w:pPr>
      <w:rPr>
        <w:rFonts w:ascii="Symbol" w:hAnsi="Symbol" w:hint="default"/>
      </w:rPr>
    </w:lvl>
    <w:lvl w:ilvl="7" w:tplc="04150003" w:tentative="1">
      <w:start w:val="1"/>
      <w:numFmt w:val="bullet"/>
      <w:lvlText w:val="o"/>
      <w:lvlJc w:val="left"/>
      <w:pPr>
        <w:tabs>
          <w:tab w:val="num" w:pos="5760"/>
        </w:tabs>
        <w:ind w:left="5760" w:hanging="360"/>
      </w:pPr>
      <w:rPr>
        <w:rFonts w:ascii="Courier New" w:hAnsi="Courier New" w:cs="Courier New" w:hint="default"/>
      </w:rPr>
    </w:lvl>
    <w:lvl w:ilvl="8" w:tplc="04150005" w:tentative="1">
      <w:start w:val="1"/>
      <w:numFmt w:val="bullet"/>
      <w:lvlText w:val=""/>
      <w:lvlJc w:val="left"/>
      <w:pPr>
        <w:tabs>
          <w:tab w:val="num" w:pos="6480"/>
        </w:tabs>
        <w:ind w:left="6480" w:hanging="360"/>
      </w:pPr>
      <w:rPr>
        <w:rFonts w:ascii="Wingdings" w:hAnsi="Wingdings" w:hint="default"/>
      </w:rPr>
    </w:lvl>
  </w:abstractNum>
  <w:abstractNum w:abstractNumId="87" w15:restartNumberingAfterBreak="0">
    <w:nsid w:val="4F6174E3"/>
    <w:multiLevelType w:val="hybridMultilevel"/>
    <w:tmpl w:val="D78CBA0C"/>
    <w:lvl w:ilvl="0" w:tplc="042EC1BC">
      <w:start w:val="1"/>
      <w:numFmt w:val="bullet"/>
      <w:lvlText w:val=""/>
      <w:lvlJc w:val="left"/>
      <w:pPr>
        <w:ind w:left="360" w:hanging="360"/>
      </w:pPr>
      <w:rPr>
        <w:rFonts w:ascii="Symbol" w:hAnsi="Symbol" w:hint="default"/>
        <w:color w:val="auto"/>
        <w14:shadow w14:blurRad="0" w14:dist="0" w14:dir="0" w14:sx="0" w14:sy="0" w14:kx="0" w14:ky="0" w14:algn="none">
          <w14:srgbClr w14:val="000000"/>
        </w14:shadow>
        <w14:textOutline w14:w="0" w14:cap="rnd" w14:cmpd="sng" w14:algn="ctr">
          <w14:noFill/>
          <w14:prstDash w14:val="solid"/>
          <w14:bevel/>
        </w14:textOutline>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88" w15:restartNumberingAfterBreak="0">
    <w:nsid w:val="4F7D3FCA"/>
    <w:multiLevelType w:val="multilevel"/>
    <w:tmpl w:val="EE0611E2"/>
    <w:lvl w:ilvl="0">
      <w:start w:val="1"/>
      <w:numFmt w:val="bullet"/>
      <w:lvlText w:val=""/>
      <w:lvlJc w:val="left"/>
      <w:pPr>
        <w:ind w:left="720" w:hanging="360"/>
      </w:pPr>
      <w:rPr>
        <w:rFonts w:ascii="Symbol" w:hAnsi="Symbol" w:hint="default"/>
        <w:color w:val="auto"/>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cs="Wingdings" w:hint="default"/>
      </w:rPr>
    </w:lvl>
    <w:lvl w:ilvl="3">
      <w:start w:val="1"/>
      <w:numFmt w:val="bullet"/>
      <w:lvlText w:val=""/>
      <w:lvlJc w:val="left"/>
      <w:pPr>
        <w:ind w:left="2880" w:hanging="360"/>
      </w:pPr>
      <w:rPr>
        <w:rFonts w:ascii="Symbol" w:hAnsi="Symbol" w:cs="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cs="Wingdings" w:hint="default"/>
      </w:rPr>
    </w:lvl>
    <w:lvl w:ilvl="6">
      <w:start w:val="1"/>
      <w:numFmt w:val="bullet"/>
      <w:lvlText w:val=""/>
      <w:lvlJc w:val="left"/>
      <w:pPr>
        <w:ind w:left="5040" w:hanging="360"/>
      </w:pPr>
      <w:rPr>
        <w:rFonts w:ascii="Symbol" w:hAnsi="Symbol" w:cs="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cs="Wingdings" w:hint="default"/>
      </w:rPr>
    </w:lvl>
  </w:abstractNum>
  <w:abstractNum w:abstractNumId="89" w15:restartNumberingAfterBreak="0">
    <w:nsid w:val="4FB0587C"/>
    <w:multiLevelType w:val="multilevel"/>
    <w:tmpl w:val="AD7CF3A2"/>
    <w:lvl w:ilvl="0">
      <w:start w:val="1"/>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0" w15:restartNumberingAfterBreak="0">
    <w:nsid w:val="4FC21C35"/>
    <w:multiLevelType w:val="hybridMultilevel"/>
    <w:tmpl w:val="CBF86FD6"/>
    <w:lvl w:ilvl="0" w:tplc="9F1EC8A0">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1" w15:restartNumberingAfterBreak="0">
    <w:nsid w:val="504E188F"/>
    <w:multiLevelType w:val="hybridMultilevel"/>
    <w:tmpl w:val="C7188ABA"/>
    <w:lvl w:ilvl="0" w:tplc="01044CA0">
      <w:start w:val="1"/>
      <w:numFmt w:val="bullet"/>
      <w:lvlText w:val=""/>
      <w:lvlJc w:val="left"/>
      <w:pPr>
        <w:ind w:left="720" w:hanging="360"/>
      </w:pPr>
      <w:rPr>
        <w:rFonts w:ascii="Wingdings" w:hAnsi="Wingdings" w:hint="default"/>
        <w:sz w:val="16"/>
        <w:szCs w:val="16"/>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2" w15:restartNumberingAfterBreak="0">
    <w:nsid w:val="51015302"/>
    <w:multiLevelType w:val="hybridMultilevel"/>
    <w:tmpl w:val="60983222"/>
    <w:lvl w:ilvl="0" w:tplc="9C609644">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3" w15:restartNumberingAfterBreak="0">
    <w:nsid w:val="51EC2072"/>
    <w:multiLevelType w:val="hybridMultilevel"/>
    <w:tmpl w:val="0AACC3D0"/>
    <w:lvl w:ilvl="0" w:tplc="4288BEEE">
      <w:start w:val="1"/>
      <w:numFmt w:val="bullet"/>
      <w:lvlText w:val=""/>
      <w:lvlJc w:val="left"/>
      <w:pPr>
        <w:ind w:left="643" w:hanging="360"/>
      </w:pPr>
      <w:rPr>
        <w:rFonts w:ascii="Symbol" w:hAnsi="Symbol" w:hint="default"/>
        <w:color w:val="auto"/>
      </w:rPr>
    </w:lvl>
    <w:lvl w:ilvl="1" w:tplc="FFFFFFFF" w:tentative="1">
      <w:start w:val="1"/>
      <w:numFmt w:val="lowerLetter"/>
      <w:lvlText w:val="%2."/>
      <w:lvlJc w:val="left"/>
      <w:pPr>
        <w:ind w:left="1363" w:hanging="360"/>
      </w:pPr>
    </w:lvl>
    <w:lvl w:ilvl="2" w:tplc="FFFFFFFF" w:tentative="1">
      <w:start w:val="1"/>
      <w:numFmt w:val="lowerRoman"/>
      <w:lvlText w:val="%3."/>
      <w:lvlJc w:val="right"/>
      <w:pPr>
        <w:ind w:left="2083" w:hanging="180"/>
      </w:pPr>
    </w:lvl>
    <w:lvl w:ilvl="3" w:tplc="FFFFFFFF" w:tentative="1">
      <w:start w:val="1"/>
      <w:numFmt w:val="decimal"/>
      <w:lvlText w:val="%4."/>
      <w:lvlJc w:val="left"/>
      <w:pPr>
        <w:ind w:left="2803" w:hanging="360"/>
      </w:pPr>
    </w:lvl>
    <w:lvl w:ilvl="4" w:tplc="FFFFFFFF" w:tentative="1">
      <w:start w:val="1"/>
      <w:numFmt w:val="lowerLetter"/>
      <w:lvlText w:val="%5."/>
      <w:lvlJc w:val="left"/>
      <w:pPr>
        <w:ind w:left="3523" w:hanging="360"/>
      </w:pPr>
    </w:lvl>
    <w:lvl w:ilvl="5" w:tplc="FFFFFFFF" w:tentative="1">
      <w:start w:val="1"/>
      <w:numFmt w:val="lowerRoman"/>
      <w:lvlText w:val="%6."/>
      <w:lvlJc w:val="right"/>
      <w:pPr>
        <w:ind w:left="4243" w:hanging="180"/>
      </w:pPr>
    </w:lvl>
    <w:lvl w:ilvl="6" w:tplc="FFFFFFFF" w:tentative="1">
      <w:start w:val="1"/>
      <w:numFmt w:val="decimal"/>
      <w:lvlText w:val="%7."/>
      <w:lvlJc w:val="left"/>
      <w:pPr>
        <w:ind w:left="4963" w:hanging="360"/>
      </w:pPr>
    </w:lvl>
    <w:lvl w:ilvl="7" w:tplc="FFFFFFFF" w:tentative="1">
      <w:start w:val="1"/>
      <w:numFmt w:val="lowerLetter"/>
      <w:lvlText w:val="%8."/>
      <w:lvlJc w:val="left"/>
      <w:pPr>
        <w:ind w:left="5683" w:hanging="360"/>
      </w:pPr>
    </w:lvl>
    <w:lvl w:ilvl="8" w:tplc="FFFFFFFF" w:tentative="1">
      <w:start w:val="1"/>
      <w:numFmt w:val="lowerRoman"/>
      <w:lvlText w:val="%9."/>
      <w:lvlJc w:val="right"/>
      <w:pPr>
        <w:ind w:left="6403" w:hanging="180"/>
      </w:pPr>
    </w:lvl>
  </w:abstractNum>
  <w:abstractNum w:abstractNumId="94" w15:restartNumberingAfterBreak="0">
    <w:nsid w:val="521F2C5E"/>
    <w:multiLevelType w:val="hybridMultilevel"/>
    <w:tmpl w:val="0400AE5C"/>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5" w15:restartNumberingAfterBreak="0">
    <w:nsid w:val="53344604"/>
    <w:multiLevelType w:val="hybridMultilevel"/>
    <w:tmpl w:val="6936D7CA"/>
    <w:lvl w:ilvl="0" w:tplc="219A6642">
      <w:start w:val="1"/>
      <w:numFmt w:val="bullet"/>
      <w:lvlText w:val=""/>
      <w:lvlJc w:val="left"/>
      <w:pPr>
        <w:ind w:left="720" w:hanging="360"/>
      </w:pPr>
      <w:rPr>
        <w:rFonts w:ascii="Symbol" w:hAnsi="Symbol"/>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6" w15:restartNumberingAfterBreak="0">
    <w:nsid w:val="5507483A"/>
    <w:multiLevelType w:val="hybridMultilevel"/>
    <w:tmpl w:val="57EA2628"/>
    <w:lvl w:ilvl="0" w:tplc="45F8D0A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7" w15:restartNumberingAfterBreak="0">
    <w:nsid w:val="551551C2"/>
    <w:multiLevelType w:val="hybridMultilevel"/>
    <w:tmpl w:val="F992EA06"/>
    <w:lvl w:ilvl="0" w:tplc="2CA881CC">
      <w:start w:val="1"/>
      <w:numFmt w:val="decimal"/>
      <w:lvlText w:val="%1."/>
      <w:lvlJc w:val="left"/>
      <w:pPr>
        <w:ind w:left="927" w:hanging="360"/>
      </w:pPr>
      <w:rPr>
        <w:rFonts w:hint="default"/>
      </w:rPr>
    </w:lvl>
    <w:lvl w:ilvl="1" w:tplc="04150019" w:tentative="1">
      <w:start w:val="1"/>
      <w:numFmt w:val="lowerLetter"/>
      <w:lvlText w:val="%2."/>
      <w:lvlJc w:val="left"/>
      <w:pPr>
        <w:ind w:left="1647" w:hanging="360"/>
      </w:pPr>
    </w:lvl>
    <w:lvl w:ilvl="2" w:tplc="0415001B" w:tentative="1">
      <w:start w:val="1"/>
      <w:numFmt w:val="lowerRoman"/>
      <w:lvlText w:val="%3."/>
      <w:lvlJc w:val="right"/>
      <w:pPr>
        <w:ind w:left="2367" w:hanging="180"/>
      </w:pPr>
    </w:lvl>
    <w:lvl w:ilvl="3" w:tplc="0415000F" w:tentative="1">
      <w:start w:val="1"/>
      <w:numFmt w:val="decimal"/>
      <w:lvlText w:val="%4."/>
      <w:lvlJc w:val="left"/>
      <w:pPr>
        <w:ind w:left="3087" w:hanging="360"/>
      </w:pPr>
    </w:lvl>
    <w:lvl w:ilvl="4" w:tplc="04150019" w:tentative="1">
      <w:start w:val="1"/>
      <w:numFmt w:val="lowerLetter"/>
      <w:lvlText w:val="%5."/>
      <w:lvlJc w:val="left"/>
      <w:pPr>
        <w:ind w:left="3807" w:hanging="360"/>
      </w:pPr>
    </w:lvl>
    <w:lvl w:ilvl="5" w:tplc="0415001B" w:tentative="1">
      <w:start w:val="1"/>
      <w:numFmt w:val="lowerRoman"/>
      <w:lvlText w:val="%6."/>
      <w:lvlJc w:val="right"/>
      <w:pPr>
        <w:ind w:left="4527" w:hanging="180"/>
      </w:pPr>
    </w:lvl>
    <w:lvl w:ilvl="6" w:tplc="0415000F" w:tentative="1">
      <w:start w:val="1"/>
      <w:numFmt w:val="decimal"/>
      <w:lvlText w:val="%7."/>
      <w:lvlJc w:val="left"/>
      <w:pPr>
        <w:ind w:left="5247" w:hanging="360"/>
      </w:pPr>
    </w:lvl>
    <w:lvl w:ilvl="7" w:tplc="04150019" w:tentative="1">
      <w:start w:val="1"/>
      <w:numFmt w:val="lowerLetter"/>
      <w:lvlText w:val="%8."/>
      <w:lvlJc w:val="left"/>
      <w:pPr>
        <w:ind w:left="5967" w:hanging="360"/>
      </w:pPr>
    </w:lvl>
    <w:lvl w:ilvl="8" w:tplc="0415001B" w:tentative="1">
      <w:start w:val="1"/>
      <w:numFmt w:val="lowerRoman"/>
      <w:lvlText w:val="%9."/>
      <w:lvlJc w:val="right"/>
      <w:pPr>
        <w:ind w:left="6687" w:hanging="180"/>
      </w:pPr>
    </w:lvl>
  </w:abstractNum>
  <w:abstractNum w:abstractNumId="98" w15:restartNumberingAfterBreak="0">
    <w:nsid w:val="55EF69F1"/>
    <w:multiLevelType w:val="hybridMultilevel"/>
    <w:tmpl w:val="23D4CDC2"/>
    <w:lvl w:ilvl="0" w:tplc="7DF82584">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9" w15:restartNumberingAfterBreak="0">
    <w:nsid w:val="56D74BB6"/>
    <w:multiLevelType w:val="hybridMultilevel"/>
    <w:tmpl w:val="1EAC0FCE"/>
    <w:lvl w:ilvl="0" w:tplc="042EC1BC">
      <w:start w:val="1"/>
      <w:numFmt w:val="bullet"/>
      <w:lvlText w:val=""/>
      <w:lvlJc w:val="left"/>
      <w:pPr>
        <w:ind w:left="720" w:hanging="360"/>
      </w:pPr>
      <w:rPr>
        <w:rFonts w:ascii="Symbol" w:hAnsi="Symbol" w:hint="default"/>
        <w:shadow w:val="0"/>
        <w:emboss w:val="0"/>
        <w:imprint w:val="0"/>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0" w15:restartNumberingAfterBreak="0">
    <w:nsid w:val="572D24F4"/>
    <w:multiLevelType w:val="hybridMultilevel"/>
    <w:tmpl w:val="F252CE0A"/>
    <w:styleLink w:val="WW8Num62"/>
    <w:lvl w:ilvl="0" w:tplc="BA68C13E">
      <w:start w:val="1"/>
      <w:numFmt w:val="bullet"/>
      <w:lvlText w:val=""/>
      <w:lvlJc w:val="left"/>
      <w:pPr>
        <w:tabs>
          <w:tab w:val="num" w:pos="720"/>
        </w:tabs>
        <w:ind w:left="720" w:hanging="360"/>
      </w:pPr>
      <w:rPr>
        <w:rFonts w:ascii="Symbol" w:hAnsi="Symbol" w:hint="default"/>
      </w:rPr>
    </w:lvl>
    <w:lvl w:ilvl="1" w:tplc="04150003">
      <w:start w:val="1"/>
      <w:numFmt w:val="bullet"/>
      <w:lvlText w:val="o"/>
      <w:lvlJc w:val="left"/>
      <w:pPr>
        <w:tabs>
          <w:tab w:val="num" w:pos="1440"/>
        </w:tabs>
        <w:ind w:left="1440" w:hanging="360"/>
      </w:pPr>
      <w:rPr>
        <w:rFonts w:ascii="Courier New" w:hAnsi="Courier New" w:cs="Courier New" w:hint="default"/>
      </w:rPr>
    </w:lvl>
    <w:lvl w:ilvl="2" w:tplc="04150005">
      <w:start w:val="1"/>
      <w:numFmt w:val="bullet"/>
      <w:lvlText w:val=""/>
      <w:lvlJc w:val="left"/>
      <w:pPr>
        <w:tabs>
          <w:tab w:val="num" w:pos="2160"/>
        </w:tabs>
        <w:ind w:left="2160" w:hanging="360"/>
      </w:pPr>
      <w:rPr>
        <w:rFonts w:ascii="Wingdings" w:hAnsi="Wingdings" w:hint="default"/>
      </w:rPr>
    </w:lvl>
    <w:lvl w:ilvl="3" w:tplc="04150001">
      <w:start w:val="1"/>
      <w:numFmt w:val="bullet"/>
      <w:lvlText w:val=""/>
      <w:lvlJc w:val="left"/>
      <w:pPr>
        <w:tabs>
          <w:tab w:val="num" w:pos="2880"/>
        </w:tabs>
        <w:ind w:left="2880" w:hanging="360"/>
      </w:pPr>
      <w:rPr>
        <w:rFonts w:ascii="Symbol" w:hAnsi="Symbol" w:hint="default"/>
      </w:rPr>
    </w:lvl>
    <w:lvl w:ilvl="4" w:tplc="04150003">
      <w:start w:val="1"/>
      <w:numFmt w:val="bullet"/>
      <w:lvlText w:val="o"/>
      <w:lvlJc w:val="left"/>
      <w:pPr>
        <w:tabs>
          <w:tab w:val="num" w:pos="3600"/>
        </w:tabs>
        <w:ind w:left="3600" w:hanging="360"/>
      </w:pPr>
      <w:rPr>
        <w:rFonts w:ascii="Courier New" w:hAnsi="Courier New" w:cs="Courier New" w:hint="default"/>
      </w:rPr>
    </w:lvl>
    <w:lvl w:ilvl="5" w:tplc="04150005">
      <w:start w:val="1"/>
      <w:numFmt w:val="bullet"/>
      <w:lvlText w:val=""/>
      <w:lvlJc w:val="left"/>
      <w:pPr>
        <w:tabs>
          <w:tab w:val="num" w:pos="4320"/>
        </w:tabs>
        <w:ind w:left="4320" w:hanging="360"/>
      </w:pPr>
      <w:rPr>
        <w:rFonts w:ascii="Wingdings" w:hAnsi="Wingdings" w:hint="default"/>
      </w:rPr>
    </w:lvl>
    <w:lvl w:ilvl="6" w:tplc="04150001">
      <w:start w:val="1"/>
      <w:numFmt w:val="bullet"/>
      <w:lvlText w:val=""/>
      <w:lvlJc w:val="left"/>
      <w:pPr>
        <w:tabs>
          <w:tab w:val="num" w:pos="5040"/>
        </w:tabs>
        <w:ind w:left="5040" w:hanging="360"/>
      </w:pPr>
      <w:rPr>
        <w:rFonts w:ascii="Symbol" w:hAnsi="Symbol" w:hint="default"/>
      </w:rPr>
    </w:lvl>
    <w:lvl w:ilvl="7" w:tplc="04150003">
      <w:start w:val="1"/>
      <w:numFmt w:val="bullet"/>
      <w:lvlText w:val="o"/>
      <w:lvlJc w:val="left"/>
      <w:pPr>
        <w:tabs>
          <w:tab w:val="num" w:pos="5760"/>
        </w:tabs>
        <w:ind w:left="5760" w:hanging="360"/>
      </w:pPr>
      <w:rPr>
        <w:rFonts w:ascii="Courier New" w:hAnsi="Courier New" w:cs="Courier New" w:hint="default"/>
      </w:rPr>
    </w:lvl>
    <w:lvl w:ilvl="8" w:tplc="04150005">
      <w:start w:val="1"/>
      <w:numFmt w:val="bullet"/>
      <w:lvlText w:val=""/>
      <w:lvlJc w:val="left"/>
      <w:pPr>
        <w:tabs>
          <w:tab w:val="num" w:pos="6480"/>
        </w:tabs>
        <w:ind w:left="6480" w:hanging="360"/>
      </w:pPr>
      <w:rPr>
        <w:rFonts w:ascii="Wingdings" w:hAnsi="Wingdings" w:hint="default"/>
      </w:rPr>
    </w:lvl>
  </w:abstractNum>
  <w:abstractNum w:abstractNumId="101" w15:restartNumberingAfterBreak="0">
    <w:nsid w:val="5998647C"/>
    <w:multiLevelType w:val="hybridMultilevel"/>
    <w:tmpl w:val="F6E690C8"/>
    <w:lvl w:ilvl="0" w:tplc="3620F39C">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2" w15:restartNumberingAfterBreak="0">
    <w:nsid w:val="5A693827"/>
    <w:multiLevelType w:val="hybridMultilevel"/>
    <w:tmpl w:val="C6D8D5BE"/>
    <w:lvl w:ilvl="0" w:tplc="45F8D0A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3" w15:restartNumberingAfterBreak="0">
    <w:nsid w:val="5B48238E"/>
    <w:multiLevelType w:val="hybridMultilevel"/>
    <w:tmpl w:val="15AA8F08"/>
    <w:lvl w:ilvl="0" w:tplc="81EA9762">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04" w15:restartNumberingAfterBreak="0">
    <w:nsid w:val="5E2C002D"/>
    <w:multiLevelType w:val="hybridMultilevel"/>
    <w:tmpl w:val="BB9274CA"/>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5" w15:restartNumberingAfterBreak="0">
    <w:nsid w:val="5F033060"/>
    <w:multiLevelType w:val="hybridMultilevel"/>
    <w:tmpl w:val="B046F9B0"/>
    <w:styleLink w:val="Styl21"/>
    <w:lvl w:ilvl="0" w:tplc="A074177A">
      <w:start w:val="1"/>
      <w:numFmt w:val="decimal"/>
      <w:lvlText w:val="%1.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06" w15:restartNumberingAfterBreak="0">
    <w:nsid w:val="605156CE"/>
    <w:multiLevelType w:val="hybridMultilevel"/>
    <w:tmpl w:val="B5389A96"/>
    <w:lvl w:ilvl="0" w:tplc="A2BA3E16">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7" w15:restartNumberingAfterBreak="0">
    <w:nsid w:val="60C35AEF"/>
    <w:multiLevelType w:val="hybridMultilevel"/>
    <w:tmpl w:val="59E2AAA4"/>
    <w:lvl w:ilvl="0" w:tplc="6B0AEF7E">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08" w15:restartNumberingAfterBreak="0">
    <w:nsid w:val="613E5D79"/>
    <w:multiLevelType w:val="hybridMultilevel"/>
    <w:tmpl w:val="18108082"/>
    <w:lvl w:ilvl="0" w:tplc="4288BEEE">
      <w:start w:val="1"/>
      <w:numFmt w:val="bullet"/>
      <w:lvlText w:val=""/>
      <w:lvlJc w:val="left"/>
      <w:pPr>
        <w:ind w:left="780" w:hanging="360"/>
      </w:pPr>
      <w:rPr>
        <w:rFonts w:ascii="Symbol" w:hAnsi="Symbol" w:hint="default"/>
      </w:rPr>
    </w:lvl>
    <w:lvl w:ilvl="1" w:tplc="04150003">
      <w:start w:val="1"/>
      <w:numFmt w:val="bullet"/>
      <w:lvlText w:val="o"/>
      <w:lvlJc w:val="left"/>
      <w:pPr>
        <w:ind w:left="1500" w:hanging="360"/>
      </w:pPr>
      <w:rPr>
        <w:rFonts w:ascii="Courier New" w:hAnsi="Courier New" w:cs="Courier New" w:hint="default"/>
      </w:rPr>
    </w:lvl>
    <w:lvl w:ilvl="2" w:tplc="04150005">
      <w:start w:val="1"/>
      <w:numFmt w:val="bullet"/>
      <w:lvlText w:val=""/>
      <w:lvlJc w:val="left"/>
      <w:pPr>
        <w:ind w:left="2220" w:hanging="360"/>
      </w:pPr>
      <w:rPr>
        <w:rFonts w:ascii="Wingdings" w:hAnsi="Wingdings" w:hint="default"/>
      </w:rPr>
    </w:lvl>
    <w:lvl w:ilvl="3" w:tplc="04150001" w:tentative="1">
      <w:start w:val="1"/>
      <w:numFmt w:val="bullet"/>
      <w:lvlText w:val=""/>
      <w:lvlJc w:val="left"/>
      <w:pPr>
        <w:ind w:left="2940" w:hanging="360"/>
      </w:pPr>
      <w:rPr>
        <w:rFonts w:ascii="Symbol" w:hAnsi="Symbol" w:hint="default"/>
      </w:rPr>
    </w:lvl>
    <w:lvl w:ilvl="4" w:tplc="04150003" w:tentative="1">
      <w:start w:val="1"/>
      <w:numFmt w:val="bullet"/>
      <w:lvlText w:val="o"/>
      <w:lvlJc w:val="left"/>
      <w:pPr>
        <w:ind w:left="3660" w:hanging="360"/>
      </w:pPr>
      <w:rPr>
        <w:rFonts w:ascii="Courier New" w:hAnsi="Courier New" w:cs="Courier New" w:hint="default"/>
      </w:rPr>
    </w:lvl>
    <w:lvl w:ilvl="5" w:tplc="04150005" w:tentative="1">
      <w:start w:val="1"/>
      <w:numFmt w:val="bullet"/>
      <w:lvlText w:val=""/>
      <w:lvlJc w:val="left"/>
      <w:pPr>
        <w:ind w:left="4380" w:hanging="360"/>
      </w:pPr>
      <w:rPr>
        <w:rFonts w:ascii="Wingdings" w:hAnsi="Wingdings" w:hint="default"/>
      </w:rPr>
    </w:lvl>
    <w:lvl w:ilvl="6" w:tplc="04150001" w:tentative="1">
      <w:start w:val="1"/>
      <w:numFmt w:val="bullet"/>
      <w:lvlText w:val=""/>
      <w:lvlJc w:val="left"/>
      <w:pPr>
        <w:ind w:left="5100" w:hanging="360"/>
      </w:pPr>
      <w:rPr>
        <w:rFonts w:ascii="Symbol" w:hAnsi="Symbol" w:hint="default"/>
      </w:rPr>
    </w:lvl>
    <w:lvl w:ilvl="7" w:tplc="04150003" w:tentative="1">
      <w:start w:val="1"/>
      <w:numFmt w:val="bullet"/>
      <w:lvlText w:val="o"/>
      <w:lvlJc w:val="left"/>
      <w:pPr>
        <w:ind w:left="5820" w:hanging="360"/>
      </w:pPr>
      <w:rPr>
        <w:rFonts w:ascii="Courier New" w:hAnsi="Courier New" w:cs="Courier New" w:hint="default"/>
      </w:rPr>
    </w:lvl>
    <w:lvl w:ilvl="8" w:tplc="04150005" w:tentative="1">
      <w:start w:val="1"/>
      <w:numFmt w:val="bullet"/>
      <w:lvlText w:val=""/>
      <w:lvlJc w:val="left"/>
      <w:pPr>
        <w:ind w:left="6540" w:hanging="360"/>
      </w:pPr>
      <w:rPr>
        <w:rFonts w:ascii="Wingdings" w:hAnsi="Wingdings" w:hint="default"/>
      </w:rPr>
    </w:lvl>
  </w:abstractNum>
  <w:abstractNum w:abstractNumId="109" w15:restartNumberingAfterBreak="0">
    <w:nsid w:val="6158486A"/>
    <w:multiLevelType w:val="hybridMultilevel"/>
    <w:tmpl w:val="22C4447E"/>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0" w15:restartNumberingAfterBreak="0">
    <w:nsid w:val="6189084E"/>
    <w:multiLevelType w:val="hybridMultilevel"/>
    <w:tmpl w:val="84CE5D1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1" w15:restartNumberingAfterBreak="0">
    <w:nsid w:val="635D44F2"/>
    <w:multiLevelType w:val="multilevel"/>
    <w:tmpl w:val="E670F8F2"/>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12" w15:restartNumberingAfterBreak="0">
    <w:nsid w:val="63767511"/>
    <w:multiLevelType w:val="hybridMultilevel"/>
    <w:tmpl w:val="1416CF8C"/>
    <w:lvl w:ilvl="0" w:tplc="4288BEEE">
      <w:start w:val="1"/>
      <w:numFmt w:val="bullet"/>
      <w:lvlText w:val=""/>
      <w:lvlJc w:val="left"/>
      <w:pPr>
        <w:ind w:left="786" w:hanging="360"/>
      </w:pPr>
      <w:rPr>
        <w:rFonts w:ascii="Symbol" w:hAnsi="Symbol" w:hint="default"/>
      </w:rPr>
    </w:lvl>
    <w:lvl w:ilvl="1" w:tplc="04150003" w:tentative="1">
      <w:start w:val="1"/>
      <w:numFmt w:val="bullet"/>
      <w:lvlText w:val="o"/>
      <w:lvlJc w:val="left"/>
      <w:pPr>
        <w:ind w:left="1506" w:hanging="360"/>
      </w:pPr>
      <w:rPr>
        <w:rFonts w:ascii="Courier New" w:hAnsi="Courier New" w:cs="Courier New" w:hint="default"/>
      </w:rPr>
    </w:lvl>
    <w:lvl w:ilvl="2" w:tplc="04150005" w:tentative="1">
      <w:start w:val="1"/>
      <w:numFmt w:val="bullet"/>
      <w:lvlText w:val=""/>
      <w:lvlJc w:val="left"/>
      <w:pPr>
        <w:ind w:left="2226" w:hanging="360"/>
      </w:pPr>
      <w:rPr>
        <w:rFonts w:ascii="Wingdings" w:hAnsi="Wingdings" w:hint="default"/>
      </w:rPr>
    </w:lvl>
    <w:lvl w:ilvl="3" w:tplc="04150001" w:tentative="1">
      <w:start w:val="1"/>
      <w:numFmt w:val="bullet"/>
      <w:lvlText w:val=""/>
      <w:lvlJc w:val="left"/>
      <w:pPr>
        <w:ind w:left="2946" w:hanging="360"/>
      </w:pPr>
      <w:rPr>
        <w:rFonts w:ascii="Symbol" w:hAnsi="Symbol" w:hint="default"/>
      </w:rPr>
    </w:lvl>
    <w:lvl w:ilvl="4" w:tplc="04150003" w:tentative="1">
      <w:start w:val="1"/>
      <w:numFmt w:val="bullet"/>
      <w:lvlText w:val="o"/>
      <w:lvlJc w:val="left"/>
      <w:pPr>
        <w:ind w:left="3666" w:hanging="360"/>
      </w:pPr>
      <w:rPr>
        <w:rFonts w:ascii="Courier New" w:hAnsi="Courier New" w:cs="Courier New" w:hint="default"/>
      </w:rPr>
    </w:lvl>
    <w:lvl w:ilvl="5" w:tplc="04150005" w:tentative="1">
      <w:start w:val="1"/>
      <w:numFmt w:val="bullet"/>
      <w:lvlText w:val=""/>
      <w:lvlJc w:val="left"/>
      <w:pPr>
        <w:ind w:left="4386" w:hanging="360"/>
      </w:pPr>
      <w:rPr>
        <w:rFonts w:ascii="Wingdings" w:hAnsi="Wingdings" w:hint="default"/>
      </w:rPr>
    </w:lvl>
    <w:lvl w:ilvl="6" w:tplc="04150001" w:tentative="1">
      <w:start w:val="1"/>
      <w:numFmt w:val="bullet"/>
      <w:lvlText w:val=""/>
      <w:lvlJc w:val="left"/>
      <w:pPr>
        <w:ind w:left="5106" w:hanging="360"/>
      </w:pPr>
      <w:rPr>
        <w:rFonts w:ascii="Symbol" w:hAnsi="Symbol" w:hint="default"/>
      </w:rPr>
    </w:lvl>
    <w:lvl w:ilvl="7" w:tplc="04150003" w:tentative="1">
      <w:start w:val="1"/>
      <w:numFmt w:val="bullet"/>
      <w:lvlText w:val="o"/>
      <w:lvlJc w:val="left"/>
      <w:pPr>
        <w:ind w:left="5826" w:hanging="360"/>
      </w:pPr>
      <w:rPr>
        <w:rFonts w:ascii="Courier New" w:hAnsi="Courier New" w:cs="Courier New" w:hint="default"/>
      </w:rPr>
    </w:lvl>
    <w:lvl w:ilvl="8" w:tplc="04150005" w:tentative="1">
      <w:start w:val="1"/>
      <w:numFmt w:val="bullet"/>
      <w:lvlText w:val=""/>
      <w:lvlJc w:val="left"/>
      <w:pPr>
        <w:ind w:left="6546" w:hanging="360"/>
      </w:pPr>
      <w:rPr>
        <w:rFonts w:ascii="Wingdings" w:hAnsi="Wingdings" w:hint="default"/>
      </w:rPr>
    </w:lvl>
  </w:abstractNum>
  <w:abstractNum w:abstractNumId="113" w15:restartNumberingAfterBreak="0">
    <w:nsid w:val="63DA6B96"/>
    <w:multiLevelType w:val="multilevel"/>
    <w:tmpl w:val="0415001F"/>
    <w:styleLink w:val="Styl22"/>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728"/>
        </w:tabs>
        <w:ind w:left="1728" w:hanging="648"/>
      </w:pPr>
    </w:lvl>
    <w:lvl w:ilvl="4">
      <w:start w:val="1"/>
      <w:numFmt w:val="decimal"/>
      <w:lvlText w:val="%1.%2.%3.%4.%5."/>
      <w:lvlJc w:val="left"/>
      <w:pPr>
        <w:tabs>
          <w:tab w:val="num" w:pos="2232"/>
        </w:tabs>
        <w:ind w:left="2232" w:hanging="792"/>
      </w:pPr>
    </w:lvl>
    <w:lvl w:ilvl="5">
      <w:start w:val="1"/>
      <w:numFmt w:val="decimal"/>
      <w:lvlText w:val="%1.%2.%3.%4.%5.%6."/>
      <w:lvlJc w:val="left"/>
      <w:pPr>
        <w:tabs>
          <w:tab w:val="num" w:pos="2736"/>
        </w:tabs>
        <w:ind w:left="2736" w:hanging="936"/>
      </w:pPr>
    </w:lvl>
    <w:lvl w:ilvl="6">
      <w:start w:val="1"/>
      <w:numFmt w:val="decimal"/>
      <w:lvlText w:val="%1.%2.%3.%4.%5.%6.%7."/>
      <w:lvlJc w:val="left"/>
      <w:pPr>
        <w:tabs>
          <w:tab w:val="num" w:pos="3240"/>
        </w:tabs>
        <w:ind w:left="3240" w:hanging="1080"/>
      </w:pPr>
    </w:lvl>
    <w:lvl w:ilvl="7">
      <w:start w:val="1"/>
      <w:numFmt w:val="decimal"/>
      <w:lvlText w:val="%1.%2.%3.%4.%5.%6.%7.%8."/>
      <w:lvlJc w:val="left"/>
      <w:pPr>
        <w:tabs>
          <w:tab w:val="num" w:pos="3744"/>
        </w:tabs>
        <w:ind w:left="3744" w:hanging="1224"/>
      </w:pPr>
    </w:lvl>
    <w:lvl w:ilvl="8">
      <w:start w:val="1"/>
      <w:numFmt w:val="decimal"/>
      <w:lvlText w:val="%1.%2.%3.%4.%5.%6.%7.%8.%9."/>
      <w:lvlJc w:val="left"/>
      <w:pPr>
        <w:tabs>
          <w:tab w:val="num" w:pos="4320"/>
        </w:tabs>
        <w:ind w:left="4320" w:hanging="1440"/>
      </w:pPr>
    </w:lvl>
  </w:abstractNum>
  <w:abstractNum w:abstractNumId="114" w15:restartNumberingAfterBreak="0">
    <w:nsid w:val="6527542D"/>
    <w:multiLevelType w:val="hybridMultilevel"/>
    <w:tmpl w:val="9F1224D6"/>
    <w:styleLink w:val="1111111"/>
    <w:lvl w:ilvl="0" w:tplc="6D3ADEA2">
      <w:start w:val="1"/>
      <w:numFmt w:val="decimal"/>
      <w:lvlText w:val="%1."/>
      <w:lvlJc w:val="left"/>
      <w:pPr>
        <w:ind w:left="720" w:hanging="360"/>
      </w:pPr>
      <w:rPr>
        <w:b/>
        <w:bCs/>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15" w15:restartNumberingAfterBreak="0">
    <w:nsid w:val="65692807"/>
    <w:multiLevelType w:val="hybridMultilevel"/>
    <w:tmpl w:val="36F6007E"/>
    <w:lvl w:ilvl="0" w:tplc="5C442106">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16" w15:restartNumberingAfterBreak="0">
    <w:nsid w:val="65D2738A"/>
    <w:multiLevelType w:val="hybridMultilevel"/>
    <w:tmpl w:val="BBC40698"/>
    <w:lvl w:ilvl="0" w:tplc="4288BEEE">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117" w15:restartNumberingAfterBreak="0">
    <w:nsid w:val="661C0F0A"/>
    <w:multiLevelType w:val="hybridMultilevel"/>
    <w:tmpl w:val="328A42AA"/>
    <w:lvl w:ilvl="0" w:tplc="AD52B75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8" w15:restartNumberingAfterBreak="0">
    <w:nsid w:val="67A90B10"/>
    <w:multiLevelType w:val="hybridMultilevel"/>
    <w:tmpl w:val="F844EE1A"/>
    <w:lvl w:ilvl="0" w:tplc="BA68C13E">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9" w15:restartNumberingAfterBreak="0">
    <w:nsid w:val="698302AF"/>
    <w:multiLevelType w:val="multilevel"/>
    <w:tmpl w:val="ABC2B5A4"/>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0" w15:restartNumberingAfterBreak="0">
    <w:nsid w:val="6A2E3A04"/>
    <w:multiLevelType w:val="multilevel"/>
    <w:tmpl w:val="00D2DE72"/>
    <w:lvl w:ilvl="0">
      <w:start w:val="2"/>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121" w15:restartNumberingAfterBreak="0">
    <w:nsid w:val="6AF632A9"/>
    <w:multiLevelType w:val="singleLevel"/>
    <w:tmpl w:val="840414AA"/>
    <w:lvl w:ilvl="0">
      <w:start w:val="1"/>
      <w:numFmt w:val="upperRoman"/>
      <w:pStyle w:val="Nagwek4"/>
      <w:lvlText w:val="%1."/>
      <w:lvlJc w:val="left"/>
      <w:pPr>
        <w:tabs>
          <w:tab w:val="num" w:pos="720"/>
        </w:tabs>
        <w:ind w:left="720" w:hanging="720"/>
      </w:pPr>
      <w:rPr>
        <w:b/>
        <w:i w:val="0"/>
      </w:rPr>
    </w:lvl>
  </w:abstractNum>
  <w:abstractNum w:abstractNumId="122" w15:restartNumberingAfterBreak="0">
    <w:nsid w:val="6B5C05B3"/>
    <w:multiLevelType w:val="hybridMultilevel"/>
    <w:tmpl w:val="A644FCA0"/>
    <w:lvl w:ilvl="0" w:tplc="2870C770">
      <w:start w:val="1"/>
      <w:numFmt w:val="bullet"/>
      <w:lvlText w:val=""/>
      <w:lvlJc w:val="left"/>
      <w:pPr>
        <w:ind w:left="720" w:hanging="360"/>
      </w:pPr>
      <w:rPr>
        <w:rFonts w:ascii="Symbol" w:hAnsi="Symbol" w:cs="Symbol"/>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3" w15:restartNumberingAfterBreak="0">
    <w:nsid w:val="6BB97070"/>
    <w:multiLevelType w:val="hybridMultilevel"/>
    <w:tmpl w:val="1C787BFE"/>
    <w:lvl w:ilvl="0" w:tplc="AD52B758">
      <w:start w:val="1"/>
      <w:numFmt w:val="bullet"/>
      <w:lvlText w:val=""/>
      <w:lvlJc w:val="left"/>
      <w:pPr>
        <w:ind w:left="1134" w:hanging="360"/>
      </w:pPr>
      <w:rPr>
        <w:rFonts w:ascii="Symbol" w:hAnsi="Symbol" w:hint="default"/>
      </w:rPr>
    </w:lvl>
    <w:lvl w:ilvl="1" w:tplc="FFFFFFFF" w:tentative="1">
      <w:start w:val="1"/>
      <w:numFmt w:val="bullet"/>
      <w:lvlText w:val="o"/>
      <w:lvlJc w:val="left"/>
      <w:pPr>
        <w:ind w:left="1854" w:hanging="360"/>
      </w:pPr>
      <w:rPr>
        <w:rFonts w:ascii="Courier New" w:hAnsi="Courier New" w:cs="Courier New" w:hint="default"/>
      </w:rPr>
    </w:lvl>
    <w:lvl w:ilvl="2" w:tplc="FFFFFFFF" w:tentative="1">
      <w:start w:val="1"/>
      <w:numFmt w:val="bullet"/>
      <w:lvlText w:val=""/>
      <w:lvlJc w:val="left"/>
      <w:pPr>
        <w:ind w:left="2574" w:hanging="360"/>
      </w:pPr>
      <w:rPr>
        <w:rFonts w:ascii="Wingdings" w:hAnsi="Wingdings" w:hint="default"/>
      </w:rPr>
    </w:lvl>
    <w:lvl w:ilvl="3" w:tplc="FFFFFFFF" w:tentative="1">
      <w:start w:val="1"/>
      <w:numFmt w:val="bullet"/>
      <w:lvlText w:val=""/>
      <w:lvlJc w:val="left"/>
      <w:pPr>
        <w:ind w:left="3294" w:hanging="360"/>
      </w:pPr>
      <w:rPr>
        <w:rFonts w:ascii="Symbol" w:hAnsi="Symbol" w:hint="default"/>
      </w:rPr>
    </w:lvl>
    <w:lvl w:ilvl="4" w:tplc="FFFFFFFF" w:tentative="1">
      <w:start w:val="1"/>
      <w:numFmt w:val="bullet"/>
      <w:lvlText w:val="o"/>
      <w:lvlJc w:val="left"/>
      <w:pPr>
        <w:ind w:left="4014" w:hanging="360"/>
      </w:pPr>
      <w:rPr>
        <w:rFonts w:ascii="Courier New" w:hAnsi="Courier New" w:cs="Courier New" w:hint="default"/>
      </w:rPr>
    </w:lvl>
    <w:lvl w:ilvl="5" w:tplc="FFFFFFFF" w:tentative="1">
      <w:start w:val="1"/>
      <w:numFmt w:val="bullet"/>
      <w:lvlText w:val=""/>
      <w:lvlJc w:val="left"/>
      <w:pPr>
        <w:ind w:left="4734" w:hanging="360"/>
      </w:pPr>
      <w:rPr>
        <w:rFonts w:ascii="Wingdings" w:hAnsi="Wingdings" w:hint="default"/>
      </w:rPr>
    </w:lvl>
    <w:lvl w:ilvl="6" w:tplc="FFFFFFFF" w:tentative="1">
      <w:start w:val="1"/>
      <w:numFmt w:val="bullet"/>
      <w:lvlText w:val=""/>
      <w:lvlJc w:val="left"/>
      <w:pPr>
        <w:ind w:left="5454" w:hanging="360"/>
      </w:pPr>
      <w:rPr>
        <w:rFonts w:ascii="Symbol" w:hAnsi="Symbol" w:hint="default"/>
      </w:rPr>
    </w:lvl>
    <w:lvl w:ilvl="7" w:tplc="FFFFFFFF" w:tentative="1">
      <w:start w:val="1"/>
      <w:numFmt w:val="bullet"/>
      <w:lvlText w:val="o"/>
      <w:lvlJc w:val="left"/>
      <w:pPr>
        <w:ind w:left="6174" w:hanging="360"/>
      </w:pPr>
      <w:rPr>
        <w:rFonts w:ascii="Courier New" w:hAnsi="Courier New" w:cs="Courier New" w:hint="default"/>
      </w:rPr>
    </w:lvl>
    <w:lvl w:ilvl="8" w:tplc="FFFFFFFF" w:tentative="1">
      <w:start w:val="1"/>
      <w:numFmt w:val="bullet"/>
      <w:lvlText w:val=""/>
      <w:lvlJc w:val="left"/>
      <w:pPr>
        <w:ind w:left="6894" w:hanging="360"/>
      </w:pPr>
      <w:rPr>
        <w:rFonts w:ascii="Wingdings" w:hAnsi="Wingdings" w:hint="default"/>
      </w:rPr>
    </w:lvl>
  </w:abstractNum>
  <w:abstractNum w:abstractNumId="124" w15:restartNumberingAfterBreak="0">
    <w:nsid w:val="6C525EAC"/>
    <w:multiLevelType w:val="hybridMultilevel"/>
    <w:tmpl w:val="FEB87F0E"/>
    <w:lvl w:ilvl="0" w:tplc="4288BEEE">
      <w:start w:val="1"/>
      <w:numFmt w:val="bullet"/>
      <w:lvlText w:val=""/>
      <w:lvlJc w:val="left"/>
      <w:pPr>
        <w:ind w:left="786" w:hanging="360"/>
      </w:pPr>
      <w:rPr>
        <w:rFonts w:ascii="Symbol" w:hAnsi="Symbol" w:hint="default"/>
      </w:rPr>
    </w:lvl>
    <w:lvl w:ilvl="1" w:tplc="04150003" w:tentative="1">
      <w:start w:val="1"/>
      <w:numFmt w:val="bullet"/>
      <w:lvlText w:val="o"/>
      <w:lvlJc w:val="left"/>
      <w:pPr>
        <w:ind w:left="1500" w:hanging="360"/>
      </w:pPr>
      <w:rPr>
        <w:rFonts w:ascii="Courier New" w:hAnsi="Courier New" w:cs="Courier New" w:hint="default"/>
      </w:rPr>
    </w:lvl>
    <w:lvl w:ilvl="2" w:tplc="04150005" w:tentative="1">
      <w:start w:val="1"/>
      <w:numFmt w:val="bullet"/>
      <w:lvlText w:val=""/>
      <w:lvlJc w:val="left"/>
      <w:pPr>
        <w:ind w:left="2220" w:hanging="360"/>
      </w:pPr>
      <w:rPr>
        <w:rFonts w:ascii="Wingdings" w:hAnsi="Wingdings" w:hint="default"/>
      </w:rPr>
    </w:lvl>
    <w:lvl w:ilvl="3" w:tplc="04150001" w:tentative="1">
      <w:start w:val="1"/>
      <w:numFmt w:val="bullet"/>
      <w:lvlText w:val=""/>
      <w:lvlJc w:val="left"/>
      <w:pPr>
        <w:ind w:left="2940" w:hanging="360"/>
      </w:pPr>
      <w:rPr>
        <w:rFonts w:ascii="Symbol" w:hAnsi="Symbol" w:hint="default"/>
      </w:rPr>
    </w:lvl>
    <w:lvl w:ilvl="4" w:tplc="04150003" w:tentative="1">
      <w:start w:val="1"/>
      <w:numFmt w:val="bullet"/>
      <w:lvlText w:val="o"/>
      <w:lvlJc w:val="left"/>
      <w:pPr>
        <w:ind w:left="3660" w:hanging="360"/>
      </w:pPr>
      <w:rPr>
        <w:rFonts w:ascii="Courier New" w:hAnsi="Courier New" w:cs="Courier New" w:hint="default"/>
      </w:rPr>
    </w:lvl>
    <w:lvl w:ilvl="5" w:tplc="04150005" w:tentative="1">
      <w:start w:val="1"/>
      <w:numFmt w:val="bullet"/>
      <w:lvlText w:val=""/>
      <w:lvlJc w:val="left"/>
      <w:pPr>
        <w:ind w:left="4380" w:hanging="360"/>
      </w:pPr>
      <w:rPr>
        <w:rFonts w:ascii="Wingdings" w:hAnsi="Wingdings" w:hint="default"/>
      </w:rPr>
    </w:lvl>
    <w:lvl w:ilvl="6" w:tplc="04150001" w:tentative="1">
      <w:start w:val="1"/>
      <w:numFmt w:val="bullet"/>
      <w:lvlText w:val=""/>
      <w:lvlJc w:val="left"/>
      <w:pPr>
        <w:ind w:left="5100" w:hanging="360"/>
      </w:pPr>
      <w:rPr>
        <w:rFonts w:ascii="Symbol" w:hAnsi="Symbol" w:hint="default"/>
      </w:rPr>
    </w:lvl>
    <w:lvl w:ilvl="7" w:tplc="04150003" w:tentative="1">
      <w:start w:val="1"/>
      <w:numFmt w:val="bullet"/>
      <w:lvlText w:val="o"/>
      <w:lvlJc w:val="left"/>
      <w:pPr>
        <w:ind w:left="5820" w:hanging="360"/>
      </w:pPr>
      <w:rPr>
        <w:rFonts w:ascii="Courier New" w:hAnsi="Courier New" w:cs="Courier New" w:hint="default"/>
      </w:rPr>
    </w:lvl>
    <w:lvl w:ilvl="8" w:tplc="04150005" w:tentative="1">
      <w:start w:val="1"/>
      <w:numFmt w:val="bullet"/>
      <w:lvlText w:val=""/>
      <w:lvlJc w:val="left"/>
      <w:pPr>
        <w:ind w:left="6540" w:hanging="360"/>
      </w:pPr>
      <w:rPr>
        <w:rFonts w:ascii="Wingdings" w:hAnsi="Wingdings" w:hint="default"/>
      </w:rPr>
    </w:lvl>
  </w:abstractNum>
  <w:abstractNum w:abstractNumId="125" w15:restartNumberingAfterBreak="0">
    <w:nsid w:val="6C7874CC"/>
    <w:multiLevelType w:val="hybridMultilevel"/>
    <w:tmpl w:val="3EBAC78E"/>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6" w15:restartNumberingAfterBreak="0">
    <w:nsid w:val="6C943F51"/>
    <w:multiLevelType w:val="hybridMultilevel"/>
    <w:tmpl w:val="823A68D0"/>
    <w:lvl w:ilvl="0" w:tplc="042EC1BC">
      <w:start w:val="1"/>
      <w:numFmt w:val="bullet"/>
      <w:lvlText w:val=""/>
      <w:lvlJc w:val="left"/>
      <w:pPr>
        <w:ind w:left="720" w:hanging="360"/>
      </w:pPr>
      <w:rPr>
        <w:rFonts w:ascii="Symbol" w:hAnsi="Symbol" w:hint="default"/>
        <w:color w:val="auto"/>
        <w14:shadow w14:blurRad="0" w14:dist="0" w14:dir="0" w14:sx="0" w14:sy="0" w14:kx="0" w14:ky="0" w14:algn="none">
          <w14:srgbClr w14:val="000000"/>
        </w14:shadow>
        <w14:textOutline w14:w="0" w14:cap="rnd" w14:cmpd="sng" w14:algn="ctr">
          <w14:noFill/>
          <w14:prstDash w14:val="solid"/>
          <w14:bevel/>
        </w14:textOutline>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7" w15:restartNumberingAfterBreak="0">
    <w:nsid w:val="6F0D219B"/>
    <w:multiLevelType w:val="hybridMultilevel"/>
    <w:tmpl w:val="00C85AAE"/>
    <w:lvl w:ilvl="0" w:tplc="4288BEEE">
      <w:start w:val="1"/>
      <w:numFmt w:val="bullet"/>
      <w:lvlText w:val=""/>
      <w:lvlJc w:val="left"/>
      <w:pPr>
        <w:ind w:left="1429" w:hanging="360"/>
      </w:pPr>
      <w:rPr>
        <w:rFonts w:ascii="Symbol" w:hAnsi="Symbol" w:hint="default"/>
      </w:rPr>
    </w:lvl>
    <w:lvl w:ilvl="1" w:tplc="04150003" w:tentative="1">
      <w:start w:val="1"/>
      <w:numFmt w:val="bullet"/>
      <w:lvlText w:val="o"/>
      <w:lvlJc w:val="left"/>
      <w:pPr>
        <w:ind w:left="2149" w:hanging="360"/>
      </w:pPr>
      <w:rPr>
        <w:rFonts w:ascii="Courier New" w:hAnsi="Courier New" w:cs="Courier New" w:hint="default"/>
      </w:rPr>
    </w:lvl>
    <w:lvl w:ilvl="2" w:tplc="04150005" w:tentative="1">
      <w:start w:val="1"/>
      <w:numFmt w:val="bullet"/>
      <w:lvlText w:val=""/>
      <w:lvlJc w:val="left"/>
      <w:pPr>
        <w:ind w:left="2869" w:hanging="360"/>
      </w:pPr>
      <w:rPr>
        <w:rFonts w:ascii="Wingdings" w:hAnsi="Wingdings" w:hint="default"/>
      </w:rPr>
    </w:lvl>
    <w:lvl w:ilvl="3" w:tplc="04150001" w:tentative="1">
      <w:start w:val="1"/>
      <w:numFmt w:val="bullet"/>
      <w:lvlText w:val=""/>
      <w:lvlJc w:val="left"/>
      <w:pPr>
        <w:ind w:left="3589" w:hanging="360"/>
      </w:pPr>
      <w:rPr>
        <w:rFonts w:ascii="Symbol" w:hAnsi="Symbol" w:hint="default"/>
      </w:rPr>
    </w:lvl>
    <w:lvl w:ilvl="4" w:tplc="04150003" w:tentative="1">
      <w:start w:val="1"/>
      <w:numFmt w:val="bullet"/>
      <w:lvlText w:val="o"/>
      <w:lvlJc w:val="left"/>
      <w:pPr>
        <w:ind w:left="4309" w:hanging="360"/>
      </w:pPr>
      <w:rPr>
        <w:rFonts w:ascii="Courier New" w:hAnsi="Courier New" w:cs="Courier New" w:hint="default"/>
      </w:rPr>
    </w:lvl>
    <w:lvl w:ilvl="5" w:tplc="04150005" w:tentative="1">
      <w:start w:val="1"/>
      <w:numFmt w:val="bullet"/>
      <w:lvlText w:val=""/>
      <w:lvlJc w:val="left"/>
      <w:pPr>
        <w:ind w:left="5029" w:hanging="360"/>
      </w:pPr>
      <w:rPr>
        <w:rFonts w:ascii="Wingdings" w:hAnsi="Wingdings" w:hint="default"/>
      </w:rPr>
    </w:lvl>
    <w:lvl w:ilvl="6" w:tplc="04150001" w:tentative="1">
      <w:start w:val="1"/>
      <w:numFmt w:val="bullet"/>
      <w:lvlText w:val=""/>
      <w:lvlJc w:val="left"/>
      <w:pPr>
        <w:ind w:left="5749" w:hanging="360"/>
      </w:pPr>
      <w:rPr>
        <w:rFonts w:ascii="Symbol" w:hAnsi="Symbol" w:hint="default"/>
      </w:rPr>
    </w:lvl>
    <w:lvl w:ilvl="7" w:tplc="04150003" w:tentative="1">
      <w:start w:val="1"/>
      <w:numFmt w:val="bullet"/>
      <w:lvlText w:val="o"/>
      <w:lvlJc w:val="left"/>
      <w:pPr>
        <w:ind w:left="6469" w:hanging="360"/>
      </w:pPr>
      <w:rPr>
        <w:rFonts w:ascii="Courier New" w:hAnsi="Courier New" w:cs="Courier New" w:hint="default"/>
      </w:rPr>
    </w:lvl>
    <w:lvl w:ilvl="8" w:tplc="04150005" w:tentative="1">
      <w:start w:val="1"/>
      <w:numFmt w:val="bullet"/>
      <w:lvlText w:val=""/>
      <w:lvlJc w:val="left"/>
      <w:pPr>
        <w:ind w:left="7189" w:hanging="360"/>
      </w:pPr>
      <w:rPr>
        <w:rFonts w:ascii="Wingdings" w:hAnsi="Wingdings" w:hint="default"/>
      </w:rPr>
    </w:lvl>
  </w:abstractNum>
  <w:abstractNum w:abstractNumId="128" w15:restartNumberingAfterBreak="0">
    <w:nsid w:val="704C5C0C"/>
    <w:multiLevelType w:val="hybridMultilevel"/>
    <w:tmpl w:val="FBA80478"/>
    <w:lvl w:ilvl="0" w:tplc="6452120A">
      <w:start w:val="1"/>
      <w:numFmt w:val="bullet"/>
      <w:lvlText w:val=""/>
      <w:lvlJc w:val="left"/>
      <w:pPr>
        <w:ind w:left="780" w:hanging="360"/>
      </w:pPr>
      <w:rPr>
        <w:rFonts w:ascii="Symbol" w:hAnsi="Symbol" w:hint="default"/>
      </w:rPr>
    </w:lvl>
    <w:lvl w:ilvl="1" w:tplc="04150003" w:tentative="1">
      <w:start w:val="1"/>
      <w:numFmt w:val="bullet"/>
      <w:lvlText w:val="o"/>
      <w:lvlJc w:val="left"/>
      <w:pPr>
        <w:ind w:left="1500" w:hanging="360"/>
      </w:pPr>
      <w:rPr>
        <w:rFonts w:ascii="Courier New" w:hAnsi="Courier New" w:cs="Courier New" w:hint="default"/>
      </w:rPr>
    </w:lvl>
    <w:lvl w:ilvl="2" w:tplc="04150005" w:tentative="1">
      <w:start w:val="1"/>
      <w:numFmt w:val="bullet"/>
      <w:lvlText w:val=""/>
      <w:lvlJc w:val="left"/>
      <w:pPr>
        <w:ind w:left="2220" w:hanging="360"/>
      </w:pPr>
      <w:rPr>
        <w:rFonts w:ascii="Wingdings" w:hAnsi="Wingdings" w:hint="default"/>
      </w:rPr>
    </w:lvl>
    <w:lvl w:ilvl="3" w:tplc="04150001" w:tentative="1">
      <w:start w:val="1"/>
      <w:numFmt w:val="bullet"/>
      <w:lvlText w:val=""/>
      <w:lvlJc w:val="left"/>
      <w:pPr>
        <w:ind w:left="2940" w:hanging="360"/>
      </w:pPr>
      <w:rPr>
        <w:rFonts w:ascii="Symbol" w:hAnsi="Symbol" w:hint="default"/>
      </w:rPr>
    </w:lvl>
    <w:lvl w:ilvl="4" w:tplc="04150003" w:tentative="1">
      <w:start w:val="1"/>
      <w:numFmt w:val="bullet"/>
      <w:lvlText w:val="o"/>
      <w:lvlJc w:val="left"/>
      <w:pPr>
        <w:ind w:left="3660" w:hanging="360"/>
      </w:pPr>
      <w:rPr>
        <w:rFonts w:ascii="Courier New" w:hAnsi="Courier New" w:cs="Courier New" w:hint="default"/>
      </w:rPr>
    </w:lvl>
    <w:lvl w:ilvl="5" w:tplc="04150005" w:tentative="1">
      <w:start w:val="1"/>
      <w:numFmt w:val="bullet"/>
      <w:lvlText w:val=""/>
      <w:lvlJc w:val="left"/>
      <w:pPr>
        <w:ind w:left="4380" w:hanging="360"/>
      </w:pPr>
      <w:rPr>
        <w:rFonts w:ascii="Wingdings" w:hAnsi="Wingdings" w:hint="default"/>
      </w:rPr>
    </w:lvl>
    <w:lvl w:ilvl="6" w:tplc="04150001" w:tentative="1">
      <w:start w:val="1"/>
      <w:numFmt w:val="bullet"/>
      <w:lvlText w:val=""/>
      <w:lvlJc w:val="left"/>
      <w:pPr>
        <w:ind w:left="5100" w:hanging="360"/>
      </w:pPr>
      <w:rPr>
        <w:rFonts w:ascii="Symbol" w:hAnsi="Symbol" w:hint="default"/>
      </w:rPr>
    </w:lvl>
    <w:lvl w:ilvl="7" w:tplc="04150003" w:tentative="1">
      <w:start w:val="1"/>
      <w:numFmt w:val="bullet"/>
      <w:lvlText w:val="o"/>
      <w:lvlJc w:val="left"/>
      <w:pPr>
        <w:ind w:left="5820" w:hanging="360"/>
      </w:pPr>
      <w:rPr>
        <w:rFonts w:ascii="Courier New" w:hAnsi="Courier New" w:cs="Courier New" w:hint="default"/>
      </w:rPr>
    </w:lvl>
    <w:lvl w:ilvl="8" w:tplc="04150005" w:tentative="1">
      <w:start w:val="1"/>
      <w:numFmt w:val="bullet"/>
      <w:lvlText w:val=""/>
      <w:lvlJc w:val="left"/>
      <w:pPr>
        <w:ind w:left="6540" w:hanging="360"/>
      </w:pPr>
      <w:rPr>
        <w:rFonts w:ascii="Wingdings" w:hAnsi="Wingdings" w:hint="default"/>
      </w:rPr>
    </w:lvl>
  </w:abstractNum>
  <w:abstractNum w:abstractNumId="129" w15:restartNumberingAfterBreak="0">
    <w:nsid w:val="704D1563"/>
    <w:multiLevelType w:val="hybridMultilevel"/>
    <w:tmpl w:val="44782B66"/>
    <w:lvl w:ilvl="0" w:tplc="17C093E2">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0" w15:restartNumberingAfterBreak="0">
    <w:nsid w:val="70750DF9"/>
    <w:multiLevelType w:val="hybridMultilevel"/>
    <w:tmpl w:val="7110D538"/>
    <w:lvl w:ilvl="0" w:tplc="17C093E2">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131" w15:restartNumberingAfterBreak="0">
    <w:nsid w:val="71714B24"/>
    <w:multiLevelType w:val="hybridMultilevel"/>
    <w:tmpl w:val="84B6C644"/>
    <w:lvl w:ilvl="0" w:tplc="BA68C13E">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Courier New" w:hint="default"/>
      </w:rPr>
    </w:lvl>
    <w:lvl w:ilvl="8" w:tplc="FFFFFFFF">
      <w:start w:val="1"/>
      <w:numFmt w:val="bullet"/>
      <w:lvlText w:val=""/>
      <w:lvlJc w:val="left"/>
      <w:pPr>
        <w:ind w:left="6480" w:hanging="360"/>
      </w:pPr>
      <w:rPr>
        <w:rFonts w:ascii="Wingdings" w:hAnsi="Wingdings" w:hint="default"/>
      </w:rPr>
    </w:lvl>
  </w:abstractNum>
  <w:abstractNum w:abstractNumId="132" w15:restartNumberingAfterBreak="0">
    <w:nsid w:val="71CA2595"/>
    <w:multiLevelType w:val="hybridMultilevel"/>
    <w:tmpl w:val="01DE0C22"/>
    <w:lvl w:ilvl="0" w:tplc="042EC1BC">
      <w:start w:val="1"/>
      <w:numFmt w:val="bullet"/>
      <w:lvlText w:val=""/>
      <w:lvlJc w:val="left"/>
      <w:pPr>
        <w:ind w:left="360" w:hanging="360"/>
      </w:pPr>
      <w:rPr>
        <w:rFonts w:ascii="Symbol" w:hAnsi="Symbol" w:hint="default"/>
        <w:color w:val="auto"/>
        <w14:shadow w14:blurRad="0" w14:dist="0" w14:dir="0" w14:sx="0" w14:sy="0" w14:kx="0" w14:ky="0" w14:algn="none">
          <w14:srgbClr w14:val="000000"/>
        </w14:shadow>
        <w14:textOutline w14:w="0" w14:cap="rnd" w14:cmpd="sng" w14:algn="ctr">
          <w14:noFill/>
          <w14:prstDash w14:val="solid"/>
          <w14:bevel/>
        </w14:textOutline>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133" w15:restartNumberingAfterBreak="0">
    <w:nsid w:val="72782A1D"/>
    <w:multiLevelType w:val="hybridMultilevel"/>
    <w:tmpl w:val="DFEE3CAA"/>
    <w:lvl w:ilvl="0" w:tplc="AA8E9300">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4" w15:restartNumberingAfterBreak="0">
    <w:nsid w:val="73CF0B25"/>
    <w:multiLevelType w:val="hybridMultilevel"/>
    <w:tmpl w:val="9A88DBA4"/>
    <w:lvl w:ilvl="0" w:tplc="D4185EA8">
      <w:start w:val="1"/>
      <w:numFmt w:val="bullet"/>
      <w:lvlText w:val="–"/>
      <w:lvlJc w:val="left"/>
      <w:pPr>
        <w:ind w:left="720" w:hanging="360"/>
      </w:pPr>
      <w:rPr>
        <w:rFonts w:ascii="Times" w:hAnsi="Times"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5" w15:restartNumberingAfterBreak="0">
    <w:nsid w:val="757B3513"/>
    <w:multiLevelType w:val="hybridMultilevel"/>
    <w:tmpl w:val="A72CC95A"/>
    <w:lvl w:ilvl="0" w:tplc="A2BA3E16">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6" w15:restartNumberingAfterBreak="0">
    <w:nsid w:val="75980B36"/>
    <w:multiLevelType w:val="hybridMultilevel"/>
    <w:tmpl w:val="146E4880"/>
    <w:lvl w:ilvl="0" w:tplc="0415000F">
      <w:start w:val="1"/>
      <w:numFmt w:val="decimal"/>
      <w:lvlText w:val="%1."/>
      <w:lvlJc w:val="left"/>
      <w:pPr>
        <w:tabs>
          <w:tab w:val="num" w:pos="360"/>
        </w:tabs>
        <w:ind w:left="360" w:hanging="360"/>
      </w:pPr>
      <w:rPr>
        <w:rFonts w:hint="default"/>
      </w:rPr>
    </w:lvl>
    <w:lvl w:ilvl="1" w:tplc="04150019" w:tentative="1">
      <w:start w:val="1"/>
      <w:numFmt w:val="lowerLetter"/>
      <w:lvlText w:val="%2."/>
      <w:lvlJc w:val="left"/>
      <w:pPr>
        <w:tabs>
          <w:tab w:val="num" w:pos="1440"/>
        </w:tabs>
        <w:ind w:left="1440" w:hanging="360"/>
      </w:pPr>
    </w:lvl>
    <w:lvl w:ilvl="2" w:tplc="0415001B" w:tentative="1">
      <w:start w:val="1"/>
      <w:numFmt w:val="lowerRoman"/>
      <w:lvlText w:val="%3."/>
      <w:lvlJc w:val="right"/>
      <w:pPr>
        <w:tabs>
          <w:tab w:val="num" w:pos="2160"/>
        </w:tabs>
        <w:ind w:left="2160" w:hanging="180"/>
      </w:pPr>
    </w:lvl>
    <w:lvl w:ilvl="3" w:tplc="0415000F" w:tentative="1">
      <w:start w:val="1"/>
      <w:numFmt w:val="decimal"/>
      <w:lvlText w:val="%4."/>
      <w:lvlJc w:val="left"/>
      <w:pPr>
        <w:tabs>
          <w:tab w:val="num" w:pos="2880"/>
        </w:tabs>
        <w:ind w:left="2880" w:hanging="360"/>
      </w:pPr>
    </w:lvl>
    <w:lvl w:ilvl="4" w:tplc="04150019" w:tentative="1">
      <w:start w:val="1"/>
      <w:numFmt w:val="lowerLetter"/>
      <w:lvlText w:val="%5."/>
      <w:lvlJc w:val="left"/>
      <w:pPr>
        <w:tabs>
          <w:tab w:val="num" w:pos="3600"/>
        </w:tabs>
        <w:ind w:left="3600" w:hanging="360"/>
      </w:pPr>
    </w:lvl>
    <w:lvl w:ilvl="5" w:tplc="0415001B" w:tentative="1">
      <w:start w:val="1"/>
      <w:numFmt w:val="lowerRoman"/>
      <w:lvlText w:val="%6."/>
      <w:lvlJc w:val="right"/>
      <w:pPr>
        <w:tabs>
          <w:tab w:val="num" w:pos="4320"/>
        </w:tabs>
        <w:ind w:left="4320" w:hanging="180"/>
      </w:pPr>
    </w:lvl>
    <w:lvl w:ilvl="6" w:tplc="0415000F" w:tentative="1">
      <w:start w:val="1"/>
      <w:numFmt w:val="decimal"/>
      <w:lvlText w:val="%7."/>
      <w:lvlJc w:val="left"/>
      <w:pPr>
        <w:tabs>
          <w:tab w:val="num" w:pos="5040"/>
        </w:tabs>
        <w:ind w:left="5040" w:hanging="360"/>
      </w:pPr>
    </w:lvl>
    <w:lvl w:ilvl="7" w:tplc="04150019" w:tentative="1">
      <w:start w:val="1"/>
      <w:numFmt w:val="lowerLetter"/>
      <w:lvlText w:val="%8."/>
      <w:lvlJc w:val="left"/>
      <w:pPr>
        <w:tabs>
          <w:tab w:val="num" w:pos="5760"/>
        </w:tabs>
        <w:ind w:left="5760" w:hanging="360"/>
      </w:pPr>
    </w:lvl>
    <w:lvl w:ilvl="8" w:tplc="0415001B" w:tentative="1">
      <w:start w:val="1"/>
      <w:numFmt w:val="lowerRoman"/>
      <w:lvlText w:val="%9."/>
      <w:lvlJc w:val="right"/>
      <w:pPr>
        <w:tabs>
          <w:tab w:val="num" w:pos="6480"/>
        </w:tabs>
        <w:ind w:left="6480" w:hanging="180"/>
      </w:pPr>
    </w:lvl>
  </w:abstractNum>
  <w:abstractNum w:abstractNumId="137" w15:restartNumberingAfterBreak="0">
    <w:nsid w:val="75B567AB"/>
    <w:multiLevelType w:val="hybridMultilevel"/>
    <w:tmpl w:val="9EACAA44"/>
    <w:lvl w:ilvl="0" w:tplc="A2BA3E16">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8" w15:restartNumberingAfterBreak="0">
    <w:nsid w:val="75EC37EB"/>
    <w:multiLevelType w:val="hybridMultilevel"/>
    <w:tmpl w:val="C51684BC"/>
    <w:lvl w:ilvl="0" w:tplc="45F8D0A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9" w15:restartNumberingAfterBreak="0">
    <w:nsid w:val="75EE7D58"/>
    <w:multiLevelType w:val="hybridMultilevel"/>
    <w:tmpl w:val="E618BB44"/>
    <w:lvl w:ilvl="0" w:tplc="4364D8F8">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0" w15:restartNumberingAfterBreak="0">
    <w:nsid w:val="79DE183A"/>
    <w:multiLevelType w:val="hybridMultilevel"/>
    <w:tmpl w:val="DDF46102"/>
    <w:lvl w:ilvl="0" w:tplc="4288BEEE">
      <w:start w:val="1"/>
      <w:numFmt w:val="bullet"/>
      <w:lvlText w:val=""/>
      <w:lvlJc w:val="left"/>
      <w:pPr>
        <w:ind w:left="1146" w:hanging="360"/>
      </w:pPr>
      <w:rPr>
        <w:rFonts w:ascii="Symbol" w:hAnsi="Symbol" w:hint="default"/>
        <w:color w:val="auto"/>
      </w:rPr>
    </w:lvl>
    <w:lvl w:ilvl="1" w:tplc="04150003" w:tentative="1">
      <w:start w:val="1"/>
      <w:numFmt w:val="bullet"/>
      <w:lvlText w:val="o"/>
      <w:lvlJc w:val="left"/>
      <w:pPr>
        <w:ind w:left="1866" w:hanging="360"/>
      </w:pPr>
      <w:rPr>
        <w:rFonts w:ascii="Courier New" w:hAnsi="Courier New" w:cs="Courier New" w:hint="default"/>
      </w:rPr>
    </w:lvl>
    <w:lvl w:ilvl="2" w:tplc="04150005" w:tentative="1">
      <w:start w:val="1"/>
      <w:numFmt w:val="bullet"/>
      <w:lvlText w:val=""/>
      <w:lvlJc w:val="left"/>
      <w:pPr>
        <w:ind w:left="2586" w:hanging="360"/>
      </w:pPr>
      <w:rPr>
        <w:rFonts w:ascii="Wingdings" w:hAnsi="Wingdings" w:hint="default"/>
      </w:rPr>
    </w:lvl>
    <w:lvl w:ilvl="3" w:tplc="04150001" w:tentative="1">
      <w:start w:val="1"/>
      <w:numFmt w:val="bullet"/>
      <w:lvlText w:val=""/>
      <w:lvlJc w:val="left"/>
      <w:pPr>
        <w:ind w:left="3306" w:hanging="360"/>
      </w:pPr>
      <w:rPr>
        <w:rFonts w:ascii="Symbol" w:hAnsi="Symbol" w:hint="default"/>
      </w:rPr>
    </w:lvl>
    <w:lvl w:ilvl="4" w:tplc="04150003" w:tentative="1">
      <w:start w:val="1"/>
      <w:numFmt w:val="bullet"/>
      <w:lvlText w:val="o"/>
      <w:lvlJc w:val="left"/>
      <w:pPr>
        <w:ind w:left="4026" w:hanging="360"/>
      </w:pPr>
      <w:rPr>
        <w:rFonts w:ascii="Courier New" w:hAnsi="Courier New" w:cs="Courier New" w:hint="default"/>
      </w:rPr>
    </w:lvl>
    <w:lvl w:ilvl="5" w:tplc="04150005" w:tentative="1">
      <w:start w:val="1"/>
      <w:numFmt w:val="bullet"/>
      <w:lvlText w:val=""/>
      <w:lvlJc w:val="left"/>
      <w:pPr>
        <w:ind w:left="4746" w:hanging="360"/>
      </w:pPr>
      <w:rPr>
        <w:rFonts w:ascii="Wingdings" w:hAnsi="Wingdings" w:hint="default"/>
      </w:rPr>
    </w:lvl>
    <w:lvl w:ilvl="6" w:tplc="04150001" w:tentative="1">
      <w:start w:val="1"/>
      <w:numFmt w:val="bullet"/>
      <w:lvlText w:val=""/>
      <w:lvlJc w:val="left"/>
      <w:pPr>
        <w:ind w:left="5466" w:hanging="360"/>
      </w:pPr>
      <w:rPr>
        <w:rFonts w:ascii="Symbol" w:hAnsi="Symbol" w:hint="default"/>
      </w:rPr>
    </w:lvl>
    <w:lvl w:ilvl="7" w:tplc="04150003" w:tentative="1">
      <w:start w:val="1"/>
      <w:numFmt w:val="bullet"/>
      <w:lvlText w:val="o"/>
      <w:lvlJc w:val="left"/>
      <w:pPr>
        <w:ind w:left="6186" w:hanging="360"/>
      </w:pPr>
      <w:rPr>
        <w:rFonts w:ascii="Courier New" w:hAnsi="Courier New" w:cs="Courier New" w:hint="default"/>
      </w:rPr>
    </w:lvl>
    <w:lvl w:ilvl="8" w:tplc="04150005" w:tentative="1">
      <w:start w:val="1"/>
      <w:numFmt w:val="bullet"/>
      <w:lvlText w:val=""/>
      <w:lvlJc w:val="left"/>
      <w:pPr>
        <w:ind w:left="6906" w:hanging="360"/>
      </w:pPr>
      <w:rPr>
        <w:rFonts w:ascii="Wingdings" w:hAnsi="Wingdings" w:hint="default"/>
      </w:rPr>
    </w:lvl>
  </w:abstractNum>
  <w:abstractNum w:abstractNumId="141" w15:restartNumberingAfterBreak="0">
    <w:nsid w:val="7A5F692C"/>
    <w:multiLevelType w:val="hybridMultilevel"/>
    <w:tmpl w:val="F3663886"/>
    <w:lvl w:ilvl="0" w:tplc="042EC1BC">
      <w:start w:val="1"/>
      <w:numFmt w:val="bullet"/>
      <w:lvlText w:val=""/>
      <w:lvlJc w:val="left"/>
      <w:pPr>
        <w:ind w:left="720" w:hanging="360"/>
      </w:pPr>
      <w:rPr>
        <w:rFonts w:ascii="Symbol" w:hAnsi="Symbol" w:hint="default"/>
        <w:shadow w:val="0"/>
        <w:emboss w:val="0"/>
        <w:imprint w:val="0"/>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2" w15:restartNumberingAfterBreak="0">
    <w:nsid w:val="7A6D0483"/>
    <w:multiLevelType w:val="hybridMultilevel"/>
    <w:tmpl w:val="A4167458"/>
    <w:lvl w:ilvl="0" w:tplc="45F8D0A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3" w15:restartNumberingAfterBreak="0">
    <w:nsid w:val="7B7D2F2E"/>
    <w:multiLevelType w:val="hybridMultilevel"/>
    <w:tmpl w:val="D4C63F70"/>
    <w:lvl w:ilvl="0" w:tplc="8BA6D4D6">
      <w:start w:val="1"/>
      <w:numFmt w:val="bullet"/>
      <w:lvlText w:val=""/>
      <w:lvlJc w:val="left"/>
      <w:pPr>
        <w:ind w:left="360" w:hanging="360"/>
      </w:pPr>
      <w:rPr>
        <w:rFonts w:ascii="Symbol" w:hAnsi="Symbol" w:hint="default"/>
      </w:rPr>
    </w:lvl>
    <w:lvl w:ilvl="1" w:tplc="04150003">
      <w:start w:val="1"/>
      <w:numFmt w:val="bullet"/>
      <w:lvlText w:val="o"/>
      <w:lvlJc w:val="left"/>
      <w:pPr>
        <w:ind w:left="1080" w:hanging="360"/>
      </w:pPr>
      <w:rPr>
        <w:rFonts w:ascii="Courier New" w:hAnsi="Courier New" w:cs="Courier New" w:hint="default"/>
      </w:rPr>
    </w:lvl>
    <w:lvl w:ilvl="2" w:tplc="04150005">
      <w:start w:val="1"/>
      <w:numFmt w:val="bullet"/>
      <w:lvlText w:val=""/>
      <w:lvlJc w:val="left"/>
      <w:pPr>
        <w:ind w:left="1800" w:hanging="360"/>
      </w:pPr>
      <w:rPr>
        <w:rFonts w:ascii="Wingdings" w:hAnsi="Wingdings" w:hint="default"/>
      </w:rPr>
    </w:lvl>
    <w:lvl w:ilvl="3" w:tplc="04150001">
      <w:start w:val="1"/>
      <w:numFmt w:val="bullet"/>
      <w:lvlText w:val=""/>
      <w:lvlJc w:val="left"/>
      <w:pPr>
        <w:ind w:left="2520" w:hanging="360"/>
      </w:pPr>
      <w:rPr>
        <w:rFonts w:ascii="Symbol" w:hAnsi="Symbol" w:hint="default"/>
      </w:rPr>
    </w:lvl>
    <w:lvl w:ilvl="4" w:tplc="04150003">
      <w:start w:val="1"/>
      <w:numFmt w:val="bullet"/>
      <w:lvlText w:val="o"/>
      <w:lvlJc w:val="left"/>
      <w:pPr>
        <w:ind w:left="3240" w:hanging="360"/>
      </w:pPr>
      <w:rPr>
        <w:rFonts w:ascii="Courier New" w:hAnsi="Courier New" w:cs="Courier New" w:hint="default"/>
      </w:rPr>
    </w:lvl>
    <w:lvl w:ilvl="5" w:tplc="04150005">
      <w:start w:val="1"/>
      <w:numFmt w:val="bullet"/>
      <w:lvlText w:val=""/>
      <w:lvlJc w:val="left"/>
      <w:pPr>
        <w:ind w:left="3960" w:hanging="360"/>
      </w:pPr>
      <w:rPr>
        <w:rFonts w:ascii="Wingdings" w:hAnsi="Wingdings" w:hint="default"/>
      </w:rPr>
    </w:lvl>
    <w:lvl w:ilvl="6" w:tplc="04150001">
      <w:start w:val="1"/>
      <w:numFmt w:val="bullet"/>
      <w:lvlText w:val=""/>
      <w:lvlJc w:val="left"/>
      <w:pPr>
        <w:ind w:left="4680" w:hanging="360"/>
      </w:pPr>
      <w:rPr>
        <w:rFonts w:ascii="Symbol" w:hAnsi="Symbol" w:hint="default"/>
      </w:rPr>
    </w:lvl>
    <w:lvl w:ilvl="7" w:tplc="04150003">
      <w:start w:val="1"/>
      <w:numFmt w:val="bullet"/>
      <w:lvlText w:val="o"/>
      <w:lvlJc w:val="left"/>
      <w:pPr>
        <w:ind w:left="5400" w:hanging="360"/>
      </w:pPr>
      <w:rPr>
        <w:rFonts w:ascii="Courier New" w:hAnsi="Courier New" w:cs="Courier New" w:hint="default"/>
      </w:rPr>
    </w:lvl>
    <w:lvl w:ilvl="8" w:tplc="04150005">
      <w:start w:val="1"/>
      <w:numFmt w:val="bullet"/>
      <w:lvlText w:val=""/>
      <w:lvlJc w:val="left"/>
      <w:pPr>
        <w:ind w:left="6120" w:hanging="360"/>
      </w:pPr>
      <w:rPr>
        <w:rFonts w:ascii="Wingdings" w:hAnsi="Wingdings" w:hint="default"/>
      </w:rPr>
    </w:lvl>
  </w:abstractNum>
  <w:abstractNum w:abstractNumId="144" w15:restartNumberingAfterBreak="0">
    <w:nsid w:val="7DE03CD1"/>
    <w:multiLevelType w:val="hybridMultilevel"/>
    <w:tmpl w:val="C6EA9FC4"/>
    <w:lvl w:ilvl="0" w:tplc="3620F39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5" w15:restartNumberingAfterBreak="0">
    <w:nsid w:val="7E33413C"/>
    <w:multiLevelType w:val="hybridMultilevel"/>
    <w:tmpl w:val="8C9499BE"/>
    <w:lvl w:ilvl="0" w:tplc="4288BEEE">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6" w15:restartNumberingAfterBreak="0">
    <w:nsid w:val="7E3A38E7"/>
    <w:multiLevelType w:val="hybridMultilevel"/>
    <w:tmpl w:val="7D68818A"/>
    <w:lvl w:ilvl="0" w:tplc="3620F39C">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7" w15:restartNumberingAfterBreak="0">
    <w:nsid w:val="7E956101"/>
    <w:multiLevelType w:val="hybridMultilevel"/>
    <w:tmpl w:val="8222D8D0"/>
    <w:lvl w:ilvl="0" w:tplc="E2987798">
      <w:start w:val="1"/>
      <w:numFmt w:val="bullet"/>
      <w:lvlText w:val="–"/>
      <w:lvlJc w:val="left"/>
      <w:pPr>
        <w:tabs>
          <w:tab w:val="num" w:pos="783"/>
        </w:tabs>
        <w:ind w:left="783" w:hanging="360"/>
      </w:pPr>
      <w:rPr>
        <w:rFonts w:ascii="Times New Roman" w:hAnsi="Times New Roman" w:cs="Times New Roman" w:hint="default"/>
      </w:rPr>
    </w:lvl>
    <w:lvl w:ilvl="1" w:tplc="04150003" w:tentative="1">
      <w:start w:val="1"/>
      <w:numFmt w:val="bullet"/>
      <w:lvlText w:val="o"/>
      <w:lvlJc w:val="left"/>
      <w:pPr>
        <w:ind w:left="1503" w:hanging="360"/>
      </w:pPr>
      <w:rPr>
        <w:rFonts w:ascii="Courier New" w:hAnsi="Courier New" w:cs="Courier New" w:hint="default"/>
      </w:rPr>
    </w:lvl>
    <w:lvl w:ilvl="2" w:tplc="04150005" w:tentative="1">
      <w:start w:val="1"/>
      <w:numFmt w:val="bullet"/>
      <w:lvlText w:val=""/>
      <w:lvlJc w:val="left"/>
      <w:pPr>
        <w:ind w:left="2223" w:hanging="360"/>
      </w:pPr>
      <w:rPr>
        <w:rFonts w:ascii="Wingdings" w:hAnsi="Wingdings" w:hint="default"/>
      </w:rPr>
    </w:lvl>
    <w:lvl w:ilvl="3" w:tplc="04150001" w:tentative="1">
      <w:start w:val="1"/>
      <w:numFmt w:val="bullet"/>
      <w:lvlText w:val=""/>
      <w:lvlJc w:val="left"/>
      <w:pPr>
        <w:ind w:left="2943" w:hanging="360"/>
      </w:pPr>
      <w:rPr>
        <w:rFonts w:ascii="Symbol" w:hAnsi="Symbol" w:hint="default"/>
      </w:rPr>
    </w:lvl>
    <w:lvl w:ilvl="4" w:tplc="04150003" w:tentative="1">
      <w:start w:val="1"/>
      <w:numFmt w:val="bullet"/>
      <w:lvlText w:val="o"/>
      <w:lvlJc w:val="left"/>
      <w:pPr>
        <w:ind w:left="3663" w:hanging="360"/>
      </w:pPr>
      <w:rPr>
        <w:rFonts w:ascii="Courier New" w:hAnsi="Courier New" w:cs="Courier New" w:hint="default"/>
      </w:rPr>
    </w:lvl>
    <w:lvl w:ilvl="5" w:tplc="04150005" w:tentative="1">
      <w:start w:val="1"/>
      <w:numFmt w:val="bullet"/>
      <w:lvlText w:val=""/>
      <w:lvlJc w:val="left"/>
      <w:pPr>
        <w:ind w:left="4383" w:hanging="360"/>
      </w:pPr>
      <w:rPr>
        <w:rFonts w:ascii="Wingdings" w:hAnsi="Wingdings" w:hint="default"/>
      </w:rPr>
    </w:lvl>
    <w:lvl w:ilvl="6" w:tplc="04150001" w:tentative="1">
      <w:start w:val="1"/>
      <w:numFmt w:val="bullet"/>
      <w:lvlText w:val=""/>
      <w:lvlJc w:val="left"/>
      <w:pPr>
        <w:ind w:left="5103" w:hanging="360"/>
      </w:pPr>
      <w:rPr>
        <w:rFonts w:ascii="Symbol" w:hAnsi="Symbol" w:hint="default"/>
      </w:rPr>
    </w:lvl>
    <w:lvl w:ilvl="7" w:tplc="04150003" w:tentative="1">
      <w:start w:val="1"/>
      <w:numFmt w:val="bullet"/>
      <w:lvlText w:val="o"/>
      <w:lvlJc w:val="left"/>
      <w:pPr>
        <w:ind w:left="5823" w:hanging="360"/>
      </w:pPr>
      <w:rPr>
        <w:rFonts w:ascii="Courier New" w:hAnsi="Courier New" w:cs="Courier New" w:hint="default"/>
      </w:rPr>
    </w:lvl>
    <w:lvl w:ilvl="8" w:tplc="04150005" w:tentative="1">
      <w:start w:val="1"/>
      <w:numFmt w:val="bullet"/>
      <w:lvlText w:val=""/>
      <w:lvlJc w:val="left"/>
      <w:pPr>
        <w:ind w:left="6543" w:hanging="360"/>
      </w:pPr>
      <w:rPr>
        <w:rFonts w:ascii="Wingdings" w:hAnsi="Wingdings" w:hint="default"/>
      </w:rPr>
    </w:lvl>
  </w:abstractNum>
  <w:num w:numId="1" w16cid:durableId="1926065643">
    <w:abstractNumId w:val="25"/>
  </w:num>
  <w:num w:numId="2" w16cid:durableId="1352146941">
    <w:abstractNumId w:val="114"/>
  </w:num>
  <w:num w:numId="3" w16cid:durableId="1953634267">
    <w:abstractNumId w:val="105"/>
  </w:num>
  <w:num w:numId="4" w16cid:durableId="639381913">
    <w:abstractNumId w:val="70"/>
  </w:num>
  <w:num w:numId="5" w16cid:durableId="653224335">
    <w:abstractNumId w:val="94"/>
  </w:num>
  <w:num w:numId="6" w16cid:durableId="692152583">
    <w:abstractNumId w:val="40"/>
  </w:num>
  <w:num w:numId="7" w16cid:durableId="104541876">
    <w:abstractNumId w:val="48"/>
  </w:num>
  <w:num w:numId="8" w16cid:durableId="1245072128">
    <w:abstractNumId w:val="129"/>
  </w:num>
  <w:num w:numId="9" w16cid:durableId="2073117317">
    <w:abstractNumId w:val="41"/>
  </w:num>
  <w:num w:numId="10" w16cid:durableId="888495085">
    <w:abstractNumId w:val="130"/>
  </w:num>
  <w:num w:numId="11" w16cid:durableId="132448618">
    <w:abstractNumId w:val="44"/>
  </w:num>
  <w:num w:numId="12" w16cid:durableId="2104690008">
    <w:abstractNumId w:val="108"/>
  </w:num>
  <w:num w:numId="13" w16cid:durableId="2018579206">
    <w:abstractNumId w:val="35"/>
  </w:num>
  <w:num w:numId="14" w16cid:durableId="1866750563">
    <w:abstractNumId w:val="69"/>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19770751">
    <w:abstractNumId w:val="121"/>
  </w:num>
  <w:num w:numId="16" w16cid:durableId="1085688370">
    <w:abstractNumId w:val="65"/>
  </w:num>
  <w:num w:numId="17" w16cid:durableId="710154628">
    <w:abstractNumId w:val="7"/>
  </w:num>
  <w:num w:numId="18" w16cid:durableId="140000001">
    <w:abstractNumId w:val="113"/>
  </w:num>
  <w:num w:numId="19" w16cid:durableId="385111528">
    <w:abstractNumId w:val="112"/>
  </w:num>
  <w:num w:numId="20" w16cid:durableId="2005082266">
    <w:abstractNumId w:val="125"/>
  </w:num>
  <w:num w:numId="21" w16cid:durableId="2007858247">
    <w:abstractNumId w:val="145"/>
  </w:num>
  <w:num w:numId="22" w16cid:durableId="750274605">
    <w:abstractNumId w:val="109"/>
  </w:num>
  <w:num w:numId="23" w16cid:durableId="1415056706">
    <w:abstractNumId w:val="29"/>
  </w:num>
  <w:num w:numId="24" w16cid:durableId="1206210266">
    <w:abstractNumId w:val="16"/>
  </w:num>
  <w:num w:numId="25" w16cid:durableId="835615305">
    <w:abstractNumId w:val="1"/>
  </w:num>
  <w:num w:numId="26" w16cid:durableId="507867704">
    <w:abstractNumId w:val="2"/>
  </w:num>
  <w:num w:numId="27" w16cid:durableId="604271524">
    <w:abstractNumId w:val="3"/>
  </w:num>
  <w:num w:numId="28" w16cid:durableId="814028784">
    <w:abstractNumId w:val="95"/>
  </w:num>
  <w:num w:numId="29" w16cid:durableId="1919709185">
    <w:abstractNumId w:val="92"/>
  </w:num>
  <w:num w:numId="30" w16cid:durableId="1318073724">
    <w:abstractNumId w:val="90"/>
  </w:num>
  <w:num w:numId="31" w16cid:durableId="452792703">
    <w:abstractNumId w:val="132"/>
  </w:num>
  <w:num w:numId="32" w16cid:durableId="1969626812">
    <w:abstractNumId w:val="59"/>
  </w:num>
  <w:num w:numId="33" w16cid:durableId="1445269842">
    <w:abstractNumId w:val="87"/>
  </w:num>
  <w:num w:numId="34" w16cid:durableId="814684409">
    <w:abstractNumId w:val="82"/>
  </w:num>
  <w:num w:numId="35" w16cid:durableId="1072193632">
    <w:abstractNumId w:val="56"/>
  </w:num>
  <w:num w:numId="36" w16cid:durableId="2145272864">
    <w:abstractNumId w:val="135"/>
  </w:num>
  <w:num w:numId="37" w16cid:durableId="1293636592">
    <w:abstractNumId w:val="45"/>
  </w:num>
  <w:num w:numId="38" w16cid:durableId="1569068568">
    <w:abstractNumId w:val="6"/>
  </w:num>
  <w:num w:numId="39" w16cid:durableId="1835679759">
    <w:abstractNumId w:val="75"/>
  </w:num>
  <w:num w:numId="40" w16cid:durableId="1248463380">
    <w:abstractNumId w:val="4"/>
  </w:num>
  <w:num w:numId="41" w16cid:durableId="1047996024">
    <w:abstractNumId w:val="51"/>
  </w:num>
  <w:num w:numId="42" w16cid:durableId="180776578">
    <w:abstractNumId w:val="84"/>
  </w:num>
  <w:num w:numId="43" w16cid:durableId="961349437">
    <w:abstractNumId w:val="43"/>
  </w:num>
  <w:num w:numId="44" w16cid:durableId="1732075605">
    <w:abstractNumId w:val="15"/>
  </w:num>
  <w:num w:numId="45" w16cid:durableId="1568884218">
    <w:abstractNumId w:val="106"/>
  </w:num>
  <w:num w:numId="46" w16cid:durableId="1504662765">
    <w:abstractNumId w:val="137"/>
  </w:num>
  <w:num w:numId="47" w16cid:durableId="1071342656">
    <w:abstractNumId w:val="17"/>
  </w:num>
  <w:num w:numId="48" w16cid:durableId="2023167054">
    <w:abstractNumId w:val="100"/>
  </w:num>
  <w:num w:numId="49" w16cid:durableId="387994903">
    <w:abstractNumId w:val="131"/>
  </w:num>
  <w:num w:numId="50" w16cid:durableId="375815822">
    <w:abstractNumId w:val="62"/>
  </w:num>
  <w:num w:numId="51" w16cid:durableId="1867667901">
    <w:abstractNumId w:val="10"/>
  </w:num>
  <w:num w:numId="52" w16cid:durableId="1893157409">
    <w:abstractNumId w:val="14"/>
  </w:num>
  <w:num w:numId="53" w16cid:durableId="449709368">
    <w:abstractNumId w:val="118"/>
  </w:num>
  <w:num w:numId="54" w16cid:durableId="1941832713">
    <w:abstractNumId w:val="66"/>
  </w:num>
  <w:num w:numId="55" w16cid:durableId="2064407985">
    <w:abstractNumId w:val="63"/>
  </w:num>
  <w:num w:numId="56" w16cid:durableId="2079012009">
    <w:abstractNumId w:val="38"/>
  </w:num>
  <w:num w:numId="57" w16cid:durableId="1982345508">
    <w:abstractNumId w:val="98"/>
  </w:num>
  <w:num w:numId="58" w16cid:durableId="1143307789">
    <w:abstractNumId w:val="83"/>
  </w:num>
  <w:num w:numId="59" w16cid:durableId="97338918">
    <w:abstractNumId w:val="27"/>
  </w:num>
  <w:num w:numId="60" w16cid:durableId="1729377657">
    <w:abstractNumId w:val="122"/>
  </w:num>
  <w:num w:numId="61" w16cid:durableId="526724757">
    <w:abstractNumId w:val="53"/>
  </w:num>
  <w:num w:numId="62" w16cid:durableId="1396391757">
    <w:abstractNumId w:val="126"/>
  </w:num>
  <w:num w:numId="63" w16cid:durableId="876357766">
    <w:abstractNumId w:val="99"/>
  </w:num>
  <w:num w:numId="64" w16cid:durableId="1527475854">
    <w:abstractNumId w:val="141"/>
  </w:num>
  <w:num w:numId="65" w16cid:durableId="1194811143">
    <w:abstractNumId w:val="26"/>
  </w:num>
  <w:num w:numId="66" w16cid:durableId="1261992426">
    <w:abstractNumId w:val="30"/>
  </w:num>
  <w:num w:numId="67" w16cid:durableId="1404377857">
    <w:abstractNumId w:val="32"/>
  </w:num>
  <w:num w:numId="68" w16cid:durableId="1503857160">
    <w:abstractNumId w:val="33"/>
  </w:num>
  <w:num w:numId="69" w16cid:durableId="2017416982">
    <w:abstractNumId w:val="58"/>
  </w:num>
  <w:num w:numId="70" w16cid:durableId="918828867">
    <w:abstractNumId w:val="134"/>
  </w:num>
  <w:num w:numId="71" w16cid:durableId="1078526565">
    <w:abstractNumId w:val="86"/>
  </w:num>
  <w:num w:numId="72" w16cid:durableId="411053675">
    <w:abstractNumId w:val="147"/>
  </w:num>
  <w:num w:numId="73" w16cid:durableId="2086146159">
    <w:abstractNumId w:val="79"/>
  </w:num>
  <w:num w:numId="74" w16cid:durableId="503672402">
    <w:abstractNumId w:val="37"/>
  </w:num>
  <w:num w:numId="75" w16cid:durableId="1712143945">
    <w:abstractNumId w:val="71"/>
  </w:num>
  <w:num w:numId="76" w16cid:durableId="1139953654">
    <w:abstractNumId w:val="101"/>
  </w:num>
  <w:num w:numId="77" w16cid:durableId="1912696699">
    <w:abstractNumId w:val="133"/>
  </w:num>
  <w:num w:numId="78" w16cid:durableId="1805848090">
    <w:abstractNumId w:val="52"/>
  </w:num>
  <w:num w:numId="79" w16cid:durableId="713849116">
    <w:abstractNumId w:val="73"/>
  </w:num>
  <w:num w:numId="80" w16cid:durableId="420107520">
    <w:abstractNumId w:val="146"/>
  </w:num>
  <w:num w:numId="81" w16cid:durableId="2019112236">
    <w:abstractNumId w:val="34"/>
  </w:num>
  <w:num w:numId="82" w16cid:durableId="524095760">
    <w:abstractNumId w:val="64"/>
  </w:num>
  <w:num w:numId="83" w16cid:durableId="1050305782">
    <w:abstractNumId w:val="8"/>
  </w:num>
  <w:num w:numId="84" w16cid:durableId="605236933">
    <w:abstractNumId w:val="88"/>
  </w:num>
  <w:num w:numId="85" w16cid:durableId="2093236720">
    <w:abstractNumId w:val="19"/>
  </w:num>
  <w:num w:numId="86" w16cid:durableId="1344209223">
    <w:abstractNumId w:val="140"/>
  </w:num>
  <w:num w:numId="87" w16cid:durableId="776869558">
    <w:abstractNumId w:val="124"/>
  </w:num>
  <w:num w:numId="88" w16cid:durableId="2143308565">
    <w:abstractNumId w:val="143"/>
  </w:num>
  <w:num w:numId="89" w16cid:durableId="761268250">
    <w:abstractNumId w:val="55"/>
  </w:num>
  <w:num w:numId="90" w16cid:durableId="811411570">
    <w:abstractNumId w:val="102"/>
  </w:num>
  <w:num w:numId="91" w16cid:durableId="804736779">
    <w:abstractNumId w:val="80"/>
  </w:num>
  <w:num w:numId="92" w16cid:durableId="312297019">
    <w:abstractNumId w:val="142"/>
  </w:num>
  <w:num w:numId="93" w16cid:durableId="451480509">
    <w:abstractNumId w:val="42"/>
  </w:num>
  <w:num w:numId="94" w16cid:durableId="158469371">
    <w:abstractNumId w:val="138"/>
  </w:num>
  <w:num w:numId="95" w16cid:durableId="47608963">
    <w:abstractNumId w:val="96"/>
  </w:num>
  <w:num w:numId="96" w16cid:durableId="413167523">
    <w:abstractNumId w:val="12"/>
  </w:num>
  <w:num w:numId="97" w16cid:durableId="228462469">
    <w:abstractNumId w:val="28"/>
  </w:num>
  <w:num w:numId="98" w16cid:durableId="644235230">
    <w:abstractNumId w:val="136"/>
  </w:num>
  <w:num w:numId="99" w16cid:durableId="1594968101">
    <w:abstractNumId w:val="9"/>
  </w:num>
  <w:num w:numId="100" w16cid:durableId="777600812">
    <w:abstractNumId w:val="85"/>
  </w:num>
  <w:num w:numId="101" w16cid:durableId="208567344">
    <w:abstractNumId w:val="68"/>
  </w:num>
  <w:num w:numId="102" w16cid:durableId="237635880">
    <w:abstractNumId w:val="24"/>
  </w:num>
  <w:num w:numId="103" w16cid:durableId="1753312353">
    <w:abstractNumId w:val="74"/>
  </w:num>
  <w:num w:numId="104" w16cid:durableId="14574021">
    <w:abstractNumId w:val="5"/>
  </w:num>
  <w:num w:numId="105" w16cid:durableId="882986529">
    <w:abstractNumId w:val="31"/>
  </w:num>
  <w:num w:numId="106" w16cid:durableId="352458965">
    <w:abstractNumId w:val="39"/>
  </w:num>
  <w:num w:numId="107" w16cid:durableId="1422800899">
    <w:abstractNumId w:val="81"/>
  </w:num>
  <w:num w:numId="108" w16cid:durableId="706178876">
    <w:abstractNumId w:val="22"/>
  </w:num>
  <w:num w:numId="109" w16cid:durableId="1674336800">
    <w:abstractNumId w:val="91"/>
  </w:num>
  <w:num w:numId="110" w16cid:durableId="1289318709">
    <w:abstractNumId w:val="78"/>
  </w:num>
  <w:num w:numId="111" w16cid:durableId="1193693424">
    <w:abstractNumId w:val="50"/>
  </w:num>
  <w:num w:numId="112" w16cid:durableId="557126877">
    <w:abstractNumId w:val="47"/>
  </w:num>
  <w:num w:numId="113" w16cid:durableId="219560904">
    <w:abstractNumId w:val="60"/>
  </w:num>
  <w:num w:numId="114" w16cid:durableId="629670083">
    <w:abstractNumId w:val="49"/>
  </w:num>
  <w:num w:numId="115" w16cid:durableId="1863200692">
    <w:abstractNumId w:val="46"/>
  </w:num>
  <w:num w:numId="116" w16cid:durableId="1993176524">
    <w:abstractNumId w:val="120"/>
  </w:num>
  <w:num w:numId="117" w16cid:durableId="1424256748">
    <w:abstractNumId w:val="36"/>
  </w:num>
  <w:num w:numId="118" w16cid:durableId="1914196926">
    <w:abstractNumId w:val="110"/>
  </w:num>
  <w:num w:numId="119" w16cid:durableId="1427339705">
    <w:abstractNumId w:val="139"/>
  </w:num>
  <w:num w:numId="120" w16cid:durableId="865211758">
    <w:abstractNumId w:val="144"/>
  </w:num>
  <w:num w:numId="121" w16cid:durableId="1767770066">
    <w:abstractNumId w:val="54"/>
  </w:num>
  <w:num w:numId="122" w16cid:durableId="370107381">
    <w:abstractNumId w:val="111"/>
  </w:num>
  <w:num w:numId="123" w16cid:durableId="1042704287">
    <w:abstractNumId w:val="13"/>
  </w:num>
  <w:num w:numId="124" w16cid:durableId="1995333802">
    <w:abstractNumId w:val="18"/>
  </w:num>
  <w:num w:numId="125" w16cid:durableId="360518225">
    <w:abstractNumId w:val="76"/>
  </w:num>
  <w:num w:numId="126" w16cid:durableId="651101034">
    <w:abstractNumId w:val="115"/>
  </w:num>
  <w:num w:numId="127" w16cid:durableId="1763377509">
    <w:abstractNumId w:val="103"/>
  </w:num>
  <w:num w:numId="128" w16cid:durableId="1901281298">
    <w:abstractNumId w:val="107"/>
  </w:num>
  <w:num w:numId="129" w16cid:durableId="1400061022">
    <w:abstractNumId w:val="20"/>
  </w:num>
  <w:num w:numId="130" w16cid:durableId="527254691">
    <w:abstractNumId w:val="57"/>
  </w:num>
  <w:num w:numId="131" w16cid:durableId="1008946017">
    <w:abstractNumId w:val="119"/>
  </w:num>
  <w:num w:numId="132" w16cid:durableId="1252619191">
    <w:abstractNumId w:val="72"/>
  </w:num>
  <w:num w:numId="133" w16cid:durableId="438843646">
    <w:abstractNumId w:val="89"/>
  </w:num>
  <w:num w:numId="134" w16cid:durableId="1274946930">
    <w:abstractNumId w:val="97"/>
  </w:num>
  <w:num w:numId="135" w16cid:durableId="1963923892">
    <w:abstractNumId w:val="117"/>
  </w:num>
  <w:num w:numId="136" w16cid:durableId="1102646999">
    <w:abstractNumId w:val="123"/>
  </w:num>
  <w:num w:numId="137" w16cid:durableId="257032303">
    <w:abstractNumId w:val="61"/>
  </w:num>
  <w:num w:numId="138" w16cid:durableId="84770172">
    <w:abstractNumId w:val="23"/>
  </w:num>
  <w:num w:numId="139" w16cid:durableId="1853453114">
    <w:abstractNumId w:val="116"/>
  </w:num>
  <w:num w:numId="140" w16cid:durableId="353966244">
    <w:abstractNumId w:val="127"/>
  </w:num>
  <w:num w:numId="141" w16cid:durableId="101728298">
    <w:abstractNumId w:val="128"/>
  </w:num>
  <w:num w:numId="142" w16cid:durableId="2113277508">
    <w:abstractNumId w:val="93"/>
  </w:num>
  <w:num w:numId="143" w16cid:durableId="47072240">
    <w:abstractNumId w:val="11"/>
  </w:num>
  <w:num w:numId="144" w16cid:durableId="1946765568">
    <w:abstractNumId w:val="77"/>
  </w:num>
  <w:num w:numId="145" w16cid:durableId="534587781">
    <w:abstractNumId w:val="21"/>
  </w:num>
  <w:num w:numId="146" w16cid:durableId="515269580">
    <w:abstractNumId w:val="67"/>
  </w:num>
  <w:num w:numId="147" w16cid:durableId="1588341374">
    <w:abstractNumId w:val="104"/>
  </w:num>
  <w:numIdMacAtCleanup w:val="13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92B44"/>
    <w:rsid w:val="00001073"/>
    <w:rsid w:val="00002689"/>
    <w:rsid w:val="00005B5A"/>
    <w:rsid w:val="000143E4"/>
    <w:rsid w:val="00014D0A"/>
    <w:rsid w:val="00020369"/>
    <w:rsid w:val="000210F8"/>
    <w:rsid w:val="00021A04"/>
    <w:rsid w:val="00031880"/>
    <w:rsid w:val="0003258C"/>
    <w:rsid w:val="00035B12"/>
    <w:rsid w:val="00036C0B"/>
    <w:rsid w:val="00042B0C"/>
    <w:rsid w:val="00043F8B"/>
    <w:rsid w:val="0005135D"/>
    <w:rsid w:val="0005383C"/>
    <w:rsid w:val="00061397"/>
    <w:rsid w:val="00064B0C"/>
    <w:rsid w:val="00066A73"/>
    <w:rsid w:val="0008053D"/>
    <w:rsid w:val="00080B35"/>
    <w:rsid w:val="000821B1"/>
    <w:rsid w:val="00082376"/>
    <w:rsid w:val="0008674A"/>
    <w:rsid w:val="00087717"/>
    <w:rsid w:val="00091F9E"/>
    <w:rsid w:val="00094189"/>
    <w:rsid w:val="00094C8E"/>
    <w:rsid w:val="0009554F"/>
    <w:rsid w:val="000961D4"/>
    <w:rsid w:val="000A26FE"/>
    <w:rsid w:val="000A3871"/>
    <w:rsid w:val="000A3B2D"/>
    <w:rsid w:val="000A6733"/>
    <w:rsid w:val="000A7405"/>
    <w:rsid w:val="000A7618"/>
    <w:rsid w:val="000B0306"/>
    <w:rsid w:val="000B0F64"/>
    <w:rsid w:val="000B1250"/>
    <w:rsid w:val="000B2F5B"/>
    <w:rsid w:val="000B3328"/>
    <w:rsid w:val="000B6C60"/>
    <w:rsid w:val="000C2FE6"/>
    <w:rsid w:val="000C3AEF"/>
    <w:rsid w:val="000C75D3"/>
    <w:rsid w:val="000D0853"/>
    <w:rsid w:val="000D4268"/>
    <w:rsid w:val="000D7255"/>
    <w:rsid w:val="000D742D"/>
    <w:rsid w:val="000E077C"/>
    <w:rsid w:val="000E367A"/>
    <w:rsid w:val="000E4721"/>
    <w:rsid w:val="000E5134"/>
    <w:rsid w:val="000E738B"/>
    <w:rsid w:val="000E7BF2"/>
    <w:rsid w:val="000F1BA4"/>
    <w:rsid w:val="000F1F6A"/>
    <w:rsid w:val="000F425A"/>
    <w:rsid w:val="000F5F7B"/>
    <w:rsid w:val="000F6CCC"/>
    <w:rsid w:val="0010313A"/>
    <w:rsid w:val="00106AA1"/>
    <w:rsid w:val="00111815"/>
    <w:rsid w:val="00115A96"/>
    <w:rsid w:val="0011667E"/>
    <w:rsid w:val="00116D69"/>
    <w:rsid w:val="00121C13"/>
    <w:rsid w:val="00122834"/>
    <w:rsid w:val="00122943"/>
    <w:rsid w:val="00122B2F"/>
    <w:rsid w:val="00123651"/>
    <w:rsid w:val="00123A90"/>
    <w:rsid w:val="001257CD"/>
    <w:rsid w:val="0012718C"/>
    <w:rsid w:val="00127BCE"/>
    <w:rsid w:val="00132E24"/>
    <w:rsid w:val="00132ED0"/>
    <w:rsid w:val="001332FA"/>
    <w:rsid w:val="001336FF"/>
    <w:rsid w:val="00134552"/>
    <w:rsid w:val="00134F3E"/>
    <w:rsid w:val="00136688"/>
    <w:rsid w:val="0013689F"/>
    <w:rsid w:val="00145644"/>
    <w:rsid w:val="00151A92"/>
    <w:rsid w:val="00152D22"/>
    <w:rsid w:val="00153AEB"/>
    <w:rsid w:val="001540FD"/>
    <w:rsid w:val="001578B3"/>
    <w:rsid w:val="00162081"/>
    <w:rsid w:val="0016237B"/>
    <w:rsid w:val="00163217"/>
    <w:rsid w:val="00163815"/>
    <w:rsid w:val="001641AD"/>
    <w:rsid w:val="00165442"/>
    <w:rsid w:val="0017028E"/>
    <w:rsid w:val="00172122"/>
    <w:rsid w:val="00174804"/>
    <w:rsid w:val="00175E8F"/>
    <w:rsid w:val="001810AB"/>
    <w:rsid w:val="00181861"/>
    <w:rsid w:val="00182722"/>
    <w:rsid w:val="0018672D"/>
    <w:rsid w:val="00190B1B"/>
    <w:rsid w:val="00195DB6"/>
    <w:rsid w:val="00195DE7"/>
    <w:rsid w:val="00197745"/>
    <w:rsid w:val="001A004B"/>
    <w:rsid w:val="001A121E"/>
    <w:rsid w:val="001A3A8D"/>
    <w:rsid w:val="001B73B7"/>
    <w:rsid w:val="001C2345"/>
    <w:rsid w:val="001C396A"/>
    <w:rsid w:val="001C5525"/>
    <w:rsid w:val="001C56FA"/>
    <w:rsid w:val="001D01E7"/>
    <w:rsid w:val="001D085D"/>
    <w:rsid w:val="001D08ED"/>
    <w:rsid w:val="001D0A27"/>
    <w:rsid w:val="001D19DD"/>
    <w:rsid w:val="001D4892"/>
    <w:rsid w:val="001D648C"/>
    <w:rsid w:val="001D6822"/>
    <w:rsid w:val="001E20D3"/>
    <w:rsid w:val="001E223F"/>
    <w:rsid w:val="001E3510"/>
    <w:rsid w:val="001E68B2"/>
    <w:rsid w:val="001E7E36"/>
    <w:rsid w:val="001F43DA"/>
    <w:rsid w:val="001F4759"/>
    <w:rsid w:val="001F4FAE"/>
    <w:rsid w:val="001F64FF"/>
    <w:rsid w:val="002011E2"/>
    <w:rsid w:val="002028D0"/>
    <w:rsid w:val="002029FD"/>
    <w:rsid w:val="00202CD9"/>
    <w:rsid w:val="002068F4"/>
    <w:rsid w:val="00210B27"/>
    <w:rsid w:val="00211D71"/>
    <w:rsid w:val="00215241"/>
    <w:rsid w:val="00222AD9"/>
    <w:rsid w:val="00223AB3"/>
    <w:rsid w:val="00226AF9"/>
    <w:rsid w:val="00227565"/>
    <w:rsid w:val="0022759C"/>
    <w:rsid w:val="002309F9"/>
    <w:rsid w:val="002325DE"/>
    <w:rsid w:val="0023467C"/>
    <w:rsid w:val="00235F33"/>
    <w:rsid w:val="002469DC"/>
    <w:rsid w:val="00252B97"/>
    <w:rsid w:val="00253343"/>
    <w:rsid w:val="002569D6"/>
    <w:rsid w:val="00256A13"/>
    <w:rsid w:val="00261A86"/>
    <w:rsid w:val="00262DC6"/>
    <w:rsid w:val="002634CC"/>
    <w:rsid w:val="00265092"/>
    <w:rsid w:val="0027187C"/>
    <w:rsid w:val="00271F93"/>
    <w:rsid w:val="00272840"/>
    <w:rsid w:val="00274B9F"/>
    <w:rsid w:val="00275DC1"/>
    <w:rsid w:val="00276083"/>
    <w:rsid w:val="002768EF"/>
    <w:rsid w:val="00276986"/>
    <w:rsid w:val="00276D83"/>
    <w:rsid w:val="002830D4"/>
    <w:rsid w:val="0028520F"/>
    <w:rsid w:val="00286DDE"/>
    <w:rsid w:val="002879D9"/>
    <w:rsid w:val="002925A5"/>
    <w:rsid w:val="002926B2"/>
    <w:rsid w:val="00294EAD"/>
    <w:rsid w:val="00297C6F"/>
    <w:rsid w:val="002A17A6"/>
    <w:rsid w:val="002A1B3B"/>
    <w:rsid w:val="002A4351"/>
    <w:rsid w:val="002B0714"/>
    <w:rsid w:val="002B1670"/>
    <w:rsid w:val="002B602D"/>
    <w:rsid w:val="002B65B8"/>
    <w:rsid w:val="002B765A"/>
    <w:rsid w:val="002C11FA"/>
    <w:rsid w:val="002C4666"/>
    <w:rsid w:val="002C643A"/>
    <w:rsid w:val="002C6C8C"/>
    <w:rsid w:val="002C7047"/>
    <w:rsid w:val="002C74B7"/>
    <w:rsid w:val="002D0131"/>
    <w:rsid w:val="002D0C9B"/>
    <w:rsid w:val="002D210A"/>
    <w:rsid w:val="002D2D80"/>
    <w:rsid w:val="002D51DB"/>
    <w:rsid w:val="002D7A64"/>
    <w:rsid w:val="002E3CF9"/>
    <w:rsid w:val="002E3E62"/>
    <w:rsid w:val="002E5F66"/>
    <w:rsid w:val="002F0B46"/>
    <w:rsid w:val="002F0E21"/>
    <w:rsid w:val="002F1C0C"/>
    <w:rsid w:val="002F3904"/>
    <w:rsid w:val="003004C1"/>
    <w:rsid w:val="00301245"/>
    <w:rsid w:val="003035CA"/>
    <w:rsid w:val="00303BE2"/>
    <w:rsid w:val="003044DF"/>
    <w:rsid w:val="003044F3"/>
    <w:rsid w:val="00304F39"/>
    <w:rsid w:val="00305090"/>
    <w:rsid w:val="003068B1"/>
    <w:rsid w:val="003123E5"/>
    <w:rsid w:val="003133ED"/>
    <w:rsid w:val="0031405A"/>
    <w:rsid w:val="00317E66"/>
    <w:rsid w:val="00321236"/>
    <w:rsid w:val="00323D61"/>
    <w:rsid w:val="00333D9D"/>
    <w:rsid w:val="00340883"/>
    <w:rsid w:val="00340BF5"/>
    <w:rsid w:val="0034156E"/>
    <w:rsid w:val="00345730"/>
    <w:rsid w:val="00345AB3"/>
    <w:rsid w:val="00350F12"/>
    <w:rsid w:val="00357ACF"/>
    <w:rsid w:val="00362F42"/>
    <w:rsid w:val="00365CC7"/>
    <w:rsid w:val="003700E1"/>
    <w:rsid w:val="00372E94"/>
    <w:rsid w:val="00375692"/>
    <w:rsid w:val="00381827"/>
    <w:rsid w:val="00386277"/>
    <w:rsid w:val="003863C6"/>
    <w:rsid w:val="00387010"/>
    <w:rsid w:val="00387E05"/>
    <w:rsid w:val="00392212"/>
    <w:rsid w:val="0039610A"/>
    <w:rsid w:val="00396CBE"/>
    <w:rsid w:val="003A4F2E"/>
    <w:rsid w:val="003A5622"/>
    <w:rsid w:val="003A66B4"/>
    <w:rsid w:val="003A6D44"/>
    <w:rsid w:val="003A74E2"/>
    <w:rsid w:val="003A7A89"/>
    <w:rsid w:val="003B07C4"/>
    <w:rsid w:val="003B34BF"/>
    <w:rsid w:val="003B6CDC"/>
    <w:rsid w:val="003C179F"/>
    <w:rsid w:val="003C1CCE"/>
    <w:rsid w:val="003C1E9D"/>
    <w:rsid w:val="003C2A1F"/>
    <w:rsid w:val="003C5571"/>
    <w:rsid w:val="003D08C1"/>
    <w:rsid w:val="003D0BC5"/>
    <w:rsid w:val="003D0FE5"/>
    <w:rsid w:val="003D212B"/>
    <w:rsid w:val="003D324B"/>
    <w:rsid w:val="003D39A9"/>
    <w:rsid w:val="003D39C8"/>
    <w:rsid w:val="003E0B47"/>
    <w:rsid w:val="003E27F0"/>
    <w:rsid w:val="003E41C7"/>
    <w:rsid w:val="003E4616"/>
    <w:rsid w:val="003E5AA5"/>
    <w:rsid w:val="003E608C"/>
    <w:rsid w:val="003F1CA0"/>
    <w:rsid w:val="003F4651"/>
    <w:rsid w:val="003F5048"/>
    <w:rsid w:val="003F5AAE"/>
    <w:rsid w:val="003F7A55"/>
    <w:rsid w:val="004035B9"/>
    <w:rsid w:val="00404FE6"/>
    <w:rsid w:val="004054B6"/>
    <w:rsid w:val="0040798D"/>
    <w:rsid w:val="00407BB3"/>
    <w:rsid w:val="00410BDB"/>
    <w:rsid w:val="004117B7"/>
    <w:rsid w:val="004156CF"/>
    <w:rsid w:val="004203B5"/>
    <w:rsid w:val="00421DD4"/>
    <w:rsid w:val="004228A3"/>
    <w:rsid w:val="00424012"/>
    <w:rsid w:val="004242A1"/>
    <w:rsid w:val="004255E3"/>
    <w:rsid w:val="004302A0"/>
    <w:rsid w:val="0043094C"/>
    <w:rsid w:val="00430F58"/>
    <w:rsid w:val="00434479"/>
    <w:rsid w:val="00435C64"/>
    <w:rsid w:val="00436335"/>
    <w:rsid w:val="00442686"/>
    <w:rsid w:val="00445E09"/>
    <w:rsid w:val="00451B2D"/>
    <w:rsid w:val="0046541E"/>
    <w:rsid w:val="00466FAD"/>
    <w:rsid w:val="00473E2A"/>
    <w:rsid w:val="004747E5"/>
    <w:rsid w:val="00475232"/>
    <w:rsid w:val="00475675"/>
    <w:rsid w:val="00475E61"/>
    <w:rsid w:val="00476C17"/>
    <w:rsid w:val="004829C0"/>
    <w:rsid w:val="00485C48"/>
    <w:rsid w:val="00485D50"/>
    <w:rsid w:val="00492030"/>
    <w:rsid w:val="00494BDE"/>
    <w:rsid w:val="004954DE"/>
    <w:rsid w:val="00495CA6"/>
    <w:rsid w:val="00496EC8"/>
    <w:rsid w:val="004A019B"/>
    <w:rsid w:val="004A2A1E"/>
    <w:rsid w:val="004B20D4"/>
    <w:rsid w:val="004B4A32"/>
    <w:rsid w:val="004B6184"/>
    <w:rsid w:val="004B61AF"/>
    <w:rsid w:val="004B76DF"/>
    <w:rsid w:val="004C34C6"/>
    <w:rsid w:val="004C4261"/>
    <w:rsid w:val="004C72D2"/>
    <w:rsid w:val="004D1EFA"/>
    <w:rsid w:val="004D324E"/>
    <w:rsid w:val="004D59AE"/>
    <w:rsid w:val="004D6DA7"/>
    <w:rsid w:val="004D74AA"/>
    <w:rsid w:val="004D7E6C"/>
    <w:rsid w:val="004E1BC8"/>
    <w:rsid w:val="004E2C2B"/>
    <w:rsid w:val="004E45C9"/>
    <w:rsid w:val="004E4A48"/>
    <w:rsid w:val="004E53F2"/>
    <w:rsid w:val="004F062C"/>
    <w:rsid w:val="004F2253"/>
    <w:rsid w:val="004F46C4"/>
    <w:rsid w:val="004F6E0C"/>
    <w:rsid w:val="00504F7A"/>
    <w:rsid w:val="00506244"/>
    <w:rsid w:val="00507610"/>
    <w:rsid w:val="00511854"/>
    <w:rsid w:val="00511C38"/>
    <w:rsid w:val="00516625"/>
    <w:rsid w:val="00525FA3"/>
    <w:rsid w:val="00532D7B"/>
    <w:rsid w:val="005447B5"/>
    <w:rsid w:val="005500C2"/>
    <w:rsid w:val="00551F74"/>
    <w:rsid w:val="00552DB1"/>
    <w:rsid w:val="00555856"/>
    <w:rsid w:val="00561C01"/>
    <w:rsid w:val="005630C5"/>
    <w:rsid w:val="005654CC"/>
    <w:rsid w:val="00570002"/>
    <w:rsid w:val="0057057F"/>
    <w:rsid w:val="005707E6"/>
    <w:rsid w:val="0057187C"/>
    <w:rsid w:val="0057398C"/>
    <w:rsid w:val="00573CFD"/>
    <w:rsid w:val="00573D22"/>
    <w:rsid w:val="005741EE"/>
    <w:rsid w:val="00574BD4"/>
    <w:rsid w:val="005777C2"/>
    <w:rsid w:val="00585D0A"/>
    <w:rsid w:val="00587C00"/>
    <w:rsid w:val="00591496"/>
    <w:rsid w:val="00594253"/>
    <w:rsid w:val="00594DD7"/>
    <w:rsid w:val="00595553"/>
    <w:rsid w:val="00595C5C"/>
    <w:rsid w:val="00596DB9"/>
    <w:rsid w:val="005974E1"/>
    <w:rsid w:val="005A0C82"/>
    <w:rsid w:val="005A31F2"/>
    <w:rsid w:val="005A3B73"/>
    <w:rsid w:val="005A59CB"/>
    <w:rsid w:val="005A5A82"/>
    <w:rsid w:val="005A5DE5"/>
    <w:rsid w:val="005B1504"/>
    <w:rsid w:val="005B26ED"/>
    <w:rsid w:val="005B3955"/>
    <w:rsid w:val="005C1F84"/>
    <w:rsid w:val="005C2318"/>
    <w:rsid w:val="005C4592"/>
    <w:rsid w:val="005C58A4"/>
    <w:rsid w:val="005C6F26"/>
    <w:rsid w:val="005C7E53"/>
    <w:rsid w:val="005D07F2"/>
    <w:rsid w:val="005D1318"/>
    <w:rsid w:val="005D14EF"/>
    <w:rsid w:val="005D1B09"/>
    <w:rsid w:val="005D45D0"/>
    <w:rsid w:val="005D6206"/>
    <w:rsid w:val="005E0335"/>
    <w:rsid w:val="005E16CC"/>
    <w:rsid w:val="005E1AF9"/>
    <w:rsid w:val="005E1BFD"/>
    <w:rsid w:val="005E25DB"/>
    <w:rsid w:val="005E39AF"/>
    <w:rsid w:val="005E502E"/>
    <w:rsid w:val="005E62AA"/>
    <w:rsid w:val="005E7AC8"/>
    <w:rsid w:val="005F2F23"/>
    <w:rsid w:val="005F514E"/>
    <w:rsid w:val="005F568E"/>
    <w:rsid w:val="005F574F"/>
    <w:rsid w:val="005F6B95"/>
    <w:rsid w:val="005F7E9B"/>
    <w:rsid w:val="006016D5"/>
    <w:rsid w:val="00602045"/>
    <w:rsid w:val="00603C86"/>
    <w:rsid w:val="00603D35"/>
    <w:rsid w:val="0060528A"/>
    <w:rsid w:val="006062C1"/>
    <w:rsid w:val="0060661B"/>
    <w:rsid w:val="00607003"/>
    <w:rsid w:val="00607D6B"/>
    <w:rsid w:val="00620FF7"/>
    <w:rsid w:val="0062240B"/>
    <w:rsid w:val="00622C34"/>
    <w:rsid w:val="0062304C"/>
    <w:rsid w:val="0063018D"/>
    <w:rsid w:val="006302BA"/>
    <w:rsid w:val="0063448D"/>
    <w:rsid w:val="00634B6F"/>
    <w:rsid w:val="00636A9D"/>
    <w:rsid w:val="00636DED"/>
    <w:rsid w:val="006405E1"/>
    <w:rsid w:val="00642511"/>
    <w:rsid w:val="006442EF"/>
    <w:rsid w:val="00644733"/>
    <w:rsid w:val="0065074D"/>
    <w:rsid w:val="00650751"/>
    <w:rsid w:val="0065225E"/>
    <w:rsid w:val="00652AAA"/>
    <w:rsid w:val="00654E9B"/>
    <w:rsid w:val="00656ADD"/>
    <w:rsid w:val="00656D27"/>
    <w:rsid w:val="0065717B"/>
    <w:rsid w:val="00657CB0"/>
    <w:rsid w:val="00660D8C"/>
    <w:rsid w:val="00662156"/>
    <w:rsid w:val="00666DA9"/>
    <w:rsid w:val="006679BC"/>
    <w:rsid w:val="00670711"/>
    <w:rsid w:val="00673A46"/>
    <w:rsid w:val="00675DAD"/>
    <w:rsid w:val="00677A13"/>
    <w:rsid w:val="00681313"/>
    <w:rsid w:val="00690C3F"/>
    <w:rsid w:val="006938EE"/>
    <w:rsid w:val="00694084"/>
    <w:rsid w:val="006945CE"/>
    <w:rsid w:val="00697C13"/>
    <w:rsid w:val="006A0B75"/>
    <w:rsid w:val="006A3B06"/>
    <w:rsid w:val="006A46C2"/>
    <w:rsid w:val="006A7748"/>
    <w:rsid w:val="006B1A71"/>
    <w:rsid w:val="006B6BBB"/>
    <w:rsid w:val="006C0F4D"/>
    <w:rsid w:val="006C3935"/>
    <w:rsid w:val="006C4000"/>
    <w:rsid w:val="006C4428"/>
    <w:rsid w:val="006C54C3"/>
    <w:rsid w:val="006C640B"/>
    <w:rsid w:val="006C6588"/>
    <w:rsid w:val="006C6D44"/>
    <w:rsid w:val="006C7A91"/>
    <w:rsid w:val="006D5013"/>
    <w:rsid w:val="006D7E0A"/>
    <w:rsid w:val="006E0693"/>
    <w:rsid w:val="006E2A0B"/>
    <w:rsid w:val="006F046C"/>
    <w:rsid w:val="006F12F0"/>
    <w:rsid w:val="006F2AE5"/>
    <w:rsid w:val="006F46E9"/>
    <w:rsid w:val="006F62FA"/>
    <w:rsid w:val="00702259"/>
    <w:rsid w:val="0070243B"/>
    <w:rsid w:val="00703A99"/>
    <w:rsid w:val="00704DF0"/>
    <w:rsid w:val="00707066"/>
    <w:rsid w:val="007107B9"/>
    <w:rsid w:val="00711E51"/>
    <w:rsid w:val="0071371E"/>
    <w:rsid w:val="00716DA5"/>
    <w:rsid w:val="00723515"/>
    <w:rsid w:val="00723692"/>
    <w:rsid w:val="00725741"/>
    <w:rsid w:val="00725760"/>
    <w:rsid w:val="00725778"/>
    <w:rsid w:val="00725B64"/>
    <w:rsid w:val="007270D0"/>
    <w:rsid w:val="007277BF"/>
    <w:rsid w:val="0072784F"/>
    <w:rsid w:val="007301FD"/>
    <w:rsid w:val="00731D5B"/>
    <w:rsid w:val="00732301"/>
    <w:rsid w:val="007355C4"/>
    <w:rsid w:val="007359F8"/>
    <w:rsid w:val="00735ED0"/>
    <w:rsid w:val="00735F55"/>
    <w:rsid w:val="00736CC0"/>
    <w:rsid w:val="007449EE"/>
    <w:rsid w:val="00745720"/>
    <w:rsid w:val="00750444"/>
    <w:rsid w:val="007519EA"/>
    <w:rsid w:val="0075339E"/>
    <w:rsid w:val="0075473A"/>
    <w:rsid w:val="00756A76"/>
    <w:rsid w:val="00756B93"/>
    <w:rsid w:val="007630C8"/>
    <w:rsid w:val="00763373"/>
    <w:rsid w:val="00764055"/>
    <w:rsid w:val="00770150"/>
    <w:rsid w:val="00771841"/>
    <w:rsid w:val="00773A58"/>
    <w:rsid w:val="007773F7"/>
    <w:rsid w:val="00780600"/>
    <w:rsid w:val="0078373F"/>
    <w:rsid w:val="00783CCD"/>
    <w:rsid w:val="007846FC"/>
    <w:rsid w:val="007858D6"/>
    <w:rsid w:val="00785908"/>
    <w:rsid w:val="0079108F"/>
    <w:rsid w:val="00791523"/>
    <w:rsid w:val="007941CC"/>
    <w:rsid w:val="007943A7"/>
    <w:rsid w:val="007945EA"/>
    <w:rsid w:val="00794607"/>
    <w:rsid w:val="007A01F3"/>
    <w:rsid w:val="007A0338"/>
    <w:rsid w:val="007A10A8"/>
    <w:rsid w:val="007A57A5"/>
    <w:rsid w:val="007A7B67"/>
    <w:rsid w:val="007B0047"/>
    <w:rsid w:val="007B4BC2"/>
    <w:rsid w:val="007B4EAA"/>
    <w:rsid w:val="007B5624"/>
    <w:rsid w:val="007B5872"/>
    <w:rsid w:val="007B6248"/>
    <w:rsid w:val="007C4720"/>
    <w:rsid w:val="007C594C"/>
    <w:rsid w:val="007D26A2"/>
    <w:rsid w:val="007D2F90"/>
    <w:rsid w:val="007D420C"/>
    <w:rsid w:val="007D4F32"/>
    <w:rsid w:val="007D5783"/>
    <w:rsid w:val="007D5DBA"/>
    <w:rsid w:val="007D718E"/>
    <w:rsid w:val="007D7238"/>
    <w:rsid w:val="007D7595"/>
    <w:rsid w:val="007E1775"/>
    <w:rsid w:val="007E191C"/>
    <w:rsid w:val="007E2828"/>
    <w:rsid w:val="007E4A46"/>
    <w:rsid w:val="007E5A29"/>
    <w:rsid w:val="007E5B72"/>
    <w:rsid w:val="007E607E"/>
    <w:rsid w:val="007F20E1"/>
    <w:rsid w:val="007F5B39"/>
    <w:rsid w:val="007F6BD1"/>
    <w:rsid w:val="00800BE9"/>
    <w:rsid w:val="00802184"/>
    <w:rsid w:val="00802836"/>
    <w:rsid w:val="00803710"/>
    <w:rsid w:val="0080472B"/>
    <w:rsid w:val="008071BF"/>
    <w:rsid w:val="0081011B"/>
    <w:rsid w:val="00814FE6"/>
    <w:rsid w:val="00823D02"/>
    <w:rsid w:val="00831548"/>
    <w:rsid w:val="00833FB2"/>
    <w:rsid w:val="0083565F"/>
    <w:rsid w:val="00835EA9"/>
    <w:rsid w:val="00836C77"/>
    <w:rsid w:val="00836D6A"/>
    <w:rsid w:val="00837120"/>
    <w:rsid w:val="00841381"/>
    <w:rsid w:val="00844AE7"/>
    <w:rsid w:val="00844C86"/>
    <w:rsid w:val="00845389"/>
    <w:rsid w:val="0084538F"/>
    <w:rsid w:val="00845A5C"/>
    <w:rsid w:val="00845F8B"/>
    <w:rsid w:val="00851EAF"/>
    <w:rsid w:val="00854C3D"/>
    <w:rsid w:val="00857860"/>
    <w:rsid w:val="00861512"/>
    <w:rsid w:val="00863009"/>
    <w:rsid w:val="00863CAC"/>
    <w:rsid w:val="00865059"/>
    <w:rsid w:val="0086761E"/>
    <w:rsid w:val="00873BE5"/>
    <w:rsid w:val="008766CB"/>
    <w:rsid w:val="008830CD"/>
    <w:rsid w:val="00885B56"/>
    <w:rsid w:val="00885CEF"/>
    <w:rsid w:val="00887FEC"/>
    <w:rsid w:val="008914A5"/>
    <w:rsid w:val="008917B4"/>
    <w:rsid w:val="008928F8"/>
    <w:rsid w:val="008938C2"/>
    <w:rsid w:val="00895B16"/>
    <w:rsid w:val="008A05D4"/>
    <w:rsid w:val="008A3EA8"/>
    <w:rsid w:val="008A636B"/>
    <w:rsid w:val="008A638A"/>
    <w:rsid w:val="008A6686"/>
    <w:rsid w:val="008A6A57"/>
    <w:rsid w:val="008B0050"/>
    <w:rsid w:val="008B1DBA"/>
    <w:rsid w:val="008B3C1E"/>
    <w:rsid w:val="008B4269"/>
    <w:rsid w:val="008B7B04"/>
    <w:rsid w:val="008C3F93"/>
    <w:rsid w:val="008C54FE"/>
    <w:rsid w:val="008C595F"/>
    <w:rsid w:val="008C7860"/>
    <w:rsid w:val="008D0265"/>
    <w:rsid w:val="008D1983"/>
    <w:rsid w:val="008D76A0"/>
    <w:rsid w:val="008E08E5"/>
    <w:rsid w:val="008E1C96"/>
    <w:rsid w:val="008E3727"/>
    <w:rsid w:val="008E3BFF"/>
    <w:rsid w:val="008F2D46"/>
    <w:rsid w:val="008F50C2"/>
    <w:rsid w:val="008F5F22"/>
    <w:rsid w:val="008F765D"/>
    <w:rsid w:val="009025FF"/>
    <w:rsid w:val="0090325A"/>
    <w:rsid w:val="0091012D"/>
    <w:rsid w:val="0091080E"/>
    <w:rsid w:val="00910B42"/>
    <w:rsid w:val="00911FF5"/>
    <w:rsid w:val="00912DF7"/>
    <w:rsid w:val="00914744"/>
    <w:rsid w:val="009152FD"/>
    <w:rsid w:val="009175C9"/>
    <w:rsid w:val="009175FA"/>
    <w:rsid w:val="00922CF5"/>
    <w:rsid w:val="00925143"/>
    <w:rsid w:val="0093639D"/>
    <w:rsid w:val="00937778"/>
    <w:rsid w:val="00937F3E"/>
    <w:rsid w:val="009403D6"/>
    <w:rsid w:val="009410E2"/>
    <w:rsid w:val="00945056"/>
    <w:rsid w:val="00945618"/>
    <w:rsid w:val="009458AC"/>
    <w:rsid w:val="00945BCB"/>
    <w:rsid w:val="0094641E"/>
    <w:rsid w:val="00946860"/>
    <w:rsid w:val="00951FCE"/>
    <w:rsid w:val="009543CC"/>
    <w:rsid w:val="00961A5B"/>
    <w:rsid w:val="00961E58"/>
    <w:rsid w:val="009634CB"/>
    <w:rsid w:val="009642D0"/>
    <w:rsid w:val="009650DB"/>
    <w:rsid w:val="00972469"/>
    <w:rsid w:val="00972685"/>
    <w:rsid w:val="0097291B"/>
    <w:rsid w:val="009737B1"/>
    <w:rsid w:val="00973CBF"/>
    <w:rsid w:val="00974879"/>
    <w:rsid w:val="00974CD9"/>
    <w:rsid w:val="009764A2"/>
    <w:rsid w:val="00976FE5"/>
    <w:rsid w:val="00977986"/>
    <w:rsid w:val="0098016E"/>
    <w:rsid w:val="00980D5A"/>
    <w:rsid w:val="009843C2"/>
    <w:rsid w:val="00990D58"/>
    <w:rsid w:val="009929EA"/>
    <w:rsid w:val="00992B44"/>
    <w:rsid w:val="00993BBA"/>
    <w:rsid w:val="00997D63"/>
    <w:rsid w:val="009A0285"/>
    <w:rsid w:val="009A0A59"/>
    <w:rsid w:val="009A60BE"/>
    <w:rsid w:val="009A6FCF"/>
    <w:rsid w:val="009A7DE0"/>
    <w:rsid w:val="009B1DEC"/>
    <w:rsid w:val="009B6BB7"/>
    <w:rsid w:val="009C193D"/>
    <w:rsid w:val="009C23F2"/>
    <w:rsid w:val="009C2EEA"/>
    <w:rsid w:val="009C38A7"/>
    <w:rsid w:val="009C6697"/>
    <w:rsid w:val="009C7B3C"/>
    <w:rsid w:val="009D0800"/>
    <w:rsid w:val="009D3011"/>
    <w:rsid w:val="009D5218"/>
    <w:rsid w:val="009D6895"/>
    <w:rsid w:val="009D788E"/>
    <w:rsid w:val="009E1AB3"/>
    <w:rsid w:val="009E30D3"/>
    <w:rsid w:val="009E3F04"/>
    <w:rsid w:val="009E49AA"/>
    <w:rsid w:val="009E6A4A"/>
    <w:rsid w:val="009F50B6"/>
    <w:rsid w:val="009F524C"/>
    <w:rsid w:val="009F5EA8"/>
    <w:rsid w:val="009F6F1D"/>
    <w:rsid w:val="009F78F5"/>
    <w:rsid w:val="009F7C5F"/>
    <w:rsid w:val="00A0262F"/>
    <w:rsid w:val="00A1023B"/>
    <w:rsid w:val="00A12037"/>
    <w:rsid w:val="00A1305A"/>
    <w:rsid w:val="00A14027"/>
    <w:rsid w:val="00A16C66"/>
    <w:rsid w:val="00A17127"/>
    <w:rsid w:val="00A17784"/>
    <w:rsid w:val="00A217E6"/>
    <w:rsid w:val="00A22CFF"/>
    <w:rsid w:val="00A22D15"/>
    <w:rsid w:val="00A23791"/>
    <w:rsid w:val="00A23BD1"/>
    <w:rsid w:val="00A23DAF"/>
    <w:rsid w:val="00A25156"/>
    <w:rsid w:val="00A25604"/>
    <w:rsid w:val="00A2614C"/>
    <w:rsid w:val="00A266F2"/>
    <w:rsid w:val="00A27647"/>
    <w:rsid w:val="00A30F09"/>
    <w:rsid w:val="00A51131"/>
    <w:rsid w:val="00A53790"/>
    <w:rsid w:val="00A538B4"/>
    <w:rsid w:val="00A57A6A"/>
    <w:rsid w:val="00A606EC"/>
    <w:rsid w:val="00A60C36"/>
    <w:rsid w:val="00A6467B"/>
    <w:rsid w:val="00A64771"/>
    <w:rsid w:val="00A678C5"/>
    <w:rsid w:val="00A67D51"/>
    <w:rsid w:val="00A7490D"/>
    <w:rsid w:val="00A74AD6"/>
    <w:rsid w:val="00A81907"/>
    <w:rsid w:val="00A81B01"/>
    <w:rsid w:val="00A82C37"/>
    <w:rsid w:val="00A83D83"/>
    <w:rsid w:val="00A8463C"/>
    <w:rsid w:val="00A849F5"/>
    <w:rsid w:val="00A86B70"/>
    <w:rsid w:val="00A87D67"/>
    <w:rsid w:val="00A9183A"/>
    <w:rsid w:val="00A93901"/>
    <w:rsid w:val="00AA1609"/>
    <w:rsid w:val="00AB0281"/>
    <w:rsid w:val="00AB0B17"/>
    <w:rsid w:val="00AB1A7A"/>
    <w:rsid w:val="00AB243C"/>
    <w:rsid w:val="00AB25DE"/>
    <w:rsid w:val="00AB4FE8"/>
    <w:rsid w:val="00AB6FCA"/>
    <w:rsid w:val="00AC37F3"/>
    <w:rsid w:val="00AC51EB"/>
    <w:rsid w:val="00AC627B"/>
    <w:rsid w:val="00AC68A3"/>
    <w:rsid w:val="00AC6B1E"/>
    <w:rsid w:val="00AC7E43"/>
    <w:rsid w:val="00AC7FBB"/>
    <w:rsid w:val="00AD5151"/>
    <w:rsid w:val="00AD5D5D"/>
    <w:rsid w:val="00AD6237"/>
    <w:rsid w:val="00AD7AB9"/>
    <w:rsid w:val="00AD7B0B"/>
    <w:rsid w:val="00AD7B28"/>
    <w:rsid w:val="00AE1E55"/>
    <w:rsid w:val="00AE23AF"/>
    <w:rsid w:val="00AE23CA"/>
    <w:rsid w:val="00AE47E9"/>
    <w:rsid w:val="00AE5F6E"/>
    <w:rsid w:val="00AE73F5"/>
    <w:rsid w:val="00AF1ACF"/>
    <w:rsid w:val="00AF39D9"/>
    <w:rsid w:val="00AF5F81"/>
    <w:rsid w:val="00AF649A"/>
    <w:rsid w:val="00B006D3"/>
    <w:rsid w:val="00B0158A"/>
    <w:rsid w:val="00B015BB"/>
    <w:rsid w:val="00B01EB9"/>
    <w:rsid w:val="00B04D4C"/>
    <w:rsid w:val="00B07724"/>
    <w:rsid w:val="00B13140"/>
    <w:rsid w:val="00B23D53"/>
    <w:rsid w:val="00B30724"/>
    <w:rsid w:val="00B40E26"/>
    <w:rsid w:val="00B41039"/>
    <w:rsid w:val="00B412DF"/>
    <w:rsid w:val="00B4209E"/>
    <w:rsid w:val="00B420A6"/>
    <w:rsid w:val="00B53C88"/>
    <w:rsid w:val="00B5641E"/>
    <w:rsid w:val="00B60261"/>
    <w:rsid w:val="00B6660E"/>
    <w:rsid w:val="00B66ADF"/>
    <w:rsid w:val="00B671AD"/>
    <w:rsid w:val="00B70571"/>
    <w:rsid w:val="00B7553C"/>
    <w:rsid w:val="00B76903"/>
    <w:rsid w:val="00B77E74"/>
    <w:rsid w:val="00B80DF6"/>
    <w:rsid w:val="00B87EF1"/>
    <w:rsid w:val="00B937BE"/>
    <w:rsid w:val="00B97455"/>
    <w:rsid w:val="00B97F4A"/>
    <w:rsid w:val="00BA104F"/>
    <w:rsid w:val="00BA1446"/>
    <w:rsid w:val="00BA257F"/>
    <w:rsid w:val="00BA5E39"/>
    <w:rsid w:val="00BA6242"/>
    <w:rsid w:val="00BA6328"/>
    <w:rsid w:val="00BB286F"/>
    <w:rsid w:val="00BB2F80"/>
    <w:rsid w:val="00BB5F52"/>
    <w:rsid w:val="00BC0E73"/>
    <w:rsid w:val="00BC189C"/>
    <w:rsid w:val="00BC2A43"/>
    <w:rsid w:val="00BC4C89"/>
    <w:rsid w:val="00BC6949"/>
    <w:rsid w:val="00BD0865"/>
    <w:rsid w:val="00BE2134"/>
    <w:rsid w:val="00BE261D"/>
    <w:rsid w:val="00BE4685"/>
    <w:rsid w:val="00BE64A2"/>
    <w:rsid w:val="00BE6700"/>
    <w:rsid w:val="00BF1D6B"/>
    <w:rsid w:val="00BF49AA"/>
    <w:rsid w:val="00BF51BC"/>
    <w:rsid w:val="00BF5B07"/>
    <w:rsid w:val="00BF7E30"/>
    <w:rsid w:val="00BF7EC7"/>
    <w:rsid w:val="00C01D94"/>
    <w:rsid w:val="00C0214A"/>
    <w:rsid w:val="00C0266D"/>
    <w:rsid w:val="00C02DD6"/>
    <w:rsid w:val="00C02FEF"/>
    <w:rsid w:val="00C03631"/>
    <w:rsid w:val="00C05EA2"/>
    <w:rsid w:val="00C179D8"/>
    <w:rsid w:val="00C205A5"/>
    <w:rsid w:val="00C21A8C"/>
    <w:rsid w:val="00C23914"/>
    <w:rsid w:val="00C25FD2"/>
    <w:rsid w:val="00C279E3"/>
    <w:rsid w:val="00C32A37"/>
    <w:rsid w:val="00C32DCE"/>
    <w:rsid w:val="00C35BBD"/>
    <w:rsid w:val="00C36F1F"/>
    <w:rsid w:val="00C36F6F"/>
    <w:rsid w:val="00C37599"/>
    <w:rsid w:val="00C4088E"/>
    <w:rsid w:val="00C418C9"/>
    <w:rsid w:val="00C42F4F"/>
    <w:rsid w:val="00C42F6D"/>
    <w:rsid w:val="00C43A73"/>
    <w:rsid w:val="00C51E51"/>
    <w:rsid w:val="00C534F3"/>
    <w:rsid w:val="00C5467C"/>
    <w:rsid w:val="00C613CE"/>
    <w:rsid w:val="00C618A9"/>
    <w:rsid w:val="00C6422F"/>
    <w:rsid w:val="00C66547"/>
    <w:rsid w:val="00C67429"/>
    <w:rsid w:val="00C711A4"/>
    <w:rsid w:val="00C77A5A"/>
    <w:rsid w:val="00C804DE"/>
    <w:rsid w:val="00C91458"/>
    <w:rsid w:val="00C91BE2"/>
    <w:rsid w:val="00C91EB9"/>
    <w:rsid w:val="00C91EBB"/>
    <w:rsid w:val="00CA19FD"/>
    <w:rsid w:val="00CA21C9"/>
    <w:rsid w:val="00CA30EF"/>
    <w:rsid w:val="00CA3928"/>
    <w:rsid w:val="00CA3949"/>
    <w:rsid w:val="00CA785E"/>
    <w:rsid w:val="00CB03E9"/>
    <w:rsid w:val="00CB1B16"/>
    <w:rsid w:val="00CB3E0C"/>
    <w:rsid w:val="00CB4DD3"/>
    <w:rsid w:val="00CB7387"/>
    <w:rsid w:val="00CB767D"/>
    <w:rsid w:val="00CC509D"/>
    <w:rsid w:val="00CC64DB"/>
    <w:rsid w:val="00CC70BC"/>
    <w:rsid w:val="00CC7186"/>
    <w:rsid w:val="00CC7919"/>
    <w:rsid w:val="00CD0916"/>
    <w:rsid w:val="00CD21BB"/>
    <w:rsid w:val="00CD2E7B"/>
    <w:rsid w:val="00CD5D2B"/>
    <w:rsid w:val="00CD7C9C"/>
    <w:rsid w:val="00CE271D"/>
    <w:rsid w:val="00CE4B79"/>
    <w:rsid w:val="00CE6137"/>
    <w:rsid w:val="00CF1F54"/>
    <w:rsid w:val="00CF2A80"/>
    <w:rsid w:val="00CF481D"/>
    <w:rsid w:val="00CF708F"/>
    <w:rsid w:val="00CF7D6F"/>
    <w:rsid w:val="00D020F3"/>
    <w:rsid w:val="00D0494A"/>
    <w:rsid w:val="00D04F3C"/>
    <w:rsid w:val="00D14114"/>
    <w:rsid w:val="00D158E2"/>
    <w:rsid w:val="00D1749B"/>
    <w:rsid w:val="00D21BDA"/>
    <w:rsid w:val="00D22F0F"/>
    <w:rsid w:val="00D23123"/>
    <w:rsid w:val="00D23BC6"/>
    <w:rsid w:val="00D25D37"/>
    <w:rsid w:val="00D25F3E"/>
    <w:rsid w:val="00D264CD"/>
    <w:rsid w:val="00D268B5"/>
    <w:rsid w:val="00D27EF2"/>
    <w:rsid w:val="00D30B6D"/>
    <w:rsid w:val="00D31CB8"/>
    <w:rsid w:val="00D355AA"/>
    <w:rsid w:val="00D40F7F"/>
    <w:rsid w:val="00D431D0"/>
    <w:rsid w:val="00D559A9"/>
    <w:rsid w:val="00D6023B"/>
    <w:rsid w:val="00D65BD0"/>
    <w:rsid w:val="00D70A3D"/>
    <w:rsid w:val="00D7299B"/>
    <w:rsid w:val="00D72C01"/>
    <w:rsid w:val="00D736F0"/>
    <w:rsid w:val="00D73838"/>
    <w:rsid w:val="00D74354"/>
    <w:rsid w:val="00D764D3"/>
    <w:rsid w:val="00D76902"/>
    <w:rsid w:val="00D7754D"/>
    <w:rsid w:val="00D821E1"/>
    <w:rsid w:val="00D82567"/>
    <w:rsid w:val="00D8294E"/>
    <w:rsid w:val="00D82BE4"/>
    <w:rsid w:val="00D835A5"/>
    <w:rsid w:val="00D84754"/>
    <w:rsid w:val="00D8552B"/>
    <w:rsid w:val="00D86717"/>
    <w:rsid w:val="00D86749"/>
    <w:rsid w:val="00D8688C"/>
    <w:rsid w:val="00D903EC"/>
    <w:rsid w:val="00D910E0"/>
    <w:rsid w:val="00D915F4"/>
    <w:rsid w:val="00D92A39"/>
    <w:rsid w:val="00D94307"/>
    <w:rsid w:val="00D967BD"/>
    <w:rsid w:val="00DA0097"/>
    <w:rsid w:val="00DA04B2"/>
    <w:rsid w:val="00DA16DE"/>
    <w:rsid w:val="00DA45D5"/>
    <w:rsid w:val="00DB7594"/>
    <w:rsid w:val="00DC42B0"/>
    <w:rsid w:val="00DC7373"/>
    <w:rsid w:val="00DD2675"/>
    <w:rsid w:val="00DD3D40"/>
    <w:rsid w:val="00DE2587"/>
    <w:rsid w:val="00DE3DDC"/>
    <w:rsid w:val="00DF11E0"/>
    <w:rsid w:val="00DF1E2B"/>
    <w:rsid w:val="00DF21B5"/>
    <w:rsid w:val="00DF27FE"/>
    <w:rsid w:val="00DF7DC3"/>
    <w:rsid w:val="00E01BFB"/>
    <w:rsid w:val="00E023F7"/>
    <w:rsid w:val="00E027AB"/>
    <w:rsid w:val="00E05358"/>
    <w:rsid w:val="00E12202"/>
    <w:rsid w:val="00E125C3"/>
    <w:rsid w:val="00E13880"/>
    <w:rsid w:val="00E140AE"/>
    <w:rsid w:val="00E16EF7"/>
    <w:rsid w:val="00E17CFD"/>
    <w:rsid w:val="00E25B71"/>
    <w:rsid w:val="00E27043"/>
    <w:rsid w:val="00E27B61"/>
    <w:rsid w:val="00E34062"/>
    <w:rsid w:val="00E35017"/>
    <w:rsid w:val="00E35480"/>
    <w:rsid w:val="00E3598B"/>
    <w:rsid w:val="00E421E2"/>
    <w:rsid w:val="00E4263E"/>
    <w:rsid w:val="00E44C90"/>
    <w:rsid w:val="00E4760B"/>
    <w:rsid w:val="00E52C5D"/>
    <w:rsid w:val="00E55811"/>
    <w:rsid w:val="00E558DF"/>
    <w:rsid w:val="00E5650E"/>
    <w:rsid w:val="00E6289E"/>
    <w:rsid w:val="00E66620"/>
    <w:rsid w:val="00E70433"/>
    <w:rsid w:val="00E712BA"/>
    <w:rsid w:val="00E80DB7"/>
    <w:rsid w:val="00E826F1"/>
    <w:rsid w:val="00E85861"/>
    <w:rsid w:val="00E93C08"/>
    <w:rsid w:val="00E95F29"/>
    <w:rsid w:val="00E9607B"/>
    <w:rsid w:val="00E96F41"/>
    <w:rsid w:val="00EA07BF"/>
    <w:rsid w:val="00EB19E8"/>
    <w:rsid w:val="00EC12FF"/>
    <w:rsid w:val="00EC6748"/>
    <w:rsid w:val="00EC7E1C"/>
    <w:rsid w:val="00ED266B"/>
    <w:rsid w:val="00ED2966"/>
    <w:rsid w:val="00ED5D20"/>
    <w:rsid w:val="00ED5E7F"/>
    <w:rsid w:val="00ED62DB"/>
    <w:rsid w:val="00EE0268"/>
    <w:rsid w:val="00EE1F30"/>
    <w:rsid w:val="00EE2B50"/>
    <w:rsid w:val="00EE3510"/>
    <w:rsid w:val="00EE452F"/>
    <w:rsid w:val="00EE4883"/>
    <w:rsid w:val="00EE51D9"/>
    <w:rsid w:val="00EF006A"/>
    <w:rsid w:val="00EF0145"/>
    <w:rsid w:val="00EF19A4"/>
    <w:rsid w:val="00EF1F8E"/>
    <w:rsid w:val="00EF21B6"/>
    <w:rsid w:val="00EF3364"/>
    <w:rsid w:val="00F00B12"/>
    <w:rsid w:val="00F04B84"/>
    <w:rsid w:val="00F073EC"/>
    <w:rsid w:val="00F101F2"/>
    <w:rsid w:val="00F10367"/>
    <w:rsid w:val="00F12551"/>
    <w:rsid w:val="00F15D9A"/>
    <w:rsid w:val="00F20A73"/>
    <w:rsid w:val="00F21237"/>
    <w:rsid w:val="00F2346A"/>
    <w:rsid w:val="00F24074"/>
    <w:rsid w:val="00F26409"/>
    <w:rsid w:val="00F26E17"/>
    <w:rsid w:val="00F318B3"/>
    <w:rsid w:val="00F3379E"/>
    <w:rsid w:val="00F33B1C"/>
    <w:rsid w:val="00F349DA"/>
    <w:rsid w:val="00F35FB6"/>
    <w:rsid w:val="00F408E5"/>
    <w:rsid w:val="00F4392E"/>
    <w:rsid w:val="00F43B12"/>
    <w:rsid w:val="00F50859"/>
    <w:rsid w:val="00F56DA4"/>
    <w:rsid w:val="00F61369"/>
    <w:rsid w:val="00F62721"/>
    <w:rsid w:val="00F6318C"/>
    <w:rsid w:val="00F63FBD"/>
    <w:rsid w:val="00F65D1B"/>
    <w:rsid w:val="00F677D7"/>
    <w:rsid w:val="00F70648"/>
    <w:rsid w:val="00F735B3"/>
    <w:rsid w:val="00F737DF"/>
    <w:rsid w:val="00F74787"/>
    <w:rsid w:val="00F779B5"/>
    <w:rsid w:val="00F80782"/>
    <w:rsid w:val="00F85A04"/>
    <w:rsid w:val="00F86C77"/>
    <w:rsid w:val="00F86F65"/>
    <w:rsid w:val="00F91CD2"/>
    <w:rsid w:val="00F92A2E"/>
    <w:rsid w:val="00F931F7"/>
    <w:rsid w:val="00F935F7"/>
    <w:rsid w:val="00F953E8"/>
    <w:rsid w:val="00FA1500"/>
    <w:rsid w:val="00FA2D06"/>
    <w:rsid w:val="00FA40CD"/>
    <w:rsid w:val="00FB0559"/>
    <w:rsid w:val="00FB0773"/>
    <w:rsid w:val="00FB0802"/>
    <w:rsid w:val="00FB08CC"/>
    <w:rsid w:val="00FB24BA"/>
    <w:rsid w:val="00FB390C"/>
    <w:rsid w:val="00FB44E3"/>
    <w:rsid w:val="00FB4C17"/>
    <w:rsid w:val="00FB731D"/>
    <w:rsid w:val="00FC398E"/>
    <w:rsid w:val="00FC3F76"/>
    <w:rsid w:val="00FC75E8"/>
    <w:rsid w:val="00FD17BC"/>
    <w:rsid w:val="00FD293B"/>
    <w:rsid w:val="00FD2953"/>
    <w:rsid w:val="00FD4B05"/>
    <w:rsid w:val="00FD6B15"/>
    <w:rsid w:val="00FE0381"/>
    <w:rsid w:val="00FE3D9E"/>
    <w:rsid w:val="00FE5E21"/>
    <w:rsid w:val="00FF01F1"/>
    <w:rsid w:val="00FF0421"/>
    <w:rsid w:val="00FF245D"/>
    <w:rsid w:val="00FF2483"/>
    <w:rsid w:val="00FF39C8"/>
    <w:rsid w:val="00FF3E03"/>
    <w:rsid w:val="00FF45EA"/>
    <w:rsid w:val="00FF4EEC"/>
    <w:rsid w:val="00FF5579"/>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F00E30B"/>
  <w15:chartTrackingRefBased/>
  <w15:docId w15:val="{9C7FF7FB-CDBC-4C38-83FE-116A5A6901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pl-P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iPriority="0"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iPriority="0"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qFormat/>
    <w:rsid w:val="00D6023B"/>
  </w:style>
  <w:style w:type="paragraph" w:styleId="Nagwek1">
    <w:name w:val="heading 1"/>
    <w:aliases w:val="Nagłówek 1 Znak Znak"/>
    <w:basedOn w:val="Normalny"/>
    <w:next w:val="Normalny"/>
    <w:link w:val="Nagwek1Znak"/>
    <w:qFormat/>
    <w:rsid w:val="00152D22"/>
    <w:pPr>
      <w:keepNext/>
      <w:keepLines/>
      <w:spacing w:before="240" w:after="0"/>
      <w:outlineLvl w:val="0"/>
    </w:pPr>
    <w:rPr>
      <w:rFonts w:eastAsiaTheme="majorEastAsia" w:cstheme="majorBidi"/>
      <w:b/>
      <w:sz w:val="28"/>
      <w:szCs w:val="32"/>
    </w:rPr>
  </w:style>
  <w:style w:type="paragraph" w:styleId="Nagwek2">
    <w:name w:val="heading 2"/>
    <w:basedOn w:val="Normalny"/>
    <w:next w:val="Normalny"/>
    <w:link w:val="Nagwek2Znak"/>
    <w:unhideWhenUsed/>
    <w:qFormat/>
    <w:rsid w:val="00D27EF2"/>
    <w:pPr>
      <w:keepNext/>
      <w:keepLines/>
      <w:spacing w:before="40" w:after="0"/>
      <w:outlineLvl w:val="1"/>
    </w:pPr>
    <w:rPr>
      <w:rFonts w:eastAsiaTheme="majorEastAsia" w:cstheme="majorBidi"/>
      <w:b/>
      <w:sz w:val="26"/>
      <w:szCs w:val="26"/>
    </w:rPr>
  </w:style>
  <w:style w:type="paragraph" w:styleId="Nagwek3">
    <w:name w:val="heading 3"/>
    <w:basedOn w:val="Normalny"/>
    <w:next w:val="Normalny"/>
    <w:link w:val="Nagwek3Znak"/>
    <w:unhideWhenUsed/>
    <w:qFormat/>
    <w:rsid w:val="00D27EF2"/>
    <w:pPr>
      <w:keepNext/>
      <w:keepLines/>
      <w:spacing w:before="40" w:after="0"/>
      <w:outlineLvl w:val="2"/>
    </w:pPr>
    <w:rPr>
      <w:rFonts w:eastAsiaTheme="majorEastAsia" w:cstheme="majorBidi"/>
      <w:b/>
      <w:sz w:val="24"/>
      <w:szCs w:val="24"/>
    </w:rPr>
  </w:style>
  <w:style w:type="paragraph" w:styleId="Nagwek4">
    <w:name w:val="heading 4"/>
    <w:basedOn w:val="Normalny"/>
    <w:next w:val="Normalny"/>
    <w:link w:val="Nagwek4Znak"/>
    <w:qFormat/>
    <w:rsid w:val="00B40E26"/>
    <w:pPr>
      <w:keepNext/>
      <w:numPr>
        <w:numId w:val="15"/>
      </w:numPr>
      <w:tabs>
        <w:tab w:val="clear" w:pos="720"/>
        <w:tab w:val="num" w:pos="426"/>
      </w:tabs>
      <w:spacing w:after="0" w:line="240" w:lineRule="auto"/>
      <w:ind w:left="426" w:hanging="426"/>
      <w:jc w:val="both"/>
      <w:outlineLvl w:val="3"/>
    </w:pPr>
    <w:rPr>
      <w:rFonts w:ascii="Times New Roman" w:eastAsia="Times New Roman" w:hAnsi="Times New Roman" w:cs="Times New Roman"/>
      <w:b/>
      <w:sz w:val="24"/>
      <w:szCs w:val="20"/>
      <w:lang w:eastAsia="pl-PL"/>
    </w:rPr>
  </w:style>
  <w:style w:type="paragraph" w:styleId="Nagwek5">
    <w:name w:val="heading 5"/>
    <w:basedOn w:val="Normalny"/>
    <w:next w:val="Normalny"/>
    <w:link w:val="Nagwek5Znak"/>
    <w:qFormat/>
    <w:rsid w:val="00B40E26"/>
    <w:pPr>
      <w:keepNext/>
      <w:spacing w:after="0" w:line="380" w:lineRule="atLeast"/>
      <w:jc w:val="both"/>
      <w:outlineLvl w:val="4"/>
    </w:pPr>
    <w:rPr>
      <w:rFonts w:ascii="Times New Roman" w:eastAsia="Times New Roman" w:hAnsi="Times New Roman" w:cs="Times New Roman"/>
      <w:b/>
      <w:sz w:val="24"/>
      <w:szCs w:val="20"/>
      <w:lang w:eastAsia="pl-PL"/>
    </w:rPr>
  </w:style>
  <w:style w:type="paragraph" w:styleId="Nagwek6">
    <w:name w:val="heading 6"/>
    <w:basedOn w:val="Normalny"/>
    <w:next w:val="Normalny"/>
    <w:link w:val="Nagwek6Znak"/>
    <w:qFormat/>
    <w:rsid w:val="00B40E26"/>
    <w:pPr>
      <w:keepNext/>
      <w:spacing w:after="0" w:line="240" w:lineRule="auto"/>
      <w:jc w:val="center"/>
      <w:outlineLvl w:val="5"/>
    </w:pPr>
    <w:rPr>
      <w:rFonts w:ascii="Times New Roman" w:eastAsia="Times New Roman" w:hAnsi="Times New Roman" w:cs="Times New Roman"/>
      <w:b/>
      <w:sz w:val="20"/>
      <w:szCs w:val="20"/>
      <w:lang w:eastAsia="pl-PL"/>
    </w:rPr>
  </w:style>
  <w:style w:type="paragraph" w:styleId="Nagwek7">
    <w:name w:val="heading 7"/>
    <w:basedOn w:val="Normalny"/>
    <w:next w:val="Normalny"/>
    <w:link w:val="Nagwek7Znak"/>
    <w:qFormat/>
    <w:rsid w:val="00B40E26"/>
    <w:pPr>
      <w:keepNext/>
      <w:spacing w:after="0" w:line="240" w:lineRule="auto"/>
      <w:outlineLvl w:val="6"/>
    </w:pPr>
    <w:rPr>
      <w:rFonts w:ascii="Times New Roman" w:eastAsia="Times New Roman" w:hAnsi="Times New Roman" w:cs="Times New Roman"/>
      <w:b/>
      <w:sz w:val="20"/>
      <w:szCs w:val="20"/>
      <w:lang w:eastAsia="pl-PL"/>
    </w:rPr>
  </w:style>
  <w:style w:type="paragraph" w:styleId="Nagwek8">
    <w:name w:val="heading 8"/>
    <w:basedOn w:val="Normalny"/>
    <w:next w:val="Normalny"/>
    <w:link w:val="Nagwek8Znak"/>
    <w:qFormat/>
    <w:rsid w:val="00B40E26"/>
    <w:pPr>
      <w:keepNext/>
      <w:spacing w:after="0" w:line="240" w:lineRule="auto"/>
      <w:jc w:val="center"/>
      <w:outlineLvl w:val="7"/>
    </w:pPr>
    <w:rPr>
      <w:rFonts w:ascii="Times New Roman" w:eastAsia="Times New Roman" w:hAnsi="Times New Roman" w:cs="Times New Roman"/>
      <w:b/>
      <w:sz w:val="18"/>
      <w:szCs w:val="20"/>
      <w:lang w:eastAsia="pl-PL"/>
    </w:rPr>
  </w:style>
  <w:style w:type="paragraph" w:styleId="Nagwek9">
    <w:name w:val="heading 9"/>
    <w:basedOn w:val="Normalny"/>
    <w:next w:val="Normalny"/>
    <w:link w:val="Nagwek9Znak"/>
    <w:qFormat/>
    <w:rsid w:val="00B40E26"/>
    <w:pPr>
      <w:keepNext/>
      <w:spacing w:after="0" w:line="420" w:lineRule="atLeast"/>
      <w:ind w:left="510" w:right="-284" w:firstLine="483"/>
      <w:jc w:val="both"/>
      <w:outlineLvl w:val="8"/>
    </w:pPr>
    <w:rPr>
      <w:rFonts w:ascii="Times New Roman" w:eastAsia="Times New Roman" w:hAnsi="Times New Roman" w:cs="Times New Roman"/>
      <w:sz w:val="28"/>
      <w:szCs w:val="20"/>
      <w:lang w:eastAsia="pl-PL"/>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1Znak">
    <w:name w:val="Nagłówek 1 Znak"/>
    <w:aliases w:val="Nagłówek 1 Znak Znak Znak"/>
    <w:basedOn w:val="Domylnaczcionkaakapitu"/>
    <w:link w:val="Nagwek1"/>
    <w:rsid w:val="00152D22"/>
    <w:rPr>
      <w:rFonts w:eastAsiaTheme="majorEastAsia" w:cstheme="majorBidi"/>
      <w:b/>
      <w:sz w:val="28"/>
      <w:szCs w:val="32"/>
    </w:rPr>
  </w:style>
  <w:style w:type="paragraph" w:styleId="Nagwekspisutreci">
    <w:name w:val="TOC Heading"/>
    <w:basedOn w:val="Nagwek1"/>
    <w:next w:val="Normalny"/>
    <w:uiPriority w:val="39"/>
    <w:unhideWhenUsed/>
    <w:qFormat/>
    <w:rsid w:val="006F12F0"/>
    <w:pPr>
      <w:outlineLvl w:val="9"/>
    </w:pPr>
    <w:rPr>
      <w:lang w:eastAsia="pl-PL"/>
    </w:rPr>
  </w:style>
  <w:style w:type="paragraph" w:styleId="Spistreci1">
    <w:name w:val="toc 1"/>
    <w:basedOn w:val="Normalny"/>
    <w:next w:val="Normalny"/>
    <w:autoRedefine/>
    <w:uiPriority w:val="39"/>
    <w:unhideWhenUsed/>
    <w:rsid w:val="005D1B09"/>
    <w:pPr>
      <w:tabs>
        <w:tab w:val="left" w:pos="567"/>
        <w:tab w:val="right" w:leader="dot" w:pos="9062"/>
      </w:tabs>
      <w:spacing w:after="100"/>
    </w:pPr>
    <w:rPr>
      <w:b/>
      <w:bCs/>
      <w:noProof/>
      <w:color w:val="44546A" w:themeColor="text2"/>
    </w:rPr>
  </w:style>
  <w:style w:type="character" w:styleId="Hipercze">
    <w:name w:val="Hyperlink"/>
    <w:basedOn w:val="Domylnaczcionkaakapitu"/>
    <w:uiPriority w:val="99"/>
    <w:unhideWhenUsed/>
    <w:rsid w:val="006F12F0"/>
    <w:rPr>
      <w:color w:val="0563C1" w:themeColor="hyperlink"/>
      <w:u w:val="single"/>
    </w:rPr>
  </w:style>
  <w:style w:type="paragraph" w:styleId="Akapitzlist">
    <w:name w:val="List Paragraph"/>
    <w:basedOn w:val="Normalny"/>
    <w:link w:val="AkapitzlistZnak"/>
    <w:uiPriority w:val="34"/>
    <w:qFormat/>
    <w:rsid w:val="006F12F0"/>
    <w:pPr>
      <w:ind w:left="720"/>
      <w:contextualSpacing/>
    </w:pPr>
  </w:style>
  <w:style w:type="character" w:customStyle="1" w:styleId="Nagwek2Znak">
    <w:name w:val="Nagłówek 2 Znak"/>
    <w:basedOn w:val="Domylnaczcionkaakapitu"/>
    <w:link w:val="Nagwek2"/>
    <w:rsid w:val="00D27EF2"/>
    <w:rPr>
      <w:rFonts w:eastAsiaTheme="majorEastAsia" w:cstheme="majorBidi"/>
      <w:b/>
      <w:sz w:val="26"/>
      <w:szCs w:val="26"/>
    </w:rPr>
  </w:style>
  <w:style w:type="character" w:customStyle="1" w:styleId="Nagwek3Znak">
    <w:name w:val="Nagłówek 3 Znak"/>
    <w:basedOn w:val="Domylnaczcionkaakapitu"/>
    <w:link w:val="Nagwek3"/>
    <w:rsid w:val="00D27EF2"/>
    <w:rPr>
      <w:rFonts w:eastAsiaTheme="majorEastAsia" w:cstheme="majorBidi"/>
      <w:b/>
      <w:sz w:val="24"/>
      <w:szCs w:val="24"/>
    </w:rPr>
  </w:style>
  <w:style w:type="paragraph" w:styleId="Spistreci2">
    <w:name w:val="toc 2"/>
    <w:basedOn w:val="Normalny"/>
    <w:next w:val="Normalny"/>
    <w:autoRedefine/>
    <w:uiPriority w:val="39"/>
    <w:unhideWhenUsed/>
    <w:rsid w:val="00D73838"/>
    <w:pPr>
      <w:tabs>
        <w:tab w:val="left" w:pos="567"/>
        <w:tab w:val="right" w:leader="dot" w:pos="9062"/>
      </w:tabs>
      <w:spacing w:after="100"/>
      <w:ind w:left="567" w:hanging="567"/>
    </w:pPr>
  </w:style>
  <w:style w:type="paragraph" w:styleId="Spistreci3">
    <w:name w:val="toc 3"/>
    <w:basedOn w:val="Normalny"/>
    <w:next w:val="Normalny"/>
    <w:autoRedefine/>
    <w:uiPriority w:val="39"/>
    <w:unhideWhenUsed/>
    <w:rsid w:val="00D73838"/>
    <w:pPr>
      <w:tabs>
        <w:tab w:val="left" w:pos="567"/>
        <w:tab w:val="right" w:leader="dot" w:pos="9062"/>
      </w:tabs>
      <w:spacing w:after="100"/>
      <w:ind w:left="567" w:hanging="567"/>
    </w:pPr>
  </w:style>
  <w:style w:type="paragraph" w:styleId="Legenda">
    <w:name w:val="caption"/>
    <w:basedOn w:val="Normalny"/>
    <w:next w:val="Normalny"/>
    <w:uiPriority w:val="35"/>
    <w:unhideWhenUsed/>
    <w:qFormat/>
    <w:rsid w:val="007301FD"/>
    <w:pPr>
      <w:spacing w:after="200" w:line="240" w:lineRule="auto"/>
    </w:pPr>
    <w:rPr>
      <w:i/>
      <w:iCs/>
      <w:color w:val="44546A" w:themeColor="text2"/>
      <w:sz w:val="18"/>
      <w:szCs w:val="18"/>
    </w:rPr>
  </w:style>
  <w:style w:type="paragraph" w:styleId="Nagwek">
    <w:name w:val="header"/>
    <w:basedOn w:val="Normalny"/>
    <w:link w:val="NagwekZnak"/>
    <w:uiPriority w:val="99"/>
    <w:unhideWhenUsed/>
    <w:rsid w:val="005D1318"/>
    <w:pPr>
      <w:tabs>
        <w:tab w:val="center" w:pos="4536"/>
        <w:tab w:val="right" w:pos="9072"/>
      </w:tabs>
      <w:spacing w:after="0" w:line="240" w:lineRule="auto"/>
    </w:pPr>
  </w:style>
  <w:style w:type="character" w:customStyle="1" w:styleId="NagwekZnak">
    <w:name w:val="Nagłówek Znak"/>
    <w:basedOn w:val="Domylnaczcionkaakapitu"/>
    <w:link w:val="Nagwek"/>
    <w:uiPriority w:val="99"/>
    <w:rsid w:val="005D1318"/>
  </w:style>
  <w:style w:type="paragraph" w:styleId="Stopka">
    <w:name w:val="footer"/>
    <w:basedOn w:val="Normalny"/>
    <w:link w:val="StopkaZnak"/>
    <w:uiPriority w:val="99"/>
    <w:unhideWhenUsed/>
    <w:rsid w:val="005D1318"/>
    <w:pPr>
      <w:tabs>
        <w:tab w:val="center" w:pos="4536"/>
        <w:tab w:val="right" w:pos="9072"/>
      </w:tabs>
      <w:spacing w:after="0" w:line="240" w:lineRule="auto"/>
    </w:pPr>
  </w:style>
  <w:style w:type="character" w:customStyle="1" w:styleId="StopkaZnak">
    <w:name w:val="Stopka Znak"/>
    <w:basedOn w:val="Domylnaczcionkaakapitu"/>
    <w:link w:val="Stopka"/>
    <w:uiPriority w:val="99"/>
    <w:rsid w:val="005D1318"/>
  </w:style>
  <w:style w:type="paragraph" w:customStyle="1" w:styleId="Styl1">
    <w:name w:val="Styl1"/>
    <w:basedOn w:val="Normalny"/>
    <w:link w:val="Styl1Znak"/>
    <w:qFormat/>
    <w:rsid w:val="00C91EBB"/>
    <w:pPr>
      <w:spacing w:before="120" w:after="240" w:line="276" w:lineRule="auto"/>
      <w:ind w:firstLine="567"/>
      <w:jc w:val="both"/>
    </w:pPr>
    <w:rPr>
      <w:sz w:val="24"/>
      <w:szCs w:val="24"/>
    </w:rPr>
  </w:style>
  <w:style w:type="character" w:customStyle="1" w:styleId="Styl1Znak">
    <w:name w:val="Styl1 Znak"/>
    <w:basedOn w:val="Domylnaczcionkaakapitu"/>
    <w:link w:val="Styl1"/>
    <w:rsid w:val="00C91EBB"/>
    <w:rPr>
      <w:sz w:val="24"/>
      <w:szCs w:val="24"/>
    </w:rPr>
  </w:style>
  <w:style w:type="paragraph" w:styleId="Bezodstpw">
    <w:name w:val="No Spacing"/>
    <w:uiPriority w:val="1"/>
    <w:qFormat/>
    <w:rsid w:val="00552DB1"/>
    <w:pPr>
      <w:spacing w:after="0" w:line="240" w:lineRule="auto"/>
    </w:pPr>
  </w:style>
  <w:style w:type="table" w:styleId="Tabela-Siatka">
    <w:name w:val="Table Grid"/>
    <w:basedOn w:val="Standardowy"/>
    <w:uiPriority w:val="59"/>
    <w:rsid w:val="00552DB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kapitzlistZnak">
    <w:name w:val="Akapit z listą Znak"/>
    <w:link w:val="Akapitzlist"/>
    <w:uiPriority w:val="34"/>
    <w:locked/>
    <w:rsid w:val="00082376"/>
  </w:style>
  <w:style w:type="paragraph" w:styleId="NormalnyWeb">
    <w:name w:val="Normal (Web)"/>
    <w:basedOn w:val="Normalny"/>
    <w:link w:val="NormalnyWebZnak"/>
    <w:uiPriority w:val="99"/>
    <w:qFormat/>
    <w:rsid w:val="00211D71"/>
    <w:pPr>
      <w:spacing w:before="100" w:beforeAutospacing="1" w:after="100" w:afterAutospacing="1" w:line="240" w:lineRule="auto"/>
    </w:pPr>
    <w:rPr>
      <w:rFonts w:ascii="Times New Roman" w:eastAsia="Times New Roman" w:hAnsi="Times New Roman" w:cs="Times New Roman"/>
      <w:sz w:val="24"/>
      <w:szCs w:val="24"/>
      <w:lang w:eastAsia="pl-PL"/>
    </w:rPr>
  </w:style>
  <w:style w:type="character" w:customStyle="1" w:styleId="NormalnyWebZnak">
    <w:name w:val="Normalny (Web) Znak"/>
    <w:link w:val="NormalnyWeb"/>
    <w:uiPriority w:val="99"/>
    <w:locked/>
    <w:rsid w:val="00211D71"/>
    <w:rPr>
      <w:rFonts w:ascii="Times New Roman" w:eastAsia="Times New Roman" w:hAnsi="Times New Roman" w:cs="Times New Roman"/>
      <w:sz w:val="24"/>
      <w:szCs w:val="24"/>
      <w:lang w:eastAsia="pl-PL"/>
    </w:rPr>
  </w:style>
  <w:style w:type="character" w:customStyle="1" w:styleId="hgkelc">
    <w:name w:val="hgkelc"/>
    <w:basedOn w:val="Domylnaczcionkaakapitu"/>
    <w:rsid w:val="00211D71"/>
  </w:style>
  <w:style w:type="character" w:customStyle="1" w:styleId="lrzxr">
    <w:name w:val="lrzxr"/>
    <w:basedOn w:val="Domylnaczcionkaakapitu"/>
    <w:rsid w:val="00603D35"/>
  </w:style>
  <w:style w:type="table" w:styleId="Zwykatabela2">
    <w:name w:val="Plain Table 2"/>
    <w:basedOn w:val="Standardowy"/>
    <w:uiPriority w:val="42"/>
    <w:rsid w:val="00603D35"/>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customStyle="1" w:styleId="Nagwek4Znak">
    <w:name w:val="Nagłówek 4 Znak"/>
    <w:basedOn w:val="Domylnaczcionkaakapitu"/>
    <w:link w:val="Nagwek4"/>
    <w:rsid w:val="00B40E26"/>
    <w:rPr>
      <w:rFonts w:ascii="Times New Roman" w:eastAsia="Times New Roman" w:hAnsi="Times New Roman" w:cs="Times New Roman"/>
      <w:b/>
      <w:sz w:val="24"/>
      <w:szCs w:val="20"/>
      <w:lang w:eastAsia="pl-PL"/>
    </w:rPr>
  </w:style>
  <w:style w:type="character" w:customStyle="1" w:styleId="Nagwek5Znak">
    <w:name w:val="Nagłówek 5 Znak"/>
    <w:basedOn w:val="Domylnaczcionkaakapitu"/>
    <w:link w:val="Nagwek5"/>
    <w:rsid w:val="00B40E26"/>
    <w:rPr>
      <w:rFonts w:ascii="Times New Roman" w:eastAsia="Times New Roman" w:hAnsi="Times New Roman" w:cs="Times New Roman"/>
      <w:b/>
      <w:sz w:val="24"/>
      <w:szCs w:val="20"/>
      <w:lang w:eastAsia="pl-PL"/>
    </w:rPr>
  </w:style>
  <w:style w:type="character" w:customStyle="1" w:styleId="Nagwek6Znak">
    <w:name w:val="Nagłówek 6 Znak"/>
    <w:basedOn w:val="Domylnaczcionkaakapitu"/>
    <w:link w:val="Nagwek6"/>
    <w:rsid w:val="00B40E26"/>
    <w:rPr>
      <w:rFonts w:ascii="Times New Roman" w:eastAsia="Times New Roman" w:hAnsi="Times New Roman" w:cs="Times New Roman"/>
      <w:b/>
      <w:sz w:val="20"/>
      <w:szCs w:val="20"/>
      <w:lang w:eastAsia="pl-PL"/>
    </w:rPr>
  </w:style>
  <w:style w:type="character" w:customStyle="1" w:styleId="Nagwek7Znak">
    <w:name w:val="Nagłówek 7 Znak"/>
    <w:basedOn w:val="Domylnaczcionkaakapitu"/>
    <w:link w:val="Nagwek7"/>
    <w:rsid w:val="00B40E26"/>
    <w:rPr>
      <w:rFonts w:ascii="Times New Roman" w:eastAsia="Times New Roman" w:hAnsi="Times New Roman" w:cs="Times New Roman"/>
      <w:b/>
      <w:sz w:val="20"/>
      <w:szCs w:val="20"/>
      <w:lang w:eastAsia="pl-PL"/>
    </w:rPr>
  </w:style>
  <w:style w:type="character" w:customStyle="1" w:styleId="Nagwek8Znak">
    <w:name w:val="Nagłówek 8 Znak"/>
    <w:basedOn w:val="Domylnaczcionkaakapitu"/>
    <w:link w:val="Nagwek8"/>
    <w:rsid w:val="00B40E26"/>
    <w:rPr>
      <w:rFonts w:ascii="Times New Roman" w:eastAsia="Times New Roman" w:hAnsi="Times New Roman" w:cs="Times New Roman"/>
      <w:b/>
      <w:sz w:val="18"/>
      <w:szCs w:val="20"/>
      <w:lang w:eastAsia="pl-PL"/>
    </w:rPr>
  </w:style>
  <w:style w:type="character" w:customStyle="1" w:styleId="Nagwek9Znak">
    <w:name w:val="Nagłówek 9 Znak"/>
    <w:basedOn w:val="Domylnaczcionkaakapitu"/>
    <w:link w:val="Nagwek9"/>
    <w:rsid w:val="00B40E26"/>
    <w:rPr>
      <w:rFonts w:ascii="Times New Roman" w:eastAsia="Times New Roman" w:hAnsi="Times New Roman" w:cs="Times New Roman"/>
      <w:sz w:val="28"/>
      <w:szCs w:val="20"/>
      <w:lang w:eastAsia="pl-PL"/>
    </w:rPr>
  </w:style>
  <w:style w:type="numbering" w:customStyle="1" w:styleId="Bezlisty1">
    <w:name w:val="Bez listy1"/>
    <w:next w:val="Bezlisty"/>
    <w:uiPriority w:val="99"/>
    <w:semiHidden/>
    <w:rsid w:val="00B40E26"/>
  </w:style>
  <w:style w:type="character" w:styleId="Numerstrony">
    <w:name w:val="page number"/>
    <w:basedOn w:val="Domylnaczcionkaakapitu"/>
    <w:rsid w:val="00B40E26"/>
  </w:style>
  <w:style w:type="paragraph" w:styleId="Tekstpodstawowy">
    <w:name w:val="Body Text"/>
    <w:basedOn w:val="Normalny"/>
    <w:link w:val="TekstpodstawowyZnak1"/>
    <w:rsid w:val="00B40E26"/>
    <w:pPr>
      <w:tabs>
        <w:tab w:val="left" w:pos="567"/>
      </w:tabs>
      <w:spacing w:after="0" w:line="380" w:lineRule="atLeast"/>
      <w:jc w:val="both"/>
    </w:pPr>
    <w:rPr>
      <w:rFonts w:ascii="Times New Roman" w:eastAsia="Times New Roman" w:hAnsi="Times New Roman" w:cs="Times New Roman"/>
      <w:b/>
      <w:sz w:val="24"/>
      <w:szCs w:val="20"/>
      <w:lang w:eastAsia="pl-PL"/>
    </w:rPr>
  </w:style>
  <w:style w:type="character" w:customStyle="1" w:styleId="TekstpodstawowyZnak">
    <w:name w:val="Tekst podstawowy Znak"/>
    <w:basedOn w:val="Domylnaczcionkaakapitu"/>
    <w:uiPriority w:val="99"/>
    <w:rsid w:val="00B40E26"/>
  </w:style>
  <w:style w:type="character" w:customStyle="1" w:styleId="TekstpodstawowyZnak1">
    <w:name w:val="Tekst podstawowy Znak1"/>
    <w:link w:val="Tekstpodstawowy"/>
    <w:rsid w:val="00B40E26"/>
    <w:rPr>
      <w:rFonts w:ascii="Times New Roman" w:eastAsia="Times New Roman" w:hAnsi="Times New Roman" w:cs="Times New Roman"/>
      <w:b/>
      <w:sz w:val="24"/>
      <w:szCs w:val="20"/>
      <w:lang w:eastAsia="pl-PL"/>
    </w:rPr>
  </w:style>
  <w:style w:type="paragraph" w:customStyle="1" w:styleId="aStyl1">
    <w:name w:val="aStyl1"/>
    <w:basedOn w:val="Normalny"/>
    <w:uiPriority w:val="99"/>
    <w:rsid w:val="00B40E26"/>
    <w:pPr>
      <w:spacing w:after="0" w:line="240" w:lineRule="auto"/>
      <w:jc w:val="center"/>
    </w:pPr>
    <w:rPr>
      <w:rFonts w:ascii="Times New Roman" w:eastAsia="Times New Roman" w:hAnsi="Times New Roman" w:cs="Times New Roman"/>
      <w:sz w:val="20"/>
      <w:szCs w:val="20"/>
      <w:lang w:eastAsia="pl-PL"/>
    </w:rPr>
  </w:style>
  <w:style w:type="paragraph" w:styleId="Tekstpodstawowywcity">
    <w:name w:val="Body Text Indent"/>
    <w:basedOn w:val="Normalny"/>
    <w:link w:val="TekstpodstawowywcityZnak"/>
    <w:rsid w:val="00B40E26"/>
    <w:pPr>
      <w:spacing w:after="0" w:line="380" w:lineRule="atLeast"/>
      <w:ind w:left="426"/>
      <w:jc w:val="center"/>
    </w:pPr>
    <w:rPr>
      <w:rFonts w:ascii="Times New Roman" w:eastAsia="Times New Roman" w:hAnsi="Times New Roman" w:cs="Times New Roman"/>
      <w:b/>
      <w:bCs/>
      <w:smallCaps/>
      <w:sz w:val="36"/>
      <w:szCs w:val="20"/>
      <w:lang w:eastAsia="pl-PL"/>
    </w:rPr>
  </w:style>
  <w:style w:type="character" w:customStyle="1" w:styleId="TekstpodstawowywcityZnak">
    <w:name w:val="Tekst podstawowy wcięty Znak"/>
    <w:basedOn w:val="Domylnaczcionkaakapitu"/>
    <w:link w:val="Tekstpodstawowywcity"/>
    <w:rsid w:val="00B40E26"/>
    <w:rPr>
      <w:rFonts w:ascii="Times New Roman" w:eastAsia="Times New Roman" w:hAnsi="Times New Roman" w:cs="Times New Roman"/>
      <w:b/>
      <w:bCs/>
      <w:smallCaps/>
      <w:sz w:val="36"/>
      <w:szCs w:val="20"/>
      <w:lang w:eastAsia="pl-PL"/>
    </w:rPr>
  </w:style>
  <w:style w:type="paragraph" w:styleId="Tekstpodstawowywcity3">
    <w:name w:val="Body Text Indent 3"/>
    <w:basedOn w:val="Normalny"/>
    <w:link w:val="Tekstpodstawowywcity3Znak"/>
    <w:rsid w:val="00B40E26"/>
    <w:pPr>
      <w:spacing w:after="0" w:line="360" w:lineRule="auto"/>
      <w:ind w:firstLine="709"/>
      <w:jc w:val="both"/>
    </w:pPr>
    <w:rPr>
      <w:rFonts w:ascii="Times New Roman" w:eastAsia="Times New Roman" w:hAnsi="Times New Roman" w:cs="Times New Roman"/>
      <w:sz w:val="24"/>
      <w:szCs w:val="20"/>
      <w:lang w:eastAsia="pl-PL"/>
    </w:rPr>
  </w:style>
  <w:style w:type="character" w:customStyle="1" w:styleId="Tekstpodstawowywcity3Znak">
    <w:name w:val="Tekst podstawowy wcięty 3 Znak"/>
    <w:basedOn w:val="Domylnaczcionkaakapitu"/>
    <w:link w:val="Tekstpodstawowywcity3"/>
    <w:rsid w:val="00B40E26"/>
    <w:rPr>
      <w:rFonts w:ascii="Times New Roman" w:eastAsia="Times New Roman" w:hAnsi="Times New Roman" w:cs="Times New Roman"/>
      <w:sz w:val="24"/>
      <w:szCs w:val="20"/>
      <w:lang w:eastAsia="pl-PL"/>
    </w:rPr>
  </w:style>
  <w:style w:type="paragraph" w:styleId="Tekstpodstawowy2">
    <w:name w:val="Body Text 2"/>
    <w:basedOn w:val="Normalny"/>
    <w:link w:val="Tekstpodstawowy2Znak"/>
    <w:rsid w:val="00B40E26"/>
    <w:pPr>
      <w:spacing w:after="0" w:line="240" w:lineRule="auto"/>
      <w:jc w:val="center"/>
    </w:pPr>
    <w:rPr>
      <w:rFonts w:ascii="Times New Roman" w:eastAsia="Times New Roman" w:hAnsi="Times New Roman" w:cs="Times New Roman"/>
      <w:b/>
      <w:bCs/>
      <w:smallCaps/>
      <w:sz w:val="40"/>
      <w:szCs w:val="20"/>
      <w:lang w:eastAsia="pl-PL"/>
    </w:rPr>
  </w:style>
  <w:style w:type="character" w:customStyle="1" w:styleId="Tekstpodstawowy2Znak">
    <w:name w:val="Tekst podstawowy 2 Znak"/>
    <w:basedOn w:val="Domylnaczcionkaakapitu"/>
    <w:link w:val="Tekstpodstawowy2"/>
    <w:rsid w:val="00B40E26"/>
    <w:rPr>
      <w:rFonts w:ascii="Times New Roman" w:eastAsia="Times New Roman" w:hAnsi="Times New Roman" w:cs="Times New Roman"/>
      <w:b/>
      <w:bCs/>
      <w:smallCaps/>
      <w:sz w:val="40"/>
      <w:szCs w:val="20"/>
      <w:lang w:eastAsia="pl-PL"/>
    </w:rPr>
  </w:style>
  <w:style w:type="paragraph" w:customStyle="1" w:styleId="Tekstpodstawowywcity31">
    <w:name w:val="Tekst podstawowy wcięty 31"/>
    <w:basedOn w:val="Normalny"/>
    <w:rsid w:val="00B40E26"/>
    <w:pPr>
      <w:spacing w:after="0" w:line="360" w:lineRule="auto"/>
      <w:ind w:firstLine="709"/>
      <w:jc w:val="both"/>
    </w:pPr>
    <w:rPr>
      <w:rFonts w:ascii="Times New Roman" w:eastAsia="Times New Roman" w:hAnsi="Times New Roman" w:cs="Times New Roman"/>
      <w:sz w:val="24"/>
      <w:szCs w:val="20"/>
      <w:lang w:eastAsia="pl-PL"/>
    </w:rPr>
  </w:style>
  <w:style w:type="paragraph" w:styleId="Tekstblokowy">
    <w:name w:val="Block Text"/>
    <w:basedOn w:val="Normalny"/>
    <w:rsid w:val="00B40E26"/>
    <w:pPr>
      <w:spacing w:after="0" w:line="240" w:lineRule="auto"/>
      <w:ind w:left="360" w:right="-567"/>
    </w:pPr>
    <w:rPr>
      <w:rFonts w:ascii="Times New Roman" w:eastAsia="Times New Roman" w:hAnsi="Times New Roman" w:cs="Times New Roman"/>
      <w:sz w:val="28"/>
      <w:szCs w:val="20"/>
      <w:lang w:eastAsia="pl-PL"/>
    </w:rPr>
  </w:style>
  <w:style w:type="paragraph" w:styleId="Tekstpodstawowywcity2">
    <w:name w:val="Body Text Indent 2"/>
    <w:basedOn w:val="Normalny"/>
    <w:link w:val="Tekstpodstawowywcity2Znak"/>
    <w:rsid w:val="00B40E26"/>
    <w:pPr>
      <w:spacing w:after="0" w:line="420" w:lineRule="atLeast"/>
      <w:ind w:right="-284" w:firstLine="993"/>
      <w:jc w:val="both"/>
    </w:pPr>
    <w:rPr>
      <w:rFonts w:ascii="Times New Roman" w:eastAsia="Times New Roman" w:hAnsi="Times New Roman" w:cs="Times New Roman"/>
      <w:sz w:val="24"/>
      <w:szCs w:val="20"/>
      <w:lang w:eastAsia="pl-PL"/>
    </w:rPr>
  </w:style>
  <w:style w:type="character" w:customStyle="1" w:styleId="Tekstpodstawowywcity2Znak">
    <w:name w:val="Tekst podstawowy wcięty 2 Znak"/>
    <w:basedOn w:val="Domylnaczcionkaakapitu"/>
    <w:link w:val="Tekstpodstawowywcity2"/>
    <w:rsid w:val="00B40E26"/>
    <w:rPr>
      <w:rFonts w:ascii="Times New Roman" w:eastAsia="Times New Roman" w:hAnsi="Times New Roman" w:cs="Times New Roman"/>
      <w:sz w:val="24"/>
      <w:szCs w:val="20"/>
      <w:lang w:eastAsia="pl-PL"/>
    </w:rPr>
  </w:style>
  <w:style w:type="paragraph" w:styleId="Tekstpodstawowy3">
    <w:name w:val="Body Text 3"/>
    <w:basedOn w:val="Normalny"/>
    <w:link w:val="Tekstpodstawowy3Znak"/>
    <w:rsid w:val="00B40E26"/>
    <w:pPr>
      <w:spacing w:after="0" w:line="380" w:lineRule="atLeast"/>
      <w:jc w:val="both"/>
    </w:pPr>
    <w:rPr>
      <w:rFonts w:ascii="Times New Roman" w:eastAsia="Times New Roman" w:hAnsi="Times New Roman" w:cs="Times New Roman"/>
      <w:sz w:val="24"/>
      <w:szCs w:val="20"/>
      <w:lang w:eastAsia="pl-PL"/>
    </w:rPr>
  </w:style>
  <w:style w:type="character" w:customStyle="1" w:styleId="Tekstpodstawowy3Znak">
    <w:name w:val="Tekst podstawowy 3 Znak"/>
    <w:basedOn w:val="Domylnaczcionkaakapitu"/>
    <w:link w:val="Tekstpodstawowy3"/>
    <w:rsid w:val="00B40E26"/>
    <w:rPr>
      <w:rFonts w:ascii="Times New Roman" w:eastAsia="Times New Roman" w:hAnsi="Times New Roman" w:cs="Times New Roman"/>
      <w:sz w:val="24"/>
      <w:szCs w:val="20"/>
      <w:lang w:eastAsia="pl-PL"/>
    </w:rPr>
  </w:style>
  <w:style w:type="paragraph" w:customStyle="1" w:styleId="FR1">
    <w:name w:val="FR1"/>
    <w:rsid w:val="00B40E26"/>
    <w:pPr>
      <w:widowControl w:val="0"/>
      <w:spacing w:before="200" w:after="0" w:line="300" w:lineRule="auto"/>
      <w:ind w:left="80" w:firstLine="840"/>
      <w:jc w:val="both"/>
    </w:pPr>
    <w:rPr>
      <w:rFonts w:ascii="Arial" w:eastAsia="Times New Roman" w:hAnsi="Arial" w:cs="Times New Roman"/>
      <w:szCs w:val="20"/>
      <w:lang w:eastAsia="pl-PL"/>
    </w:rPr>
  </w:style>
  <w:style w:type="paragraph" w:customStyle="1" w:styleId="Tekstpodstawowy21">
    <w:name w:val="Tekst podstawowy 21"/>
    <w:basedOn w:val="Normalny"/>
    <w:rsid w:val="00B40E26"/>
    <w:pPr>
      <w:spacing w:after="0" w:line="240" w:lineRule="auto"/>
      <w:ind w:firstLine="360"/>
      <w:jc w:val="both"/>
    </w:pPr>
    <w:rPr>
      <w:rFonts w:ascii="Times New Roman" w:eastAsia="Times New Roman" w:hAnsi="Times New Roman" w:cs="Times New Roman"/>
      <w:sz w:val="24"/>
      <w:szCs w:val="20"/>
      <w:lang w:eastAsia="pl-PL"/>
    </w:rPr>
  </w:style>
  <w:style w:type="table" w:customStyle="1" w:styleId="Tabela-Siatka1">
    <w:name w:val="Tabela - Siatka1"/>
    <w:basedOn w:val="Standardowy"/>
    <w:next w:val="Tabela-Siatka"/>
    <w:uiPriority w:val="59"/>
    <w:rsid w:val="00B40E26"/>
    <w:pPr>
      <w:spacing w:after="0" w:line="240" w:lineRule="auto"/>
    </w:pPr>
    <w:rPr>
      <w:rFonts w:ascii="Times New Roman" w:eastAsia="Times New Roman" w:hAnsi="Times New Roman" w:cs="Times New Roman"/>
      <w:sz w:val="20"/>
      <w:szCs w:val="20"/>
      <w:lang w:eastAsia="pl-P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ZawartotabeliZnakZnak">
    <w:name w:val="Zawartość tabeli Znak Znak"/>
    <w:basedOn w:val="Tekstpodstawowy"/>
    <w:link w:val="ZawartotabeliZnakZnakZnak"/>
    <w:rsid w:val="00B40E26"/>
    <w:pPr>
      <w:suppressLineNumbers/>
      <w:tabs>
        <w:tab w:val="clear" w:pos="567"/>
      </w:tabs>
      <w:suppressAutoHyphens/>
      <w:spacing w:line="240" w:lineRule="auto"/>
      <w:jc w:val="left"/>
    </w:pPr>
    <w:rPr>
      <w:sz w:val="28"/>
      <w:u w:val="single"/>
    </w:rPr>
  </w:style>
  <w:style w:type="character" w:customStyle="1" w:styleId="ZawartotabeliZnakZnakZnak">
    <w:name w:val="Zawartość tabeli Znak Znak Znak"/>
    <w:link w:val="ZawartotabeliZnakZnak"/>
    <w:rsid w:val="00B40E26"/>
    <w:rPr>
      <w:rFonts w:ascii="Times New Roman" w:eastAsia="Times New Roman" w:hAnsi="Times New Roman" w:cs="Times New Roman"/>
      <w:b/>
      <w:sz w:val="28"/>
      <w:szCs w:val="20"/>
      <w:u w:val="single"/>
      <w:lang w:eastAsia="pl-PL"/>
    </w:rPr>
  </w:style>
  <w:style w:type="paragraph" w:customStyle="1" w:styleId="TytutabeliZnakZnak">
    <w:name w:val="Tytuł tabeli Znak Znak"/>
    <w:basedOn w:val="ZawartotabeliZnakZnak"/>
    <w:link w:val="TytutabeliZnakZnakZnak"/>
    <w:rsid w:val="00B40E26"/>
    <w:pPr>
      <w:jc w:val="center"/>
    </w:pPr>
    <w:rPr>
      <w:i/>
    </w:rPr>
  </w:style>
  <w:style w:type="character" w:customStyle="1" w:styleId="TytutabeliZnakZnakZnak">
    <w:name w:val="Tytuł tabeli Znak Znak Znak"/>
    <w:link w:val="TytutabeliZnakZnak"/>
    <w:rsid w:val="00B40E26"/>
    <w:rPr>
      <w:rFonts w:ascii="Times New Roman" w:eastAsia="Times New Roman" w:hAnsi="Times New Roman" w:cs="Times New Roman"/>
      <w:b/>
      <w:i/>
      <w:sz w:val="28"/>
      <w:szCs w:val="20"/>
      <w:u w:val="single"/>
      <w:lang w:eastAsia="pl-PL"/>
    </w:rPr>
  </w:style>
  <w:style w:type="paragraph" w:styleId="Tekstprzypisudolnego">
    <w:name w:val="footnote text"/>
    <w:basedOn w:val="Normalny"/>
    <w:link w:val="TekstprzypisudolnegoZnak"/>
    <w:semiHidden/>
    <w:rsid w:val="00B40E26"/>
    <w:pPr>
      <w:spacing w:after="0" w:line="240" w:lineRule="auto"/>
    </w:pPr>
    <w:rPr>
      <w:rFonts w:ascii="Times New Roman" w:eastAsia="Times New Roman" w:hAnsi="Times New Roman" w:cs="Times New Roman"/>
      <w:sz w:val="20"/>
      <w:szCs w:val="20"/>
      <w:lang w:eastAsia="pl-PL"/>
    </w:rPr>
  </w:style>
  <w:style w:type="character" w:customStyle="1" w:styleId="TekstprzypisudolnegoZnak">
    <w:name w:val="Tekst przypisu dolnego Znak"/>
    <w:basedOn w:val="Domylnaczcionkaakapitu"/>
    <w:link w:val="Tekstprzypisudolnego"/>
    <w:semiHidden/>
    <w:rsid w:val="00B40E26"/>
    <w:rPr>
      <w:rFonts w:ascii="Times New Roman" w:eastAsia="Times New Roman" w:hAnsi="Times New Roman" w:cs="Times New Roman"/>
      <w:sz w:val="20"/>
      <w:szCs w:val="20"/>
      <w:lang w:eastAsia="pl-PL"/>
    </w:rPr>
  </w:style>
  <w:style w:type="paragraph" w:styleId="Zwykytekst">
    <w:name w:val="Plain Text"/>
    <w:basedOn w:val="Normalny"/>
    <w:link w:val="ZwykytekstZnak"/>
    <w:rsid w:val="00B40E26"/>
    <w:pPr>
      <w:spacing w:after="0" w:line="240" w:lineRule="auto"/>
    </w:pPr>
    <w:rPr>
      <w:rFonts w:ascii="Courier New" w:eastAsia="Times New Roman" w:hAnsi="Courier New" w:cs="Times New Roman"/>
      <w:sz w:val="20"/>
      <w:szCs w:val="20"/>
      <w:lang w:eastAsia="pl-PL"/>
    </w:rPr>
  </w:style>
  <w:style w:type="character" w:customStyle="1" w:styleId="ZwykytekstZnak">
    <w:name w:val="Zwykły tekst Znak"/>
    <w:basedOn w:val="Domylnaczcionkaakapitu"/>
    <w:link w:val="Zwykytekst"/>
    <w:rsid w:val="00B40E26"/>
    <w:rPr>
      <w:rFonts w:ascii="Courier New" w:eastAsia="Times New Roman" w:hAnsi="Courier New" w:cs="Times New Roman"/>
      <w:sz w:val="20"/>
      <w:szCs w:val="20"/>
      <w:lang w:eastAsia="pl-PL"/>
    </w:rPr>
  </w:style>
  <w:style w:type="character" w:customStyle="1" w:styleId="WW-Domylnaczcionkaakapitu">
    <w:name w:val="WW-Domyślna czcionka akapitu"/>
    <w:rsid w:val="00B40E26"/>
  </w:style>
  <w:style w:type="paragraph" w:styleId="Tytu">
    <w:name w:val="Title"/>
    <w:basedOn w:val="Normalny"/>
    <w:link w:val="TytuZnak"/>
    <w:qFormat/>
    <w:rsid w:val="00B40E26"/>
    <w:pPr>
      <w:spacing w:after="0" w:line="240" w:lineRule="auto"/>
      <w:jc w:val="center"/>
    </w:pPr>
    <w:rPr>
      <w:rFonts w:ascii="Times New Roman" w:eastAsia="Times New Roman" w:hAnsi="Times New Roman" w:cs="Times New Roman"/>
      <w:sz w:val="32"/>
      <w:szCs w:val="20"/>
      <w:u w:val="single"/>
      <w:lang w:eastAsia="pl-PL"/>
    </w:rPr>
  </w:style>
  <w:style w:type="character" w:customStyle="1" w:styleId="TytuZnak">
    <w:name w:val="Tytuł Znak"/>
    <w:basedOn w:val="Domylnaczcionkaakapitu"/>
    <w:link w:val="Tytu"/>
    <w:rsid w:val="00B40E26"/>
    <w:rPr>
      <w:rFonts w:ascii="Times New Roman" w:eastAsia="Times New Roman" w:hAnsi="Times New Roman" w:cs="Times New Roman"/>
      <w:sz w:val="32"/>
      <w:szCs w:val="20"/>
      <w:u w:val="single"/>
      <w:lang w:eastAsia="pl-PL"/>
    </w:rPr>
  </w:style>
  <w:style w:type="paragraph" w:styleId="Tekstdymka">
    <w:name w:val="Balloon Text"/>
    <w:basedOn w:val="Normalny"/>
    <w:link w:val="TekstdymkaZnak"/>
    <w:rsid w:val="00B40E26"/>
    <w:pPr>
      <w:spacing w:after="0" w:line="240" w:lineRule="auto"/>
    </w:pPr>
    <w:rPr>
      <w:rFonts w:ascii="Tahoma" w:eastAsia="Times New Roman" w:hAnsi="Tahoma" w:cs="Tahoma"/>
      <w:sz w:val="16"/>
      <w:szCs w:val="16"/>
      <w:lang w:eastAsia="pl-PL"/>
    </w:rPr>
  </w:style>
  <w:style w:type="character" w:customStyle="1" w:styleId="TekstdymkaZnak">
    <w:name w:val="Tekst dymka Znak"/>
    <w:basedOn w:val="Domylnaczcionkaakapitu"/>
    <w:link w:val="Tekstdymka"/>
    <w:rsid w:val="00B40E26"/>
    <w:rPr>
      <w:rFonts w:ascii="Tahoma" w:eastAsia="Times New Roman" w:hAnsi="Tahoma" w:cs="Tahoma"/>
      <w:sz w:val="16"/>
      <w:szCs w:val="16"/>
      <w:lang w:eastAsia="pl-PL"/>
    </w:rPr>
  </w:style>
  <w:style w:type="paragraph" w:customStyle="1" w:styleId="WW-Tekstpodstawowy2">
    <w:name w:val="WW-Tekst podstawowy 2"/>
    <w:basedOn w:val="Normalny"/>
    <w:rsid w:val="00B40E26"/>
    <w:pPr>
      <w:suppressAutoHyphens/>
      <w:spacing w:after="120" w:line="480" w:lineRule="auto"/>
    </w:pPr>
    <w:rPr>
      <w:rFonts w:ascii="Times New Roman" w:eastAsia="Times New Roman" w:hAnsi="Times New Roman" w:cs="Times New Roman"/>
      <w:sz w:val="24"/>
      <w:szCs w:val="20"/>
      <w:lang w:eastAsia="pl-PL"/>
    </w:rPr>
  </w:style>
  <w:style w:type="paragraph" w:customStyle="1" w:styleId="WW-NormalnyWeb">
    <w:name w:val="WW-Normalny (Web)"/>
    <w:basedOn w:val="Normalny"/>
    <w:rsid w:val="00B40E26"/>
    <w:pPr>
      <w:suppressAutoHyphens/>
      <w:spacing w:before="280" w:after="119" w:line="240" w:lineRule="auto"/>
    </w:pPr>
    <w:rPr>
      <w:rFonts w:ascii="Times New Roman" w:eastAsia="Times New Roman" w:hAnsi="Times New Roman" w:cs="Times New Roman"/>
      <w:sz w:val="24"/>
      <w:szCs w:val="24"/>
      <w:lang w:eastAsia="ar-SA"/>
    </w:rPr>
  </w:style>
  <w:style w:type="character" w:customStyle="1" w:styleId="WW8Num3z0">
    <w:name w:val="WW8Num3z0"/>
    <w:rsid w:val="00B40E26"/>
    <w:rPr>
      <w:rFonts w:ascii="StarSymbol" w:eastAsia="StarSymbol" w:hAnsi="StarSymbol"/>
      <w:sz w:val="18"/>
    </w:rPr>
  </w:style>
  <w:style w:type="character" w:styleId="UyteHipercze">
    <w:name w:val="FollowedHyperlink"/>
    <w:rsid w:val="00B40E26"/>
    <w:rPr>
      <w:color w:val="800000"/>
      <w:u w:val="single"/>
    </w:rPr>
  </w:style>
  <w:style w:type="paragraph" w:customStyle="1" w:styleId="Tytu1">
    <w:name w:val="Tytuł1"/>
    <w:basedOn w:val="Normalny"/>
    <w:next w:val="Tekstpodstawowy"/>
    <w:rsid w:val="00B40E26"/>
    <w:pPr>
      <w:keepNext/>
      <w:suppressAutoHyphens/>
      <w:spacing w:before="240" w:after="120" w:line="240" w:lineRule="auto"/>
    </w:pPr>
    <w:rPr>
      <w:rFonts w:ascii="Albany" w:eastAsia="HG Mincho Light J" w:hAnsi="Albany" w:cs="Times New Roman"/>
      <w:sz w:val="28"/>
      <w:szCs w:val="20"/>
      <w:lang w:eastAsia="pl-PL"/>
    </w:rPr>
  </w:style>
  <w:style w:type="paragraph" w:customStyle="1" w:styleId="WW-Tekstdymka">
    <w:name w:val="WW-Tekst dymka"/>
    <w:basedOn w:val="Normalny"/>
    <w:rsid w:val="00B40E26"/>
    <w:pPr>
      <w:suppressAutoHyphens/>
      <w:spacing w:after="0" w:line="240" w:lineRule="auto"/>
    </w:pPr>
    <w:rPr>
      <w:rFonts w:ascii="Tahoma" w:eastAsia="Times New Roman" w:hAnsi="Tahoma" w:cs="Times New Roman"/>
      <w:sz w:val="16"/>
      <w:szCs w:val="20"/>
      <w:lang w:eastAsia="pl-PL"/>
    </w:rPr>
  </w:style>
  <w:style w:type="paragraph" w:customStyle="1" w:styleId="Zawartoramki">
    <w:name w:val="Zawartość ramki"/>
    <w:basedOn w:val="Tekstpodstawowy"/>
    <w:rsid w:val="00B40E26"/>
    <w:pPr>
      <w:tabs>
        <w:tab w:val="clear" w:pos="567"/>
      </w:tabs>
      <w:suppressAutoHyphens/>
      <w:spacing w:after="120" w:line="240" w:lineRule="auto"/>
      <w:jc w:val="left"/>
    </w:pPr>
    <w:rPr>
      <w:b w:val="0"/>
      <w:sz w:val="20"/>
    </w:rPr>
  </w:style>
  <w:style w:type="paragraph" w:customStyle="1" w:styleId="Zawartotabeli">
    <w:name w:val="Zawartość tabeli"/>
    <w:basedOn w:val="Tekstpodstawowy"/>
    <w:rsid w:val="00B40E26"/>
    <w:pPr>
      <w:suppressLineNumbers/>
      <w:tabs>
        <w:tab w:val="clear" w:pos="567"/>
      </w:tabs>
      <w:suppressAutoHyphens/>
      <w:spacing w:after="120" w:line="240" w:lineRule="auto"/>
      <w:jc w:val="left"/>
    </w:pPr>
    <w:rPr>
      <w:b w:val="0"/>
      <w:sz w:val="20"/>
    </w:rPr>
  </w:style>
  <w:style w:type="paragraph" w:customStyle="1" w:styleId="Tytutabeli">
    <w:name w:val="Tytuł tabeli"/>
    <w:basedOn w:val="Zawartotabeli"/>
    <w:uiPriority w:val="99"/>
    <w:rsid w:val="00B40E26"/>
    <w:pPr>
      <w:jc w:val="center"/>
    </w:pPr>
    <w:rPr>
      <w:b/>
      <w:i/>
    </w:rPr>
  </w:style>
  <w:style w:type="paragraph" w:styleId="Tekstprzypisukocowego">
    <w:name w:val="endnote text"/>
    <w:basedOn w:val="Normalny"/>
    <w:link w:val="TekstprzypisukocowegoZnak"/>
    <w:rsid w:val="00B40E26"/>
    <w:pPr>
      <w:spacing w:after="0" w:line="240" w:lineRule="auto"/>
    </w:pPr>
    <w:rPr>
      <w:rFonts w:ascii="Times New Roman" w:eastAsia="Times New Roman" w:hAnsi="Times New Roman" w:cs="Times New Roman"/>
      <w:sz w:val="20"/>
      <w:szCs w:val="20"/>
      <w:lang w:eastAsia="pl-PL"/>
    </w:rPr>
  </w:style>
  <w:style w:type="character" w:customStyle="1" w:styleId="TekstprzypisukocowegoZnak">
    <w:name w:val="Tekst przypisu końcowego Znak"/>
    <w:basedOn w:val="Domylnaczcionkaakapitu"/>
    <w:link w:val="Tekstprzypisukocowego"/>
    <w:rsid w:val="00B40E26"/>
    <w:rPr>
      <w:rFonts w:ascii="Times New Roman" w:eastAsia="Times New Roman" w:hAnsi="Times New Roman" w:cs="Times New Roman"/>
      <w:sz w:val="20"/>
      <w:szCs w:val="20"/>
      <w:lang w:eastAsia="pl-PL"/>
    </w:rPr>
  </w:style>
  <w:style w:type="character" w:styleId="Odwoanieprzypisukocowego">
    <w:name w:val="endnote reference"/>
    <w:rsid w:val="00B40E26"/>
    <w:rPr>
      <w:vertAlign w:val="superscript"/>
    </w:rPr>
  </w:style>
  <w:style w:type="character" w:styleId="Pogrubienie">
    <w:name w:val="Strong"/>
    <w:uiPriority w:val="22"/>
    <w:qFormat/>
    <w:rsid w:val="00B40E26"/>
    <w:rPr>
      <w:b/>
      <w:bCs/>
      <w:color w:val="000000"/>
      <w:sz w:val="20"/>
      <w:szCs w:val="20"/>
    </w:rPr>
  </w:style>
  <w:style w:type="paragraph" w:customStyle="1" w:styleId="a">
    <w:basedOn w:val="Normalny"/>
    <w:next w:val="Mapadokumentu"/>
    <w:link w:val="PlandokumentuZnak"/>
    <w:rsid w:val="00B40E26"/>
    <w:pPr>
      <w:shd w:val="clear" w:color="auto" w:fill="000080"/>
      <w:spacing w:after="0" w:line="240" w:lineRule="auto"/>
    </w:pPr>
    <w:rPr>
      <w:rFonts w:ascii="Tahoma" w:hAnsi="Tahoma" w:cs="Tahoma"/>
    </w:rPr>
  </w:style>
  <w:style w:type="paragraph" w:customStyle="1" w:styleId="text">
    <w:name w:val="text"/>
    <w:basedOn w:val="Normalny"/>
    <w:rsid w:val="00B40E26"/>
    <w:pPr>
      <w:spacing w:before="100" w:beforeAutospacing="1" w:after="100" w:afterAutospacing="1" w:line="240" w:lineRule="auto"/>
      <w:ind w:left="150" w:right="75"/>
    </w:pPr>
    <w:rPr>
      <w:rFonts w:ascii="Verdana" w:eastAsia="Times New Roman" w:hAnsi="Verdana" w:cs="Times New Roman"/>
      <w:sz w:val="18"/>
      <w:szCs w:val="18"/>
      <w:lang w:eastAsia="pl-PL"/>
    </w:rPr>
  </w:style>
  <w:style w:type="character" w:customStyle="1" w:styleId="tytul">
    <w:name w:val="tytul"/>
    <w:basedOn w:val="Domylnaczcionkaakapitu"/>
    <w:rsid w:val="00B40E26"/>
  </w:style>
  <w:style w:type="numbering" w:styleId="111111">
    <w:name w:val="Outline List 2"/>
    <w:basedOn w:val="Bezlisty"/>
    <w:rsid w:val="00B40E26"/>
  </w:style>
  <w:style w:type="numbering" w:customStyle="1" w:styleId="Styl2">
    <w:name w:val="Styl2"/>
    <w:basedOn w:val="Bezlisty"/>
    <w:rsid w:val="00B40E26"/>
    <w:pPr>
      <w:numPr>
        <w:numId w:val="4"/>
      </w:numPr>
    </w:pPr>
  </w:style>
  <w:style w:type="character" w:customStyle="1" w:styleId="klinika1">
    <w:name w:val="klinika1"/>
    <w:rsid w:val="00B40E26"/>
    <w:rPr>
      <w:rFonts w:ascii="Verdana" w:hAnsi="Verdana" w:hint="default"/>
      <w:sz w:val="18"/>
      <w:szCs w:val="18"/>
    </w:rPr>
  </w:style>
  <w:style w:type="table" w:styleId="Tabela-Elegancki">
    <w:name w:val="Table Elegant"/>
    <w:basedOn w:val="Standardowy"/>
    <w:rsid w:val="00B40E26"/>
    <w:pPr>
      <w:spacing w:after="0" w:line="240" w:lineRule="auto"/>
    </w:pPr>
    <w:rPr>
      <w:rFonts w:ascii="Times New Roman" w:eastAsia="Times New Roman" w:hAnsi="Times New Roman" w:cs="Times New Roman"/>
      <w:sz w:val="20"/>
      <w:szCs w:val="20"/>
      <w:lang w:eastAsia="pl-P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character" w:styleId="Odwoanieprzypisudolnego">
    <w:name w:val="footnote reference"/>
    <w:semiHidden/>
    <w:rsid w:val="00B40E26"/>
    <w:rPr>
      <w:vertAlign w:val="superscript"/>
    </w:rPr>
  </w:style>
  <w:style w:type="paragraph" w:customStyle="1" w:styleId="2">
    <w:name w:val="2"/>
    <w:basedOn w:val="Normalny"/>
    <w:next w:val="Nagwek"/>
    <w:rsid w:val="00B40E26"/>
    <w:pPr>
      <w:tabs>
        <w:tab w:val="center" w:pos="4536"/>
        <w:tab w:val="right" w:pos="9072"/>
      </w:tabs>
      <w:spacing w:after="0" w:line="240" w:lineRule="auto"/>
    </w:pPr>
    <w:rPr>
      <w:rFonts w:ascii="Times New Roman" w:eastAsia="Times New Roman" w:hAnsi="Times New Roman" w:cs="Times New Roman"/>
      <w:sz w:val="20"/>
      <w:szCs w:val="20"/>
      <w:lang w:eastAsia="pl-PL"/>
    </w:rPr>
  </w:style>
  <w:style w:type="paragraph" w:customStyle="1" w:styleId="ZawartotabeliZnak">
    <w:name w:val="Zawartość tabeli Znak"/>
    <w:basedOn w:val="Tekstpodstawowy"/>
    <w:rsid w:val="00B40E26"/>
    <w:pPr>
      <w:suppressLineNumbers/>
      <w:tabs>
        <w:tab w:val="clear" w:pos="567"/>
      </w:tabs>
      <w:suppressAutoHyphens/>
      <w:spacing w:line="240" w:lineRule="auto"/>
      <w:jc w:val="left"/>
    </w:pPr>
    <w:rPr>
      <w:sz w:val="28"/>
      <w:u w:val="single"/>
    </w:rPr>
  </w:style>
  <w:style w:type="paragraph" w:customStyle="1" w:styleId="1">
    <w:name w:val="1"/>
    <w:basedOn w:val="Normalny"/>
    <w:next w:val="Nagwek"/>
    <w:rsid w:val="00B40E26"/>
    <w:pPr>
      <w:tabs>
        <w:tab w:val="center" w:pos="4536"/>
        <w:tab w:val="right" w:pos="9072"/>
      </w:tabs>
      <w:spacing w:after="0" w:line="240" w:lineRule="auto"/>
    </w:pPr>
    <w:rPr>
      <w:rFonts w:ascii="Times New Roman" w:eastAsia="Times New Roman" w:hAnsi="Times New Roman" w:cs="Times New Roman"/>
      <w:sz w:val="20"/>
      <w:szCs w:val="20"/>
      <w:lang w:eastAsia="pl-PL"/>
    </w:rPr>
  </w:style>
  <w:style w:type="paragraph" w:customStyle="1" w:styleId="Styl4">
    <w:name w:val="Styl4"/>
    <w:basedOn w:val="Nagwek3"/>
    <w:next w:val="Tekstpodstawowy"/>
    <w:link w:val="Styl4Znak"/>
    <w:autoRedefine/>
    <w:qFormat/>
    <w:rsid w:val="00B40E26"/>
    <w:pPr>
      <w:keepLines w:val="0"/>
      <w:tabs>
        <w:tab w:val="num" w:pos="1440"/>
      </w:tabs>
      <w:spacing w:before="0" w:line="240" w:lineRule="auto"/>
      <w:ind w:left="1224" w:hanging="504"/>
      <w:jc w:val="center"/>
    </w:pPr>
    <w:rPr>
      <w:rFonts w:ascii="Arial" w:eastAsia="Times New Roman" w:hAnsi="Arial" w:cs="Times New Roman"/>
      <w:sz w:val="22"/>
      <w:szCs w:val="20"/>
      <w:lang w:eastAsia="pl-PL"/>
    </w:rPr>
  </w:style>
  <w:style w:type="paragraph" w:customStyle="1" w:styleId="bgmodul1">
    <w:name w:val="bgmodul1"/>
    <w:basedOn w:val="Normalny"/>
    <w:rsid w:val="00B40E26"/>
    <w:pPr>
      <w:shd w:val="clear" w:color="auto" w:fill="FFFFFF"/>
      <w:spacing w:before="100" w:beforeAutospacing="1" w:after="100" w:afterAutospacing="1" w:line="240" w:lineRule="auto"/>
    </w:pPr>
    <w:rPr>
      <w:rFonts w:ascii="Times New Roman" w:eastAsia="Times New Roman" w:hAnsi="Times New Roman" w:cs="Times New Roman"/>
      <w:sz w:val="24"/>
      <w:szCs w:val="24"/>
      <w:lang w:eastAsia="pl-PL"/>
    </w:rPr>
  </w:style>
  <w:style w:type="paragraph" w:customStyle="1" w:styleId="Tekstpodstawowywcity21">
    <w:name w:val="Tekst podstawowy wcięty 21"/>
    <w:basedOn w:val="Normalny"/>
    <w:rsid w:val="00B40E26"/>
    <w:pPr>
      <w:spacing w:after="0" w:line="240" w:lineRule="auto"/>
      <w:ind w:firstLine="426"/>
      <w:jc w:val="both"/>
    </w:pPr>
    <w:rPr>
      <w:rFonts w:ascii="Times New Roman" w:eastAsia="Times New Roman" w:hAnsi="Times New Roman" w:cs="Times New Roman"/>
      <w:sz w:val="24"/>
      <w:szCs w:val="20"/>
      <w:lang w:eastAsia="pl-PL"/>
    </w:rPr>
  </w:style>
  <w:style w:type="paragraph" w:styleId="Podtytu">
    <w:name w:val="Subtitle"/>
    <w:basedOn w:val="Normalny"/>
    <w:link w:val="PodtytuZnak"/>
    <w:qFormat/>
    <w:rsid w:val="00B40E26"/>
    <w:pPr>
      <w:spacing w:after="60" w:line="240" w:lineRule="auto"/>
      <w:jc w:val="center"/>
      <w:outlineLvl w:val="1"/>
    </w:pPr>
    <w:rPr>
      <w:rFonts w:ascii="Arial" w:eastAsia="Times New Roman" w:hAnsi="Arial" w:cs="Arial"/>
      <w:sz w:val="24"/>
      <w:szCs w:val="24"/>
      <w:lang w:eastAsia="pl-PL"/>
    </w:rPr>
  </w:style>
  <w:style w:type="character" w:customStyle="1" w:styleId="PodtytuZnak">
    <w:name w:val="Podtytuł Znak"/>
    <w:basedOn w:val="Domylnaczcionkaakapitu"/>
    <w:link w:val="Podtytu"/>
    <w:rsid w:val="00B40E26"/>
    <w:rPr>
      <w:rFonts w:ascii="Arial" w:eastAsia="Times New Roman" w:hAnsi="Arial" w:cs="Arial"/>
      <w:sz w:val="24"/>
      <w:szCs w:val="24"/>
      <w:lang w:eastAsia="pl-PL"/>
    </w:rPr>
  </w:style>
  <w:style w:type="paragraph" w:customStyle="1" w:styleId="DomylnaczcionkaakapituAkapitZnak">
    <w:name w:val="Domyślna czcionka akapitu Akapit Znak"/>
    <w:basedOn w:val="Normalny"/>
    <w:rsid w:val="00B40E26"/>
    <w:pPr>
      <w:spacing w:after="0" w:line="240" w:lineRule="auto"/>
    </w:pPr>
    <w:rPr>
      <w:rFonts w:ascii="Times New Roman" w:eastAsia="Times New Roman" w:hAnsi="Times New Roman" w:cs="Times New Roman"/>
      <w:sz w:val="24"/>
      <w:szCs w:val="24"/>
      <w:lang w:eastAsia="pl-PL"/>
    </w:rPr>
  </w:style>
  <w:style w:type="paragraph" w:customStyle="1" w:styleId="Tekstpodstawowy210">
    <w:name w:val="Tekst podstawowy 21"/>
    <w:basedOn w:val="Normalny"/>
    <w:rsid w:val="00B40E26"/>
    <w:pPr>
      <w:suppressAutoHyphens/>
      <w:spacing w:after="0" w:line="240" w:lineRule="auto"/>
      <w:jc w:val="both"/>
    </w:pPr>
    <w:rPr>
      <w:rFonts w:ascii="Times New Roman" w:eastAsia="Times New Roman" w:hAnsi="Times New Roman" w:cs="Times New Roman"/>
      <w:sz w:val="24"/>
      <w:szCs w:val="24"/>
      <w:lang w:eastAsia="ar-SA"/>
    </w:rPr>
  </w:style>
  <w:style w:type="paragraph" w:customStyle="1" w:styleId="DomylnaczcionkaakapituAkapitZnakZnakZnakZnakZnakZnak1Znak">
    <w:name w:val="Domyślna czcionka akapitu Akapit Znak Znak Znak Znak Znak Znak1 Znak"/>
    <w:basedOn w:val="Normalny"/>
    <w:link w:val="DomylnaczcionkaakapituAkapitZnakZnakZnakZnakZnakZnak1ZnakZnak"/>
    <w:rsid w:val="00B40E26"/>
    <w:pPr>
      <w:spacing w:after="0" w:line="240" w:lineRule="auto"/>
    </w:pPr>
    <w:rPr>
      <w:rFonts w:ascii="Times New Roman" w:eastAsia="Times New Roman" w:hAnsi="Times New Roman" w:cs="Times New Roman"/>
      <w:sz w:val="24"/>
      <w:szCs w:val="24"/>
      <w:lang w:eastAsia="pl-PL"/>
    </w:rPr>
  </w:style>
  <w:style w:type="character" w:customStyle="1" w:styleId="DomylnaczcionkaakapituAkapitZnakZnakZnakZnakZnakZnak1ZnakZnak">
    <w:name w:val="Domyślna czcionka akapitu Akapit Znak Znak Znak Znak Znak Znak1 Znak Znak"/>
    <w:link w:val="DomylnaczcionkaakapituAkapitZnakZnakZnakZnakZnakZnak1Znak"/>
    <w:rsid w:val="00B40E26"/>
    <w:rPr>
      <w:rFonts w:ascii="Times New Roman" w:eastAsia="Times New Roman" w:hAnsi="Times New Roman" w:cs="Times New Roman"/>
      <w:sz w:val="24"/>
      <w:szCs w:val="24"/>
      <w:lang w:eastAsia="pl-PL"/>
    </w:rPr>
  </w:style>
  <w:style w:type="paragraph" w:styleId="Adreszwrotnynakopercie">
    <w:name w:val="envelope return"/>
    <w:basedOn w:val="Normalny"/>
    <w:rsid w:val="00B40E26"/>
    <w:pPr>
      <w:suppressAutoHyphens/>
      <w:spacing w:after="0" w:line="240" w:lineRule="auto"/>
    </w:pPr>
    <w:rPr>
      <w:rFonts w:ascii="Times New Roman" w:eastAsia="Times New Roman" w:hAnsi="Times New Roman" w:cs="Times New Roman"/>
      <w:sz w:val="28"/>
      <w:szCs w:val="20"/>
    </w:rPr>
  </w:style>
  <w:style w:type="paragraph" w:customStyle="1" w:styleId="Standard">
    <w:name w:val="Standard"/>
    <w:rsid w:val="00B40E26"/>
    <w:pPr>
      <w:spacing w:after="0" w:line="240" w:lineRule="auto"/>
    </w:pPr>
    <w:rPr>
      <w:rFonts w:ascii="Times New Roman" w:eastAsia="Times New Roman" w:hAnsi="Times New Roman" w:cs="Times New Roman"/>
      <w:sz w:val="24"/>
      <w:szCs w:val="20"/>
      <w:lang w:eastAsia="pl-PL"/>
    </w:rPr>
  </w:style>
  <w:style w:type="paragraph" w:customStyle="1" w:styleId="Domylnie">
    <w:name w:val="Domyślnie"/>
    <w:rsid w:val="00B40E26"/>
    <w:pPr>
      <w:widowControl w:val="0"/>
      <w:autoSpaceDE w:val="0"/>
      <w:autoSpaceDN w:val="0"/>
      <w:spacing w:after="0" w:line="240" w:lineRule="auto"/>
    </w:pPr>
    <w:rPr>
      <w:rFonts w:ascii="Times New Roman" w:eastAsia="Times New Roman" w:hAnsi="Times New Roman" w:cs="Times New Roman"/>
      <w:sz w:val="20"/>
      <w:szCs w:val="20"/>
      <w:lang w:eastAsia="pl-PL"/>
    </w:rPr>
  </w:style>
  <w:style w:type="paragraph" w:customStyle="1" w:styleId="Tekstblokowy1">
    <w:name w:val="Tekst blokowy1"/>
    <w:basedOn w:val="Normalny"/>
    <w:rsid w:val="00B40E26"/>
    <w:pPr>
      <w:suppressAutoHyphens/>
      <w:spacing w:after="0" w:line="240" w:lineRule="auto"/>
      <w:ind w:left="720" w:right="-567"/>
    </w:pPr>
    <w:rPr>
      <w:rFonts w:ascii="Times New Roman" w:eastAsia="Times New Roman" w:hAnsi="Times New Roman" w:cs="Times New Roman"/>
      <w:sz w:val="28"/>
      <w:szCs w:val="20"/>
      <w:lang w:eastAsia="ar-SA"/>
    </w:rPr>
  </w:style>
  <w:style w:type="paragraph" w:styleId="Tekstpodstawowyzwciciem">
    <w:name w:val="Body Text First Indent"/>
    <w:basedOn w:val="Tekstpodstawowy"/>
    <w:link w:val="TekstpodstawowyzwciciemZnak"/>
    <w:rsid w:val="00B40E26"/>
    <w:pPr>
      <w:tabs>
        <w:tab w:val="clear" w:pos="567"/>
      </w:tabs>
      <w:spacing w:after="120" w:line="240" w:lineRule="auto"/>
      <w:ind w:firstLine="210"/>
      <w:jc w:val="left"/>
    </w:pPr>
    <w:rPr>
      <w:b w:val="0"/>
      <w:szCs w:val="24"/>
    </w:rPr>
  </w:style>
  <w:style w:type="character" w:customStyle="1" w:styleId="TekstpodstawowyzwciciemZnak">
    <w:name w:val="Tekst podstawowy z wcięciem Znak"/>
    <w:basedOn w:val="TekstpodstawowyZnak"/>
    <w:link w:val="Tekstpodstawowyzwciciem"/>
    <w:rsid w:val="00B40E26"/>
    <w:rPr>
      <w:rFonts w:ascii="Times New Roman" w:eastAsia="Times New Roman" w:hAnsi="Times New Roman" w:cs="Times New Roman"/>
      <w:sz w:val="24"/>
      <w:szCs w:val="24"/>
      <w:lang w:eastAsia="pl-PL"/>
    </w:rPr>
  </w:style>
  <w:style w:type="paragraph" w:customStyle="1" w:styleId="Tekstpodstawowywcity210">
    <w:name w:val="Tekst podstawowy wcięty 21"/>
    <w:basedOn w:val="Normalny"/>
    <w:uiPriority w:val="99"/>
    <w:rsid w:val="00B40E26"/>
    <w:pPr>
      <w:suppressAutoHyphens/>
      <w:spacing w:after="0" w:line="240" w:lineRule="auto"/>
      <w:ind w:left="780"/>
      <w:jc w:val="both"/>
    </w:pPr>
    <w:rPr>
      <w:rFonts w:ascii="Times New Roman" w:eastAsia="Times New Roman" w:hAnsi="Times New Roman" w:cs="Times New Roman"/>
      <w:sz w:val="28"/>
      <w:szCs w:val="20"/>
      <w:lang w:eastAsia="ar-SA"/>
    </w:rPr>
  </w:style>
  <w:style w:type="paragraph" w:styleId="Listapunktowana2">
    <w:name w:val="List Bullet 2"/>
    <w:basedOn w:val="Normalny"/>
    <w:rsid w:val="00B40E26"/>
    <w:pPr>
      <w:numPr>
        <w:numId w:val="1"/>
      </w:numPr>
      <w:spacing w:after="0" w:line="240" w:lineRule="auto"/>
    </w:pPr>
    <w:rPr>
      <w:rFonts w:ascii="Calibri" w:eastAsia="Calibri" w:hAnsi="Calibri" w:cs="Times New Roman"/>
    </w:rPr>
  </w:style>
  <w:style w:type="paragraph" w:customStyle="1" w:styleId="Tekstpodstawowywcity310">
    <w:name w:val="Tekst podstawowy wcięty 31"/>
    <w:basedOn w:val="Normalny"/>
    <w:rsid w:val="00B40E26"/>
    <w:pPr>
      <w:suppressAutoHyphens/>
      <w:spacing w:after="0" w:line="240" w:lineRule="auto"/>
      <w:ind w:left="720" w:firstLine="709"/>
      <w:jc w:val="both"/>
    </w:pPr>
    <w:rPr>
      <w:rFonts w:ascii="Times New Roman" w:eastAsia="Times New Roman" w:hAnsi="Times New Roman" w:cs="Times New Roman"/>
      <w:sz w:val="28"/>
      <w:szCs w:val="20"/>
      <w:lang w:eastAsia="ar-SA"/>
    </w:rPr>
  </w:style>
  <w:style w:type="paragraph" w:customStyle="1" w:styleId="Tekstpodstawowy22">
    <w:name w:val="Tekst podstawowy 22"/>
    <w:basedOn w:val="Normalny"/>
    <w:rsid w:val="00B40E26"/>
    <w:pPr>
      <w:suppressAutoHyphens/>
      <w:spacing w:after="120" w:line="480" w:lineRule="auto"/>
    </w:pPr>
    <w:rPr>
      <w:rFonts w:ascii="Times New Roman" w:eastAsia="Times New Roman" w:hAnsi="Times New Roman" w:cs="Times New Roman"/>
      <w:sz w:val="20"/>
      <w:szCs w:val="20"/>
      <w:lang w:eastAsia="ar-SA"/>
    </w:rPr>
  </w:style>
  <w:style w:type="paragraph" w:customStyle="1" w:styleId="ZnakZnakZnak">
    <w:name w:val="Znak Znak Znak"/>
    <w:basedOn w:val="Normalny"/>
    <w:rsid w:val="00B40E26"/>
    <w:pPr>
      <w:suppressAutoHyphens/>
      <w:spacing w:after="0" w:line="240" w:lineRule="auto"/>
    </w:pPr>
    <w:rPr>
      <w:rFonts w:ascii="Times New Roman" w:eastAsia="Times New Roman" w:hAnsi="Times New Roman" w:cs="Times New Roman"/>
      <w:sz w:val="24"/>
      <w:szCs w:val="24"/>
      <w:lang w:eastAsia="ar-SA"/>
    </w:rPr>
  </w:style>
  <w:style w:type="paragraph" w:customStyle="1" w:styleId="DomylnaczcionkaakapituAkapitZnakZnakZnakZnak">
    <w:name w:val="Domyślna czcionka akapitu Akapit Znak Znak Znak Znak"/>
    <w:basedOn w:val="Normalny"/>
    <w:rsid w:val="00B40E26"/>
    <w:pPr>
      <w:spacing w:after="0" w:line="240" w:lineRule="auto"/>
    </w:pPr>
    <w:rPr>
      <w:rFonts w:ascii="Times New Roman" w:eastAsia="Times New Roman" w:hAnsi="Times New Roman" w:cs="Times New Roman"/>
      <w:sz w:val="24"/>
      <w:szCs w:val="24"/>
      <w:lang w:eastAsia="pl-PL"/>
    </w:rPr>
  </w:style>
  <w:style w:type="paragraph" w:customStyle="1" w:styleId="menu">
    <w:name w:val="menu"/>
    <w:basedOn w:val="Normalny"/>
    <w:rsid w:val="00B40E26"/>
    <w:pPr>
      <w:spacing w:before="100" w:beforeAutospacing="1" w:after="100" w:afterAutospacing="1" w:line="240" w:lineRule="auto"/>
    </w:pPr>
    <w:rPr>
      <w:rFonts w:ascii="Verdana" w:eastAsia="Times New Roman" w:hAnsi="Verdana" w:cs="Times New Roman"/>
      <w:color w:val="003366"/>
      <w:sz w:val="13"/>
      <w:szCs w:val="13"/>
      <w:lang w:eastAsia="pl-PL"/>
    </w:rPr>
  </w:style>
  <w:style w:type="paragraph" w:styleId="Listapunktowana">
    <w:name w:val="List Bullet"/>
    <w:basedOn w:val="Normalny"/>
    <w:rsid w:val="00B40E26"/>
    <w:pPr>
      <w:overflowPunct w:val="0"/>
      <w:autoSpaceDE w:val="0"/>
      <w:autoSpaceDN w:val="0"/>
      <w:adjustRightInd w:val="0"/>
      <w:spacing w:after="0" w:line="240" w:lineRule="auto"/>
      <w:ind w:left="283" w:hanging="283"/>
      <w:textAlignment w:val="baseline"/>
    </w:pPr>
    <w:rPr>
      <w:rFonts w:ascii="Times New Roman" w:eastAsia="Times New Roman" w:hAnsi="Times New Roman" w:cs="Times New Roman"/>
      <w:sz w:val="20"/>
      <w:szCs w:val="20"/>
      <w:lang w:eastAsia="pl-PL"/>
    </w:rPr>
  </w:style>
  <w:style w:type="paragraph" w:customStyle="1" w:styleId="WW-Tekstpodstawowy3">
    <w:name w:val="WW-Tekst podstawowy 3"/>
    <w:basedOn w:val="Normalny"/>
    <w:rsid w:val="00B40E26"/>
    <w:pPr>
      <w:suppressAutoHyphens/>
      <w:spacing w:after="0" w:line="240" w:lineRule="auto"/>
      <w:jc w:val="both"/>
    </w:pPr>
    <w:rPr>
      <w:rFonts w:ascii="Arial" w:eastAsia="Times New Roman" w:hAnsi="Arial" w:cs="Times New Roman"/>
      <w:szCs w:val="20"/>
    </w:rPr>
  </w:style>
  <w:style w:type="paragraph" w:customStyle="1" w:styleId="ZnakZnakZnakZnak">
    <w:name w:val="Znak Znak Znak Znak"/>
    <w:basedOn w:val="Normalny"/>
    <w:rsid w:val="00B40E26"/>
    <w:pPr>
      <w:spacing w:after="0" w:line="240" w:lineRule="auto"/>
    </w:pPr>
    <w:rPr>
      <w:rFonts w:ascii="Times New Roman" w:eastAsia="Times New Roman" w:hAnsi="Times New Roman" w:cs="Times New Roman"/>
      <w:sz w:val="24"/>
      <w:szCs w:val="24"/>
      <w:lang w:eastAsia="pl-PL"/>
    </w:rPr>
  </w:style>
  <w:style w:type="paragraph" w:customStyle="1" w:styleId="western">
    <w:name w:val="western"/>
    <w:basedOn w:val="Normalny"/>
    <w:rsid w:val="00B40E26"/>
    <w:pPr>
      <w:suppressAutoHyphens/>
      <w:spacing w:before="100" w:after="119" w:line="240" w:lineRule="auto"/>
    </w:pPr>
    <w:rPr>
      <w:rFonts w:ascii="Times New Roman" w:eastAsia="Times New Roman" w:hAnsi="Times New Roman" w:cs="Times New Roman"/>
      <w:sz w:val="24"/>
      <w:szCs w:val="20"/>
      <w:lang w:eastAsia="pl-PL"/>
    </w:rPr>
  </w:style>
  <w:style w:type="paragraph" w:styleId="Spisilustracji">
    <w:name w:val="table of figures"/>
    <w:aliases w:val="Spis tabel"/>
    <w:basedOn w:val="Normalny"/>
    <w:next w:val="Normalny"/>
    <w:autoRedefine/>
    <w:uiPriority w:val="99"/>
    <w:rsid w:val="008F2D46"/>
    <w:pPr>
      <w:tabs>
        <w:tab w:val="right" w:leader="dot" w:pos="9062"/>
      </w:tabs>
      <w:spacing w:after="0" w:line="240" w:lineRule="auto"/>
      <w:ind w:left="851" w:hanging="851"/>
    </w:pPr>
    <w:rPr>
      <w:rFonts w:ascii="Calibri" w:eastAsia="Times New Roman" w:hAnsi="Calibri" w:cs="Times New Roman"/>
      <w:noProof/>
      <w:sz w:val="24"/>
      <w:szCs w:val="20"/>
      <w:lang w:eastAsia="pl-PL"/>
    </w:rPr>
  </w:style>
  <w:style w:type="paragraph" w:customStyle="1" w:styleId="Nagwektabeli">
    <w:name w:val="Nagłówek tabeli"/>
    <w:basedOn w:val="Zawartotabeli"/>
    <w:rsid w:val="00B40E26"/>
    <w:pPr>
      <w:jc w:val="center"/>
    </w:pPr>
    <w:rPr>
      <w:b/>
      <w:bCs/>
      <w:i/>
      <w:iCs/>
    </w:rPr>
  </w:style>
  <w:style w:type="paragraph" w:customStyle="1" w:styleId="Nagwek114pt">
    <w:name w:val="Nagłówek 1 + 14 pt"/>
    <w:aliases w:val="Nie Kapitaliki,Zagęszczone o  1 pt"/>
    <w:basedOn w:val="Normalny"/>
    <w:rsid w:val="00B40E26"/>
    <w:pPr>
      <w:spacing w:after="0" w:line="360" w:lineRule="auto"/>
      <w:ind w:left="567" w:hanging="567"/>
      <w:jc w:val="both"/>
    </w:pPr>
    <w:rPr>
      <w:rFonts w:ascii="Times New Roman" w:eastAsia="Times New Roman" w:hAnsi="Times New Roman" w:cs="Times New Roman"/>
      <w:b/>
      <w:smallCaps/>
      <w:sz w:val="28"/>
      <w:szCs w:val="28"/>
      <w:lang w:eastAsia="pl-PL"/>
    </w:rPr>
  </w:style>
  <w:style w:type="paragraph" w:customStyle="1" w:styleId="msonormalcxspdrugie">
    <w:name w:val="msonormalcxspdrugie"/>
    <w:basedOn w:val="Normalny"/>
    <w:rsid w:val="00B40E26"/>
    <w:pPr>
      <w:spacing w:before="100" w:beforeAutospacing="1" w:after="100" w:afterAutospacing="1" w:line="240" w:lineRule="auto"/>
    </w:pPr>
    <w:rPr>
      <w:rFonts w:ascii="Times New Roman" w:eastAsia="Times New Roman" w:hAnsi="Times New Roman" w:cs="Times New Roman"/>
      <w:sz w:val="24"/>
      <w:szCs w:val="24"/>
      <w:lang w:eastAsia="pl-PL" w:bidi="pa-IN"/>
    </w:rPr>
  </w:style>
  <w:style w:type="paragraph" w:styleId="Lista">
    <w:name w:val="List"/>
    <w:basedOn w:val="Normalny"/>
    <w:rsid w:val="00B40E26"/>
    <w:pPr>
      <w:spacing w:after="200" w:line="276" w:lineRule="auto"/>
      <w:ind w:left="283" w:hanging="283"/>
      <w:contextualSpacing/>
    </w:pPr>
    <w:rPr>
      <w:rFonts w:ascii="Calibri" w:eastAsia="Times New Roman" w:hAnsi="Calibri" w:cs="Times New Roman"/>
      <w:lang w:val="en-US" w:bidi="en-US"/>
    </w:rPr>
  </w:style>
  <w:style w:type="character" w:customStyle="1" w:styleId="style3">
    <w:name w:val="style3"/>
    <w:basedOn w:val="Domylnaczcionkaakapitu"/>
    <w:rsid w:val="00B40E26"/>
  </w:style>
  <w:style w:type="character" w:customStyle="1" w:styleId="style7">
    <w:name w:val="style7"/>
    <w:basedOn w:val="Domylnaczcionkaakapitu"/>
    <w:rsid w:val="00B40E26"/>
  </w:style>
  <w:style w:type="character" w:customStyle="1" w:styleId="ZnakZnak">
    <w:name w:val="Znak Znak"/>
    <w:rsid w:val="00B40E26"/>
    <w:rPr>
      <w:b/>
      <w:sz w:val="24"/>
      <w:lang w:val="pl-PL" w:eastAsia="pl-PL" w:bidi="ar-SA"/>
    </w:rPr>
  </w:style>
  <w:style w:type="character" w:customStyle="1" w:styleId="TytutabeliZnak">
    <w:name w:val="Tytuł tabeli Znak"/>
    <w:rsid w:val="00B40E26"/>
    <w:rPr>
      <w:b/>
      <w:i/>
      <w:sz w:val="28"/>
      <w:u w:val="single"/>
      <w:lang w:val="pl-PL" w:eastAsia="pl-PL" w:bidi="ar-SA"/>
    </w:rPr>
  </w:style>
  <w:style w:type="character" w:customStyle="1" w:styleId="Znak">
    <w:name w:val="Znak"/>
    <w:rsid w:val="00B40E26"/>
    <w:rPr>
      <w:b/>
      <w:sz w:val="24"/>
      <w:lang w:val="pl-PL" w:eastAsia="pl-PL" w:bidi="ar-SA"/>
    </w:rPr>
  </w:style>
  <w:style w:type="character" w:customStyle="1" w:styleId="t31">
    <w:name w:val="t31"/>
    <w:rsid w:val="00B40E26"/>
    <w:rPr>
      <w:rFonts w:ascii="Courier New" w:hAnsi="Courier New" w:cs="Courier New" w:hint="default"/>
    </w:rPr>
  </w:style>
  <w:style w:type="character" w:customStyle="1" w:styleId="tw4winTerm">
    <w:name w:val="tw4winTerm"/>
    <w:rsid w:val="00B40E26"/>
    <w:rPr>
      <w:color w:val="0000FF"/>
    </w:rPr>
  </w:style>
  <w:style w:type="paragraph" w:styleId="Tekstkomentarza">
    <w:name w:val="annotation text"/>
    <w:basedOn w:val="Normalny"/>
    <w:link w:val="TekstkomentarzaZnak"/>
    <w:rsid w:val="00B40E26"/>
    <w:pPr>
      <w:spacing w:after="0" w:line="240" w:lineRule="auto"/>
    </w:pPr>
    <w:rPr>
      <w:rFonts w:ascii="Times New Roman" w:eastAsia="Times New Roman" w:hAnsi="Times New Roman" w:cs="Times New Roman"/>
      <w:sz w:val="20"/>
      <w:szCs w:val="20"/>
      <w:lang w:eastAsia="pl-PL"/>
    </w:rPr>
  </w:style>
  <w:style w:type="character" w:customStyle="1" w:styleId="TekstkomentarzaZnak">
    <w:name w:val="Tekst komentarza Znak"/>
    <w:basedOn w:val="Domylnaczcionkaakapitu"/>
    <w:link w:val="Tekstkomentarza"/>
    <w:rsid w:val="00B40E26"/>
    <w:rPr>
      <w:rFonts w:ascii="Times New Roman" w:eastAsia="Times New Roman" w:hAnsi="Times New Roman" w:cs="Times New Roman"/>
      <w:sz w:val="20"/>
      <w:szCs w:val="20"/>
      <w:lang w:eastAsia="pl-PL"/>
    </w:rPr>
  </w:style>
  <w:style w:type="character" w:styleId="Odwoaniedokomentarza">
    <w:name w:val="annotation reference"/>
    <w:rsid w:val="00B40E26"/>
    <w:rPr>
      <w:sz w:val="16"/>
      <w:szCs w:val="16"/>
    </w:rPr>
  </w:style>
  <w:style w:type="paragraph" w:styleId="Tematkomentarza">
    <w:name w:val="annotation subject"/>
    <w:basedOn w:val="Tekstkomentarza"/>
    <w:next w:val="Tekstkomentarza"/>
    <w:link w:val="TematkomentarzaZnak"/>
    <w:rsid w:val="00B40E26"/>
    <w:rPr>
      <w:b/>
      <w:bCs/>
    </w:rPr>
  </w:style>
  <w:style w:type="character" w:customStyle="1" w:styleId="TematkomentarzaZnak">
    <w:name w:val="Temat komentarza Znak"/>
    <w:basedOn w:val="TekstkomentarzaZnak"/>
    <w:link w:val="Tematkomentarza"/>
    <w:rsid w:val="00B40E26"/>
    <w:rPr>
      <w:rFonts w:ascii="Times New Roman" w:eastAsia="Times New Roman" w:hAnsi="Times New Roman" w:cs="Times New Roman"/>
      <w:b/>
      <w:bCs/>
      <w:sz w:val="20"/>
      <w:szCs w:val="20"/>
      <w:lang w:eastAsia="pl-PL"/>
    </w:rPr>
  </w:style>
  <w:style w:type="character" w:customStyle="1" w:styleId="st">
    <w:name w:val="st"/>
    <w:basedOn w:val="Domylnaczcionkaakapitu"/>
    <w:rsid w:val="00B40E26"/>
  </w:style>
  <w:style w:type="character" w:customStyle="1" w:styleId="PlandokumentuZnak">
    <w:name w:val="Plan dokumentu Znak"/>
    <w:link w:val="a"/>
    <w:semiHidden/>
    <w:rsid w:val="00B40E26"/>
    <w:rPr>
      <w:rFonts w:ascii="Tahoma" w:hAnsi="Tahoma" w:cs="Tahoma"/>
      <w:shd w:val="clear" w:color="auto" w:fill="000080"/>
    </w:rPr>
  </w:style>
  <w:style w:type="paragraph" w:customStyle="1" w:styleId="ZnakZnakZnak0">
    <w:name w:val="Znak Znak Znak"/>
    <w:basedOn w:val="Normalny"/>
    <w:rsid w:val="00B40E26"/>
    <w:pPr>
      <w:suppressAutoHyphens/>
      <w:spacing w:after="0" w:line="240" w:lineRule="auto"/>
    </w:pPr>
    <w:rPr>
      <w:rFonts w:ascii="Times New Roman" w:eastAsia="Times New Roman" w:hAnsi="Times New Roman" w:cs="Times New Roman"/>
      <w:sz w:val="24"/>
      <w:szCs w:val="24"/>
      <w:lang w:eastAsia="ar-SA"/>
    </w:rPr>
  </w:style>
  <w:style w:type="character" w:customStyle="1" w:styleId="ZnakZnak0">
    <w:name w:val="Znak Znak"/>
    <w:rsid w:val="00B40E26"/>
    <w:rPr>
      <w:b/>
      <w:sz w:val="24"/>
      <w:lang w:val="pl-PL" w:eastAsia="pl-PL" w:bidi="ar-SA"/>
    </w:rPr>
  </w:style>
  <w:style w:type="character" w:customStyle="1" w:styleId="Znak0">
    <w:name w:val="Znak"/>
    <w:rsid w:val="00B40E26"/>
    <w:rPr>
      <w:b/>
      <w:sz w:val="24"/>
      <w:lang w:val="pl-PL" w:eastAsia="pl-PL" w:bidi="ar-SA"/>
    </w:rPr>
  </w:style>
  <w:style w:type="character" w:customStyle="1" w:styleId="Teksttreci">
    <w:name w:val="Tekst treści"/>
    <w:rsid w:val="00B40E26"/>
    <w:rPr>
      <w:rFonts w:ascii="Garamond" w:eastAsia="Garamond" w:hAnsi="Garamond" w:cs="Garamond"/>
      <w:spacing w:val="0"/>
      <w:sz w:val="22"/>
      <w:szCs w:val="22"/>
    </w:rPr>
  </w:style>
  <w:style w:type="character" w:customStyle="1" w:styleId="Nagwek1Znak1">
    <w:name w:val="Nagłówek 1 Znak1"/>
    <w:aliases w:val="Nagłówek 1 Znak Znak Znak1"/>
    <w:rsid w:val="00B40E26"/>
    <w:rPr>
      <w:rFonts w:ascii="Cambria" w:eastAsia="Times New Roman" w:hAnsi="Cambria" w:cs="Times New Roman"/>
      <w:b/>
      <w:bCs/>
      <w:color w:val="365F91"/>
      <w:sz w:val="28"/>
      <w:szCs w:val="28"/>
    </w:rPr>
  </w:style>
  <w:style w:type="paragraph" w:customStyle="1" w:styleId="Akapitzlist1">
    <w:name w:val="Akapit z listą1"/>
    <w:basedOn w:val="Normalny"/>
    <w:rsid w:val="00B40E26"/>
    <w:pPr>
      <w:spacing w:after="200" w:line="276" w:lineRule="auto"/>
      <w:ind w:left="720"/>
      <w:contextualSpacing/>
    </w:pPr>
    <w:rPr>
      <w:rFonts w:ascii="Calibri" w:eastAsia="Times New Roman" w:hAnsi="Calibri" w:cs="Times New Roman"/>
    </w:rPr>
  </w:style>
  <w:style w:type="numbering" w:customStyle="1" w:styleId="Bezlisty11">
    <w:name w:val="Bez listy11"/>
    <w:next w:val="Bezlisty"/>
    <w:uiPriority w:val="99"/>
    <w:semiHidden/>
    <w:unhideWhenUsed/>
    <w:rsid w:val="00B40E26"/>
  </w:style>
  <w:style w:type="numbering" w:customStyle="1" w:styleId="Bezlisty111">
    <w:name w:val="Bez listy111"/>
    <w:next w:val="Bezlisty"/>
    <w:uiPriority w:val="99"/>
    <w:semiHidden/>
    <w:rsid w:val="00B40E26"/>
  </w:style>
  <w:style w:type="numbering" w:customStyle="1" w:styleId="1111111">
    <w:name w:val="1 / 1.1 / 1.1.11"/>
    <w:basedOn w:val="Bezlisty"/>
    <w:next w:val="111111"/>
    <w:rsid w:val="00B40E26"/>
    <w:pPr>
      <w:numPr>
        <w:numId w:val="2"/>
      </w:numPr>
    </w:pPr>
  </w:style>
  <w:style w:type="numbering" w:customStyle="1" w:styleId="Styl21">
    <w:name w:val="Styl21"/>
    <w:basedOn w:val="Bezlisty"/>
    <w:rsid w:val="00B40E26"/>
    <w:pPr>
      <w:numPr>
        <w:numId w:val="3"/>
      </w:numPr>
    </w:pPr>
  </w:style>
  <w:style w:type="table" w:customStyle="1" w:styleId="Tabela-Elegancki1">
    <w:name w:val="Tabela - Elegancki1"/>
    <w:basedOn w:val="Standardowy"/>
    <w:next w:val="Tabela-Elegancki"/>
    <w:rsid w:val="00B40E26"/>
    <w:pPr>
      <w:spacing w:after="0" w:line="240" w:lineRule="auto"/>
    </w:pPr>
    <w:rPr>
      <w:rFonts w:ascii="Times New Roman" w:eastAsia="Times New Roman" w:hAnsi="Times New Roman" w:cs="Times New Roman"/>
      <w:sz w:val="20"/>
      <w:szCs w:val="20"/>
      <w:lang w:eastAsia="pl-P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character" w:customStyle="1" w:styleId="MapadokumentuZnak">
    <w:name w:val="Mapa dokumentu Znak"/>
    <w:uiPriority w:val="99"/>
    <w:semiHidden/>
    <w:rsid w:val="00B40E26"/>
    <w:rPr>
      <w:rFonts w:ascii="Tahoma" w:hAnsi="Tahoma" w:cs="Tahoma"/>
      <w:sz w:val="16"/>
      <w:szCs w:val="16"/>
    </w:rPr>
  </w:style>
  <w:style w:type="numbering" w:customStyle="1" w:styleId="Bezlisty2">
    <w:name w:val="Bez listy2"/>
    <w:next w:val="Bezlisty"/>
    <w:uiPriority w:val="99"/>
    <w:semiHidden/>
    <w:unhideWhenUsed/>
    <w:rsid w:val="00B40E26"/>
  </w:style>
  <w:style w:type="numbering" w:customStyle="1" w:styleId="Bezlisty12">
    <w:name w:val="Bez listy12"/>
    <w:next w:val="Bezlisty"/>
    <w:uiPriority w:val="99"/>
    <w:semiHidden/>
    <w:unhideWhenUsed/>
    <w:rsid w:val="00B40E26"/>
  </w:style>
  <w:style w:type="table" w:customStyle="1" w:styleId="Tabela-Siatka2">
    <w:name w:val="Tabela - Siatka2"/>
    <w:basedOn w:val="Standardowy"/>
    <w:next w:val="Tabela-Siatka"/>
    <w:uiPriority w:val="59"/>
    <w:rsid w:val="00B40E26"/>
    <w:pPr>
      <w:spacing w:after="0" w:line="240" w:lineRule="auto"/>
    </w:pPr>
    <w:rPr>
      <w:rFonts w:ascii="Times New Roman" w:eastAsia="Times New Roman" w:hAnsi="Times New Roman" w:cs="Times New Roman"/>
      <w:sz w:val="20"/>
      <w:szCs w:val="20"/>
      <w:lang w:eastAsia="pl-P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1111112">
    <w:name w:val="1 / 1.1 / 1.1.12"/>
    <w:basedOn w:val="Bezlisty"/>
    <w:next w:val="111111"/>
    <w:rsid w:val="00B40E26"/>
  </w:style>
  <w:style w:type="numbering" w:customStyle="1" w:styleId="Styl22">
    <w:name w:val="Styl22"/>
    <w:basedOn w:val="Bezlisty"/>
    <w:rsid w:val="00B40E26"/>
    <w:pPr>
      <w:numPr>
        <w:numId w:val="18"/>
      </w:numPr>
    </w:pPr>
  </w:style>
  <w:style w:type="table" w:customStyle="1" w:styleId="Tabela-Elegancki2">
    <w:name w:val="Tabela - Elegancki2"/>
    <w:basedOn w:val="Standardowy"/>
    <w:next w:val="Tabela-Elegancki"/>
    <w:rsid w:val="00B40E26"/>
    <w:pPr>
      <w:spacing w:after="0" w:line="240" w:lineRule="auto"/>
    </w:pPr>
    <w:rPr>
      <w:rFonts w:ascii="Times New Roman" w:eastAsia="Times New Roman" w:hAnsi="Times New Roman" w:cs="Times New Roman"/>
      <w:sz w:val="20"/>
      <w:szCs w:val="20"/>
      <w:lang w:eastAsia="pl-P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numbering" w:customStyle="1" w:styleId="Bezlisty1111">
    <w:name w:val="Bez listy1111"/>
    <w:next w:val="Bezlisty"/>
    <w:uiPriority w:val="99"/>
    <w:semiHidden/>
    <w:unhideWhenUsed/>
    <w:rsid w:val="00B40E26"/>
  </w:style>
  <w:style w:type="numbering" w:customStyle="1" w:styleId="Bezlisty11111">
    <w:name w:val="Bez listy11111"/>
    <w:next w:val="Bezlisty"/>
    <w:uiPriority w:val="99"/>
    <w:semiHidden/>
    <w:rsid w:val="00B40E26"/>
  </w:style>
  <w:style w:type="table" w:customStyle="1" w:styleId="Tabela-Siatka11">
    <w:name w:val="Tabela - Siatka11"/>
    <w:basedOn w:val="Standardowy"/>
    <w:next w:val="Tabela-Siatka"/>
    <w:uiPriority w:val="59"/>
    <w:rsid w:val="00B40E26"/>
    <w:pPr>
      <w:spacing w:after="0" w:line="240" w:lineRule="auto"/>
    </w:pPr>
    <w:rPr>
      <w:rFonts w:ascii="Times New Roman" w:eastAsia="Times New Roman" w:hAnsi="Times New Roman" w:cs="Times New Roman"/>
      <w:sz w:val="20"/>
      <w:szCs w:val="20"/>
      <w:lang w:eastAsia="pl-P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11111111">
    <w:name w:val="1 / 1.1 / 1.1.111"/>
    <w:basedOn w:val="Bezlisty"/>
    <w:next w:val="111111"/>
    <w:rsid w:val="00B40E26"/>
    <w:pPr>
      <w:numPr>
        <w:numId w:val="16"/>
      </w:numPr>
    </w:pPr>
  </w:style>
  <w:style w:type="numbering" w:customStyle="1" w:styleId="Styl211">
    <w:name w:val="Styl211"/>
    <w:basedOn w:val="Bezlisty"/>
    <w:rsid w:val="00B40E26"/>
    <w:pPr>
      <w:numPr>
        <w:numId w:val="17"/>
      </w:numPr>
    </w:pPr>
  </w:style>
  <w:style w:type="table" w:customStyle="1" w:styleId="Tabela-Elegancki11">
    <w:name w:val="Tabela - Elegancki11"/>
    <w:basedOn w:val="Standardowy"/>
    <w:next w:val="Tabela-Elegancki"/>
    <w:rsid w:val="00B40E26"/>
    <w:pPr>
      <w:spacing w:after="0" w:line="240" w:lineRule="auto"/>
    </w:pPr>
    <w:rPr>
      <w:rFonts w:ascii="Times New Roman" w:eastAsia="Times New Roman" w:hAnsi="Times New Roman" w:cs="Times New Roman"/>
      <w:sz w:val="20"/>
      <w:szCs w:val="20"/>
      <w:lang w:eastAsia="pl-P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character" w:customStyle="1" w:styleId="MapadokumentuZnak1">
    <w:name w:val="Mapa dokumentu Znak1"/>
    <w:uiPriority w:val="99"/>
    <w:semiHidden/>
    <w:rsid w:val="00B40E26"/>
    <w:rPr>
      <w:rFonts w:ascii="Tahoma" w:eastAsia="Times New Roman" w:hAnsi="Tahoma" w:cs="Tahoma"/>
      <w:sz w:val="16"/>
      <w:szCs w:val="16"/>
      <w:lang w:eastAsia="pl-PL"/>
    </w:rPr>
  </w:style>
  <w:style w:type="character" w:styleId="Uwydatnienie">
    <w:name w:val="Emphasis"/>
    <w:uiPriority w:val="20"/>
    <w:qFormat/>
    <w:rsid w:val="00B40E26"/>
    <w:rPr>
      <w:i/>
      <w:iCs/>
    </w:rPr>
  </w:style>
  <w:style w:type="character" w:styleId="Nierozpoznanawzmianka">
    <w:name w:val="Unresolved Mention"/>
    <w:uiPriority w:val="99"/>
    <w:semiHidden/>
    <w:unhideWhenUsed/>
    <w:rsid w:val="00B40E26"/>
    <w:rPr>
      <w:color w:val="605E5C"/>
      <w:shd w:val="clear" w:color="auto" w:fill="E1DFDD"/>
    </w:rPr>
  </w:style>
  <w:style w:type="table" w:customStyle="1" w:styleId="Tabela-Siatka3">
    <w:name w:val="Tabela - Siatka3"/>
    <w:basedOn w:val="Standardowy"/>
    <w:next w:val="Tabela-Siatka"/>
    <w:uiPriority w:val="39"/>
    <w:rsid w:val="00B40E26"/>
    <w:pPr>
      <w:spacing w:after="0" w:line="240" w:lineRule="auto"/>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asiatki5ciemnaakcent5">
    <w:name w:val="Grid Table 5 Dark Accent 5"/>
    <w:basedOn w:val="Standardowy"/>
    <w:uiPriority w:val="50"/>
    <w:rsid w:val="00B40E26"/>
    <w:pPr>
      <w:spacing w:after="0" w:line="240" w:lineRule="auto"/>
    </w:pPr>
    <w:rPr>
      <w:rFonts w:ascii="Calibri" w:eastAsia="Calibri" w:hAnsi="Calibri" w:cs="Times New Roma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paragraph" w:styleId="Mapadokumentu">
    <w:name w:val="Document Map"/>
    <w:basedOn w:val="Normalny"/>
    <w:link w:val="MapadokumentuZnak2"/>
    <w:uiPriority w:val="99"/>
    <w:semiHidden/>
    <w:unhideWhenUsed/>
    <w:rsid w:val="00B40E26"/>
    <w:pPr>
      <w:spacing w:after="0" w:line="240" w:lineRule="auto"/>
    </w:pPr>
    <w:rPr>
      <w:rFonts w:ascii="Segoe UI" w:hAnsi="Segoe UI" w:cs="Segoe UI"/>
      <w:sz w:val="16"/>
      <w:szCs w:val="16"/>
    </w:rPr>
  </w:style>
  <w:style w:type="character" w:customStyle="1" w:styleId="MapadokumentuZnak2">
    <w:name w:val="Mapa dokumentu Znak2"/>
    <w:basedOn w:val="Domylnaczcionkaakapitu"/>
    <w:link w:val="Mapadokumentu"/>
    <w:uiPriority w:val="99"/>
    <w:semiHidden/>
    <w:rsid w:val="00B40E26"/>
    <w:rPr>
      <w:rFonts w:ascii="Segoe UI" w:hAnsi="Segoe UI" w:cs="Segoe UI"/>
      <w:sz w:val="16"/>
      <w:szCs w:val="16"/>
    </w:rPr>
  </w:style>
  <w:style w:type="character" w:customStyle="1" w:styleId="Styl3Znak">
    <w:name w:val="Styl3 Znak"/>
    <w:basedOn w:val="Domylnaczcionkaakapitu"/>
    <w:link w:val="Styl3"/>
    <w:locked/>
    <w:rsid w:val="003E4616"/>
    <w:rPr>
      <w:rFonts w:cstheme="minorHAnsi"/>
      <w:b/>
      <w:bCs/>
      <w:sz w:val="24"/>
      <w:szCs w:val="24"/>
    </w:rPr>
  </w:style>
  <w:style w:type="paragraph" w:customStyle="1" w:styleId="Styl3">
    <w:name w:val="Styl3"/>
    <w:basedOn w:val="Styl1"/>
    <w:link w:val="Styl3Znak"/>
    <w:qFormat/>
    <w:rsid w:val="003E4616"/>
    <w:pPr>
      <w:keepNext/>
      <w:spacing w:before="0" w:after="0" w:line="240" w:lineRule="auto"/>
      <w:ind w:left="720" w:hanging="360"/>
      <w:outlineLvl w:val="2"/>
    </w:pPr>
    <w:rPr>
      <w:rFonts w:cstheme="minorHAnsi"/>
      <w:b/>
      <w:bCs/>
    </w:rPr>
  </w:style>
  <w:style w:type="character" w:customStyle="1" w:styleId="WW8Num2z0">
    <w:name w:val="WW8Num2z0"/>
    <w:rsid w:val="00014D0A"/>
    <w:rPr>
      <w:rFonts w:ascii="Wingdings" w:hAnsi="Wingdings"/>
    </w:rPr>
  </w:style>
  <w:style w:type="character" w:customStyle="1" w:styleId="WW8Num4z0">
    <w:name w:val="WW8Num4z0"/>
    <w:rsid w:val="00014D0A"/>
    <w:rPr>
      <w:rFonts w:ascii="Symbol" w:hAnsi="Symbol"/>
    </w:rPr>
  </w:style>
  <w:style w:type="character" w:customStyle="1" w:styleId="WW8Num5z0">
    <w:name w:val="WW8Num5z0"/>
    <w:rsid w:val="00014D0A"/>
    <w:rPr>
      <w:rFonts w:ascii="Symbol" w:hAnsi="Symbol"/>
    </w:rPr>
  </w:style>
  <w:style w:type="character" w:customStyle="1" w:styleId="WW8Num6z0">
    <w:name w:val="WW8Num6z0"/>
    <w:rsid w:val="00014D0A"/>
    <w:rPr>
      <w:rFonts w:ascii="Symbol" w:hAnsi="Symbol"/>
    </w:rPr>
  </w:style>
  <w:style w:type="character" w:customStyle="1" w:styleId="WW8Num8z0">
    <w:name w:val="WW8Num8z0"/>
    <w:rsid w:val="00014D0A"/>
    <w:rPr>
      <w:rFonts w:ascii="Symbol" w:hAnsi="Symbol"/>
    </w:rPr>
  </w:style>
  <w:style w:type="character" w:customStyle="1" w:styleId="WW8Num9z0">
    <w:name w:val="WW8Num9z0"/>
    <w:rsid w:val="00014D0A"/>
    <w:rPr>
      <w:rFonts w:ascii="Symbol" w:hAnsi="Symbol"/>
    </w:rPr>
  </w:style>
  <w:style w:type="character" w:customStyle="1" w:styleId="WW8Num10z0">
    <w:name w:val="WW8Num10z0"/>
    <w:rsid w:val="00014D0A"/>
    <w:rPr>
      <w:rFonts w:ascii="Symbol" w:hAnsi="Symbol"/>
    </w:rPr>
  </w:style>
  <w:style w:type="character" w:customStyle="1" w:styleId="WW8Num11z0">
    <w:name w:val="WW8Num11z0"/>
    <w:rsid w:val="00014D0A"/>
    <w:rPr>
      <w:rFonts w:ascii="Wingdings" w:hAnsi="Wingdings"/>
    </w:rPr>
  </w:style>
  <w:style w:type="character" w:customStyle="1" w:styleId="Domylnaczcionkaakapitu2">
    <w:name w:val="Domyślna czcionka akapitu2"/>
    <w:rsid w:val="00014D0A"/>
  </w:style>
  <w:style w:type="character" w:customStyle="1" w:styleId="Absatz-Standardschriftart">
    <w:name w:val="Absatz-Standardschriftart"/>
    <w:rsid w:val="00014D0A"/>
  </w:style>
  <w:style w:type="character" w:customStyle="1" w:styleId="WW-Absatz-Standardschriftart">
    <w:name w:val="WW-Absatz-Standardschriftart"/>
    <w:rsid w:val="00014D0A"/>
  </w:style>
  <w:style w:type="character" w:customStyle="1" w:styleId="WW8Num1z0">
    <w:name w:val="WW8Num1z0"/>
    <w:rsid w:val="00014D0A"/>
    <w:rPr>
      <w:rFonts w:ascii="Wingdings" w:hAnsi="Wingdings"/>
    </w:rPr>
  </w:style>
  <w:style w:type="character" w:customStyle="1" w:styleId="WW8Num3z1">
    <w:name w:val="WW8Num3z1"/>
    <w:rsid w:val="00014D0A"/>
    <w:rPr>
      <w:rFonts w:ascii="Courier New" w:hAnsi="Courier New" w:cs="Courier New"/>
    </w:rPr>
  </w:style>
  <w:style w:type="character" w:customStyle="1" w:styleId="WW8Num3z2">
    <w:name w:val="WW8Num3z2"/>
    <w:rsid w:val="00014D0A"/>
    <w:rPr>
      <w:rFonts w:ascii="Wingdings" w:hAnsi="Wingdings"/>
    </w:rPr>
  </w:style>
  <w:style w:type="character" w:customStyle="1" w:styleId="WW8Num4z1">
    <w:name w:val="WW8Num4z1"/>
    <w:rsid w:val="00014D0A"/>
    <w:rPr>
      <w:rFonts w:ascii="Courier New" w:hAnsi="Courier New" w:cs="Courier New"/>
    </w:rPr>
  </w:style>
  <w:style w:type="character" w:customStyle="1" w:styleId="WW8Num4z2">
    <w:name w:val="WW8Num4z2"/>
    <w:rsid w:val="00014D0A"/>
    <w:rPr>
      <w:rFonts w:ascii="Wingdings" w:hAnsi="Wingdings"/>
    </w:rPr>
  </w:style>
  <w:style w:type="character" w:customStyle="1" w:styleId="WW8Num5z2">
    <w:name w:val="WW8Num5z2"/>
    <w:rsid w:val="00014D0A"/>
    <w:rPr>
      <w:rFonts w:ascii="Wingdings" w:hAnsi="Wingdings"/>
    </w:rPr>
  </w:style>
  <w:style w:type="character" w:customStyle="1" w:styleId="WW8Num5z4">
    <w:name w:val="WW8Num5z4"/>
    <w:rsid w:val="00014D0A"/>
    <w:rPr>
      <w:rFonts w:ascii="Courier New" w:hAnsi="Courier New" w:cs="Courier New"/>
    </w:rPr>
  </w:style>
  <w:style w:type="character" w:customStyle="1" w:styleId="WW8Num6z1">
    <w:name w:val="WW8Num6z1"/>
    <w:rsid w:val="00014D0A"/>
    <w:rPr>
      <w:rFonts w:ascii="Courier New" w:hAnsi="Courier New" w:cs="Courier New"/>
    </w:rPr>
  </w:style>
  <w:style w:type="character" w:customStyle="1" w:styleId="WW8Num6z2">
    <w:name w:val="WW8Num6z2"/>
    <w:rsid w:val="00014D0A"/>
    <w:rPr>
      <w:rFonts w:ascii="Wingdings" w:hAnsi="Wingdings"/>
    </w:rPr>
  </w:style>
  <w:style w:type="character" w:customStyle="1" w:styleId="WW8Num7z0">
    <w:name w:val="WW8Num7z0"/>
    <w:rsid w:val="00014D0A"/>
    <w:rPr>
      <w:rFonts w:ascii="Symbol" w:hAnsi="Symbol"/>
    </w:rPr>
  </w:style>
  <w:style w:type="character" w:customStyle="1" w:styleId="WW8Num7z2">
    <w:name w:val="WW8Num7z2"/>
    <w:rsid w:val="00014D0A"/>
    <w:rPr>
      <w:rFonts w:ascii="Wingdings" w:hAnsi="Wingdings"/>
    </w:rPr>
  </w:style>
  <w:style w:type="character" w:customStyle="1" w:styleId="WW8Num7z4">
    <w:name w:val="WW8Num7z4"/>
    <w:rsid w:val="00014D0A"/>
    <w:rPr>
      <w:rFonts w:ascii="Courier New" w:hAnsi="Courier New" w:cs="Courier New"/>
    </w:rPr>
  </w:style>
  <w:style w:type="character" w:customStyle="1" w:styleId="WW8Num8z1">
    <w:name w:val="WW8Num8z1"/>
    <w:rsid w:val="00014D0A"/>
    <w:rPr>
      <w:rFonts w:ascii="Courier New" w:hAnsi="Courier New" w:cs="Courier New"/>
    </w:rPr>
  </w:style>
  <w:style w:type="character" w:customStyle="1" w:styleId="WW8Num8z2">
    <w:name w:val="WW8Num8z2"/>
    <w:rsid w:val="00014D0A"/>
    <w:rPr>
      <w:rFonts w:ascii="Wingdings" w:hAnsi="Wingdings"/>
    </w:rPr>
  </w:style>
  <w:style w:type="character" w:customStyle="1" w:styleId="WW8Num10z1">
    <w:name w:val="WW8Num10z1"/>
    <w:rsid w:val="00014D0A"/>
    <w:rPr>
      <w:rFonts w:ascii="Courier New" w:hAnsi="Courier New" w:cs="Courier New"/>
    </w:rPr>
  </w:style>
  <w:style w:type="character" w:customStyle="1" w:styleId="WW8Num10z2">
    <w:name w:val="WW8Num10z2"/>
    <w:rsid w:val="00014D0A"/>
    <w:rPr>
      <w:rFonts w:ascii="Wingdings" w:hAnsi="Wingdings"/>
    </w:rPr>
  </w:style>
  <w:style w:type="character" w:customStyle="1" w:styleId="WW8Num11z3">
    <w:name w:val="WW8Num11z3"/>
    <w:rsid w:val="00014D0A"/>
    <w:rPr>
      <w:rFonts w:ascii="Symbol" w:hAnsi="Symbol"/>
    </w:rPr>
  </w:style>
  <w:style w:type="character" w:customStyle="1" w:styleId="WW8Num11z4">
    <w:name w:val="WW8Num11z4"/>
    <w:rsid w:val="00014D0A"/>
    <w:rPr>
      <w:rFonts w:ascii="Courier New" w:hAnsi="Courier New" w:cs="Courier New"/>
    </w:rPr>
  </w:style>
  <w:style w:type="character" w:customStyle="1" w:styleId="WW8Num12z0">
    <w:name w:val="WW8Num12z0"/>
    <w:rsid w:val="00014D0A"/>
    <w:rPr>
      <w:rFonts w:ascii="Symbol" w:hAnsi="Symbol"/>
    </w:rPr>
  </w:style>
  <w:style w:type="character" w:customStyle="1" w:styleId="WW8Num12z2">
    <w:name w:val="WW8Num12z2"/>
    <w:rsid w:val="00014D0A"/>
    <w:rPr>
      <w:rFonts w:ascii="Wingdings" w:hAnsi="Wingdings"/>
    </w:rPr>
  </w:style>
  <w:style w:type="character" w:customStyle="1" w:styleId="WW8Num12z4">
    <w:name w:val="WW8Num12z4"/>
    <w:rsid w:val="00014D0A"/>
    <w:rPr>
      <w:rFonts w:ascii="Courier New" w:hAnsi="Courier New" w:cs="Courier New"/>
    </w:rPr>
  </w:style>
  <w:style w:type="character" w:customStyle="1" w:styleId="WW8Num13z0">
    <w:name w:val="WW8Num13z0"/>
    <w:rsid w:val="00014D0A"/>
    <w:rPr>
      <w:rFonts w:ascii="Symbol" w:hAnsi="Symbol"/>
    </w:rPr>
  </w:style>
  <w:style w:type="character" w:customStyle="1" w:styleId="WW8Num13z1">
    <w:name w:val="WW8Num13z1"/>
    <w:rsid w:val="00014D0A"/>
    <w:rPr>
      <w:rFonts w:ascii="Courier New" w:hAnsi="Courier New" w:cs="Courier New"/>
    </w:rPr>
  </w:style>
  <w:style w:type="character" w:customStyle="1" w:styleId="WW8Num13z2">
    <w:name w:val="WW8Num13z2"/>
    <w:rsid w:val="00014D0A"/>
    <w:rPr>
      <w:rFonts w:ascii="Wingdings" w:hAnsi="Wingdings"/>
    </w:rPr>
  </w:style>
  <w:style w:type="character" w:customStyle="1" w:styleId="WW8Num14z0">
    <w:name w:val="WW8Num14z0"/>
    <w:rsid w:val="00014D0A"/>
    <w:rPr>
      <w:rFonts w:ascii="Symbol" w:hAnsi="Symbol"/>
    </w:rPr>
  </w:style>
  <w:style w:type="character" w:customStyle="1" w:styleId="WW8Num14z2">
    <w:name w:val="WW8Num14z2"/>
    <w:rsid w:val="00014D0A"/>
    <w:rPr>
      <w:rFonts w:ascii="Wingdings" w:hAnsi="Wingdings"/>
    </w:rPr>
  </w:style>
  <w:style w:type="character" w:customStyle="1" w:styleId="WW8Num14z4">
    <w:name w:val="WW8Num14z4"/>
    <w:rsid w:val="00014D0A"/>
    <w:rPr>
      <w:rFonts w:ascii="Courier New" w:hAnsi="Courier New" w:cs="Courier New"/>
    </w:rPr>
  </w:style>
  <w:style w:type="character" w:customStyle="1" w:styleId="WW8Num15z0">
    <w:name w:val="WW8Num15z0"/>
    <w:rsid w:val="00014D0A"/>
    <w:rPr>
      <w:rFonts w:ascii="Symbol" w:hAnsi="Symbol"/>
    </w:rPr>
  </w:style>
  <w:style w:type="character" w:customStyle="1" w:styleId="WW8Num15z1">
    <w:name w:val="WW8Num15z1"/>
    <w:rsid w:val="00014D0A"/>
    <w:rPr>
      <w:rFonts w:ascii="Courier New" w:hAnsi="Courier New" w:cs="Courier New"/>
    </w:rPr>
  </w:style>
  <w:style w:type="character" w:customStyle="1" w:styleId="WW8Num15z2">
    <w:name w:val="WW8Num15z2"/>
    <w:rsid w:val="00014D0A"/>
    <w:rPr>
      <w:rFonts w:ascii="Wingdings" w:hAnsi="Wingdings"/>
    </w:rPr>
  </w:style>
  <w:style w:type="character" w:customStyle="1" w:styleId="WW8Num16z0">
    <w:name w:val="WW8Num16z0"/>
    <w:rsid w:val="00014D0A"/>
    <w:rPr>
      <w:rFonts w:ascii="Symbol" w:hAnsi="Symbol"/>
    </w:rPr>
  </w:style>
  <w:style w:type="character" w:customStyle="1" w:styleId="WW8Num16z1">
    <w:name w:val="WW8Num16z1"/>
    <w:rsid w:val="00014D0A"/>
    <w:rPr>
      <w:rFonts w:ascii="Courier New" w:hAnsi="Courier New" w:cs="Courier New"/>
    </w:rPr>
  </w:style>
  <w:style w:type="character" w:customStyle="1" w:styleId="WW8Num16z2">
    <w:name w:val="WW8Num16z2"/>
    <w:rsid w:val="00014D0A"/>
    <w:rPr>
      <w:rFonts w:ascii="Wingdings" w:hAnsi="Wingdings"/>
    </w:rPr>
  </w:style>
  <w:style w:type="character" w:customStyle="1" w:styleId="WW8Num17z0">
    <w:name w:val="WW8Num17z0"/>
    <w:rsid w:val="00014D0A"/>
    <w:rPr>
      <w:rFonts w:ascii="Symbol" w:hAnsi="Symbol"/>
    </w:rPr>
  </w:style>
  <w:style w:type="character" w:customStyle="1" w:styleId="WW8Num17z1">
    <w:name w:val="WW8Num17z1"/>
    <w:rsid w:val="00014D0A"/>
    <w:rPr>
      <w:rFonts w:ascii="Courier New" w:hAnsi="Courier New" w:cs="Courier New"/>
    </w:rPr>
  </w:style>
  <w:style w:type="character" w:customStyle="1" w:styleId="WW8Num17z2">
    <w:name w:val="WW8Num17z2"/>
    <w:rsid w:val="00014D0A"/>
    <w:rPr>
      <w:rFonts w:ascii="Wingdings" w:hAnsi="Wingdings"/>
    </w:rPr>
  </w:style>
  <w:style w:type="character" w:customStyle="1" w:styleId="WW8Num18z0">
    <w:name w:val="WW8Num18z0"/>
    <w:rsid w:val="00014D0A"/>
    <w:rPr>
      <w:rFonts w:ascii="Symbol" w:hAnsi="Symbol"/>
    </w:rPr>
  </w:style>
  <w:style w:type="character" w:customStyle="1" w:styleId="WW8Num18z1">
    <w:name w:val="WW8Num18z1"/>
    <w:rsid w:val="00014D0A"/>
    <w:rPr>
      <w:rFonts w:ascii="Courier New" w:hAnsi="Courier New" w:cs="Courier New"/>
    </w:rPr>
  </w:style>
  <w:style w:type="character" w:customStyle="1" w:styleId="WW8Num18z2">
    <w:name w:val="WW8Num18z2"/>
    <w:rsid w:val="00014D0A"/>
    <w:rPr>
      <w:rFonts w:ascii="Wingdings" w:hAnsi="Wingdings"/>
    </w:rPr>
  </w:style>
  <w:style w:type="character" w:customStyle="1" w:styleId="WW8Num19z0">
    <w:name w:val="WW8Num19z0"/>
    <w:rsid w:val="00014D0A"/>
    <w:rPr>
      <w:rFonts w:ascii="Symbol" w:hAnsi="Symbol"/>
    </w:rPr>
  </w:style>
  <w:style w:type="character" w:customStyle="1" w:styleId="WW8Num19z1">
    <w:name w:val="WW8Num19z1"/>
    <w:rsid w:val="00014D0A"/>
    <w:rPr>
      <w:rFonts w:ascii="Courier New" w:hAnsi="Courier New" w:cs="Courier New"/>
    </w:rPr>
  </w:style>
  <w:style w:type="character" w:customStyle="1" w:styleId="WW8Num19z2">
    <w:name w:val="WW8Num19z2"/>
    <w:rsid w:val="00014D0A"/>
    <w:rPr>
      <w:rFonts w:ascii="Wingdings" w:hAnsi="Wingdings"/>
    </w:rPr>
  </w:style>
  <w:style w:type="character" w:customStyle="1" w:styleId="WW8Num20z0">
    <w:name w:val="WW8Num20z0"/>
    <w:rsid w:val="00014D0A"/>
    <w:rPr>
      <w:rFonts w:ascii="Symbol" w:hAnsi="Symbol"/>
    </w:rPr>
  </w:style>
  <w:style w:type="character" w:customStyle="1" w:styleId="WW8Num20z1">
    <w:name w:val="WW8Num20z1"/>
    <w:rsid w:val="00014D0A"/>
    <w:rPr>
      <w:rFonts w:ascii="Courier New" w:hAnsi="Courier New" w:cs="Courier New"/>
    </w:rPr>
  </w:style>
  <w:style w:type="character" w:customStyle="1" w:styleId="WW8Num20z2">
    <w:name w:val="WW8Num20z2"/>
    <w:rsid w:val="00014D0A"/>
    <w:rPr>
      <w:rFonts w:ascii="Wingdings" w:hAnsi="Wingdings"/>
    </w:rPr>
  </w:style>
  <w:style w:type="character" w:customStyle="1" w:styleId="WW8Num21z0">
    <w:name w:val="WW8Num21z0"/>
    <w:rsid w:val="00014D0A"/>
    <w:rPr>
      <w:rFonts w:ascii="Symbol" w:hAnsi="Symbol"/>
    </w:rPr>
  </w:style>
  <w:style w:type="character" w:customStyle="1" w:styleId="WW8Num21z1">
    <w:name w:val="WW8Num21z1"/>
    <w:rsid w:val="00014D0A"/>
    <w:rPr>
      <w:rFonts w:ascii="Courier New" w:hAnsi="Courier New" w:cs="Courier New"/>
    </w:rPr>
  </w:style>
  <w:style w:type="character" w:customStyle="1" w:styleId="WW8Num21z2">
    <w:name w:val="WW8Num21z2"/>
    <w:rsid w:val="00014D0A"/>
    <w:rPr>
      <w:rFonts w:ascii="Wingdings" w:hAnsi="Wingdings"/>
    </w:rPr>
  </w:style>
  <w:style w:type="character" w:customStyle="1" w:styleId="WW8Num22z0">
    <w:name w:val="WW8Num22z0"/>
    <w:rsid w:val="00014D0A"/>
    <w:rPr>
      <w:rFonts w:ascii="Symbol" w:hAnsi="Symbol"/>
    </w:rPr>
  </w:style>
  <w:style w:type="character" w:customStyle="1" w:styleId="WW8Num22z1">
    <w:name w:val="WW8Num22z1"/>
    <w:rsid w:val="00014D0A"/>
    <w:rPr>
      <w:rFonts w:ascii="Courier New" w:hAnsi="Courier New" w:cs="Courier New"/>
    </w:rPr>
  </w:style>
  <w:style w:type="character" w:customStyle="1" w:styleId="WW8Num22z2">
    <w:name w:val="WW8Num22z2"/>
    <w:rsid w:val="00014D0A"/>
    <w:rPr>
      <w:rFonts w:ascii="Wingdings" w:hAnsi="Wingdings"/>
    </w:rPr>
  </w:style>
  <w:style w:type="character" w:customStyle="1" w:styleId="WW8Num23z0">
    <w:name w:val="WW8Num23z0"/>
    <w:rsid w:val="00014D0A"/>
    <w:rPr>
      <w:rFonts w:ascii="Symbol" w:hAnsi="Symbol"/>
    </w:rPr>
  </w:style>
  <w:style w:type="character" w:customStyle="1" w:styleId="WW8Num23z1">
    <w:name w:val="WW8Num23z1"/>
    <w:rsid w:val="00014D0A"/>
    <w:rPr>
      <w:rFonts w:ascii="Courier New" w:hAnsi="Courier New" w:cs="Courier New"/>
    </w:rPr>
  </w:style>
  <w:style w:type="character" w:customStyle="1" w:styleId="WW8Num23z2">
    <w:name w:val="WW8Num23z2"/>
    <w:rsid w:val="00014D0A"/>
    <w:rPr>
      <w:rFonts w:ascii="Wingdings" w:hAnsi="Wingdings"/>
    </w:rPr>
  </w:style>
  <w:style w:type="character" w:customStyle="1" w:styleId="WW8Num24z0">
    <w:name w:val="WW8Num24z0"/>
    <w:rsid w:val="00014D0A"/>
    <w:rPr>
      <w:rFonts w:ascii="Symbol" w:hAnsi="Symbol"/>
    </w:rPr>
  </w:style>
  <w:style w:type="character" w:customStyle="1" w:styleId="WW8Num24z1">
    <w:name w:val="WW8Num24z1"/>
    <w:rsid w:val="00014D0A"/>
    <w:rPr>
      <w:rFonts w:ascii="Courier New" w:hAnsi="Courier New" w:cs="Courier New"/>
    </w:rPr>
  </w:style>
  <w:style w:type="character" w:customStyle="1" w:styleId="WW8Num24z2">
    <w:name w:val="WW8Num24z2"/>
    <w:rsid w:val="00014D0A"/>
    <w:rPr>
      <w:rFonts w:ascii="Wingdings" w:hAnsi="Wingdings"/>
    </w:rPr>
  </w:style>
  <w:style w:type="character" w:customStyle="1" w:styleId="WW8Num25z0">
    <w:name w:val="WW8Num25z0"/>
    <w:rsid w:val="00014D0A"/>
    <w:rPr>
      <w:rFonts w:ascii="Symbol" w:hAnsi="Symbol"/>
    </w:rPr>
  </w:style>
  <w:style w:type="character" w:customStyle="1" w:styleId="WW8Num25z2">
    <w:name w:val="WW8Num25z2"/>
    <w:rsid w:val="00014D0A"/>
    <w:rPr>
      <w:rFonts w:ascii="Wingdings" w:hAnsi="Wingdings"/>
    </w:rPr>
  </w:style>
  <w:style w:type="character" w:customStyle="1" w:styleId="WW8Num25z4">
    <w:name w:val="WW8Num25z4"/>
    <w:rsid w:val="00014D0A"/>
    <w:rPr>
      <w:rFonts w:ascii="Courier New" w:hAnsi="Courier New" w:cs="Courier New"/>
    </w:rPr>
  </w:style>
  <w:style w:type="character" w:customStyle="1" w:styleId="WW8Num27z0">
    <w:name w:val="WW8Num27z0"/>
    <w:rsid w:val="00014D0A"/>
    <w:rPr>
      <w:rFonts w:ascii="Symbol" w:hAnsi="Symbol"/>
    </w:rPr>
  </w:style>
  <w:style w:type="character" w:customStyle="1" w:styleId="WW8Num27z1">
    <w:name w:val="WW8Num27z1"/>
    <w:rsid w:val="00014D0A"/>
    <w:rPr>
      <w:rFonts w:ascii="Courier New" w:hAnsi="Courier New" w:cs="Courier New"/>
    </w:rPr>
  </w:style>
  <w:style w:type="character" w:customStyle="1" w:styleId="WW8Num27z2">
    <w:name w:val="WW8Num27z2"/>
    <w:rsid w:val="00014D0A"/>
    <w:rPr>
      <w:rFonts w:ascii="Wingdings" w:hAnsi="Wingdings"/>
    </w:rPr>
  </w:style>
  <w:style w:type="character" w:customStyle="1" w:styleId="WW8Num28z0">
    <w:name w:val="WW8Num28z0"/>
    <w:rsid w:val="00014D0A"/>
    <w:rPr>
      <w:rFonts w:ascii="Symbol" w:hAnsi="Symbol"/>
    </w:rPr>
  </w:style>
  <w:style w:type="character" w:customStyle="1" w:styleId="WW8Num28z1">
    <w:name w:val="WW8Num28z1"/>
    <w:rsid w:val="00014D0A"/>
    <w:rPr>
      <w:rFonts w:ascii="Courier New" w:hAnsi="Courier New" w:cs="Courier New"/>
    </w:rPr>
  </w:style>
  <w:style w:type="character" w:customStyle="1" w:styleId="WW8Num28z2">
    <w:name w:val="WW8Num28z2"/>
    <w:rsid w:val="00014D0A"/>
    <w:rPr>
      <w:rFonts w:ascii="Wingdings" w:hAnsi="Wingdings"/>
    </w:rPr>
  </w:style>
  <w:style w:type="character" w:customStyle="1" w:styleId="WW8Num29z0">
    <w:name w:val="WW8Num29z0"/>
    <w:rsid w:val="00014D0A"/>
    <w:rPr>
      <w:rFonts w:ascii="Arial" w:hAnsi="Arial"/>
    </w:rPr>
  </w:style>
  <w:style w:type="character" w:customStyle="1" w:styleId="WW8Num30z0">
    <w:name w:val="WW8Num30z0"/>
    <w:rsid w:val="00014D0A"/>
    <w:rPr>
      <w:rFonts w:ascii="Symbol" w:hAnsi="Symbol"/>
    </w:rPr>
  </w:style>
  <w:style w:type="character" w:customStyle="1" w:styleId="WW8Num30z2">
    <w:name w:val="WW8Num30z2"/>
    <w:rsid w:val="00014D0A"/>
    <w:rPr>
      <w:rFonts w:ascii="Wingdings" w:hAnsi="Wingdings"/>
    </w:rPr>
  </w:style>
  <w:style w:type="character" w:customStyle="1" w:styleId="WW8Num30z4">
    <w:name w:val="WW8Num30z4"/>
    <w:rsid w:val="00014D0A"/>
    <w:rPr>
      <w:rFonts w:ascii="Courier New" w:hAnsi="Courier New" w:cs="Courier New"/>
    </w:rPr>
  </w:style>
  <w:style w:type="character" w:customStyle="1" w:styleId="WW8Num31z0">
    <w:name w:val="WW8Num31z0"/>
    <w:rsid w:val="00014D0A"/>
    <w:rPr>
      <w:rFonts w:ascii="Arial" w:hAnsi="Arial"/>
    </w:rPr>
  </w:style>
  <w:style w:type="character" w:customStyle="1" w:styleId="WW8Num32z0">
    <w:name w:val="WW8Num32z0"/>
    <w:rsid w:val="00014D0A"/>
    <w:rPr>
      <w:rFonts w:ascii="Symbol" w:hAnsi="Symbol"/>
    </w:rPr>
  </w:style>
  <w:style w:type="character" w:customStyle="1" w:styleId="WW8Num32z2">
    <w:name w:val="WW8Num32z2"/>
    <w:rsid w:val="00014D0A"/>
    <w:rPr>
      <w:rFonts w:ascii="Wingdings" w:hAnsi="Wingdings"/>
    </w:rPr>
  </w:style>
  <w:style w:type="character" w:customStyle="1" w:styleId="WW8Num32z4">
    <w:name w:val="WW8Num32z4"/>
    <w:rsid w:val="00014D0A"/>
    <w:rPr>
      <w:rFonts w:ascii="Courier New" w:hAnsi="Courier New" w:cs="Courier New"/>
    </w:rPr>
  </w:style>
  <w:style w:type="character" w:customStyle="1" w:styleId="WW8Num33z0">
    <w:name w:val="WW8Num33z0"/>
    <w:rsid w:val="00014D0A"/>
    <w:rPr>
      <w:rFonts w:ascii="Symbol" w:hAnsi="Symbol"/>
    </w:rPr>
  </w:style>
  <w:style w:type="character" w:customStyle="1" w:styleId="WW8Num33z1">
    <w:name w:val="WW8Num33z1"/>
    <w:rsid w:val="00014D0A"/>
    <w:rPr>
      <w:rFonts w:ascii="Courier New" w:hAnsi="Courier New" w:cs="Courier New"/>
    </w:rPr>
  </w:style>
  <w:style w:type="character" w:customStyle="1" w:styleId="WW8Num33z2">
    <w:name w:val="WW8Num33z2"/>
    <w:rsid w:val="00014D0A"/>
    <w:rPr>
      <w:rFonts w:ascii="Wingdings" w:hAnsi="Wingdings"/>
    </w:rPr>
  </w:style>
  <w:style w:type="character" w:customStyle="1" w:styleId="WW8Num34z0">
    <w:name w:val="WW8Num34z0"/>
    <w:rsid w:val="00014D0A"/>
    <w:rPr>
      <w:rFonts w:ascii="Symbol" w:hAnsi="Symbol"/>
    </w:rPr>
  </w:style>
  <w:style w:type="character" w:customStyle="1" w:styleId="WW8Num34z1">
    <w:name w:val="WW8Num34z1"/>
    <w:rsid w:val="00014D0A"/>
    <w:rPr>
      <w:rFonts w:ascii="Courier New" w:hAnsi="Courier New" w:cs="Courier New"/>
    </w:rPr>
  </w:style>
  <w:style w:type="character" w:customStyle="1" w:styleId="WW8Num34z2">
    <w:name w:val="WW8Num34z2"/>
    <w:rsid w:val="00014D0A"/>
    <w:rPr>
      <w:rFonts w:ascii="Wingdings" w:hAnsi="Wingdings"/>
    </w:rPr>
  </w:style>
  <w:style w:type="character" w:customStyle="1" w:styleId="WW8Num35z0">
    <w:name w:val="WW8Num35z0"/>
    <w:rsid w:val="00014D0A"/>
    <w:rPr>
      <w:rFonts w:ascii="Symbol" w:hAnsi="Symbol"/>
    </w:rPr>
  </w:style>
  <w:style w:type="character" w:customStyle="1" w:styleId="WW8Num35z1">
    <w:name w:val="WW8Num35z1"/>
    <w:rsid w:val="00014D0A"/>
    <w:rPr>
      <w:rFonts w:ascii="Courier New" w:hAnsi="Courier New" w:cs="Courier New"/>
    </w:rPr>
  </w:style>
  <w:style w:type="character" w:customStyle="1" w:styleId="WW8Num35z2">
    <w:name w:val="WW8Num35z2"/>
    <w:rsid w:val="00014D0A"/>
    <w:rPr>
      <w:rFonts w:ascii="Wingdings" w:hAnsi="Wingdings"/>
    </w:rPr>
  </w:style>
  <w:style w:type="character" w:customStyle="1" w:styleId="WW8Num36z0">
    <w:name w:val="WW8Num36z0"/>
    <w:rsid w:val="00014D0A"/>
    <w:rPr>
      <w:rFonts w:ascii="Symbol" w:hAnsi="Symbol"/>
    </w:rPr>
  </w:style>
  <w:style w:type="character" w:customStyle="1" w:styleId="WW8Num36z1">
    <w:name w:val="WW8Num36z1"/>
    <w:rsid w:val="00014D0A"/>
    <w:rPr>
      <w:rFonts w:ascii="Courier New" w:hAnsi="Courier New" w:cs="Courier New"/>
    </w:rPr>
  </w:style>
  <w:style w:type="character" w:customStyle="1" w:styleId="WW8Num36z2">
    <w:name w:val="WW8Num36z2"/>
    <w:rsid w:val="00014D0A"/>
    <w:rPr>
      <w:rFonts w:ascii="Wingdings" w:hAnsi="Wingdings"/>
    </w:rPr>
  </w:style>
  <w:style w:type="character" w:customStyle="1" w:styleId="WW8Num37z0">
    <w:name w:val="WW8Num37z0"/>
    <w:rsid w:val="00014D0A"/>
    <w:rPr>
      <w:rFonts w:ascii="Symbol" w:hAnsi="Symbol"/>
    </w:rPr>
  </w:style>
  <w:style w:type="character" w:customStyle="1" w:styleId="WW8Num37z1">
    <w:name w:val="WW8Num37z1"/>
    <w:rsid w:val="00014D0A"/>
    <w:rPr>
      <w:rFonts w:ascii="Courier New" w:hAnsi="Courier New" w:cs="Courier New"/>
    </w:rPr>
  </w:style>
  <w:style w:type="character" w:customStyle="1" w:styleId="WW8Num37z2">
    <w:name w:val="WW8Num37z2"/>
    <w:rsid w:val="00014D0A"/>
    <w:rPr>
      <w:rFonts w:ascii="Wingdings" w:hAnsi="Wingdings"/>
    </w:rPr>
  </w:style>
  <w:style w:type="character" w:customStyle="1" w:styleId="Domylnaczcionkaakapitu1">
    <w:name w:val="Domyślna czcionka akapitu1"/>
    <w:rsid w:val="00014D0A"/>
  </w:style>
  <w:style w:type="character" w:customStyle="1" w:styleId="Znakiprzypiswkocowych">
    <w:name w:val="Znaki przypisów końcowych"/>
    <w:rsid w:val="00014D0A"/>
    <w:rPr>
      <w:vertAlign w:val="superscript"/>
    </w:rPr>
  </w:style>
  <w:style w:type="character" w:customStyle="1" w:styleId="style31">
    <w:name w:val="style31"/>
    <w:rsid w:val="00014D0A"/>
    <w:rPr>
      <w:color w:val="000033"/>
    </w:rPr>
  </w:style>
  <w:style w:type="character" w:customStyle="1" w:styleId="style51">
    <w:name w:val="style51"/>
    <w:rsid w:val="00014D0A"/>
    <w:rPr>
      <w:color w:val="000033"/>
      <w:sz w:val="21"/>
      <w:szCs w:val="21"/>
    </w:rPr>
  </w:style>
  <w:style w:type="character" w:customStyle="1" w:styleId="style41">
    <w:name w:val="style41"/>
    <w:rsid w:val="00014D0A"/>
    <w:rPr>
      <w:sz w:val="21"/>
      <w:szCs w:val="21"/>
    </w:rPr>
  </w:style>
  <w:style w:type="paragraph" w:customStyle="1" w:styleId="Nagwek20">
    <w:name w:val="Nagłówek2"/>
    <w:basedOn w:val="Normalny"/>
    <w:next w:val="Tekstpodstawowy"/>
    <w:rsid w:val="00014D0A"/>
    <w:pPr>
      <w:keepNext/>
      <w:suppressAutoHyphens/>
      <w:spacing w:before="240" w:after="120" w:line="240" w:lineRule="auto"/>
    </w:pPr>
    <w:rPr>
      <w:rFonts w:ascii="Arial" w:eastAsia="Microsoft YaHei" w:hAnsi="Arial" w:cs="Mangal"/>
      <w:sz w:val="28"/>
      <w:szCs w:val="28"/>
      <w:lang w:eastAsia="ar-SA"/>
    </w:rPr>
  </w:style>
  <w:style w:type="paragraph" w:customStyle="1" w:styleId="Podpis2">
    <w:name w:val="Podpis2"/>
    <w:basedOn w:val="Normalny"/>
    <w:rsid w:val="00014D0A"/>
    <w:pPr>
      <w:suppressLineNumbers/>
      <w:suppressAutoHyphens/>
      <w:spacing w:before="120" w:after="120" w:line="240" w:lineRule="auto"/>
    </w:pPr>
    <w:rPr>
      <w:rFonts w:ascii="Times New Roman" w:eastAsia="Times New Roman" w:hAnsi="Times New Roman" w:cs="Mangal"/>
      <w:i/>
      <w:iCs/>
      <w:sz w:val="24"/>
      <w:szCs w:val="24"/>
      <w:lang w:eastAsia="ar-SA"/>
    </w:rPr>
  </w:style>
  <w:style w:type="paragraph" w:customStyle="1" w:styleId="Indeks">
    <w:name w:val="Indeks"/>
    <w:basedOn w:val="Normalny"/>
    <w:rsid w:val="00014D0A"/>
    <w:pPr>
      <w:suppressLineNumbers/>
      <w:suppressAutoHyphens/>
      <w:spacing w:after="0" w:line="240" w:lineRule="auto"/>
    </w:pPr>
    <w:rPr>
      <w:rFonts w:ascii="Times New Roman" w:eastAsia="Times New Roman" w:hAnsi="Times New Roman" w:cs="Mangal"/>
      <w:sz w:val="20"/>
      <w:szCs w:val="20"/>
      <w:lang w:eastAsia="ar-SA"/>
    </w:rPr>
  </w:style>
  <w:style w:type="paragraph" w:customStyle="1" w:styleId="Nagwek10">
    <w:name w:val="Nagłówek1"/>
    <w:basedOn w:val="Normalny"/>
    <w:next w:val="Tekstpodstawowy"/>
    <w:rsid w:val="00014D0A"/>
    <w:pPr>
      <w:keepNext/>
      <w:suppressAutoHyphens/>
      <w:spacing w:before="240" w:after="120" w:line="240" w:lineRule="auto"/>
    </w:pPr>
    <w:rPr>
      <w:rFonts w:ascii="Arial" w:eastAsia="Microsoft YaHei" w:hAnsi="Arial" w:cs="Mangal"/>
      <w:sz w:val="28"/>
      <w:szCs w:val="28"/>
      <w:lang w:eastAsia="ar-SA"/>
    </w:rPr>
  </w:style>
  <w:style w:type="paragraph" w:customStyle="1" w:styleId="Podpis1">
    <w:name w:val="Podpis1"/>
    <w:basedOn w:val="Normalny"/>
    <w:rsid w:val="00014D0A"/>
    <w:pPr>
      <w:suppressLineNumbers/>
      <w:suppressAutoHyphens/>
      <w:spacing w:before="120" w:after="120" w:line="240" w:lineRule="auto"/>
    </w:pPr>
    <w:rPr>
      <w:rFonts w:ascii="Times New Roman" w:eastAsia="Times New Roman" w:hAnsi="Times New Roman" w:cs="Mangal"/>
      <w:i/>
      <w:iCs/>
      <w:sz w:val="24"/>
      <w:szCs w:val="24"/>
      <w:lang w:eastAsia="ar-SA"/>
    </w:rPr>
  </w:style>
  <w:style w:type="paragraph" w:customStyle="1" w:styleId="Tekstpodstawowy31">
    <w:name w:val="Tekst podstawowy 31"/>
    <w:basedOn w:val="Normalny"/>
    <w:rsid w:val="00014D0A"/>
    <w:pPr>
      <w:suppressAutoHyphens/>
      <w:spacing w:after="0" w:line="380" w:lineRule="atLeast"/>
      <w:jc w:val="both"/>
    </w:pPr>
    <w:rPr>
      <w:rFonts w:ascii="Times New Roman" w:eastAsia="Times New Roman" w:hAnsi="Times New Roman" w:cs="Times New Roman"/>
      <w:sz w:val="24"/>
      <w:szCs w:val="20"/>
      <w:lang w:eastAsia="ar-SA"/>
    </w:rPr>
  </w:style>
  <w:style w:type="paragraph" w:customStyle="1" w:styleId="Domylnie0">
    <w:name w:val="Domy?lnie"/>
    <w:rsid w:val="00014D0A"/>
    <w:pPr>
      <w:widowControl w:val="0"/>
      <w:tabs>
        <w:tab w:val="left" w:pos="0"/>
        <w:tab w:val="left" w:pos="1440"/>
        <w:tab w:val="left" w:pos="2880"/>
        <w:tab w:val="left" w:pos="4320"/>
        <w:tab w:val="left" w:pos="5760"/>
        <w:tab w:val="left" w:pos="7200"/>
        <w:tab w:val="left" w:pos="8640"/>
        <w:tab w:val="left" w:pos="10080"/>
        <w:tab w:val="left" w:pos="11520"/>
        <w:tab w:val="left" w:pos="12960"/>
        <w:tab w:val="left" w:pos="14400"/>
        <w:tab w:val="left" w:pos="15840"/>
      </w:tabs>
      <w:suppressAutoHyphens/>
      <w:autoSpaceDE w:val="0"/>
      <w:spacing w:after="0" w:line="240" w:lineRule="auto"/>
    </w:pPr>
    <w:rPr>
      <w:rFonts w:ascii="Tahoma" w:eastAsia="Tahoma" w:hAnsi="Tahoma" w:cs="Times New Roman"/>
      <w:color w:val="000000"/>
      <w:sz w:val="36"/>
      <w:szCs w:val="36"/>
      <w:lang w:eastAsia="ar-SA"/>
    </w:rPr>
  </w:style>
  <w:style w:type="paragraph" w:customStyle="1" w:styleId="Zwykytekst1">
    <w:name w:val="Zwykły tekst1"/>
    <w:basedOn w:val="Normalny"/>
    <w:rsid w:val="00014D0A"/>
    <w:pPr>
      <w:suppressAutoHyphens/>
      <w:spacing w:after="0" w:line="240" w:lineRule="auto"/>
    </w:pPr>
    <w:rPr>
      <w:rFonts w:ascii="Courier New" w:eastAsia="Times New Roman" w:hAnsi="Courier New" w:cs="Times New Roman"/>
      <w:sz w:val="20"/>
      <w:szCs w:val="20"/>
      <w:lang w:eastAsia="ar-SA"/>
    </w:rPr>
  </w:style>
  <w:style w:type="paragraph" w:customStyle="1" w:styleId="Default">
    <w:name w:val="Default"/>
    <w:rsid w:val="00014D0A"/>
    <w:pPr>
      <w:autoSpaceDE w:val="0"/>
      <w:autoSpaceDN w:val="0"/>
      <w:adjustRightInd w:val="0"/>
      <w:spacing w:after="0" w:line="240" w:lineRule="auto"/>
    </w:pPr>
    <w:rPr>
      <w:rFonts w:ascii="Times New Roman" w:eastAsia="Times New Roman" w:hAnsi="Times New Roman" w:cs="Times New Roman"/>
      <w:color w:val="000000"/>
      <w:sz w:val="24"/>
      <w:szCs w:val="24"/>
      <w:lang w:eastAsia="pl-PL"/>
    </w:rPr>
  </w:style>
  <w:style w:type="paragraph" w:customStyle="1" w:styleId="ARTartustawynprozporzdzenia">
    <w:name w:val="ART(§) – art. ustawy (§ np. rozporządzenia)"/>
    <w:uiPriority w:val="99"/>
    <w:rsid w:val="00014D0A"/>
    <w:pPr>
      <w:suppressAutoHyphens/>
      <w:autoSpaceDE w:val="0"/>
      <w:autoSpaceDN w:val="0"/>
      <w:adjustRightInd w:val="0"/>
      <w:spacing w:before="120" w:after="0" w:line="360" w:lineRule="auto"/>
      <w:ind w:firstLine="510"/>
      <w:jc w:val="both"/>
    </w:pPr>
    <w:rPr>
      <w:rFonts w:ascii="Times" w:eastAsia="Times New Roman" w:hAnsi="Times" w:cs="Arial"/>
      <w:sz w:val="24"/>
      <w:szCs w:val="20"/>
      <w:lang w:eastAsia="pl-PL"/>
    </w:rPr>
  </w:style>
  <w:style w:type="character" w:customStyle="1" w:styleId="Teksttreci2Kursywa">
    <w:name w:val="Tekst treści (2) + Kursywa"/>
    <w:rsid w:val="00014D0A"/>
    <w:rPr>
      <w:i/>
      <w:iCs/>
      <w:color w:val="000000"/>
      <w:spacing w:val="0"/>
      <w:w w:val="100"/>
      <w:position w:val="0"/>
      <w:sz w:val="24"/>
      <w:szCs w:val="24"/>
      <w:lang w:val="pl-PL" w:eastAsia="pl-PL" w:bidi="ar-SA"/>
    </w:rPr>
  </w:style>
  <w:style w:type="character" w:customStyle="1" w:styleId="markedcontent">
    <w:name w:val="markedcontent"/>
    <w:basedOn w:val="Domylnaczcionkaakapitu"/>
    <w:rsid w:val="00014D0A"/>
  </w:style>
  <w:style w:type="paragraph" w:customStyle="1" w:styleId="StylII11">
    <w:name w:val="Styl II 1.1"/>
    <w:basedOn w:val="Normalny"/>
    <w:link w:val="StylII11Znak"/>
    <w:qFormat/>
    <w:rsid w:val="00165442"/>
    <w:pPr>
      <w:numPr>
        <w:numId w:val="37"/>
      </w:numPr>
      <w:spacing w:after="0" w:line="240" w:lineRule="auto"/>
      <w:ind w:left="1077" w:hanging="357"/>
      <w:contextualSpacing/>
    </w:pPr>
    <w:rPr>
      <w:rFonts w:ascii="Calibri" w:eastAsia="Times New Roman" w:hAnsi="Calibri" w:cs="Times New Roman"/>
      <w:szCs w:val="20"/>
      <w:lang w:eastAsia="pl-PL"/>
    </w:rPr>
  </w:style>
  <w:style w:type="character" w:customStyle="1" w:styleId="StylII11Znak">
    <w:name w:val="Styl II 1.1 Znak"/>
    <w:basedOn w:val="Domylnaczcionkaakapitu"/>
    <w:link w:val="StylII11"/>
    <w:rsid w:val="00165442"/>
    <w:rPr>
      <w:rFonts w:ascii="Calibri" w:eastAsia="Times New Roman" w:hAnsi="Calibri" w:cs="Times New Roman"/>
      <w:szCs w:val="20"/>
      <w:lang w:eastAsia="pl-PL"/>
    </w:rPr>
  </w:style>
  <w:style w:type="character" w:customStyle="1" w:styleId="Styl2Znak">
    <w:name w:val="Styl2 Znak"/>
    <w:basedOn w:val="Domylnaczcionkaakapitu"/>
    <w:rsid w:val="00165442"/>
    <w:rPr>
      <w:rFonts w:ascii="Calibri" w:eastAsia="Times New Roman" w:hAnsi="Calibri" w:cs="Times New Roman"/>
      <w:b/>
      <w:sz w:val="24"/>
      <w:szCs w:val="20"/>
      <w:lang w:eastAsia="pl-PL"/>
    </w:rPr>
  </w:style>
  <w:style w:type="paragraph" w:customStyle="1" w:styleId="Styl6">
    <w:name w:val="Styl6"/>
    <w:basedOn w:val="Normalny"/>
    <w:link w:val="Styl6Znak"/>
    <w:qFormat/>
    <w:rsid w:val="00165442"/>
    <w:pPr>
      <w:keepNext/>
      <w:numPr>
        <w:numId w:val="38"/>
      </w:numPr>
      <w:tabs>
        <w:tab w:val="left" w:pos="357"/>
      </w:tabs>
      <w:spacing w:after="0" w:line="240" w:lineRule="auto"/>
      <w:jc w:val="both"/>
      <w:outlineLvl w:val="2"/>
    </w:pPr>
    <w:rPr>
      <w:rFonts w:eastAsia="Times New Roman" w:cstheme="minorHAnsi"/>
      <w:b/>
      <w:bCs/>
      <w:sz w:val="24"/>
      <w:szCs w:val="24"/>
      <w:lang w:eastAsia="pl-PL"/>
    </w:rPr>
  </w:style>
  <w:style w:type="character" w:customStyle="1" w:styleId="Styl6Znak">
    <w:name w:val="Styl6 Znak"/>
    <w:basedOn w:val="Domylnaczcionkaakapitu"/>
    <w:link w:val="Styl6"/>
    <w:rsid w:val="00165442"/>
    <w:rPr>
      <w:rFonts w:eastAsia="Times New Roman" w:cstheme="minorHAnsi"/>
      <w:b/>
      <w:bCs/>
      <w:sz w:val="24"/>
      <w:szCs w:val="24"/>
      <w:lang w:eastAsia="pl-PL"/>
    </w:rPr>
  </w:style>
  <w:style w:type="numbering" w:customStyle="1" w:styleId="WW8Num62">
    <w:name w:val="WW8Num62"/>
    <w:rsid w:val="00165442"/>
    <w:pPr>
      <w:numPr>
        <w:numId w:val="48"/>
      </w:numPr>
    </w:pPr>
  </w:style>
  <w:style w:type="paragraph" w:customStyle="1" w:styleId="Spis1">
    <w:name w:val="Spis1"/>
    <w:basedOn w:val="Normalny"/>
    <w:qFormat/>
    <w:rsid w:val="00165442"/>
    <w:pPr>
      <w:numPr>
        <w:numId w:val="55"/>
      </w:numPr>
      <w:spacing w:after="0" w:line="240" w:lineRule="auto"/>
      <w:ind w:left="284" w:hanging="284"/>
    </w:pPr>
    <w:rPr>
      <w:rFonts w:ascii="Times New Roman" w:eastAsia="Times New Roman" w:hAnsi="Times New Roman" w:cs="Times New Roman"/>
      <w:b/>
      <w:sz w:val="28"/>
      <w:szCs w:val="28"/>
      <w:lang w:eastAsia="pl-PL"/>
    </w:rPr>
  </w:style>
  <w:style w:type="character" w:customStyle="1" w:styleId="Styl4Znak">
    <w:name w:val="Styl4 Znak"/>
    <w:basedOn w:val="Domylnaczcionkaakapitu"/>
    <w:link w:val="Styl4"/>
    <w:rsid w:val="00C05EA2"/>
    <w:rPr>
      <w:rFonts w:ascii="Arial" w:eastAsia="Times New Roman" w:hAnsi="Arial" w:cs="Times New Roman"/>
      <w:szCs w:val="20"/>
      <w:lang w:eastAsia="pl-PL"/>
    </w:rPr>
  </w:style>
  <w:style w:type="paragraph" w:customStyle="1" w:styleId="Znak2Znak">
    <w:name w:val="Znak2 Znak"/>
    <w:basedOn w:val="Normalny"/>
    <w:rsid w:val="00F63FBD"/>
    <w:pPr>
      <w:spacing w:after="0" w:line="240" w:lineRule="auto"/>
    </w:pPr>
    <w:rPr>
      <w:rFonts w:ascii="Times New Roman" w:eastAsia="Times New Roman" w:hAnsi="Times New Roman" w:cs="Times New Roman"/>
      <w:sz w:val="24"/>
      <w:szCs w:val="24"/>
      <w:lang w:eastAsia="pl-PL"/>
    </w:rPr>
  </w:style>
  <w:style w:type="paragraph" w:customStyle="1" w:styleId="Normalny1">
    <w:name w:val="Normalny1"/>
    <w:rsid w:val="00F63FBD"/>
    <w:pPr>
      <w:suppressAutoHyphens/>
      <w:autoSpaceDN w:val="0"/>
      <w:spacing w:after="0" w:line="240" w:lineRule="auto"/>
      <w:textAlignment w:val="baseline"/>
    </w:pPr>
    <w:rPr>
      <w:rFonts w:ascii="Times New Roman" w:eastAsia="Times New Roman" w:hAnsi="Times New Roman" w:cs="Times New Roman"/>
      <w:sz w:val="24"/>
      <w:szCs w:val="24"/>
      <w:lang w:eastAsia="zh-CN"/>
    </w:rPr>
  </w:style>
  <w:style w:type="paragraph" w:styleId="Spistreci4">
    <w:name w:val="toc 4"/>
    <w:basedOn w:val="Normalny"/>
    <w:next w:val="Normalny"/>
    <w:autoRedefine/>
    <w:uiPriority w:val="39"/>
    <w:unhideWhenUsed/>
    <w:rsid w:val="002F0E21"/>
    <w:pPr>
      <w:spacing w:after="100"/>
      <w:ind w:left="660"/>
    </w:pPr>
    <w:rPr>
      <w:rFonts w:eastAsiaTheme="minorEastAsia"/>
      <w:lang w:eastAsia="pl-PL"/>
    </w:rPr>
  </w:style>
  <w:style w:type="paragraph" w:styleId="Spistreci5">
    <w:name w:val="toc 5"/>
    <w:basedOn w:val="Normalny"/>
    <w:next w:val="Normalny"/>
    <w:autoRedefine/>
    <w:uiPriority w:val="39"/>
    <w:unhideWhenUsed/>
    <w:rsid w:val="002F0E21"/>
    <w:pPr>
      <w:spacing w:after="100"/>
      <w:ind w:left="880"/>
    </w:pPr>
    <w:rPr>
      <w:rFonts w:eastAsiaTheme="minorEastAsia"/>
      <w:lang w:eastAsia="pl-PL"/>
    </w:rPr>
  </w:style>
  <w:style w:type="paragraph" w:styleId="Spistreci6">
    <w:name w:val="toc 6"/>
    <w:basedOn w:val="Normalny"/>
    <w:next w:val="Normalny"/>
    <w:autoRedefine/>
    <w:uiPriority w:val="39"/>
    <w:unhideWhenUsed/>
    <w:rsid w:val="002F0E21"/>
    <w:pPr>
      <w:spacing w:after="100"/>
      <w:ind w:left="1100"/>
    </w:pPr>
    <w:rPr>
      <w:rFonts w:eastAsiaTheme="minorEastAsia"/>
      <w:lang w:eastAsia="pl-PL"/>
    </w:rPr>
  </w:style>
  <w:style w:type="paragraph" w:styleId="Spistreci7">
    <w:name w:val="toc 7"/>
    <w:basedOn w:val="Normalny"/>
    <w:next w:val="Normalny"/>
    <w:autoRedefine/>
    <w:uiPriority w:val="39"/>
    <w:unhideWhenUsed/>
    <w:rsid w:val="002F0E21"/>
    <w:pPr>
      <w:spacing w:after="100"/>
      <w:ind w:left="1320"/>
    </w:pPr>
    <w:rPr>
      <w:rFonts w:eastAsiaTheme="minorEastAsia"/>
      <w:lang w:eastAsia="pl-PL"/>
    </w:rPr>
  </w:style>
  <w:style w:type="paragraph" w:styleId="Spistreci8">
    <w:name w:val="toc 8"/>
    <w:basedOn w:val="Normalny"/>
    <w:next w:val="Normalny"/>
    <w:autoRedefine/>
    <w:uiPriority w:val="39"/>
    <w:unhideWhenUsed/>
    <w:rsid w:val="002F0E21"/>
    <w:pPr>
      <w:spacing w:after="100"/>
      <w:ind w:left="1540"/>
    </w:pPr>
    <w:rPr>
      <w:rFonts w:eastAsiaTheme="minorEastAsia"/>
      <w:lang w:eastAsia="pl-PL"/>
    </w:rPr>
  </w:style>
  <w:style w:type="paragraph" w:styleId="Spistreci9">
    <w:name w:val="toc 9"/>
    <w:basedOn w:val="Normalny"/>
    <w:next w:val="Normalny"/>
    <w:autoRedefine/>
    <w:uiPriority w:val="39"/>
    <w:unhideWhenUsed/>
    <w:rsid w:val="002F0E21"/>
    <w:pPr>
      <w:spacing w:after="100"/>
      <w:ind w:left="1760"/>
    </w:pPr>
    <w:rPr>
      <w:rFonts w:eastAsiaTheme="minorEastAsia"/>
      <w:lang w:eastAsia="pl-PL"/>
    </w:rPr>
  </w:style>
  <w:style w:type="character" w:styleId="Tekstzastpczy">
    <w:name w:val="Placeholder Text"/>
    <w:basedOn w:val="Domylnaczcionkaakapitu"/>
    <w:uiPriority w:val="99"/>
    <w:semiHidden/>
    <w:rsid w:val="00773A58"/>
    <w:rPr>
      <w:color w:val="808080"/>
    </w:rPr>
  </w:style>
  <w:style w:type="paragraph" w:customStyle="1" w:styleId="Stylnastroninternet">
    <w:name w:val="Styl na stronę internet."/>
    <w:basedOn w:val="Normalny"/>
    <w:link w:val="StylnastroninternetZnak"/>
    <w:qFormat/>
    <w:rsid w:val="002D2D80"/>
    <w:pPr>
      <w:spacing w:after="0" w:line="276" w:lineRule="auto"/>
      <w:ind w:firstLine="709"/>
    </w:pPr>
    <w:rPr>
      <w:sz w:val="24"/>
    </w:rPr>
  </w:style>
  <w:style w:type="paragraph" w:customStyle="1" w:styleId="punktatornastron">
    <w:name w:val="punktator na stronę"/>
    <w:basedOn w:val="Stylnastroninternet"/>
    <w:link w:val="punktatornastronZnak"/>
    <w:qFormat/>
    <w:rsid w:val="00163217"/>
    <w:pPr>
      <w:numPr>
        <w:numId w:val="145"/>
      </w:numPr>
      <w:tabs>
        <w:tab w:val="left" w:pos="357"/>
      </w:tabs>
      <w:ind w:left="584" w:hanging="357"/>
    </w:pPr>
  </w:style>
  <w:style w:type="character" w:customStyle="1" w:styleId="StylnastroninternetZnak">
    <w:name w:val="Styl na stronę internet. Znak"/>
    <w:basedOn w:val="Domylnaczcionkaakapitu"/>
    <w:link w:val="Stylnastroninternet"/>
    <w:rsid w:val="002D2D80"/>
    <w:rPr>
      <w:sz w:val="24"/>
    </w:rPr>
  </w:style>
  <w:style w:type="character" w:customStyle="1" w:styleId="punktatornastronZnak">
    <w:name w:val="punktator na stronę Znak"/>
    <w:basedOn w:val="StylnastroninternetZnak"/>
    <w:link w:val="punktatornastron"/>
    <w:rsid w:val="00163217"/>
    <w:rPr>
      <w:sz w:val="24"/>
    </w:rPr>
  </w:style>
  <w:style w:type="table" w:styleId="Siatkatabelijasna">
    <w:name w:val="Grid Table Light"/>
    <w:basedOn w:val="Standardowy"/>
    <w:uiPriority w:val="40"/>
    <w:rsid w:val="00C418C9"/>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29357102">
      <w:bodyDiv w:val="1"/>
      <w:marLeft w:val="0"/>
      <w:marRight w:val="0"/>
      <w:marTop w:val="0"/>
      <w:marBottom w:val="0"/>
      <w:divBdr>
        <w:top w:val="none" w:sz="0" w:space="0" w:color="auto"/>
        <w:left w:val="none" w:sz="0" w:space="0" w:color="auto"/>
        <w:bottom w:val="none" w:sz="0" w:space="0" w:color="auto"/>
        <w:right w:val="none" w:sz="0" w:space="0" w:color="auto"/>
      </w:divBdr>
    </w:div>
    <w:div w:id="504983041">
      <w:bodyDiv w:val="1"/>
      <w:marLeft w:val="0"/>
      <w:marRight w:val="0"/>
      <w:marTop w:val="0"/>
      <w:marBottom w:val="0"/>
      <w:divBdr>
        <w:top w:val="none" w:sz="0" w:space="0" w:color="auto"/>
        <w:left w:val="none" w:sz="0" w:space="0" w:color="auto"/>
        <w:bottom w:val="none" w:sz="0" w:space="0" w:color="auto"/>
        <w:right w:val="none" w:sz="0" w:space="0" w:color="auto"/>
      </w:divBdr>
    </w:div>
    <w:div w:id="618417004">
      <w:bodyDiv w:val="1"/>
      <w:marLeft w:val="0"/>
      <w:marRight w:val="0"/>
      <w:marTop w:val="0"/>
      <w:marBottom w:val="0"/>
      <w:divBdr>
        <w:top w:val="none" w:sz="0" w:space="0" w:color="auto"/>
        <w:left w:val="none" w:sz="0" w:space="0" w:color="auto"/>
        <w:bottom w:val="none" w:sz="0" w:space="0" w:color="auto"/>
        <w:right w:val="none" w:sz="0" w:space="0" w:color="auto"/>
      </w:divBdr>
    </w:div>
    <w:div w:id="653144488">
      <w:bodyDiv w:val="1"/>
      <w:marLeft w:val="0"/>
      <w:marRight w:val="0"/>
      <w:marTop w:val="0"/>
      <w:marBottom w:val="0"/>
      <w:divBdr>
        <w:top w:val="none" w:sz="0" w:space="0" w:color="auto"/>
        <w:left w:val="none" w:sz="0" w:space="0" w:color="auto"/>
        <w:bottom w:val="none" w:sz="0" w:space="0" w:color="auto"/>
        <w:right w:val="none" w:sz="0" w:space="0" w:color="auto"/>
      </w:divBdr>
    </w:div>
    <w:div w:id="16395334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4.xml"/><Relationship Id="rId21" Type="http://schemas.openxmlformats.org/officeDocument/2006/relationships/chart" Target="charts/chart3.xml"/><Relationship Id="rId42" Type="http://schemas.openxmlformats.org/officeDocument/2006/relationships/header" Target="header11.xml"/><Relationship Id="rId47" Type="http://schemas.openxmlformats.org/officeDocument/2006/relationships/header" Target="header12.xml"/><Relationship Id="rId63" Type="http://schemas.openxmlformats.org/officeDocument/2006/relationships/image" Target="media/image13.png"/><Relationship Id="rId68" Type="http://schemas.openxmlformats.org/officeDocument/2006/relationships/image" Target="media/image18.png"/><Relationship Id="rId84" Type="http://schemas.openxmlformats.org/officeDocument/2006/relationships/theme" Target="theme/theme1.xml"/><Relationship Id="rId16" Type="http://schemas.openxmlformats.org/officeDocument/2006/relationships/header" Target="header3.xml"/><Relationship Id="rId11" Type="http://schemas.openxmlformats.org/officeDocument/2006/relationships/image" Target="media/image1.png"/><Relationship Id="rId32" Type="http://schemas.openxmlformats.org/officeDocument/2006/relationships/image" Target="media/image4.png"/><Relationship Id="rId37" Type="http://schemas.openxmlformats.org/officeDocument/2006/relationships/chart" Target="charts/chart9.xml"/><Relationship Id="rId53" Type="http://schemas.openxmlformats.org/officeDocument/2006/relationships/header" Target="header15.xml"/><Relationship Id="rId58" Type="http://schemas.openxmlformats.org/officeDocument/2006/relationships/header" Target="header17.xml"/><Relationship Id="rId74" Type="http://schemas.openxmlformats.org/officeDocument/2006/relationships/image" Target="media/image24.png"/><Relationship Id="rId79" Type="http://schemas.openxmlformats.org/officeDocument/2006/relationships/image" Target="media/image29.png"/><Relationship Id="rId5" Type="http://schemas.openxmlformats.org/officeDocument/2006/relationships/numbering" Target="numbering.xml"/><Relationship Id="rId61" Type="http://schemas.openxmlformats.org/officeDocument/2006/relationships/image" Target="media/image11.png"/><Relationship Id="rId82" Type="http://schemas.openxmlformats.org/officeDocument/2006/relationships/header" Target="header19.xml"/><Relationship Id="rId19" Type="http://schemas.openxmlformats.org/officeDocument/2006/relationships/chart" Target="charts/chart1.xml"/><Relationship Id="rId14" Type="http://schemas.openxmlformats.org/officeDocument/2006/relationships/footer" Target="footer2.xml"/><Relationship Id="rId22" Type="http://schemas.openxmlformats.org/officeDocument/2006/relationships/image" Target="media/image2.png"/><Relationship Id="rId27" Type="http://schemas.openxmlformats.org/officeDocument/2006/relationships/footer" Target="footer5.xml"/><Relationship Id="rId30" Type="http://schemas.openxmlformats.org/officeDocument/2006/relationships/chart" Target="charts/chart6.xml"/><Relationship Id="rId35" Type="http://schemas.openxmlformats.org/officeDocument/2006/relationships/chart" Target="charts/chart8.xml"/><Relationship Id="rId43" Type="http://schemas.openxmlformats.org/officeDocument/2006/relationships/image" Target="media/image5.png"/><Relationship Id="rId48" Type="http://schemas.openxmlformats.org/officeDocument/2006/relationships/header" Target="header13.xml"/><Relationship Id="rId56" Type="http://schemas.openxmlformats.org/officeDocument/2006/relationships/header" Target="header16.xml"/><Relationship Id="rId64" Type="http://schemas.openxmlformats.org/officeDocument/2006/relationships/image" Target="media/image14.png"/><Relationship Id="rId69" Type="http://schemas.openxmlformats.org/officeDocument/2006/relationships/image" Target="media/image19.png"/><Relationship Id="rId77" Type="http://schemas.openxmlformats.org/officeDocument/2006/relationships/image" Target="media/image27.png"/><Relationship Id="rId8" Type="http://schemas.openxmlformats.org/officeDocument/2006/relationships/webSettings" Target="webSettings.xml"/><Relationship Id="rId51" Type="http://schemas.openxmlformats.org/officeDocument/2006/relationships/chart" Target="charts/chart13.xml"/><Relationship Id="rId72" Type="http://schemas.openxmlformats.org/officeDocument/2006/relationships/image" Target="media/image22.png"/><Relationship Id="rId80" Type="http://schemas.openxmlformats.org/officeDocument/2006/relationships/image" Target="media/image30.pn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chart" Target="charts/chart5.xml"/><Relationship Id="rId33" Type="http://schemas.openxmlformats.org/officeDocument/2006/relationships/header" Target="header7.xml"/><Relationship Id="rId38" Type="http://schemas.openxmlformats.org/officeDocument/2006/relationships/chart" Target="charts/chart10.xml"/><Relationship Id="rId46" Type="http://schemas.openxmlformats.org/officeDocument/2006/relationships/chart" Target="charts/chart11.xml"/><Relationship Id="rId59" Type="http://schemas.openxmlformats.org/officeDocument/2006/relationships/chart" Target="charts/chart16.xml"/><Relationship Id="rId67" Type="http://schemas.openxmlformats.org/officeDocument/2006/relationships/image" Target="media/image17.png"/><Relationship Id="rId20" Type="http://schemas.openxmlformats.org/officeDocument/2006/relationships/chart" Target="charts/chart2.xml"/><Relationship Id="rId41" Type="http://schemas.openxmlformats.org/officeDocument/2006/relationships/header" Target="header10.xml"/><Relationship Id="rId54" Type="http://schemas.openxmlformats.org/officeDocument/2006/relationships/chart" Target="charts/chart14.xml"/><Relationship Id="rId62" Type="http://schemas.openxmlformats.org/officeDocument/2006/relationships/image" Target="media/image12.png"/><Relationship Id="rId70" Type="http://schemas.openxmlformats.org/officeDocument/2006/relationships/image" Target="media/image20.png"/><Relationship Id="rId75" Type="http://schemas.openxmlformats.org/officeDocument/2006/relationships/image" Target="media/image25.png"/><Relationship Id="rId83"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chart" Target="charts/chart4.xml"/><Relationship Id="rId28" Type="http://schemas.openxmlformats.org/officeDocument/2006/relationships/header" Target="header5.xml"/><Relationship Id="rId36" Type="http://schemas.openxmlformats.org/officeDocument/2006/relationships/header" Target="header8.xml"/><Relationship Id="rId49" Type="http://schemas.openxmlformats.org/officeDocument/2006/relationships/image" Target="media/image8.png"/><Relationship Id="rId57" Type="http://schemas.openxmlformats.org/officeDocument/2006/relationships/image" Target="media/image9.png"/><Relationship Id="rId10" Type="http://schemas.openxmlformats.org/officeDocument/2006/relationships/endnotes" Target="endnotes.xml"/><Relationship Id="rId31" Type="http://schemas.openxmlformats.org/officeDocument/2006/relationships/header" Target="header6.xml"/><Relationship Id="rId44" Type="http://schemas.openxmlformats.org/officeDocument/2006/relationships/image" Target="media/image6.png"/><Relationship Id="rId52" Type="http://schemas.openxmlformats.org/officeDocument/2006/relationships/header" Target="header14.xml"/><Relationship Id="rId60" Type="http://schemas.openxmlformats.org/officeDocument/2006/relationships/image" Target="media/image10.png"/><Relationship Id="rId65" Type="http://schemas.openxmlformats.org/officeDocument/2006/relationships/image" Target="media/image15.png"/><Relationship Id="rId73" Type="http://schemas.openxmlformats.org/officeDocument/2006/relationships/image" Target="media/image23.png"/><Relationship Id="rId78" Type="http://schemas.openxmlformats.org/officeDocument/2006/relationships/image" Target="media/image28.png"/><Relationship Id="rId81" Type="http://schemas.openxmlformats.org/officeDocument/2006/relationships/header" Target="header18.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footer" Target="footer4.xml"/><Relationship Id="rId39" Type="http://schemas.openxmlformats.org/officeDocument/2006/relationships/hyperlink" Target="https://www.gov.pl/web/wsse-szczecin" TargetMode="External"/><Relationship Id="rId34" Type="http://schemas.openxmlformats.org/officeDocument/2006/relationships/chart" Target="charts/chart7.xml"/><Relationship Id="rId50" Type="http://schemas.openxmlformats.org/officeDocument/2006/relationships/chart" Target="charts/chart12.xml"/><Relationship Id="rId55" Type="http://schemas.openxmlformats.org/officeDocument/2006/relationships/chart" Target="charts/chart15.xml"/><Relationship Id="rId76" Type="http://schemas.openxmlformats.org/officeDocument/2006/relationships/image" Target="media/image26.png"/><Relationship Id="rId7" Type="http://schemas.openxmlformats.org/officeDocument/2006/relationships/settings" Target="settings.xml"/><Relationship Id="rId71" Type="http://schemas.openxmlformats.org/officeDocument/2006/relationships/image" Target="media/image21.png"/><Relationship Id="rId2" Type="http://schemas.openxmlformats.org/officeDocument/2006/relationships/customXml" Target="../customXml/item2.xml"/><Relationship Id="rId29" Type="http://schemas.openxmlformats.org/officeDocument/2006/relationships/image" Target="media/image3.png"/><Relationship Id="rId24" Type="http://schemas.openxmlformats.org/officeDocument/2006/relationships/hyperlink" Target="https://www.gov.pl/web/wsse-szczecin/oddzial-epidemiologii-szczepienia-ochronne" TargetMode="External"/><Relationship Id="rId40" Type="http://schemas.openxmlformats.org/officeDocument/2006/relationships/header" Target="header9.xml"/><Relationship Id="rId45" Type="http://schemas.openxmlformats.org/officeDocument/2006/relationships/image" Target="media/image7.png"/><Relationship Id="rId66" Type="http://schemas.openxmlformats.org/officeDocument/2006/relationships/image" Target="media/image16.pn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embeddings/oleObject1.bin"/></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6.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5.xml"/></Relationships>
</file>

<file path=word/charts/_rels/chart7.xml.rels><?xml version="1.0" encoding="UTF-8" standalone="yes"?>
<Relationships xmlns="http://schemas.openxmlformats.org/package/2006/relationships"><Relationship Id="rId3" Type="http://schemas.openxmlformats.org/officeDocument/2006/relationships/oleObject" Target="file:///C:\Users\d.zosiuk\Desktop\TABELE%20SPRAWOZDAWCZE%202022\wykresy%202023.xlsx" TargetMode="External"/><Relationship Id="rId2" Type="http://schemas.microsoft.com/office/2011/relationships/chartColorStyle" Target="colors5.xml"/><Relationship Id="rId1" Type="http://schemas.microsoft.com/office/2011/relationships/chartStyle" Target="style5.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d.zosiuk\Desktop\TABELE%20SPRAWOZDAWCZE%202022\wykresy%202023.xlsx" TargetMode="External"/><Relationship Id="rId2" Type="http://schemas.microsoft.com/office/2011/relationships/chartColorStyle" Target="colors6.xml"/><Relationship Id="rId1" Type="http://schemas.microsoft.com/office/2011/relationships/chartStyle" Target="style6.xml"/></Relationships>
</file>

<file path=word/charts/_rels/chart9.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6.xml"/></Relationships>
</file>

<file path=word/charts/_rels/chart10.xml.rels><?xml version="1.0" encoding="UTF-8" standalone="yes"?>
<Relationships xmlns="http://schemas.openxmlformats.org/package/2006/relationships"><Relationship Id="rId2" Type="http://schemas.openxmlformats.org/officeDocument/2006/relationships/package" Target="../embeddings/Microsoft_Excel_Worksheet6.xlsx"/><Relationship Id="rId1" Type="http://schemas.openxmlformats.org/officeDocument/2006/relationships/themeOverride" Target="../theme/themeOverride7.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7.xml"/><Relationship Id="rId1" Type="http://schemas.microsoft.com/office/2011/relationships/chartStyle" Target="style7.xml"/></Relationships>
</file>

<file path=word/charts/_rels/chart12.xml.rels><?xml version="1.0" encoding="UTF-8" standalone="yes"?>
<Relationships xmlns="http://schemas.openxmlformats.org/package/2006/relationships"><Relationship Id="rId1" Type="http://schemas.openxmlformats.org/officeDocument/2006/relationships/oleObject" Target="file:///\\wsseszczecin\dokumenty\Szczecin\NHP\_WSP\SPRAWOZDANIA\Ocena%20WOJEW&#211;DZTWA\wykresy%20roczne%20i%20p&#243;&#322;rocze.xlsx" TargetMode="External"/></Relationships>
</file>

<file path=word/charts/_rels/chart13.xml.rels><?xml version="1.0" encoding="UTF-8" standalone="yes"?>
<Relationships xmlns="http://schemas.openxmlformats.org/package/2006/relationships"><Relationship Id="rId1" Type="http://schemas.openxmlformats.org/officeDocument/2006/relationships/oleObject" Target="file:///\\wsseszczecin\dokumenty\Szczecin\NHP\_WSP\SPRAWOZDANIA\Ocena%20WOJEW&#211;DZTWA\wykresy%20roczne%20i%20p&#243;&#322;rocze.xlsx" TargetMode="External"/></Relationships>
</file>

<file path=word/charts/_rels/chart14.xml.rels><?xml version="1.0" encoding="UTF-8" standalone="yes"?>
<Relationships xmlns="http://schemas.openxmlformats.org/package/2006/relationships"><Relationship Id="rId1" Type="http://schemas.openxmlformats.org/officeDocument/2006/relationships/oleObject" Target="file:///\\wsseszczecin\dokumenty\Szczecin\NHP\_WSP\SPRAWOZDANIA\Ocena%20WOJEW&#211;DZTWA\wykresy%20roczne%20i%20p&#243;&#322;rocze.xlsx" TargetMode="External"/></Relationships>
</file>

<file path=word/charts/_rels/chart15.xml.rels><?xml version="1.0" encoding="UTF-8" standalone="yes"?>
<Relationships xmlns="http://schemas.openxmlformats.org/package/2006/relationships"><Relationship Id="rId3" Type="http://schemas.openxmlformats.org/officeDocument/2006/relationships/oleObject" Target="file:///\\wsseszczecin\dokumenty\Szczecin\NHP\_WSP\SPRAWOZDANIA\Ocena%20WOJEW&#211;DZTWA\wykresy%20roczne%20i%20p&#243;&#322;rocze.xlsx" TargetMode="External"/><Relationship Id="rId2" Type="http://schemas.microsoft.com/office/2011/relationships/chartColorStyle" Target="colors8.xml"/><Relationship Id="rId1" Type="http://schemas.microsoft.com/office/2011/relationships/chartStyle" Target="style8.xml"/></Relationships>
</file>

<file path=word/charts/_rels/chart16.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8.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Arkusz3!$B$3</c:f>
              <c:strCache>
                <c:ptCount val="1"/>
                <c:pt idx="0">
                  <c:v>Polska</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2"/>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Arkusz3!$C$2:$G$2</c:f>
              <c:strCache>
                <c:ptCount val="5"/>
                <c:pt idx="0">
                  <c:v>2018 r.</c:v>
                </c:pt>
                <c:pt idx="1">
                  <c:v>2019 r.</c:v>
                </c:pt>
                <c:pt idx="2">
                  <c:v>2020 r.</c:v>
                </c:pt>
                <c:pt idx="3">
                  <c:v>2021 r.</c:v>
                </c:pt>
                <c:pt idx="4">
                  <c:v>2022 r.</c:v>
                </c:pt>
              </c:strCache>
            </c:strRef>
          </c:cat>
          <c:val>
            <c:numRef>
              <c:f>Arkusz3!$C$3:$G$3</c:f>
              <c:numCache>
                <c:formatCode>General</c:formatCode>
                <c:ptCount val="5"/>
                <c:pt idx="0">
                  <c:v>0.52</c:v>
                </c:pt>
                <c:pt idx="1">
                  <c:v>0.5</c:v>
                </c:pt>
                <c:pt idx="2">
                  <c:v>0.26</c:v>
                </c:pt>
                <c:pt idx="3">
                  <c:v>0.28000000000000003</c:v>
                </c:pt>
                <c:pt idx="4">
                  <c:v>0.3</c:v>
                </c:pt>
              </c:numCache>
            </c:numRef>
          </c:val>
          <c:extLst>
            <c:ext xmlns:c16="http://schemas.microsoft.com/office/drawing/2014/chart" uri="{C3380CC4-5D6E-409C-BE32-E72D297353CC}">
              <c16:uniqueId val="{00000000-87C8-4AEC-A241-32B108CAFAF9}"/>
            </c:ext>
          </c:extLst>
        </c:ser>
        <c:ser>
          <c:idx val="1"/>
          <c:order val="1"/>
          <c:tx>
            <c:strRef>
              <c:f>Arkusz3!$B$4</c:f>
              <c:strCache>
                <c:ptCount val="1"/>
                <c:pt idx="0">
                  <c:v>woj. zachodniopomorskie</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2"/>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Arkusz3!$C$2:$G$2</c:f>
              <c:strCache>
                <c:ptCount val="5"/>
                <c:pt idx="0">
                  <c:v>2018 r.</c:v>
                </c:pt>
                <c:pt idx="1">
                  <c:v>2019 r.</c:v>
                </c:pt>
                <c:pt idx="2">
                  <c:v>2020 r.</c:v>
                </c:pt>
                <c:pt idx="3">
                  <c:v>2021 r.</c:v>
                </c:pt>
                <c:pt idx="4">
                  <c:v>2022 r.</c:v>
                </c:pt>
              </c:strCache>
            </c:strRef>
          </c:cat>
          <c:val>
            <c:numRef>
              <c:f>Arkusz3!$C$4:$G$4</c:f>
              <c:numCache>
                <c:formatCode>General</c:formatCode>
                <c:ptCount val="5"/>
                <c:pt idx="0">
                  <c:v>1.23</c:v>
                </c:pt>
                <c:pt idx="1">
                  <c:v>0.71</c:v>
                </c:pt>
                <c:pt idx="2">
                  <c:v>0.53</c:v>
                </c:pt>
                <c:pt idx="3">
                  <c:v>0.77</c:v>
                </c:pt>
                <c:pt idx="4">
                  <c:v>0.24</c:v>
                </c:pt>
              </c:numCache>
            </c:numRef>
          </c:val>
          <c:extLst>
            <c:ext xmlns:c16="http://schemas.microsoft.com/office/drawing/2014/chart" uri="{C3380CC4-5D6E-409C-BE32-E72D297353CC}">
              <c16:uniqueId val="{00000001-87C8-4AEC-A241-32B108CAFAF9}"/>
            </c:ext>
          </c:extLst>
        </c:ser>
        <c:dLbls>
          <c:showLegendKey val="0"/>
          <c:showVal val="0"/>
          <c:showCatName val="0"/>
          <c:showSerName val="0"/>
          <c:showPercent val="0"/>
          <c:showBubbleSize val="0"/>
        </c:dLbls>
        <c:gapWidth val="100"/>
        <c:axId val="1847203760"/>
        <c:axId val="1847872144"/>
      </c:barChart>
      <c:catAx>
        <c:axId val="1847203760"/>
        <c:scaling>
          <c:orientation val="minMax"/>
        </c:scaling>
        <c:delete val="0"/>
        <c:axPos val="l"/>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pl-PL"/>
          </a:p>
        </c:txPr>
        <c:crossAx val="1847872144"/>
        <c:crosses val="autoZero"/>
        <c:auto val="1"/>
        <c:lblAlgn val="ctr"/>
        <c:lblOffset val="100"/>
        <c:noMultiLvlLbl val="0"/>
      </c:catAx>
      <c:valAx>
        <c:axId val="1847872144"/>
        <c:scaling>
          <c:orientation val="minMax"/>
        </c:scaling>
        <c:delete val="0"/>
        <c:axPos val="b"/>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pl-PL"/>
          </a:p>
        </c:txPr>
        <c:crossAx val="1847203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pl-PL"/>
        </a:p>
      </c:txPr>
    </c:legend>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pl-PL"/>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'Arkusz1 (3)'!$B$4</c:f>
              <c:strCache>
                <c:ptCount val="1"/>
                <c:pt idx="0">
                  <c:v>borelioza</c:v>
                </c:pt>
              </c:strCache>
            </c:strRef>
          </c:tx>
          <c:spPr>
            <a:solidFill>
              <a:srgbClr val="0070C0"/>
            </a:solidFill>
            <a:ln>
              <a:noFill/>
            </a:ln>
            <a:effectLst/>
          </c:spPr>
          <c:invertIfNegative val="0"/>
          <c:dLbls>
            <c:spPr>
              <a:solidFill>
                <a:srgbClr val="0070C0"/>
              </a:solidFill>
              <a:ln>
                <a:solidFill>
                  <a:srgbClr val="0070C0"/>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 (3)'!$D$3:$H$3</c:f>
              <c:strCache>
                <c:ptCount val="5"/>
                <c:pt idx="0">
                  <c:v>Rok 2018</c:v>
                </c:pt>
                <c:pt idx="1">
                  <c:v>Rok 2019</c:v>
                </c:pt>
                <c:pt idx="2">
                  <c:v>Rok 2020</c:v>
                </c:pt>
                <c:pt idx="3">
                  <c:v>Rok 2021</c:v>
                </c:pt>
                <c:pt idx="4">
                  <c:v>Rok 2022</c:v>
                </c:pt>
              </c:strCache>
            </c:strRef>
          </c:cat>
          <c:val>
            <c:numRef>
              <c:f>'Arkusz1 (3)'!$D$4:$H$4</c:f>
              <c:numCache>
                <c:formatCode>General</c:formatCode>
                <c:ptCount val="5"/>
                <c:pt idx="0">
                  <c:v>768</c:v>
                </c:pt>
                <c:pt idx="1">
                  <c:v>925</c:v>
                </c:pt>
                <c:pt idx="2">
                  <c:v>544</c:v>
                </c:pt>
                <c:pt idx="3">
                  <c:v>641</c:v>
                </c:pt>
                <c:pt idx="4">
                  <c:v>672</c:v>
                </c:pt>
              </c:numCache>
            </c:numRef>
          </c:val>
          <c:extLst>
            <c:ext xmlns:c16="http://schemas.microsoft.com/office/drawing/2014/chart" uri="{C3380CC4-5D6E-409C-BE32-E72D297353CC}">
              <c16:uniqueId val="{00000000-6DF0-4EFB-A8BD-0B7C2EA962BE}"/>
            </c:ext>
          </c:extLst>
        </c:ser>
        <c:dLbls>
          <c:showLegendKey val="0"/>
          <c:showVal val="1"/>
          <c:showCatName val="0"/>
          <c:showSerName val="0"/>
          <c:showPercent val="0"/>
          <c:showBubbleSize val="0"/>
        </c:dLbls>
        <c:gapWidth val="400"/>
        <c:axId val="276501951"/>
        <c:axId val="276493631"/>
      </c:barChart>
      <c:lineChart>
        <c:grouping val="standard"/>
        <c:varyColors val="0"/>
        <c:ser>
          <c:idx val="1"/>
          <c:order val="1"/>
          <c:tx>
            <c:strRef>
              <c:f>'Arkusz1 (3)'!$B$5</c:f>
              <c:strCache>
                <c:ptCount val="1"/>
                <c:pt idx="0">
                  <c:v>hospitalizacje</c:v>
                </c:pt>
              </c:strCache>
            </c:strRef>
          </c:tx>
          <c:spPr>
            <a:ln w="28575" cap="rnd">
              <a:solidFill>
                <a:srgbClr val="FF0000"/>
              </a:solidFill>
              <a:round/>
            </a:ln>
            <a:effectLst/>
          </c:spPr>
          <c:marker>
            <c:symbol val="none"/>
          </c:marker>
          <c:dLbls>
            <c:spPr>
              <a:solidFill>
                <a:srgbClr val="FF0000"/>
              </a:solidFill>
              <a:ln>
                <a:solidFill>
                  <a:srgbClr val="FF0000"/>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 (3)'!$D$3:$H$3</c:f>
              <c:strCache>
                <c:ptCount val="5"/>
                <c:pt idx="0">
                  <c:v>Rok 2018</c:v>
                </c:pt>
                <c:pt idx="1">
                  <c:v>Rok 2019</c:v>
                </c:pt>
                <c:pt idx="2">
                  <c:v>Rok 2020</c:v>
                </c:pt>
                <c:pt idx="3">
                  <c:v>Rok 2021</c:v>
                </c:pt>
                <c:pt idx="4">
                  <c:v>Rok 2022</c:v>
                </c:pt>
              </c:strCache>
            </c:strRef>
          </c:cat>
          <c:val>
            <c:numRef>
              <c:f>'Arkusz1 (3)'!$D$5:$H$5</c:f>
              <c:numCache>
                <c:formatCode>General</c:formatCode>
                <c:ptCount val="5"/>
                <c:pt idx="0">
                  <c:v>50</c:v>
                </c:pt>
                <c:pt idx="1">
                  <c:v>52</c:v>
                </c:pt>
                <c:pt idx="2">
                  <c:v>20</c:v>
                </c:pt>
                <c:pt idx="3">
                  <c:v>15</c:v>
                </c:pt>
                <c:pt idx="4">
                  <c:v>25</c:v>
                </c:pt>
              </c:numCache>
            </c:numRef>
          </c:val>
          <c:smooth val="0"/>
          <c:extLst>
            <c:ext xmlns:c16="http://schemas.microsoft.com/office/drawing/2014/chart" uri="{C3380CC4-5D6E-409C-BE32-E72D297353CC}">
              <c16:uniqueId val="{00000001-6DF0-4EFB-A8BD-0B7C2EA962BE}"/>
            </c:ext>
          </c:extLst>
        </c:ser>
        <c:dLbls>
          <c:showLegendKey val="0"/>
          <c:showVal val="0"/>
          <c:showCatName val="0"/>
          <c:showSerName val="0"/>
          <c:showPercent val="0"/>
          <c:showBubbleSize val="0"/>
        </c:dLbls>
        <c:marker val="1"/>
        <c:smooth val="0"/>
        <c:axId val="276501951"/>
        <c:axId val="276493631"/>
      </c:lineChart>
      <c:catAx>
        <c:axId val="2765019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276493631"/>
        <c:crosses val="autoZero"/>
        <c:auto val="1"/>
        <c:lblAlgn val="ctr"/>
        <c:lblOffset val="100"/>
        <c:noMultiLvlLbl val="0"/>
      </c:catAx>
      <c:valAx>
        <c:axId val="27649363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27650195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75000"/>
        </a:schemeClr>
      </a:solidFill>
      <a:round/>
    </a:ln>
    <a:effectLst/>
  </c:spPr>
  <c:txPr>
    <a:bodyPr/>
    <a:lstStyle/>
    <a:p>
      <a:pPr>
        <a:defRPr/>
      </a:pPr>
      <a:endParaRPr lang="pl-PL"/>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4.6110729214403755E-2"/>
          <c:y val="0.19009192559539329"/>
          <c:w val="0.91861590217889433"/>
          <c:h val="0.62730018846981872"/>
        </c:manualLayout>
      </c:layout>
      <c:barChart>
        <c:barDir val="col"/>
        <c:grouping val="clustered"/>
        <c:varyColors val="0"/>
        <c:ser>
          <c:idx val="0"/>
          <c:order val="0"/>
          <c:tx>
            <c:strRef>
              <c:f>Arkusz1!$A$47</c:f>
              <c:strCache>
                <c:ptCount val="1"/>
                <c:pt idx="0">
                  <c:v>gruźlica</c:v>
                </c:pt>
              </c:strCache>
            </c:strRef>
          </c:tx>
          <c:invertIfNegative val="1"/>
          <c:dPt>
            <c:idx val="0"/>
            <c:invertIfNegative val="0"/>
            <c:bubble3D val="0"/>
            <c:extLst>
              <c:ext xmlns:c16="http://schemas.microsoft.com/office/drawing/2014/chart" uri="{C3380CC4-5D6E-409C-BE32-E72D297353CC}">
                <c16:uniqueId val="{00000000-D582-4B1D-8F44-D2B2C5792D32}"/>
              </c:ext>
            </c:extLst>
          </c:dPt>
          <c:dPt>
            <c:idx val="1"/>
            <c:invertIfNegative val="1"/>
            <c:bubble3D val="0"/>
            <c:spPr>
              <a:solidFill>
                <a:schemeClr val="tx2">
                  <a:lumMod val="40000"/>
                  <a:lumOff val="60000"/>
                </a:schemeClr>
              </a:solidFill>
            </c:spPr>
            <c:extLst>
              <c:ext xmlns:c16="http://schemas.microsoft.com/office/drawing/2014/chart" uri="{C3380CC4-5D6E-409C-BE32-E72D297353CC}">
                <c16:uniqueId val="{00000002-D582-4B1D-8F44-D2B2C5792D32}"/>
              </c:ext>
            </c:extLst>
          </c:dPt>
          <c:dPt>
            <c:idx val="3"/>
            <c:invertIfNegative val="1"/>
            <c:bubble3D val="0"/>
            <c:spPr>
              <a:solidFill>
                <a:schemeClr val="tx2">
                  <a:lumMod val="40000"/>
                  <a:lumOff val="60000"/>
                </a:schemeClr>
              </a:solidFill>
            </c:spPr>
            <c:extLst>
              <c:ext xmlns:c16="http://schemas.microsoft.com/office/drawing/2014/chart" uri="{C3380CC4-5D6E-409C-BE32-E72D297353CC}">
                <c16:uniqueId val="{00000004-D582-4B1D-8F44-D2B2C5792D32}"/>
              </c:ext>
            </c:extLst>
          </c:dPt>
          <c:dPt>
            <c:idx val="5"/>
            <c:invertIfNegative val="1"/>
            <c:bubble3D val="0"/>
            <c:spPr>
              <a:solidFill>
                <a:schemeClr val="tx2">
                  <a:lumMod val="40000"/>
                  <a:lumOff val="60000"/>
                </a:schemeClr>
              </a:solidFill>
            </c:spPr>
            <c:extLst>
              <c:ext xmlns:c16="http://schemas.microsoft.com/office/drawing/2014/chart" uri="{C3380CC4-5D6E-409C-BE32-E72D297353CC}">
                <c16:uniqueId val="{00000006-D582-4B1D-8F44-D2B2C5792D32}"/>
              </c:ext>
            </c:extLst>
          </c:dPt>
          <c:dPt>
            <c:idx val="7"/>
            <c:invertIfNegative val="1"/>
            <c:bubble3D val="0"/>
            <c:spPr>
              <a:solidFill>
                <a:schemeClr val="tx2">
                  <a:lumMod val="40000"/>
                  <a:lumOff val="60000"/>
                </a:schemeClr>
              </a:solidFill>
            </c:spPr>
            <c:extLst>
              <c:ext xmlns:c16="http://schemas.microsoft.com/office/drawing/2014/chart" uri="{C3380CC4-5D6E-409C-BE32-E72D297353CC}">
                <c16:uniqueId val="{00000008-D582-4B1D-8F44-D2B2C5792D32}"/>
              </c:ext>
            </c:extLst>
          </c:dPt>
          <c:dPt>
            <c:idx val="9"/>
            <c:invertIfNegative val="1"/>
            <c:bubble3D val="0"/>
            <c:spPr>
              <a:solidFill>
                <a:schemeClr val="tx2">
                  <a:lumMod val="40000"/>
                  <a:lumOff val="60000"/>
                </a:schemeClr>
              </a:solidFill>
            </c:spPr>
            <c:extLst>
              <c:ext xmlns:c16="http://schemas.microsoft.com/office/drawing/2014/chart" uri="{C3380CC4-5D6E-409C-BE32-E72D297353CC}">
                <c16:uniqueId val="{0000000A-D582-4B1D-8F44-D2B2C5792D32}"/>
              </c:ext>
            </c:extLst>
          </c:dPt>
          <c:dLbls>
            <c:dLbl>
              <c:idx val="0"/>
              <c:layout>
                <c:manualLayout>
                  <c:x val="-4.3149946062567522E-3"/>
                  <c:y val="0.2222222222222222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582-4B1D-8F44-D2B2C5792D32}"/>
                </c:ext>
              </c:extLst>
            </c:dLbl>
            <c:dLbl>
              <c:idx val="1"/>
              <c:layout>
                <c:manualLayout>
                  <c:x val="0"/>
                  <c:y val="0.1388888888888888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D582-4B1D-8F44-D2B2C5792D32}"/>
                </c:ext>
              </c:extLst>
            </c:dLbl>
            <c:dLbl>
              <c:idx val="2"/>
              <c:layout>
                <c:manualLayout>
                  <c:x val="0"/>
                  <c:y val="0.2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D582-4B1D-8F44-D2B2C5792D32}"/>
                </c:ext>
              </c:extLst>
            </c:dLbl>
            <c:dLbl>
              <c:idx val="3"/>
              <c:layout>
                <c:manualLayout>
                  <c:x val="2.1574973031283314E-3"/>
                  <c:y val="0.1388888888888888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D582-4B1D-8F44-D2B2C5792D32}"/>
                </c:ext>
              </c:extLst>
            </c:dLbl>
            <c:dLbl>
              <c:idx val="4"/>
              <c:layout>
                <c:manualLayout>
                  <c:x val="4.3149946062567418E-3"/>
                  <c:y val="0.1666666666666666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D582-4B1D-8F44-D2B2C5792D32}"/>
                </c:ext>
              </c:extLst>
            </c:dLbl>
            <c:dLbl>
              <c:idx val="5"/>
              <c:layout>
                <c:manualLayout>
                  <c:x val="2.1574973031283709E-3"/>
                  <c:y val="0.1342592592592592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D582-4B1D-8F44-D2B2C5792D32}"/>
                </c:ext>
              </c:extLst>
            </c:dLbl>
            <c:dLbl>
              <c:idx val="6"/>
              <c:layout>
                <c:manualLayout>
                  <c:x val="6.4724919093851136E-3"/>
                  <c:y val="0.236111111111111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D582-4B1D-8F44-D2B2C5792D32}"/>
                </c:ext>
              </c:extLst>
            </c:dLbl>
            <c:dLbl>
              <c:idx val="7"/>
              <c:layout>
                <c:manualLayout>
                  <c:x val="6.4724919093851136E-3"/>
                  <c:y val="0.1574074074074074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D582-4B1D-8F44-D2B2C5792D32}"/>
                </c:ext>
              </c:extLst>
            </c:dLbl>
            <c:dLbl>
              <c:idx val="9"/>
              <c:layout>
                <c:manualLayout>
                  <c:x val="4.3149946062567418E-3"/>
                  <c:y val="0.1666666666666666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D582-4B1D-8F44-D2B2C5792D32}"/>
                </c:ext>
              </c:extLst>
            </c:dLbl>
            <c:spPr>
              <a:noFill/>
              <a:ln>
                <a:noFill/>
              </a:ln>
              <a:effectLst/>
            </c:spPr>
            <c:txPr>
              <a:bodyPr wrap="square" lIns="38100" tIns="19050" rIns="38100" bIns="19050" anchor="ctr">
                <a:spAutoFit/>
              </a:bodyPr>
              <a:lstStyle/>
              <a:p>
                <a:pPr>
                  <a:defRPr sz="1000"/>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Arkusz1!$B$45:$K$46</c:f>
              <c:multiLvlStrCache>
                <c:ptCount val="10"/>
                <c:lvl>
                  <c:pt idx="0">
                    <c:v>Polska</c:v>
                  </c:pt>
                  <c:pt idx="1">
                    <c:v>woj. zach</c:v>
                  </c:pt>
                  <c:pt idx="2">
                    <c:v>Polska</c:v>
                  </c:pt>
                  <c:pt idx="3">
                    <c:v>woj. zach</c:v>
                  </c:pt>
                  <c:pt idx="4">
                    <c:v>Polska</c:v>
                  </c:pt>
                  <c:pt idx="5">
                    <c:v>woj. zach</c:v>
                  </c:pt>
                  <c:pt idx="6">
                    <c:v>Polska</c:v>
                  </c:pt>
                  <c:pt idx="7">
                    <c:v>woj. zach</c:v>
                  </c:pt>
                  <c:pt idx="8">
                    <c:v>Polska</c:v>
                  </c:pt>
                  <c:pt idx="9">
                    <c:v>woj. zach</c:v>
                  </c:pt>
                </c:lvl>
                <c:lvl>
                  <c:pt idx="0">
                    <c:v>2018</c:v>
                  </c:pt>
                  <c:pt idx="2">
                    <c:v>2019</c:v>
                  </c:pt>
                  <c:pt idx="4">
                    <c:v>2020</c:v>
                  </c:pt>
                  <c:pt idx="6">
                    <c:v>2021</c:v>
                  </c:pt>
                  <c:pt idx="8">
                    <c:v>2022</c:v>
                  </c:pt>
                </c:lvl>
              </c:multiLvlStrCache>
            </c:multiLvlStrRef>
          </c:cat>
          <c:val>
            <c:numRef>
              <c:f>Arkusz1!$B$47:$K$47</c:f>
              <c:numCache>
                <c:formatCode>General</c:formatCode>
                <c:ptCount val="10"/>
                <c:pt idx="0">
                  <c:v>14.3</c:v>
                </c:pt>
                <c:pt idx="1">
                  <c:v>11.9</c:v>
                </c:pt>
                <c:pt idx="2">
                  <c:v>13.9</c:v>
                </c:pt>
                <c:pt idx="3">
                  <c:v>12.4</c:v>
                </c:pt>
                <c:pt idx="4">
                  <c:v>8.8000000000000007</c:v>
                </c:pt>
                <c:pt idx="5">
                  <c:v>8.6999999999999993</c:v>
                </c:pt>
                <c:pt idx="6">
                  <c:v>9.6999999999999993</c:v>
                </c:pt>
                <c:pt idx="7">
                  <c:v>8.4</c:v>
                </c:pt>
                <c:pt idx="9">
                  <c:v>11.48</c:v>
                </c:pt>
              </c:numCache>
            </c:numRef>
          </c:val>
          <c:extLst>
            <c:ext xmlns:c16="http://schemas.microsoft.com/office/drawing/2014/chart" uri="{C3380CC4-5D6E-409C-BE32-E72D297353CC}">
              <c16:uniqueId val="{0000000E-D582-4B1D-8F44-D2B2C5792D32}"/>
            </c:ext>
          </c:extLst>
        </c:ser>
        <c:dLbls>
          <c:showLegendKey val="0"/>
          <c:showVal val="0"/>
          <c:showCatName val="0"/>
          <c:showSerName val="0"/>
          <c:showPercent val="0"/>
          <c:showBubbleSize val="0"/>
        </c:dLbls>
        <c:gapWidth val="150"/>
        <c:axId val="215091072"/>
        <c:axId val="215092608"/>
      </c:barChart>
      <c:lineChart>
        <c:grouping val="standard"/>
        <c:varyColors val="0"/>
        <c:ser>
          <c:idx val="1"/>
          <c:order val="1"/>
          <c:tx>
            <c:strRef>
              <c:f>Arkusz1!$A$48</c:f>
              <c:strCache>
                <c:ptCount val="1"/>
                <c:pt idx="0">
                  <c:v>w tym gruźlica płuc</c:v>
                </c:pt>
              </c:strCache>
            </c:strRef>
          </c:tx>
          <c:dLbls>
            <c:spPr>
              <a:noFill/>
              <a:ln>
                <a:noFill/>
              </a:ln>
              <a:effectLst/>
            </c:spPr>
            <c:txPr>
              <a:bodyPr/>
              <a:lstStyle/>
              <a:p>
                <a:pPr>
                  <a:defRPr sz="1000">
                    <a:solidFill>
                      <a:srgbClr val="FF0000"/>
                    </a:solidFill>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Arkusz1!$B$45:$K$46</c:f>
              <c:multiLvlStrCache>
                <c:ptCount val="10"/>
                <c:lvl>
                  <c:pt idx="0">
                    <c:v>Polska</c:v>
                  </c:pt>
                  <c:pt idx="1">
                    <c:v>woj. zach</c:v>
                  </c:pt>
                  <c:pt idx="2">
                    <c:v>Polska</c:v>
                  </c:pt>
                  <c:pt idx="3">
                    <c:v>woj. zach</c:v>
                  </c:pt>
                  <c:pt idx="4">
                    <c:v>Polska</c:v>
                  </c:pt>
                  <c:pt idx="5">
                    <c:v>woj. zach</c:v>
                  </c:pt>
                  <c:pt idx="6">
                    <c:v>Polska</c:v>
                  </c:pt>
                  <c:pt idx="7">
                    <c:v>woj. zach</c:v>
                  </c:pt>
                  <c:pt idx="8">
                    <c:v>Polska</c:v>
                  </c:pt>
                  <c:pt idx="9">
                    <c:v>woj. zach</c:v>
                  </c:pt>
                </c:lvl>
                <c:lvl>
                  <c:pt idx="0">
                    <c:v>2018</c:v>
                  </c:pt>
                  <c:pt idx="2">
                    <c:v>2019</c:v>
                  </c:pt>
                  <c:pt idx="4">
                    <c:v>2020</c:v>
                  </c:pt>
                  <c:pt idx="6">
                    <c:v>2021</c:v>
                  </c:pt>
                  <c:pt idx="8">
                    <c:v>2022</c:v>
                  </c:pt>
                </c:lvl>
              </c:multiLvlStrCache>
            </c:multiLvlStrRef>
          </c:cat>
          <c:val>
            <c:numRef>
              <c:f>Arkusz1!$B$48:$K$48</c:f>
              <c:numCache>
                <c:formatCode>General</c:formatCode>
                <c:ptCount val="10"/>
                <c:pt idx="0">
                  <c:v>13.7</c:v>
                </c:pt>
                <c:pt idx="1">
                  <c:v>11.6</c:v>
                </c:pt>
                <c:pt idx="2">
                  <c:v>13.2</c:v>
                </c:pt>
                <c:pt idx="3">
                  <c:v>12.3</c:v>
                </c:pt>
                <c:pt idx="4">
                  <c:v>8.4</c:v>
                </c:pt>
                <c:pt idx="5">
                  <c:v>8.6</c:v>
                </c:pt>
                <c:pt idx="6">
                  <c:v>9.3000000000000007</c:v>
                </c:pt>
                <c:pt idx="7">
                  <c:v>8.1999999999999993</c:v>
                </c:pt>
                <c:pt idx="9">
                  <c:v>10.87</c:v>
                </c:pt>
              </c:numCache>
            </c:numRef>
          </c:val>
          <c:smooth val="0"/>
          <c:extLst>
            <c:ext xmlns:c16="http://schemas.microsoft.com/office/drawing/2014/chart" uri="{C3380CC4-5D6E-409C-BE32-E72D297353CC}">
              <c16:uniqueId val="{0000000F-D582-4B1D-8F44-D2B2C5792D32}"/>
            </c:ext>
          </c:extLst>
        </c:ser>
        <c:dLbls>
          <c:showLegendKey val="0"/>
          <c:showVal val="0"/>
          <c:showCatName val="0"/>
          <c:showSerName val="0"/>
          <c:showPercent val="0"/>
          <c:showBubbleSize val="0"/>
        </c:dLbls>
        <c:marker val="1"/>
        <c:smooth val="0"/>
        <c:axId val="215091072"/>
        <c:axId val="215092608"/>
      </c:lineChart>
      <c:catAx>
        <c:axId val="215091072"/>
        <c:scaling>
          <c:orientation val="minMax"/>
        </c:scaling>
        <c:delete val="0"/>
        <c:axPos val="b"/>
        <c:numFmt formatCode="General" sourceLinked="0"/>
        <c:majorTickMark val="out"/>
        <c:minorTickMark val="none"/>
        <c:tickLblPos val="nextTo"/>
        <c:txPr>
          <a:bodyPr/>
          <a:lstStyle/>
          <a:p>
            <a:pPr>
              <a:defRPr sz="1000">
                <a:latin typeface="+mn-lt"/>
              </a:defRPr>
            </a:pPr>
            <a:endParaRPr lang="pl-PL"/>
          </a:p>
        </c:txPr>
        <c:crossAx val="215092608"/>
        <c:crosses val="autoZero"/>
        <c:auto val="1"/>
        <c:lblAlgn val="ctr"/>
        <c:lblOffset val="100"/>
        <c:noMultiLvlLbl val="0"/>
      </c:catAx>
      <c:valAx>
        <c:axId val="215092608"/>
        <c:scaling>
          <c:orientation val="minMax"/>
        </c:scaling>
        <c:delete val="0"/>
        <c:axPos val="l"/>
        <c:majorGridlines/>
        <c:numFmt formatCode="General" sourceLinked="1"/>
        <c:majorTickMark val="out"/>
        <c:minorTickMark val="none"/>
        <c:tickLblPos val="nextTo"/>
        <c:txPr>
          <a:bodyPr/>
          <a:lstStyle/>
          <a:p>
            <a:pPr>
              <a:defRPr sz="1000">
                <a:latin typeface="+mn-lt"/>
              </a:defRPr>
            </a:pPr>
            <a:endParaRPr lang="pl-PL"/>
          </a:p>
        </c:txPr>
        <c:crossAx val="215091072"/>
        <c:crosses val="autoZero"/>
        <c:crossBetween val="between"/>
      </c:valAx>
    </c:plotArea>
    <c:legend>
      <c:legendPos val="b"/>
      <c:overlay val="0"/>
    </c:legend>
    <c:plotVisOnly val="1"/>
    <c:dispBlanksAs val="gap"/>
    <c:showDLblsOverMax val="0"/>
  </c:chart>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4.3209798678643538E-2"/>
          <c:y val="4.8656191967659121E-2"/>
          <c:w val="0.92430486469081163"/>
          <c:h val="0.76257456691348924"/>
        </c:manualLayout>
      </c:layout>
      <c:barChart>
        <c:barDir val="col"/>
        <c:grouping val="stacked"/>
        <c:varyColors val="0"/>
        <c:ser>
          <c:idx val="0"/>
          <c:order val="0"/>
          <c:tx>
            <c:strRef>
              <c:f>Arkusz6!$G$6</c:f>
              <c:strCache>
                <c:ptCount val="1"/>
                <c:pt idx="0">
                  <c:v> Omikron B.1.1.529</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BB2-4487-B7A7-DDCE3922A3EA}"/>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BB2-4487-B7A7-DDCE3922A3EA}"/>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BB2-4487-B7A7-DDCE3922A3EA}"/>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BB2-4487-B7A7-DDCE3922A3EA}"/>
                </c:ext>
              </c:extLst>
            </c:dLbl>
            <c:dLbl>
              <c:idx val="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BB2-4487-B7A7-DDCE3922A3EA}"/>
                </c:ext>
              </c:extLst>
            </c:dLbl>
            <c:dLbl>
              <c:idx val="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pl-PL"/>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Arkusz6!$H$6:$S$6</c:f>
              <c:numCache>
                <c:formatCode>0.0</c:formatCode>
                <c:ptCount val="12"/>
                <c:pt idx="0">
                  <c:v>100</c:v>
                </c:pt>
                <c:pt idx="1">
                  <c:v>100</c:v>
                </c:pt>
                <c:pt idx="2">
                  <c:v>100</c:v>
                </c:pt>
                <c:pt idx="3">
                  <c:v>100</c:v>
                </c:pt>
                <c:pt idx="4">
                  <c:v>100</c:v>
                </c:pt>
                <c:pt idx="5">
                  <c:v>29.2</c:v>
                </c:pt>
                <c:pt idx="6">
                  <c:v>0</c:v>
                </c:pt>
                <c:pt idx="7">
                  <c:v>0</c:v>
                </c:pt>
                <c:pt idx="8">
                  <c:v>0</c:v>
                </c:pt>
                <c:pt idx="9">
                  <c:v>0</c:v>
                </c:pt>
                <c:pt idx="10">
                  <c:v>0</c:v>
                </c:pt>
                <c:pt idx="11">
                  <c:v>0</c:v>
                </c:pt>
              </c:numCache>
            </c:numRef>
          </c:val>
          <c:extLst>
            <c:ext xmlns:c16="http://schemas.microsoft.com/office/drawing/2014/chart" uri="{C3380CC4-5D6E-409C-BE32-E72D297353CC}">
              <c16:uniqueId val="{00000006-8BB2-4487-B7A7-DDCE3922A3EA}"/>
            </c:ext>
          </c:extLst>
        </c:ser>
        <c:ser>
          <c:idx val="2"/>
          <c:order val="2"/>
          <c:tx>
            <c:strRef>
              <c:f>Arkusz6!$G$8</c:f>
              <c:strCache>
                <c:ptCount val="1"/>
                <c:pt idx="0">
                  <c:v>BA.2</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7-8BB2-4487-B7A7-DDCE3922A3EA}"/>
                </c:ext>
              </c:extLst>
            </c:dLbl>
            <c:dLbl>
              <c:idx val="1"/>
              <c:delete val="1"/>
              <c:extLst>
                <c:ext xmlns:c15="http://schemas.microsoft.com/office/drawing/2012/chart" uri="{CE6537A1-D6FC-4f65-9D91-7224C49458BB}"/>
                <c:ext xmlns:c16="http://schemas.microsoft.com/office/drawing/2014/chart" uri="{C3380CC4-5D6E-409C-BE32-E72D297353CC}">
                  <c16:uniqueId val="{00000008-8BB2-4487-B7A7-DDCE3922A3EA}"/>
                </c:ext>
              </c:extLst>
            </c:dLbl>
            <c:dLbl>
              <c:idx val="2"/>
              <c:delete val="1"/>
              <c:extLst>
                <c:ext xmlns:c15="http://schemas.microsoft.com/office/drawing/2012/chart" uri="{CE6537A1-D6FC-4f65-9D91-7224C49458BB}"/>
                <c:ext xmlns:c16="http://schemas.microsoft.com/office/drawing/2014/chart" uri="{C3380CC4-5D6E-409C-BE32-E72D297353CC}">
                  <c16:uniqueId val="{00000009-8BB2-4487-B7A7-DDCE3922A3EA}"/>
                </c:ext>
              </c:extLst>
            </c:dLbl>
            <c:dLbl>
              <c:idx val="3"/>
              <c:delete val="1"/>
              <c:extLst>
                <c:ext xmlns:c15="http://schemas.microsoft.com/office/drawing/2012/chart" uri="{CE6537A1-D6FC-4f65-9D91-7224C49458BB}"/>
                <c:ext xmlns:c16="http://schemas.microsoft.com/office/drawing/2014/chart" uri="{C3380CC4-5D6E-409C-BE32-E72D297353CC}">
                  <c16:uniqueId val="{0000000A-8BB2-4487-B7A7-DDCE3922A3EA}"/>
                </c:ext>
              </c:extLst>
            </c:dLbl>
            <c:dLbl>
              <c:idx val="4"/>
              <c:delete val="1"/>
              <c:extLst>
                <c:ext xmlns:c15="http://schemas.microsoft.com/office/drawing/2012/chart" uri="{CE6537A1-D6FC-4f65-9D91-7224C49458BB}"/>
                <c:ext xmlns:c16="http://schemas.microsoft.com/office/drawing/2014/chart" uri="{C3380CC4-5D6E-409C-BE32-E72D297353CC}">
                  <c16:uniqueId val="{0000000B-8BB2-4487-B7A7-DDCE3922A3EA}"/>
                </c:ext>
              </c:extLst>
            </c:dLbl>
            <c:dLbl>
              <c:idx val="6"/>
              <c:layout>
                <c:manualLayout>
                  <c:x val="3.4832659627583203E-2"/>
                  <c:y val="-1.031048356979782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8BB2-4487-B7A7-DDCE3922A3EA}"/>
                </c:ext>
              </c:extLst>
            </c:dLbl>
            <c:dLbl>
              <c:idx val="7"/>
              <c:layout>
                <c:manualLayout>
                  <c:x val="3.4268631523620356E-2"/>
                  <c:y val="-5.574242736686620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8BB2-4487-B7A7-DDCE3922A3EA}"/>
                </c:ext>
              </c:extLst>
            </c:dLbl>
            <c:dLbl>
              <c:idx val="8"/>
              <c:layout>
                <c:manualLayout>
                  <c:x val="3.4259405304526126E-2"/>
                  <c:y val="-1.0310483569798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8BB2-4487-B7A7-DDCE3922A3EA}"/>
                </c:ext>
              </c:extLst>
            </c:dLbl>
            <c:dLbl>
              <c:idx val="9"/>
              <c:layout>
                <c:manualLayout>
                  <c:x val="3.5482290871166444E-2"/>
                  <c:y val="-9.996251746345451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Arkusz6!$H$8:$S$8</c:f>
              <c:numCache>
                <c:formatCode>0.0</c:formatCode>
                <c:ptCount val="12"/>
                <c:pt idx="0">
                  <c:v>0</c:v>
                </c:pt>
                <c:pt idx="1">
                  <c:v>0</c:v>
                </c:pt>
                <c:pt idx="2">
                  <c:v>0</c:v>
                </c:pt>
                <c:pt idx="3">
                  <c:v>0</c:v>
                </c:pt>
                <c:pt idx="4">
                  <c:v>0</c:v>
                </c:pt>
                <c:pt idx="5">
                  <c:v>20.8</c:v>
                </c:pt>
                <c:pt idx="6">
                  <c:v>2.2000000000000002</c:v>
                </c:pt>
                <c:pt idx="7">
                  <c:v>1.9</c:v>
                </c:pt>
                <c:pt idx="8">
                  <c:v>0.9</c:v>
                </c:pt>
                <c:pt idx="9">
                  <c:v>1.4</c:v>
                </c:pt>
                <c:pt idx="10">
                  <c:v>11.1</c:v>
                </c:pt>
                <c:pt idx="11">
                  <c:v>3.1</c:v>
                </c:pt>
              </c:numCache>
            </c:numRef>
          </c:val>
          <c:extLst>
            <c:ext xmlns:c16="http://schemas.microsoft.com/office/drawing/2014/chart" uri="{C3380CC4-5D6E-409C-BE32-E72D297353CC}">
              <c16:uniqueId val="{00000010-8BB2-4487-B7A7-DDCE3922A3EA}"/>
            </c:ext>
          </c:extLst>
        </c:ser>
        <c:ser>
          <c:idx val="4"/>
          <c:order val="4"/>
          <c:tx>
            <c:strRef>
              <c:f>Arkusz6!$G$10</c:f>
              <c:strCache>
                <c:ptCount val="1"/>
                <c:pt idx="0">
                  <c:v>BA.4</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invertIfNegative val="0"/>
          <c:dLbls>
            <c:dLbl>
              <c:idx val="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8BB2-4487-B7A7-DDCE3922A3EA}"/>
                </c:ext>
              </c:extLst>
            </c:dLbl>
            <c:dLbl>
              <c:idx val="6"/>
              <c:layout>
                <c:manualLayout>
                  <c:x val="-1.1872622646936224E-3"/>
                  <c:y val="-6.2853832711058319E-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8BB2-4487-B7A7-DDCE3922A3EA}"/>
                </c:ext>
              </c:extLst>
            </c:dLbl>
            <c:dLbl>
              <c:idx val="7"/>
              <c:layout>
                <c:manualLayout>
                  <c:x val="3.4819085114360625E-2"/>
                  <c:y val="-2.175875442551600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8BB2-4487-B7A7-DDCE3922A3EA}"/>
                </c:ext>
              </c:extLst>
            </c:dLbl>
            <c:dLbl>
              <c:idx val="8"/>
              <c:layout>
                <c:manualLayout>
                  <c:x val="3.3965028580338182E-2"/>
                  <c:y val="-3.15555294321628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8BB2-4487-B7A7-DDCE3922A3EA}"/>
                </c:ext>
              </c:extLst>
            </c:dLbl>
            <c:dLbl>
              <c:idx val="9"/>
              <c:layout>
                <c:manualLayout>
                  <c:x val="3.5204280020552987E-2"/>
                  <c:y val="-3.21659722993596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5-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pl-PL"/>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Arkusz6!$H$10:$S$10</c:f>
              <c:numCache>
                <c:formatCode>0.0</c:formatCode>
                <c:ptCount val="12"/>
                <c:pt idx="0">
                  <c:v>0</c:v>
                </c:pt>
                <c:pt idx="1">
                  <c:v>0</c:v>
                </c:pt>
                <c:pt idx="2">
                  <c:v>0</c:v>
                </c:pt>
                <c:pt idx="3">
                  <c:v>0</c:v>
                </c:pt>
                <c:pt idx="4">
                  <c:v>0</c:v>
                </c:pt>
                <c:pt idx="5">
                  <c:v>4.2</c:v>
                </c:pt>
                <c:pt idx="6">
                  <c:v>5.2</c:v>
                </c:pt>
                <c:pt idx="7">
                  <c:v>2.6</c:v>
                </c:pt>
                <c:pt idx="8">
                  <c:v>0.9</c:v>
                </c:pt>
                <c:pt idx="9">
                  <c:v>1.4</c:v>
                </c:pt>
                <c:pt idx="10">
                  <c:v>0</c:v>
                </c:pt>
                <c:pt idx="11">
                  <c:v>0</c:v>
                </c:pt>
              </c:numCache>
            </c:numRef>
          </c:val>
          <c:extLst>
            <c:ext xmlns:c16="http://schemas.microsoft.com/office/drawing/2014/chart" uri="{C3380CC4-5D6E-409C-BE32-E72D297353CC}">
              <c16:uniqueId val="{00000016-8BB2-4487-B7A7-DDCE3922A3EA}"/>
            </c:ext>
          </c:extLst>
        </c:ser>
        <c:ser>
          <c:idx val="5"/>
          <c:order val="5"/>
          <c:tx>
            <c:strRef>
              <c:f>Arkusz6!$G$11</c:f>
              <c:strCache>
                <c:ptCount val="1"/>
                <c:pt idx="0">
                  <c:v> BA.5</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c:spPr>
          <c:invertIfNegative val="0"/>
          <c:dLbls>
            <c:dLbl>
              <c:idx val="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8BB2-4487-B7A7-DDCE3922A3EA}"/>
                </c:ext>
              </c:extLst>
            </c:dLbl>
            <c:dLbl>
              <c:idx val="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8-8BB2-4487-B7A7-DDCE3922A3EA}"/>
                </c:ext>
              </c:extLst>
            </c:dLbl>
            <c:dLbl>
              <c:idx val="7"/>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9-8BB2-4487-B7A7-DDCE3922A3EA}"/>
                </c:ext>
              </c:extLst>
            </c:dLbl>
            <c:dLbl>
              <c:idx val="8"/>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A-8BB2-4487-B7A7-DDCE3922A3EA}"/>
                </c:ext>
              </c:extLst>
            </c:dLbl>
            <c:dLbl>
              <c:idx val="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8BB2-4487-B7A7-DDCE3922A3EA}"/>
                </c:ext>
              </c:extLst>
            </c:dLbl>
            <c:dLbl>
              <c:idx val="1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C-8BB2-4487-B7A7-DDCE3922A3EA}"/>
                </c:ext>
              </c:extLst>
            </c:dLbl>
            <c:dLbl>
              <c:idx val="1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D-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pl-PL"/>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Arkusz6!$H$11:$S$11</c:f>
              <c:numCache>
                <c:formatCode>0.0</c:formatCode>
                <c:ptCount val="12"/>
                <c:pt idx="0">
                  <c:v>0</c:v>
                </c:pt>
                <c:pt idx="1">
                  <c:v>0</c:v>
                </c:pt>
                <c:pt idx="2">
                  <c:v>0</c:v>
                </c:pt>
                <c:pt idx="3">
                  <c:v>0</c:v>
                </c:pt>
                <c:pt idx="4">
                  <c:v>0</c:v>
                </c:pt>
                <c:pt idx="5">
                  <c:v>33.299999999999997</c:v>
                </c:pt>
                <c:pt idx="6">
                  <c:v>64.2</c:v>
                </c:pt>
                <c:pt idx="7">
                  <c:v>81.2</c:v>
                </c:pt>
                <c:pt idx="8">
                  <c:v>83.5</c:v>
                </c:pt>
                <c:pt idx="9">
                  <c:v>66.7</c:v>
                </c:pt>
                <c:pt idx="10">
                  <c:v>44.4</c:v>
                </c:pt>
                <c:pt idx="11">
                  <c:v>12.5</c:v>
                </c:pt>
              </c:numCache>
            </c:numRef>
          </c:val>
          <c:extLst>
            <c:ext xmlns:c16="http://schemas.microsoft.com/office/drawing/2014/chart" uri="{C3380CC4-5D6E-409C-BE32-E72D297353CC}">
              <c16:uniqueId val="{0000001E-8BB2-4487-B7A7-DDCE3922A3EA}"/>
            </c:ext>
          </c:extLst>
        </c:ser>
        <c:ser>
          <c:idx val="6"/>
          <c:order val="6"/>
          <c:tx>
            <c:strRef>
              <c:f>Arkusz6!$G$12</c:f>
              <c:strCache>
                <c:ptCount val="1"/>
                <c:pt idx="0">
                  <c:v>BE</c:v>
                </c:pt>
              </c:strCache>
            </c:strRef>
          </c:tx>
          <c:spPr>
            <a:gradFill rotWithShape="1">
              <a:gsLst>
                <a:gs pos="0">
                  <a:schemeClr val="accent1">
                    <a:lumMod val="60000"/>
                    <a:satMod val="103000"/>
                    <a:lumMod val="102000"/>
                    <a:tint val="94000"/>
                  </a:schemeClr>
                </a:gs>
                <a:gs pos="50000">
                  <a:schemeClr val="accent1">
                    <a:lumMod val="60000"/>
                    <a:satMod val="110000"/>
                    <a:lumMod val="100000"/>
                    <a:shade val="100000"/>
                  </a:schemeClr>
                </a:gs>
                <a:gs pos="100000">
                  <a:schemeClr val="accent1">
                    <a:lumMod val="60000"/>
                    <a:lumMod val="99000"/>
                    <a:satMod val="120000"/>
                    <a:shade val="78000"/>
                  </a:schemeClr>
                </a:gs>
              </a:gsLst>
              <a:lin ang="5400000" scaled="0"/>
            </a:gradFill>
            <a:ln>
              <a:noFill/>
            </a:ln>
            <a:effectLst/>
          </c:spPr>
          <c:invertIfNegative val="0"/>
          <c:dLbls>
            <c:dLbl>
              <c:idx val="5"/>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F-8BB2-4487-B7A7-DDCE3922A3EA}"/>
                </c:ext>
              </c:extLst>
            </c:dLbl>
            <c:dLbl>
              <c:idx val="6"/>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0-8BB2-4487-B7A7-DDCE3922A3EA}"/>
                </c:ext>
              </c:extLst>
            </c:dLbl>
            <c:dLbl>
              <c:idx val="7"/>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1-8BB2-4487-B7A7-DDCE3922A3EA}"/>
                </c:ext>
              </c:extLst>
            </c:dLbl>
            <c:dLbl>
              <c:idx val="8"/>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2-8BB2-4487-B7A7-DDCE3922A3EA}"/>
                </c:ext>
              </c:extLst>
            </c:dLbl>
            <c:dLbl>
              <c:idx val="9"/>
              <c:layout>
                <c:manualLayout>
                  <c:x val="0"/>
                  <c:y val="0"/>
                </c:manualLayout>
              </c:layout>
              <c:tx>
                <c:rich>
                  <a:bodyPr/>
                  <a:lstStyle/>
                  <a:p>
                    <a:fld id="{B0DF708A-084B-4E6D-A6C0-91105942A3B4}" type="VALUE">
                      <a:rPr lang="en-US">
                        <a:solidFill>
                          <a:schemeClr val="bg1"/>
                        </a:solidFill>
                      </a:rPr>
                      <a:pPr/>
                      <a:t>[WARTOŚĆ]</a:t>
                    </a:fld>
                    <a:endParaRPr lang="pl-PL"/>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23-8BB2-4487-B7A7-DDCE3922A3EA}"/>
                </c:ext>
              </c:extLst>
            </c:dLbl>
            <c:dLbl>
              <c:idx val="11"/>
              <c:layout>
                <c:manualLayout>
                  <c:x val="3.3859390079883971E-2"/>
                  <c:y val="-9.986300290015619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4-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ysClr val="windowText" lastClr="000000"/>
                    </a:solidFill>
                    <a:latin typeface="+mn-lt"/>
                    <a:ea typeface="+mn-ea"/>
                    <a:cs typeface="+mn-cs"/>
                  </a:defRPr>
                </a:pPr>
                <a:endParaRPr lang="pl-PL"/>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Arkusz6!$H$12:$S$12</c:f>
              <c:numCache>
                <c:formatCode>0.0</c:formatCode>
                <c:ptCount val="12"/>
                <c:pt idx="0">
                  <c:v>0</c:v>
                </c:pt>
                <c:pt idx="1">
                  <c:v>0</c:v>
                </c:pt>
                <c:pt idx="2">
                  <c:v>0</c:v>
                </c:pt>
                <c:pt idx="3">
                  <c:v>0</c:v>
                </c:pt>
                <c:pt idx="4">
                  <c:v>0</c:v>
                </c:pt>
                <c:pt idx="5">
                  <c:v>12.5</c:v>
                </c:pt>
                <c:pt idx="6">
                  <c:v>25.4</c:v>
                </c:pt>
                <c:pt idx="7">
                  <c:v>10.4</c:v>
                </c:pt>
                <c:pt idx="8">
                  <c:v>8.3000000000000007</c:v>
                </c:pt>
                <c:pt idx="9">
                  <c:v>5.8</c:v>
                </c:pt>
                <c:pt idx="10">
                  <c:v>0</c:v>
                </c:pt>
                <c:pt idx="11">
                  <c:v>1.6</c:v>
                </c:pt>
              </c:numCache>
            </c:numRef>
          </c:val>
          <c:extLst>
            <c:ext xmlns:c16="http://schemas.microsoft.com/office/drawing/2014/chart" uri="{C3380CC4-5D6E-409C-BE32-E72D297353CC}">
              <c16:uniqueId val="{00000025-8BB2-4487-B7A7-DDCE3922A3EA}"/>
            </c:ext>
          </c:extLst>
        </c:ser>
        <c:ser>
          <c:idx val="7"/>
          <c:order val="7"/>
          <c:tx>
            <c:strRef>
              <c:f>Arkusz6!$G$13</c:f>
              <c:strCache>
                <c:ptCount val="1"/>
                <c:pt idx="0">
                  <c:v>BF</c:v>
                </c:pt>
              </c:strCache>
            </c:strRef>
          </c:tx>
          <c:spPr>
            <a:gradFill rotWithShape="1">
              <a:gsLst>
                <a:gs pos="0">
                  <a:schemeClr val="accent2">
                    <a:lumMod val="60000"/>
                    <a:satMod val="103000"/>
                    <a:lumMod val="102000"/>
                    <a:tint val="94000"/>
                  </a:schemeClr>
                </a:gs>
                <a:gs pos="50000">
                  <a:schemeClr val="accent2">
                    <a:lumMod val="60000"/>
                    <a:satMod val="110000"/>
                    <a:lumMod val="100000"/>
                    <a:shade val="100000"/>
                  </a:schemeClr>
                </a:gs>
                <a:gs pos="100000">
                  <a:schemeClr val="accent2">
                    <a:lumMod val="60000"/>
                    <a:lumMod val="99000"/>
                    <a:satMod val="120000"/>
                    <a:shade val="78000"/>
                  </a:schemeClr>
                </a:gs>
              </a:gsLst>
              <a:lin ang="5400000" scaled="0"/>
            </a:gradFill>
            <a:ln>
              <a:noFill/>
            </a:ln>
            <a:effectLst/>
          </c:spPr>
          <c:invertIfNegative val="0"/>
          <c:dLbls>
            <c:dLbl>
              <c:idx val="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6-8BB2-4487-B7A7-DDCE3922A3EA}"/>
                </c:ext>
              </c:extLst>
            </c:dLbl>
            <c:dLbl>
              <c:idx val="7"/>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7-8BB2-4487-B7A7-DDCE3922A3EA}"/>
                </c:ext>
              </c:extLst>
            </c:dLbl>
            <c:dLbl>
              <c:idx val="8"/>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8-8BB2-4487-B7A7-DDCE3922A3EA}"/>
                </c:ext>
              </c:extLst>
            </c:dLbl>
            <c:dLbl>
              <c:idx val="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9-8BB2-4487-B7A7-DDCE3922A3EA}"/>
                </c:ext>
              </c:extLst>
            </c:dLbl>
            <c:dLbl>
              <c:idx val="1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A-8BB2-4487-B7A7-DDCE3922A3EA}"/>
                </c:ext>
              </c:extLst>
            </c:dLbl>
            <c:dLbl>
              <c:idx val="1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B-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l-PL"/>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Arkusz6!$H$13:$S$13</c:f>
              <c:numCache>
                <c:formatCode>0.0</c:formatCode>
                <c:ptCount val="12"/>
                <c:pt idx="0">
                  <c:v>0</c:v>
                </c:pt>
                <c:pt idx="1">
                  <c:v>0</c:v>
                </c:pt>
                <c:pt idx="2">
                  <c:v>0</c:v>
                </c:pt>
                <c:pt idx="3">
                  <c:v>0</c:v>
                </c:pt>
                <c:pt idx="4">
                  <c:v>0</c:v>
                </c:pt>
                <c:pt idx="5">
                  <c:v>0</c:v>
                </c:pt>
                <c:pt idx="6">
                  <c:v>3</c:v>
                </c:pt>
                <c:pt idx="7">
                  <c:v>3.9</c:v>
                </c:pt>
                <c:pt idx="8">
                  <c:v>6.4</c:v>
                </c:pt>
                <c:pt idx="9">
                  <c:v>24.6</c:v>
                </c:pt>
                <c:pt idx="10">
                  <c:v>33.299999999999997</c:v>
                </c:pt>
                <c:pt idx="11">
                  <c:v>14.1</c:v>
                </c:pt>
              </c:numCache>
            </c:numRef>
          </c:val>
          <c:extLst>
            <c:ext xmlns:c16="http://schemas.microsoft.com/office/drawing/2014/chart" uri="{C3380CC4-5D6E-409C-BE32-E72D297353CC}">
              <c16:uniqueId val="{0000002C-8BB2-4487-B7A7-DDCE3922A3EA}"/>
            </c:ext>
          </c:extLst>
        </c:ser>
        <c:ser>
          <c:idx val="8"/>
          <c:order val="8"/>
          <c:tx>
            <c:strRef>
              <c:f>Arkusz6!$G$14</c:f>
              <c:strCache>
                <c:ptCount val="1"/>
                <c:pt idx="0">
                  <c:v> BQ.1</c:v>
                </c:pt>
              </c:strCache>
            </c:strRef>
          </c:tx>
          <c:spPr>
            <a:gradFill rotWithShape="1">
              <a:gsLst>
                <a:gs pos="0">
                  <a:schemeClr val="accent3">
                    <a:lumMod val="60000"/>
                    <a:satMod val="103000"/>
                    <a:lumMod val="102000"/>
                    <a:tint val="94000"/>
                  </a:schemeClr>
                </a:gs>
                <a:gs pos="50000">
                  <a:schemeClr val="accent3">
                    <a:lumMod val="60000"/>
                    <a:satMod val="110000"/>
                    <a:lumMod val="100000"/>
                    <a:shade val="100000"/>
                  </a:schemeClr>
                </a:gs>
                <a:gs pos="100000">
                  <a:schemeClr val="accent3">
                    <a:lumMod val="60000"/>
                    <a:lumMod val="99000"/>
                    <a:satMod val="120000"/>
                    <a:shade val="78000"/>
                  </a:schemeClr>
                </a:gs>
              </a:gsLst>
              <a:lin ang="5400000" scaled="0"/>
            </a:gradFill>
            <a:ln>
              <a:noFill/>
            </a:ln>
            <a:effectLst/>
          </c:spPr>
          <c:invertIfNegative val="0"/>
          <c:dLbls>
            <c:dLbl>
              <c:idx val="1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D-8BB2-4487-B7A7-DDCE3922A3EA}"/>
                </c:ext>
              </c:extLst>
            </c:dLbl>
            <c:dLbl>
              <c:idx val="1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E-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l-PL"/>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Arkusz6!$H$14:$S$14</c:f>
              <c:numCache>
                <c:formatCode>0.0</c:formatCode>
                <c:ptCount val="12"/>
                <c:pt idx="0">
                  <c:v>0</c:v>
                </c:pt>
                <c:pt idx="1">
                  <c:v>0</c:v>
                </c:pt>
                <c:pt idx="2">
                  <c:v>0</c:v>
                </c:pt>
                <c:pt idx="3">
                  <c:v>0</c:v>
                </c:pt>
                <c:pt idx="4">
                  <c:v>0</c:v>
                </c:pt>
                <c:pt idx="5">
                  <c:v>0</c:v>
                </c:pt>
                <c:pt idx="6">
                  <c:v>0</c:v>
                </c:pt>
                <c:pt idx="7">
                  <c:v>0</c:v>
                </c:pt>
                <c:pt idx="8">
                  <c:v>0</c:v>
                </c:pt>
                <c:pt idx="9">
                  <c:v>0</c:v>
                </c:pt>
                <c:pt idx="10">
                  <c:v>11.1</c:v>
                </c:pt>
                <c:pt idx="11">
                  <c:v>62.4</c:v>
                </c:pt>
              </c:numCache>
            </c:numRef>
          </c:val>
          <c:extLst>
            <c:ext xmlns:c16="http://schemas.microsoft.com/office/drawing/2014/chart" uri="{C3380CC4-5D6E-409C-BE32-E72D297353CC}">
              <c16:uniqueId val="{0000002F-8BB2-4487-B7A7-DDCE3922A3EA}"/>
            </c:ext>
          </c:extLst>
        </c:ser>
        <c:ser>
          <c:idx val="9"/>
          <c:order val="9"/>
          <c:tx>
            <c:strRef>
              <c:f>Arkusz6!$G$15</c:f>
              <c:strCache>
                <c:ptCount val="1"/>
                <c:pt idx="0">
                  <c:v>Omikron inny wariant</c:v>
                </c:pt>
              </c:strCache>
            </c:strRef>
          </c:tx>
          <c:spPr>
            <a:gradFill rotWithShape="1">
              <a:gsLst>
                <a:gs pos="0">
                  <a:schemeClr val="accent4">
                    <a:lumMod val="60000"/>
                    <a:satMod val="103000"/>
                    <a:lumMod val="102000"/>
                    <a:tint val="94000"/>
                  </a:schemeClr>
                </a:gs>
                <a:gs pos="50000">
                  <a:schemeClr val="accent4">
                    <a:lumMod val="60000"/>
                    <a:satMod val="110000"/>
                    <a:lumMod val="100000"/>
                    <a:shade val="100000"/>
                  </a:schemeClr>
                </a:gs>
                <a:gs pos="100000">
                  <a:schemeClr val="accent4">
                    <a:lumMod val="60000"/>
                    <a:lumMod val="99000"/>
                    <a:satMod val="120000"/>
                    <a:shade val="78000"/>
                  </a:schemeClr>
                </a:gs>
              </a:gsLst>
              <a:lin ang="5400000" scaled="0"/>
            </a:gradFill>
            <a:ln>
              <a:noFill/>
            </a:ln>
            <a:effectLst/>
          </c:spPr>
          <c:invertIfNegative val="0"/>
          <c:dLbls>
            <c:dLbl>
              <c:idx val="1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0-8BB2-4487-B7A7-DDCE3922A3E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pl-PL"/>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Arkusz6!$H$5:$S$5</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Arkusz6!$H$15:$S$15</c:f>
              <c:numCache>
                <c:formatCode>0.0</c:formatCode>
                <c:ptCount val="12"/>
                <c:pt idx="0">
                  <c:v>0</c:v>
                </c:pt>
                <c:pt idx="1">
                  <c:v>0</c:v>
                </c:pt>
                <c:pt idx="2">
                  <c:v>0</c:v>
                </c:pt>
                <c:pt idx="3">
                  <c:v>0</c:v>
                </c:pt>
                <c:pt idx="4">
                  <c:v>0</c:v>
                </c:pt>
                <c:pt idx="5">
                  <c:v>0</c:v>
                </c:pt>
                <c:pt idx="6">
                  <c:v>0</c:v>
                </c:pt>
                <c:pt idx="7">
                  <c:v>0</c:v>
                </c:pt>
                <c:pt idx="8">
                  <c:v>0</c:v>
                </c:pt>
                <c:pt idx="9">
                  <c:v>0</c:v>
                </c:pt>
                <c:pt idx="10">
                  <c:v>0</c:v>
                </c:pt>
                <c:pt idx="11">
                  <c:v>6.3</c:v>
                </c:pt>
              </c:numCache>
            </c:numRef>
          </c:val>
          <c:extLst>
            <c:ext xmlns:c16="http://schemas.microsoft.com/office/drawing/2014/chart" uri="{C3380CC4-5D6E-409C-BE32-E72D297353CC}">
              <c16:uniqueId val="{00000031-8BB2-4487-B7A7-DDCE3922A3EA}"/>
            </c:ext>
          </c:extLst>
        </c:ser>
        <c:dLbls>
          <c:showLegendKey val="0"/>
          <c:showVal val="0"/>
          <c:showCatName val="0"/>
          <c:showSerName val="0"/>
          <c:showPercent val="0"/>
          <c:showBubbleSize val="0"/>
        </c:dLbls>
        <c:gapWidth val="150"/>
        <c:overlap val="100"/>
        <c:axId val="1705736399"/>
        <c:axId val="1705725167"/>
        <c:extLst>
          <c:ext xmlns:c15="http://schemas.microsoft.com/office/drawing/2012/chart" uri="{02D57815-91ED-43cb-92C2-25804820EDAC}">
            <c15:filteredBarSeries>
              <c15:ser>
                <c:idx val="1"/>
                <c:order val="1"/>
                <c:tx>
                  <c:strRef>
                    <c:extLst>
                      <c:ext uri="{02D57815-91ED-43cb-92C2-25804820EDAC}">
                        <c15:formulaRef>
                          <c15:sqref>Arkusz6!$G$7</c15:sqref>
                        </c15:formulaRef>
                      </c:ext>
                    </c:extLst>
                    <c:strCache>
                      <c:ptCount val="1"/>
                      <c:pt idx="0">
                        <c:v> BA.1</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extLst>
                      <c:ext uri="{02D57815-91ED-43cb-92C2-25804820EDAC}">
                        <c15:formulaRef>
                          <c15:sqref>Arkusz6!$H$5:$S$5</c15:sqref>
                        </c15:formulaRef>
                      </c:ext>
                    </c:extLst>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extLst>
                      <c:ext uri="{02D57815-91ED-43cb-92C2-25804820EDAC}">
                        <c15:formulaRef>
                          <c15:sqref>Arkusz6!$H$7:$S$7</c15:sqref>
                        </c15:formulaRef>
                      </c:ext>
                    </c:extLst>
                    <c:numCache>
                      <c:formatCode>0.0</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32-8BB2-4487-B7A7-DDCE3922A3EA}"/>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Arkusz6!$G$9</c15:sqref>
                        </c15:formulaRef>
                      </c:ext>
                    </c:extLst>
                    <c:strCache>
                      <c:ptCount val="1"/>
                      <c:pt idx="0">
                        <c:v>BA.3</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invertIfNegative val="0"/>
                <c:cat>
                  <c:strRef>
                    <c:extLst xmlns:c15="http://schemas.microsoft.com/office/drawing/2012/chart">
                      <c:ext xmlns:c15="http://schemas.microsoft.com/office/drawing/2012/chart" uri="{02D57815-91ED-43cb-92C2-25804820EDAC}">
                        <c15:formulaRef>
                          <c15:sqref>Arkusz6!$H$5:$S$5</c15:sqref>
                        </c15:formulaRef>
                      </c:ext>
                    </c:extLst>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extLst xmlns:c15="http://schemas.microsoft.com/office/drawing/2012/chart">
                      <c:ext xmlns:c15="http://schemas.microsoft.com/office/drawing/2012/chart" uri="{02D57815-91ED-43cb-92C2-25804820EDAC}">
                        <c15:formulaRef>
                          <c15:sqref>Arkusz6!$H$9:$S$9</c15:sqref>
                        </c15:formulaRef>
                      </c:ext>
                    </c:extLst>
                    <c:numCache>
                      <c:formatCode>0.0</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extLst xmlns:c15="http://schemas.microsoft.com/office/drawing/2012/chart">
                  <c:ext xmlns:c16="http://schemas.microsoft.com/office/drawing/2014/chart" uri="{C3380CC4-5D6E-409C-BE32-E72D297353CC}">
                    <c16:uniqueId val="{00000033-8BB2-4487-B7A7-DDCE3922A3EA}"/>
                  </c:ext>
                </c:extLst>
              </c15:ser>
            </c15:filteredBarSeries>
          </c:ext>
        </c:extLst>
      </c:barChart>
      <c:catAx>
        <c:axId val="1705736399"/>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pl-PL"/>
          </a:p>
        </c:txPr>
        <c:crossAx val="1705725167"/>
        <c:crosses val="autoZero"/>
        <c:auto val="1"/>
        <c:lblAlgn val="ctr"/>
        <c:lblOffset val="100"/>
        <c:noMultiLvlLbl val="0"/>
      </c:catAx>
      <c:valAx>
        <c:axId val="1705725167"/>
        <c:scaling>
          <c:orientation val="minMax"/>
          <c:max val="100"/>
        </c:scaling>
        <c:delete val="0"/>
        <c:axPos val="l"/>
        <c:majorGridlines>
          <c:spPr>
            <a:ln w="9525" cap="flat" cmpd="sng" algn="ctr">
              <a:solidFill>
                <a:schemeClr val="tx2">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pl-PL"/>
          </a:p>
        </c:txPr>
        <c:crossAx val="1705736399"/>
        <c:crosses val="autoZero"/>
        <c:crossBetween val="between"/>
      </c:valAx>
      <c:spPr>
        <a:noFill/>
        <a:ln>
          <a:noFill/>
        </a:ln>
        <a:effectLst/>
      </c:spPr>
    </c:plotArea>
    <c:legend>
      <c:legendPos val="b"/>
      <c:layout>
        <c:manualLayout>
          <c:xMode val="edge"/>
          <c:yMode val="edge"/>
          <c:x val="2.3600174978127723E-2"/>
          <c:y val="0.90837124730528251"/>
          <c:w val="0.95720882111958228"/>
          <c:h val="9.1628815246720688E-2"/>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pl-PL"/>
        </a:p>
      </c:txPr>
    </c:legend>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pl-PL"/>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Arkusz1!$B$1</c:f>
              <c:strCache>
                <c:ptCount val="1"/>
                <c:pt idx="0">
                  <c:v>Ogółem</c:v>
                </c:pt>
              </c:strCache>
            </c:strRef>
          </c:tx>
          <c:spPr>
            <a:solidFill>
              <a:srgbClr val="0070C0"/>
            </a:solidFill>
            <a:ln>
              <a:solidFill>
                <a:srgbClr val="0070C0"/>
              </a:solidFill>
            </a:ln>
            <a:effectLst/>
          </c:spPr>
          <c:invertIfNegative val="0"/>
          <c:dPt>
            <c:idx val="0"/>
            <c:invertIfNegative val="0"/>
            <c:bubble3D val="0"/>
            <c:extLst>
              <c:ext xmlns:c16="http://schemas.microsoft.com/office/drawing/2014/chart" uri="{C3380CC4-5D6E-409C-BE32-E72D297353CC}">
                <c16:uniqueId val="{00000000-8244-48C4-9B6C-385AD0D174AB}"/>
              </c:ext>
            </c:extLst>
          </c:dPt>
          <c:dPt>
            <c:idx val="1"/>
            <c:invertIfNegative val="0"/>
            <c:bubble3D val="0"/>
            <c:extLst>
              <c:ext xmlns:c16="http://schemas.microsoft.com/office/drawing/2014/chart" uri="{C3380CC4-5D6E-409C-BE32-E72D297353CC}">
                <c16:uniqueId val="{00000001-8244-48C4-9B6C-385AD0D174AB}"/>
              </c:ext>
            </c:extLst>
          </c:dPt>
          <c:dPt>
            <c:idx val="2"/>
            <c:invertIfNegative val="0"/>
            <c:bubble3D val="0"/>
            <c:extLst>
              <c:ext xmlns:c16="http://schemas.microsoft.com/office/drawing/2014/chart" uri="{C3380CC4-5D6E-409C-BE32-E72D297353CC}">
                <c16:uniqueId val="{00000002-8244-48C4-9B6C-385AD0D174AB}"/>
              </c:ext>
            </c:extLst>
          </c:dPt>
          <c:dPt>
            <c:idx val="3"/>
            <c:invertIfNegative val="0"/>
            <c:bubble3D val="0"/>
            <c:extLst>
              <c:ext xmlns:c16="http://schemas.microsoft.com/office/drawing/2014/chart" uri="{C3380CC4-5D6E-409C-BE32-E72D297353CC}">
                <c16:uniqueId val="{00000003-8244-48C4-9B6C-385AD0D174AB}"/>
              </c:ext>
            </c:extLst>
          </c:dPt>
          <c:dPt>
            <c:idx val="4"/>
            <c:invertIfNegative val="0"/>
            <c:bubble3D val="0"/>
            <c:extLst>
              <c:ext xmlns:c16="http://schemas.microsoft.com/office/drawing/2014/chart" uri="{C3380CC4-5D6E-409C-BE32-E72D297353CC}">
                <c16:uniqueId val="{00000004-8244-48C4-9B6C-385AD0D174AB}"/>
              </c:ext>
            </c:extLst>
          </c:dPt>
          <c:dPt>
            <c:idx val="5"/>
            <c:invertIfNegative val="0"/>
            <c:bubble3D val="0"/>
            <c:extLst>
              <c:ext xmlns:c16="http://schemas.microsoft.com/office/drawing/2014/chart" uri="{C3380CC4-5D6E-409C-BE32-E72D297353CC}">
                <c16:uniqueId val="{00000005-8244-48C4-9B6C-385AD0D174AB}"/>
              </c:ext>
            </c:extLst>
          </c:dPt>
          <c:dPt>
            <c:idx val="6"/>
            <c:invertIfNegative val="0"/>
            <c:bubble3D val="0"/>
            <c:extLst>
              <c:ext xmlns:c16="http://schemas.microsoft.com/office/drawing/2014/chart" uri="{C3380CC4-5D6E-409C-BE32-E72D297353CC}">
                <c16:uniqueId val="{00000006-8244-48C4-9B6C-385AD0D174AB}"/>
              </c:ext>
            </c:extLst>
          </c:dPt>
          <c:dPt>
            <c:idx val="7"/>
            <c:invertIfNegative val="0"/>
            <c:bubble3D val="0"/>
            <c:extLst>
              <c:ext xmlns:c16="http://schemas.microsoft.com/office/drawing/2014/chart" uri="{C3380CC4-5D6E-409C-BE32-E72D297353CC}">
                <c16:uniqueId val="{00000007-8244-48C4-9B6C-385AD0D174AB}"/>
              </c:ext>
            </c:extLst>
          </c:dPt>
          <c:dLbls>
            <c:dLbl>
              <c:idx val="3"/>
              <c:tx>
                <c:rich>
                  <a:bodyPr/>
                  <a:lstStyle/>
                  <a:p>
                    <a:r>
                      <a:rPr lang="en-US"/>
                      <a:t>199</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8244-48C4-9B6C-385AD0D174AB}"/>
                </c:ext>
              </c:extLst>
            </c:dLbl>
            <c:dLbl>
              <c:idx val="7"/>
              <c:tx>
                <c:rich>
                  <a:bodyPr/>
                  <a:lstStyle/>
                  <a:p>
                    <a:r>
                      <a:rPr lang="en-US" b="0">
                        <a:solidFill>
                          <a:schemeClr val="bg1"/>
                        </a:solidFill>
                      </a:rPr>
                      <a:t>199</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8244-48C4-9B6C-385AD0D174AB}"/>
                </c:ext>
              </c:extLst>
            </c:dLbl>
            <c:spPr>
              <a:solidFill>
                <a:srgbClr val="0070C0"/>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Arkusz1!$A$6:$A$10</c:f>
              <c:numCache>
                <c:formatCode>General</c:formatCode>
                <c:ptCount val="5"/>
                <c:pt idx="0">
                  <c:v>2018</c:v>
                </c:pt>
                <c:pt idx="1">
                  <c:v>2019</c:v>
                </c:pt>
                <c:pt idx="2">
                  <c:v>2020</c:v>
                </c:pt>
                <c:pt idx="3">
                  <c:v>2021</c:v>
                </c:pt>
                <c:pt idx="4">
                  <c:v>2022</c:v>
                </c:pt>
              </c:numCache>
            </c:numRef>
          </c:cat>
          <c:val>
            <c:numRef>
              <c:f>Arkusz1!$B$6:$B$10</c:f>
              <c:numCache>
                <c:formatCode>General</c:formatCode>
                <c:ptCount val="5"/>
                <c:pt idx="0">
                  <c:v>41</c:v>
                </c:pt>
                <c:pt idx="1">
                  <c:v>39</c:v>
                </c:pt>
                <c:pt idx="2">
                  <c:v>132</c:v>
                </c:pt>
                <c:pt idx="3">
                  <c:v>198</c:v>
                </c:pt>
                <c:pt idx="4">
                  <c:v>264</c:v>
                </c:pt>
              </c:numCache>
            </c:numRef>
          </c:val>
          <c:extLst>
            <c:ext xmlns:c16="http://schemas.microsoft.com/office/drawing/2014/chart" uri="{C3380CC4-5D6E-409C-BE32-E72D297353CC}">
              <c16:uniqueId val="{00000008-8244-48C4-9B6C-385AD0D174AB}"/>
            </c:ext>
          </c:extLst>
        </c:ser>
        <c:dLbls>
          <c:showLegendKey val="0"/>
          <c:showVal val="1"/>
          <c:showCatName val="0"/>
          <c:showSerName val="0"/>
          <c:showPercent val="0"/>
          <c:showBubbleSize val="0"/>
        </c:dLbls>
        <c:gapWidth val="405"/>
        <c:axId val="286945448"/>
        <c:axId val="286947016"/>
      </c:barChart>
      <c:lineChart>
        <c:grouping val="standard"/>
        <c:varyColors val="0"/>
        <c:ser>
          <c:idx val="1"/>
          <c:order val="1"/>
          <c:tx>
            <c:strRef>
              <c:f>Arkusz1!$C$1</c:f>
              <c:strCache>
                <c:ptCount val="1"/>
                <c:pt idx="0">
                  <c:v>w tym SARS-CoV-2</c:v>
                </c:pt>
              </c:strCache>
            </c:strRef>
          </c:tx>
          <c:spPr>
            <a:ln w="28575" cap="rnd">
              <a:solidFill>
                <a:srgbClr val="FF0000"/>
              </a:solidFill>
              <a:round/>
            </a:ln>
            <a:effectLst/>
          </c:spPr>
          <c:marker>
            <c:symbol val="none"/>
          </c:marker>
          <c:dLbls>
            <c:dLbl>
              <c:idx val="6"/>
              <c:layout>
                <c:manualLayout>
                  <c:x val="0"/>
                  <c:y val="1.21123245477334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8244-48C4-9B6C-385AD0D174AB}"/>
                </c:ext>
              </c:extLst>
            </c:dLbl>
            <c:dLbl>
              <c:idx val="7"/>
              <c:layout>
                <c:manualLayout>
                  <c:x val="-1.3648597221537382E-2"/>
                  <c:y val="2.422464909546686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8244-48C4-9B6C-385AD0D174AB}"/>
                </c:ext>
              </c:extLst>
            </c:dLbl>
            <c:spPr>
              <a:solidFill>
                <a:srgbClr val="FF0000"/>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Arkusz1!$A$6:$A$10</c:f>
              <c:numCache>
                <c:formatCode>General</c:formatCode>
                <c:ptCount val="5"/>
                <c:pt idx="0">
                  <c:v>2018</c:v>
                </c:pt>
                <c:pt idx="1">
                  <c:v>2019</c:v>
                </c:pt>
                <c:pt idx="2">
                  <c:v>2020</c:v>
                </c:pt>
                <c:pt idx="3">
                  <c:v>2021</c:v>
                </c:pt>
                <c:pt idx="4">
                  <c:v>2022</c:v>
                </c:pt>
              </c:numCache>
            </c:numRef>
          </c:cat>
          <c:val>
            <c:numRef>
              <c:f>Arkusz1!$C$6:$C$10</c:f>
              <c:numCache>
                <c:formatCode>General</c:formatCode>
                <c:ptCount val="5"/>
                <c:pt idx="0">
                  <c:v>0</c:v>
                </c:pt>
                <c:pt idx="1">
                  <c:v>0</c:v>
                </c:pt>
                <c:pt idx="2">
                  <c:v>109</c:v>
                </c:pt>
                <c:pt idx="3">
                  <c:v>133</c:v>
                </c:pt>
                <c:pt idx="4">
                  <c:v>207</c:v>
                </c:pt>
              </c:numCache>
            </c:numRef>
          </c:val>
          <c:smooth val="0"/>
          <c:extLst>
            <c:ext xmlns:c16="http://schemas.microsoft.com/office/drawing/2014/chart" uri="{C3380CC4-5D6E-409C-BE32-E72D297353CC}">
              <c16:uniqueId val="{0000000B-8244-48C4-9B6C-385AD0D174AB}"/>
            </c:ext>
          </c:extLst>
        </c:ser>
        <c:dLbls>
          <c:showLegendKey val="0"/>
          <c:showVal val="1"/>
          <c:showCatName val="0"/>
          <c:showSerName val="0"/>
          <c:showPercent val="0"/>
          <c:showBubbleSize val="0"/>
        </c:dLbls>
        <c:marker val="1"/>
        <c:smooth val="0"/>
        <c:axId val="286945448"/>
        <c:axId val="286947016"/>
      </c:lineChart>
      <c:catAx>
        <c:axId val="286945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286947016"/>
        <c:crosses val="autoZero"/>
        <c:auto val="1"/>
        <c:lblAlgn val="ctr"/>
        <c:lblOffset val="100"/>
        <c:noMultiLvlLbl val="0"/>
      </c:catAx>
      <c:valAx>
        <c:axId val="2869470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2869454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423875133675824E-2"/>
          <c:y val="4.7804175177779851E-2"/>
          <c:w val="0.75785204888164748"/>
          <c:h val="0.68671502481072455"/>
        </c:manualLayout>
      </c:layout>
      <c:barChart>
        <c:barDir val="col"/>
        <c:grouping val="clustered"/>
        <c:varyColors val="0"/>
        <c:ser>
          <c:idx val="0"/>
          <c:order val="0"/>
          <c:tx>
            <c:strRef>
              <c:f>Arkusz1!$C$1</c:f>
              <c:strCache>
                <c:ptCount val="1"/>
                <c:pt idx="0">
                  <c:v>kategoria niskiego ryzyka</c:v>
                </c:pt>
              </c:strCache>
            </c:strRef>
          </c:tx>
          <c:invertIfNegative val="0"/>
          <c:dLbls>
            <c:dLbl>
              <c:idx val="0"/>
              <c:layout>
                <c:manualLayout>
                  <c:x val="7.8003120124804995E-3"/>
                  <c:y val="-1.396648044692736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2B9-41E3-9956-C2B08AC58613}"/>
                </c:ext>
              </c:extLst>
            </c:dLbl>
            <c:dLbl>
              <c:idx val="1"/>
              <c:layout>
                <c:manualLayout>
                  <c:x val="7.8003120124804995E-3"/>
                  <c:y val="-1.396648044692739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2B9-41E3-9956-C2B08AC58613}"/>
                </c:ext>
              </c:extLst>
            </c:dLbl>
            <c:dLbl>
              <c:idx val="2"/>
              <c:layout>
                <c:manualLayout>
                  <c:x val="4.256080893114092E-3"/>
                  <c:y val="-2.32775026832986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2B9-41E3-9956-C2B08AC58613}"/>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Arkusz1!$A$2:$A$6</c:f>
              <c:strCache>
                <c:ptCount val="4"/>
                <c:pt idx="0">
                  <c:v>zakłady produkcji żywności</c:v>
                </c:pt>
                <c:pt idx="1">
                  <c:v>zakłady obrotu żywnością</c:v>
                </c:pt>
                <c:pt idx="2">
                  <c:v>zakłady żywienia otwartego</c:v>
                </c:pt>
                <c:pt idx="3">
                  <c:v>zakłady żywienia zamkniętego</c:v>
                </c:pt>
              </c:strCache>
            </c:strRef>
          </c:cat>
          <c:val>
            <c:numRef>
              <c:f>Arkusz1!$C$2:$C$5</c:f>
              <c:numCache>
                <c:formatCode>General</c:formatCode>
                <c:ptCount val="4"/>
                <c:pt idx="0">
                  <c:v>0.76</c:v>
                </c:pt>
                <c:pt idx="1">
                  <c:v>0.56000000000000005</c:v>
                </c:pt>
                <c:pt idx="2">
                  <c:v>0.27</c:v>
                </c:pt>
                <c:pt idx="3">
                  <c:v>0.2</c:v>
                </c:pt>
              </c:numCache>
            </c:numRef>
          </c:val>
          <c:extLst>
            <c:ext xmlns:c16="http://schemas.microsoft.com/office/drawing/2014/chart" uri="{C3380CC4-5D6E-409C-BE32-E72D297353CC}">
              <c16:uniqueId val="{00000003-72B9-41E3-9956-C2B08AC58613}"/>
            </c:ext>
          </c:extLst>
        </c:ser>
        <c:ser>
          <c:idx val="1"/>
          <c:order val="1"/>
          <c:tx>
            <c:strRef>
              <c:f>Arkusz1!$D$1</c:f>
              <c:strCache>
                <c:ptCount val="1"/>
                <c:pt idx="0">
                  <c:v>kategoria średniego ryzyka</c:v>
                </c:pt>
              </c:strCache>
            </c:strRef>
          </c:tx>
          <c:invertIfNegative val="0"/>
          <c:dLbls>
            <c:dLbl>
              <c:idx val="0"/>
              <c:layout>
                <c:manualLayout>
                  <c:x val="6.1443932411674347E-3"/>
                  <c:y val="-9.163802978236051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2B9-41E3-9956-C2B08AC58613}"/>
                </c:ext>
              </c:extLst>
            </c:dLbl>
            <c:dLbl>
              <c:idx val="1"/>
              <c:layout>
                <c:manualLayout>
                  <c:x val="1.0240655401945799E-2"/>
                  <c:y val="-9.163802978235968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2B9-41E3-9956-C2B08AC58613}"/>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2B9-41E3-9956-C2B08AC58613}"/>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2B9-41E3-9956-C2B08AC58613}"/>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0"/>
              </c:ext>
            </c:extLst>
          </c:dLbls>
          <c:cat>
            <c:strRef>
              <c:f>Arkusz1!$A$2:$A$6</c:f>
              <c:strCache>
                <c:ptCount val="4"/>
                <c:pt idx="0">
                  <c:v>zakłady produkcji żywności</c:v>
                </c:pt>
                <c:pt idx="1">
                  <c:v>zakłady obrotu żywnością</c:v>
                </c:pt>
                <c:pt idx="2">
                  <c:v>zakłady żywienia otwartego</c:v>
                </c:pt>
                <c:pt idx="3">
                  <c:v>zakłady żywienia zamkniętego</c:v>
                </c:pt>
              </c:strCache>
            </c:strRef>
          </c:cat>
          <c:val>
            <c:numRef>
              <c:f>Arkusz1!$D$2:$D$5</c:f>
              <c:numCache>
                <c:formatCode>General</c:formatCode>
                <c:ptCount val="4"/>
                <c:pt idx="0">
                  <c:v>0.13</c:v>
                </c:pt>
                <c:pt idx="1">
                  <c:v>0.37</c:v>
                </c:pt>
                <c:pt idx="2">
                  <c:v>0.61</c:v>
                </c:pt>
                <c:pt idx="3">
                  <c:v>0.74</c:v>
                </c:pt>
              </c:numCache>
            </c:numRef>
          </c:val>
          <c:extLst>
            <c:ext xmlns:c16="http://schemas.microsoft.com/office/drawing/2014/chart" uri="{C3380CC4-5D6E-409C-BE32-E72D297353CC}">
              <c16:uniqueId val="{00000008-72B9-41E3-9956-C2B08AC58613}"/>
            </c:ext>
          </c:extLst>
        </c:ser>
        <c:ser>
          <c:idx val="2"/>
          <c:order val="2"/>
          <c:tx>
            <c:strRef>
              <c:f>Arkusz1!$E$1</c:f>
              <c:strCache>
                <c:ptCount val="1"/>
                <c:pt idx="0">
                  <c:v>kategoria wysokiego ryzyka</c:v>
                </c:pt>
              </c:strCache>
            </c:strRef>
          </c:tx>
          <c:invertIfNegative val="0"/>
          <c:dLbls>
            <c:dLbl>
              <c:idx val="0"/>
              <c:layout>
                <c:manualLayout>
                  <c:x val="6.1443932411674347E-3"/>
                  <c:y val="4.581901489117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72B9-41E3-9956-C2B08AC58613}"/>
                </c:ext>
              </c:extLst>
            </c:dLbl>
            <c:dLbl>
              <c:idx val="1"/>
              <c:layout>
                <c:manualLayout>
                  <c:x val="1.2288786482334869E-2"/>
                  <c:y val="-4.581901489118068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72B9-41E3-9956-C2B08AC58613}"/>
                </c:ext>
              </c:extLst>
            </c:dLbl>
            <c:dLbl>
              <c:idx val="2"/>
              <c:layout>
                <c:manualLayout>
                  <c:x val="6.1443932411674347E-3"/>
                  <c:y val="-8.4000556918894792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2B9-41E3-9956-C2B08AC58613}"/>
                </c:ext>
              </c:extLst>
            </c:dLbl>
            <c:dLbl>
              <c:idx val="3"/>
              <c:layout>
                <c:manualLayout>
                  <c:x val="1.2288786482334869E-2"/>
                  <c:y val="4.581901489117984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72B9-41E3-9956-C2B08AC58613}"/>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Arkusz1!$A$2:$A$6</c:f>
              <c:strCache>
                <c:ptCount val="4"/>
                <c:pt idx="0">
                  <c:v>zakłady produkcji żywności</c:v>
                </c:pt>
                <c:pt idx="1">
                  <c:v>zakłady obrotu żywnością</c:v>
                </c:pt>
                <c:pt idx="2">
                  <c:v>zakłady żywienia otwartego</c:v>
                </c:pt>
                <c:pt idx="3">
                  <c:v>zakłady żywienia zamkniętego</c:v>
                </c:pt>
              </c:strCache>
            </c:strRef>
          </c:cat>
          <c:val>
            <c:numRef>
              <c:f>Arkusz1!$E$2:$E$5</c:f>
              <c:numCache>
                <c:formatCode>General</c:formatCode>
                <c:ptCount val="4"/>
                <c:pt idx="0">
                  <c:v>0.12</c:v>
                </c:pt>
                <c:pt idx="1">
                  <c:v>7.0000000000000007E-2</c:v>
                </c:pt>
                <c:pt idx="2">
                  <c:v>0.12</c:v>
                </c:pt>
                <c:pt idx="3">
                  <c:v>0.06</c:v>
                </c:pt>
              </c:numCache>
            </c:numRef>
          </c:val>
          <c:extLst>
            <c:ext xmlns:c16="http://schemas.microsoft.com/office/drawing/2014/chart" uri="{C3380CC4-5D6E-409C-BE32-E72D297353CC}">
              <c16:uniqueId val="{0000000D-72B9-41E3-9956-C2B08AC58613}"/>
            </c:ext>
          </c:extLst>
        </c:ser>
        <c:dLbls>
          <c:showLegendKey val="0"/>
          <c:showVal val="0"/>
          <c:showCatName val="0"/>
          <c:showSerName val="0"/>
          <c:showPercent val="0"/>
          <c:showBubbleSize val="0"/>
        </c:dLbls>
        <c:gapWidth val="150"/>
        <c:axId val="228830208"/>
        <c:axId val="228844288"/>
      </c:barChart>
      <c:catAx>
        <c:axId val="228830208"/>
        <c:scaling>
          <c:orientation val="minMax"/>
        </c:scaling>
        <c:delete val="0"/>
        <c:axPos val="b"/>
        <c:numFmt formatCode="General" sourceLinked="0"/>
        <c:majorTickMark val="out"/>
        <c:minorTickMark val="none"/>
        <c:tickLblPos val="nextTo"/>
        <c:crossAx val="228844288"/>
        <c:crossesAt val="0"/>
        <c:auto val="1"/>
        <c:lblAlgn val="ctr"/>
        <c:lblOffset val="100"/>
        <c:noMultiLvlLbl val="0"/>
      </c:catAx>
      <c:valAx>
        <c:axId val="228844288"/>
        <c:scaling>
          <c:orientation val="minMax"/>
        </c:scaling>
        <c:delete val="0"/>
        <c:axPos val="l"/>
        <c:majorGridlines/>
        <c:numFmt formatCode="General" sourceLinked="0"/>
        <c:majorTickMark val="out"/>
        <c:minorTickMark val="none"/>
        <c:tickLblPos val="nextTo"/>
        <c:crossAx val="228830208"/>
        <c:crosses val="autoZero"/>
        <c:crossBetween val="between"/>
      </c:valAx>
    </c:plotArea>
    <c:legend>
      <c:legendPos val="r"/>
      <c:layout>
        <c:manualLayout>
          <c:xMode val="edge"/>
          <c:yMode val="edge"/>
          <c:x val="0.77226798263120333"/>
          <c:y val="8.2477113041282205E-2"/>
          <c:w val="0.22568388628840755"/>
          <c:h val="0.33561851160357536"/>
        </c:manualLayout>
      </c:layout>
      <c:overlay val="0"/>
    </c:legend>
    <c:plotVisOnly val="1"/>
    <c:dispBlanksAs val="gap"/>
    <c:showDLblsOverMax val="0"/>
  </c:chart>
  <c:spPr>
    <a:ln w="0">
      <a:noFill/>
    </a:ln>
  </c:spPr>
  <c:externalData r:id="rId2">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solidFill>
                <a:latin typeface="+mn-lt"/>
                <a:ea typeface="+mn-ea"/>
                <a:cs typeface="+mn-cs"/>
              </a:defRPr>
            </a:pPr>
            <a:r>
              <a:rPr lang="pl-PL">
                <a:solidFill>
                  <a:schemeClr val="tx1"/>
                </a:solidFill>
              </a:rPr>
              <a:t>Liczba pływalni </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solidFill>
              <a:latin typeface="+mn-lt"/>
              <a:ea typeface="+mn-ea"/>
              <a:cs typeface="+mn-cs"/>
            </a:defRPr>
          </a:pPr>
          <a:endParaRPr lang="pl-PL"/>
        </a:p>
      </c:txPr>
    </c:title>
    <c:autoTitleDeleted val="0"/>
    <c:plotArea>
      <c:layout>
        <c:manualLayout>
          <c:layoutTarget val="inner"/>
          <c:xMode val="edge"/>
          <c:yMode val="edge"/>
          <c:x val="7.6232583300343909E-2"/>
          <c:y val="0.14309646678780538"/>
          <c:w val="0.90149457615677275"/>
          <c:h val="0.61622967898243497"/>
        </c:manualLayout>
      </c:layout>
      <c:barChart>
        <c:barDir val="col"/>
        <c:grouping val="clustered"/>
        <c:varyColors val="0"/>
        <c:ser>
          <c:idx val="0"/>
          <c:order val="0"/>
          <c:tx>
            <c:strRef>
              <c:f>Arkusz1!$C$3</c:f>
              <c:strCache>
                <c:ptCount val="1"/>
                <c:pt idx="0">
                  <c:v>POWIAT </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cat>
            <c:strRef>
              <c:f>Arkusz1!$C$4:$C$23</c:f>
              <c:strCache>
                <c:ptCount val="20"/>
                <c:pt idx="0">
                  <c:v>p. białogardzki</c:v>
                </c:pt>
                <c:pt idx="1">
                  <c:v>p. choszczeński</c:v>
                </c:pt>
                <c:pt idx="2">
                  <c:v>p. drawski </c:v>
                </c:pt>
                <c:pt idx="3">
                  <c:v>p. goleniowski</c:v>
                </c:pt>
                <c:pt idx="4">
                  <c:v>p. gryficki</c:v>
                </c:pt>
                <c:pt idx="5">
                  <c:v>p. gryfiński</c:v>
                </c:pt>
                <c:pt idx="6">
                  <c:v>p. kamieński </c:v>
                </c:pt>
                <c:pt idx="7">
                  <c:v>p. kołobrzeski </c:v>
                </c:pt>
                <c:pt idx="8">
                  <c:v>p. koszaliński</c:v>
                </c:pt>
                <c:pt idx="9">
                  <c:v>p. myśliborski</c:v>
                </c:pt>
                <c:pt idx="10">
                  <c:v>p. policki</c:v>
                </c:pt>
                <c:pt idx="11">
                  <c:v>p. pyrzycki </c:v>
                </c:pt>
                <c:pt idx="12">
                  <c:v>p. sławieński </c:v>
                </c:pt>
                <c:pt idx="13">
                  <c:v>p. stargardzki</c:v>
                </c:pt>
                <c:pt idx="14">
                  <c:v>p. szczecinecki </c:v>
                </c:pt>
                <c:pt idx="15">
                  <c:v>p. świdwiński</c:v>
                </c:pt>
                <c:pt idx="16">
                  <c:v>p. wałecki </c:v>
                </c:pt>
                <c:pt idx="17">
                  <c:v>p. łobeski </c:v>
                </c:pt>
                <c:pt idx="18">
                  <c:v>m. Szczecin </c:v>
                </c:pt>
                <c:pt idx="19">
                  <c:v>m. Świnoujście </c:v>
                </c:pt>
              </c:strCache>
            </c:strRef>
          </c:cat>
          <c:val>
            <c:numRef>
              <c:f>Arkusz1!$C$4:$C$25</c:f>
              <c:numCache>
                <c:formatCode>General</c:formatCode>
                <c:ptCount val="22"/>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numCache>
            </c:numRef>
          </c:val>
          <c:extLst>
            <c:ext xmlns:c16="http://schemas.microsoft.com/office/drawing/2014/chart" uri="{C3380CC4-5D6E-409C-BE32-E72D297353CC}">
              <c16:uniqueId val="{00000000-4132-40E9-AF41-56EF99B77A1F}"/>
            </c:ext>
          </c:extLst>
        </c:ser>
        <c:ser>
          <c:idx val="1"/>
          <c:order val="1"/>
          <c:tx>
            <c:strRef>
              <c:f>Arkusz1!$D$3</c:f>
              <c:strCache>
                <c:ptCount val="1"/>
                <c:pt idx="0">
                  <c:v>ILOŚĆ PŁYWALNI </c:v>
                </c:pt>
              </c:strCache>
            </c:strRef>
          </c:tx>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solidFill>
                    <a:latin typeface="+mn-lt"/>
                    <a:ea typeface="+mn-ea"/>
                    <a:cs typeface="+mn-cs"/>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Arkusz1!$C$4:$C$23</c:f>
              <c:strCache>
                <c:ptCount val="20"/>
                <c:pt idx="0">
                  <c:v>p. białogardzki</c:v>
                </c:pt>
                <c:pt idx="1">
                  <c:v>p. choszczeński</c:v>
                </c:pt>
                <c:pt idx="2">
                  <c:v>p. drawski </c:v>
                </c:pt>
                <c:pt idx="3">
                  <c:v>p. goleniowski</c:v>
                </c:pt>
                <c:pt idx="4">
                  <c:v>p. gryficki</c:v>
                </c:pt>
                <c:pt idx="5">
                  <c:v>p. gryfiński</c:v>
                </c:pt>
                <c:pt idx="6">
                  <c:v>p. kamieński </c:v>
                </c:pt>
                <c:pt idx="7">
                  <c:v>p. kołobrzeski </c:v>
                </c:pt>
                <c:pt idx="8">
                  <c:v>p. koszaliński</c:v>
                </c:pt>
                <c:pt idx="9">
                  <c:v>p. myśliborski</c:v>
                </c:pt>
                <c:pt idx="10">
                  <c:v>p. policki</c:v>
                </c:pt>
                <c:pt idx="11">
                  <c:v>p. pyrzycki </c:v>
                </c:pt>
                <c:pt idx="12">
                  <c:v>p. sławieński </c:v>
                </c:pt>
                <c:pt idx="13">
                  <c:v>p. stargardzki</c:v>
                </c:pt>
                <c:pt idx="14">
                  <c:v>p. szczecinecki </c:v>
                </c:pt>
                <c:pt idx="15">
                  <c:v>p. świdwiński</c:v>
                </c:pt>
                <c:pt idx="16">
                  <c:v>p. wałecki </c:v>
                </c:pt>
                <c:pt idx="17">
                  <c:v>p. łobeski </c:v>
                </c:pt>
                <c:pt idx="18">
                  <c:v>m. Szczecin </c:v>
                </c:pt>
                <c:pt idx="19">
                  <c:v>m. Świnoujście </c:v>
                </c:pt>
              </c:strCache>
            </c:strRef>
          </c:cat>
          <c:val>
            <c:numRef>
              <c:f>Arkusz1!$D$4:$D$25</c:f>
              <c:numCache>
                <c:formatCode>General</c:formatCode>
                <c:ptCount val="22"/>
                <c:pt idx="0">
                  <c:v>2</c:v>
                </c:pt>
                <c:pt idx="1">
                  <c:v>1</c:v>
                </c:pt>
                <c:pt idx="2">
                  <c:v>0</c:v>
                </c:pt>
                <c:pt idx="3">
                  <c:v>2</c:v>
                </c:pt>
                <c:pt idx="4">
                  <c:v>81</c:v>
                </c:pt>
                <c:pt idx="5">
                  <c:v>1</c:v>
                </c:pt>
                <c:pt idx="6">
                  <c:v>28</c:v>
                </c:pt>
                <c:pt idx="7">
                  <c:v>92</c:v>
                </c:pt>
                <c:pt idx="8">
                  <c:v>36</c:v>
                </c:pt>
                <c:pt idx="9">
                  <c:v>2</c:v>
                </c:pt>
                <c:pt idx="10">
                  <c:v>11</c:v>
                </c:pt>
                <c:pt idx="11">
                  <c:v>0</c:v>
                </c:pt>
                <c:pt idx="12">
                  <c:v>22</c:v>
                </c:pt>
                <c:pt idx="13">
                  <c:v>4</c:v>
                </c:pt>
                <c:pt idx="14">
                  <c:v>2</c:v>
                </c:pt>
                <c:pt idx="15">
                  <c:v>3</c:v>
                </c:pt>
                <c:pt idx="16">
                  <c:v>1</c:v>
                </c:pt>
                <c:pt idx="17">
                  <c:v>0</c:v>
                </c:pt>
                <c:pt idx="18">
                  <c:v>16</c:v>
                </c:pt>
                <c:pt idx="19">
                  <c:v>28</c:v>
                </c:pt>
              </c:numCache>
            </c:numRef>
          </c:val>
          <c:extLst>
            <c:ext xmlns:c16="http://schemas.microsoft.com/office/drawing/2014/chart" uri="{C3380CC4-5D6E-409C-BE32-E72D297353CC}">
              <c16:uniqueId val="{00000001-4132-40E9-AF41-56EF99B77A1F}"/>
            </c:ext>
          </c:extLst>
        </c:ser>
        <c:dLbls>
          <c:showLegendKey val="0"/>
          <c:showVal val="0"/>
          <c:showCatName val="0"/>
          <c:showSerName val="0"/>
          <c:showPercent val="0"/>
          <c:showBubbleSize val="0"/>
        </c:dLbls>
        <c:gapWidth val="21"/>
        <c:overlap val="-24"/>
        <c:axId val="1103204319"/>
        <c:axId val="1103203071"/>
      </c:barChart>
      <c:catAx>
        <c:axId val="1103204319"/>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crossAx val="1103203071"/>
        <c:crosses val="autoZero"/>
        <c:auto val="1"/>
        <c:lblAlgn val="ctr"/>
        <c:lblOffset val="100"/>
        <c:noMultiLvlLbl val="0"/>
      </c:catAx>
      <c:valAx>
        <c:axId val="11032030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1103204319"/>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pl-PL"/>
              <a:t>PŁYWALNIE RODZAJE NIECEK </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pl-PL"/>
        </a:p>
      </c:txPr>
    </c:title>
    <c:autoTitleDeleted val="0"/>
    <c:plotArea>
      <c:layout>
        <c:manualLayout>
          <c:layoutTarget val="inner"/>
          <c:xMode val="edge"/>
          <c:yMode val="edge"/>
          <c:x val="0.13150200885083541"/>
          <c:y val="0.21010772577151327"/>
          <c:w val="0.420576068768103"/>
          <c:h val="0.6940346437020638"/>
        </c:manualLayout>
      </c:layout>
      <c:pieChart>
        <c:varyColors val="1"/>
        <c:ser>
          <c:idx val="0"/>
          <c:order val="0"/>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669A-4E4A-83B8-4F1C2A7274EE}"/>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669A-4E4A-83B8-4F1C2A7274EE}"/>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5-669A-4E4A-83B8-4F1C2A7274EE}"/>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7-669A-4E4A-83B8-4F1C2A7274EE}"/>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pl-PL"/>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multiLvlStrRef>
              <c:f>Arkusz1!$D$35:$E$38</c:f>
              <c:multiLvlStrCache>
                <c:ptCount val="4"/>
                <c:lvl>
                  <c:pt idx="0">
                    <c:v>PŁYWALNIE KRYTE </c:v>
                  </c:pt>
                  <c:pt idx="1">
                    <c:v>PŁYWALNIE ODKRYTE</c:v>
                  </c:pt>
                  <c:pt idx="2">
                    <c:v>PŁYWALNIE MIESZANE (KRYTO-ODKRYTE)</c:v>
                  </c:pt>
                  <c:pt idx="3">
                    <c:v>PARKI WODNE </c:v>
                  </c:pt>
                </c:lvl>
                <c:lvl>
                  <c:pt idx="0">
                    <c:v> </c:v>
                  </c:pt>
                </c:lvl>
              </c:multiLvlStrCache>
            </c:multiLvlStrRef>
          </c:cat>
          <c:val>
            <c:numRef>
              <c:f>Arkusz1!$F$35:$F$38</c:f>
              <c:numCache>
                <c:formatCode>General</c:formatCode>
                <c:ptCount val="4"/>
                <c:pt idx="0">
                  <c:v>213</c:v>
                </c:pt>
                <c:pt idx="1">
                  <c:v>85</c:v>
                </c:pt>
                <c:pt idx="2">
                  <c:v>30</c:v>
                </c:pt>
                <c:pt idx="3">
                  <c:v>4</c:v>
                </c:pt>
              </c:numCache>
            </c:numRef>
          </c:val>
          <c:extLst>
            <c:ext xmlns:c16="http://schemas.microsoft.com/office/drawing/2014/chart" uri="{C3380CC4-5D6E-409C-BE32-E72D297353CC}">
              <c16:uniqueId val="{00000008-669A-4E4A-83B8-4F1C2A7274EE}"/>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0.60305881903650937"/>
          <c:y val="0.20474289028478188"/>
          <c:w val="0.33841498979294254"/>
          <c:h val="0.7003757114630334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barChart>
        <c:barDir val="col"/>
        <c:grouping val="clustered"/>
        <c:varyColors val="0"/>
        <c:ser>
          <c:idx val="0"/>
          <c:order val="0"/>
          <c:tx>
            <c:strRef>
              <c:f>Arkusz1!$B$1</c:f>
              <c:strCache>
                <c:ptCount val="1"/>
                <c:pt idx="0">
                  <c:v>śródlądowe</c:v>
                </c:pt>
              </c:strCache>
            </c:strRef>
          </c:tx>
          <c:spPr>
            <a:solidFill>
              <a:srgbClr val="FF0000"/>
            </a:solidFill>
            <a:ln w="23366">
              <a:noFill/>
            </a:ln>
          </c:spPr>
          <c:invertIfNegative val="0"/>
          <c:cat>
            <c:numRef>
              <c:f>Arkusz1!$A$2:$A$11</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numRef>
          </c:cat>
          <c:val>
            <c:numRef>
              <c:f>Arkusz1!$B$2:$B$11</c:f>
              <c:numCache>
                <c:formatCode>General</c:formatCode>
                <c:ptCount val="10"/>
                <c:pt idx="0">
                  <c:v>17</c:v>
                </c:pt>
                <c:pt idx="1">
                  <c:v>14</c:v>
                </c:pt>
                <c:pt idx="2">
                  <c:v>13</c:v>
                </c:pt>
                <c:pt idx="3">
                  <c:v>13</c:v>
                </c:pt>
                <c:pt idx="4">
                  <c:v>14</c:v>
                </c:pt>
                <c:pt idx="5">
                  <c:v>34</c:v>
                </c:pt>
                <c:pt idx="6">
                  <c:v>37</c:v>
                </c:pt>
                <c:pt idx="7">
                  <c:v>32</c:v>
                </c:pt>
                <c:pt idx="8">
                  <c:v>36</c:v>
                </c:pt>
                <c:pt idx="9">
                  <c:v>36</c:v>
                </c:pt>
              </c:numCache>
            </c:numRef>
          </c:val>
          <c:extLst>
            <c:ext xmlns:c16="http://schemas.microsoft.com/office/drawing/2014/chart" uri="{C3380CC4-5D6E-409C-BE32-E72D297353CC}">
              <c16:uniqueId val="{00000000-17AD-4C39-9C94-C67897C3EBFC}"/>
            </c:ext>
          </c:extLst>
        </c:ser>
        <c:ser>
          <c:idx val="1"/>
          <c:order val="1"/>
          <c:tx>
            <c:strRef>
              <c:f>Arkusz1!$C$1</c:f>
              <c:strCache>
                <c:ptCount val="1"/>
                <c:pt idx="0">
                  <c:v>morskie </c:v>
                </c:pt>
              </c:strCache>
            </c:strRef>
          </c:tx>
          <c:spPr>
            <a:solidFill>
              <a:srgbClr val="0070C0"/>
            </a:solidFill>
            <a:ln w="23366">
              <a:noFill/>
            </a:ln>
          </c:spPr>
          <c:invertIfNegative val="0"/>
          <c:cat>
            <c:numRef>
              <c:f>Arkusz1!$A$2:$A$11</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numRef>
          </c:cat>
          <c:val>
            <c:numRef>
              <c:f>Arkusz1!$C$2:$C$11</c:f>
              <c:numCache>
                <c:formatCode>General</c:formatCode>
                <c:ptCount val="10"/>
                <c:pt idx="0">
                  <c:v>30</c:v>
                </c:pt>
                <c:pt idx="1">
                  <c:v>33</c:v>
                </c:pt>
                <c:pt idx="2">
                  <c:v>32</c:v>
                </c:pt>
                <c:pt idx="3">
                  <c:v>35</c:v>
                </c:pt>
                <c:pt idx="4">
                  <c:v>43</c:v>
                </c:pt>
                <c:pt idx="5">
                  <c:v>71</c:v>
                </c:pt>
                <c:pt idx="6">
                  <c:v>83</c:v>
                </c:pt>
                <c:pt idx="7">
                  <c:v>87</c:v>
                </c:pt>
                <c:pt idx="8">
                  <c:v>95</c:v>
                </c:pt>
                <c:pt idx="9">
                  <c:v>100</c:v>
                </c:pt>
              </c:numCache>
            </c:numRef>
          </c:val>
          <c:extLst>
            <c:ext xmlns:c16="http://schemas.microsoft.com/office/drawing/2014/chart" uri="{C3380CC4-5D6E-409C-BE32-E72D297353CC}">
              <c16:uniqueId val="{00000001-17AD-4C39-9C94-C67897C3EBFC}"/>
            </c:ext>
          </c:extLst>
        </c:ser>
        <c:dLbls>
          <c:showLegendKey val="0"/>
          <c:showVal val="0"/>
          <c:showCatName val="0"/>
          <c:showSerName val="0"/>
          <c:showPercent val="0"/>
          <c:showBubbleSize val="0"/>
        </c:dLbls>
        <c:gapWidth val="219"/>
        <c:axId val="940964528"/>
        <c:axId val="1"/>
      </c:barChart>
      <c:catAx>
        <c:axId val="940964528"/>
        <c:scaling>
          <c:orientation val="minMax"/>
        </c:scaling>
        <c:delete val="0"/>
        <c:axPos val="b"/>
        <c:numFmt formatCode="General" sourceLinked="1"/>
        <c:majorTickMark val="none"/>
        <c:minorTickMark val="none"/>
        <c:tickLblPos val="nextTo"/>
        <c:spPr>
          <a:noFill/>
          <a:ln w="8729" cap="flat" cmpd="sng" algn="ctr">
            <a:solidFill>
              <a:schemeClr val="tx1">
                <a:lumMod val="15000"/>
                <a:lumOff val="85000"/>
              </a:schemeClr>
            </a:solidFill>
            <a:prstDash val="solid"/>
            <a:round/>
          </a:ln>
          <a:effectLst/>
        </c:spPr>
        <c:txPr>
          <a:bodyPr rot="-60000000" spcFirstLastPara="1" vertOverflow="ellipsis" vert="horz" wrap="square" anchor="ctr" anchorCtr="1"/>
          <a:lstStyle/>
          <a:p>
            <a:pPr>
              <a:defRPr sz="1097" b="0" i="0" u="none" strike="noStrike" kern="1200" baseline="0">
                <a:solidFill>
                  <a:schemeClr val="tx1">
                    <a:lumMod val="65000"/>
                    <a:lumOff val="35000"/>
                  </a:schemeClr>
                </a:solidFill>
                <a:latin typeface="+mn-lt"/>
                <a:ea typeface="+mn-ea"/>
                <a:cs typeface="+mn-cs"/>
              </a:defRPr>
            </a:pPr>
            <a:endParaRPr lang="pl-PL"/>
          </a:p>
        </c:txPr>
        <c:crossAx val="1"/>
        <c:crosses val="autoZero"/>
        <c:auto val="1"/>
        <c:lblAlgn val="ctr"/>
        <c:lblOffset val="100"/>
        <c:noMultiLvlLbl val="0"/>
      </c:catAx>
      <c:valAx>
        <c:axId val="1"/>
        <c:scaling>
          <c:orientation val="minMax"/>
        </c:scaling>
        <c:delete val="0"/>
        <c:axPos val="l"/>
        <c:majorGridlines>
          <c:spPr>
            <a:ln w="8729" cap="flat" cmpd="sng" algn="ctr">
              <a:solidFill>
                <a:schemeClr val="tx1">
                  <a:lumMod val="15000"/>
                  <a:lumOff val="85000"/>
                </a:schemeClr>
              </a:solidFill>
              <a:prstDash val="solid"/>
              <a:round/>
            </a:ln>
            <a:effectLst/>
          </c:spPr>
        </c:majorGridlines>
        <c:numFmt formatCode="General" sourceLinked="1"/>
        <c:majorTickMark val="none"/>
        <c:minorTickMark val="none"/>
        <c:tickLblPos val="nextTo"/>
        <c:spPr>
          <a:ln w="5841">
            <a:noFill/>
          </a:ln>
        </c:spPr>
        <c:txPr>
          <a:bodyPr rot="-60000000" spcFirstLastPara="1" vertOverflow="ellipsis" vert="horz" wrap="square" anchor="ctr" anchorCtr="1"/>
          <a:lstStyle/>
          <a:p>
            <a:pPr>
              <a:defRPr sz="1097" b="0" i="0" u="none" strike="noStrike" kern="1200" baseline="0">
                <a:solidFill>
                  <a:schemeClr val="tx1">
                    <a:lumMod val="65000"/>
                    <a:lumOff val="35000"/>
                  </a:schemeClr>
                </a:solidFill>
                <a:latin typeface="+mn-lt"/>
                <a:ea typeface="+mn-ea"/>
                <a:cs typeface="+mn-cs"/>
              </a:defRPr>
            </a:pPr>
            <a:endParaRPr lang="pl-PL"/>
          </a:p>
        </c:txPr>
        <c:crossAx val="940964528"/>
        <c:crosses val="autoZero"/>
        <c:crossBetween val="between"/>
      </c:valAx>
      <c:spPr>
        <a:noFill/>
        <a:ln w="23366">
          <a:noFill/>
        </a:ln>
      </c:spPr>
    </c:plotArea>
    <c:legend>
      <c:legendPos val="b"/>
      <c:overlay val="0"/>
      <c:spPr>
        <a:noFill/>
        <a:ln w="23366">
          <a:noFill/>
        </a:ln>
      </c:spPr>
      <c:txPr>
        <a:bodyPr rot="0" spcFirstLastPara="1" vertOverflow="ellipsis" vert="horz" wrap="square" anchor="ctr" anchorCtr="1"/>
        <a:lstStyle/>
        <a:p>
          <a:pPr>
            <a:defRPr sz="1097"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chart>
  <c:spPr>
    <a:noFill/>
    <a:ln>
      <a:noFill/>
    </a:ln>
  </c:spPr>
  <c:txPr>
    <a:bodyPr/>
    <a:lstStyle/>
    <a:p>
      <a:pPr>
        <a:defRPr/>
      </a:pPr>
      <a:endParaRPr lang="pl-PL"/>
    </a:p>
  </c:txPr>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barChart>
        <c:barDir val="col"/>
        <c:grouping val="clustered"/>
        <c:varyColors val="0"/>
        <c:ser>
          <c:idx val="0"/>
          <c:order val="0"/>
          <c:tx>
            <c:strRef>
              <c:f>Arkusz1!$B$1</c:f>
              <c:strCache>
                <c:ptCount val="1"/>
                <c:pt idx="0">
                  <c:v>śródlądowe</c:v>
                </c:pt>
              </c:strCache>
            </c:strRef>
          </c:tx>
          <c:spPr>
            <a:solidFill>
              <a:srgbClr val="FF0000"/>
            </a:solidFill>
            <a:ln w="25363">
              <a:noFill/>
            </a:ln>
          </c:spPr>
          <c:invertIfNegative val="0"/>
          <c:cat>
            <c:numRef>
              <c:f>Arkusz1!$A$2:$A$11</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numRef>
          </c:cat>
          <c:val>
            <c:numRef>
              <c:f>Arkusz1!$B$2:$B$11</c:f>
              <c:numCache>
                <c:formatCode>General</c:formatCode>
                <c:ptCount val="10"/>
                <c:pt idx="0">
                  <c:v>21</c:v>
                </c:pt>
                <c:pt idx="1">
                  <c:v>50</c:v>
                </c:pt>
                <c:pt idx="2">
                  <c:v>45</c:v>
                </c:pt>
                <c:pt idx="3">
                  <c:v>46</c:v>
                </c:pt>
                <c:pt idx="4">
                  <c:v>35</c:v>
                </c:pt>
                <c:pt idx="5">
                  <c:v>16</c:v>
                </c:pt>
                <c:pt idx="6">
                  <c:v>14</c:v>
                </c:pt>
                <c:pt idx="7">
                  <c:v>5</c:v>
                </c:pt>
                <c:pt idx="8">
                  <c:v>14</c:v>
                </c:pt>
                <c:pt idx="9">
                  <c:v>15</c:v>
                </c:pt>
              </c:numCache>
            </c:numRef>
          </c:val>
          <c:extLst>
            <c:ext xmlns:c16="http://schemas.microsoft.com/office/drawing/2014/chart" uri="{C3380CC4-5D6E-409C-BE32-E72D297353CC}">
              <c16:uniqueId val="{00000000-4473-4542-BBE6-0A35708C8A43}"/>
            </c:ext>
          </c:extLst>
        </c:ser>
        <c:ser>
          <c:idx val="1"/>
          <c:order val="1"/>
          <c:tx>
            <c:strRef>
              <c:f>Arkusz1!$C$1</c:f>
              <c:strCache>
                <c:ptCount val="1"/>
                <c:pt idx="0">
                  <c:v>morskie</c:v>
                </c:pt>
              </c:strCache>
            </c:strRef>
          </c:tx>
          <c:spPr>
            <a:solidFill>
              <a:srgbClr val="0070C0"/>
            </a:solidFill>
            <a:ln w="25363">
              <a:noFill/>
            </a:ln>
          </c:spPr>
          <c:invertIfNegative val="0"/>
          <c:cat>
            <c:numRef>
              <c:f>Arkusz1!$A$2:$A$11</c:f>
              <c:numCache>
                <c:formatCode>General</c:formatCode>
                <c:ptCount val="10"/>
                <c:pt idx="0">
                  <c:v>2013</c:v>
                </c:pt>
                <c:pt idx="1">
                  <c:v>2014</c:v>
                </c:pt>
                <c:pt idx="2">
                  <c:v>2015</c:v>
                </c:pt>
                <c:pt idx="3">
                  <c:v>2016</c:v>
                </c:pt>
                <c:pt idx="4">
                  <c:v>2017</c:v>
                </c:pt>
                <c:pt idx="5">
                  <c:v>2018</c:v>
                </c:pt>
                <c:pt idx="6">
                  <c:v>2019</c:v>
                </c:pt>
                <c:pt idx="7">
                  <c:v>2020</c:v>
                </c:pt>
                <c:pt idx="8">
                  <c:v>2021</c:v>
                </c:pt>
                <c:pt idx="9">
                  <c:v>2022</c:v>
                </c:pt>
              </c:numCache>
            </c:numRef>
          </c:cat>
          <c:val>
            <c:numRef>
              <c:f>Arkusz1!$C$2:$C$11</c:f>
              <c:numCache>
                <c:formatCode>General</c:formatCode>
                <c:ptCount val="10"/>
                <c:pt idx="0">
                  <c:v>48</c:v>
                </c:pt>
                <c:pt idx="1">
                  <c:v>23</c:v>
                </c:pt>
                <c:pt idx="2">
                  <c:v>32</c:v>
                </c:pt>
                <c:pt idx="3">
                  <c:v>38</c:v>
                </c:pt>
                <c:pt idx="4">
                  <c:v>29</c:v>
                </c:pt>
                <c:pt idx="5">
                  <c:v>6</c:v>
                </c:pt>
                <c:pt idx="6">
                  <c:v>2</c:v>
                </c:pt>
                <c:pt idx="7">
                  <c:v>2</c:v>
                </c:pt>
                <c:pt idx="8">
                  <c:v>5</c:v>
                </c:pt>
                <c:pt idx="9">
                  <c:v>1</c:v>
                </c:pt>
              </c:numCache>
            </c:numRef>
          </c:val>
          <c:extLst>
            <c:ext xmlns:c16="http://schemas.microsoft.com/office/drawing/2014/chart" uri="{C3380CC4-5D6E-409C-BE32-E72D297353CC}">
              <c16:uniqueId val="{00000001-4473-4542-BBE6-0A35708C8A43}"/>
            </c:ext>
          </c:extLst>
        </c:ser>
        <c:dLbls>
          <c:showLegendKey val="0"/>
          <c:showVal val="0"/>
          <c:showCatName val="0"/>
          <c:showSerName val="0"/>
          <c:showPercent val="0"/>
          <c:showBubbleSize val="0"/>
        </c:dLbls>
        <c:gapWidth val="219"/>
        <c:overlap val="-27"/>
        <c:axId val="941785840"/>
        <c:axId val="1"/>
      </c:barChart>
      <c:catAx>
        <c:axId val="941785840"/>
        <c:scaling>
          <c:orientation val="minMax"/>
        </c:scaling>
        <c:delete val="0"/>
        <c:axPos val="b"/>
        <c:title>
          <c:tx>
            <c:rich>
              <a:bodyPr/>
              <a:lstStyle/>
              <a:p>
                <a:pPr>
                  <a:defRPr sz="999" b="0" i="0" u="none" strike="noStrike" baseline="0">
                    <a:solidFill>
                      <a:srgbClr val="333333"/>
                    </a:solidFill>
                    <a:latin typeface="Calibri"/>
                    <a:ea typeface="Calibri"/>
                    <a:cs typeface="Calibri"/>
                  </a:defRPr>
                </a:pPr>
                <a:r>
                  <a:rPr lang="pl-PL"/>
                  <a:t>rok</a:t>
                </a:r>
              </a:p>
            </c:rich>
          </c:tx>
          <c:layout>
            <c:manualLayout>
              <c:xMode val="edge"/>
              <c:yMode val="edge"/>
              <c:x val="0.499342046529898"/>
              <c:y val="0.84254567857474405"/>
            </c:manualLayout>
          </c:layout>
          <c:overlay val="0"/>
          <c:spPr>
            <a:noFill/>
            <a:ln w="25363">
              <a:noFill/>
            </a:ln>
          </c:spPr>
        </c:title>
        <c:numFmt formatCode="General" sourceLinked="1"/>
        <c:majorTickMark val="none"/>
        <c:minorTickMark val="none"/>
        <c:tickLblPos val="nextTo"/>
        <c:spPr>
          <a:noFill/>
          <a:ln w="9511" cap="flat" cmpd="sng" algn="ctr">
            <a:solidFill>
              <a:schemeClr val="tx1">
                <a:lumMod val="15000"/>
                <a:lumOff val="85000"/>
              </a:schemeClr>
            </a:solidFill>
            <a:round/>
          </a:ln>
          <a:effectLst/>
        </c:spPr>
        <c:txPr>
          <a:bodyPr rot="0" vert="horz"/>
          <a:lstStyle/>
          <a:p>
            <a:pPr>
              <a:defRPr sz="899" b="0" i="0" u="none" strike="noStrike" baseline="0">
                <a:solidFill>
                  <a:srgbClr val="333333"/>
                </a:solidFill>
                <a:latin typeface="Calibri"/>
                <a:ea typeface="Calibri"/>
                <a:cs typeface="Calibri"/>
              </a:defRPr>
            </a:pPr>
            <a:endParaRPr lang="pl-PL"/>
          </a:p>
        </c:txPr>
        <c:crossAx val="1"/>
        <c:crosses val="autoZero"/>
        <c:auto val="1"/>
        <c:lblAlgn val="ctr"/>
        <c:lblOffset val="100"/>
        <c:noMultiLvlLbl val="0"/>
      </c:catAx>
      <c:valAx>
        <c:axId val="1"/>
        <c:scaling>
          <c:orientation val="minMax"/>
        </c:scaling>
        <c:delete val="0"/>
        <c:axPos val="l"/>
        <c:title>
          <c:tx>
            <c:rich>
              <a:bodyPr/>
              <a:lstStyle/>
              <a:p>
                <a:pPr>
                  <a:defRPr sz="999" b="0" i="0" u="none" strike="noStrike" baseline="0">
                    <a:solidFill>
                      <a:srgbClr val="333333"/>
                    </a:solidFill>
                    <a:latin typeface="Calibri"/>
                    <a:ea typeface="Calibri"/>
                    <a:cs typeface="Calibri"/>
                  </a:defRPr>
                </a:pPr>
                <a:r>
                  <a:rPr lang="pl-PL"/>
                  <a:t>liczba</a:t>
                </a:r>
              </a:p>
            </c:rich>
          </c:tx>
          <c:overlay val="0"/>
          <c:spPr>
            <a:noFill/>
            <a:ln w="25363">
              <a:noFill/>
            </a:ln>
          </c:spPr>
        </c:title>
        <c:numFmt formatCode="General" sourceLinked="1"/>
        <c:majorTickMark val="none"/>
        <c:minorTickMark val="none"/>
        <c:tickLblPos val="nextTo"/>
        <c:spPr>
          <a:ln w="6341">
            <a:noFill/>
          </a:ln>
        </c:spPr>
        <c:txPr>
          <a:bodyPr rot="0" vert="horz"/>
          <a:lstStyle/>
          <a:p>
            <a:pPr>
              <a:defRPr sz="899" b="0" i="0" u="none" strike="noStrike" baseline="0">
                <a:solidFill>
                  <a:srgbClr val="333333"/>
                </a:solidFill>
                <a:latin typeface="Calibri"/>
                <a:ea typeface="Calibri"/>
                <a:cs typeface="Calibri"/>
              </a:defRPr>
            </a:pPr>
            <a:endParaRPr lang="pl-PL"/>
          </a:p>
        </c:txPr>
        <c:crossAx val="941785840"/>
        <c:crosses val="autoZero"/>
        <c:crossBetween val="between"/>
      </c:valAx>
      <c:spPr>
        <a:noFill/>
        <a:ln w="25363">
          <a:noFill/>
        </a:ln>
      </c:spPr>
    </c:plotArea>
    <c:legend>
      <c:legendPos val="b"/>
      <c:layout>
        <c:manualLayout>
          <c:xMode val="edge"/>
          <c:yMode val="edge"/>
          <c:x val="0.72270823289945896"/>
          <c:y val="0.84042872454448014"/>
          <c:w val="0.25419840377095726"/>
          <c:h val="6.7989973922070068E-2"/>
        </c:manualLayout>
      </c:layout>
      <c:overlay val="0"/>
      <c:spPr>
        <a:noFill/>
        <a:ln w="25363">
          <a:noFill/>
        </a:ln>
      </c:spPr>
      <c:txPr>
        <a:bodyPr/>
        <a:lstStyle/>
        <a:p>
          <a:pPr>
            <a:defRPr sz="824" b="0" i="0" u="none" strike="noStrike" baseline="0">
              <a:solidFill>
                <a:srgbClr val="333333"/>
              </a:solidFill>
              <a:latin typeface="Calibri"/>
              <a:ea typeface="Calibri"/>
              <a:cs typeface="Calibri"/>
            </a:defRPr>
          </a:pPr>
          <a:endParaRPr lang="pl-PL"/>
        </a:p>
      </c:txPr>
    </c:legend>
    <c:plotVisOnly val="1"/>
    <c:dispBlanksAs val="gap"/>
    <c:showDLblsOverMax val="0"/>
  </c:chart>
  <c:spPr>
    <a:solidFill>
      <a:schemeClr val="bg1"/>
    </a:solidFill>
    <a:ln w="9511" cap="flat" cmpd="sng" algn="ctr">
      <a:solidFill>
        <a:schemeClr val="tx1">
          <a:lumMod val="15000"/>
          <a:lumOff val="85000"/>
        </a:schemeClr>
      </a:solidFill>
      <a:round/>
    </a:ln>
    <a:effectLst/>
  </c:spPr>
  <c:txPr>
    <a:bodyPr/>
    <a:lstStyle/>
    <a:p>
      <a:pPr>
        <a:defRPr sz="999" b="0" i="0" u="none" strike="noStrike" baseline="0">
          <a:solidFill>
            <a:srgbClr val="000000"/>
          </a:solidFill>
          <a:latin typeface="Calibri"/>
          <a:ea typeface="Calibri"/>
          <a:cs typeface="Calibri"/>
        </a:defRPr>
      </a:pPr>
      <a:endParaRPr lang="pl-PL"/>
    </a:p>
  </c:txPr>
  <c:externalData r:id="rId2">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US"/>
              <a:t>9</a:t>
            </a:r>
            <a:r>
              <a:rPr lang="pl-PL"/>
              <a:t> </a:t>
            </a:r>
            <a:r>
              <a:rPr lang="en-US"/>
              <a:t>382 uczniów</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pl-PL"/>
        </a:p>
      </c:txPr>
    </c:title>
    <c:autoTitleDeleted val="0"/>
    <c:plotArea>
      <c:layout/>
      <c:barChart>
        <c:barDir val="col"/>
        <c:grouping val="clustered"/>
        <c:varyColors val="0"/>
        <c:ser>
          <c:idx val="0"/>
          <c:order val="0"/>
          <c:tx>
            <c:strRef>
              <c:f>wykresy!$U$10:$V$10</c:f>
              <c:strCache>
                <c:ptCount val="2"/>
                <c:pt idx="0">
                  <c:v>spełnia normy</c:v>
                </c:pt>
              </c:strCache>
            </c:strRef>
          </c:tx>
          <c:spPr>
            <a:solidFill>
              <a:srgbClr val="0070C0"/>
            </a:solidFill>
            <a:ln>
              <a:noFill/>
            </a:ln>
            <a:effectLst/>
          </c:spPr>
          <c:invertIfNegative val="0"/>
          <c:dPt>
            <c:idx val="0"/>
            <c:invertIfNegative val="0"/>
            <c:bubble3D val="0"/>
            <c:extLst>
              <c:ext xmlns:c16="http://schemas.microsoft.com/office/drawing/2014/chart" uri="{C3380CC4-5D6E-409C-BE32-E72D297353CC}">
                <c16:uniqueId val="{00000000-689B-4F9D-AE2C-62BB05855256}"/>
              </c:ext>
            </c:extLst>
          </c:dPt>
          <c:dPt>
            <c:idx val="1"/>
            <c:invertIfNegative val="0"/>
            <c:bubble3D val="0"/>
            <c:extLst>
              <c:ext xmlns:c16="http://schemas.microsoft.com/office/drawing/2014/chart" uri="{C3380CC4-5D6E-409C-BE32-E72D297353CC}">
                <c16:uniqueId val="{00000001-689B-4F9D-AE2C-62BB05855256}"/>
              </c:ext>
            </c:extLst>
          </c:dPt>
          <c:dLbls>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wykresy!$W$9:$X$9</c:f>
              <c:strCache>
                <c:ptCount val="2"/>
                <c:pt idx="0">
                  <c:v>wysoka norma 15%</c:v>
                </c:pt>
                <c:pt idx="1">
                  <c:v>niska norma 10%</c:v>
                </c:pt>
              </c:strCache>
            </c:strRef>
          </c:cat>
          <c:val>
            <c:numRef>
              <c:f>wykresy!$W$10:$X$10</c:f>
              <c:numCache>
                <c:formatCode>General</c:formatCode>
                <c:ptCount val="2"/>
                <c:pt idx="0">
                  <c:v>7908</c:v>
                </c:pt>
                <c:pt idx="1">
                  <c:v>4050</c:v>
                </c:pt>
              </c:numCache>
            </c:numRef>
          </c:val>
          <c:extLst>
            <c:ext xmlns:c16="http://schemas.microsoft.com/office/drawing/2014/chart" uri="{C3380CC4-5D6E-409C-BE32-E72D297353CC}">
              <c16:uniqueId val="{00000002-689B-4F9D-AE2C-62BB05855256}"/>
            </c:ext>
          </c:extLst>
        </c:ser>
        <c:ser>
          <c:idx val="1"/>
          <c:order val="1"/>
          <c:tx>
            <c:strRef>
              <c:f>wykresy!$U$11:$V$11</c:f>
              <c:strCache>
                <c:ptCount val="2"/>
                <c:pt idx="0">
                  <c:v>nie spełnia normy</c:v>
                </c:pt>
              </c:strCache>
            </c:strRef>
          </c:tx>
          <c:spPr>
            <a:solidFill>
              <a:srgbClr val="FF0000"/>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wykresy!$W$9:$X$9</c:f>
              <c:strCache>
                <c:ptCount val="2"/>
                <c:pt idx="0">
                  <c:v>wysoka norma 15%</c:v>
                </c:pt>
                <c:pt idx="1">
                  <c:v>niska norma 10%</c:v>
                </c:pt>
              </c:strCache>
            </c:strRef>
          </c:cat>
          <c:val>
            <c:numRef>
              <c:f>wykresy!$W$11:$X$11</c:f>
              <c:numCache>
                <c:formatCode>General</c:formatCode>
                <c:ptCount val="2"/>
                <c:pt idx="0">
                  <c:v>1474</c:v>
                </c:pt>
                <c:pt idx="1">
                  <c:v>5332</c:v>
                </c:pt>
              </c:numCache>
            </c:numRef>
          </c:val>
          <c:extLst>
            <c:ext xmlns:c16="http://schemas.microsoft.com/office/drawing/2014/chart" uri="{C3380CC4-5D6E-409C-BE32-E72D297353CC}">
              <c16:uniqueId val="{00000003-689B-4F9D-AE2C-62BB05855256}"/>
            </c:ext>
          </c:extLst>
        </c:ser>
        <c:dLbls>
          <c:dLblPos val="inEnd"/>
          <c:showLegendKey val="0"/>
          <c:showVal val="1"/>
          <c:showCatName val="0"/>
          <c:showSerName val="0"/>
          <c:showPercent val="0"/>
          <c:showBubbleSize val="0"/>
        </c:dLbls>
        <c:gapWidth val="219"/>
        <c:overlap val="-27"/>
        <c:axId val="1015151743"/>
        <c:axId val="1245910191"/>
      </c:barChart>
      <c:catAx>
        <c:axId val="1015151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crossAx val="1245910191"/>
        <c:crosses val="autoZero"/>
        <c:auto val="1"/>
        <c:lblAlgn val="ctr"/>
        <c:lblOffset val="100"/>
        <c:noMultiLvlLbl val="0"/>
      </c:catAx>
      <c:valAx>
        <c:axId val="124591019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crossAx val="1015151743"/>
        <c:crosses val="autoZero"/>
        <c:crossBetween val="between"/>
      </c:valAx>
      <c:spPr>
        <a:solidFill>
          <a:schemeClr val="bg1">
            <a:lumMod val="95000"/>
          </a:schemeClr>
        </a:solidFill>
        <a:ln>
          <a:solidFill>
            <a:schemeClr val="bg1">
              <a:lumMod val="95000"/>
            </a:schemeClr>
          </a:solid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pl-PL"/>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lumMod val="95000"/>
      </a:schemeClr>
    </a:solidFill>
    <a:ln w="9525" cap="flat" cmpd="sng" algn="ctr">
      <a:solidFill>
        <a:schemeClr val="tx1">
          <a:lumMod val="15000"/>
          <a:lumOff val="85000"/>
        </a:schemeClr>
      </a:solidFill>
      <a:round/>
    </a:ln>
    <a:effectLst/>
  </c:spPr>
  <c:txPr>
    <a:bodyPr/>
    <a:lstStyle/>
    <a:p>
      <a:pPr>
        <a:defRPr>
          <a:solidFill>
            <a:schemeClr val="tx1"/>
          </a:solidFill>
        </a:defRPr>
      </a:pPr>
      <a:endParaRPr lang="pl-PL"/>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całoroczne!$A$120</c:f>
              <c:strCache>
                <c:ptCount val="1"/>
                <c:pt idx="0">
                  <c:v>Zgłoszenia podejrzeń chorób zawodowych</c:v>
                </c:pt>
              </c:strCache>
            </c:strRef>
          </c:tx>
          <c:spPr>
            <a:solidFill>
              <a:srgbClr val="FF0000"/>
            </a:solidFill>
            <a:ln>
              <a:solidFill>
                <a:srgbClr val="FF0000"/>
              </a:solidFill>
            </a:ln>
          </c:spPr>
          <c:invertIfNegative val="0"/>
          <c:dLbls>
            <c:spPr>
              <a:solidFill>
                <a:srgbClr val="FF0000"/>
              </a:solidFill>
              <a:ln>
                <a:solidFill>
                  <a:srgbClr val="FF0000"/>
                </a:solidFill>
              </a:ln>
            </c:spPr>
            <c:txPr>
              <a:bodyPr/>
              <a:lstStyle/>
              <a:p>
                <a:pPr>
                  <a:defRPr sz="1200">
                    <a:solidFill>
                      <a:schemeClr val="bg1"/>
                    </a:solidFill>
                  </a:defRPr>
                </a:pPr>
                <a:endParaRPr lang="pl-PL"/>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całoroczne!$I$119:$S$119</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całoroczne!$I$120:$S$120</c:f>
              <c:numCache>
                <c:formatCode>General</c:formatCode>
                <c:ptCount val="11"/>
                <c:pt idx="0">
                  <c:v>138</c:v>
                </c:pt>
                <c:pt idx="1">
                  <c:v>138</c:v>
                </c:pt>
                <c:pt idx="2">
                  <c:v>140</c:v>
                </c:pt>
                <c:pt idx="3">
                  <c:v>126</c:v>
                </c:pt>
                <c:pt idx="4">
                  <c:v>129</c:v>
                </c:pt>
                <c:pt idx="5">
                  <c:v>173</c:v>
                </c:pt>
                <c:pt idx="6">
                  <c:v>189</c:v>
                </c:pt>
                <c:pt idx="7">
                  <c:v>159</c:v>
                </c:pt>
                <c:pt idx="8">
                  <c:v>104</c:v>
                </c:pt>
                <c:pt idx="9">
                  <c:v>111</c:v>
                </c:pt>
                <c:pt idx="10">
                  <c:v>147</c:v>
                </c:pt>
              </c:numCache>
            </c:numRef>
          </c:val>
          <c:extLst>
            <c:ext xmlns:c16="http://schemas.microsoft.com/office/drawing/2014/chart" uri="{C3380CC4-5D6E-409C-BE32-E72D297353CC}">
              <c16:uniqueId val="{00000000-2239-45B0-BF66-2D35013CDF32}"/>
            </c:ext>
          </c:extLst>
        </c:ser>
        <c:dLbls>
          <c:dLblPos val="inBase"/>
          <c:showLegendKey val="0"/>
          <c:showVal val="1"/>
          <c:showCatName val="0"/>
          <c:showSerName val="0"/>
          <c:showPercent val="0"/>
          <c:showBubbleSize val="0"/>
        </c:dLbls>
        <c:gapWidth val="150"/>
        <c:axId val="250226176"/>
        <c:axId val="250227712"/>
      </c:barChart>
      <c:lineChart>
        <c:grouping val="standard"/>
        <c:varyColors val="0"/>
        <c:ser>
          <c:idx val="1"/>
          <c:order val="1"/>
          <c:tx>
            <c:strRef>
              <c:f>całoroczne!$A$121</c:f>
              <c:strCache>
                <c:ptCount val="1"/>
                <c:pt idx="0">
                  <c:v>Liczba stwierdzonych chorób zawodowych</c:v>
                </c:pt>
              </c:strCache>
            </c:strRef>
          </c:tx>
          <c:spPr>
            <a:ln>
              <a:solidFill>
                <a:srgbClr val="0070C0"/>
              </a:solidFill>
            </a:ln>
          </c:spPr>
          <c:marker>
            <c:symbol val="none"/>
          </c:marker>
          <c:dLbls>
            <c:spPr>
              <a:solidFill>
                <a:srgbClr val="0070C0"/>
              </a:solidFill>
              <a:ln>
                <a:solidFill>
                  <a:srgbClr val="0070C0"/>
                </a:solidFill>
              </a:ln>
            </c:spPr>
            <c:txPr>
              <a:bodyPr/>
              <a:lstStyle/>
              <a:p>
                <a:pPr>
                  <a:defRPr sz="1200">
                    <a:solidFill>
                      <a:schemeClr val="bg1"/>
                    </a:solidFill>
                  </a:defRPr>
                </a:pPr>
                <a:endParaRPr lang="pl-PL"/>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całoroczne!$I$119:$S$119</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całoroczne!$I$121:$S$121</c:f>
              <c:numCache>
                <c:formatCode>General</c:formatCode>
                <c:ptCount val="11"/>
                <c:pt idx="0">
                  <c:v>91</c:v>
                </c:pt>
                <c:pt idx="1">
                  <c:v>65</c:v>
                </c:pt>
                <c:pt idx="2">
                  <c:v>80</c:v>
                </c:pt>
                <c:pt idx="3">
                  <c:v>65</c:v>
                </c:pt>
                <c:pt idx="4">
                  <c:v>76</c:v>
                </c:pt>
                <c:pt idx="5">
                  <c:v>83</c:v>
                </c:pt>
                <c:pt idx="6">
                  <c:v>99</c:v>
                </c:pt>
                <c:pt idx="7">
                  <c:v>95</c:v>
                </c:pt>
                <c:pt idx="8">
                  <c:v>76</c:v>
                </c:pt>
                <c:pt idx="9">
                  <c:v>72</c:v>
                </c:pt>
                <c:pt idx="10">
                  <c:v>79</c:v>
                </c:pt>
              </c:numCache>
            </c:numRef>
          </c:val>
          <c:smooth val="0"/>
          <c:extLst>
            <c:ext xmlns:c16="http://schemas.microsoft.com/office/drawing/2014/chart" uri="{C3380CC4-5D6E-409C-BE32-E72D297353CC}">
              <c16:uniqueId val="{00000001-2239-45B0-BF66-2D35013CDF32}"/>
            </c:ext>
          </c:extLst>
        </c:ser>
        <c:dLbls>
          <c:showLegendKey val="0"/>
          <c:showVal val="1"/>
          <c:showCatName val="0"/>
          <c:showSerName val="0"/>
          <c:showPercent val="0"/>
          <c:showBubbleSize val="0"/>
        </c:dLbls>
        <c:marker val="1"/>
        <c:smooth val="0"/>
        <c:axId val="250226176"/>
        <c:axId val="250227712"/>
      </c:lineChart>
      <c:catAx>
        <c:axId val="250226176"/>
        <c:scaling>
          <c:orientation val="minMax"/>
        </c:scaling>
        <c:delete val="0"/>
        <c:axPos val="b"/>
        <c:numFmt formatCode="General" sourceLinked="1"/>
        <c:majorTickMark val="out"/>
        <c:minorTickMark val="none"/>
        <c:tickLblPos val="nextTo"/>
        <c:crossAx val="250227712"/>
        <c:crosses val="autoZero"/>
        <c:auto val="1"/>
        <c:lblAlgn val="ctr"/>
        <c:lblOffset val="100"/>
        <c:noMultiLvlLbl val="0"/>
      </c:catAx>
      <c:valAx>
        <c:axId val="250227712"/>
        <c:scaling>
          <c:orientation val="minMax"/>
        </c:scaling>
        <c:delete val="0"/>
        <c:axPos val="l"/>
        <c:majorGridlines/>
        <c:numFmt formatCode="General" sourceLinked="1"/>
        <c:majorTickMark val="out"/>
        <c:minorTickMark val="none"/>
        <c:tickLblPos val="nextTo"/>
        <c:crossAx val="250226176"/>
        <c:crosses val="autoZero"/>
        <c:crossBetween val="between"/>
      </c:valAx>
    </c:plotArea>
    <c:legend>
      <c:legendPos val="b"/>
      <c:overlay val="0"/>
    </c:legend>
    <c:plotVisOnly val="1"/>
    <c:dispBlanksAs val="gap"/>
    <c:showDLblsOverMax val="0"/>
  </c:chart>
  <c:spPr>
    <a:ln>
      <a:noFill/>
    </a:ln>
  </c:sp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206538818810836E-2"/>
          <c:y val="2.8042853482364835E-2"/>
          <c:w val="0.91706503353747448"/>
          <c:h val="0.70014884747077477"/>
        </c:manualLayout>
      </c:layout>
      <c:barChart>
        <c:barDir val="col"/>
        <c:grouping val="clustered"/>
        <c:varyColors val="0"/>
        <c:ser>
          <c:idx val="0"/>
          <c:order val="0"/>
          <c:tx>
            <c:strRef>
              <c:f>całoroczne!$A$89</c:f>
              <c:strCache>
                <c:ptCount val="1"/>
                <c:pt idx="0">
                  <c:v>Stwierdzone choroby zawodowe - ogółem</c:v>
                </c:pt>
              </c:strCache>
            </c:strRef>
          </c:tx>
          <c:spPr>
            <a:solidFill>
              <a:srgbClr val="FF0000"/>
            </a:solidFill>
            <a:ln>
              <a:solidFill>
                <a:srgbClr val="FF0000"/>
              </a:solidFill>
            </a:ln>
          </c:spPr>
          <c:invertIfNegative val="0"/>
          <c:dLbls>
            <c:spPr>
              <a:solidFill>
                <a:srgbClr val="FF0000"/>
              </a:solidFill>
              <a:ln>
                <a:solidFill>
                  <a:srgbClr val="FF0000"/>
                </a:solidFill>
              </a:ln>
            </c:spPr>
            <c:txPr>
              <a:bodyPr/>
              <a:lstStyle/>
              <a:p>
                <a:pPr>
                  <a:defRPr sz="1200">
                    <a:solidFill>
                      <a:schemeClr val="bg1"/>
                    </a:solidFill>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całoroczne!$J$88:$T$88</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całoroczne!$J$89:$T$89</c:f>
              <c:numCache>
                <c:formatCode>General</c:formatCode>
                <c:ptCount val="11"/>
                <c:pt idx="0">
                  <c:v>91</c:v>
                </c:pt>
                <c:pt idx="1">
                  <c:v>65</c:v>
                </c:pt>
                <c:pt idx="2">
                  <c:v>80</c:v>
                </c:pt>
                <c:pt idx="3">
                  <c:v>65</c:v>
                </c:pt>
                <c:pt idx="4">
                  <c:v>76</c:v>
                </c:pt>
                <c:pt idx="5">
                  <c:v>83</c:v>
                </c:pt>
                <c:pt idx="6">
                  <c:v>99</c:v>
                </c:pt>
                <c:pt idx="7">
                  <c:v>95</c:v>
                </c:pt>
                <c:pt idx="8">
                  <c:v>76</c:v>
                </c:pt>
                <c:pt idx="9">
                  <c:v>72</c:v>
                </c:pt>
                <c:pt idx="10">
                  <c:v>79</c:v>
                </c:pt>
              </c:numCache>
            </c:numRef>
          </c:val>
          <c:extLst>
            <c:ext xmlns:c16="http://schemas.microsoft.com/office/drawing/2014/chart" uri="{C3380CC4-5D6E-409C-BE32-E72D297353CC}">
              <c16:uniqueId val="{00000000-3EDC-4BE7-9F4E-64C0CA5B6774}"/>
            </c:ext>
          </c:extLst>
        </c:ser>
        <c:ser>
          <c:idx val="1"/>
          <c:order val="1"/>
          <c:tx>
            <c:strRef>
              <c:f>całoroczne!$A$90</c:f>
              <c:strCache>
                <c:ptCount val="1"/>
                <c:pt idx="0">
                  <c:v>Choroby zakaźne lub pasożytnicze albo ich następstwa - ogółem</c:v>
                </c:pt>
              </c:strCache>
            </c:strRef>
          </c:tx>
          <c:spPr>
            <a:solidFill>
              <a:srgbClr val="0070C0"/>
            </a:solidFill>
            <a:ln>
              <a:solidFill>
                <a:srgbClr val="0070C0"/>
              </a:solidFill>
            </a:ln>
          </c:spPr>
          <c:invertIfNegative val="0"/>
          <c:dLbls>
            <c:dLbl>
              <c:idx val="6"/>
              <c:layout>
                <c:manualLayout>
                  <c:x val="-6.2457761642077507E-4"/>
                  <c:y val="-5.512222838855448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EDC-4BE7-9F4E-64C0CA5B6774}"/>
                </c:ext>
              </c:extLst>
            </c:dLbl>
            <c:spPr>
              <a:solidFill>
                <a:srgbClr val="0070C0"/>
              </a:solidFill>
              <a:ln>
                <a:solidFill>
                  <a:srgbClr val="0070C0"/>
                </a:solidFill>
              </a:ln>
            </c:spPr>
            <c:txPr>
              <a:bodyPr/>
              <a:lstStyle/>
              <a:p>
                <a:pPr>
                  <a:defRPr sz="1200">
                    <a:solidFill>
                      <a:schemeClr val="bg1"/>
                    </a:solidFill>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całoroczne!$J$88:$T$88</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całoroczne!$J$90:$T$90</c:f>
              <c:numCache>
                <c:formatCode>General</c:formatCode>
                <c:ptCount val="11"/>
                <c:pt idx="0">
                  <c:v>73</c:v>
                </c:pt>
                <c:pt idx="1">
                  <c:v>35</c:v>
                </c:pt>
                <c:pt idx="2">
                  <c:v>31</c:v>
                </c:pt>
                <c:pt idx="3">
                  <c:v>33</c:v>
                </c:pt>
                <c:pt idx="4">
                  <c:v>39</c:v>
                </c:pt>
                <c:pt idx="5">
                  <c:v>47</c:v>
                </c:pt>
                <c:pt idx="6">
                  <c:v>61</c:v>
                </c:pt>
                <c:pt idx="7">
                  <c:v>50</c:v>
                </c:pt>
                <c:pt idx="8">
                  <c:v>21</c:v>
                </c:pt>
                <c:pt idx="9">
                  <c:v>36</c:v>
                </c:pt>
                <c:pt idx="10">
                  <c:v>38</c:v>
                </c:pt>
              </c:numCache>
            </c:numRef>
          </c:val>
          <c:extLst>
            <c:ext xmlns:c16="http://schemas.microsoft.com/office/drawing/2014/chart" uri="{C3380CC4-5D6E-409C-BE32-E72D297353CC}">
              <c16:uniqueId val="{00000002-3EDC-4BE7-9F4E-64C0CA5B6774}"/>
            </c:ext>
          </c:extLst>
        </c:ser>
        <c:dLbls>
          <c:showLegendKey val="0"/>
          <c:showVal val="1"/>
          <c:showCatName val="0"/>
          <c:showSerName val="0"/>
          <c:showPercent val="0"/>
          <c:showBubbleSize val="0"/>
        </c:dLbls>
        <c:gapWidth val="150"/>
        <c:axId val="249824384"/>
        <c:axId val="249825920"/>
      </c:barChart>
      <c:lineChart>
        <c:grouping val="standard"/>
        <c:varyColors val="0"/>
        <c:ser>
          <c:idx val="2"/>
          <c:order val="2"/>
          <c:tx>
            <c:strRef>
              <c:f>całoroczne!$A$91</c:f>
              <c:strCache>
                <c:ptCount val="1"/>
                <c:pt idx="0">
                  <c:v>Borelioza</c:v>
                </c:pt>
              </c:strCache>
            </c:strRef>
          </c:tx>
          <c:spPr>
            <a:ln>
              <a:solidFill>
                <a:schemeClr val="accent5">
                  <a:lumMod val="60000"/>
                  <a:lumOff val="40000"/>
                </a:schemeClr>
              </a:solidFill>
            </a:ln>
          </c:spPr>
          <c:marker>
            <c:symbol val="none"/>
          </c:marker>
          <c:dLbls>
            <c:spPr>
              <a:solidFill>
                <a:schemeClr val="accent5">
                  <a:lumMod val="60000"/>
                  <a:lumOff val="40000"/>
                </a:schemeClr>
              </a:solidFill>
              <a:ln>
                <a:noFill/>
              </a:ln>
            </c:spPr>
            <c:txPr>
              <a:bodyPr/>
              <a:lstStyle/>
              <a:p>
                <a:pPr>
                  <a:defRPr sz="1200">
                    <a:solidFill>
                      <a:schemeClr val="bg1"/>
                    </a:solidFill>
                  </a:defRPr>
                </a:pPr>
                <a:endParaRPr lang="pl-PL"/>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całoroczne!$J$88:$T$88</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całoroczne!$J$91:$T$91</c:f>
              <c:numCache>
                <c:formatCode>General</c:formatCode>
                <c:ptCount val="11"/>
                <c:pt idx="0">
                  <c:v>63</c:v>
                </c:pt>
                <c:pt idx="1">
                  <c:v>33</c:v>
                </c:pt>
                <c:pt idx="2">
                  <c:v>28</c:v>
                </c:pt>
                <c:pt idx="3">
                  <c:v>32</c:v>
                </c:pt>
                <c:pt idx="4">
                  <c:v>37</c:v>
                </c:pt>
                <c:pt idx="5">
                  <c:v>43</c:v>
                </c:pt>
                <c:pt idx="6">
                  <c:v>53</c:v>
                </c:pt>
                <c:pt idx="7">
                  <c:v>49</c:v>
                </c:pt>
                <c:pt idx="8">
                  <c:v>18</c:v>
                </c:pt>
                <c:pt idx="9">
                  <c:v>34</c:v>
                </c:pt>
                <c:pt idx="10">
                  <c:v>33</c:v>
                </c:pt>
              </c:numCache>
            </c:numRef>
          </c:val>
          <c:smooth val="0"/>
          <c:extLst>
            <c:ext xmlns:c16="http://schemas.microsoft.com/office/drawing/2014/chart" uri="{C3380CC4-5D6E-409C-BE32-E72D297353CC}">
              <c16:uniqueId val="{00000003-3EDC-4BE7-9F4E-64C0CA5B6774}"/>
            </c:ext>
          </c:extLst>
        </c:ser>
        <c:dLbls>
          <c:showLegendKey val="0"/>
          <c:showVal val="0"/>
          <c:showCatName val="0"/>
          <c:showSerName val="0"/>
          <c:showPercent val="0"/>
          <c:showBubbleSize val="0"/>
        </c:dLbls>
        <c:marker val="1"/>
        <c:smooth val="0"/>
        <c:axId val="249824384"/>
        <c:axId val="249825920"/>
      </c:lineChart>
      <c:catAx>
        <c:axId val="249824384"/>
        <c:scaling>
          <c:orientation val="minMax"/>
        </c:scaling>
        <c:delete val="0"/>
        <c:axPos val="b"/>
        <c:numFmt formatCode="General" sourceLinked="1"/>
        <c:majorTickMark val="none"/>
        <c:minorTickMark val="none"/>
        <c:tickLblPos val="nextTo"/>
        <c:crossAx val="249825920"/>
        <c:crosses val="autoZero"/>
        <c:auto val="1"/>
        <c:lblAlgn val="ctr"/>
        <c:lblOffset val="100"/>
        <c:noMultiLvlLbl val="0"/>
      </c:catAx>
      <c:valAx>
        <c:axId val="249825920"/>
        <c:scaling>
          <c:orientation val="minMax"/>
        </c:scaling>
        <c:delete val="0"/>
        <c:axPos val="l"/>
        <c:majorGridlines/>
        <c:numFmt formatCode="General" sourceLinked="1"/>
        <c:majorTickMark val="none"/>
        <c:minorTickMark val="none"/>
        <c:tickLblPos val="nextTo"/>
        <c:spPr>
          <a:ln w="9525">
            <a:noFill/>
          </a:ln>
        </c:spPr>
        <c:crossAx val="249824384"/>
        <c:crosses val="autoZero"/>
        <c:crossBetween val="between"/>
      </c:valAx>
    </c:plotArea>
    <c:legend>
      <c:legendPos val="b"/>
      <c:overlay val="0"/>
    </c:legend>
    <c:plotVisOnly val="1"/>
    <c:dispBlanksAs val="gap"/>
    <c:showDLblsOverMax val="0"/>
  </c:chart>
  <c:spPr>
    <a:ln>
      <a:noFill/>
    </a:ln>
  </c:sp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5755573541461691E-2"/>
          <c:y val="7.1978840482777487E-2"/>
          <c:w val="0.92254910443886806"/>
          <c:h val="0.7019397824205118"/>
        </c:manualLayout>
      </c:layout>
      <c:lineChart>
        <c:grouping val="standard"/>
        <c:varyColors val="0"/>
        <c:ser>
          <c:idx val="0"/>
          <c:order val="0"/>
          <c:tx>
            <c:strRef>
              <c:f>całoroczne!$C$145</c:f>
              <c:strCache>
                <c:ptCount val="1"/>
                <c:pt idx="0">
                  <c:v>2022</c:v>
                </c:pt>
              </c:strCache>
            </c:strRef>
          </c:tx>
          <c:spPr>
            <a:ln>
              <a:solidFill>
                <a:srgbClr val="FF0000"/>
              </a:solidFill>
            </a:ln>
          </c:spPr>
          <c:marker>
            <c:symbol val="none"/>
          </c:marker>
          <c:dLbls>
            <c:dLbl>
              <c:idx val="4"/>
              <c:layout>
                <c:manualLayout>
                  <c:x val="-3.7297862039089774E-2"/>
                  <c:y val="-4.95453219862668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186-41A9-846E-C33195EF51DA}"/>
                </c:ext>
              </c:extLst>
            </c:dLbl>
            <c:dLbl>
              <c:idx val="8"/>
              <c:layout>
                <c:manualLayout>
                  <c:x val="-2.4352878220319625E-2"/>
                  <c:y val="5.7745433335984519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186-41A9-846E-C33195EF51DA}"/>
                </c:ext>
              </c:extLst>
            </c:dLbl>
            <c:dLbl>
              <c:idx val="9"/>
              <c:dLblPos val="b"/>
              <c:showLegendKey val="0"/>
              <c:showVal val="1"/>
              <c:showCatName val="0"/>
              <c:showSerName val="0"/>
              <c:showPercent val="0"/>
              <c:showBubbleSize val="0"/>
              <c:extLst>
                <c:ext xmlns:c15="http://schemas.microsoft.com/office/drawing/2012/chart" uri="{CE6537A1-D6FC-4f65-9D91-7224C49458BB}">
                  <c15:layout>
                    <c:manualLayout>
                      <c:w val="1.8500624315164488E-2"/>
                      <c:h val="7.2154882154882152E-2"/>
                    </c:manualLayout>
                  </c15:layout>
                </c:ext>
                <c:ext xmlns:c16="http://schemas.microsoft.com/office/drawing/2014/chart" uri="{C3380CC4-5D6E-409C-BE32-E72D297353CC}">
                  <c16:uniqueId val="{00000002-2186-41A9-846E-C33195EF51DA}"/>
                </c:ext>
              </c:extLst>
            </c:dLbl>
            <c:dLbl>
              <c:idx val="11"/>
              <c:layout>
                <c:manualLayout>
                  <c:x val="-9.2856011269390679E-3"/>
                  <c:y val="-2.116148360242848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186-41A9-846E-C33195EF51DA}"/>
                </c:ext>
              </c:extLst>
            </c:dLbl>
            <c:spPr>
              <a:solidFill>
                <a:srgbClr val="FF0000"/>
              </a:solidFill>
              <a:ln>
                <a:solidFill>
                  <a:srgbClr val="FF0000"/>
                </a:solidFill>
              </a:ln>
            </c:spPr>
            <c:txPr>
              <a:bodyPr/>
              <a:lstStyle/>
              <a:p>
                <a:pPr>
                  <a:defRPr sz="1200">
                    <a:solidFill>
                      <a:schemeClr val="bg1"/>
                    </a:solidFill>
                  </a:defRPr>
                </a:pPr>
                <a:endParaRPr lang="pl-PL"/>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całoroczne!$A$146:$A$157</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całoroczne!$C$146:$C$157</c:f>
              <c:numCache>
                <c:formatCode>General</c:formatCode>
                <c:ptCount val="12"/>
                <c:pt idx="0">
                  <c:v>7</c:v>
                </c:pt>
                <c:pt idx="1">
                  <c:v>3</c:v>
                </c:pt>
                <c:pt idx="2">
                  <c:v>6</c:v>
                </c:pt>
                <c:pt idx="3">
                  <c:v>3</c:v>
                </c:pt>
                <c:pt idx="4">
                  <c:v>10</c:v>
                </c:pt>
                <c:pt idx="5">
                  <c:v>5</c:v>
                </c:pt>
                <c:pt idx="6">
                  <c:v>0</c:v>
                </c:pt>
                <c:pt idx="7">
                  <c:v>5</c:v>
                </c:pt>
                <c:pt idx="8">
                  <c:v>0</c:v>
                </c:pt>
                <c:pt idx="9">
                  <c:v>0</c:v>
                </c:pt>
                <c:pt idx="10">
                  <c:v>0</c:v>
                </c:pt>
                <c:pt idx="11">
                  <c:v>4</c:v>
                </c:pt>
              </c:numCache>
            </c:numRef>
          </c:val>
          <c:smooth val="0"/>
          <c:extLst>
            <c:ext xmlns:c16="http://schemas.microsoft.com/office/drawing/2014/chart" uri="{C3380CC4-5D6E-409C-BE32-E72D297353CC}">
              <c16:uniqueId val="{00000004-2186-41A9-846E-C33195EF51DA}"/>
            </c:ext>
          </c:extLst>
        </c:ser>
        <c:ser>
          <c:idx val="1"/>
          <c:order val="1"/>
          <c:tx>
            <c:strRef>
              <c:f>całoroczne!$D$145</c:f>
              <c:strCache>
                <c:ptCount val="1"/>
                <c:pt idx="0">
                  <c:v>2021</c:v>
                </c:pt>
              </c:strCache>
            </c:strRef>
          </c:tx>
          <c:spPr>
            <a:ln>
              <a:solidFill>
                <a:srgbClr val="0070C0"/>
              </a:solidFill>
            </a:ln>
          </c:spPr>
          <c:marker>
            <c:symbol val="none"/>
          </c:marker>
          <c:dLbls>
            <c:dLbl>
              <c:idx val="0"/>
              <c:layout>
                <c:manualLayout>
                  <c:x val="-3.7601914768810515E-2"/>
                  <c:y val="-4.136350380444874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186-41A9-846E-C33195EF51DA}"/>
                </c:ext>
              </c:extLst>
            </c:dLbl>
            <c:dLbl>
              <c:idx val="2"/>
              <c:layout>
                <c:manualLayout>
                  <c:x val="-1.1500772843851289E-2"/>
                  <c:y val="-2.116148360242848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2186-41A9-846E-C33195EF51DA}"/>
                </c:ext>
              </c:extLst>
            </c:dLbl>
            <c:dLbl>
              <c:idx val="4"/>
              <c:layout>
                <c:manualLayout>
                  <c:x val="-1.1407894401549322E-2"/>
                  <c:y val="2.597656353561865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186-41A9-846E-C33195EF51DA}"/>
                </c:ext>
              </c:extLst>
            </c:dLbl>
            <c:dLbl>
              <c:idx val="5"/>
              <c:layout>
                <c:manualLayout>
                  <c:x val="-2.8003922021982161E-3"/>
                  <c:y val="-4.3264667674116492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2186-41A9-846E-C33195EF51DA}"/>
                </c:ext>
              </c:extLst>
            </c:dLbl>
            <c:dLbl>
              <c:idx val="6"/>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2186-41A9-846E-C33195EF51DA}"/>
                </c:ext>
              </c:extLst>
            </c:dLbl>
            <c:dLbl>
              <c:idx val="7"/>
              <c:layout>
                <c:manualLayout>
                  <c:x val="-6.2529704178494814E-4"/>
                  <c:y val="-5.774278215223097E-3"/>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2186-41A9-846E-C33195EF51DA}"/>
                </c:ext>
              </c:extLst>
            </c:dLbl>
            <c:dLbl>
              <c:idx val="8"/>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2186-41A9-846E-C33195EF51DA}"/>
                </c:ext>
              </c:extLst>
            </c:dLbl>
            <c:dLbl>
              <c:idx val="9"/>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2186-41A9-846E-C33195EF51DA}"/>
                </c:ext>
              </c:extLst>
            </c:dLbl>
            <c:dLbl>
              <c:idx val="10"/>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2186-41A9-846E-C33195EF51DA}"/>
                </c:ext>
              </c:extLst>
            </c:dLbl>
            <c:dLbl>
              <c:idx val="11"/>
              <c:layout>
                <c:manualLayout>
                  <c:x val="-7.1505825230249115E-3"/>
                  <c:y val="-1.587528831623319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2186-41A9-846E-C33195EF51DA}"/>
                </c:ext>
              </c:extLst>
            </c:dLbl>
            <c:spPr>
              <a:solidFill>
                <a:srgbClr val="0070C0"/>
              </a:solidFill>
              <a:ln>
                <a:solidFill>
                  <a:srgbClr val="0070C0"/>
                </a:solidFill>
              </a:ln>
            </c:spPr>
            <c:txPr>
              <a:bodyPr/>
              <a:lstStyle/>
              <a:p>
                <a:pPr>
                  <a:defRPr sz="1200">
                    <a:solidFill>
                      <a:schemeClr val="bg1"/>
                    </a:solidFill>
                  </a:defRPr>
                </a:pPr>
                <a:endParaRPr lang="pl-PL"/>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całoroczne!$A$146:$A$157</c:f>
              <c:strCache>
                <c:ptCount val="12"/>
                <c:pt idx="0">
                  <c:v>styczeń</c:v>
                </c:pt>
                <c:pt idx="1">
                  <c:v>luty</c:v>
                </c:pt>
                <c:pt idx="2">
                  <c:v>marzec</c:v>
                </c:pt>
                <c:pt idx="3">
                  <c:v>kwiecień</c:v>
                </c:pt>
                <c:pt idx="4">
                  <c:v>maj</c:v>
                </c:pt>
                <c:pt idx="5">
                  <c:v>czerwiec</c:v>
                </c:pt>
                <c:pt idx="6">
                  <c:v>lipiec</c:v>
                </c:pt>
                <c:pt idx="7">
                  <c:v>sierpień</c:v>
                </c:pt>
                <c:pt idx="8">
                  <c:v>wrzesień</c:v>
                </c:pt>
                <c:pt idx="9">
                  <c:v>październik</c:v>
                </c:pt>
                <c:pt idx="10">
                  <c:v>listopad</c:v>
                </c:pt>
                <c:pt idx="11">
                  <c:v>grudzień</c:v>
                </c:pt>
              </c:strCache>
            </c:strRef>
          </c:cat>
          <c:val>
            <c:numRef>
              <c:f>całoroczne!$D$146:$D$157</c:f>
              <c:numCache>
                <c:formatCode>General</c:formatCode>
                <c:ptCount val="12"/>
                <c:pt idx="0">
                  <c:v>0</c:v>
                </c:pt>
                <c:pt idx="1">
                  <c:v>7</c:v>
                </c:pt>
                <c:pt idx="2">
                  <c:v>10</c:v>
                </c:pt>
                <c:pt idx="3">
                  <c:v>7</c:v>
                </c:pt>
                <c:pt idx="4">
                  <c:v>4</c:v>
                </c:pt>
                <c:pt idx="5">
                  <c:v>9</c:v>
                </c:pt>
                <c:pt idx="6">
                  <c:v>6</c:v>
                </c:pt>
                <c:pt idx="7">
                  <c:v>7</c:v>
                </c:pt>
                <c:pt idx="8">
                  <c:v>9</c:v>
                </c:pt>
                <c:pt idx="9">
                  <c:v>9</c:v>
                </c:pt>
                <c:pt idx="10">
                  <c:v>6</c:v>
                </c:pt>
                <c:pt idx="11">
                  <c:v>5</c:v>
                </c:pt>
              </c:numCache>
            </c:numRef>
          </c:val>
          <c:smooth val="0"/>
          <c:extLst>
            <c:ext xmlns:c16="http://schemas.microsoft.com/office/drawing/2014/chart" uri="{C3380CC4-5D6E-409C-BE32-E72D297353CC}">
              <c16:uniqueId val="{0000000F-2186-41A9-846E-C33195EF51DA}"/>
            </c:ext>
          </c:extLst>
        </c:ser>
        <c:dLbls>
          <c:dLblPos val="t"/>
          <c:showLegendKey val="0"/>
          <c:showVal val="1"/>
          <c:showCatName val="0"/>
          <c:showSerName val="0"/>
          <c:showPercent val="0"/>
          <c:showBubbleSize val="0"/>
        </c:dLbls>
        <c:smooth val="0"/>
        <c:axId val="249930496"/>
        <c:axId val="249932032"/>
      </c:lineChart>
      <c:catAx>
        <c:axId val="249930496"/>
        <c:scaling>
          <c:orientation val="minMax"/>
        </c:scaling>
        <c:delete val="0"/>
        <c:axPos val="b"/>
        <c:numFmt formatCode="General" sourceLinked="0"/>
        <c:majorTickMark val="out"/>
        <c:minorTickMark val="none"/>
        <c:tickLblPos val="nextTo"/>
        <c:crossAx val="249932032"/>
        <c:crosses val="autoZero"/>
        <c:auto val="1"/>
        <c:lblAlgn val="ctr"/>
        <c:lblOffset val="100"/>
        <c:noMultiLvlLbl val="0"/>
      </c:catAx>
      <c:valAx>
        <c:axId val="249932032"/>
        <c:scaling>
          <c:orientation val="minMax"/>
        </c:scaling>
        <c:delete val="0"/>
        <c:axPos val="l"/>
        <c:majorGridlines/>
        <c:numFmt formatCode="General" sourceLinked="1"/>
        <c:majorTickMark val="out"/>
        <c:minorTickMark val="none"/>
        <c:tickLblPos val="nextTo"/>
        <c:crossAx val="249930496"/>
        <c:crosses val="autoZero"/>
        <c:crossBetween val="between"/>
      </c:valAx>
    </c:plotArea>
    <c:legend>
      <c:legendPos val="b"/>
      <c:overlay val="0"/>
    </c:legend>
    <c:plotVisOnly val="1"/>
    <c:dispBlanksAs val="gap"/>
    <c:showDLblsOverMax val="0"/>
  </c:chart>
  <c:spPr>
    <a:ln>
      <a:noFill/>
    </a:ln>
  </c:sp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całoroczne!$A$194</c:f>
              <c:strCache>
                <c:ptCount val="1"/>
                <c:pt idx="0">
                  <c:v>do 18 r.ż.</c:v>
                </c:pt>
              </c:strCache>
            </c:strRef>
          </c:tx>
          <c:spPr>
            <a:ln w="28575" cap="rnd">
              <a:solidFill>
                <a:srgbClr val="FF0000"/>
              </a:solidFill>
              <a:round/>
            </a:ln>
            <a:effectLst/>
          </c:spPr>
          <c:marker>
            <c:symbol val="none"/>
          </c:marker>
          <c:dLbls>
            <c:dLbl>
              <c:idx val="1"/>
              <c:layout>
                <c:manualLayout>
                  <c:x val="-3.3725290065305648E-2"/>
                  <c:y val="4.000860700403159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EBD-486A-A20A-50356443158F}"/>
                </c:ext>
              </c:extLst>
            </c:dLbl>
            <c:dLbl>
              <c:idx val="4"/>
              <c:layout>
                <c:manualLayout>
                  <c:x val="-4.2555310605532568E-2"/>
                  <c:y val="2.957836356872004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EBD-486A-A20A-50356443158F}"/>
                </c:ext>
              </c:extLst>
            </c:dLbl>
            <c:dLbl>
              <c:idx val="5"/>
              <c:layout>
                <c:manualLayout>
                  <c:x val="-1.6065248984851902E-2"/>
                  <c:y val="-3.995659266669020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EBD-486A-A20A-50356443158F}"/>
                </c:ext>
              </c:extLst>
            </c:dLbl>
            <c:spPr>
              <a:solidFill>
                <a:srgbClr val="FF0000"/>
              </a:solidFill>
              <a:ln>
                <a:solidFill>
                  <a:srgbClr val="FF0000"/>
                </a:solid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pl-PL"/>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całoroczne!$B$193:$J$193</c:f>
              <c:numCache>
                <c:formatCode>General</c:formatCode>
                <c:ptCount val="9"/>
                <c:pt idx="0">
                  <c:v>2014</c:v>
                </c:pt>
                <c:pt idx="1">
                  <c:v>2015</c:v>
                </c:pt>
                <c:pt idx="2">
                  <c:v>2016</c:v>
                </c:pt>
                <c:pt idx="3">
                  <c:v>2017</c:v>
                </c:pt>
                <c:pt idx="4">
                  <c:v>2018</c:v>
                </c:pt>
                <c:pt idx="5">
                  <c:v>2019</c:v>
                </c:pt>
                <c:pt idx="6">
                  <c:v>2020</c:v>
                </c:pt>
                <c:pt idx="7">
                  <c:v>2021</c:v>
                </c:pt>
                <c:pt idx="8">
                  <c:v>2022</c:v>
                </c:pt>
              </c:numCache>
            </c:numRef>
          </c:cat>
          <c:val>
            <c:numRef>
              <c:f>całoroczne!$B$194:$J$194</c:f>
              <c:numCache>
                <c:formatCode>0%</c:formatCode>
                <c:ptCount val="9"/>
                <c:pt idx="0">
                  <c:v>0.65</c:v>
                </c:pt>
                <c:pt idx="1">
                  <c:v>0.42718446601941745</c:v>
                </c:pt>
                <c:pt idx="2">
                  <c:v>0.58333333333333337</c:v>
                </c:pt>
                <c:pt idx="3">
                  <c:v>0.73584905660377353</c:v>
                </c:pt>
                <c:pt idx="4">
                  <c:v>0.4777777777777778</c:v>
                </c:pt>
                <c:pt idx="5">
                  <c:v>0.14285714285714285</c:v>
                </c:pt>
                <c:pt idx="6">
                  <c:v>0.10714285714285714</c:v>
                </c:pt>
                <c:pt idx="7">
                  <c:v>7.5949367088607597E-2</c:v>
                </c:pt>
                <c:pt idx="8">
                  <c:v>0.11627906976744186</c:v>
                </c:pt>
              </c:numCache>
            </c:numRef>
          </c:val>
          <c:smooth val="0"/>
          <c:extLst>
            <c:ext xmlns:c16="http://schemas.microsoft.com/office/drawing/2014/chart" uri="{C3380CC4-5D6E-409C-BE32-E72D297353CC}">
              <c16:uniqueId val="{00000003-3EBD-486A-A20A-50356443158F}"/>
            </c:ext>
          </c:extLst>
        </c:ser>
        <c:ser>
          <c:idx val="1"/>
          <c:order val="1"/>
          <c:tx>
            <c:strRef>
              <c:f>całoroczne!$A$195</c:f>
              <c:strCache>
                <c:ptCount val="1"/>
                <c:pt idx="0">
                  <c:v>powyżej 18 r.ż.</c:v>
                </c:pt>
              </c:strCache>
            </c:strRef>
          </c:tx>
          <c:spPr>
            <a:ln w="28575" cap="rnd">
              <a:solidFill>
                <a:srgbClr val="0070C0"/>
              </a:solidFill>
              <a:round/>
            </a:ln>
            <a:effectLst/>
          </c:spPr>
          <c:marker>
            <c:symbol val="none"/>
          </c:marker>
          <c:dLbls>
            <c:spPr>
              <a:solidFill>
                <a:srgbClr val="0070C0"/>
              </a:solidFill>
              <a:ln>
                <a:solidFill>
                  <a:srgbClr val="0070C0"/>
                </a:solid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pl-PL"/>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całoroczne!$B$193:$J$193</c:f>
              <c:numCache>
                <c:formatCode>General</c:formatCode>
                <c:ptCount val="9"/>
                <c:pt idx="0">
                  <c:v>2014</c:v>
                </c:pt>
                <c:pt idx="1">
                  <c:v>2015</c:v>
                </c:pt>
                <c:pt idx="2">
                  <c:v>2016</c:v>
                </c:pt>
                <c:pt idx="3">
                  <c:v>2017</c:v>
                </c:pt>
                <c:pt idx="4">
                  <c:v>2018</c:v>
                </c:pt>
                <c:pt idx="5">
                  <c:v>2019</c:v>
                </c:pt>
                <c:pt idx="6">
                  <c:v>2020</c:v>
                </c:pt>
                <c:pt idx="7">
                  <c:v>2021</c:v>
                </c:pt>
                <c:pt idx="8">
                  <c:v>2022</c:v>
                </c:pt>
              </c:numCache>
            </c:numRef>
          </c:cat>
          <c:val>
            <c:numRef>
              <c:f>całoroczne!$B$195:$J$195</c:f>
              <c:numCache>
                <c:formatCode>0%</c:formatCode>
                <c:ptCount val="9"/>
                <c:pt idx="0">
                  <c:v>0.3</c:v>
                </c:pt>
                <c:pt idx="1">
                  <c:v>0.49514563106796117</c:v>
                </c:pt>
                <c:pt idx="2">
                  <c:v>0.41666666666666669</c:v>
                </c:pt>
                <c:pt idx="3">
                  <c:v>0.26415094339622641</c:v>
                </c:pt>
                <c:pt idx="4">
                  <c:v>0.52222222222222225</c:v>
                </c:pt>
                <c:pt idx="5">
                  <c:v>0.8571428571428571</c:v>
                </c:pt>
                <c:pt idx="6">
                  <c:v>0.8928571428571429</c:v>
                </c:pt>
                <c:pt idx="7">
                  <c:v>0.92405063291139244</c:v>
                </c:pt>
                <c:pt idx="8">
                  <c:v>0.88372093023255816</c:v>
                </c:pt>
              </c:numCache>
            </c:numRef>
          </c:val>
          <c:smooth val="0"/>
          <c:extLst>
            <c:ext xmlns:c16="http://schemas.microsoft.com/office/drawing/2014/chart" uri="{C3380CC4-5D6E-409C-BE32-E72D297353CC}">
              <c16:uniqueId val="{00000004-3EBD-486A-A20A-50356443158F}"/>
            </c:ext>
          </c:extLst>
        </c:ser>
        <c:dLbls>
          <c:dLblPos val="t"/>
          <c:showLegendKey val="0"/>
          <c:showVal val="1"/>
          <c:showCatName val="0"/>
          <c:showSerName val="0"/>
          <c:showPercent val="0"/>
          <c:showBubbleSize val="0"/>
        </c:dLbls>
        <c:smooth val="0"/>
        <c:axId val="730616255"/>
        <c:axId val="730612927"/>
      </c:lineChart>
      <c:catAx>
        <c:axId val="7306162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pl-PL"/>
          </a:p>
        </c:txPr>
        <c:crossAx val="730612927"/>
        <c:crosses val="autoZero"/>
        <c:auto val="1"/>
        <c:lblAlgn val="ctr"/>
        <c:lblOffset val="100"/>
        <c:noMultiLvlLbl val="0"/>
      </c:catAx>
      <c:valAx>
        <c:axId val="73061292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pl-PL"/>
          </a:p>
        </c:txPr>
        <c:crossAx val="73061625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pl-PL"/>
        </a:p>
      </c:txPr>
    </c:legend>
    <c:plotVisOnly val="1"/>
    <c:dispBlanksAs val="gap"/>
    <c:showDLblsOverMax val="0"/>
  </c:chart>
  <c:spPr>
    <a:solidFill>
      <a:schemeClr val="bg1"/>
    </a:solidFill>
    <a:ln w="9525" cap="flat" cmpd="sng" algn="ctr">
      <a:noFill/>
      <a:round/>
    </a:ln>
    <a:effectLst/>
  </c:spPr>
  <c:txPr>
    <a:bodyPr/>
    <a:lstStyle/>
    <a:p>
      <a:pPr>
        <a:defRPr/>
      </a:pPr>
      <a:endParaRPr lang="pl-PL"/>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Arkusz1!$F$19</c:f>
              <c:strCache>
                <c:ptCount val="1"/>
                <c:pt idx="0">
                  <c:v>Liczba przedszkoli</c:v>
                </c:pt>
              </c:strCache>
            </c:strRef>
          </c:tx>
          <c:spPr>
            <a:solidFill>
              <a:schemeClr val="accent1"/>
            </a:solidFill>
            <a:ln>
              <a:noFill/>
            </a:ln>
            <a:effectLst/>
          </c:spPr>
          <c:invertIfNegative val="0"/>
          <c:dPt>
            <c:idx val="0"/>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01-5F48-49C0-8CF9-87FF5C226157}"/>
              </c:ext>
            </c:extLst>
          </c:dPt>
          <c:dPt>
            <c:idx val="1"/>
            <c:invertIfNegative val="0"/>
            <c:bubble3D val="0"/>
            <c:spPr>
              <a:solidFill>
                <a:srgbClr val="0070C0"/>
              </a:solidFill>
              <a:ln>
                <a:noFill/>
              </a:ln>
              <a:effectLst/>
            </c:spPr>
            <c:extLst>
              <c:ext xmlns:c16="http://schemas.microsoft.com/office/drawing/2014/chart" uri="{C3380CC4-5D6E-409C-BE32-E72D297353CC}">
                <c16:uniqueId val="{00000003-5F48-49C0-8CF9-87FF5C226157}"/>
              </c:ext>
            </c:extLst>
          </c:dPt>
          <c:dPt>
            <c:idx val="2"/>
            <c:invertIfNegative val="0"/>
            <c:bubble3D val="0"/>
            <c:spPr>
              <a:solidFill>
                <a:srgbClr val="FF0000"/>
              </a:solidFill>
              <a:ln>
                <a:noFill/>
              </a:ln>
              <a:effectLst/>
            </c:spPr>
            <c:extLst>
              <c:ext xmlns:c16="http://schemas.microsoft.com/office/drawing/2014/chart" uri="{C3380CC4-5D6E-409C-BE32-E72D297353CC}">
                <c16:uniqueId val="{00000005-5F48-49C0-8CF9-87FF5C226157}"/>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Arkusz1!$E$20:$E$22</c:f>
              <c:strCache>
                <c:ptCount val="3"/>
                <c:pt idx="0">
                  <c:v>2019/2020</c:v>
                </c:pt>
                <c:pt idx="1">
                  <c:v>2020/2021</c:v>
                </c:pt>
                <c:pt idx="2">
                  <c:v>2021/2022</c:v>
                </c:pt>
              </c:strCache>
            </c:strRef>
          </c:cat>
          <c:val>
            <c:numRef>
              <c:f>Arkusz1!$F$20:$F$22</c:f>
              <c:numCache>
                <c:formatCode>General</c:formatCode>
                <c:ptCount val="3"/>
                <c:pt idx="0">
                  <c:v>74</c:v>
                </c:pt>
                <c:pt idx="1">
                  <c:v>118</c:v>
                </c:pt>
                <c:pt idx="2">
                  <c:v>183</c:v>
                </c:pt>
              </c:numCache>
            </c:numRef>
          </c:val>
          <c:extLst>
            <c:ext xmlns:c16="http://schemas.microsoft.com/office/drawing/2014/chart" uri="{C3380CC4-5D6E-409C-BE32-E72D297353CC}">
              <c16:uniqueId val="{00000006-5F48-49C0-8CF9-87FF5C226157}"/>
            </c:ext>
          </c:extLst>
        </c:ser>
        <c:dLbls>
          <c:dLblPos val="outEnd"/>
          <c:showLegendKey val="0"/>
          <c:showVal val="1"/>
          <c:showCatName val="0"/>
          <c:showSerName val="0"/>
          <c:showPercent val="0"/>
          <c:showBubbleSize val="0"/>
        </c:dLbls>
        <c:gapWidth val="219"/>
        <c:overlap val="-27"/>
        <c:axId val="737660016"/>
        <c:axId val="1044392448"/>
      </c:barChart>
      <c:catAx>
        <c:axId val="737660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pl-PL"/>
          </a:p>
        </c:txPr>
        <c:crossAx val="1044392448"/>
        <c:crosses val="autoZero"/>
        <c:auto val="1"/>
        <c:lblAlgn val="ctr"/>
        <c:lblOffset val="100"/>
        <c:noMultiLvlLbl val="0"/>
      </c:catAx>
      <c:valAx>
        <c:axId val="10443924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pl-PL"/>
          </a:p>
        </c:txPr>
        <c:crossAx val="73766001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pl-PL"/>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30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4.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6.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kiet 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kiet 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D44E6974C29F64AB251943E172B2B10" ma:contentTypeVersion="2" ma:contentTypeDescription="Create a new document." ma:contentTypeScope="" ma:versionID="48d7e77ea63cd2eda1b3b3be355b411b">
  <xsd:schema xmlns:xsd="http://www.w3.org/2001/XMLSchema" xmlns:xs="http://www.w3.org/2001/XMLSchema" xmlns:p="http://schemas.microsoft.com/office/2006/metadata/properties" xmlns:ns3="6dc1039a-9892-494e-a0ad-cb62b93289a0" targetNamespace="http://schemas.microsoft.com/office/2006/metadata/properties" ma:root="true" ma:fieldsID="f29e1b49c9972bc5e3556db002504dc7" ns3:_="">
    <xsd:import namespace="6dc1039a-9892-494e-a0ad-cb62b93289a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c1039a-9892-494e-a0ad-cb62b93289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CC0DFF-B016-42B1-89BD-BE912BFAF907}">
  <ds:schemaRefs>
    <ds:schemaRef ds:uri="http://schemas.microsoft.com/sharepoint/v3/contenttype/forms"/>
  </ds:schemaRefs>
</ds:datastoreItem>
</file>

<file path=customXml/itemProps2.xml><?xml version="1.0" encoding="utf-8"?>
<ds:datastoreItem xmlns:ds="http://schemas.openxmlformats.org/officeDocument/2006/customXml" ds:itemID="{22C08178-7E9A-4095-82A7-F8354278FCDA}">
  <ds:schemaRefs>
    <ds:schemaRef ds:uri="http://schemas.openxmlformats.org/officeDocument/2006/bibliography"/>
  </ds:schemaRefs>
</ds:datastoreItem>
</file>

<file path=customXml/itemProps3.xml><?xml version="1.0" encoding="utf-8"?>
<ds:datastoreItem xmlns:ds="http://schemas.openxmlformats.org/officeDocument/2006/customXml" ds:itemID="{8626A218-E85F-461B-9FA4-166ED2F15D85}">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ABB3BA0B-82C5-4A65-8E08-899D344165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c1039a-9892-494e-a0ad-cb62b93289a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be0b6a4-29c2-4378-8990-650e2e728074}" enabled="0" method="" siteId="{cbe0b6a4-29c2-4378-8990-650e2e728074}" removed="1"/>
</clbl:labelList>
</file>

<file path=docProps/app.xml><?xml version="1.0" encoding="utf-8"?>
<Properties xmlns="http://schemas.openxmlformats.org/officeDocument/2006/extended-properties" xmlns:vt="http://schemas.openxmlformats.org/officeDocument/2006/docPropsVTypes">
  <Template>Normal</Template>
  <TotalTime>36</TotalTime>
  <Pages>191</Pages>
  <Words>62074</Words>
  <Characters>372448</Characters>
  <Application>Microsoft Office Word</Application>
  <DocSecurity>0</DocSecurity>
  <Lines>3103</Lines>
  <Paragraphs>867</Paragraphs>
  <ScaleCrop>false</ScaleCrop>
  <HeadingPairs>
    <vt:vector size="2" baseType="variant">
      <vt:variant>
        <vt:lpstr>Tytuł</vt:lpstr>
      </vt:variant>
      <vt:variant>
        <vt:i4>1</vt:i4>
      </vt:variant>
    </vt:vector>
  </HeadingPairs>
  <TitlesOfParts>
    <vt:vector size="1" baseType="lpstr">
      <vt:lpstr/>
    </vt:vector>
  </TitlesOfParts>
  <Company/>
  <LinksUpToDate>false</LinksUpToDate>
  <CharactersWithSpaces>433655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WSSE Szczecin - Magdalena Mozdyniewicz</dc:creator>
  <cp:keywords/>
  <dc:description/>
  <cp:lastModifiedBy>WSSE Szczecin - Małgorzata Trocha</cp:lastModifiedBy>
  <cp:revision>17</cp:revision>
  <cp:lastPrinted>2023-04-28T12:35:00Z</cp:lastPrinted>
  <dcterms:created xsi:type="dcterms:W3CDTF">2023-05-24T08:58:00Z</dcterms:created>
  <dcterms:modified xsi:type="dcterms:W3CDTF">2023-05-24T11:45:00Z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0x0101006D44E6974C29F64AB251943E172B2B10</vt:lpwstr>
  </property>
</Properties>
</file>