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iUvinX95imuMB36jkX7McAqVNJ8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>
      <p:cViewPr varScale="1">
        <p:scale>
          <a:sx n="81" d="100"/>
          <a:sy n="81" d="100"/>
        </p:scale>
        <p:origin x="72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0" name="Google Shape;10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13" name="Google Shape;1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ajd tytułowy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7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i tekst pionowy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pionowy i teks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i zawartość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główek sekcji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wa elementy zawartości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ównanie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lko tytuł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sty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awartość z podpisem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4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az z podpisem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837535" y="1750443"/>
            <a:ext cx="8040300" cy="304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-PL" sz="4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Rozwój systemu monitoringu karier absolwentów</a:t>
            </a:r>
            <a:endParaRPr sz="4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pl-PL" sz="48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 absolwentek szkół ponadpodstawowych </a:t>
            </a:r>
            <a:endParaRPr sz="48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"/>
          <p:cNvSpPr txBox="1"/>
          <p:nvPr/>
        </p:nvSpPr>
        <p:spPr>
          <a:xfrm>
            <a:off x="634578" y="1185671"/>
            <a:ext cx="10758351" cy="5304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25000" lnSpcReduction="20000"/>
          </a:bodyPr>
          <a:lstStyle/>
          <a:p>
            <a:pPr marL="228600" marR="0" lvl="0" indent="-15748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1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Arial"/>
              <a:buNone/>
            </a:pPr>
            <a:r>
              <a:rPr lang="pl-PL" sz="12800" b="1" u="none" strike="noStrike" cap="none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Rozwój systemu monitoringu karier absolwentów</a:t>
            </a:r>
            <a:br>
              <a:rPr lang="pl-PL" sz="12800" b="1" u="none" strike="noStrike" cap="none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2800" b="1" u="none" strike="noStrike" cap="none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i absolwentek szkół ponadpodstawowych</a:t>
            </a: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060"/>
              </a:buClr>
              <a:buSzPct val="100000"/>
              <a:buFont typeface="Arial"/>
              <a:buNone/>
            </a:pPr>
            <a:endParaRPr sz="2000" b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69875" marR="0" lvl="0" indent="-269875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rgbClr val="2F5496"/>
              </a:buClr>
              <a:buSzPct val="100000"/>
              <a:buFont typeface="Noto Sans Symbols"/>
              <a:buChar char="▪"/>
            </a:pPr>
            <a:r>
              <a:rPr lang="pl-PL" sz="8000" b="1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Wnioskodawca:</a:t>
            </a:r>
            <a:br>
              <a:rPr lang="pl-PL" sz="8000" b="0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8000" dirty="0">
                <a:solidFill>
                  <a:srgbClr val="2F5496"/>
                </a:solidFill>
                <a:latin typeface="Calibri"/>
                <a:cs typeface="Calibri"/>
                <a:sym typeface="Calibri"/>
              </a:rPr>
              <a:t>Minister Edukacji Narodowej</a:t>
            </a:r>
          </a:p>
          <a:p>
            <a:pPr marL="269875" marR="0" lvl="0" indent="-269875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rgbClr val="2F5496"/>
              </a:buClr>
              <a:buSzPct val="100000"/>
              <a:buFont typeface="Noto Sans Symbols"/>
              <a:buChar char="▪"/>
            </a:pPr>
            <a:r>
              <a:rPr lang="pl-PL" sz="8000" b="1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Beneficjent:</a:t>
            </a:r>
            <a:br>
              <a:rPr lang="pl-PL" sz="8000" b="0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8000" b="0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Instytut Badań Edukacyjnych (IBE)</a:t>
            </a:r>
            <a:endParaRPr sz="8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69875" marR="0" lvl="0" indent="-269875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rgbClr val="2F5496"/>
              </a:buClr>
              <a:buSzPct val="100000"/>
              <a:buFont typeface="Noto Sans Symbols"/>
              <a:buChar char="▪"/>
            </a:pPr>
            <a:r>
              <a:rPr lang="pl-PL" sz="8000" b="1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Partner:</a:t>
            </a:r>
            <a:br>
              <a:rPr lang="pl-PL" sz="8000" b="0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8000" b="0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Centrum Informatyczne Edukacji (CIE)</a:t>
            </a:r>
            <a:endParaRPr sz="8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69875" marR="0" lvl="0" indent="-269875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rgbClr val="2F5496"/>
              </a:buClr>
              <a:buSzPct val="100000"/>
              <a:buFont typeface="Noto Sans Symbols"/>
              <a:buChar char="▪"/>
            </a:pPr>
            <a:r>
              <a:rPr lang="pl-PL" sz="8000" b="1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Źródło finansowania:</a:t>
            </a:r>
            <a:br>
              <a:rPr lang="pl-PL" sz="8000" b="1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8000" b="0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Program </a:t>
            </a:r>
            <a:r>
              <a:rPr lang="pl-PL" sz="8000" b="0" i="1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Fundusze Europejskie dla Rozwoju Społecznego</a:t>
            </a:r>
            <a:r>
              <a:rPr lang="pl-PL" sz="8000" b="0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 2021-2027 (FERS), Działanie 01.04 Rozwój systemu edukacji; Skarb Państwa (cz. 30)</a:t>
            </a:r>
            <a:endParaRPr sz="8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69875" marR="0" lvl="0" indent="-269875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rgbClr val="2F5496"/>
              </a:buClr>
              <a:buSzPct val="100000"/>
              <a:buFont typeface="Noto Sans Symbols"/>
              <a:buChar char="▪"/>
            </a:pPr>
            <a:r>
              <a:rPr lang="pl-PL" sz="8000" b="1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Całkowity koszt projektu:</a:t>
            </a:r>
            <a:br>
              <a:rPr lang="pl-PL" sz="8000" b="1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8000" b="0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12 938 240,67 zł </a:t>
            </a:r>
            <a:endParaRPr sz="8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69875" marR="0" lvl="0" indent="-269875" algn="l" rtl="0">
              <a:lnSpc>
                <a:spcPct val="110000"/>
              </a:lnSpc>
              <a:spcBef>
                <a:spcPts val="800"/>
              </a:spcBef>
              <a:spcAft>
                <a:spcPts val="0"/>
              </a:spcAft>
              <a:buClr>
                <a:srgbClr val="2F5496"/>
              </a:buClr>
              <a:buSzPct val="100000"/>
              <a:buFont typeface="Noto Sans Symbols"/>
              <a:buChar char="▪"/>
            </a:pPr>
            <a:r>
              <a:rPr lang="pl-PL" sz="8000" b="1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Planowany okres realizacji projektu:</a:t>
            </a:r>
            <a:br>
              <a:rPr lang="pl-PL" sz="8000" b="1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8000" b="0" i="0" u="none" strike="noStrike" cap="none" dirty="0">
                <a:solidFill>
                  <a:srgbClr val="2F5496"/>
                </a:solidFill>
                <a:latin typeface="Calibri"/>
                <a:ea typeface="Calibri"/>
                <a:cs typeface="Calibri"/>
                <a:sym typeface="Calibri"/>
              </a:rPr>
              <a:t>11-2023 do 10-2028</a:t>
            </a:r>
            <a:endParaRPr sz="80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5748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5748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5748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5748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5748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5748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5748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5748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5748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5748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28600" marR="0" lvl="0" indent="-15748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/>
          <p:nvPr/>
        </p:nvSpPr>
        <p:spPr>
          <a:xfrm>
            <a:off x="915971" y="1342971"/>
            <a:ext cx="10360057" cy="53244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i="0" u="none" strike="noStrike" cap="none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Cele projektu i cele strategiczne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500" b="0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Arial"/>
              <a:buAutoNum type="arabicPeriod"/>
            </a:pPr>
            <a:r>
              <a:rPr lang="pl-PL" sz="2000" b="1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Opracowanie rozwiązań prawnych i analitycznych, które pozwolą na rozszerzenie zakresu informacji wykorzystywanych w monitoringu karier.</a:t>
            </a:r>
            <a:endParaRPr dirty="0"/>
          </a:p>
          <a:p>
            <a:pPr marL="777150" marR="0" lvl="1" indent="-4000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70C0"/>
              </a:buClr>
              <a:buSzPts val="1400"/>
              <a:buFont typeface="Arial"/>
              <a:buAutoNum type="romanUcPeriod"/>
            </a:pPr>
            <a:r>
              <a:rPr lang="pl-PL" sz="1400" b="1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Strategia na Rzecz Odpowiedzialnego Rozwoju do roku 2020 (z perspektywą do 2030 r.)</a:t>
            </a:r>
            <a:r>
              <a:rPr lang="pl-PL" sz="14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– obszar Kapitał ludzki</a:t>
            </a:r>
            <a:br>
              <a:rPr lang="pl-PL" sz="14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4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i społeczny, kierunek interwencji 1: Lepsze dopasowanie edukacji i uczenia się do potrzeb nowoczesnej gospodarki.                       Obszar: Spójność społeczna, kierunek interwencji 4: Rynek pracy zapewniający wykorzystanie potencjału zasobów ludzkich dla rozwoju Polski</a:t>
            </a:r>
            <a:endParaRPr lang="pl-PL" dirty="0"/>
          </a:p>
          <a:p>
            <a:pPr marL="777150" marR="0" lvl="1" indent="-4000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70C0"/>
              </a:buClr>
              <a:buSzPts val="1400"/>
              <a:buFont typeface="Arial"/>
              <a:buAutoNum type="romanUcPeriod"/>
            </a:pPr>
            <a:r>
              <a:rPr lang="pl-PL" sz="1400" b="1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Fundusze Europejskie dla Rozwoju Społecznego 2021-2027 (FERS):</a:t>
            </a:r>
            <a:r>
              <a:rPr lang="pl-PL" sz="14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ESO4.5. Poprawa jakości, poziomu włączenia społecznego                         i skuteczności systemów kształcenia i szkolenia oraz ich powiązania z rynkiem pracy – w tym przez walidację uczenia się </a:t>
            </a:r>
            <a:r>
              <a:rPr lang="pl-PL" sz="1400" b="0" i="0" u="none" strike="noStrike" cap="none" dirty="0" err="1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pozaformalnego</a:t>
            </a:r>
            <a:r>
              <a:rPr lang="pl-PL" sz="14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i nieformalnego, w celu wspierania nabywania kompetencji kluczowych, w tym umiejętności w zakresie przedsiębiorczości i kompetencji cyfrowych, oraz przez wspieranie wprowadzania dualnych systemów szkolenia i przygotowania zawodowego, działanie 4. Doskonalenie systemu kształcenia zawodowego i zwiększenie jego dostosowania do potrzeb rynku pracy</a:t>
            </a:r>
            <a:endParaRPr dirty="0"/>
          </a:p>
          <a:p>
            <a:pPr marL="777150" marR="0" lvl="1" indent="-4000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70C0"/>
              </a:buClr>
              <a:buSzPts val="1400"/>
              <a:buFont typeface="Arial"/>
              <a:buAutoNum type="romanUcPeriod"/>
            </a:pPr>
            <a:r>
              <a:rPr lang="pl-PL" sz="1400" b="1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Zintegrowana Strategia Umiejętności 2030</a:t>
            </a:r>
            <a:r>
              <a:rPr lang="pl-PL" sz="14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– Temat 19. Tworzenie efektywnych mechanizmów informowania</a:t>
            </a:r>
            <a:br>
              <a:rPr lang="pl-PL" sz="14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14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o zapotrzebowaniu na zawody, kwalifikacje i umiejętności na poziomie krajowym i regionalnym. Temat 4. Wspieranie kadr zarządzających w edukacji formalnej w tworzeniu warunków dla rozwoju umiejętności, kierunek działania 3. przygotowanie                        i rozwój narzędzi monitoringu i ewaluacji we wspieraniu funkcjonowania instytucji edukacji formalnej</a:t>
            </a:r>
            <a:endParaRPr dirty="0"/>
          </a:p>
          <a:p>
            <a:pPr marL="777150" marR="0" lvl="1" indent="-40005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70C0"/>
              </a:buClr>
              <a:buSzPts val="1400"/>
              <a:buFont typeface="Arial"/>
              <a:buAutoNum type="romanUcPeriod"/>
            </a:pPr>
            <a:r>
              <a:rPr lang="pl-PL" sz="1400" b="1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Strategia Rozwoju Kapitału Ludzkiego 2030</a:t>
            </a:r>
            <a:r>
              <a:rPr lang="pl-PL" sz="14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– obszar Kapitał Ludzki, kierunek interwencji: Lepsze dopasowanie edukacji i uczenia się do potrzeb nowoczesnej gospodarki, cel szczegółowy 3.: „Wzrost i poprawa wykorzystania potencjału kapitału ludzkiego                na rynku pracy”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/>
          <p:nvPr/>
        </p:nvSpPr>
        <p:spPr>
          <a:xfrm>
            <a:off x="832333" y="1314691"/>
            <a:ext cx="9444678" cy="3554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-PL" sz="3200" b="1" i="0" u="none" strike="noStrike" cap="none" dirty="0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Cele projektu i cele strategiczne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800" b="0" i="0" u="none" strike="noStrike" cap="none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70C0"/>
              </a:buClr>
              <a:buSzPts val="2000"/>
              <a:buFont typeface="Arial"/>
              <a:buAutoNum type="arabicPeriod" startAt="2"/>
            </a:pPr>
            <a:r>
              <a:rPr lang="pl-PL" sz="2000" b="1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Uruchomienie Portalu Monitoringu Karier, w którym będą udostępniane moduły          do generowania raportów z monitoringu dopasowanych do potrzeb poszczególnych grup użytkowników, materiały pomocnicze i edukacyjne. Moduły pozwolą użytkownikom na samodzielne, elastyczne budowanie raportów dostosowanych            do ich potrzeb.</a:t>
            </a:r>
            <a:endParaRPr dirty="0"/>
          </a:p>
          <a:p>
            <a:pPr marL="7200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70C0"/>
              </a:buClr>
              <a:buSzPts val="1400"/>
              <a:buFont typeface="Arial"/>
              <a:buAutoNum type="romanUcPeriod"/>
            </a:pPr>
            <a:r>
              <a:rPr lang="pl-PL" sz="1400" b="1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Program otwierania danych na lata 2021-2027</a:t>
            </a:r>
            <a:r>
              <a:rPr lang="pl-PL" sz="14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– cele szczegółowe: „Poprawa interoperacyjności i jakości danych”               i „Wzrost wykorzystywania i wymiany danych”</a:t>
            </a:r>
            <a:endParaRPr dirty="0"/>
          </a:p>
          <a:p>
            <a:pPr marL="720000" marR="0" lvl="1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70C0"/>
              </a:buClr>
              <a:buSzPts val="1400"/>
              <a:buFont typeface="Arial"/>
              <a:buAutoNum type="romanUcPeriod"/>
            </a:pPr>
            <a:r>
              <a:rPr lang="pl-PL" sz="1400" b="1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Program Zintegrowanej Informatyzacji Państwa</a:t>
            </a:r>
            <a:r>
              <a:rPr lang="pl-PL" sz="1400" b="0" i="0" u="none" strike="noStrike" cap="none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 – kierunek interwencji 5.2 Implementacja narzędzi horyzontalnych, wspierających działania administracji publicznej - poprzez m.in. opracowanie narzędzi i analiz danych dla kluczowego obszaru społecznego, jakim jest edukacja i rynek pracy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4" descr="A diagram of a diagram&#10;&#10;Description automatically generated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074656" y="1442301"/>
            <a:ext cx="9907571" cy="5342721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4"/>
          <p:cNvSpPr txBox="1"/>
          <p:nvPr/>
        </p:nvSpPr>
        <p:spPr>
          <a:xfrm>
            <a:off x="7078334" y="1894787"/>
            <a:ext cx="3034504" cy="1913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</a:pPr>
            <a:endParaRPr sz="3800" b="1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E4E79"/>
              </a:buClr>
              <a:buSzPts val="3800"/>
              <a:buFont typeface="Arial"/>
              <a:buNone/>
            </a:pPr>
            <a:br>
              <a:rPr lang="pl-PL" sz="38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pl-PL" sz="32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Architektura</a:t>
            </a:r>
            <a:r>
              <a:rPr lang="pl-PL" sz="3800" b="1" i="0" u="none" strike="noStrike" cap="none" dirty="0">
                <a:solidFill>
                  <a:srgbClr val="1E4E79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4000" b="1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E75B5"/>
              </a:buClr>
              <a:buSzPts val="2900"/>
              <a:buFont typeface="Arial"/>
              <a:buNone/>
            </a:pPr>
            <a:r>
              <a:rPr lang="pl-PL" sz="2900" b="0" i="0" u="none" strike="noStrike" cap="none" dirty="0">
                <a:solidFill>
                  <a:srgbClr val="2E75B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 b="1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Arial"/>
              <a:buNone/>
            </a:pPr>
            <a:endParaRPr sz="3800" b="1" i="0" u="none" strike="noStrike" cap="none" dirty="0">
              <a:solidFill>
                <a:srgbClr val="1E4E7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8296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8296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8296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</a:pPr>
            <a:endParaRPr sz="2000" b="1" i="0" u="none" strike="noStrike" cap="none" dirty="0">
              <a:solidFill>
                <a:srgbClr val="8296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rgbClr val="8296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rgbClr val="8296B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1" i="0" u="none" strike="noStrike" cap="none" dirty="0">
              <a:solidFill>
                <a:srgbClr val="8296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5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pl-PL" sz="4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Dziękuję za uwagę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465</Words>
  <Application>Microsoft Office PowerPoint</Application>
  <PresentationFormat>Panoramiczny</PresentationFormat>
  <Paragraphs>42</Paragraphs>
  <Slides>6</Slides>
  <Notes>6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Calibri</vt:lpstr>
      <vt:lpstr>Noto Sans Symbols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Anna Gałązka</cp:lastModifiedBy>
  <cp:revision>7</cp:revision>
  <dcterms:created xsi:type="dcterms:W3CDTF">2017-01-27T12:50:17Z</dcterms:created>
  <dcterms:modified xsi:type="dcterms:W3CDTF">2024-02-02T13:31:39Z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