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758" r:id="rId1"/>
    <p:sldMasterId id="2147483783" r:id="rId2"/>
  </p:sldMasterIdLst>
  <p:notesMasterIdLst>
    <p:notesMasterId r:id="rId43"/>
  </p:notesMasterIdLst>
  <p:sldIdLst>
    <p:sldId id="256" r:id="rId3"/>
    <p:sldId id="296" r:id="rId4"/>
    <p:sldId id="257" r:id="rId5"/>
    <p:sldId id="268" r:id="rId6"/>
    <p:sldId id="269" r:id="rId7"/>
    <p:sldId id="297" r:id="rId8"/>
    <p:sldId id="25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8" r:id="rId42"/>
  </p:sldIdLst>
  <p:sldSz cx="9144000" cy="6858000" type="screen4x3"/>
  <p:notesSz cx="6858000" cy="9144000"/>
  <p:embeddedFontLst>
    <p:embeddedFont>
      <p:font typeface="Arial Black" panose="020B0A04020102020204" pitchFamily="34" charset="0"/>
      <p:bold r:id="rId44"/>
    </p:embeddedFont>
    <p:embeddedFont>
      <p:font typeface="Calibri" panose="020F0502020204030204" pitchFamily="34" charset="0"/>
      <p:regular r:id="rId45"/>
      <p:bold r:id="rId46"/>
      <p:italic r:id="rId47"/>
      <p:boldItalic r:id="rId48"/>
    </p:embeddedFont>
    <p:embeddedFont>
      <p:font typeface="Trebuchet MS" panose="020B0603020202020204" pitchFamily="34" charset="0"/>
      <p:regular r:id="rId49"/>
      <p:bold r:id="rId50"/>
      <p:italic r:id="rId51"/>
      <p:boldItalic r:id="rId52"/>
    </p:embeddedFont>
    <p:embeddedFont>
      <p:font typeface="Wingdings 2" panose="05020102010507070707" pitchFamily="18" charset="2"/>
      <p:regular r:id="rId5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8" d="100"/>
          <a:sy n="108" d="100"/>
        </p:scale>
        <p:origin x="-1704" y="-1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font" Target="fonts/font4.fntdata"/><Relationship Id="rId50" Type="http://schemas.openxmlformats.org/officeDocument/2006/relationships/font" Target="fonts/font7.fntdata"/><Relationship Id="rId55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font" Target="fonts/font2.fntdata"/><Relationship Id="rId53" Type="http://schemas.openxmlformats.org/officeDocument/2006/relationships/font" Target="fonts/font10.fntdata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font" Target="fonts/font6.fntdata"/><Relationship Id="rId57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font" Target="fonts/font1.fntdata"/><Relationship Id="rId52" Type="http://schemas.openxmlformats.org/officeDocument/2006/relationships/font" Target="fonts/font9.fntdata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notesMaster" Target="notesMasters/notesMaster1.xml"/><Relationship Id="rId48" Type="http://schemas.openxmlformats.org/officeDocument/2006/relationships/font" Target="fonts/font5.fntdata"/><Relationship Id="rId56" Type="http://schemas.openxmlformats.org/officeDocument/2006/relationships/theme" Target="theme/theme1.xml"/><Relationship Id="rId8" Type="http://schemas.openxmlformats.org/officeDocument/2006/relationships/slide" Target="slides/slide6.xml"/><Relationship Id="rId51" Type="http://schemas.openxmlformats.org/officeDocument/2006/relationships/font" Target="fonts/font8.fntdata"/><Relationship Id="rId3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9250651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Shape 11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49946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5545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117750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10326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261028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258633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1751806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148946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2810989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232897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927640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51E89F-DB85-40D6-9250-145E54BD44B7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0958890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012062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70176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46311877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588711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5723567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644858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257670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5635359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7753653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2114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49456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9072221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8936164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8469974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6029019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97240899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7536904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80408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810984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6174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12613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87564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4" name="Shape 13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Shape 13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607605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Shape 160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5422487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Shape 17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2" name="Shape 1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9468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Shape 18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5" name="Shape 1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68565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Łącznik prostoliniowy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ytuł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5" name="Podtytuł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31" name="Symbol zastępczy daty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stop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ytuł, zawartość i 2 elementy zawartości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21859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3"/>
          </p:nvPr>
        </p:nvSpPr>
        <p:spPr>
          <a:xfrm>
            <a:off x="4648200" y="3938587"/>
            <a:ext cx="4038599" cy="218757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438912" marR="0" lvl="0" indent="-16205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spcBef>
                <a:spcPts val="560"/>
              </a:spcBef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spcBef>
                <a:spcPts val="480"/>
              </a:spcBef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spcBef>
                <a:spcPts val="400"/>
              </a:spcBef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spcBef>
                <a:spcPts val="400"/>
              </a:spcBef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spcBef>
                <a:spcPts val="400"/>
              </a:spcBef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spcBef>
                <a:spcPts val="360"/>
              </a:spcBef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spcBef>
                <a:spcPts val="360"/>
              </a:spcBef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spcBef>
                <a:spcPts val="360"/>
              </a:spcBef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3124200" y="6245225"/>
            <a:ext cx="2895600" cy="4762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6553200" y="6245225"/>
            <a:ext cx="2133599" cy="4762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rostokąt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Prostokąt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ymbol zastępczy obrazu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ostokąt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Symbol zastępczy tytułu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1" name="Symbol zastępczy tekstu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7" name="Symbol zastępczy daty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6" name="Symbol zastępczy numeru slajdu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3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3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3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Shape 117"/>
          <p:cNvSpPr txBox="1">
            <a:spLocks noGrp="1"/>
          </p:cNvSpPr>
          <p:nvPr>
            <p:ph type="ctrTitle"/>
          </p:nvPr>
        </p:nvSpPr>
        <p:spPr>
          <a:xfrm>
            <a:off x="17883" y="2492896"/>
            <a:ext cx="9144000" cy="1080120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rgbClr val="FFC700"/>
              </a:buClr>
              <a:buSzPct val="25000"/>
              <a:buFont typeface="Arial Black"/>
              <a:buNone/>
            </a:pPr>
            <a: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TEMAT: </a:t>
            </a:r>
            <a:r>
              <a:rPr lang="pl-PL" sz="2880" dirty="0" smtClean="0">
                <a:latin typeface="Arial Black"/>
                <a:ea typeface="Arial Black"/>
                <a:cs typeface="Arial Black"/>
                <a:sym typeface="Arial Black"/>
              </a:rPr>
              <a:t>1</a:t>
            </a:r>
            <a: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  <a:t> </a:t>
            </a:r>
            <a:br>
              <a:rPr lang="pl-PL" sz="2880" b="1" i="0" u="none" strike="noStrike" cap="none" dirty="0" smtClean="0">
                <a:solidFill>
                  <a:srgbClr val="FFC700"/>
                </a:solidFill>
                <a:latin typeface="Arial Black"/>
                <a:ea typeface="Arial Black"/>
                <a:cs typeface="Arial Black"/>
                <a:sym typeface="Arial Black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Arial Black"/>
              <a:ea typeface="Arial Black"/>
              <a:cs typeface="Arial Black"/>
              <a:sym typeface="Arial Black"/>
            </a:endParaRPr>
          </a:p>
          <a:p>
            <a:pPr lvl="0" algn="ctr">
              <a:buSzPct val="25000"/>
            </a:pPr>
            <a:r>
              <a:rPr lang="pl-PL" sz="2880" dirty="0"/>
              <a:t>Struktura i organizacja ochrony przeciwpożarowej, Ochotniczych Straży Pożarnych oraz ochrony ludności</a:t>
            </a:r>
            <a: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/>
            </a:r>
            <a:br>
              <a:rPr lang="pl-PL" sz="2880" b="1" i="0" u="none" strike="noStrike" cap="none" dirty="0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lang="pl-PL" sz="288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Shape 118"/>
          <p:cNvSpPr txBox="1">
            <a:spLocks noGrp="1"/>
          </p:cNvSpPr>
          <p:nvPr>
            <p:ph type="subTitle" idx="1"/>
          </p:nvPr>
        </p:nvSpPr>
        <p:spPr>
          <a:xfrm>
            <a:off x="4762648" y="5283622"/>
            <a:ext cx="4248076" cy="336129"/>
          </a:xfrm>
          <a:prstGeom prst="rect">
            <a:avLst/>
          </a:prstGeom>
          <a:noFill/>
          <a:ln>
            <a:noFill/>
          </a:ln>
        </p:spPr>
        <p:txBody>
          <a:bodyPr lIns="118850" tIns="0" rIns="45700" bIns="0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endParaRPr sz="2800" b="0" i="0" u="none" strike="noStrike" cap="none" dirty="0">
              <a:solidFill>
                <a:srgbClr val="FFFFFF"/>
              </a:solidFill>
              <a:sym typeface="Calibri"/>
            </a:endParaRPr>
          </a:p>
        </p:txBody>
      </p:sp>
      <p:sp>
        <p:nvSpPr>
          <p:cNvPr id="120" name="Shape 120"/>
          <p:cNvSpPr txBox="1"/>
          <p:nvPr/>
        </p:nvSpPr>
        <p:spPr>
          <a:xfrm>
            <a:off x="2025948" y="404768"/>
            <a:ext cx="6984776" cy="936103"/>
          </a:xfrm>
          <a:prstGeom prst="rect">
            <a:avLst/>
          </a:prstGeom>
          <a:noFill/>
          <a:ln>
            <a:noFill/>
          </a:ln>
        </p:spPr>
        <p:txBody>
          <a:bodyPr lIns="91425" tIns="0" rIns="45700" bIns="0" anchor="ctr" anchorCtr="0">
            <a:noAutofit/>
          </a:bodyPr>
          <a:lstStyle/>
          <a:p>
            <a:pPr lvl="0" algn="ctr">
              <a:buClr>
                <a:srgbClr val="FFC700"/>
              </a:buClr>
              <a:buSzPct val="25000"/>
            </a:pP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 SZKOLENIE  PODSTAWOWE </a:t>
            </a:r>
            <a:b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330" b="1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rPr>
              <a:t>STRAŻAKÓW RATOWNIKÓW OSP</a:t>
            </a:r>
            <a:endParaRPr lang="pl-PL" sz="333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476387"/>
            <a:ext cx="7107282" cy="452714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2060"/>
                </a:solidFill>
              </a:rPr>
              <a:t>Obowiązki </a:t>
            </a:r>
            <a:r>
              <a:rPr lang="pl-PL" altLang="pl-PL" sz="2400" u="sng" dirty="0" smtClean="0">
                <a:solidFill>
                  <a:srgbClr val="002060"/>
                </a:solidFill>
              </a:rPr>
              <a:t>ratownika </a:t>
            </a:r>
            <a:r>
              <a:rPr lang="pl-PL" altLang="pl-PL" sz="2400" u="sng" dirty="0">
                <a:solidFill>
                  <a:srgbClr val="002060"/>
                </a:solidFill>
              </a:rPr>
              <a:t>OSP</a:t>
            </a:r>
            <a:endParaRPr lang="pl-PL" sz="2520" b="1" i="0" u="sng" strike="noStrike" cap="none" dirty="0">
              <a:solidFill>
                <a:srgbClr val="00206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3000" y="2082946"/>
            <a:ext cx="8921000" cy="492889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pl-PL" altLang="pl-PL" sz="2800" dirty="0" smtClean="0"/>
              <a:t>Wykonywanie </a:t>
            </a:r>
            <a:r>
              <a:rPr lang="pl-PL" altLang="pl-PL" sz="2800" dirty="0"/>
              <a:t>rozkazów i poleceń dowódców;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0000"/>
              <a:buFont typeface="Wingdings" panose="05000000000000000000" pitchFamily="2" charset="2"/>
              <a:buChar char="Ø"/>
              <a:defRPr/>
            </a:pPr>
            <a:r>
              <a:rPr lang="pl-PL" altLang="pl-PL" sz="2800" dirty="0"/>
              <a:t>Niezwłoczne stawianie się w wyznaczone miejsce na zarządzony </a:t>
            </a:r>
            <a:r>
              <a:rPr lang="pl-PL" altLang="pl-PL" sz="2800" dirty="0" smtClean="0"/>
              <a:t>alarm dla jednostki;</a:t>
            </a:r>
            <a:endParaRPr lang="pl-PL" altLang="pl-PL" sz="2800" dirty="0"/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sz="2800" dirty="0"/>
              <a:t>Sprawdzanie sprzętu i wyposażenia przydzielonego do obsługi;</a:t>
            </a:r>
          </a:p>
          <a:p>
            <a:pPr marL="0" indent="0" algn="ctr">
              <a:buNone/>
              <a:defRPr/>
            </a:pPr>
            <a:endParaRPr lang="pl-PL" altLang="pl-PL" sz="2800" dirty="0"/>
          </a:p>
          <a:p>
            <a:pPr marL="457200" indent="-457200"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sz="2800" dirty="0"/>
              <a:t>Zaangażowanie w wykonanie powierzonego zadania bojowego;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 algn="ctr">
              <a:buClr>
                <a:srgbClr val="FF0000"/>
              </a:buClr>
              <a:buSzPct val="25000"/>
            </a:pPr>
            <a:r>
              <a:rPr lang="pl-PL" altLang="pl-PL" sz="2400" dirty="0"/>
              <a:t>ZADANIA PRZEWIDZIANE DO REALIZACJI PRZEZ  OSP </a:t>
            </a:r>
            <a:br>
              <a:rPr lang="pl-PL" altLang="pl-PL" sz="2400" dirty="0"/>
            </a:br>
            <a:r>
              <a:rPr lang="pl-PL" altLang="pl-PL" sz="2400" dirty="0"/>
              <a:t>i ZOSP RP</a:t>
            </a:r>
            <a:endParaRPr lang="pl-PL" sz="2520" dirty="0"/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sz="2400" dirty="0" smtClean="0"/>
              <a:t>Zadania i obowiązki ratownika OSP 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32169" y="1493592"/>
            <a:ext cx="8921000" cy="576940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</a:t>
            </a:r>
            <a:r>
              <a:rPr lang="pl-PL" altLang="pl-PL" sz="2800" dirty="0" smtClean="0"/>
              <a:t>Uzyskanie </a:t>
            </a:r>
            <a:r>
              <a:rPr lang="pl-PL" altLang="pl-PL" sz="2800" dirty="0"/>
              <a:t>niezbędnego wyszkolenia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</a:t>
            </a:r>
            <a:r>
              <a:rPr lang="pl-PL" altLang="pl-PL" sz="2800" dirty="0" smtClean="0"/>
              <a:t>Przestrzeganie </a:t>
            </a:r>
            <a:r>
              <a:rPr lang="pl-PL" altLang="pl-PL" sz="2800" dirty="0"/>
              <a:t>zasad i przepisów BHP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</a:t>
            </a:r>
            <a:r>
              <a:rPr lang="pl-PL" altLang="pl-PL" sz="2800" dirty="0" smtClean="0"/>
              <a:t>Wykonywanie </a:t>
            </a:r>
            <a:r>
              <a:rPr lang="pl-PL" altLang="pl-PL" sz="2800" dirty="0"/>
              <a:t>badań lekarskich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/>
              <a:t> </a:t>
            </a:r>
            <a:r>
              <a:rPr lang="pl-PL" altLang="pl-PL" sz="2800" dirty="0" smtClean="0"/>
              <a:t>Dbanie </a:t>
            </a:r>
            <a:r>
              <a:rPr lang="pl-PL" altLang="pl-PL" sz="2800" dirty="0"/>
              <a:t>o powierzony sprzęt i wyposażenie oraz mienie </a:t>
            </a:r>
            <a:r>
              <a:rPr lang="pl-PL" altLang="pl-PL" sz="2800" dirty="0" smtClean="0"/>
              <a:t> OSP;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206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Dbanie </a:t>
            </a:r>
            <a:r>
              <a:rPr lang="pl-PL" altLang="pl-PL" sz="2800" dirty="0"/>
              <a:t>o dobre imię OSP oraz wykazywanie się koleżeństwem i zrozumieniem wobec kolegów.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8253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282438" y="1279886"/>
            <a:ext cx="7560993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00B050"/>
                </a:solidFill>
              </a:rPr>
              <a:t>Uprawnienia </a:t>
            </a:r>
            <a:r>
              <a:rPr lang="pl-PL" altLang="pl-PL" sz="2400" u="sng" dirty="0" smtClean="0">
                <a:solidFill>
                  <a:srgbClr val="00B050"/>
                </a:solidFill>
              </a:rPr>
              <a:t>ratownika </a:t>
            </a:r>
            <a:r>
              <a:rPr lang="pl-PL" altLang="pl-PL" sz="2400" u="sng" dirty="0">
                <a:solidFill>
                  <a:srgbClr val="00B050"/>
                </a:solidFill>
              </a:rPr>
              <a:t>OSP</a:t>
            </a:r>
            <a:endParaRPr lang="pl-PL" sz="2520" b="1" i="0" u="sng" strike="noStrike" cap="none" dirty="0">
              <a:solidFill>
                <a:srgbClr val="00B05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82438" y="2030624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 smtClean="0"/>
              <a:t>Zapewnienie </a:t>
            </a:r>
            <a:r>
              <a:rPr lang="pl-PL" altLang="pl-PL" dirty="0"/>
              <a:t>badań lekarskich;</a:t>
            </a:r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Zapewnienie niezbędnych środków ochrony </a:t>
            </a:r>
            <a:r>
              <a:rPr lang="pl-PL" altLang="pl-PL" dirty="0" smtClean="0"/>
              <a:t>indywidualnej strażaka;</a:t>
            </a:r>
            <a:endParaRPr lang="pl-PL" altLang="pl-PL" dirty="0"/>
          </a:p>
          <a:p>
            <a:pPr marL="36512" indent="0" algn="ctr" eaLnBrk="1" hangingPunct="1">
              <a:buFont typeface="Wingdings 2" panose="05020102010507070707" pitchFamily="18" charset="2"/>
              <a:buNone/>
              <a:defRPr/>
            </a:pPr>
            <a:endParaRPr lang="pl-PL" altLang="pl-PL" dirty="0"/>
          </a:p>
          <a:p>
            <a:pPr marL="493712" indent="-457200"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  <a:defRPr/>
            </a:pPr>
            <a:r>
              <a:rPr lang="pl-PL" altLang="pl-PL" dirty="0"/>
              <a:t>Wypłacenie ustalonego ekwiwalentu pieniężnego za udział w akcjach i </a:t>
            </a:r>
            <a:r>
              <a:rPr lang="pl-PL" altLang="pl-PL" dirty="0" smtClean="0"/>
              <a:t>ćwiczeniach i szkoleniach;</a:t>
            </a:r>
            <a:endParaRPr lang="pl-PL" altLang="pl-PL" dirty="0"/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sz="2800" dirty="0" smtClean="0"/>
              <a:t>Zadania i obowiązki władz samorządowych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3176714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u="sng" dirty="0">
                <a:solidFill>
                  <a:srgbClr val="00B050"/>
                </a:solidFill>
              </a:rPr>
              <a:t>Uprawnienia ratownika OSP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Ochrona </a:t>
            </a:r>
            <a:r>
              <a:rPr lang="pl-PL" altLang="pl-PL" sz="2800" dirty="0"/>
              <a:t>prawna w czasie wykonywania zadań i obowiązków ratownika OSP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Świadczenie odszkodowawcze z tytułu wypadku w czasie działań ratowniczych i ćwiczeń;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 smtClean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Ubezpieczenie </a:t>
            </a:r>
            <a:r>
              <a:rPr lang="pl-PL" altLang="pl-PL" sz="2800" dirty="0"/>
              <a:t>od wypadków zaistniałych </a:t>
            </a:r>
            <a:r>
              <a:rPr lang="pl-PL" altLang="pl-PL" sz="2800" dirty="0" smtClean="0"/>
              <a:t/>
            </a:r>
            <a:br>
              <a:rPr lang="pl-PL" altLang="pl-PL" sz="2800" dirty="0" smtClean="0"/>
            </a:br>
            <a:r>
              <a:rPr lang="pl-PL" altLang="pl-PL" sz="2800" dirty="0" smtClean="0"/>
              <a:t>w czasie wykonywania </a:t>
            </a:r>
            <a:r>
              <a:rPr lang="pl-PL" altLang="pl-PL" sz="2800" dirty="0"/>
              <a:t>zadań statutowych</a:t>
            </a:r>
            <a:r>
              <a:rPr lang="pl-PL" altLang="pl-PL" sz="2800" dirty="0" smtClean="0"/>
              <a:t>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>
              <a:spcBef>
                <a:spcPct val="0"/>
              </a:spcBef>
              <a:buClr>
                <a:srgbClr val="00B050"/>
              </a:buClr>
              <a:buSzPct val="75000"/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Zapewnienie </a:t>
            </a:r>
            <a:r>
              <a:rPr lang="pl-PL" altLang="pl-PL" sz="2800" dirty="0"/>
              <a:t>umundurowania i dystynkcji.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647864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Ustawowe wymagania </a:t>
            </a:r>
            <a:r>
              <a:rPr lang="pl-PL" altLang="pl-PL" sz="2400" dirty="0"/>
              <a:t>stawiane ratownikom OSP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636811"/>
            <a:ext cx="8921000" cy="515525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815975" lvl="2" indent="-4572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Wiek </a:t>
            </a:r>
            <a:r>
              <a:rPr lang="pl-PL" altLang="pl-PL" sz="2800" dirty="0"/>
              <a:t>18 – 65 lat</a:t>
            </a:r>
            <a:r>
              <a:rPr lang="pl-PL" altLang="pl-PL" sz="2800" dirty="0" smtClean="0"/>
              <a:t>;</a:t>
            </a:r>
          </a:p>
          <a:p>
            <a:pPr marL="358775" lvl="2" indent="0" algn="ctr">
              <a:lnSpc>
                <a:spcPct val="90000"/>
              </a:lnSpc>
              <a:buNone/>
            </a:pPr>
            <a:endParaRPr lang="pl-PL" altLang="pl-PL" sz="2800" dirty="0"/>
          </a:p>
          <a:p>
            <a:pPr marL="815975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Wykształcenie </a:t>
            </a:r>
            <a:r>
              <a:rPr lang="pl-PL" altLang="pl-PL" sz="2800" dirty="0"/>
              <a:t>co najmniej pełne podstawowe</a:t>
            </a:r>
            <a:r>
              <a:rPr lang="pl-PL" altLang="pl-PL" sz="2800" dirty="0" smtClean="0"/>
              <a:t>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815975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Dobry </a:t>
            </a:r>
            <a:r>
              <a:rPr lang="pl-PL" altLang="pl-PL" sz="2800" dirty="0"/>
              <a:t>stan zdrowia potwierdzony zaświadczeniem </a:t>
            </a:r>
            <a:r>
              <a:rPr lang="pl-PL" altLang="pl-PL" sz="2800" dirty="0" smtClean="0"/>
              <a:t>   lekarskim;</a:t>
            </a:r>
          </a:p>
          <a:p>
            <a:pPr marL="358775" lvl="2" indent="0" algn="ctr" eaLnBrk="1" hangingPunct="1">
              <a:lnSpc>
                <a:spcPct val="90000"/>
              </a:lnSpc>
              <a:buFont typeface="Arial" panose="020B0604020202020204" pitchFamily="34" charset="0"/>
              <a:buNone/>
            </a:pPr>
            <a:endParaRPr lang="pl-PL" altLang="pl-PL" sz="2800" dirty="0"/>
          </a:p>
          <a:p>
            <a:pPr marL="815975" lvl="2" indent="-457200" eaLnBrk="1" hangingPunct="1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altLang="pl-PL" sz="2800" dirty="0" smtClean="0"/>
              <a:t> Wyszkolenie </a:t>
            </a:r>
            <a:r>
              <a:rPr lang="pl-PL" altLang="pl-PL" sz="2800" dirty="0"/>
              <a:t>pożarnicze:</a:t>
            </a:r>
          </a:p>
          <a:p>
            <a:pPr marL="179388" lvl="1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</a:pPr>
            <a:r>
              <a:rPr lang="pl-PL" altLang="pl-PL" dirty="0" smtClean="0"/>
              <a:t>   minimum podstawowe strażaka ratownika OSP, uzupełniające w związku z pełnioną funkcją, samokształcenie </a:t>
            </a:r>
            <a:r>
              <a:rPr lang="pl-PL" altLang="pl-PL" dirty="0"/>
              <a:t>doskonalące.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10579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638977" y="1279886"/>
            <a:ext cx="7097039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>
                <a:solidFill>
                  <a:srgbClr val="FF0000"/>
                </a:solidFill>
              </a:rPr>
              <a:t>Wymagania stawiane ratownikom OSP</a:t>
            </a:r>
            <a:endParaRPr lang="pl-PL" sz="2520" b="1" i="0" u="sng" strike="noStrike" cap="none" dirty="0">
              <a:solidFill>
                <a:srgbClr val="FF0000"/>
              </a:solidFill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994053"/>
            <a:ext cx="8921000" cy="486394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Cechy </a:t>
            </a:r>
            <a:r>
              <a:rPr lang="pl-PL" altLang="pl-PL" sz="2400" dirty="0"/>
              <a:t>osobiste</a:t>
            </a:r>
            <a:r>
              <a:rPr lang="pl-PL" altLang="pl-PL" sz="2400" dirty="0" smtClean="0"/>
              <a:t>:</a:t>
            </a:r>
            <a:endParaRPr lang="pl-PL" altLang="pl-PL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Odporność </a:t>
            </a:r>
            <a:r>
              <a:rPr lang="pl-PL" altLang="pl-PL" sz="2400" dirty="0"/>
              <a:t>na stres – opanowanie i spokój w sytuacjach trudnych;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</a:t>
            </a:r>
            <a:r>
              <a:rPr lang="pl-PL" altLang="pl-PL" sz="2400" dirty="0"/>
              <a:t>	Zdyscyplinowanie i zaangażowanie oraz poczucie odpowiedzialności;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 	Zdolność podejmowania szybkich decyzji;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Stanowczość i konsekwencja w realizacji powierzonego zadania;</a:t>
            </a:r>
          </a:p>
          <a:p>
            <a:pPr lvl="1"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400" dirty="0"/>
          </a:p>
          <a:p>
            <a:pPr lvl="1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 smtClean="0"/>
              <a:t>  Koleżeństwo </a:t>
            </a:r>
            <a:r>
              <a:rPr lang="pl-PL" altLang="pl-PL" sz="2400" dirty="0"/>
              <a:t>i kultura osobista.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126"/>
          <p:cNvSpPr txBox="1">
            <a:spLocks/>
          </p:cNvSpPr>
          <p:nvPr/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700"/>
              </a:buClr>
              <a:buFont typeface="Calibri"/>
              <a:buNone/>
              <a:defRPr sz="4500" b="1" i="0" u="none" strike="noStrike" cap="none">
                <a:solidFill>
                  <a:srgbClr val="FFC7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indent="0">
              <a:spcBef>
                <a:spcPts val="0"/>
              </a:spcBef>
              <a:buNone/>
              <a:defRPr sz="1800"/>
            </a:lvl2pPr>
            <a:lvl3pPr lvl="2" indent="0">
              <a:spcBef>
                <a:spcPts val="0"/>
              </a:spcBef>
              <a:buNone/>
              <a:defRPr sz="1800"/>
            </a:lvl3pPr>
            <a:lvl4pPr lvl="3" indent="0">
              <a:spcBef>
                <a:spcPts val="0"/>
              </a:spcBef>
              <a:buNone/>
              <a:defRPr sz="1800"/>
            </a:lvl4pPr>
            <a:lvl5pPr lvl="4" indent="0">
              <a:spcBef>
                <a:spcPts val="0"/>
              </a:spcBef>
              <a:buNone/>
              <a:defRPr sz="1800"/>
            </a:lvl5pPr>
            <a:lvl6pPr lvl="5" indent="0">
              <a:spcBef>
                <a:spcPts val="0"/>
              </a:spcBef>
              <a:buNone/>
              <a:defRPr sz="1800"/>
            </a:lvl6pPr>
            <a:lvl7pPr lvl="6" indent="0">
              <a:spcBef>
                <a:spcPts val="0"/>
              </a:spcBef>
              <a:buNone/>
              <a:defRPr sz="1800"/>
            </a:lvl7pPr>
            <a:lvl8pPr lvl="7" indent="0">
              <a:spcBef>
                <a:spcPts val="0"/>
              </a:spcBef>
              <a:buNone/>
              <a:defRPr sz="1800"/>
            </a:lvl8pPr>
            <a:lvl9pPr lvl="8" indent="0">
              <a:spcBef>
                <a:spcPts val="0"/>
              </a:spcBef>
              <a:buNone/>
              <a:defRPr sz="1800"/>
            </a:lvl9pPr>
          </a:lstStyle>
          <a:p>
            <a:pPr>
              <a:buClr>
                <a:srgbClr val="FF0000"/>
              </a:buClr>
              <a:buSzPct val="25000"/>
            </a:pPr>
            <a:r>
              <a:rPr lang="pl-PL" sz="2520" dirty="0" smtClean="0"/>
              <a:t>Charakterystyka osobowa strażaka OSP</a:t>
            </a:r>
            <a:endParaRPr lang="pl-PL" sz="2520" dirty="0"/>
          </a:p>
        </p:txBody>
      </p:sp>
    </p:spTree>
    <p:extLst>
      <p:ext uri="{BB962C8B-B14F-4D97-AF65-F5344CB8AC3E}">
        <p14:creationId xmlns:p14="http://schemas.microsoft.com/office/powerpoint/2010/main" val="304476310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0" y="1780025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r>
              <a:rPr lang="pl-PL" altLang="pl-PL" sz="2400" dirty="0"/>
              <a:t>Stanowi integralną część organizacji bezpieczeństwa wewnętrznego </a:t>
            </a:r>
            <a:r>
              <a:rPr lang="pl-PL" altLang="pl-PL" sz="2400" dirty="0" smtClean="0"/>
              <a:t>państwa.</a:t>
            </a:r>
          </a:p>
          <a:p>
            <a:pPr algn="just" eaLnBrk="1" hangingPunct="1">
              <a:buFontTx/>
              <a:buNone/>
            </a:pPr>
            <a:endParaRPr lang="pl-PL" altLang="pl-PL" sz="2400" dirty="0"/>
          </a:p>
          <a:p>
            <a:pPr algn="just" eaLnBrk="1" hangingPunct="1">
              <a:buFontTx/>
              <a:buNone/>
            </a:pPr>
            <a:endParaRPr lang="pl-PL" altLang="pl-PL" sz="2400" dirty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 System </a:t>
            </a:r>
            <a:r>
              <a:rPr lang="pl-PL" altLang="pl-PL" sz="2400" dirty="0"/>
              <a:t>ten skupia jednostki ochrony przeciwpożarowej, inne służby, inspekcje, straże, instytucje oraz podmioty, które dobrowolnie w drodze umowy cywilnoprawnej zgodziły się współdziałać w akcjach ratowniczych</a:t>
            </a:r>
            <a:r>
              <a:rPr lang="pl-PL" altLang="pl-PL" sz="2400" dirty="0">
                <a:latin typeface="Times New Roman" panose="02020603050405020304" pitchFamily="18" charset="0"/>
              </a:rPr>
              <a:t>.</a:t>
            </a:r>
          </a:p>
          <a:p>
            <a:pPr marL="438912" marR="0" lvl="0" indent="-324612" algn="just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165975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222999" y="1500741"/>
            <a:ext cx="8921000" cy="5357259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algn="just" eaLnBrk="1" hangingPunct="1">
              <a:buFontTx/>
              <a:buNone/>
            </a:pPr>
            <a:endParaRPr lang="pl-PL" altLang="pl-PL" sz="2400" dirty="0" smtClean="0"/>
          </a:p>
          <a:p>
            <a:pPr algn="just" eaLnBrk="1" hangingPunct="1">
              <a:buFontTx/>
              <a:buNone/>
            </a:pPr>
            <a:r>
              <a:rPr lang="pl-PL" altLang="pl-PL" sz="2400" dirty="0" smtClean="0"/>
              <a:t>Celem </a:t>
            </a:r>
            <a:r>
              <a:rPr lang="pl-PL" altLang="pl-PL" sz="2400" dirty="0"/>
              <a:t>funkcjonowania Krajowego Systemu Ratowniczo - Gaśniczego  jest ochrona życia, zdrowia, mienia lub środowiska poprzez</a:t>
            </a:r>
            <a:r>
              <a:rPr lang="pl-PL" altLang="pl-PL" sz="2800" dirty="0"/>
              <a:t>:</a:t>
            </a:r>
          </a:p>
          <a:p>
            <a:pPr eaLnBrk="1" hangingPunct="1">
              <a:buFontTx/>
              <a:buNone/>
            </a:pPr>
            <a:endParaRPr lang="pl-PL" altLang="pl-PL" sz="2800" dirty="0"/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 smtClean="0"/>
              <a:t> walkę </a:t>
            </a:r>
            <a:r>
              <a:rPr lang="pl-PL" altLang="pl-PL" sz="2400" dirty="0"/>
              <a:t>z pożarami lub innymi klęskami żywiołowymi,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 smtClean="0"/>
              <a:t> ratownictwo </a:t>
            </a:r>
            <a:r>
              <a:rPr lang="pl-PL" altLang="pl-PL" sz="2400" dirty="0"/>
              <a:t>techniczne,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 smtClean="0"/>
              <a:t> ratownictwo </a:t>
            </a:r>
            <a:r>
              <a:rPr lang="pl-PL" altLang="pl-PL" sz="2400" dirty="0"/>
              <a:t>chemiczne,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 smtClean="0"/>
              <a:t> ratownictwo </a:t>
            </a:r>
            <a:r>
              <a:rPr lang="pl-PL" altLang="pl-PL" sz="2400" dirty="0"/>
              <a:t>ekologiczne,</a:t>
            </a:r>
          </a:p>
          <a:p>
            <a:pPr eaLnBrk="1" hangingPunct="1">
              <a:buFontTx/>
              <a:buBlip>
                <a:blip r:embed="rId3"/>
              </a:buBlip>
            </a:pPr>
            <a:r>
              <a:rPr lang="pl-PL" altLang="pl-PL" sz="2400" dirty="0" smtClean="0"/>
              <a:t> ratownictwo </a:t>
            </a:r>
            <a:r>
              <a:rPr lang="pl-PL" altLang="pl-PL" sz="2400" dirty="0"/>
              <a:t>medyczne.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6635334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Schemat organizacyjny </a:t>
            </a:r>
            <a:r>
              <a:rPr lang="pl-PL" altLang="pl-PL" sz="2400" dirty="0" smtClean="0"/>
              <a:t>KSRG w Polsce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4" name="Group 4"/>
          <p:cNvGrpSpPr>
            <a:grpSpLocks noChangeAspect="1"/>
          </p:cNvGrpSpPr>
          <p:nvPr/>
        </p:nvGrpSpPr>
        <p:grpSpPr bwMode="auto">
          <a:xfrm>
            <a:off x="900113" y="1374774"/>
            <a:ext cx="6674394" cy="5389564"/>
            <a:chOff x="2198" y="2886"/>
            <a:chExt cx="6912" cy="6624"/>
          </a:xfrm>
        </p:grpSpPr>
        <p:sp>
          <p:nvSpPr>
            <p:cNvPr id="35" name="AutoShape 5"/>
            <p:cNvSpPr>
              <a:spLocks noChangeAspect="1" noChangeArrowheads="1"/>
            </p:cNvSpPr>
            <p:nvPr/>
          </p:nvSpPr>
          <p:spPr bwMode="auto">
            <a:xfrm>
              <a:off x="2198" y="2886"/>
              <a:ext cx="6912" cy="662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36" name="Line 6"/>
            <p:cNvSpPr>
              <a:spLocks noChangeShapeType="1"/>
            </p:cNvSpPr>
            <p:nvPr/>
          </p:nvSpPr>
          <p:spPr bwMode="auto">
            <a:xfrm flipH="1">
              <a:off x="4934" y="3318"/>
              <a:ext cx="288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7" name="Line 7"/>
            <p:cNvSpPr>
              <a:spLocks noChangeShapeType="1"/>
            </p:cNvSpPr>
            <p:nvPr/>
          </p:nvSpPr>
          <p:spPr bwMode="auto">
            <a:xfrm>
              <a:off x="4934" y="3318"/>
              <a:ext cx="1" cy="1584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>
              <a:off x="4934" y="4902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Line 9"/>
            <p:cNvSpPr>
              <a:spLocks noChangeShapeType="1"/>
            </p:cNvSpPr>
            <p:nvPr/>
          </p:nvSpPr>
          <p:spPr bwMode="auto">
            <a:xfrm flipH="1">
              <a:off x="4502" y="5046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0" name="Line 10"/>
            <p:cNvSpPr>
              <a:spLocks noChangeShapeType="1"/>
            </p:cNvSpPr>
            <p:nvPr/>
          </p:nvSpPr>
          <p:spPr bwMode="auto">
            <a:xfrm flipH="1">
              <a:off x="4934" y="5190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1" name="Line 11"/>
            <p:cNvSpPr>
              <a:spLocks noChangeShapeType="1"/>
            </p:cNvSpPr>
            <p:nvPr/>
          </p:nvSpPr>
          <p:spPr bwMode="auto">
            <a:xfrm>
              <a:off x="4934" y="5190"/>
              <a:ext cx="1" cy="1296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2" name="Line 12"/>
            <p:cNvSpPr>
              <a:spLocks noChangeShapeType="1"/>
            </p:cNvSpPr>
            <p:nvPr/>
          </p:nvSpPr>
          <p:spPr bwMode="auto">
            <a:xfrm>
              <a:off x="4934" y="6486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3" name="Line 13"/>
            <p:cNvSpPr>
              <a:spLocks noChangeShapeType="1"/>
            </p:cNvSpPr>
            <p:nvPr/>
          </p:nvSpPr>
          <p:spPr bwMode="auto">
            <a:xfrm flipH="1">
              <a:off x="4502" y="6630"/>
              <a:ext cx="864" cy="1"/>
            </a:xfrm>
            <a:prstGeom prst="line">
              <a:avLst/>
            </a:prstGeom>
            <a:noFill/>
            <a:ln w="28575">
              <a:solidFill>
                <a:srgbClr val="00808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" name="Line 14"/>
            <p:cNvSpPr>
              <a:spLocks noChangeShapeType="1"/>
            </p:cNvSpPr>
            <p:nvPr/>
          </p:nvSpPr>
          <p:spPr bwMode="auto">
            <a:xfrm flipH="1">
              <a:off x="4934" y="6774"/>
              <a:ext cx="432" cy="1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5" name="Line 15"/>
            <p:cNvSpPr>
              <a:spLocks noChangeShapeType="1"/>
            </p:cNvSpPr>
            <p:nvPr/>
          </p:nvSpPr>
          <p:spPr bwMode="auto">
            <a:xfrm>
              <a:off x="4934" y="6774"/>
              <a:ext cx="1" cy="216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6" name="AutoShape 16"/>
            <p:cNvSpPr>
              <a:spLocks noChangeArrowheads="1"/>
            </p:cNvSpPr>
            <p:nvPr/>
          </p:nvSpPr>
          <p:spPr bwMode="auto">
            <a:xfrm>
              <a:off x="5366" y="7926"/>
              <a:ext cx="3600" cy="864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400" b="1">
                  <a:solidFill>
                    <a:srgbClr val="000000"/>
                  </a:solidFill>
                </a:rPr>
                <a:t>Komendant Główny</a:t>
              </a:r>
              <a:endParaRPr lang="pl-PL" altLang="pl-PL" sz="1000" b="1">
                <a:solidFill>
                  <a:srgbClr val="000000"/>
                </a:solidFill>
              </a:endParaRP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Zastępca Szefa Obrony Cywilnej Kraju</a:t>
              </a:r>
              <a:endParaRPr lang="pl-PL" altLang="pl-PL" sz="1800"/>
            </a:p>
          </p:txBody>
        </p:sp>
        <p:sp>
          <p:nvSpPr>
            <p:cNvPr id="47" name="AutoShape 17"/>
            <p:cNvSpPr>
              <a:spLocks noChangeArrowheads="1"/>
            </p:cNvSpPr>
            <p:nvPr/>
          </p:nvSpPr>
          <p:spPr bwMode="auto">
            <a:xfrm>
              <a:off x="5360" y="8784"/>
              <a:ext cx="2585" cy="483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Głównego</a:t>
              </a:r>
              <a:endParaRPr lang="pl-PL" altLang="pl-PL" sz="1800"/>
            </a:p>
          </p:txBody>
        </p:sp>
        <p:sp>
          <p:nvSpPr>
            <p:cNvPr id="48" name="AutoShape 18"/>
            <p:cNvSpPr>
              <a:spLocks noChangeArrowheads="1"/>
            </p:cNvSpPr>
            <p:nvPr/>
          </p:nvSpPr>
          <p:spPr bwMode="auto">
            <a:xfrm>
              <a:off x="5360" y="7344"/>
              <a:ext cx="1968" cy="576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SZEF OBRONY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CYWILNEJ KRAJU</a:t>
              </a:r>
              <a:endParaRPr lang="pl-PL" altLang="pl-PL" sz="1800"/>
            </a:p>
          </p:txBody>
        </p:sp>
        <p:sp>
          <p:nvSpPr>
            <p:cNvPr id="49" name="Line 19"/>
            <p:cNvSpPr>
              <a:spLocks noChangeShapeType="1"/>
            </p:cNvSpPr>
            <p:nvPr/>
          </p:nvSpPr>
          <p:spPr bwMode="auto">
            <a:xfrm>
              <a:off x="4934" y="8934"/>
              <a:ext cx="432" cy="0"/>
            </a:xfrm>
            <a:prstGeom prst="line">
              <a:avLst/>
            </a:prstGeom>
            <a:noFill/>
            <a:ln w="28575">
              <a:solidFill>
                <a:srgbClr val="008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0" name="Oval 20"/>
            <p:cNvSpPr>
              <a:spLocks noChangeArrowheads="1"/>
            </p:cNvSpPr>
            <p:nvPr/>
          </p:nvSpPr>
          <p:spPr bwMode="auto">
            <a:xfrm>
              <a:off x="5222" y="3030"/>
              <a:ext cx="1872" cy="720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pl-PL" altLang="pl-PL" sz="1800">
                <a:latin typeface="Times New Roman" panose="02020603050405020304" pitchFamily="18" charset="0"/>
              </a:endParaRPr>
            </a:p>
          </p:txBody>
        </p:sp>
        <p:sp>
          <p:nvSpPr>
            <p:cNvPr id="51" name="Text Box 21"/>
            <p:cNvSpPr txBox="1">
              <a:spLocks noChangeArrowheads="1"/>
            </p:cNvSpPr>
            <p:nvPr/>
          </p:nvSpPr>
          <p:spPr bwMode="auto">
            <a:xfrm>
              <a:off x="5510" y="3174"/>
              <a:ext cx="1440" cy="43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/>
                <a:t>ZDARZENIE</a:t>
              </a:r>
              <a:endParaRPr lang="pl-PL" altLang="pl-PL" sz="1800"/>
            </a:p>
          </p:txBody>
        </p:sp>
        <p:sp>
          <p:nvSpPr>
            <p:cNvPr id="52" name="AutoShape 22"/>
            <p:cNvSpPr>
              <a:spLocks noChangeArrowheads="1"/>
            </p:cNvSpPr>
            <p:nvPr/>
          </p:nvSpPr>
          <p:spPr bwMode="auto">
            <a:xfrm>
              <a:off x="5366" y="4182"/>
              <a:ext cx="2275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Powiatowy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3" name="AutoShape 23"/>
            <p:cNvSpPr>
              <a:spLocks noChangeArrowheads="1"/>
            </p:cNvSpPr>
            <p:nvPr/>
          </p:nvSpPr>
          <p:spPr bwMode="auto">
            <a:xfrm>
              <a:off x="5381" y="4758"/>
              <a:ext cx="1805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Powiatowego</a:t>
              </a:r>
              <a:endParaRPr lang="pl-PL" altLang="pl-PL" sz="1800"/>
            </a:p>
          </p:txBody>
        </p:sp>
        <p:sp>
          <p:nvSpPr>
            <p:cNvPr id="54" name="AutoShape 24"/>
            <p:cNvSpPr>
              <a:spLocks noChangeArrowheads="1"/>
            </p:cNvSpPr>
            <p:nvPr/>
          </p:nvSpPr>
          <p:spPr bwMode="auto">
            <a:xfrm>
              <a:off x="5366" y="5766"/>
              <a:ext cx="2350" cy="535"/>
            </a:xfrm>
            <a:prstGeom prst="flowChartProcess">
              <a:avLst/>
            </a:prstGeom>
            <a:solidFill>
              <a:srgbClr val="FF99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200" b="1">
                  <a:solidFill>
                    <a:srgbClr val="000000"/>
                  </a:solidFill>
                </a:rPr>
                <a:t>Komendant Wojewódzki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Państwowej Straży Pożarnej</a:t>
              </a:r>
              <a:endParaRPr lang="pl-PL" altLang="pl-PL" sz="1800"/>
            </a:p>
          </p:txBody>
        </p:sp>
        <p:sp>
          <p:nvSpPr>
            <p:cNvPr id="55" name="AutoShape 25"/>
            <p:cNvSpPr>
              <a:spLocks noChangeArrowheads="1"/>
            </p:cNvSpPr>
            <p:nvPr/>
          </p:nvSpPr>
          <p:spPr bwMode="auto">
            <a:xfrm>
              <a:off x="5412" y="6364"/>
              <a:ext cx="2010" cy="482"/>
            </a:xfrm>
            <a:prstGeom prst="flowChartProcess">
              <a:avLst/>
            </a:prstGeom>
            <a:solidFill>
              <a:srgbClr val="D2AAD1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Stanowisko Kierowania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 i="1">
                  <a:solidFill>
                    <a:srgbClr val="000000"/>
                  </a:solidFill>
                </a:rPr>
                <a:t>Komendanta Wojewódzkiwego</a:t>
              </a:r>
            </a:p>
          </p:txBody>
        </p:sp>
        <p:sp>
          <p:nvSpPr>
            <p:cNvPr id="56" name="AutoShape 26"/>
            <p:cNvSpPr>
              <a:spLocks noChangeArrowheads="1"/>
            </p:cNvSpPr>
            <p:nvPr/>
          </p:nvSpPr>
          <p:spPr bwMode="auto">
            <a:xfrm>
              <a:off x="2774" y="4614"/>
              <a:ext cx="1728" cy="864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POWIATOWE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7" name="AutoShape 27"/>
            <p:cNvSpPr>
              <a:spLocks noChangeArrowheads="1"/>
            </p:cNvSpPr>
            <p:nvPr/>
          </p:nvSpPr>
          <p:spPr bwMode="auto">
            <a:xfrm>
              <a:off x="2774" y="4182"/>
              <a:ext cx="1635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STAROSTA</a:t>
              </a:r>
              <a:endParaRPr lang="pl-PL" altLang="pl-PL" sz="1800"/>
            </a:p>
          </p:txBody>
        </p:sp>
        <p:sp>
          <p:nvSpPr>
            <p:cNvPr id="58" name="AutoShape 28"/>
            <p:cNvSpPr>
              <a:spLocks noChangeArrowheads="1"/>
            </p:cNvSpPr>
            <p:nvPr/>
          </p:nvSpPr>
          <p:spPr bwMode="auto">
            <a:xfrm>
              <a:off x="2774" y="6342"/>
              <a:ext cx="1728" cy="1008"/>
            </a:xfrm>
            <a:prstGeom prst="flowChartProcess">
              <a:avLst/>
            </a:prstGeom>
            <a:solidFill>
              <a:srgbClr val="33CCCC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WOJEWÓDZKIE CENTRUM ZARZĄDZANIA </a:t>
              </a:r>
            </a:p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000" b="1">
                  <a:solidFill>
                    <a:srgbClr val="000000"/>
                  </a:solidFill>
                </a:rPr>
                <a:t>KRYZYSOWEGO</a:t>
              </a:r>
              <a:endParaRPr lang="pl-PL" altLang="pl-PL" sz="1800"/>
            </a:p>
          </p:txBody>
        </p:sp>
        <p:sp>
          <p:nvSpPr>
            <p:cNvPr id="59" name="AutoShape 29"/>
            <p:cNvSpPr>
              <a:spLocks noChangeArrowheads="1"/>
            </p:cNvSpPr>
            <p:nvPr/>
          </p:nvSpPr>
          <p:spPr bwMode="auto">
            <a:xfrm>
              <a:off x="2774" y="5910"/>
              <a:ext cx="1872" cy="402"/>
            </a:xfrm>
            <a:prstGeom prst="flowChartProcess">
              <a:avLst/>
            </a:prstGeom>
            <a:solidFill>
              <a:srgbClr val="33CCCC"/>
            </a:solidFill>
            <a:ln w="38100" cmpd="dbl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81763" tIns="40881" rIns="81763" bIns="40881" anchor="ctr"/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80000"/>
                <a:buFont typeface="Wingdings 2" panose="05020102010507070707" pitchFamily="18" charset="2"/>
                <a:buChar char=""/>
                <a:defRPr sz="30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90000"/>
                <a:buFont typeface="Wingdings 2" panose="05020102010507070707" pitchFamily="18" charset="2"/>
                <a:buChar char=""/>
                <a:defRPr sz="26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2"/>
                </a:buClr>
                <a:buSzPct val="85000"/>
                <a:buFont typeface="Arial" panose="020B0604020202020204" pitchFamily="34" charset="0"/>
                <a:buChar char="○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rgbClr val="8D89A4"/>
                </a:buClr>
                <a:buSzPct val="90000"/>
                <a:buFont typeface="Wingdings 2" panose="05020102010507070707" pitchFamily="18" charset="2"/>
                <a:buChar char="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748560"/>
                </a:buClr>
                <a:buSzPct val="100000"/>
                <a:buFont typeface="Arial" panose="020B0604020202020204" pitchFamily="34" charset="0"/>
                <a:buChar char="-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pl-PL" altLang="pl-PL" sz="1600" b="1">
                  <a:solidFill>
                    <a:srgbClr val="000000"/>
                  </a:solidFill>
                </a:rPr>
                <a:t>WOJEWODA</a:t>
              </a:r>
              <a:endParaRPr lang="pl-PL" altLang="pl-PL" sz="1800"/>
            </a:p>
          </p:txBody>
        </p:sp>
      </p:grpSp>
    </p:spTree>
    <p:extLst>
      <p:ext uri="{BB962C8B-B14F-4D97-AF65-F5344CB8AC3E}">
        <p14:creationId xmlns:p14="http://schemas.microsoft.com/office/powerpoint/2010/main" val="289796488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Rectangle 3"/>
          <p:cNvSpPr txBox="1">
            <a:spLocks noChangeArrowheads="1"/>
          </p:cNvSpPr>
          <p:nvPr/>
        </p:nvSpPr>
        <p:spPr>
          <a:xfrm>
            <a:off x="301218" y="1702744"/>
            <a:ext cx="8229600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</a:pPr>
            <a:r>
              <a:rPr lang="pl-PL" altLang="pl-PL" sz="2400" u="sng" dirty="0" smtClean="0"/>
              <a:t>Na poziomie powiatowym system tworzą:</a:t>
            </a:r>
          </a:p>
          <a:p>
            <a:pPr algn="ctr">
              <a:buFontTx/>
              <a:buNone/>
            </a:pPr>
            <a:endParaRPr lang="pl-PL" altLang="pl-PL" sz="2400" u="sng" dirty="0" smtClean="0"/>
          </a:p>
          <a:p>
            <a:pPr>
              <a:buFontTx/>
              <a:buNone/>
            </a:pPr>
            <a:r>
              <a:rPr lang="pl-PL" altLang="pl-PL" sz="2400" dirty="0" smtClean="0"/>
              <a:t>  1)	komenda powiatowa Państwowej Straży Pożarnej,</a:t>
            </a:r>
          </a:p>
          <a:p>
            <a:pPr>
              <a:buFontTx/>
              <a:buNone/>
            </a:pPr>
            <a:r>
              <a:rPr lang="pl-PL" altLang="pl-PL" sz="2400" dirty="0" smtClean="0"/>
              <a:t>  2)	jednostki ochrony przeciwpożarowej mające siedzibę na  obszarze powiatu i włączone do systemu,</a:t>
            </a:r>
          </a:p>
          <a:p>
            <a:pPr>
              <a:buFontTx/>
              <a:buNone/>
            </a:pPr>
            <a:r>
              <a:rPr lang="pl-PL" altLang="pl-PL" sz="2400" dirty="0" smtClean="0"/>
              <a:t>  3)	powiatowy zespół do spraw ochrony przeciwpożarowej i  ratownictwa,</a:t>
            </a:r>
          </a:p>
          <a:p>
            <a:pPr>
              <a:buFontTx/>
              <a:buNone/>
            </a:pPr>
            <a:r>
              <a:rPr lang="pl-PL" altLang="pl-PL" sz="2400" dirty="0" smtClean="0"/>
              <a:t>  4)	włączone do systemu inne służby, inspekcje, straże i instytucje, </a:t>
            </a:r>
          </a:p>
          <a:p>
            <a:pPr>
              <a:buFontTx/>
              <a:buNone/>
            </a:pPr>
            <a:r>
              <a:rPr lang="pl-PL" altLang="pl-PL" sz="2400" dirty="0" smtClean="0"/>
              <a:t>  5)	specjaliści w sprawach ratownictwa i inne podmioty, </a:t>
            </a:r>
            <a:r>
              <a:rPr lang="pl-PL" altLang="pl-PL" sz="2400" dirty="0" err="1" smtClean="0"/>
              <a:t>włączene</a:t>
            </a:r>
            <a:r>
              <a:rPr lang="pl-PL" altLang="pl-PL" sz="2400" dirty="0" smtClean="0"/>
              <a:t> do systemu w drodze umowy cywilnoprawnej.</a:t>
            </a:r>
          </a:p>
        </p:txBody>
      </p:sp>
    </p:spTree>
    <p:extLst>
      <p:ext uri="{BB962C8B-B14F-4D97-AF65-F5344CB8AC3E}">
        <p14:creationId xmlns:p14="http://schemas.microsoft.com/office/powerpoint/2010/main" val="392303580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331640" y="250031"/>
            <a:ext cx="7128792" cy="874713"/>
          </a:xfrm>
        </p:spPr>
        <p:txBody>
          <a:bodyPr>
            <a:noAutofit/>
          </a:bodyPr>
          <a:lstStyle/>
          <a:p>
            <a:pPr algn="ctr"/>
            <a:r>
              <a:rPr lang="pl-PL" sz="3600" dirty="0" smtClean="0"/>
              <a:t>MATERIAŁ NAUCZANIA</a:t>
            </a:r>
            <a:endParaRPr lang="pl-PL" altLang="pl-PL" sz="3600" b="1" dirty="0"/>
          </a:p>
        </p:txBody>
      </p:sp>
      <p:sp>
        <p:nvSpPr>
          <p:cNvPr id="10" name="Symbol zastępczy zawartości 1"/>
          <p:cNvSpPr>
            <a:spLocks noGrp="1"/>
          </p:cNvSpPr>
          <p:nvPr>
            <p:ph type="body" idx="1"/>
          </p:nvPr>
        </p:nvSpPr>
        <p:spPr>
          <a:xfrm>
            <a:off x="187569" y="1820300"/>
            <a:ext cx="8704911" cy="4123299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 smtClean="0"/>
              <a:t> </a:t>
            </a:r>
            <a:r>
              <a:rPr lang="pl-PL" sz="3600" dirty="0" smtClean="0"/>
              <a:t>Jednostki </a:t>
            </a:r>
            <a:r>
              <a:rPr lang="pl-PL" sz="3600" dirty="0"/>
              <a:t>organizacyjne ochrony przeciwpożarowej </a:t>
            </a:r>
            <a:r>
              <a:rPr lang="pl-PL" sz="3600" dirty="0" smtClean="0"/>
              <a:t>   </a:t>
            </a:r>
            <a:br>
              <a:rPr lang="pl-PL" sz="3600" dirty="0" smtClean="0"/>
            </a:br>
            <a:r>
              <a:rPr lang="pl-PL" sz="3600" dirty="0" smtClean="0"/>
              <a:t>w Polsce i </a:t>
            </a:r>
            <a:r>
              <a:rPr lang="pl-PL" sz="3600" dirty="0"/>
              <a:t>ich </a:t>
            </a:r>
            <a:r>
              <a:rPr lang="pl-PL" sz="3600" dirty="0" smtClean="0"/>
              <a:t>zadania;</a:t>
            </a:r>
            <a:endParaRPr lang="pl-PL" sz="3600" dirty="0"/>
          </a:p>
          <a:p>
            <a:pPr>
              <a:buFont typeface="Wingdings" panose="05000000000000000000" pitchFamily="2" charset="2"/>
              <a:buChar char="Ø"/>
            </a:pPr>
            <a:endParaRPr lang="pl-PL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sz="3600" dirty="0" smtClean="0"/>
              <a:t> Podstawy </a:t>
            </a:r>
            <a:r>
              <a:rPr lang="pl-PL" sz="3600" dirty="0"/>
              <a:t>prawne funkcjonowania </a:t>
            </a:r>
            <a:r>
              <a:rPr lang="pl-PL" sz="3600" dirty="0" smtClean="0"/>
              <a:t>jednostek OSP </a:t>
            </a:r>
            <a:br>
              <a:rPr lang="pl-PL" sz="3600" dirty="0" smtClean="0"/>
            </a:br>
            <a:r>
              <a:rPr lang="pl-PL" sz="3600" dirty="0" smtClean="0"/>
              <a:t> i </a:t>
            </a:r>
            <a:r>
              <a:rPr lang="pl-PL" sz="3600" dirty="0"/>
              <a:t>ZOSP </a:t>
            </a:r>
            <a:r>
              <a:rPr lang="pl-PL" sz="3600" dirty="0" smtClean="0"/>
              <a:t>RP;</a:t>
            </a:r>
            <a:endParaRPr lang="pl-PL" sz="3600" dirty="0"/>
          </a:p>
          <a:p>
            <a:pPr>
              <a:buFont typeface="Wingdings" panose="05000000000000000000" pitchFamily="2" charset="2"/>
              <a:buChar char="Ø"/>
            </a:pPr>
            <a:endParaRPr lang="pl-PL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sz="3600" dirty="0" smtClean="0"/>
              <a:t> Krajowy </a:t>
            </a:r>
            <a:r>
              <a:rPr lang="pl-PL" sz="3600" dirty="0"/>
              <a:t>System </a:t>
            </a:r>
            <a:r>
              <a:rPr lang="pl-PL" sz="3600" dirty="0" smtClean="0"/>
              <a:t>Ratowniczo-Gaśniczy. </a:t>
            </a:r>
            <a:r>
              <a:rPr lang="pl-PL" sz="3600" dirty="0"/>
              <a:t>O</a:t>
            </a:r>
            <a:r>
              <a:rPr lang="pl-PL" sz="3600" dirty="0" smtClean="0"/>
              <a:t>rganizacja;</a:t>
            </a:r>
            <a:endParaRPr lang="pl-PL" sz="3600" dirty="0"/>
          </a:p>
          <a:p>
            <a:pPr>
              <a:buFont typeface="Wingdings" panose="05000000000000000000" pitchFamily="2" charset="2"/>
              <a:buChar char="Ø"/>
            </a:pPr>
            <a:endParaRPr lang="pl-PL" sz="36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pl-PL" sz="3600" dirty="0" smtClean="0"/>
              <a:t> Zadania jednostek OSP </a:t>
            </a:r>
            <a:r>
              <a:rPr lang="pl-PL" sz="3600" dirty="0"/>
              <a:t>w powszechnym systemie </a:t>
            </a:r>
            <a:r>
              <a:rPr lang="pl-PL" sz="3600" dirty="0" smtClean="0"/>
              <a:t> ochrony </a:t>
            </a:r>
            <a:r>
              <a:rPr lang="pl-PL" sz="3600" dirty="0"/>
              <a:t>ludności.</a:t>
            </a:r>
          </a:p>
          <a:p>
            <a:endParaRPr lang="pl-PL" sz="3600" dirty="0"/>
          </a:p>
          <a:p>
            <a:endParaRPr lang="pl-PL" dirty="0" smtClean="0"/>
          </a:p>
          <a:p>
            <a:pPr marL="118872" indent="0" algn="r">
              <a:buNone/>
            </a:pPr>
            <a:endParaRPr lang="pl-PL" dirty="0"/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ymbol zastępczy numeru slajdu 4"/>
          <p:cNvSpPr>
            <a:spLocks noGrp="1" noChangeAspect="1"/>
          </p:cNvSpPr>
          <p:nvPr>
            <p:ph type="sldNum" idx="12"/>
          </p:nvPr>
        </p:nvSpPr>
        <p:spPr>
          <a:xfrm>
            <a:off x="8559529" y="0"/>
            <a:ext cx="584471" cy="250031"/>
          </a:xfrm>
        </p:spPr>
        <p:txBody>
          <a:bodyPr/>
          <a:lstStyle/>
          <a:p>
            <a:r>
              <a:rPr lang="pl-PL" altLang="pl-PL" sz="1050" dirty="0" smtClean="0">
                <a:solidFill>
                  <a:schemeClr val="bg1"/>
                </a:solidFill>
                <a:latin typeface="Calibri" panose="020F0502020204030204" pitchFamily="34" charset="0"/>
              </a:rPr>
              <a:t>str. </a:t>
            </a:r>
            <a:fld id="{1DFBDD2E-0A89-4F6F-B71E-D6B8232A8557}" type="slidenum">
              <a:rPr lang="pl-PL" altLang="pl-PL" sz="1400" smtClean="0">
                <a:solidFill>
                  <a:schemeClr val="bg1"/>
                </a:solidFill>
                <a:latin typeface="Calibri" panose="020F0502020204030204" pitchFamily="34" charset="0"/>
              </a:rPr>
              <a:pPr/>
              <a:t>2</a:t>
            </a:fld>
            <a:endParaRPr lang="pl-PL" altLang="pl-PL" sz="20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272507" y="1636811"/>
            <a:ext cx="8287022" cy="103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normAutofit/>
          </a:bodyPr>
          <a:lstStyle>
            <a:lvl1pPr indent="12700">
              <a:spcBef>
                <a:spcPct val="20000"/>
              </a:spcBef>
              <a:buChar char="•"/>
              <a:tabLst>
                <a:tab pos="182563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31850" indent="-285750">
              <a:spcBef>
                <a:spcPct val="20000"/>
              </a:spcBef>
              <a:buChar char="–"/>
              <a:tabLst>
                <a:tab pos="182563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39838" indent="-228600">
              <a:spcBef>
                <a:spcPct val="20000"/>
              </a:spcBef>
              <a:buChar char="•"/>
              <a:tabLst>
                <a:tab pos="182563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47825" indent="-228600">
              <a:spcBef>
                <a:spcPct val="20000"/>
              </a:spcBef>
              <a:buChar char="–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tabLst>
                <a:tab pos="182563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  <a:p>
            <a:pPr algn="just">
              <a:lnSpc>
                <a:spcPct val="80000"/>
              </a:lnSpc>
              <a:buFontTx/>
              <a:buNone/>
            </a:pPr>
            <a:endParaRPr lang="pl-PL" altLang="pl-PL" sz="2400" b="1" dirty="0"/>
          </a:p>
        </p:txBody>
      </p:sp>
    </p:spTree>
    <p:extLst>
      <p:ext uri="{BB962C8B-B14F-4D97-AF65-F5344CB8AC3E}">
        <p14:creationId xmlns:p14="http://schemas.microsoft.com/office/powerpoint/2010/main" val="12672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557338"/>
            <a:ext cx="8378232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 smtClean="0"/>
              <a:t>Zadania na poziomie powiatowym obejmują: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endParaRPr lang="pl-PL" sz="2400" u="sng" dirty="0"/>
          </a:p>
          <a:p>
            <a:pPr marL="493712" indent="-457200">
              <a:buFont typeface="+mj-lt"/>
              <a:buAutoNum type="arabicPeriod"/>
              <a:defRPr/>
            </a:pPr>
            <a:r>
              <a:rPr lang="pl-PL" sz="2400" dirty="0" smtClean="0"/>
              <a:t>opracowanie analiz zagrożeń oraz analiz zabezpieczenia             operacyjnego powiatu; </a:t>
            </a:r>
          </a:p>
          <a:p>
            <a:pPr marL="493712" indent="-457200">
              <a:buFont typeface="+mj-lt"/>
              <a:buAutoNum type="arabicPeriod"/>
              <a:defRPr/>
            </a:pPr>
            <a:r>
              <a:rPr lang="pl-PL" sz="2400" dirty="0" smtClean="0"/>
              <a:t>opracowanie powiatowego planu ratowniczego;</a:t>
            </a:r>
            <a:endParaRPr lang="pl-PL" sz="2400" dirty="0"/>
          </a:p>
          <a:p>
            <a:pPr marL="493712" indent="-457200">
              <a:buFont typeface="+mj-lt"/>
              <a:buAutoNum type="arabicPeriod"/>
              <a:defRPr/>
            </a:pPr>
            <a:r>
              <a:rPr lang="pl-PL" sz="2400" dirty="0" smtClean="0"/>
              <a:t>ustalenie sieci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i ich obszarów chronionych;</a:t>
            </a:r>
            <a:endParaRPr lang="pl-PL" sz="2400" dirty="0"/>
          </a:p>
          <a:p>
            <a:pPr marL="493712" indent="-457200">
              <a:buFont typeface="+mj-lt"/>
              <a:buAutoNum type="arabicPeriod"/>
              <a:defRPr/>
            </a:pPr>
            <a:r>
              <a:rPr lang="pl-PL" sz="2400" dirty="0" smtClean="0"/>
              <a:t>aktualizację danych dotyczących gotowości operacyjnej i podwyższonej gotowości operacyjnej;</a:t>
            </a:r>
            <a:r>
              <a:rPr lang="pl-PL" altLang="pl-PL" sz="2400" dirty="0" smtClean="0"/>
              <a:t> </a:t>
            </a:r>
          </a:p>
          <a:p>
            <a:pPr marL="493712" indent="-457200">
              <a:buFont typeface="+mj-lt"/>
              <a:buAutoNum type="arabicPeriod"/>
              <a:defRPr/>
            </a:pPr>
            <a:r>
              <a:rPr lang="pl-PL" sz="2400" dirty="0" smtClean="0"/>
              <a:t>ustalenie metod powiadamiania w sytuacji wystąpienia nagłego lub nadzwyczajnego zagrożenia.</a:t>
            </a:r>
          </a:p>
        </p:txBody>
      </p:sp>
    </p:spTree>
    <p:extLst>
      <p:ext uri="{BB962C8B-B14F-4D97-AF65-F5344CB8AC3E}">
        <p14:creationId xmlns:p14="http://schemas.microsoft.com/office/powerpoint/2010/main" val="151323271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82438" y="1636811"/>
            <a:ext cx="8412046" cy="48577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powiatowym obejmują:</a:t>
            </a:r>
          </a:p>
          <a:p>
            <a:pPr marL="36512" indent="0">
              <a:buFont typeface="Wingdings 2" panose="05020102010507070707" pitchFamily="18" charset="2"/>
              <a:buNone/>
              <a:defRPr/>
            </a:pPr>
            <a:endParaRPr lang="pl-PL" sz="2400" u="sng" dirty="0"/>
          </a:p>
          <a:p>
            <a:pPr marL="493712" indent="-457200">
              <a:buFont typeface="+mj-lt"/>
              <a:buAutoNum type="arabicPeriod" startAt="6"/>
              <a:defRPr/>
            </a:pPr>
            <a:r>
              <a:rPr lang="pl-PL" sz="2400" dirty="0" smtClean="0"/>
              <a:t>przemieszczanie sił i środków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do czasowych miejsc stacjonowania; </a:t>
            </a:r>
          </a:p>
          <a:p>
            <a:pPr marL="493712" indent="-457200">
              <a:buFont typeface="+mj-lt"/>
              <a:buAutoNum type="arabicPeriod" startAt="6"/>
              <a:defRPr/>
            </a:pPr>
            <a:r>
              <a:rPr lang="pl-PL" sz="2400" dirty="0" smtClean="0"/>
              <a:t>ustalenie zasad powiadamiania, alarmowania i    współdziałania podmiotów podczas działań ratowniczych;</a:t>
            </a:r>
            <a:endParaRPr lang="pl-PL" sz="2400" dirty="0"/>
          </a:p>
          <a:p>
            <a:pPr marL="493712" indent="-457200">
              <a:buFont typeface="+mj-lt"/>
              <a:buAutoNum type="arabicPeriod" startAt="6"/>
              <a:defRPr/>
            </a:pPr>
            <a:r>
              <a:rPr lang="pl-PL" sz="2400" dirty="0" smtClean="0"/>
              <a:t>wdrożenie systemu dysponowania sił i środków do działań ratowniczych.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280314952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wojewódzkim system tworzą 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komenda wojewódzka Państwowej Straży Pożarnej;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wydzielone siły i środki z poziomów powiatowych stanowiące wojewódzki odwód operacyjny;</a:t>
            </a:r>
            <a:endParaRPr lang="pl-PL" alt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ośrodki szkolenia Państwowej Straży Pożarnej;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wojewódzki zespół do spraw ochrony przeciwpożarowej i ratownictwa;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krajowe bazy sprzętu specjalistycznego Państwowej Straży Pożarnej.</a:t>
            </a:r>
          </a:p>
        </p:txBody>
      </p:sp>
    </p:spTree>
    <p:extLst>
      <p:ext uri="{BB962C8B-B14F-4D97-AF65-F5344CB8AC3E}">
        <p14:creationId xmlns:p14="http://schemas.microsoft.com/office/powerpoint/2010/main" val="4261522114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</a:t>
            </a:r>
            <a:r>
              <a:rPr lang="pl-PL" altLang="pl-PL" sz="2400" u="sng" dirty="0" smtClean="0"/>
              <a:t>wojewódzkim </a:t>
            </a:r>
            <a:r>
              <a:rPr lang="pl-PL" altLang="pl-PL" sz="2400" u="sng" dirty="0"/>
              <a:t>obejmują: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opracowanie analiz zagrożeń oraz analiz zabezpieczenia operacyjnego województwa;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opracowanie wojewódzkiego planu ratowniczego;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ustalanie obszarów chronionych dla specjalistycznych grup ratowniczych oraz dla podmiotów </a:t>
            </a:r>
            <a:r>
              <a:rPr lang="pl-PL" sz="2400" dirty="0" err="1" smtClean="0"/>
              <a:t>ksrg</a:t>
            </a:r>
            <a:r>
              <a:rPr lang="pl-PL" sz="2400" dirty="0" smtClean="0"/>
              <a:t> przewidzianych do realizacji zadań poza terenem własnego działania;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aktualizację danych dotyczących gotowości operacyjnej odwodów operacyjnych na obszarze województwa oraz w ramach pomocy transgranicznej;</a:t>
            </a: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171568209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68313" y="1916113"/>
            <a:ext cx="8229600" cy="442595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</a:t>
            </a:r>
            <a:r>
              <a:rPr lang="pl-PL" altLang="pl-PL" sz="2400" u="sng" dirty="0" smtClean="0"/>
              <a:t>wojewódzkim </a:t>
            </a:r>
            <a:r>
              <a:rPr lang="pl-PL" altLang="pl-PL" sz="2400" u="sng" dirty="0"/>
              <a:t>obejmują: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dysponowanie sił i środków specjalistycznych grup ratowniczych i odwodów operacyjnych na obszarze województwa;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ustalanie zasad powiadamiania i współdziałania podmiotów na obszarze województwa podczas działań ratowniczych.</a:t>
            </a:r>
            <a:endParaRPr lang="pl-PL" alt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altLang="pl-PL" sz="2400" dirty="0" smtClean="0"/>
          </a:p>
        </p:txBody>
      </p:sp>
    </p:spTree>
    <p:extLst>
      <p:ext uri="{BB962C8B-B14F-4D97-AF65-F5344CB8AC3E}">
        <p14:creationId xmlns:p14="http://schemas.microsoft.com/office/powerpoint/2010/main" val="42263013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682218" y="174521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altLang="pl-PL" sz="2400" u="sng" dirty="0" smtClean="0"/>
              <a:t>Na poziomie krajowym system tworzą 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Komenda Główna Państwowej Straży Pożarnej;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wydzielone siły i środki z wojewódzkich odwodów operacyjnych stanowiące centralny odwód operacyjny;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szkoły Państwowej Straży Pożarnej;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krajowe bazy sprzętu specjalistycznego Państwowej Straży Pożarnej;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altLang="pl-PL" sz="2400" dirty="0" smtClean="0"/>
              <a:t>jednostki badawczo-rozwojowe ochrony przeciwpożarowej</a:t>
            </a:r>
            <a:r>
              <a:rPr lang="pl-PL" altLang="pl-PL" sz="2400" dirty="0" smtClean="0">
                <a:latin typeface="Times New Roman" panose="02020603050405020304" pitchFamily="18" charset="0"/>
              </a:rPr>
              <a:t>.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5485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</a:t>
            </a:r>
            <a:r>
              <a:rPr lang="pl-PL" altLang="pl-PL" sz="2400" u="sng" dirty="0" smtClean="0"/>
              <a:t>krajowym </a:t>
            </a:r>
            <a:r>
              <a:rPr lang="pl-PL" altLang="pl-PL" sz="2400" u="sng" dirty="0"/>
              <a:t>obejmują: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aktualizację danych dotyczących gotowości operacyjnej centralnego odwodu operacyjnego i podmiotów przewidzianych do współdziałania na obszarze kraju i poza jego granicami;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dysponowanie sił i środków centralnego odwodu operacyjnego na obszarze kraju i poza granice kraju;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opracowanie zasad powiadamiania i współdziałania podmiotów na obszarze kraju podczas działań ratowniczych;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opracowanie zasad organizowania działań ratowniczych;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3332490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</a:t>
            </a:r>
            <a:r>
              <a:rPr lang="pl-PL" altLang="pl-PL" sz="2400" u="sng" dirty="0" smtClean="0"/>
              <a:t>krajowym </a:t>
            </a:r>
            <a:r>
              <a:rPr lang="pl-PL" altLang="pl-PL" sz="2400" u="sng" dirty="0"/>
              <a:t>obejmują:</a:t>
            </a:r>
          </a:p>
          <a:p>
            <a:pPr>
              <a:lnSpc>
                <a:spcPct val="90000"/>
              </a:lnSpc>
              <a:buFontTx/>
              <a:buNone/>
            </a:pPr>
            <a:endParaRPr 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opracowanie zasad ewidencjonowania zdarzeń;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opracowanie zasad organizacji i funkcjonowania systemów teleinformatycznych, w tym na potrzeby kierującego działaniem ratowniczym;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opracowanie zasad organizacji łączności alarmowania, powiadamiania, dysponowania oraz współdziałania na potrzeby działań ratowniczych;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5"/>
            </a:pPr>
            <a:r>
              <a:rPr lang="pl-PL" sz="2400" dirty="0" smtClean="0"/>
              <a:t>opracowanie zasad współpracy podczas działań ratowniczych z nadawcami programów radiowych i telewizyjnych oraz z wolontariuszami;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901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Krajowy System Ratowniczo-Gaśniczy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57200" y="1600200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buFontTx/>
              <a:buNone/>
              <a:defRPr/>
            </a:pPr>
            <a:r>
              <a:rPr lang="pl-PL" altLang="pl-PL" sz="2400" u="sng" dirty="0"/>
              <a:t>Zadania na poziomie </a:t>
            </a:r>
            <a:r>
              <a:rPr lang="pl-PL" altLang="pl-PL" sz="2400" u="sng" dirty="0" smtClean="0"/>
              <a:t>krajowym </a:t>
            </a:r>
            <a:r>
              <a:rPr lang="pl-PL" altLang="pl-PL" sz="2400" u="sng" dirty="0"/>
              <a:t>obejmują: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u="sng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wsparcia psychologicznego osób uczestniczących w działaniach ratowniczych;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tworzenia przez podmioty </a:t>
            </a:r>
            <a:r>
              <a:rPr lang="pl-PL" sz="2400" dirty="0" err="1" smtClean="0"/>
              <a:t>ksrg</a:t>
            </a:r>
            <a:r>
              <a:rPr lang="pl-PL" sz="2400" dirty="0" smtClean="0"/>
              <a:t> wspólnych zespołów ratowniczych;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organizowania ćwiczeń ratowniczych;</a:t>
            </a:r>
            <a:endParaRPr lang="pl-PL" sz="2400" dirty="0"/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podwyższania gotowości operacyjnej;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analizowania zdarzeń;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 startAt="9"/>
            </a:pPr>
            <a:r>
              <a:rPr lang="pl-PL" sz="2400" dirty="0" smtClean="0"/>
              <a:t>opracowanie zasad organizacji krajowych baz sprzętu specjalistycznego i środków gaśniczych.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67441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32202" y="1702744"/>
            <a:ext cx="8562282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Współpraca w ramach systemu ratowniczo-gaśniczego to przede wszystkim współdziałanie podczas akcji ratowniczych na terenie kraju z udziałem specjalistów, grup ratowniczych, zastosowania sprzętu, przygotowanie wspólnych programów szkoleniowych dotyczących zasad udzielania pierwszej pomocy, stosowania podstawowych technik ratowniczych, tworzenie programów informujących o zagrożeniach katastrofami, klęskami żywiołowymi, pożarami i innymi zagrożeniami spowodowanymi siłami przyrody lub działalnością człowieka, a także udostępnienie pozostających w dyspozycji stron zasobów, na potrzeby akcji ratunkowych i szkoleń.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5832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Clr>
                <a:srgbClr val="FF0000"/>
              </a:buClr>
              <a:buSzPct val="25000"/>
            </a:pPr>
            <a:r>
              <a:rPr lang="pl-PL" altLang="pl-PL" sz="2400" dirty="0"/>
              <a:t>Podstawy </a:t>
            </a:r>
            <a:r>
              <a:rPr lang="pl-PL" altLang="pl-PL" sz="2400" dirty="0" smtClean="0"/>
              <a:t>prawne </a:t>
            </a:r>
            <a:r>
              <a:rPr lang="pl-PL" altLang="pl-PL" sz="2400" dirty="0"/>
              <a:t>f</a:t>
            </a:r>
            <a:r>
              <a:rPr lang="pl-PL" altLang="pl-PL" sz="2400" dirty="0" smtClean="0"/>
              <a:t>unkcjonowania OSP 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402438" y="1886224"/>
            <a:ext cx="8295089" cy="6912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 algn="ctr" eaLnBrk="1" hangingPunct="1">
              <a:buNone/>
            </a:pPr>
            <a:r>
              <a:rPr lang="pl-PL" altLang="pl-PL" dirty="0"/>
              <a:t>Ustawa z </a:t>
            </a:r>
            <a:r>
              <a:rPr lang="pl-PL" altLang="pl-PL" dirty="0" smtClean="0"/>
              <a:t>dnia 7 </a:t>
            </a:r>
            <a:r>
              <a:rPr lang="pl-PL" altLang="pl-PL" dirty="0"/>
              <a:t>kwietnia 1989 r. Prawo o stowarzyszeniach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 smtClean="0"/>
              <a:t>     Ustawa </a:t>
            </a:r>
            <a:r>
              <a:rPr lang="pl-PL" altLang="pl-PL" dirty="0"/>
              <a:t>z </a:t>
            </a:r>
            <a:r>
              <a:rPr lang="pl-PL" altLang="pl-PL" dirty="0" smtClean="0"/>
              <a:t>dnia 24 </a:t>
            </a:r>
            <a:r>
              <a:rPr lang="pl-PL" altLang="pl-PL" dirty="0"/>
              <a:t>sierpnia 1991 r. o ochronie przeciwpożarowej </a:t>
            </a:r>
          </a:p>
          <a:p>
            <a:pPr eaLnBrk="1" hangingPunct="1">
              <a:buFontTx/>
              <a:buBlip>
                <a:blip r:embed="rId3"/>
              </a:buBlip>
            </a:pPr>
            <a:endParaRPr lang="pl-PL" altLang="pl-PL" dirty="0"/>
          </a:p>
          <a:p>
            <a:pPr marL="276860" indent="0" algn="ctr" eaLnBrk="1" hangingPunct="1">
              <a:buNone/>
            </a:pPr>
            <a:r>
              <a:rPr lang="pl-PL" altLang="pl-PL" dirty="0"/>
              <a:t>Statut Ochotniczej Straży Pożarnej.</a:t>
            </a:r>
          </a:p>
          <a:p>
            <a:pPr marL="0" marR="0" lvl="0" indent="0" algn="l" rtl="0">
              <a:spcBef>
                <a:spcPts val="0"/>
              </a:spcBef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pl-PL"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Shape 127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30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239617" y="1702744"/>
            <a:ext cx="8319911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just">
              <a:lnSpc>
                <a:spcPct val="90000"/>
              </a:lnSpc>
              <a:buFontTx/>
              <a:buNone/>
            </a:pPr>
            <a:r>
              <a:rPr lang="pl-PL" sz="2400" dirty="0" smtClean="0"/>
              <a:t>          Ochotnicze Straże Pożarne ściśle współdziałają z jednostkami organizacyjnymi Państwowej Straży Pożarnej oraz innymi podmiotami i instytucjami w celu zapewnienia bezpieczeństwa obywateli na terenie swego działania (miasta i gminy) lub wspomagając sąsiednie obszary w ramach odwodów operacyjnych lub uzgodnień o pomocy wzajemnej. </a:t>
            </a:r>
            <a:endParaRPr lang="pl-PL" altLang="pl-PL" sz="1400" dirty="0" smtClean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1431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/>
              <a:t>Współpraca OSP z innymi podmiotami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31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82438" y="1702744"/>
            <a:ext cx="8329327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b="1" dirty="0" smtClean="0"/>
              <a:t>Współdziałanie jednostek ochrony przeciwpożarowej biorących udział w działaniu ratowniczym polega na:</a:t>
            </a:r>
          </a:p>
          <a:p>
            <a:pPr marL="276860" indent="0">
              <a:lnSpc>
                <a:spcPct val="90000"/>
              </a:lnSpc>
              <a:buNone/>
            </a:pPr>
            <a:endParaRPr lang="pl-PL" sz="2400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sz="2400" dirty="0" smtClean="0"/>
              <a:t>  wzajemnej pomocy w celu zachowania ciągłości </a:t>
            </a:r>
            <a:br>
              <a:rPr lang="pl-PL" sz="2400" dirty="0" smtClean="0"/>
            </a:br>
            <a:r>
              <a:rPr lang="pl-PL" sz="2400" dirty="0" smtClean="0"/>
              <a:t>i skuteczności procedur ratowniczych;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sz="2400" dirty="0"/>
              <a:t> </a:t>
            </a:r>
            <a:r>
              <a:rPr lang="pl-PL" sz="2400" dirty="0" smtClean="0"/>
              <a:t> powiadamianiu o występujących zagrożeniach oraz zastosowanych i wymaganych środkach ochrony osobistej ratowników i zabezpieczeniu terenu działań ratowniczych;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pl-PL" sz="2400" dirty="0"/>
              <a:t> </a:t>
            </a:r>
            <a:r>
              <a:rPr lang="pl-PL" sz="2400" dirty="0" smtClean="0"/>
              <a:t> informowaniu o stosowanych technikach ratowania życia, zdrowia, środowiska i mienia oraz sposobach ewakuacji poszkodowanych i zagrożonych ludzi oraz zwierząt ze strefy zagrożenia.</a:t>
            </a:r>
          </a:p>
        </p:txBody>
      </p:sp>
    </p:spTree>
    <p:extLst>
      <p:ext uri="{BB962C8B-B14F-4D97-AF65-F5344CB8AC3E}">
        <p14:creationId xmlns:p14="http://schemas.microsoft.com/office/powerpoint/2010/main" val="577732281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32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72507" y="1846120"/>
            <a:ext cx="8174455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just">
              <a:lnSpc>
                <a:spcPct val="90000"/>
              </a:lnSpc>
              <a:buFontTx/>
              <a:buNone/>
            </a:pPr>
            <a:r>
              <a:rPr lang="pl-PL" sz="2800" dirty="0" smtClean="0"/>
              <a:t>     </a:t>
            </a:r>
            <a:r>
              <a:rPr lang="pl-PL" sz="2800" u="sng" dirty="0" smtClean="0"/>
              <a:t>Ochrona ludności</a:t>
            </a:r>
            <a:r>
              <a:rPr lang="pl-PL" sz="2800" dirty="0" smtClean="0"/>
              <a:t> polega na realizacji przedsięwzięć mających na celu zapewnienie bezpieczeństwa ludziom, mieniu i środowisku – w razie wystąpienia zagrożeń spowodowanych zarówno działaniem sił przyrody (klęski żywiołowe) i rozwojem cywilizacyjnym (awarie, katastrofy), jak również działaniami wojennymi i terrorystycznymi.</a:t>
            </a:r>
          </a:p>
        </p:txBody>
      </p:sp>
    </p:spTree>
    <p:extLst>
      <p:ext uri="{BB962C8B-B14F-4D97-AF65-F5344CB8AC3E}">
        <p14:creationId xmlns:p14="http://schemas.microsoft.com/office/powerpoint/2010/main" val="38122162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33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132202" y="1520328"/>
            <a:ext cx="8736376" cy="470837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Umownie ochrona ludności obejmuje </a:t>
            </a:r>
            <a:r>
              <a:rPr lang="pl-PL" sz="2400" u="sng" dirty="0" smtClean="0"/>
              <a:t>cztery etapy </a:t>
            </a:r>
            <a:r>
              <a:rPr lang="pl-PL" sz="2400" dirty="0" smtClean="0"/>
              <a:t>działań: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/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marL="276860" indent="0" algn="ctr">
              <a:lnSpc>
                <a:spcPct val="90000"/>
              </a:lnSpc>
              <a:buNone/>
            </a:pPr>
            <a:endParaRPr lang="pl-PL" sz="2400" dirty="0"/>
          </a:p>
          <a:p>
            <a:pPr marL="276860" indent="0" algn="ctr">
              <a:lnSpc>
                <a:spcPct val="90000"/>
              </a:lnSpc>
              <a:buNone/>
            </a:pPr>
            <a:endParaRPr lang="pl-PL" sz="2400" dirty="0" smtClean="0"/>
          </a:p>
          <a:p>
            <a:pPr marL="791210" indent="-514350">
              <a:lnSpc>
                <a:spcPct val="90000"/>
              </a:lnSpc>
              <a:buFont typeface="+mj-lt"/>
              <a:buAutoNum type="romanUcPeriod"/>
            </a:pPr>
            <a:r>
              <a:rPr lang="pl-PL" sz="2400" dirty="0" smtClean="0"/>
              <a:t>zapobieganie, czyli przedsięwzięcia minimalizujące straty, a w  tym: prace legislacyjne, planowanie, tworzenie zapasów, budowa struktur organizacyjnych, realizacja budowli i systemów zabezpieczających (ukrycia, schrony, wały przeciwpowodziowe, kontrola (graniczna i przewozowa itp.);</a:t>
            </a:r>
          </a:p>
        </p:txBody>
      </p:sp>
      <p:pic>
        <p:nvPicPr>
          <p:cNvPr id="10" name="Picture 6" descr="C:\Temp\4etap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567" y="2041501"/>
            <a:ext cx="1935350" cy="181440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1771480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0" y="1636811"/>
            <a:ext cx="8694483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marL="791210" indent="-514350">
              <a:lnSpc>
                <a:spcPct val="90000"/>
              </a:lnSpc>
              <a:buFont typeface="+mj-lt"/>
              <a:buAutoNum type="romanUcPeriod" startAt="2"/>
            </a:pPr>
            <a:r>
              <a:rPr lang="pl-PL" sz="2400" dirty="0" smtClean="0"/>
              <a:t>osiąganie gotowości, a w tym: prowadzenie badań, doskonalenie służb ratowniczych, ich wyposażenie, edukacja społeczeństwa, szkolenie i ćwiczenia, opracowywanie procedur działania;</a:t>
            </a:r>
          </a:p>
          <a:p>
            <a:pPr marL="791210" indent="-514350">
              <a:lnSpc>
                <a:spcPct val="90000"/>
              </a:lnSpc>
              <a:buFont typeface="+mj-lt"/>
              <a:buAutoNum type="romanUcPeriod" startAt="2"/>
            </a:pPr>
            <a:r>
              <a:rPr lang="pl-PL" sz="2400" dirty="0" smtClean="0"/>
              <a:t>reagowanie na zagrożenia, a w tym: organizowanie ośrodków kierowania i koordynacji, poszukiwanie i udzielanie pomocy poszkodowanym, likwidacja ognisk zagrożeń, mobilizowanie służb ratowniczych i ochotników, informowanie władz, środków masowego przekazu i społeczeństwa;</a:t>
            </a:r>
          </a:p>
        </p:txBody>
      </p:sp>
    </p:spTree>
    <p:extLst>
      <p:ext uri="{BB962C8B-B14F-4D97-AF65-F5344CB8AC3E}">
        <p14:creationId xmlns:p14="http://schemas.microsoft.com/office/powerpoint/2010/main" val="343656689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406578" y="1493379"/>
            <a:ext cx="8018879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marL="791210" indent="-514350" algn="just">
              <a:lnSpc>
                <a:spcPct val="90000"/>
              </a:lnSpc>
              <a:buFont typeface="+mj-lt"/>
              <a:buAutoNum type="romanUcPeriod" startAt="4"/>
            </a:pPr>
            <a:r>
              <a:rPr lang="pl-PL" sz="2400" dirty="0" smtClean="0"/>
              <a:t>odbudowa, czyli przywracanie stanu normalnego, a w tym: szacowanie strat, informowanie o prawach i obowiązkach, sprawne administrowanie, aktywizacja odbudowy zniszczeń i uszkodzeń, analizowanie potrzeb i realizacja zobowiązań, zapewnienie pomocy społecznej, precyzowanie wniosków.</a:t>
            </a:r>
          </a:p>
        </p:txBody>
      </p:sp>
    </p:spTree>
    <p:extLst>
      <p:ext uri="{BB962C8B-B14F-4D97-AF65-F5344CB8AC3E}">
        <p14:creationId xmlns:p14="http://schemas.microsoft.com/office/powerpoint/2010/main" val="914683665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36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872880" y="1980346"/>
            <a:ext cx="7467600" cy="45259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algn="ctr">
              <a:lnSpc>
                <a:spcPct val="90000"/>
              </a:lnSpc>
              <a:buFontTx/>
              <a:buNone/>
            </a:pPr>
            <a:r>
              <a:rPr lang="pl-PL" sz="2400" dirty="0" smtClean="0"/>
              <a:t>Wójt, burmistrz, prezydent miasta zapewnia na obszarze gminy (miasta) realizację następujących zadań:</a:t>
            </a:r>
          </a:p>
          <a:p>
            <a:pPr algn="ctr">
              <a:lnSpc>
                <a:spcPct val="90000"/>
              </a:lnSpc>
              <a:buFontTx/>
              <a:buNone/>
            </a:pPr>
            <a:endParaRPr lang="pl-PL" sz="2400" dirty="0" smtClean="0"/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całodobowe alarmowanie członków gminnego zespołu zarządzania kryzysowego, a w sytuacjach kryzysowych zapewnienie całodobowego dyżuru w celu zapewnienia przepływu informacji oraz dokumentowania prowadzonych czynności;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współdziałanie z centrami zarządzania kryzysowego organów administracji publicznej;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/>
            </a:pPr>
            <a:r>
              <a:rPr lang="pl-PL" sz="2400" dirty="0" smtClean="0"/>
              <a:t>nadzór nad funkcjonowaniem systemu wykrywania i alarmowania oraz systemu wczesnego ostrzegania ludności;</a:t>
            </a:r>
          </a:p>
        </p:txBody>
      </p:sp>
    </p:spTree>
    <p:extLst>
      <p:ext uri="{BB962C8B-B14F-4D97-AF65-F5344CB8AC3E}">
        <p14:creationId xmlns:p14="http://schemas.microsoft.com/office/powerpoint/2010/main" val="2154182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dirty="0" smtClean="0"/>
              <a:t>Zadania OSP w powszechnym systemie </a:t>
            </a:r>
            <a:r>
              <a:rPr lang="pl-PL" altLang="pl-PL" sz="2400" dirty="0"/>
              <a:t>ochrony ludności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37</a:t>
            </a:fld>
            <a:endParaRPr lang="pl-PL" sz="1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93545" y="2332037"/>
            <a:ext cx="7467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38912" marR="0" lvl="0" indent="-16205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Noto Sans Symbols"/>
              <a:buChar char="◼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31520" marR="0" lvl="1" indent="-11430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accent2"/>
              </a:buClr>
              <a:buSzPct val="90000"/>
              <a:buFont typeface="Noto Sans Symbols"/>
              <a:buChar char="▪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96696" marR="0" lvl="2" indent="-82296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Arial"/>
              <a:buChar char="▪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216152" marR="0" lvl="3" indent="-6045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ct val="100000"/>
              <a:buFont typeface="Arial"/>
              <a:buChar char="▪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426464" marR="0" lvl="4" indent="-67564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5"/>
              </a:buClr>
              <a:buSzPct val="100000"/>
              <a:buFont typeface="Noto Sans Symbols"/>
              <a:buChar char="●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1627632" marR="0" lvl="5" indent="-65532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6"/>
              </a:buClr>
              <a:buSzPct val="100000"/>
              <a:buFont typeface="Noto Sans Symbols"/>
              <a:buChar char="⚫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1828800" marR="0" lvl="6" indent="-762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2029968" marR="0" lvl="7" indent="-74167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2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2231136" marR="0" lvl="8" indent="-72135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ct val="10000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734060" indent="-457200">
              <a:lnSpc>
                <a:spcPct val="90000"/>
              </a:lnSpc>
              <a:buFont typeface="+mj-lt"/>
              <a:buAutoNum type="arabicPeriod" startAt="4"/>
            </a:pPr>
            <a:r>
              <a:rPr lang="pl-PL" sz="2400" dirty="0" smtClean="0"/>
              <a:t>współpracę z podmiotami realizującymi monitoring środowiska;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 startAt="4"/>
            </a:pPr>
            <a:r>
              <a:rPr lang="pl-PL" sz="2400" dirty="0" smtClean="0"/>
              <a:t>współdziałanie z podmiotami prowadzącymi akcje ratownicze, poszukiwawcze i humanitarne;</a:t>
            </a:r>
          </a:p>
          <a:p>
            <a:pPr marL="734060" indent="-457200">
              <a:lnSpc>
                <a:spcPct val="90000"/>
              </a:lnSpc>
              <a:buFont typeface="+mj-lt"/>
              <a:buAutoNum type="arabicPeriod" startAt="4"/>
            </a:pPr>
            <a:r>
              <a:rPr lang="pl-PL" sz="2400" dirty="0" smtClean="0"/>
              <a:t>realizację zadań stałego dyżuru na potrzeby podwyższania gotowości obronnej państwa.</a:t>
            </a:r>
          </a:p>
        </p:txBody>
      </p:sp>
    </p:spTree>
    <p:extLst>
      <p:ext uri="{BB962C8B-B14F-4D97-AF65-F5344CB8AC3E}">
        <p14:creationId xmlns:p14="http://schemas.microsoft.com/office/powerpoint/2010/main" val="257926783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23850" y="1773238"/>
            <a:ext cx="8569325" cy="552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latin typeface="Times New Roman" panose="02020603050405020304" pitchFamily="18" charset="0"/>
              </a:rPr>
              <a:t>  </a:t>
            </a:r>
            <a:r>
              <a:rPr lang="pl-PL" altLang="pl-PL" sz="2400" dirty="0"/>
              <a:t>Ustawa z dnia 24 sierpnia 1991 roku o ochronie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przeciwpożarowej</a:t>
            </a:r>
            <a:r>
              <a:rPr lang="pl-PL" altLang="pl-PL" sz="2400" dirty="0" smtClean="0"/>
              <a:t>.(tj. </a:t>
            </a:r>
            <a:r>
              <a:rPr lang="nn-NO" altLang="pl-PL" sz="2400" dirty="0" smtClean="0"/>
              <a:t>Dz.U</a:t>
            </a:r>
            <a:r>
              <a:rPr lang="nn-NO" altLang="pl-PL" sz="2400" dirty="0"/>
              <a:t>. </a:t>
            </a:r>
            <a:r>
              <a:rPr lang="pl-PL" altLang="pl-PL" sz="2400" dirty="0" smtClean="0"/>
              <a:t>2016 r.,</a:t>
            </a:r>
            <a:r>
              <a:rPr lang="nn-NO" altLang="pl-PL" sz="2400" dirty="0" smtClean="0"/>
              <a:t> </a:t>
            </a:r>
            <a:r>
              <a:rPr lang="nn-NO" altLang="pl-PL" sz="2400" dirty="0"/>
              <a:t>poz. </a:t>
            </a:r>
            <a:r>
              <a:rPr lang="pl-PL" altLang="pl-PL" sz="2400" dirty="0" smtClean="0"/>
              <a:t>191);</a:t>
            </a:r>
            <a:endParaRPr lang="pl-PL" altLang="pl-PL" sz="2400" dirty="0"/>
          </a:p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18 lutego 2011 roku w sprawie 	szczegółowych zasad organizacji krajowego systemu 	ratowniczo-gaśniczego. (Dz.U.2011.46.239);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Regulamin Organizacyjny Jednostki Operacyjno-	Technicznej OSP zatwierdzony uchwałą nr 95/18/2004 	Prezydium Zarządu Głównego ZOSP RP z dnia 16 grudnia 	2004r;</a:t>
            </a:r>
          </a:p>
          <a:p>
            <a:pPr eaLnBrk="1" hangingPunct="1">
              <a:lnSpc>
                <a:spcPct val="6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Przykładowy Statut Ochotniczej Straży Pożarnej;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120438838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>
              <a:buSzPct val="25000"/>
            </a:pPr>
            <a:r>
              <a:rPr lang="pl-PL" altLang="pl-PL" sz="2400" u="sng" dirty="0" smtClean="0"/>
              <a:t>Bibliografia: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574674" y="2154598"/>
            <a:ext cx="8569325" cy="4265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355600">
              <a:spcBef>
                <a:spcPct val="2000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"/>
              <a:defRPr sz="3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355600">
              <a:spcBef>
                <a:spcPct val="20000"/>
              </a:spcBef>
              <a:buClr>
                <a:schemeClr val="accent1"/>
              </a:buClr>
              <a:buSzPct val="90000"/>
              <a:buFont typeface="Wingdings 2" panose="05020102010507070707" pitchFamily="18" charset="2"/>
              <a:buChar char=""/>
              <a:defRPr sz="2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355600">
              <a:spcBef>
                <a:spcPct val="20000"/>
              </a:spcBef>
              <a:buClr>
                <a:schemeClr val="accent2"/>
              </a:buClr>
              <a:buSzPct val="85000"/>
              <a:buFont typeface="Arial" panose="020B0604020202020204" pitchFamily="34" charset="0"/>
              <a:buChar char="○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355600">
              <a:spcBef>
                <a:spcPct val="20000"/>
              </a:spcBef>
              <a:buClr>
                <a:srgbClr val="8D89A4"/>
              </a:buClr>
              <a:buSzPct val="90000"/>
              <a:buFont typeface="Wingdings 2" panose="05020102010507070707" pitchFamily="18" charset="2"/>
              <a:buChar char="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355600">
              <a:spcBef>
                <a:spcPct val="20000"/>
              </a:spcBef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355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748560"/>
              </a:buClr>
              <a:buSzPct val="100000"/>
              <a:buFont typeface="Arial" panose="020B0604020202020204" pitchFamily="34" charset="0"/>
              <a:buChar char="-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40000"/>
              </a:lnSpc>
              <a:buClrTx/>
              <a:buSzTx/>
              <a:buFontTx/>
              <a:buNone/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>
                <a:solidFill>
                  <a:schemeClr val="tx2"/>
                </a:solidFill>
              </a:rPr>
              <a:t>  </a:t>
            </a:r>
            <a:r>
              <a:rPr lang="pl-PL" altLang="pl-PL" sz="2400" dirty="0"/>
              <a:t>Rozporządzenie Ministra Spraw Wewnętrznych i 	Administracji z dnia 31 lipca 2001 roku w sprawie 	szczegółowych zasad kierowania i współdziałania 	jednostek ochrony przeciwpożarowej biorących udział w 	działaniu ratowniczym. (Dz.U.2001 nr 82 poz. 895);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endParaRPr lang="pl-PL" altLang="pl-PL" sz="2400" dirty="0"/>
          </a:p>
          <a:p>
            <a:pPr eaLnBrk="1" hangingPunct="1">
              <a:lnSpc>
                <a:spcPct val="80000"/>
              </a:lnSpc>
              <a:buClrTx/>
              <a:buSzTx/>
              <a:buFontTx/>
              <a:buBlip>
                <a:blip r:embed="rId3"/>
              </a:buBlip>
            </a:pPr>
            <a:r>
              <a:rPr lang="pl-PL" altLang="pl-PL" sz="2400" dirty="0"/>
              <a:t>  Ustawa z dnia 26 kwietnia 2007 roku o zarządzaniu 	kryzysowym.(</a:t>
            </a:r>
            <a:r>
              <a:rPr lang="nn-NO" altLang="pl-PL" sz="2400" dirty="0"/>
              <a:t>Dz.U. </a:t>
            </a:r>
            <a:r>
              <a:rPr lang="pl-PL" altLang="pl-PL" sz="2400" dirty="0"/>
              <a:t>2007</a:t>
            </a:r>
            <a:r>
              <a:rPr lang="nn-NO" altLang="pl-PL" sz="2400" dirty="0"/>
              <a:t> Nr 8</a:t>
            </a:r>
            <a:r>
              <a:rPr lang="pl-PL" altLang="pl-PL" sz="2400" dirty="0"/>
              <a:t>9</a:t>
            </a:r>
            <a:r>
              <a:rPr lang="nn-NO" altLang="pl-PL" sz="2400" dirty="0"/>
              <a:t> poz. </a:t>
            </a:r>
            <a:r>
              <a:rPr lang="pl-PL" altLang="pl-PL" sz="2400" dirty="0"/>
              <a:t>590);</a:t>
            </a:r>
          </a:p>
          <a:p>
            <a:pPr eaLnBrk="1" hangingPunct="1">
              <a:lnSpc>
                <a:spcPct val="50000"/>
              </a:lnSpc>
              <a:buClrTx/>
              <a:buSzTx/>
              <a:buFontTx/>
              <a:buNone/>
            </a:pPr>
            <a:endParaRPr lang="pl-PL" altLang="pl-PL" sz="2400" dirty="0">
              <a:solidFill>
                <a:schemeClr val="tx2"/>
              </a:solidFill>
            </a:endParaRP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Blip>
                <a:blip r:embed="rId3"/>
              </a:buBlip>
            </a:pPr>
            <a:r>
              <a:rPr lang="pl-PL" altLang="pl-PL" sz="2400" dirty="0"/>
              <a:t>  https://mswia.gov.pl/</a:t>
            </a:r>
          </a:p>
          <a:p>
            <a:pPr eaLnBrk="1" hangingPunct="1">
              <a:lnSpc>
                <a:spcPct val="80000"/>
              </a:lnSpc>
              <a:buClrTx/>
              <a:buSzTx/>
              <a:buFont typeface="Wingdings 2" panose="05020102010507070707" pitchFamily="18" charset="2"/>
              <a:buNone/>
            </a:pPr>
            <a:r>
              <a:rPr lang="pl-PL" altLang="pl-PL" sz="2400" dirty="0"/>
              <a:t>  </a:t>
            </a:r>
          </a:p>
          <a:p>
            <a:pPr eaLnBrk="1" hangingPunct="1">
              <a:lnSpc>
                <a:spcPct val="80000"/>
              </a:lnSpc>
              <a:buClrTx/>
              <a:buSzTx/>
              <a:buFontTx/>
              <a:buNone/>
            </a:pPr>
            <a:endParaRPr lang="pl-PL" altLang="pl-PL" sz="2400" dirty="0"/>
          </a:p>
        </p:txBody>
      </p:sp>
    </p:spTree>
    <p:extLst>
      <p:ext uri="{BB962C8B-B14F-4D97-AF65-F5344CB8AC3E}">
        <p14:creationId xmlns:p14="http://schemas.microsoft.com/office/powerpoint/2010/main" val="377129529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przeciwpożarowej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121186" y="1702744"/>
            <a:ext cx="8921000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b="1" dirty="0" smtClean="0"/>
              <a:t>Ochrona przeciwpożarowa polega </a:t>
            </a:r>
            <a:r>
              <a:rPr lang="pl-PL" altLang="pl-PL" sz="2400" b="1" dirty="0"/>
              <a:t>na realizacji przedsięwzięć mających na celu ochronę życia, zdrowia, mienia lub środowiska przed pożarem, klęską żywiołową lub innym miejscowym zagrożeniem poprzez</a:t>
            </a:r>
            <a:r>
              <a:rPr lang="pl-PL" altLang="pl-PL" sz="2000" b="1" dirty="0"/>
              <a:t>:</a:t>
            </a:r>
            <a:r>
              <a:rPr lang="pl-PL" altLang="pl-PL" sz="1800" b="1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0" indent="0" algn="ctr" eaLnBrk="1" hangingPunct="1">
              <a:lnSpc>
                <a:spcPct val="80000"/>
              </a:lnSpc>
              <a:buFont typeface="Wingdings 2" panose="05020102010507070707" pitchFamily="18" charset="2"/>
              <a:buNone/>
              <a:defRPr/>
            </a:pPr>
            <a:r>
              <a:rPr lang="pl-PL" altLang="pl-PL" sz="2400" dirty="0"/>
              <a:t>Zapobieganie powstawaniu i rozprzestrzenianiu się pożaru, klęski żywiołowej lub innego miejscowego zagrożenia;</a:t>
            </a:r>
            <a:r>
              <a:rPr lang="pl-PL" altLang="pl-PL" sz="2000" dirty="0"/>
              <a:t> 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2000" dirty="0"/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Zapewnienie </a:t>
            </a:r>
            <a:r>
              <a:rPr lang="pl-PL" altLang="pl-PL" sz="2400" dirty="0"/>
              <a:t>sił i środków do zwalczania pożaru, klęski żywiołowej lub innego miejscowego zagrożenia</a:t>
            </a:r>
            <a:r>
              <a:rPr lang="pl-PL" altLang="pl-PL" sz="2000" dirty="0"/>
              <a:t>;</a:t>
            </a:r>
          </a:p>
          <a:p>
            <a:pPr marL="457200" indent="-457200" algn="ctr" eaLnBrk="1" hangingPunct="1">
              <a:lnSpc>
                <a:spcPct val="80000"/>
              </a:lnSpc>
              <a:buFontTx/>
              <a:buNone/>
              <a:defRPr/>
            </a:pPr>
            <a:endParaRPr lang="pl-PL" altLang="pl-PL" sz="1800" dirty="0"/>
          </a:p>
          <a:p>
            <a:pPr marL="457200" indent="-457200" eaLnBrk="1" hangingPunct="1">
              <a:lnSpc>
                <a:spcPct val="80000"/>
              </a:lnSpc>
              <a:buFontTx/>
              <a:buNone/>
              <a:defRPr/>
            </a:pPr>
            <a:r>
              <a:rPr lang="pl-PL" altLang="pl-PL" sz="2400" dirty="0" smtClean="0"/>
              <a:t>      Prowadzenie </a:t>
            </a:r>
            <a:r>
              <a:rPr lang="pl-PL" altLang="pl-PL" sz="2400" dirty="0"/>
              <a:t>działań ratowniczych</a:t>
            </a:r>
            <a:r>
              <a:rPr lang="pl-PL" altLang="pl-PL" sz="1800" dirty="0"/>
              <a:t>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34073667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714500" y="533400"/>
            <a:ext cx="6757768" cy="3528646"/>
          </a:xfrm>
        </p:spPr>
        <p:txBody>
          <a:bodyPr/>
          <a:lstStyle/>
          <a:p>
            <a:pPr algn="ctr"/>
            <a:r>
              <a:rPr lang="pl-PL" dirty="0" smtClean="0"/>
              <a:t/>
            </a:r>
            <a:br>
              <a:rPr lang="pl-PL" dirty="0" smtClean="0"/>
            </a:br>
            <a:r>
              <a:rPr lang="pl-PL" dirty="0"/>
              <a:t/>
            </a:r>
            <a:br>
              <a:rPr lang="pl-PL" dirty="0"/>
            </a:br>
            <a:r>
              <a:rPr lang="pl-PL" dirty="0" smtClean="0"/>
              <a:t>     Dziękuję za uwagę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034080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Shape 188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87"/>
          <p:cNvSpPr txBox="1">
            <a:spLocks noGrp="1"/>
          </p:cNvSpPr>
          <p:nvPr>
            <p:ph type="title"/>
          </p:nvPr>
        </p:nvSpPr>
        <p:spPr>
          <a:xfrm>
            <a:off x="1331638" y="250031"/>
            <a:ext cx="7362846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SzPct val="25000"/>
            </a:pPr>
            <a:r>
              <a:rPr lang="pl-PL" altLang="pl-PL" sz="2400" dirty="0" smtClean="0"/>
              <a:t>Jednostki organizacyjne ochrony przeciwpożarowej</a:t>
            </a:r>
            <a:br>
              <a:rPr lang="pl-PL" altLang="pl-PL" sz="2400" dirty="0" smtClean="0"/>
            </a:br>
            <a:r>
              <a:rPr lang="pl-PL" altLang="pl-PL" sz="2400" dirty="0" smtClean="0"/>
              <a:t> i ich zadania</a:t>
            </a:r>
            <a:endParaRPr lang="pl-PL"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0" name="Shape 190"/>
          <p:cNvSpPr txBox="1">
            <a:spLocks noGrp="1"/>
          </p:cNvSpPr>
          <p:nvPr>
            <p:ph type="body" idx="1"/>
          </p:nvPr>
        </p:nvSpPr>
        <p:spPr>
          <a:xfrm>
            <a:off x="693545" y="1471558"/>
            <a:ext cx="8381172" cy="567304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eaLnBrk="1" hangingPunct="1">
              <a:lnSpc>
                <a:spcPct val="80000"/>
              </a:lnSpc>
              <a:buFontTx/>
              <a:buNone/>
            </a:pPr>
            <a:r>
              <a:rPr lang="pl-PL" altLang="pl-PL" sz="2400" dirty="0" smtClean="0"/>
              <a:t>  </a:t>
            </a:r>
            <a:r>
              <a:rPr lang="pl-PL" altLang="pl-PL" sz="2400" dirty="0" err="1"/>
              <a:t>A</a:t>
            </a:r>
            <a:r>
              <a:rPr lang="pl-PL" altLang="pl-PL" sz="2400" dirty="0" err="1" smtClean="0"/>
              <a:t>tr</a:t>
            </a:r>
            <a:r>
              <a:rPr lang="pl-PL" altLang="pl-PL" sz="2400" dirty="0" smtClean="0"/>
              <a:t>. 15 ustawy z dnia 24 sierpnia 1991 r. o ochronie  przeciwpożarowej mówi, że jednostkami ochrony przeciwpożarowej są:</a:t>
            </a:r>
            <a:endParaRPr lang="pl-PL" altLang="pl-PL" sz="2400" dirty="0"/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jednostki </a:t>
            </a:r>
            <a:r>
              <a:rPr lang="pl-PL" altLang="pl-PL" sz="2400" dirty="0"/>
              <a:t>organizacyjne </a:t>
            </a:r>
            <a:r>
              <a:rPr lang="pl-PL" altLang="pl-PL" sz="2400" dirty="0" smtClean="0"/>
              <a:t>Państwowej Straży Pożarnej;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jednostki </a:t>
            </a:r>
            <a:r>
              <a:rPr lang="pl-PL" altLang="pl-PL" sz="2400" dirty="0"/>
              <a:t>organizacyjne </a:t>
            </a:r>
            <a:r>
              <a:rPr lang="pl-PL" altLang="pl-PL" sz="2400" dirty="0" smtClean="0"/>
              <a:t>Wojskowej Ochrony Przeciwpożarowej;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zakładowa </a:t>
            </a:r>
            <a:r>
              <a:rPr lang="pl-PL" altLang="pl-PL" sz="2400" dirty="0"/>
              <a:t>straż </a:t>
            </a:r>
            <a:r>
              <a:rPr lang="pl-PL" altLang="pl-PL" sz="2400" dirty="0" smtClean="0"/>
              <a:t>pożarna;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zakładowa </a:t>
            </a:r>
            <a:r>
              <a:rPr lang="pl-PL" altLang="pl-PL" sz="2400" dirty="0"/>
              <a:t>służba </a:t>
            </a:r>
            <a:r>
              <a:rPr lang="pl-PL" altLang="pl-PL" sz="2400" dirty="0" smtClean="0"/>
              <a:t>ratownicza;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gminna </a:t>
            </a:r>
            <a:r>
              <a:rPr lang="pl-PL" altLang="pl-PL" sz="2400" dirty="0"/>
              <a:t>zawodowa straż </a:t>
            </a:r>
            <a:r>
              <a:rPr lang="pl-PL" altLang="pl-PL" sz="2400" dirty="0" smtClean="0"/>
              <a:t>pożarna;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powiatowa </a:t>
            </a:r>
            <a:r>
              <a:rPr lang="pl-PL" altLang="pl-PL" sz="2400" dirty="0"/>
              <a:t>(miejska) zawodowa straż </a:t>
            </a:r>
            <a:r>
              <a:rPr lang="pl-PL" altLang="pl-PL" sz="2400" dirty="0" smtClean="0"/>
              <a:t>pożarna;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terenowa </a:t>
            </a:r>
            <a:r>
              <a:rPr lang="pl-PL" altLang="pl-PL" sz="2400" dirty="0"/>
              <a:t>służba </a:t>
            </a:r>
            <a:r>
              <a:rPr lang="pl-PL" altLang="pl-PL" sz="2400" dirty="0" smtClean="0"/>
              <a:t>ratownicza;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ochotnicza </a:t>
            </a:r>
            <a:r>
              <a:rPr lang="pl-PL" altLang="pl-PL" sz="2400" dirty="0"/>
              <a:t>straż </a:t>
            </a:r>
            <a:r>
              <a:rPr lang="pl-PL" altLang="pl-PL" sz="2400" dirty="0" smtClean="0"/>
              <a:t>pożarna;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związek </a:t>
            </a:r>
            <a:r>
              <a:rPr lang="pl-PL" altLang="pl-PL" sz="2400" dirty="0"/>
              <a:t>ochotniczych straży </a:t>
            </a:r>
            <a:r>
              <a:rPr lang="pl-PL" altLang="pl-PL" sz="2400" dirty="0" smtClean="0"/>
              <a:t>pożarnych;</a:t>
            </a:r>
          </a:p>
          <a:p>
            <a:pPr marL="342900" indent="-342900" eaLnBrk="1" hangingPunct="1">
              <a:buFont typeface="Wingdings" panose="05000000000000000000" pitchFamily="2" charset="2"/>
              <a:buChar char="Ø"/>
            </a:pPr>
            <a:r>
              <a:rPr lang="pl-PL" altLang="pl-PL" sz="2400" dirty="0" smtClean="0"/>
              <a:t>inne </a:t>
            </a:r>
            <a:r>
              <a:rPr lang="pl-PL" altLang="pl-PL" sz="2400" dirty="0"/>
              <a:t>jednostki ratownicze.</a:t>
            </a:r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9" name="Shape 189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07379863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2400" dirty="0" smtClean="0"/>
              <a:t>PODSTAWY PRAWNE FUNKCJONOWANIA OSP I ZOSP RP</a:t>
            </a:r>
            <a:endParaRPr lang="pl-PL" sz="24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47085" cy="4525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sz="2400" dirty="0" smtClean="0"/>
              <a:t> </a:t>
            </a:r>
            <a:r>
              <a:rPr lang="pl-PL" sz="2400" dirty="0"/>
              <a:t>Ochotnicze straże pożarne oraz Związek Ochotniczych Straży Pożarnych RP funkcjonują jako stowarzyszenia na podstawie ustawy z dnia 7 kwietnia 1989 r. - Prawo o stowarzyszeniach / </a:t>
            </a:r>
            <a:r>
              <a:rPr lang="pl-PL" sz="2400" dirty="0" smtClean="0"/>
              <a:t>tj. </a:t>
            </a:r>
            <a:r>
              <a:rPr lang="pl-PL" sz="2400" dirty="0"/>
              <a:t>Dz.U. nr 79 z 2001 r. poz. 855 </a:t>
            </a:r>
            <a:r>
              <a:rPr lang="pl-PL" sz="2400" dirty="0" smtClean="0"/>
              <a:t>ze zm.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altLang="pl-PL" sz="2400" dirty="0"/>
              <a:t> </a:t>
            </a:r>
            <a:r>
              <a:rPr lang="pl-PL" altLang="pl-PL" sz="2400" dirty="0" smtClean="0"/>
              <a:t>Ustawa </a:t>
            </a:r>
            <a:r>
              <a:rPr lang="pl-PL" altLang="pl-PL" sz="2400" dirty="0"/>
              <a:t>z dnia 24 sierpnia 1991 roku o ochronie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400" dirty="0"/>
              <a:t>	przeciwpożarowej.(tj. </a:t>
            </a:r>
            <a:r>
              <a:rPr lang="nn-NO" altLang="pl-PL" sz="2400" dirty="0"/>
              <a:t>Dz.U. </a:t>
            </a:r>
            <a:r>
              <a:rPr lang="pl-PL" altLang="pl-PL" sz="2400" dirty="0"/>
              <a:t>2016 r.,</a:t>
            </a:r>
            <a:r>
              <a:rPr lang="nn-NO" altLang="pl-PL" sz="2400" dirty="0"/>
              <a:t> poz. </a:t>
            </a:r>
            <a:r>
              <a:rPr lang="pl-PL" altLang="pl-PL" sz="2400" dirty="0"/>
              <a:t>191</a:t>
            </a:r>
            <a:r>
              <a:rPr lang="pl-PL" altLang="pl-PL" sz="2400" dirty="0" smtClean="0"/>
              <a:t>),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pl-PL" sz="2400" smtClean="0"/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pl-PL" sz="2400" smtClean="0"/>
              <a:t>a </a:t>
            </a:r>
            <a:r>
              <a:rPr lang="pl-PL" sz="2400" dirty="0"/>
              <a:t>także w oparciu o przepisy ustawy z dnia 24 kwietnia 2003 r. o działalności pożytku publicznego i o wolontariacie </a:t>
            </a:r>
            <a:endParaRPr lang="pl-PL" altLang="pl-PL" sz="2400" dirty="0"/>
          </a:p>
          <a:p>
            <a:pPr>
              <a:buFont typeface="Wingdings" panose="05000000000000000000" pitchFamily="2" charset="2"/>
              <a:buChar char="Ø"/>
            </a:pPr>
            <a:endParaRPr lang="pl-PL" sz="2400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pl-PL" sz="1200" b="0" i="0" u="none" strike="noStrike" cap="none" smtClean="0">
                <a:solidFill>
                  <a:srgbClr val="41414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pl-PL" sz="1200" b="0" i="0" u="none" strike="noStrike" cap="none">
              <a:solidFill>
                <a:srgbClr val="41414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3936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/>
          <p:nvPr/>
        </p:nvSpPr>
        <p:spPr>
          <a:xfrm>
            <a:off x="447402" y="1600267"/>
            <a:ext cx="8465244" cy="32666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2400" dirty="0" smtClean="0"/>
              <a:t>Prowadzenie </a:t>
            </a:r>
            <a:r>
              <a:rPr lang="pl-PL" altLang="pl-PL" sz="2400" dirty="0"/>
              <a:t>działalności mającej na celu zapobieganie </a:t>
            </a:r>
            <a:r>
              <a:rPr lang="pl-PL" altLang="pl-PL" sz="2400" dirty="0" smtClean="0"/>
              <a:t>pożarom. </a:t>
            </a:r>
            <a:endParaRPr lang="pl-PL" altLang="pl-PL" sz="2400" dirty="0"/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2400" dirty="0" smtClean="0"/>
              <a:t>Udział </a:t>
            </a:r>
            <a:r>
              <a:rPr lang="pl-PL" altLang="pl-PL" sz="2400" dirty="0"/>
              <a:t>w akcjach </a:t>
            </a:r>
            <a:r>
              <a:rPr lang="pl-PL" altLang="pl-PL" sz="2400" dirty="0" smtClean="0"/>
              <a:t>ratowniczych. </a:t>
            </a:r>
            <a:endParaRPr lang="pl-PL" altLang="pl-PL" sz="2400" dirty="0"/>
          </a:p>
          <a:p>
            <a:pPr marL="420624" indent="-384048" algn="ctr">
              <a:lnSpc>
                <a:spcPct val="80000"/>
              </a:lnSpc>
              <a:defRPr/>
            </a:pPr>
            <a:endParaRPr lang="pl-PL" altLang="pl-PL" sz="2400" dirty="0"/>
          </a:p>
          <a:p>
            <a:pPr marL="379476" indent="-342900">
              <a:lnSpc>
                <a:spcPct val="80000"/>
              </a:lnSpc>
              <a:buFont typeface="Wingdings" panose="05000000000000000000" pitchFamily="2" charset="2"/>
              <a:buChar char="Ø"/>
              <a:defRPr/>
            </a:pPr>
            <a:r>
              <a:rPr lang="pl-PL" altLang="pl-PL" sz="2400" dirty="0" smtClean="0"/>
              <a:t>Informowanie </a:t>
            </a:r>
            <a:r>
              <a:rPr lang="pl-PL" altLang="pl-PL" sz="2400" dirty="0"/>
              <a:t>ludności o istniejących zagrożeniach </a:t>
            </a:r>
            <a:r>
              <a:rPr lang="pl-PL" altLang="pl-PL" sz="2400" dirty="0" smtClean="0"/>
              <a:t>  pożarowych </a:t>
            </a:r>
            <a:r>
              <a:rPr lang="pl-PL" altLang="pl-PL" sz="2400" dirty="0"/>
              <a:t>i </a:t>
            </a:r>
            <a:r>
              <a:rPr lang="pl-PL" altLang="pl-PL" sz="2400" dirty="0" smtClean="0"/>
              <a:t>ekologicznych.</a:t>
            </a:r>
            <a:endParaRPr lang="pl-PL" altLang="pl-PL" sz="2400" dirty="0"/>
          </a:p>
          <a:p>
            <a:pPr marL="0" marR="0" lvl="0" indent="0" algn="l" rtl="0">
              <a:spcBef>
                <a:spcPts val="0"/>
              </a:spcBef>
              <a:buNone/>
            </a:pPr>
            <a:endParaRPr sz="24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pl-PL" altLang="pl-PL" sz="2400" dirty="0" smtClean="0"/>
              <a:t>ZADANIA PRZEWIDZIANE DO REALIZACJI PRZEZ  OSP </a:t>
            </a:r>
            <a:br>
              <a:rPr lang="pl-PL" altLang="pl-PL" sz="2400" dirty="0" smtClean="0"/>
            </a:br>
            <a:r>
              <a:rPr lang="pl-PL" altLang="pl-PL" sz="2400" dirty="0" smtClean="0"/>
              <a:t>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Shape 143"/>
          <p:cNvSpPr txBox="1">
            <a:spLocks noGrp="1"/>
          </p:cNvSpPr>
          <p:nvPr>
            <p:ph type="body" idx="1"/>
          </p:nvPr>
        </p:nvSpPr>
        <p:spPr>
          <a:xfrm>
            <a:off x="5436096" y="5362694"/>
            <a:ext cx="1080120" cy="2160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118871" marR="0" lvl="0" indent="-4571" algn="l" rtl="0">
              <a:lnSpc>
                <a:spcPct val="80000"/>
              </a:lnSpc>
              <a:spcBef>
                <a:spcPts val="0"/>
              </a:spcBef>
              <a:buClr>
                <a:schemeClr val="accent1"/>
              </a:buClr>
              <a:buSzPct val="25000"/>
              <a:buFont typeface="Noto Sans Symbols"/>
              <a:buNone/>
            </a:pPr>
            <a:r>
              <a:rPr lang="pl-PL" sz="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Zdjęcie 1</a:t>
            </a:r>
          </a:p>
        </p:txBody>
      </p:sp>
      <p:sp>
        <p:nvSpPr>
          <p:cNvPr id="9" name="Shape 152"/>
          <p:cNvSpPr txBox="1">
            <a:spLocks noGrp="1"/>
          </p:cNvSpPr>
          <p:nvPr>
            <p:ph type="body" idx="2"/>
          </p:nvPr>
        </p:nvSpPr>
        <p:spPr>
          <a:xfrm>
            <a:off x="447402" y="3907512"/>
            <a:ext cx="8097096" cy="2869894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571500" lvl="0" indent="-4572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l-PL" altLang="pl-PL" sz="2400" dirty="0" smtClean="0">
                <a:latin typeface="+mj-lt"/>
              </a:rPr>
              <a:t>Upowszechnianie </a:t>
            </a:r>
            <a:r>
              <a:rPr lang="pl-PL" altLang="pl-PL" sz="2400" dirty="0">
                <a:latin typeface="+mj-lt"/>
              </a:rPr>
              <a:t>kultury fizycznej i sportu oraz </a:t>
            </a:r>
            <a:r>
              <a:rPr lang="pl-PL" altLang="pl-PL" sz="2400" dirty="0" smtClean="0">
                <a:latin typeface="+mj-lt"/>
              </a:rPr>
              <a:t>prowadzenia </a:t>
            </a:r>
            <a:r>
              <a:rPr lang="pl-PL" altLang="pl-PL" sz="2400" dirty="0">
                <a:latin typeface="+mj-lt"/>
              </a:rPr>
              <a:t>działalności kulturalnej i </a:t>
            </a:r>
            <a:r>
              <a:rPr lang="pl-PL" altLang="pl-PL" sz="2400" dirty="0" smtClean="0">
                <a:latin typeface="+mj-lt"/>
              </a:rPr>
              <a:t>oświatowej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457200" lvl="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l-PL" altLang="pl-PL" sz="2400" dirty="0" smtClean="0">
                <a:latin typeface="+mj-lt"/>
              </a:rPr>
              <a:t>Działania </a:t>
            </a:r>
            <a:r>
              <a:rPr lang="pl-PL" altLang="pl-PL" sz="2400" dirty="0">
                <a:latin typeface="+mj-lt"/>
              </a:rPr>
              <a:t>na rzecz ochrony </a:t>
            </a:r>
            <a:r>
              <a:rPr lang="pl-PL" altLang="pl-PL" sz="2400" dirty="0" smtClean="0">
                <a:latin typeface="+mj-lt"/>
              </a:rPr>
              <a:t>środowiska.</a:t>
            </a:r>
          </a:p>
          <a:p>
            <a:pPr marL="114300" lvl="0" indent="0">
              <a:buClr>
                <a:schemeClr val="tx1"/>
              </a:buClr>
              <a:buNone/>
            </a:pPr>
            <a:endParaRPr lang="pl-PL" altLang="pl-PL" sz="2400" dirty="0" smtClean="0">
              <a:latin typeface="+mj-lt"/>
            </a:endParaRPr>
          </a:p>
          <a:p>
            <a:pPr marL="457200" lvl="0" indent="-342900">
              <a:buClr>
                <a:schemeClr val="tx1"/>
              </a:buClr>
              <a:buFont typeface="Wingdings" panose="05000000000000000000" pitchFamily="2" charset="2"/>
              <a:buChar char="Ø"/>
            </a:pPr>
            <a:r>
              <a:rPr lang="pl-PL" altLang="pl-PL" sz="2400" dirty="0" smtClean="0">
                <a:latin typeface="+mj-lt"/>
              </a:rPr>
              <a:t>Wspomaganie </a:t>
            </a:r>
            <a:r>
              <a:rPr lang="pl-PL" altLang="pl-PL" sz="2400" dirty="0">
                <a:latin typeface="+mj-lt"/>
              </a:rPr>
              <a:t>rozwoju społeczności </a:t>
            </a:r>
            <a:r>
              <a:rPr lang="pl-PL" altLang="pl-PL" sz="2400" dirty="0" smtClean="0">
                <a:latin typeface="+mj-lt"/>
              </a:rPr>
              <a:t>lokalnych.</a:t>
            </a:r>
            <a:endParaRPr sz="2400" b="0" i="0" u="none" strike="noStrike" cap="none" dirty="0">
              <a:solidFill>
                <a:schemeClr val="dk1"/>
              </a:solidFill>
              <a:latin typeface="+mj-lt"/>
              <a:ea typeface="Arial"/>
              <a:cs typeface="Arial"/>
              <a:sym typeface="Arial"/>
            </a:endParaRPr>
          </a:p>
        </p:txBody>
      </p:sp>
      <p:sp>
        <p:nvSpPr>
          <p:cNvPr id="141" name="Shape 141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7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pl-PL" altLang="pl-PL" sz="2400" dirty="0"/>
              <a:t>ZADANIA PRZEWIDZIANE DO REALIZACJI PRZEZ  OSP </a:t>
            </a:r>
            <a:br>
              <a:rPr lang="pl-PL" altLang="pl-PL" sz="2400" dirty="0"/>
            </a:br>
            <a:r>
              <a:rPr lang="pl-PL" altLang="pl-PL" sz="2400" dirty="0"/>
              <a:t>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8" name="Shape 168"/>
          <p:cNvSpPr txBox="1">
            <a:spLocks noGrp="1"/>
          </p:cNvSpPr>
          <p:nvPr>
            <p:ph type="body" idx="1"/>
          </p:nvPr>
        </p:nvSpPr>
        <p:spPr>
          <a:xfrm>
            <a:off x="462144" y="1371176"/>
            <a:ext cx="7921169" cy="5955323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457200" indent="-457200" algn="ctr">
              <a:lnSpc>
                <a:spcPct val="90000"/>
              </a:lnSpc>
              <a:buNone/>
              <a:defRPr/>
            </a:pPr>
            <a:r>
              <a:rPr lang="pl-PL" altLang="pl-PL" sz="4800" b="1" dirty="0">
                <a:latin typeface="Times New Roman" pitchFamily="18" charset="0"/>
              </a:rPr>
              <a:t> </a:t>
            </a:r>
            <a:r>
              <a:rPr lang="pl-PL" altLang="pl-PL" b="1" dirty="0"/>
              <a:t>Zadania i cele Ochotnicza Straż Pożarna realizuje przez</a:t>
            </a:r>
            <a:r>
              <a:rPr lang="pl-PL" altLang="pl-PL" b="1" dirty="0" smtClean="0"/>
              <a:t>:</a:t>
            </a:r>
          </a:p>
          <a:p>
            <a:pPr marL="457200" indent="-457200">
              <a:lnSpc>
                <a:spcPct val="90000"/>
              </a:lnSpc>
              <a:buNone/>
              <a:defRPr/>
            </a:pPr>
            <a:endParaRPr lang="pl-PL" altLang="pl-PL" b="1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swoich członków do działalności na rzecz ochrony przeciwpożarowej i ochrony </a:t>
            </a:r>
            <a:r>
              <a:rPr lang="pl-PL" altLang="pl-PL" sz="2800" dirty="0" smtClean="0"/>
              <a:t>ludności;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Przedstawianie </a:t>
            </a:r>
            <a:r>
              <a:rPr lang="pl-PL" altLang="pl-PL" sz="2800" dirty="0"/>
              <a:t>organom władzy samorządowej i administracji rządowej wniosków w sprawach ochrony przeciwpożarowej oraz </a:t>
            </a:r>
            <a:r>
              <a:rPr lang="pl-PL" altLang="pl-PL" sz="2800" dirty="0" smtClean="0"/>
              <a:t>ratownictwa;</a:t>
            </a:r>
          </a:p>
          <a:p>
            <a:pPr marL="0" indent="0" algn="ctr">
              <a:lnSpc>
                <a:spcPct val="90000"/>
              </a:lnSpc>
              <a:buNone/>
              <a:defRPr/>
            </a:pPr>
            <a:endParaRPr lang="pl-PL" altLang="pl-PL" sz="2800" dirty="0"/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zespołu </a:t>
            </a:r>
            <a:r>
              <a:rPr lang="pl-PL" altLang="pl-PL" sz="2800" dirty="0" smtClean="0"/>
              <a:t>ratowniczego;</a:t>
            </a:r>
            <a:endParaRPr lang="pl-PL" altLang="pl-PL" sz="2800" dirty="0"/>
          </a:p>
          <a:p>
            <a:pPr marL="438912" marR="0" lvl="0" indent="-324612" algn="l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/>
          <p:nvPr/>
        </p:nvSpPr>
        <p:spPr>
          <a:xfrm>
            <a:off x="272507" y="1636811"/>
            <a:ext cx="8287022" cy="103557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12700" algn="just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12700" algn="just" rtl="0">
              <a:lnSpc>
                <a:spcPct val="80000"/>
              </a:lnSpc>
              <a:spcBef>
                <a:spcPts val="480"/>
              </a:spcBef>
              <a:buClr>
                <a:schemeClr val="dk1"/>
              </a:buClr>
              <a:buFont typeface="Arial"/>
              <a:buNone/>
            </a:pPr>
            <a:endParaRPr sz="24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" name="Shape 126"/>
          <p:cNvSpPr txBox="1">
            <a:spLocks noGrp="1"/>
          </p:cNvSpPr>
          <p:nvPr>
            <p:ph type="title"/>
          </p:nvPr>
        </p:nvSpPr>
        <p:spPr>
          <a:xfrm>
            <a:off x="1331640" y="250031"/>
            <a:ext cx="7128792" cy="874712"/>
          </a:xfrm>
          <a:prstGeom prst="rect">
            <a:avLst/>
          </a:prstGeom>
          <a:noFill/>
          <a:ln>
            <a:noFill/>
          </a:ln>
        </p:spPr>
        <p:txBody>
          <a:bodyPr lIns="91425" tIns="45700" rIns="45700" bIns="45700" anchor="ctr" anchorCtr="0">
            <a:noAutofit/>
          </a:bodyPr>
          <a:lstStyle/>
          <a:p>
            <a:pPr lvl="0" algn="ctr">
              <a:buClr>
                <a:srgbClr val="FF0000"/>
              </a:buClr>
              <a:buSzPct val="25000"/>
            </a:pPr>
            <a:r>
              <a:rPr lang="pl-PL" altLang="pl-PL" sz="2400" dirty="0"/>
              <a:t>ZADANIA PRZEWIDZIANE DO REALIZACJI PRZEZ  OSP </a:t>
            </a:r>
            <a:br>
              <a:rPr lang="pl-PL" altLang="pl-PL" sz="2400" dirty="0"/>
            </a:br>
            <a:r>
              <a:rPr lang="pl-PL" altLang="pl-PL" sz="2400" dirty="0"/>
              <a:t>i ZOSP RP</a:t>
            </a:r>
            <a:endParaRPr sz="2520" b="1" i="0" u="none" strike="noStrike" cap="none" dirty="0">
              <a:solidFill>
                <a:srgbClr val="FFC7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467543" y="1579392"/>
            <a:ext cx="8216267" cy="2185986"/>
          </a:xfrm>
          <a:prstGeom prst="rect">
            <a:avLst/>
          </a:prstGeom>
          <a:noFill/>
          <a:ln>
            <a:noFill/>
          </a:ln>
        </p:spPr>
        <p:txBody>
          <a:bodyPr lIns="54850" tIns="91425" rIns="91425" bIns="45700" anchor="t" anchorCtr="0">
            <a:noAutofit/>
          </a:bodyPr>
          <a:lstStyle/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Prowadzenie szkoleń w zakresie realizowanych dziedzin ratowniczych;</a:t>
            </a:r>
          </a:p>
          <a:p>
            <a:pPr marL="276860" indent="0" algn="ctr">
              <a:spcBef>
                <a:spcPct val="0"/>
              </a:spcBef>
              <a:buClrTx/>
              <a:buSzTx/>
              <a:buNone/>
            </a:pPr>
            <a:endParaRPr lang="pl-PL" altLang="pl-PL" sz="2800" dirty="0"/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młodzieżowej i kobiecej drużyny </a:t>
            </a:r>
            <a:r>
              <a:rPr lang="pl-PL" altLang="pl-PL" sz="2800" dirty="0" smtClean="0"/>
              <a:t>pożarniczej;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zespołów świetlicowych, bibliotek, orkiestr, </a:t>
            </a:r>
            <a:r>
              <a:rPr lang="pl-PL" altLang="pl-PL" sz="2800" dirty="0" smtClean="0"/>
              <a:t> </a:t>
            </a:r>
            <a:r>
              <a:rPr lang="pl-PL" altLang="pl-PL" sz="2800" dirty="0"/>
              <a:t>teatrów amatorskich, chórów, sekcji sportowych i innych form pracy </a:t>
            </a:r>
            <a:r>
              <a:rPr lang="pl-PL" altLang="pl-PL" sz="2800" dirty="0" smtClean="0"/>
              <a:t>społeczno-kulturalnej;</a:t>
            </a: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endParaRPr lang="pl-PL" altLang="pl-PL" sz="2800" dirty="0"/>
          </a:p>
          <a:p>
            <a:pPr marL="276860" indent="0">
              <a:spcBef>
                <a:spcPct val="0"/>
              </a:spcBef>
              <a:buClrTx/>
              <a:buSzTx/>
              <a:buNone/>
            </a:pPr>
            <a:r>
              <a:rPr lang="pl-PL" altLang="pl-PL" sz="2800" dirty="0" smtClean="0"/>
              <a:t>Organizowanie </a:t>
            </a:r>
            <a:r>
              <a:rPr lang="pl-PL" altLang="pl-PL" sz="2800" dirty="0"/>
              <a:t>zawodów </a:t>
            </a:r>
            <a:r>
              <a:rPr lang="pl-PL" altLang="pl-PL" sz="2800" dirty="0" smtClean="0"/>
              <a:t>sportowych.</a:t>
            </a:r>
            <a:endParaRPr lang="pl-PL" altLang="pl-PL" sz="2800" dirty="0"/>
          </a:p>
          <a:p>
            <a:pPr marL="438912" marR="0" lvl="0" indent="-324612" algn="ctr" rtl="0">
              <a:spcBef>
                <a:spcPts val="0"/>
              </a:spcBef>
              <a:buClr>
                <a:schemeClr val="accent1"/>
              </a:buClr>
              <a:buSzPct val="80000"/>
              <a:buFont typeface="Noto Sans Symbols"/>
              <a:buNone/>
            </a:pPr>
            <a:endParaRPr sz="3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Shape 177"/>
          <p:cNvSpPr txBox="1">
            <a:spLocks noGrp="1"/>
          </p:cNvSpPr>
          <p:nvPr>
            <p:ph type="sldNum" idx="12"/>
          </p:nvPr>
        </p:nvSpPr>
        <p:spPr>
          <a:xfrm>
            <a:off x="8559528" y="0"/>
            <a:ext cx="584471" cy="25003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r>
              <a:rPr lang="pl-PL" sz="105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str. </a:t>
            </a:r>
            <a:fld id="{00000000-1234-1234-1234-123412341234}" type="slidenum">
              <a:rPr lang="pl-PL" sz="14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9</a:t>
            </a:fld>
            <a:endParaRPr lang="pl-PL" sz="14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ogaty">
  <a:themeElements>
    <a:clrScheme name="Bogaty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Bogaty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ogaty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1869</Words>
  <Application>Microsoft Office PowerPoint</Application>
  <PresentationFormat>Pokaz na ekranie (4:3)</PresentationFormat>
  <Paragraphs>374</Paragraphs>
  <Slides>40</Slides>
  <Notes>38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40</vt:i4>
      </vt:variant>
    </vt:vector>
  </HeadingPairs>
  <TitlesOfParts>
    <vt:vector size="50" baseType="lpstr">
      <vt:lpstr>Arial</vt:lpstr>
      <vt:lpstr>Arial Black</vt:lpstr>
      <vt:lpstr>Calibri</vt:lpstr>
      <vt:lpstr>Noto Sans Symbols</vt:lpstr>
      <vt:lpstr>Trebuchet MS</vt:lpstr>
      <vt:lpstr>Times New Roman</vt:lpstr>
      <vt:lpstr>Wingdings</vt:lpstr>
      <vt:lpstr>Wingdings 2</vt:lpstr>
      <vt:lpstr>Bogaty</vt:lpstr>
      <vt:lpstr>1_Bogaty</vt:lpstr>
      <vt:lpstr>TEMAT: 1   Struktura i organizacja ochrony przeciwpożarowej, Ochotniczych Straży Pożarnych oraz ochrony ludności </vt:lpstr>
      <vt:lpstr>MATERIAŁ NAUCZANIA</vt:lpstr>
      <vt:lpstr>Podstawy prawne funkcjonowania OSP i ZOSP RP</vt:lpstr>
      <vt:lpstr>Jednostki organizacyjne ochrony przeciwpożarowej  i ich zadania</vt:lpstr>
      <vt:lpstr>Jednostki organizacyjne ochrony przeciwpożarowej  i ich zadania</vt:lpstr>
      <vt:lpstr>PODSTAWY PRAWNE FUNKCJONOWANIA OSP I ZOSP RP</vt:lpstr>
      <vt:lpstr>ZADANIA PRZEWIDZIANE DO REALIZACJI PRZEZ  OSP  i ZOSP RP</vt:lpstr>
      <vt:lpstr>ZADANIA PRZEWIDZIANE DO REALIZACJI PRZEZ  OSP  i ZOSP RP</vt:lpstr>
      <vt:lpstr>ZADANIA PRZEWIDZIANE DO REALIZACJI PRZEZ  OSP  i ZOSP RP</vt:lpstr>
      <vt:lpstr>Obowiązki ratownika OSP</vt:lpstr>
      <vt:lpstr>Zadania i obowiązki ratownika OSP </vt:lpstr>
      <vt:lpstr>Uprawnienia ratownika OSP</vt:lpstr>
      <vt:lpstr>Uprawnienia ratownika OSP</vt:lpstr>
      <vt:lpstr>Ustawowe wymagania stawiane ratownikom OSP</vt:lpstr>
      <vt:lpstr>Wymagania stawiane ratownikom OSP</vt:lpstr>
      <vt:lpstr>Krajowy System Ratowniczo-Gaśniczy</vt:lpstr>
      <vt:lpstr>Krajowy System Ratowniczo-Gaśniczy</vt:lpstr>
      <vt:lpstr>Schemat organizacyjny KSRG w Polsce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Krajowy System Ratowniczo-Gaśniczy</vt:lpstr>
      <vt:lpstr>Współpraca OSP z innymi podmiotami</vt:lpstr>
      <vt:lpstr>Współpraca OSP z innymi podmiotami</vt:lpstr>
      <vt:lpstr>Współpraca OSP z innymi podmiotami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Zadania OSP w powszechnym systemie ochrony ludności</vt:lpstr>
      <vt:lpstr>Bibliografia:</vt:lpstr>
      <vt:lpstr>Bibliografia:</vt:lpstr>
      <vt:lpstr>       Dziękuję za uwagę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TEMAT 1:   Struktura i organizacja ochrony przeciwpożarowej, Ochotniczych Straży Pożarnych oraz ochrony ludności</dc:title>
  <dc:creator>kppspgr</dc:creator>
  <cp:lastModifiedBy>Admin</cp:lastModifiedBy>
  <cp:revision>36</cp:revision>
  <dcterms:modified xsi:type="dcterms:W3CDTF">2016-11-03T14:22:18Z</dcterms:modified>
</cp:coreProperties>
</file>