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72"/>
  </p:notesMasterIdLst>
  <p:handoutMasterIdLst>
    <p:handoutMasterId r:id="rId73"/>
  </p:handoutMasterIdLst>
  <p:sldIdLst>
    <p:sldId id="865" r:id="rId3"/>
    <p:sldId id="1089" r:id="rId4"/>
    <p:sldId id="1216" r:id="rId5"/>
    <p:sldId id="1277" r:id="rId6"/>
    <p:sldId id="1278" r:id="rId7"/>
    <p:sldId id="1279" r:id="rId8"/>
    <p:sldId id="1280" r:id="rId9"/>
    <p:sldId id="1217" r:id="rId10"/>
    <p:sldId id="1218" r:id="rId11"/>
    <p:sldId id="1219" r:id="rId12"/>
    <p:sldId id="1270" r:id="rId13"/>
    <p:sldId id="1271" r:id="rId14"/>
    <p:sldId id="1272" r:id="rId15"/>
    <p:sldId id="1273" r:id="rId16"/>
    <p:sldId id="1220" r:id="rId17"/>
    <p:sldId id="1288" r:id="rId18"/>
    <p:sldId id="1225" r:id="rId19"/>
    <p:sldId id="1226" r:id="rId20"/>
    <p:sldId id="1227" r:id="rId21"/>
    <p:sldId id="1228" r:id="rId22"/>
    <p:sldId id="1229" r:id="rId23"/>
    <p:sldId id="1230" r:id="rId24"/>
    <p:sldId id="1231" r:id="rId25"/>
    <p:sldId id="1281" r:id="rId26"/>
    <p:sldId id="1233" r:id="rId27"/>
    <p:sldId id="1234" r:id="rId28"/>
    <p:sldId id="1282" r:id="rId29"/>
    <p:sldId id="1236" r:id="rId30"/>
    <p:sldId id="1284" r:id="rId31"/>
    <p:sldId id="1283" r:id="rId32"/>
    <p:sldId id="1285" r:id="rId33"/>
    <p:sldId id="1286" r:id="rId34"/>
    <p:sldId id="1287" r:id="rId35"/>
    <p:sldId id="1239" r:id="rId36"/>
    <p:sldId id="1221" r:id="rId37"/>
    <p:sldId id="1240" r:id="rId38"/>
    <p:sldId id="1262" r:id="rId39"/>
    <p:sldId id="1263" r:id="rId40"/>
    <p:sldId id="1264" r:id="rId41"/>
    <p:sldId id="1265" r:id="rId42"/>
    <p:sldId id="1266" r:id="rId43"/>
    <p:sldId id="1267" r:id="rId44"/>
    <p:sldId id="1222" r:id="rId45"/>
    <p:sldId id="1241" r:id="rId46"/>
    <p:sldId id="1242" r:id="rId47"/>
    <p:sldId id="1243" r:id="rId48"/>
    <p:sldId id="1244" r:id="rId49"/>
    <p:sldId id="1245" r:id="rId50"/>
    <p:sldId id="1246" r:id="rId51"/>
    <p:sldId id="1247" r:id="rId52"/>
    <p:sldId id="1248" r:id="rId53"/>
    <p:sldId id="1249" r:id="rId54"/>
    <p:sldId id="1250" r:id="rId55"/>
    <p:sldId id="1251" r:id="rId56"/>
    <p:sldId id="1252" r:id="rId57"/>
    <p:sldId id="1253" r:id="rId58"/>
    <p:sldId id="1254" r:id="rId59"/>
    <p:sldId id="1256" r:id="rId60"/>
    <p:sldId id="1255" r:id="rId61"/>
    <p:sldId id="1257" r:id="rId62"/>
    <p:sldId id="1258" r:id="rId63"/>
    <p:sldId id="1259" r:id="rId64"/>
    <p:sldId id="1260" r:id="rId65"/>
    <p:sldId id="1223" r:id="rId66"/>
    <p:sldId id="1268" r:id="rId67"/>
    <p:sldId id="1289" r:id="rId68"/>
    <p:sldId id="1269" r:id="rId69"/>
    <p:sldId id="870" r:id="rId70"/>
    <p:sldId id="871" r:id="rId7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C8D"/>
    <a:srgbClr val="008000"/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083" autoAdjust="0"/>
  </p:normalViewPr>
  <p:slideViewPr>
    <p:cSldViewPr snapToGrid="0">
      <p:cViewPr varScale="1">
        <p:scale>
          <a:sx n="158" d="100"/>
          <a:sy n="158" d="100"/>
        </p:scale>
        <p:origin x="412" y="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17.01.2023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17.01.2023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1"/>
            <a:ext cx="338667" cy="4715934"/>
          </a:xfrm>
          <a:prstGeom prst="rect">
            <a:avLst/>
          </a:prstGeom>
          <a:solidFill>
            <a:srgbClr val="245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245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310466"/>
            <a:ext cx="685800" cy="423334"/>
          </a:xfrm>
          <a:prstGeom prst="rect">
            <a:avLst/>
          </a:prstGeom>
          <a:solidFill>
            <a:srgbClr val="245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Obraz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296" y="5750720"/>
            <a:ext cx="1187508" cy="118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automatycznie-testowac-dostepnosc-cyfrowa-stron-internetowych" TargetMode="External"/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czym-jest-audyt-ekspercki-dostepnosci-cyfrowej-i-jak-go-zorganizowa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badac-czy-strona-www-jest-dostepna-cyfrowo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wykonac-badanie-uzytecznosci-z-osobami-z-niepelnosprawnosciami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nalezc-podstawowe-bledy-dostepnosci-cyfrowej-strony-internetowej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badac-dostepnosc-cyfrowa-z-uzyciem-technologii-asystujacych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kompleksowo-o-dostepnosci-cyfrowej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pgi.com/color-contrast-checker/" TargetMode="External"/><Relationship Id="rId2" Type="http://schemas.openxmlformats.org/officeDocument/2006/relationships/hyperlink" Target="https://chrome.google.com/webstore/detail/wcag-color-contrast-check/plnahcmalebffmaghcpcmpaciebdhg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trast-ratio.com/" TargetMode="Externa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s://chrome.google.com/webstore/detail/accessibility-insights-fo/pbjjkligggfmakdaogkfomddhfmpjeni" TargetMode="External"/><Relationship Id="rId2" Type="http://schemas.openxmlformats.org/officeDocument/2006/relationships/hyperlink" Target="https://wave.webaim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hrome.google.com/webstore/detail/arc-toolkit/chdkkkccnlfncngelccgbgfmjebmkmce" TargetMode="External"/><Relationship Id="rId4" Type="http://schemas.openxmlformats.org/officeDocument/2006/relationships/hyperlink" Target="https://chrome.google.com/webstore/detail/web-developer/bfbameneiokkgbdmiekhjnmfkcnldhhm" TargetMode="Externa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81477" y="5966979"/>
            <a:ext cx="7350105" cy="611621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Cyfrowych, 2023</a:t>
            </a: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81477" y="2532145"/>
            <a:ext cx="11010523" cy="2223437"/>
          </a:xfrm>
        </p:spPr>
        <p:txBody>
          <a:bodyPr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pl-PL" sz="44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Jak samodzielnie </a:t>
            </a:r>
            <a:r>
              <a:rPr lang="pl-PL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ocenić </a:t>
            </a:r>
            <a:br>
              <a:rPr lang="pl-PL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stan dostępności cyfrowej </a:t>
            </a:r>
            <a:br>
              <a:rPr lang="pl-PL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strony internetowej</a:t>
            </a:r>
          </a:p>
        </p:txBody>
      </p:sp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Zgodność z WCAG + dodatkowe wymogi ustawy + inne wymagania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To co na poziomie pośrednim poszerzone np. o: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tłumaczenie na polski język migowy filmów;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informacja „O nas” w formacie </a:t>
            </a:r>
            <a:r>
              <a:rPr lang="en-GB" sz="2100" dirty="0"/>
              <a:t>easy to read</a:t>
            </a:r>
            <a:r>
              <a:rPr lang="pl-PL" sz="2100" dirty="0"/>
              <a:t> oraz w polskim języku migowym;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dodatkowe wymogi w projektach realizowanych ze środków UE;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zgodność z wewnętrznymi standardami (np. prostego języka);  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Poziom „plus”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962016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Pamiętaj o deklaracji dostępności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732779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396276"/>
            <a:ext cx="10040470" cy="2850473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To </a:t>
            </a:r>
            <a:r>
              <a:rPr lang="pl-PL" sz="2100" b="1" dirty="0"/>
              <a:t>oświadczenie podmiotu publicznego</a:t>
            </a:r>
            <a:r>
              <a:rPr lang="pl-PL" sz="2100" dirty="0"/>
              <a:t> </a:t>
            </a:r>
            <a:r>
              <a:rPr lang="pl-PL" sz="2100" b="1" dirty="0"/>
              <a:t>opisujące dostępność </a:t>
            </a:r>
            <a:r>
              <a:rPr lang="pl-PL" sz="2100" dirty="0"/>
              <a:t>cyfrową strony internetowej lub aplikacji mobilnej, a także dostępność architektoniczną głównej siedziby tego podmiotu dla osób z niepełnosprawnościami. </a:t>
            </a:r>
          </a:p>
          <a:p>
            <a:pPr fontAlgn="base"/>
            <a:r>
              <a:rPr lang="pl-PL" sz="2100" dirty="0"/>
              <a:t>Co roku, do 31 marca, musi być przeglądana i aktualizowana.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 dostępności</a:t>
            </a:r>
          </a:p>
        </p:txBody>
      </p:sp>
    </p:spTree>
    <p:extLst>
      <p:ext uri="{BB962C8B-B14F-4D97-AF65-F5344CB8AC3E}">
        <p14:creationId xmlns:p14="http://schemas.microsoft.com/office/powerpoint/2010/main" val="971986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b="1" dirty="0"/>
              <a:t>Deklaracją dostępności NIE JEST: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raport o stanie zapewnienia dostępności dla osób ze szczególnymi potrzebami,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informacja w formacie łatwym do czytania i w polskim języku migowym o tym, czym zajmuje się podmiot,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opis, w dowolnej formie, tego jak podmiot dba o dostępność.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Ważne!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034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Ogólna forma i zakres deklaracji dostępności są wspólne w całej UE. Określa je Decyzja Wykonawcza Komisji (UE) 2018/1523.</a:t>
            </a:r>
          </a:p>
          <a:p>
            <a:pPr fontAlgn="base"/>
            <a:r>
              <a:rPr lang="pl-PL" sz="2100" dirty="0"/>
              <a:t>Szczegółową formę i zakres deklaracji dostępności określają poszczególne kraje. W Polsce opisują je </a:t>
            </a:r>
            <a:r>
              <a:rPr lang="pl-PL" sz="2100" dirty="0">
                <a:hlinkClick r:id="rId2"/>
              </a:rPr>
              <a:t>Warunki techniczne</a:t>
            </a:r>
            <a:r>
              <a:rPr lang="pl-PL" sz="2100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Deklaracja dostępności ma określoną formę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63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Sposoby badania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62295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Testy automatyczne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To najpopularniejszy sposób testowania stron internetowych. </a:t>
            </a:r>
          </a:p>
          <a:p>
            <a:pPr fontAlgn="base"/>
            <a:r>
              <a:rPr lang="pl-PL" sz="2100" dirty="0"/>
              <a:t>Automatu do tych testów szukają wybranych niezgodności z </a:t>
            </a:r>
            <a:r>
              <a:rPr lang="pl-PL" sz="2100" u="sng" dirty="0">
                <a:hlinkClick r:id="rId2"/>
              </a:rPr>
              <a:t>wytycznymi dla dostępności treści internetowych (WCAG</a:t>
            </a:r>
            <a:r>
              <a:rPr lang="pl-PL" sz="2100" dirty="0"/>
              <a:t>).</a:t>
            </a:r>
          </a:p>
          <a:p>
            <a:pPr fontAlgn="base"/>
            <a:r>
              <a:rPr lang="pl-PL" sz="2100" dirty="0"/>
              <a:t>Automaty mogą testować tylko jeden element (np. kontrast treści do tła),  lub nawet kilkadziesiąt różnych elementów</a:t>
            </a:r>
          </a:p>
          <a:p>
            <a:pPr fontAlgn="base"/>
            <a:r>
              <a:rPr lang="pl-PL" sz="2100" dirty="0"/>
              <a:t>Automaty w przeglądarkach najczęściej testują pojedynczą, widoczną podstronę. Ale są także rozwiązania, które testują na raz kilkaset podstron.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932330" y="5689600"/>
            <a:ext cx="6586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Więcej o testach automatycznych stron internetowych</a:t>
            </a:r>
            <a:endParaRPr lang="pl-P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499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311403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wynik otrzymujesz od razu lub po kilku minutach) – </a:t>
            </a:r>
            <a:r>
              <a:rPr lang="pl-PL" sz="2100" dirty="0"/>
              <a:t>widzisz, gdzie są błędy, najczęściej są graficznie oznaczone na widoku badanej strony internetowej;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niektórymi możesz testować wiele podstron naraz </a:t>
            </a:r>
            <a:r>
              <a:rPr lang="pl-PL" sz="2100" dirty="0"/>
              <a:t>– przydatne, szczególnie gdy odpowiadasz za wiele stron internetowych;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umożliwiają ogólną orientację w stanie dostępności cyfrowej - </a:t>
            </a:r>
            <a:r>
              <a:rPr lang="pl-PL" sz="2100" dirty="0"/>
              <a:t>nie musisz płacić za proste działania ekspertowi od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są bezpłatne lub za niską opłatą -</a:t>
            </a:r>
            <a:r>
              <a:rPr lang="pl-PL" sz="2100" dirty="0"/>
              <a:t> większość rozszerzeń przeglądarkowych jest bezpłatna; nawet rozbudowane, płatne automaty, część testów oferują bez opłat.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testów automatycznych </a:t>
            </a:r>
          </a:p>
        </p:txBody>
      </p:sp>
    </p:spTree>
    <p:extLst>
      <p:ext uri="{BB962C8B-B14F-4D97-AF65-F5344CB8AC3E}">
        <p14:creationId xmlns:p14="http://schemas.microsoft.com/office/powerpoint/2010/main" val="1618208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 testów automatycznych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70763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zbadasz tylko wybrane elementy dostępności cyfrowej – </a:t>
            </a:r>
            <a:r>
              <a:rPr lang="pl-PL" sz="2100" dirty="0"/>
              <a:t>na przykład nie dowiesz się, czy treść tekstu alternatywnego pasuje do grafiki, bo sprawdzają tylko, czy grafika ma w kodzie atrybut &lt;alt&gt;, w którym taki tekst powinien się znaleźć.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ulec złudnemu wrażeniu dostępności cyfrowej – </a:t>
            </a:r>
            <a:r>
              <a:rPr lang="pl-PL" sz="2100" dirty="0"/>
              <a:t>strona internetowa z dobrym wynikiem w teście automatycznym może być niedostępna cyfrowo dla niektórych użytkowników, na przykład osób, które nawigują samą klawiaturą czy korzystają z czytników ekranu;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możesz na ich podstawie stwierdzić, czy strona internetowa jest zgodna z wymaganiami dostępności cyfrowej dla podmiotów publicznych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501712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Badania eksperckie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311403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To drugi co do popularności sposób badania stron internetowych pod kątem dostępności cyfrowej. </a:t>
            </a:r>
          </a:p>
          <a:p>
            <a:pPr fontAlgn="base"/>
            <a:r>
              <a:rPr lang="pl-PL" sz="2100" dirty="0"/>
              <a:t>Takie badanie powinien zrobić ekspert od dostępności cyfrowej (który pracuje w podmiocie lub wynajęty do wykonania tego badania).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932330" y="4951307"/>
            <a:ext cx="5615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Więcej o organizowaniu badania eksperckiego</a:t>
            </a:r>
            <a:endParaRPr lang="pl-PL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0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837680"/>
            <a:ext cx="10243670" cy="43744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100" dirty="0"/>
              <a:t>Czym jest dostępność cyfrowa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100" dirty="0"/>
              <a:t>Poziomy dostępności cyfrowej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100" dirty="0"/>
              <a:t>Sposoby badania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100" dirty="0"/>
              <a:t>Próba </a:t>
            </a:r>
            <a:r>
              <a:rPr lang="pl-PL" sz="2100"/>
              <a:t>badawcza </a:t>
            </a:r>
            <a:endParaRPr lang="pl-PL" sz="2100" smtClean="0"/>
          </a:p>
          <a:p>
            <a:pPr marL="514350" indent="-514350">
              <a:buFont typeface="+mj-lt"/>
              <a:buAutoNum type="arabicPeriod"/>
            </a:pPr>
            <a:r>
              <a:rPr lang="pl-PL" sz="2100" smtClean="0"/>
              <a:t>Przykładowe </a:t>
            </a:r>
            <a:r>
              <a:rPr lang="pl-PL" sz="2100" dirty="0"/>
              <a:t>testy z Listy kontrolnej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100" dirty="0"/>
              <a:t>Przydatne narzędzia i dodatki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 szkolenia</a:t>
            </a:r>
          </a:p>
        </p:txBody>
      </p:sp>
    </p:spTree>
    <p:extLst>
      <p:ext uri="{BB962C8B-B14F-4D97-AF65-F5344CB8AC3E}">
        <p14:creationId xmlns:p14="http://schemas.microsoft.com/office/powerpoint/2010/main" val="5676369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badania eksperckiego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30463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bada wiele elementów dostępności cyfrowej </a:t>
            </a:r>
            <a:r>
              <a:rPr lang="pl-PL" sz="2100" dirty="0"/>
              <a:t>– szczegółowy zakres takiego badania ustal wcześniej z ekspertem;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pozwala stwierdzić, czy strona internetowa jest zgodna z wymaganiami dostępności cyfrowej dla podmiotów publicznych;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raport z takiego badania może zawierać, oprócz opisu problemów, także podpowiedzi i rekomendacje </a:t>
            </a:r>
            <a:r>
              <a:rPr lang="pl-PL" sz="2100" dirty="0"/>
              <a:t>– gdy zlecasz takie badanie, pamiętaj, żeby wprost wymagać takich podpowiedzi.</a:t>
            </a:r>
          </a:p>
        </p:txBody>
      </p:sp>
    </p:spTree>
    <p:extLst>
      <p:ext uri="{BB962C8B-B14F-4D97-AF65-F5344CB8AC3E}">
        <p14:creationId xmlns:p14="http://schemas.microsoft.com/office/powerpoint/2010/main" val="1772079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 badania eksperckiego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4367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wysoki koszt - </a:t>
            </a:r>
            <a:r>
              <a:rPr lang="pl-PL" sz="2100" dirty="0"/>
              <a:t>w zależności od wielkości badanej strony internetowej (od jednego do nawet kilkunastu tysięcy złotych);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długo trwa – </a:t>
            </a:r>
            <a:r>
              <a:rPr lang="pl-PL" sz="2100" dirty="0"/>
              <a:t>w zależności od wielkości badanej strony internetowej może zająć (średnio) około dwóch tygodni</a:t>
            </a:r>
            <a:r>
              <a:rPr lang="pl-PL" sz="2100" b="1" dirty="0"/>
              <a:t>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mała liczba specjalistów od dostępności cyfrowej w Polsce – </a:t>
            </a:r>
            <a:r>
              <a:rPr lang="pl-PL" sz="2100" dirty="0"/>
              <a:t>poszukiwanie specjalisty z odpowiednim doświadczeniem w badaniach eksperckich dostępności cyfrowej może znacznie wydłużyć czas oczekiwania na wyniki;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mieć trudność, by wdrożyć wszystkie rekomendacje z badania – </a:t>
            </a:r>
            <a:r>
              <a:rPr lang="pl-PL" sz="2100" dirty="0"/>
              <a:t>zwłaszcza gdy badanie robi zewnętrzny specjalista, który nie zna specyfiki danego podmiotu.</a:t>
            </a:r>
          </a:p>
        </p:txBody>
      </p:sp>
    </p:spTree>
    <p:extLst>
      <p:ext uri="{BB962C8B-B14F-4D97-AF65-F5344CB8AC3E}">
        <p14:creationId xmlns:p14="http://schemas.microsoft.com/office/powerpoint/2010/main" val="783851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36897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u="sng" dirty="0">
                <a:hlinkClick r:id="rId2"/>
              </a:rPr>
              <a:t>Lista kontrolna</a:t>
            </a:r>
            <a:r>
              <a:rPr lang="pl-PL" sz="2100" dirty="0"/>
              <a:t> to narzędzie do samodzielnego wyszukiwania błędów na stronie internetowej, pomocne przy ocenie stanu jej dostępności cyfrowej.</a:t>
            </a:r>
          </a:p>
          <a:p>
            <a:pPr fontAlgn="base"/>
            <a:r>
              <a:rPr lang="pl-PL" sz="2100" dirty="0"/>
              <a:t>Składa się z prawie 100 pytań i instrukcji, które wyjaśniają co musisz zrobić, aby na każde z tych pytań rzetelnie odpowiedzieć.</a:t>
            </a:r>
          </a:p>
          <a:p>
            <a:pPr fontAlgn="base"/>
            <a:r>
              <a:rPr lang="pl-PL" sz="2100" dirty="0"/>
              <a:t>Znajdziesz w niej także podpowiedzi jak dobrać strony do badania i jak ustalić, które błędy powinny być usunięte w pierwszej kolejności.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 z użyciem Listy kontrolnej</a:t>
            </a:r>
          </a:p>
        </p:txBody>
      </p:sp>
    </p:spTree>
    <p:extLst>
      <p:ext uri="{BB962C8B-B14F-4D97-AF65-F5344CB8AC3E}">
        <p14:creationId xmlns:p14="http://schemas.microsoft.com/office/powerpoint/2010/main" val="2624753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testu z użyciem Listy kontrolnej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97857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samodzielnie możesz sprawdzić, czy Wykonawca strony internetowej nie popełnił w niej błędów w dostępności cyfrowej </a:t>
            </a:r>
            <a:r>
              <a:rPr lang="pl-PL" sz="2100" dirty="0"/>
              <a:t>– warto zweryfikować to, zanim zapłacisz za zamówioną stronę internetową;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pomaga odnaleźć bariery w dostępności cyfrowej </a:t>
            </a:r>
            <a:r>
              <a:rPr lang="pl-PL" sz="2100" dirty="0"/>
              <a:t>- nawet jedna taka bariera sprawia, że niektórzy użytkownicy nie skorzystają z takiej strony;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lista krok po kroku opisuje niezbędne działania – </a:t>
            </a:r>
            <a:r>
              <a:rPr lang="pl-PL" sz="2100" dirty="0"/>
              <a:t>przy każdym pytaniu znajdziesz listę zadań do wykonania i listę możliwych odpowiedzi;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ją wykorzystać, aby przygotować i aktualizować deklarację dostępności.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811906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 testu z użyciem Listy kontrolnej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77537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cały test zajmuje sporo czasu </a:t>
            </a:r>
            <a:r>
              <a:rPr lang="pl-PL" sz="2100" dirty="0"/>
              <a:t>– aby odpowiedzieć na każde z pytań, musisz analizować oddzielnie kilka czy nawet kilkanaście podstron;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niektóre pytania wymagają wiedzy, jak tworzyć strony internetowe lub aplikacje mobilne </a:t>
            </a:r>
            <a:r>
              <a:rPr lang="pl-PL" sz="2100" dirty="0"/>
              <a:t>– pytania na drugim i trzecim poziomie listy wymagają wiedzy technicznej;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możesz stwierdzić, czy strona internetowa jest zgodna z wymaganiami dostępności cyfrowej dla podmiotów publicznych </a:t>
            </a:r>
            <a:r>
              <a:rPr lang="pl-PL" sz="2100" dirty="0"/>
              <a:t>– gdy pozytywnie przejdziesz całą listę, możesz ocenić, że strona internetowa jest częściowo zgodna z wymaganiami ustawy o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3281845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Badanie z użytkownikami z niepełnosprawnościami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91083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Ten sposób badania może dostarczyć cennych informacji, zwłaszcza gdy chcesz sprawdzić nie tylko zgodność z prawem, ale przyjazność strony internetowej dla użytkowników.</a:t>
            </a:r>
          </a:p>
          <a:p>
            <a:pPr fontAlgn="base"/>
            <a:r>
              <a:rPr lang="pl-PL" sz="2100" dirty="0"/>
              <a:t>Testerów możesz poszukać przy pomocy lokalnych organizacji pozarządowych, które zrzeszają osoby z niepełnosprawnościami lub działają na ich rzecz.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932330" y="5025815"/>
            <a:ext cx="6437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Więcej o organizowaniu badań z użytkownikami</a:t>
            </a:r>
            <a:endParaRPr lang="pl-PL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574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badania z użytkownikami z niepełnosprawnościami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30123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lepiej zrozumiesz potrzeby użytkowników z niepełnosprawnościami - </a:t>
            </a:r>
            <a:r>
              <a:rPr lang="pl-PL" sz="2100" dirty="0"/>
              <a:t>zbierasz uwagi od osób, które korzystają na co dzień z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zbadać cały proces, a nie tylko jego wybrane elementy – </a:t>
            </a:r>
            <a:r>
              <a:rPr lang="pl-PL" sz="2100" dirty="0"/>
              <a:t>sprawdzisz, czy użytkownik samodzielnie na przykład złoży wniosek, a nie tylko czy pojedyncze pola w tym wniosku są dostępne cyfrowo;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poznasz prawdziwą wartość dostępności cyfrowej </a:t>
            </a:r>
            <a:r>
              <a:rPr lang="pl-PL" sz="2100" dirty="0"/>
              <a:t>– dostępność cyfrowa nie jest robiona, aby spełniać wymogi ustawy o dostępności cyfrowej czy wytyczne WCAG, ale aby każdemu zapewnić równy dostęp do stron internetowych i aplikacji mobilnych podmiotów publicznych.</a:t>
            </a:r>
          </a:p>
        </p:txBody>
      </p:sp>
    </p:spTree>
    <p:extLst>
      <p:ext uri="{BB962C8B-B14F-4D97-AF65-F5344CB8AC3E}">
        <p14:creationId xmlns:p14="http://schemas.microsoft.com/office/powerpoint/2010/main" val="1983404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 badania z użytkownikami z niepełnosprawnościami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57217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wyniki wymagają interpretacji </a:t>
            </a:r>
            <a:r>
              <a:rPr lang="pl-PL" sz="2100" dirty="0"/>
              <a:t>– nie każda uwaga, którą zgłosi użytkownik, jest błędem dostępności cyfrowej, czasem może wynikać z problemu z użytecznością (na przykład użytkownik nie rozumie jakiejś funkcji);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możesz stwierdzić, czy strona internetowa jest zgodna z wymaganiami dostępności cyfrowej dla podmiotów publicznych </a:t>
            </a:r>
            <a:r>
              <a:rPr lang="pl-PL" sz="2100" dirty="0"/>
              <a:t>– bo testy z użytkownikami nie odnoszą się wprost do wymagań ustawy o dostępności cyfrowej lub wytycznych WCAG. Większość użytkowników nie zna tych wytycznych, a jedynie korzysta na ich stosowaniu.</a:t>
            </a:r>
          </a:p>
        </p:txBody>
      </p:sp>
    </p:spTree>
    <p:extLst>
      <p:ext uri="{BB962C8B-B14F-4D97-AF65-F5344CB8AC3E}">
        <p14:creationId xmlns:p14="http://schemas.microsoft.com/office/powerpoint/2010/main" val="2910628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0763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Czasem nie możesz zrobić pełnego audytu, na przykład ze względu na brak odpowiedniej wiedzy czy wysoki koszt takiego badania. Wtedy wykonaj </a:t>
            </a:r>
            <a:r>
              <a:rPr lang="pl-PL" sz="2100" dirty="0">
                <a:hlinkClick r:id="rId2"/>
              </a:rPr>
              <a:t>proste testy</a:t>
            </a:r>
            <a:r>
              <a:rPr lang="pl-PL" sz="2100" dirty="0"/>
              <a:t>. Dowiesz się, czy na stronie internetowej lub w aplikacji mobilnej są błędy w dostępności cyfrowej.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Proste testy i analiza podstawowych błędów</a:t>
            </a:r>
          </a:p>
        </p:txBody>
      </p:sp>
    </p:spTree>
    <p:extLst>
      <p:ext uri="{BB962C8B-B14F-4D97-AF65-F5344CB8AC3E}">
        <p14:creationId xmlns:p14="http://schemas.microsoft.com/office/powerpoint/2010/main" val="30528996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prostych testów i analizy podstawowych błędów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0303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są proste </a:t>
            </a:r>
            <a:r>
              <a:rPr lang="pl-PL" sz="2100" dirty="0"/>
              <a:t>– możesz samodzielnie rozpocząć działania, aby zwiększyć dostępność cyfrową, bez względu na brak pieniędzy (na przykład by wynająć ekspertów od dostępności cyfrowej), czasu czy wiedzy specjalistycznej;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małymi krokami zwiększać dostępność cyfrową </a:t>
            </a:r>
            <a:r>
              <a:rPr lang="pl-PL" sz="2100" dirty="0"/>
              <a:t>– nie musisz robić drogich i czasochłonnych badań, aby działać na rzecz zapewnienia dostępności cyfrowej i by na przykład zauważyć problem z tekstami alternatywnymi grafik i zająć się nim;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możesz z ich pomocą przeprowadzać wstępne lub okresowe badania dostępności cyfrowej, by znajdować typowe problemy dostępności i je na bieżąco usuwać.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845885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Czym jest dostępność cyfrową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0477564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 prostych testów i analizy podstawowych błędów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8431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wąski zakres analizy</a:t>
            </a:r>
            <a:r>
              <a:rPr lang="pl-PL" sz="2100" dirty="0"/>
              <a:t> – nie oszacujesz kosztów zapewnienia dostępności cyfrowej strony, bo znajdziesz tylko podstawowe błędy;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możesz stwierdzić, czy strona internetowa jest zgodna z wymaganiami dostępności cyfrowej dla podmiotów publicznych </a:t>
            </a:r>
            <a:r>
              <a:rPr lang="pl-PL" sz="2100" dirty="0"/>
              <a:t>–  ale to dobry sposób, aby poznać wytyczne i lepiej je zrozumieć.</a:t>
            </a:r>
          </a:p>
        </p:txBody>
      </p:sp>
    </p:spTree>
    <p:extLst>
      <p:ext uri="{BB962C8B-B14F-4D97-AF65-F5344CB8AC3E}">
        <p14:creationId xmlns:p14="http://schemas.microsoft.com/office/powerpoint/2010/main" val="22335933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Badanie z użyciem technologii asystujących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36897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Technologie asystujące wspierają użytkowników, szczególnie z niepełnosprawnościami, aby mogli korzystać z rozwiązań cyfrowych. Wykorzystują między innymi czytniki ekranu, programy powiększające czy rozwiązania, które umożliwiają im nawigację bez użycia myszy i ekranu dotykowego. </a:t>
            </a:r>
          </a:p>
          <a:p>
            <a:pPr fontAlgn="base"/>
            <a:r>
              <a:rPr lang="pl-PL" sz="2100" dirty="0"/>
              <a:t>Badanie stron internetowych i aplikacji mobilnych z wykorzystaniem tych technologii jest ważnym sprawdzianem dostępności cyfrowej. 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932330" y="5592279"/>
            <a:ext cx="7723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Więcej o badaniach za pomocą technologii asystujących</a:t>
            </a:r>
            <a:endParaRPr lang="pl-PL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7705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badania z użyciem technologii asystujących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4367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przetestujesz stronę internetową za pomocą różnych sposobów nawigacji – </a:t>
            </a:r>
            <a:r>
              <a:rPr lang="pl-PL" sz="2100" dirty="0"/>
              <a:t>jest ich znacznie więcej, niż tylko mysz i gesty na ekranie dotykowym;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lepiej zrozumiesz potrzeby użytkowników, którzy na co dzień korzystają z tych technologii </a:t>
            </a:r>
            <a:r>
              <a:rPr lang="pl-PL" sz="2100" dirty="0"/>
              <a:t>– takie szersze spojrzenie szczególnie przydaje się projektantom;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pomogą odnaleźć bariery, które uniemożliwiają obsługę strony internetowej </a:t>
            </a:r>
            <a:r>
              <a:rPr lang="pl-PL" sz="2100" dirty="0"/>
              <a:t>- nawet jedna taka bariera sprawia, że niektórzy użytkownicy nie skorzystają z takiej strony internetowej.</a:t>
            </a:r>
          </a:p>
        </p:txBody>
      </p:sp>
    </p:spTree>
    <p:extLst>
      <p:ext uri="{BB962C8B-B14F-4D97-AF65-F5344CB8AC3E}">
        <p14:creationId xmlns:p14="http://schemas.microsoft.com/office/powerpoint/2010/main" val="7695679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 badania z użyciem technologii asystujących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8875"/>
            <a:ext cx="1026399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zanim wykonasz testy, musisz poznać sposób obsługi i specyfikę działania technologii asystujących </a:t>
            </a:r>
            <a:r>
              <a:rPr lang="pl-PL" sz="2100" dirty="0"/>
              <a:t>– na przykład: włączenie czytnika ekranu na </a:t>
            </a:r>
            <a:r>
              <a:rPr lang="pl-PL" sz="2100" dirty="0" err="1"/>
              <a:t>smartfonie</a:t>
            </a:r>
            <a:r>
              <a:rPr lang="pl-PL" sz="2100" dirty="0"/>
              <a:t> zmienia sposób nawigacji po ekranie dotykowym;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wykryjesz tylko wybrane błędy dostępności cyfrowej </a:t>
            </a:r>
            <a:r>
              <a:rPr lang="pl-PL" sz="2100" dirty="0"/>
              <a:t>– głównie te, które są ważne dla osób, które korzystają z danej technologii asystującej;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b="1" dirty="0"/>
              <a:t>nie możesz stwierdzić, czy strona internetowa jest zgodna z wymaganiami dostępności cyfrowej dla podmiotów publicznych.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6544531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30123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Wymienione rodzaje badań i testów możesz łączyć ze sobą. Możesz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zlecić ekspertowi zbadanie czterech najważniejszych lub najbardziej złożonych podstron, a samodzielnie przetestować te prostsze;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zrobić samodzielnie proste testy, ale poszerzyć je o testy z użytkownikami;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zacząć od badania eksperckiego, a potem regularnie robić testy automatyczne.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Mieszane metody badawcze</a:t>
            </a:r>
          </a:p>
        </p:txBody>
      </p:sp>
    </p:spTree>
    <p:extLst>
      <p:ext uri="{BB962C8B-B14F-4D97-AF65-F5344CB8AC3E}">
        <p14:creationId xmlns:p14="http://schemas.microsoft.com/office/powerpoint/2010/main" val="39353074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Próba badawcza</a:t>
            </a:r>
          </a:p>
        </p:txBody>
      </p:sp>
    </p:spTree>
    <p:extLst>
      <p:ext uri="{BB962C8B-B14F-4D97-AF65-F5344CB8AC3E}">
        <p14:creationId xmlns:p14="http://schemas.microsoft.com/office/powerpoint/2010/main" val="33577718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36897" cy="3610870"/>
          </a:xfrm>
        </p:spPr>
        <p:txBody>
          <a:bodyPr>
            <a:noAutofit/>
          </a:bodyPr>
          <a:lstStyle/>
          <a:p>
            <a:r>
              <a:rPr lang="pl-PL" sz="2100" dirty="0"/>
              <a:t>Strona internetowa może składać się z różnej liczby podstron. </a:t>
            </a:r>
          </a:p>
          <a:p>
            <a:r>
              <a:rPr lang="pl-PL" sz="2100" dirty="0"/>
              <a:t>Jeżeli strona, którą chcesz zbadać ma ok. 15-20 podstron, możesz zbadać każdą </a:t>
            </a:r>
            <a:br>
              <a:rPr lang="pl-PL" sz="2100" dirty="0"/>
            </a:br>
            <a:r>
              <a:rPr lang="pl-PL" sz="2100" dirty="0"/>
              <a:t>z nich. Jeśli jednak jest ich więcej (na przykład kilka tysięcy) musisz mądrze wybrać, którymi z nich zajmiesz się w badaniu.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Wybierz podstrony do badania</a:t>
            </a:r>
          </a:p>
        </p:txBody>
      </p:sp>
    </p:spTree>
    <p:extLst>
      <p:ext uri="{BB962C8B-B14F-4D97-AF65-F5344CB8AC3E}">
        <p14:creationId xmlns:p14="http://schemas.microsoft.com/office/powerpoint/2010/main" val="23353400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6024"/>
            <a:ext cx="1025721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Biuletyn Informacji Publicznej podmiotu publicznego,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dane teleadresowe,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narzędzia służące do kontaktu z podmiotem publicznym (np. formularz kontaktowy),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nawigacja,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deklaracja dostępności,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informacje dotyczące sytuacji kryzysowej,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informacje związane z bezpieczeństwem publicznym,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dokumenty urzędowe i wzory umów lub wzory innych dokumentów przeznaczonych do zaciągania zobowiązań cywilnoprawnych.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 i funkcje, które muszą znaleźć się w Twoim badaniu </a:t>
            </a:r>
          </a:p>
        </p:txBody>
      </p:sp>
    </p:spTree>
    <p:extLst>
      <p:ext uri="{BB962C8B-B14F-4D97-AF65-F5344CB8AC3E}">
        <p14:creationId xmlns:p14="http://schemas.microsoft.com/office/powerpoint/2010/main" val="21374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19625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startowa,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logowania,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mapa strony,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 informacjami kontaktowymi,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 formularzem kontaktowy, szczególnie takim, który ma zabezpieczenie typu CAPTCHA,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pomocy,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zawierająca informacje prawne,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Podstrony, które powinny znaleźć się w Twoim badaniu 1/3 </a:t>
            </a:r>
          </a:p>
        </p:txBody>
      </p:sp>
    </p:spTree>
    <p:extLst>
      <p:ext uri="{BB962C8B-B14F-4D97-AF65-F5344CB8AC3E}">
        <p14:creationId xmlns:p14="http://schemas.microsoft.com/office/powerpoint/2010/main" val="31714947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1657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co najmniej jedna podstrona istotna dla każdego rodzaju usługi które świadczy strona internetowa,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co najmniej jeden dokument do pobrania - istotny, dla każdego rodzaju usługi które świadczy strona internetowa,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 formularzem zaawansowanego wyszukiwania,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 wynikami wyszukiwania,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Podstrony, które powinny znaleźć się w Twoim badaniu 2/3 </a:t>
            </a:r>
          </a:p>
        </p:txBody>
      </p:sp>
    </p:spTree>
    <p:extLst>
      <p:ext uri="{BB962C8B-B14F-4D97-AF65-F5344CB8AC3E}">
        <p14:creationId xmlns:p14="http://schemas.microsoft.com/office/powerpoint/2010/main" val="349079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Niezbędna dla niektórych, przydatna dla wszystkich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216577" cy="21178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umożliwia samodzielne korzystanie ze stron internetowych i aplikacji mobilnych przez osoby z niepełnosprawnościami.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Jednocześnie wiele jej elementów jest uniwersalnych (np. kontrast, napisy do filmów) i poprawia użyteczność rozwiązań cyfrowych dla każdego.</a:t>
            </a:r>
          </a:p>
        </p:txBody>
      </p:sp>
    </p:spTree>
    <p:extLst>
      <p:ext uri="{BB962C8B-B14F-4D97-AF65-F5344CB8AC3E}">
        <p14:creationId xmlns:p14="http://schemas.microsoft.com/office/powerpoint/2010/main" val="21023863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6399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która wyraźnie ma inny wygląd od pozostałych lub zawiera innego rodzaju treści niż większość podstron,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co najmniej jeden materiał multimedialny, np. film, animację,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losowo wybrane podstrony – ich liczba jest uzależniona od wielkości badanej strony i powinna ją oszacować osoba organizująca badanie.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Podstrony, które powinny znaleźć się w Twoim badaniu 3/3 </a:t>
            </a:r>
          </a:p>
        </p:txBody>
      </p:sp>
    </p:spTree>
    <p:extLst>
      <p:ext uri="{BB962C8B-B14F-4D97-AF65-F5344CB8AC3E}">
        <p14:creationId xmlns:p14="http://schemas.microsoft.com/office/powerpoint/2010/main" val="19272699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2064" y="1991035"/>
            <a:ext cx="10287163" cy="3610870"/>
          </a:xfrm>
        </p:spPr>
        <p:txBody>
          <a:bodyPr>
            <a:noAutofit/>
          </a:bodyPr>
          <a:lstStyle/>
          <a:p>
            <a:pPr lvl="0"/>
            <a:r>
              <a:rPr lang="pl-PL" sz="2100" b="1" dirty="0"/>
              <a:t>Jeżeli badasz tylko zgodność z ustawą o dostępności cyfrowej, możesz pominąć</a:t>
            </a:r>
            <a:r>
              <a:rPr lang="pl-PL" sz="2100" dirty="0"/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multimedia nadawane na żywo,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multimedia opublikowane przed 23 września 2020r.,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dokumenty tekstowe i tekstowo-graficzne, prezentacje multimedialne </a:t>
            </a:r>
            <a:br>
              <a:rPr lang="pl-PL" sz="2100" dirty="0"/>
            </a:br>
            <a:r>
              <a:rPr lang="pl-PL" sz="2100" dirty="0"/>
              <a:t>i arkusze kalkulacyjne opublikowane przed 23 września 2018 r. chyba że są używane w bieżących działaniach,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mapy – ale musi być alternatywny dostęp do prezentowanych na nich danych,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Elementy wyłączone w ustawie o dostępności cyfrowej 1/2 </a:t>
            </a:r>
          </a:p>
        </p:txBody>
      </p:sp>
    </p:spTree>
    <p:extLst>
      <p:ext uri="{BB962C8B-B14F-4D97-AF65-F5344CB8AC3E}">
        <p14:creationId xmlns:p14="http://schemas.microsoft.com/office/powerpoint/2010/main" val="34645173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0303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część dzieł sztuki, muzealiów, zbiorów archiwów narodowych i bibliotecznych,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materiały z intranetu i ekstranetu opublikowane przed 23 wrześnie 2019 r. </a:t>
            </a:r>
            <a:br>
              <a:rPr lang="pl-PL" sz="2100" dirty="0"/>
            </a:br>
            <a:r>
              <a:rPr lang="pl-PL" sz="2100" dirty="0"/>
              <a:t>i od tego czasu nieaktualizowane,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treści od innych podmiotów, które nie zostały przez Twój podmiot lub dla niego wykonane lub nabyte, albo do których modyfikacji Twój podmiot nie jest uprawniony,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treści niewykorzystywane do realizacji bieżących zadań.</a:t>
            </a:r>
            <a:endParaRPr lang="pl-PL" sz="2100" dirty="0">
              <a:effectLst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Elementy wyłączone w ustawie o dostępności cyfrowej 2/2 </a:t>
            </a:r>
          </a:p>
        </p:txBody>
      </p:sp>
    </p:spTree>
    <p:extLst>
      <p:ext uri="{BB962C8B-B14F-4D97-AF65-F5344CB8AC3E}">
        <p14:creationId xmlns:p14="http://schemas.microsoft.com/office/powerpoint/2010/main" val="347637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Przykładowe testy z Listy kontrolnej</a:t>
            </a:r>
          </a:p>
        </p:txBody>
      </p:sp>
    </p:spTree>
    <p:extLst>
      <p:ext uri="{BB962C8B-B14F-4D97-AF65-F5344CB8AC3E}">
        <p14:creationId xmlns:p14="http://schemas.microsoft.com/office/powerpoint/2010/main" val="15062799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2335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Wciśnij wielokrotnie przycisk TAB i przejdź w ten sposób po wszystkich aktywnych elementach strony,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Każdy element, na który wejdziesz w ten sposób powinien jakoś się wyróżnić (np. dodatkową ramką, zmianą koloru) - to wyróżnienie to tzw. fokus,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widzisz takie wyróżnienie na aktywnych elementach strony (przyciskach, linkach, polach formularzy).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 widać, który element jest aktywny przy nawigacji klawiaturą?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4807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6399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Użyj do nawigacji samej klawiatury i klawiszy: TAB, </a:t>
            </a:r>
            <a:r>
              <a:rPr lang="pl-PL" sz="2100" dirty="0" err="1"/>
              <a:t>Shift+TAB</a:t>
            </a:r>
            <a:r>
              <a:rPr lang="pl-PL" sz="2100" dirty="0"/>
              <a:t>, </a:t>
            </a:r>
            <a:r>
              <a:rPr lang="pl-PL" sz="2100" dirty="0" err="1"/>
              <a:t>Enter</a:t>
            </a:r>
            <a:r>
              <a:rPr lang="pl-PL" sz="2100" dirty="0"/>
              <a:t>, </a:t>
            </a:r>
            <a:r>
              <a:rPr lang="pl-PL" sz="2100" dirty="0" err="1"/>
              <a:t>Esc</a:t>
            </a:r>
            <a:r>
              <a:rPr lang="pl-PL" sz="2100" dirty="0"/>
              <a:t>, spacja, strzałki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wszystkie działania, które można wykonać na danej podstronie myszką, można wykonać też samą klawiaturą i wymienionymi przyciskami.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w ten sposób wszystkie linki, przyciski, listy linków, listy rozwijalne, pola formularzy, odtwarzacze multimediów.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wszystkie elementy aktywne na stronie są dostępne za pomocą klawiatury?</a:t>
            </a:r>
          </a:p>
        </p:txBody>
      </p:sp>
    </p:spTree>
    <p:extLst>
      <p:ext uri="{BB962C8B-B14F-4D97-AF65-F5344CB8AC3E}">
        <p14:creationId xmlns:p14="http://schemas.microsoft.com/office/powerpoint/2010/main" val="27802774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0443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Wykonaj badanie jak w poprzednim pytaniu.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możesz swobodnie przejść po wszystkich elementach strony, po czym wracasz do paska adresu przeglądarki.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pułapka klawiaturowa?</a:t>
            </a:r>
          </a:p>
        </p:txBody>
      </p:sp>
    </p:spTree>
    <p:extLst>
      <p:ext uri="{BB962C8B-B14F-4D97-AF65-F5344CB8AC3E}">
        <p14:creationId xmlns:p14="http://schemas.microsoft.com/office/powerpoint/2010/main" val="41878022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6399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Przejdź po badanych podstronach za pomocą samej klawiatury,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fokus klawiatury (ramka otaczająca wybrany element) porusza się w logicznej kolejności, spójnej z układem wizualnym treści (najczęściej od góry do dołu, od lewej do prawej).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nawigacja za pomocą klawiatury jest logiczna i zgodna </a:t>
            </a:r>
            <a:br>
              <a:rPr lang="pl-PL" dirty="0"/>
            </a:br>
            <a:r>
              <a:rPr lang="pl-PL" dirty="0"/>
              <a:t>z wyglądem podstrony?</a:t>
            </a:r>
          </a:p>
        </p:txBody>
      </p:sp>
    </p:spTree>
    <p:extLst>
      <p:ext uri="{BB962C8B-B14F-4D97-AF65-F5344CB8AC3E}">
        <p14:creationId xmlns:p14="http://schemas.microsoft.com/office/powerpoint/2010/main" val="34151826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721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na badanych podstronach jest link do mapy strony. Jeśli tak, sprawdź czy są w niej linki do wszystkich podstron i czy linki te działają (prowadzą do odpowiednich podstron),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na badanych podstronach jest wyszukiwarka lub link do formularza wyszukiwarka. Jeśli tak, wpisz przykładowe słowo i sprawdź czy wyszukiwarka działa.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mapa strony lub wyszukiwarka?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2175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0443" cy="3610870"/>
          </a:xfrm>
        </p:spPr>
        <p:txBody>
          <a:bodyPr>
            <a:noAutofit/>
          </a:bodyPr>
          <a:lstStyle/>
          <a:p>
            <a:r>
              <a:rPr lang="pl-PL" sz="2100" dirty="0"/>
              <a:t>Sprawdź, czy na wszystkich badanych podstronach, menu wygląda i działa tak samo.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wygląd i działanie menu jest takie samo na wszystkich podstronach?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984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Obowiązek i szansa dla podmiotów publicznych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334798"/>
            <a:ext cx="10196257" cy="25953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to obowiązek prawny – dotyczy stron internetowych,  aplikacji mobilnych i wszystkich treści publikowanych w Internecie przez podmioty publiczne.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Jednocześnie to szansa na dotarcie z informacjami i usługami do szerokiej grupy użytkowników, w tym osób z niepełnosprawnościami.</a:t>
            </a:r>
          </a:p>
        </p:txBody>
      </p:sp>
    </p:spTree>
    <p:extLst>
      <p:ext uri="{BB962C8B-B14F-4D97-AF65-F5344CB8AC3E}">
        <p14:creationId xmlns:p14="http://schemas.microsoft.com/office/powerpoint/2010/main" val="22687303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4367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jakiś element strony nie błyska na czerwono. Jeśli tak, policz, czy są więcej niż 3 błyski w ciągu sekundy.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Zobacz, czy jest na stronie obszar, który podlega gwałtownym zmianom jasności. Jeśli tak, oceń, czy zajmuje on więcej niż 25% obszaru podstrony.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są elementy, które szybko błyskają na czerwono lub gwałtownie zmieniają jasność?</a:t>
            </a:r>
          </a:p>
        </p:txBody>
      </p:sp>
    </p:spTree>
    <p:extLst>
      <p:ext uri="{BB962C8B-B14F-4D97-AF65-F5344CB8AC3E}">
        <p14:creationId xmlns:p14="http://schemas.microsoft.com/office/powerpoint/2010/main" val="11548063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19625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Powiększ widok badanej podstrony do 200% -  np. trzymając wciśnięty klawisz CTRL wciśnij kilkukrotnie przycisk „+”. W pasku przeglądarki będzie widoczna informacja o ile procent widok jest powiększony. Uwaga: nie chodzi tu </a:t>
            </a:r>
            <a:br>
              <a:rPr lang="pl-PL" sz="2100" dirty="0"/>
            </a:br>
            <a:r>
              <a:rPr lang="pl-PL" sz="2100" dirty="0"/>
              <a:t>o powiększenie samych czcionek, ale całego widoku podstrony.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cała zawartość podstrony jest widoczna, bez konieczności przewijania treści w poziomie.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żadne treści nie zachodzą na siebie lub czy nie zniknęły.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po powiększeniu widoku podstrony do 200% widać całość informacji?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506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Wyświetl badane podstrony na </a:t>
            </a:r>
            <a:r>
              <a:rPr lang="pl-PL" sz="2100" dirty="0" err="1"/>
              <a:t>smartfonie</a:t>
            </a:r>
            <a:r>
              <a:rPr lang="pl-PL" sz="2100" dirty="0"/>
              <a:t> lub tablecie,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zawartość podstron jest ta sama bez względu czy trzymasz ekran w poziomie czy w pionie, 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z treści strony można korzystać bez względu na orientację ekranu (pionowa/pozioma)?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2887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721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na stronie jest informacja przekazywana kolorem np. kolorowy wykres, podświetlanie na czerwono ramek w formularzu, który jest błędnie wypełniony,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obok takiej informacji jest także informacja tekstowa, która umożliwi jej zrozumienie np. osobom z zaburzeniami widzenia barw,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informacja przekazywana jedynie za pomocą koloru?</a:t>
            </a:r>
          </a:p>
        </p:txBody>
      </p:sp>
    </p:spTree>
    <p:extLst>
      <p:ext uri="{BB962C8B-B14F-4D97-AF65-F5344CB8AC3E}">
        <p14:creationId xmlns:p14="http://schemas.microsoft.com/office/powerpoint/2010/main" val="42469233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23350" cy="3610870"/>
          </a:xfrm>
        </p:spPr>
        <p:txBody>
          <a:bodyPr>
            <a:noAutofit/>
          </a:bodyPr>
          <a:lstStyle/>
          <a:p>
            <a:pPr lvl="0"/>
            <a:r>
              <a:rPr lang="pl-PL" sz="2100" dirty="0"/>
              <a:t>Sprawdź, czy na stronie jest instrukcja odnosząca się do kolorów np. „Kliknij </a:t>
            </a:r>
            <a:br>
              <a:rPr lang="pl-PL" sz="2100" dirty="0"/>
            </a:br>
            <a:r>
              <a:rPr lang="pl-PL" sz="2100" dirty="0"/>
              <a:t>w niebieski przycisk”, „Pole oznaczone na czerwono zawiera błędne informacje” itp.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instrukcja odnosząca się do koloru elementu?</a:t>
            </a:r>
          </a:p>
        </p:txBody>
      </p:sp>
    </p:spTree>
    <p:extLst>
      <p:ext uri="{BB962C8B-B14F-4D97-AF65-F5344CB8AC3E}">
        <p14:creationId xmlns:p14="http://schemas.microsoft.com/office/powerpoint/2010/main" val="11535475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23350" cy="3610870"/>
          </a:xfrm>
        </p:spPr>
        <p:txBody>
          <a:bodyPr>
            <a:noAutofit/>
          </a:bodyPr>
          <a:lstStyle/>
          <a:p>
            <a:pPr lvl="0"/>
            <a:r>
              <a:rPr lang="pl-PL" sz="2100" dirty="0"/>
              <a:t>Sprawdź, czy na stronie jest informacja odnosząca się do pozycji lub formy elementu np. „Kliknij przycisk w prawym górnym rogu, żeby zamknąć okno”, „Wybierz trójkąt, żeby przejść dalej” itp.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informacje przekazywana jedynie poprzez użycie pozycji lub formy?</a:t>
            </a:r>
          </a:p>
        </p:txBody>
      </p:sp>
    </p:spTree>
    <p:extLst>
      <p:ext uri="{BB962C8B-B14F-4D97-AF65-F5344CB8AC3E}">
        <p14:creationId xmlns:p14="http://schemas.microsoft.com/office/powerpoint/2010/main" val="33206844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169163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każda podstrona posiada tytuł, który opisuje jej zawartość (identyczny tytuł wszystkich lub wielu podstron w jednym serwisie to błąd),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informacje w tytule mają układ „od szczegółu do ogółu” – od informacji o zawartości szczegółowej danej podstrony do nazwy serwisu/właściciela serwisu (np. „Kontakt – Urząd Miasta w </a:t>
            </a:r>
            <a:r>
              <a:rPr lang="pl-PL" sz="2100" dirty="0" err="1"/>
              <a:t>Wiliczu</a:t>
            </a:r>
            <a:r>
              <a:rPr lang="pl-PL" sz="2100" dirty="0"/>
              <a:t>” lub „Kontakt – um.wilicz.pl”)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są tytuły podstron i czy mają poprawną strukturę?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9353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0443" cy="3610870"/>
          </a:xfrm>
        </p:spPr>
        <p:txBody>
          <a:bodyPr>
            <a:noAutofit/>
          </a:bodyPr>
          <a:lstStyle/>
          <a:p>
            <a:pPr lvl="0"/>
            <a:r>
              <a:rPr lang="pl-PL" sz="2100" dirty="0"/>
              <a:t>Sprawdź, czy etykiety przypisane do pól formularzy są zrozumiałe i czy są tuż obok pól, których dotyczą.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obok pól formularzy są etykiety mówiąco jasno jakie dane wpisać w te pola? </a:t>
            </a:r>
          </a:p>
        </p:txBody>
      </p:sp>
    </p:spTree>
    <p:extLst>
      <p:ext uri="{BB962C8B-B14F-4D97-AF65-F5344CB8AC3E}">
        <p14:creationId xmlns:p14="http://schemas.microsoft.com/office/powerpoint/2010/main" val="38484826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30123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przy próbie wysłania (przejścia dalej) formularza bez żadnych danych pojawia się informacja o błędzie;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po wpisania niepoprawnych danych do formularza, pojawia się informacja o błędzie;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 czy informacja o błędzie jest tekstowa, zrozumiała i podaje przyczynę błędu.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informacja o błędzie w formularzu jest dostępna i zrozumiała dla wszystkich użytkowników?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3423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43670" cy="3610870"/>
          </a:xfrm>
        </p:spPr>
        <p:txBody>
          <a:bodyPr>
            <a:noAutofit/>
          </a:bodyPr>
          <a:lstStyle/>
          <a:p>
            <a:pPr lvl="0"/>
            <a:r>
              <a:rPr lang="pl-PL" sz="2100" dirty="0"/>
              <a:t>Sprawdź, czy w komunikatach o błędach są jednoznaczne rady, jak poprawnie wpisywać dane do pól formularza.</a:t>
            </a:r>
          </a:p>
          <a:p>
            <a:pPr lvl="0"/>
            <a:r>
              <a:rPr lang="pl-PL" sz="2100" dirty="0"/>
              <a:t>Zwróć uwagę, czy przy polach, które trzeba wypełnić w określonym formacie jest o tym informacja (np. „datę wpisz w formacie </a:t>
            </a:r>
            <a:r>
              <a:rPr lang="pl-PL" sz="2100" dirty="0" err="1"/>
              <a:t>dd</a:t>
            </a:r>
            <a:r>
              <a:rPr lang="pl-PL" sz="2100" dirty="0"/>
              <a:t>-mm-</a:t>
            </a:r>
            <a:r>
              <a:rPr lang="pl-PL" sz="2100" dirty="0" err="1"/>
              <a:t>rrrr</a:t>
            </a:r>
            <a:r>
              <a:rPr lang="pl-PL" sz="2100" dirty="0"/>
              <a:t>.  </a:t>
            </a:r>
            <a:r>
              <a:rPr lang="pl-PL" sz="2100" dirty="0" err="1"/>
              <a:t>dd</a:t>
            </a:r>
            <a:r>
              <a:rPr lang="pl-PL" sz="2100" dirty="0"/>
              <a:t> oznaczają dzień, mm oznaczają miesiąc (jednocyfrowy numer miesiąca poprzedź zerem, rok (</a:t>
            </a:r>
            <a:r>
              <a:rPr lang="pl-PL" sz="2100" dirty="0" err="1"/>
              <a:t>rrrr</a:t>
            </a:r>
            <a:r>
              <a:rPr lang="pl-PL" sz="2100" dirty="0"/>
              <a:t>) zapisz w formie czterocyfrowej, np. 2019”, „numer PESEL powinien zawierać 11 cyfr, a wpisanych zostało tylko 10”).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przy błędnie wypełnionych polach pojawia się podpowiedź jak poprawnie wpisać w nie dane? </a:t>
            </a:r>
          </a:p>
        </p:txBody>
      </p:sp>
    </p:spTree>
    <p:extLst>
      <p:ext uri="{BB962C8B-B14F-4D97-AF65-F5344CB8AC3E}">
        <p14:creationId xmlns:p14="http://schemas.microsoft.com/office/powerpoint/2010/main" val="3531463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Proces wymagający zaplanowania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360198"/>
            <a:ext cx="10175937" cy="280870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„staje się”, a nie „jest”. Nie jest też dana „raz na zawsze” – bez dbania o nią na co dzień można bardzo obniżyć jej poziom.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bardzo wielu elementów i wymaga zaangażowania wielu osób. Warto ją zatem dobrze zaplanować i konsekwentnie wdrażać.</a:t>
            </a:r>
          </a:p>
        </p:txBody>
      </p:sp>
    </p:spTree>
    <p:extLst>
      <p:ext uri="{BB962C8B-B14F-4D97-AF65-F5344CB8AC3E}">
        <p14:creationId xmlns:p14="http://schemas.microsoft.com/office/powerpoint/2010/main" val="37844367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0443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możesz zobaczyć i poprawić lub usunąć dane przed ich ostatecznym wysłaniem;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możesz odzyskać dane po ich usunięciu (chyba, że ich ostateczne usunięcie było jednoznacznie potwierdzone).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 formularzu, związanym ze zobowiązaniami prawnymi lub finansowymi, można zweryfikować i poprawić dane przed ich wysłaniem? </a:t>
            </a:r>
          </a:p>
        </p:txBody>
      </p:sp>
    </p:spTree>
    <p:extLst>
      <p:ext uri="{BB962C8B-B14F-4D97-AF65-F5344CB8AC3E}">
        <p14:creationId xmlns:p14="http://schemas.microsoft.com/office/powerpoint/2010/main" val="46202294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43670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na stronie jest film lub animacja ze ścieżką dźwiękową;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te materiały nie powtarzają wyłącznie treści, które są prezentowane w tekście obok;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Jeśli nie, sprawdź czy do każdego takiego filmu lub animacji dodane są napisy dla osób niesłyszących. Takie napisy oprócz treści wypowiadanych przez lektora i/lub bohaterów muszą mieć również informacje o innych dźwiękach, ważnych dla zrozumienia treści.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filmy lub animacje zawierające ścieżkę dźwiękową mają napisy dla osób niesłyszących? </a:t>
            </a:r>
          </a:p>
        </p:txBody>
      </p:sp>
    </p:spTree>
    <p:extLst>
      <p:ext uri="{BB962C8B-B14F-4D97-AF65-F5344CB8AC3E}">
        <p14:creationId xmlns:p14="http://schemas.microsoft.com/office/powerpoint/2010/main" val="4893113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na stronie są nagrania audio, które przekazują informacje;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Jeśli tak, sprawdź czy każde takie ma transkrypcję czyli tekstowy opis całej treści tego nagrania.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nagrania audio mają transkrypcję? </a:t>
            </a:r>
          </a:p>
        </p:txBody>
      </p:sp>
    </p:spTree>
    <p:extLst>
      <p:ext uri="{BB962C8B-B14F-4D97-AF65-F5344CB8AC3E}">
        <p14:creationId xmlns:p14="http://schemas.microsoft.com/office/powerpoint/2010/main" val="155674711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169163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na stronie są filmy, animacje lub inne multimedia, które przekazują ważne informacje obrazem (np. w filmach promocyjnych czy będących relacjami z jakiś wydarzeń obraz jest często ważniejszy niż ścieżka lektora),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Sprawdź, czy w tekście obok takiego elementu, nie ma dokładnego opisu ważnych informacji przekazywanych obrazem,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100" dirty="0"/>
              <a:t>Jeśli nie ma takiego opisu tekstowego, sprawdź czy do elementu jest dodana audiodeskrypcja (dodatkowa ścieżka dźwiękowa z lektorem, który opowiada poszczególne sceny). Sprawdź czy dokładnie opisuje ona poszczególne sceny/widoki.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filmy i animacje mają audiodeskrypcję? </a:t>
            </a:r>
          </a:p>
        </p:txBody>
      </p:sp>
    </p:spTree>
    <p:extLst>
      <p:ext uri="{BB962C8B-B14F-4D97-AF65-F5344CB8AC3E}">
        <p14:creationId xmlns:p14="http://schemas.microsoft.com/office/powerpoint/2010/main" val="37820643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Przydatne narzędzia i artykuły</a:t>
            </a:r>
          </a:p>
        </p:txBody>
      </p:sp>
    </p:spTree>
    <p:extLst>
      <p:ext uri="{BB962C8B-B14F-4D97-AF65-F5344CB8AC3E}">
        <p14:creationId xmlns:p14="http://schemas.microsoft.com/office/powerpoint/2010/main" val="39486075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7217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2"/>
              </a:rPr>
              <a:t>Poradnik – kompendium wiedzy o dostępności cyfrowej</a:t>
            </a: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O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24507501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7217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2"/>
              </a:rPr>
              <a:t>WCAG </a:t>
            </a:r>
            <a:r>
              <a:rPr lang="pl-PL" sz="2100" dirty="0" err="1">
                <a:hlinkClick r:id="rId2"/>
              </a:rPr>
              <a:t>Color</a:t>
            </a:r>
            <a:r>
              <a:rPr lang="pl-PL" sz="2100" dirty="0">
                <a:hlinkClick r:id="rId2"/>
              </a:rPr>
              <a:t> </a:t>
            </a:r>
            <a:r>
              <a:rPr lang="pl-PL" sz="2100" dirty="0" err="1">
                <a:hlinkClick r:id="rId2"/>
              </a:rPr>
              <a:t>contrast</a:t>
            </a:r>
            <a:r>
              <a:rPr lang="pl-PL" sz="2100" dirty="0">
                <a:hlinkClick r:id="rId2"/>
              </a:rPr>
              <a:t> </a:t>
            </a:r>
            <a:r>
              <a:rPr lang="pl-PL" sz="2100" dirty="0" err="1">
                <a:hlinkClick r:id="rId2"/>
              </a:rPr>
              <a:t>checker</a:t>
            </a:r>
            <a:r>
              <a:rPr lang="pl-PL" sz="21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3"/>
              </a:rPr>
              <a:t>Colour </a:t>
            </a:r>
            <a:r>
              <a:rPr lang="pl-PL" sz="2100" dirty="0" err="1">
                <a:hlinkClick r:id="rId3"/>
              </a:rPr>
              <a:t>Contrast</a:t>
            </a:r>
            <a:r>
              <a:rPr lang="pl-PL" sz="2100" dirty="0">
                <a:hlinkClick r:id="rId3"/>
              </a:rPr>
              <a:t> </a:t>
            </a:r>
            <a:r>
              <a:rPr lang="pl-PL" sz="2100" dirty="0" err="1">
                <a:hlinkClick r:id="rId3"/>
              </a:rPr>
              <a:t>Analyser</a:t>
            </a:r>
            <a:endParaRPr lang="pl-PL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 err="1">
                <a:hlinkClick r:id="rId4"/>
              </a:rPr>
              <a:t>Contrast</a:t>
            </a:r>
            <a:r>
              <a:rPr lang="pl-PL" sz="2100" dirty="0">
                <a:hlinkClick r:id="rId4"/>
              </a:rPr>
              <a:t> Ratio </a:t>
            </a: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Analiza kontrastu treści do tła</a:t>
            </a:r>
          </a:p>
        </p:txBody>
      </p:sp>
    </p:spTree>
    <p:extLst>
      <p:ext uri="{BB962C8B-B14F-4D97-AF65-F5344CB8AC3E}">
        <p14:creationId xmlns:p14="http://schemas.microsoft.com/office/powerpoint/2010/main" val="10124145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182710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>
                <a:hlinkClick r:id="rId2"/>
              </a:rPr>
              <a:t>WAVE Web Accessibility Evaluation Tool</a:t>
            </a:r>
            <a:endParaRPr 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3"/>
              </a:rPr>
              <a:t>Accessibility </a:t>
            </a:r>
            <a:r>
              <a:rPr lang="pl-PL" sz="2100" dirty="0" err="1">
                <a:hlinkClick r:id="rId3"/>
              </a:rPr>
              <a:t>Insights</a:t>
            </a:r>
            <a:r>
              <a:rPr lang="pl-PL" sz="2100" dirty="0">
                <a:hlinkClick r:id="rId3"/>
              </a:rPr>
              <a:t> for Web</a:t>
            </a:r>
            <a:endParaRPr lang="pl-PL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4"/>
              </a:rPr>
              <a:t>Web Developer</a:t>
            </a:r>
            <a:endParaRPr lang="pl-PL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>
                <a:hlinkClick r:id="rId5"/>
              </a:rPr>
              <a:t>ARC </a:t>
            </a:r>
            <a:r>
              <a:rPr lang="pl-PL" sz="2100" dirty="0" err="1">
                <a:hlinkClick r:id="rId5"/>
              </a:rPr>
              <a:t>ToolKit</a:t>
            </a: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Analiza wielu elementów dostępności cyfrowej - dodatki przeglądarkowe </a:t>
            </a:r>
          </a:p>
        </p:txBody>
      </p:sp>
    </p:spTree>
    <p:extLst>
      <p:ext uri="{BB962C8B-B14F-4D97-AF65-F5344CB8AC3E}">
        <p14:creationId xmlns:p14="http://schemas.microsoft.com/office/powerpoint/2010/main" val="397607727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/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Dziękuję za uwagę.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dostepnosc.cyfrowa@mc.gov.pl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Poziomy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54357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30123" cy="4051092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b="1" dirty="0"/>
              <a:t>Zgodność z ustawą (o dostępności cyfrowej)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300" dirty="0"/>
              <a:t>kryteria z Załącznika (nieco mniej niż WCAG na poziomie AA);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300" dirty="0"/>
              <a:t>dopuszczalne wyłączenia (np. multimedia opublikowane przed 23 września 2020r., mapy, dokumenty opublikowane przez 23 września 2018r.);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300" dirty="0"/>
              <a:t>dodatkowe wymogi ustawy (nieuwzględnione we WCAG) np. deklaracja dostępności. 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Minimalny poziom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2700323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5721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Zgodność z WCAG + dodatkowe wymogi ustawy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wszystkie kryteria WCAG na poziomie AA lub AAA (szerzej niż w Załączniku do ustawy);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bez dopuszczalnych w ustawie wyłączeń;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dodatkowe wymogi ustawy (nieuwzględnione we WCAG) np. deklaracja dostępności.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Pośredni poziom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135316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7644</TotalTime>
  <Words>3373</Words>
  <Application>Microsoft Office PowerPoint</Application>
  <PresentationFormat>Panoramiczny</PresentationFormat>
  <Paragraphs>249</Paragraphs>
  <Slides>69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69</vt:i4>
      </vt:variant>
    </vt:vector>
  </HeadingPairs>
  <TitlesOfParts>
    <vt:vector size="76" baseType="lpstr">
      <vt:lpstr>Arial</vt:lpstr>
      <vt:lpstr>Calibri</vt:lpstr>
      <vt:lpstr>Calibri Light</vt:lpstr>
      <vt:lpstr>Open Sans</vt:lpstr>
      <vt:lpstr>Open Sans Semibold</vt:lpstr>
      <vt:lpstr>Office Theme</vt:lpstr>
      <vt:lpstr>Projekt niestandardowy</vt:lpstr>
      <vt:lpstr>Jak samodzielnie ocenić  stan dostępności cyfrowej  strony internetowej</vt:lpstr>
      <vt:lpstr>Plan szkolenia</vt:lpstr>
      <vt:lpstr>Czym jest dostępność cyfrową</vt:lpstr>
      <vt:lpstr>Niezbędna dla niektórych, przydatna dla wszystkich</vt:lpstr>
      <vt:lpstr>Obowiązek i szansa dla podmiotów publicznych</vt:lpstr>
      <vt:lpstr>Proces wymagający zaplanowania</vt:lpstr>
      <vt:lpstr>Poziomy dostępności cyfrowej</vt:lpstr>
      <vt:lpstr>Minimalny poziom dostępności cyfrowej</vt:lpstr>
      <vt:lpstr>Pośredni poziom dostępności cyfrowej</vt:lpstr>
      <vt:lpstr>Poziom „plus” dostępności cyfrowej</vt:lpstr>
      <vt:lpstr>Pamiętaj o deklaracji dostępności</vt:lpstr>
      <vt:lpstr>Deklaracja dostępności</vt:lpstr>
      <vt:lpstr>Ważne!</vt:lpstr>
      <vt:lpstr>Deklaracja dostępności ma określoną formę</vt:lpstr>
      <vt:lpstr>Sposoby badania</vt:lpstr>
      <vt:lpstr>Testy automatyczne</vt:lpstr>
      <vt:lpstr>Zalety testów automatycznych </vt:lpstr>
      <vt:lpstr>Wady testów automatycznych</vt:lpstr>
      <vt:lpstr>Badania eksperckie</vt:lpstr>
      <vt:lpstr>Zalety badania eksperckiego</vt:lpstr>
      <vt:lpstr>Wady badania eksperckiego</vt:lpstr>
      <vt:lpstr>Test z użyciem Listy kontrolnej</vt:lpstr>
      <vt:lpstr>Zalety testu z użyciem Listy kontrolnej</vt:lpstr>
      <vt:lpstr>Wady testu z użyciem Listy kontrolnej</vt:lpstr>
      <vt:lpstr>Badanie z użytkownikami z niepełnosprawnościami</vt:lpstr>
      <vt:lpstr>Zalety badania z użytkownikami z niepełnosprawnościami</vt:lpstr>
      <vt:lpstr>Wady badania z użytkownikami z niepełnosprawnościami</vt:lpstr>
      <vt:lpstr>Proste testy i analiza podstawowych błędów</vt:lpstr>
      <vt:lpstr>Zalety prostych testów i analizy podstawowych błędów</vt:lpstr>
      <vt:lpstr>Wady prostych testów i analizy podstawowych błędów</vt:lpstr>
      <vt:lpstr>Badanie z użyciem technologii asystujących</vt:lpstr>
      <vt:lpstr>Zalety badania z użyciem technologii asystujących</vt:lpstr>
      <vt:lpstr>Wady badania z użyciem technologii asystujących</vt:lpstr>
      <vt:lpstr>Mieszane metody badawcze</vt:lpstr>
      <vt:lpstr>Próba badawcza</vt:lpstr>
      <vt:lpstr>Wybierz podstrony do badania</vt:lpstr>
      <vt:lpstr>Podstrony i funkcje, które muszą znaleźć się w Twoim badaniu </vt:lpstr>
      <vt:lpstr>Podstrony, które powinny znaleźć się w Twoim badaniu 1/3 </vt:lpstr>
      <vt:lpstr>Podstrony, które powinny znaleźć się w Twoim badaniu 2/3 </vt:lpstr>
      <vt:lpstr>Podstrony, które powinny znaleźć się w Twoim badaniu 3/3 </vt:lpstr>
      <vt:lpstr>Elementy wyłączone w ustawie o dostępności cyfrowej 1/2 </vt:lpstr>
      <vt:lpstr>Elementy wyłączone w ustawie o dostępności cyfrowej 2/2 </vt:lpstr>
      <vt:lpstr>Przykładowe testy z Listy kontrolnej</vt:lpstr>
      <vt:lpstr>Czy widać, który element jest aktywny przy nawigacji klawiaturą?</vt:lpstr>
      <vt:lpstr>Czy wszystkie elementy aktywne na stronie są dostępne za pomocą klawiatury?</vt:lpstr>
      <vt:lpstr>Czy na stronie jest pułapka klawiaturowa?</vt:lpstr>
      <vt:lpstr>Czy nawigacja za pomocą klawiatury jest logiczna i zgodna  z wyglądem podstrony?</vt:lpstr>
      <vt:lpstr>Czy na stronie jest mapa strony lub wyszukiwarka?</vt:lpstr>
      <vt:lpstr>Czy wygląd i działanie menu jest takie samo na wszystkich podstronach?</vt:lpstr>
      <vt:lpstr>Czy są elementy, które szybko błyskają na czerwono lub gwałtownie zmieniają jasność?</vt:lpstr>
      <vt:lpstr>Czy po powiększeniu widoku podstrony do 200% widać całość informacji?</vt:lpstr>
      <vt:lpstr>Czy z treści strony można korzystać bez względu na orientację ekranu (pionowa/pozioma)?</vt:lpstr>
      <vt:lpstr>Czy na stronie jest informacja przekazywana jedynie za pomocą koloru?</vt:lpstr>
      <vt:lpstr>Czy na stronie jest instrukcja odnosząca się do koloru elementu?</vt:lpstr>
      <vt:lpstr>Czy na stronie jest informacje przekazywana jedynie poprzez użycie pozycji lub formy?</vt:lpstr>
      <vt:lpstr>Czy są tytuły podstron i czy mają poprawną strukturę?</vt:lpstr>
      <vt:lpstr>Czy obok pól formularzy są etykiety mówiąco jasno jakie dane wpisać w te pola? </vt:lpstr>
      <vt:lpstr>Czy informacja o błędzie w formularzu jest dostępna i zrozumiała dla wszystkich użytkowników?</vt:lpstr>
      <vt:lpstr>Czy przy błędnie wypełnionych polach pojawia się podpowiedź jak poprawnie wpisać w nie dane? </vt:lpstr>
      <vt:lpstr>Czy w formularzu, związanym ze zobowiązaniami prawnymi lub finansowymi, można zweryfikować i poprawić dane przed ich wysłaniem? </vt:lpstr>
      <vt:lpstr>Czy filmy lub animacje zawierające ścieżkę dźwiękową mają napisy dla osób niesłyszących? </vt:lpstr>
      <vt:lpstr>Czy nagrania audio mają transkrypcję? </vt:lpstr>
      <vt:lpstr>Czy filmy i animacje mają audiodeskrypcję? </vt:lpstr>
      <vt:lpstr>Przydatne narzędzia i artykuły</vt:lpstr>
      <vt:lpstr>O dostępności cyfrowej</vt:lpstr>
      <vt:lpstr>Analiza kontrastu treści do tła</vt:lpstr>
      <vt:lpstr>Analiza wielu elementów dostępności cyfrowej - dodatki przeglądarkowe </vt:lpstr>
      <vt:lpstr>Pytania?</vt:lpstr>
      <vt:lpstr>Dziękuję za uwagę.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samodzielnie ocenić stan dostępności cyfrowej strony internetowej</dc:title>
  <dc:creator>Krycki Wojciech</dc:creator>
  <cp:lastModifiedBy>Dębski Jakub</cp:lastModifiedBy>
  <cp:revision>418</cp:revision>
  <dcterms:created xsi:type="dcterms:W3CDTF">2018-01-11T08:55:36Z</dcterms:created>
  <dcterms:modified xsi:type="dcterms:W3CDTF">2023-01-17T13:27:42Z</dcterms:modified>
</cp:coreProperties>
</file>