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Lst>
  <p:notesMasterIdLst>
    <p:notesMasterId r:id="rId18"/>
  </p:notesMasterIdLst>
  <p:handoutMasterIdLst>
    <p:handoutMasterId r:id="rId19"/>
  </p:handoutMasterIdLst>
  <p:sldIdLst>
    <p:sldId id="512" r:id="rId5"/>
    <p:sldId id="514" r:id="rId6"/>
    <p:sldId id="533" r:id="rId7"/>
    <p:sldId id="516" r:id="rId8"/>
    <p:sldId id="530" r:id="rId9"/>
    <p:sldId id="528" r:id="rId10"/>
    <p:sldId id="543" r:id="rId11"/>
    <p:sldId id="542" r:id="rId12"/>
    <p:sldId id="539" r:id="rId13"/>
    <p:sldId id="538" r:id="rId14"/>
    <p:sldId id="541" r:id="rId15"/>
    <p:sldId id="540" r:id="rId16"/>
    <p:sldId id="526" r:id="rId17"/>
  </p:sldIdLst>
  <p:sldSz cx="9144000" cy="5143500" type="screen16x9"/>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C6D9F1"/>
    <a:srgbClr val="D7E4BD"/>
    <a:srgbClr val="953735"/>
    <a:srgbClr val="FFC000"/>
    <a:srgbClr val="002060"/>
    <a:srgbClr val="F2F2F2"/>
    <a:srgbClr val="CCFF33"/>
    <a:srgbClr val="0000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500" autoAdjust="0"/>
    <p:restoredTop sz="98577" autoAdjust="0"/>
  </p:normalViewPr>
  <p:slideViewPr>
    <p:cSldViewPr>
      <p:cViewPr>
        <p:scale>
          <a:sx n="90" d="100"/>
          <a:sy n="90" d="100"/>
        </p:scale>
        <p:origin x="-1230" y="-126"/>
      </p:cViewPr>
      <p:guideLst>
        <p:guide orient="horz" pos="1665"/>
        <p:guide pos="2880"/>
      </p:guideLst>
    </p:cSldViewPr>
  </p:slideViewPr>
  <p:outlineViewPr>
    <p:cViewPr>
      <p:scale>
        <a:sx n="33" d="100"/>
        <a:sy n="33" d="100"/>
      </p:scale>
      <p:origin x="0" y="1479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1485238-639C-464B-94B3-64CA86518156}" type="datetimeFigureOut">
              <a:rPr lang="pl-PL" smtClean="0"/>
              <a:t>2018-11-28</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C75415E-AFBE-42C3-8E46-61470E8ABC0D}" type="slidenum">
              <a:rPr lang="pl-PL" smtClean="0"/>
              <a:t>‹#›</a:t>
            </a:fld>
            <a:endParaRPr lang="pl-PL"/>
          </a:p>
        </p:txBody>
      </p:sp>
    </p:spTree>
    <p:extLst>
      <p:ext uri="{BB962C8B-B14F-4D97-AF65-F5344CB8AC3E}">
        <p14:creationId xmlns:p14="http://schemas.microsoft.com/office/powerpoint/2010/main" val="149470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A2511DF-1724-443A-BDEC-58A5DBA060F7}" type="datetimeFigureOut">
              <a:rPr lang="pl-PL"/>
              <a:pPr>
                <a:defRPr/>
              </a:pPr>
              <a:t>2018-11-28</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363D108E-B91F-4E37-A95A-B4C4D003975F}" type="slidenum">
              <a:rPr lang="pl-PL"/>
              <a:pPr>
                <a:defRPr/>
              </a:pPr>
              <a:t>‹#›</a:t>
            </a:fld>
            <a:endParaRPr lang="pl-PL"/>
          </a:p>
        </p:txBody>
      </p:sp>
    </p:spTree>
    <p:extLst>
      <p:ext uri="{BB962C8B-B14F-4D97-AF65-F5344CB8AC3E}">
        <p14:creationId xmlns:p14="http://schemas.microsoft.com/office/powerpoint/2010/main" val="185288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46C97DD3-7A1E-437D-8518-174108021DCB}"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97DD3-7A1E-437D-8518-174108021DCB}" type="slidenum">
              <a:rPr lang="en-GB" altLang="en-US" smtClean="0"/>
              <a:pPr/>
              <a:t>4</a:t>
            </a:fld>
            <a:endParaRPr lang="en-GB" altLang="en-US"/>
          </a:p>
        </p:txBody>
      </p:sp>
    </p:spTree>
    <p:extLst>
      <p:ext uri="{BB962C8B-B14F-4D97-AF65-F5344CB8AC3E}">
        <p14:creationId xmlns:p14="http://schemas.microsoft.com/office/powerpoint/2010/main" val="129892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a:prstGeom prst="rect">
            <a:avLst/>
          </a:prstGeo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58A9357D-BFF9-41D0-9B9C-8109B16D16B0}" type="datetimeFigureOut">
              <a:rPr lang="pl-PL"/>
              <a:pPr>
                <a:defRPr/>
              </a:pPr>
              <a:t>2018-11-28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423D3C95-6C1D-43D9-A6BA-B2EF4D8DC496}"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C672D09-179B-48B9-B0F6-BFC61704A656}" type="datetimeFigureOut">
              <a:rPr lang="pl-PL"/>
              <a:pPr>
                <a:defRPr/>
              </a:pPr>
              <a:t>2018-11-28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68B12CD6-6037-4FAB-8821-464993177F8D}"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98C224C-C74B-4D19-8AC9-DC8D5BD103F9}" type="datetimeFigureOut">
              <a:rPr lang="pl-PL"/>
              <a:pPr>
                <a:defRPr/>
              </a:pPr>
              <a:t>2018-11-28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50D1061-33DB-48D7-817C-8B7BC4B2CB9D}"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2BE2894-B6A2-4FE6-AA20-B0395869DBA2}"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1922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BE2894-B6A2-4FE6-AA20-B0395869DBA2}"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206257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2BE2894-B6A2-4FE6-AA20-B0395869DBA2}"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35727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2BE2894-B6A2-4FE6-AA20-B0395869DBA2}"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131519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2BE2894-B6A2-4FE6-AA20-B0395869DBA2}" type="datetimeFigureOut">
              <a:rPr lang="pl-PL" smtClean="0"/>
              <a:t>2018-11-28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79081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2BE2894-B6A2-4FE6-AA20-B0395869DBA2}" type="datetimeFigureOut">
              <a:rPr lang="pl-PL" smtClean="0"/>
              <a:t>2018-11-28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103295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2BE2894-B6A2-4FE6-AA20-B0395869DBA2}" type="datetimeFigureOut">
              <a:rPr lang="pl-PL" smtClean="0"/>
              <a:t>2018-11-28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9024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BE2894-B6A2-4FE6-AA20-B0395869DBA2}"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25642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73528"/>
            <a:ext cx="8229600" cy="486054"/>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a:xfrm>
            <a:off x="457200" y="1167594"/>
            <a:ext cx="8229600" cy="30243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6277DAE3-9F55-4B85-BC6C-389D0E5C5CD0}" type="datetimeFigureOut">
              <a:rPr lang="pl-PL"/>
              <a:pPr>
                <a:defRPr/>
              </a:pPr>
              <a:t>2018-11-28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6DD2BFC7-2D7C-40AC-9828-2378E523CF67}"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BE2894-B6A2-4FE6-AA20-B0395869DBA2}"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392252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BE2894-B6A2-4FE6-AA20-B0395869DBA2}"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298561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BE2894-B6A2-4FE6-AA20-B0395869DBA2}"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7AA741F-6C71-4D4D-AF1C-191E90350E2E}" type="slidenum">
              <a:rPr lang="pl-PL" smtClean="0"/>
              <a:t>‹#›</a:t>
            </a:fld>
            <a:endParaRPr lang="pl-PL"/>
          </a:p>
        </p:txBody>
      </p:sp>
    </p:spTree>
    <p:extLst>
      <p:ext uri="{BB962C8B-B14F-4D97-AF65-F5344CB8AC3E}">
        <p14:creationId xmlns:p14="http://schemas.microsoft.com/office/powerpoint/2010/main" val="1712131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240222A-308D-44DF-9CC0-DABAA4EEDA0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642086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0222A-308D-44DF-9CC0-DABAA4EEDA0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1058240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240222A-308D-44DF-9CC0-DABAA4EEDA0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1819561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240222A-308D-44DF-9CC0-DABAA4EEDA0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222331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240222A-308D-44DF-9CC0-DABAA4EEDA04}" type="datetimeFigureOut">
              <a:rPr lang="pl-PL" smtClean="0"/>
              <a:t>2018-11-28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38910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240222A-308D-44DF-9CC0-DABAA4EEDA04}" type="datetimeFigureOut">
              <a:rPr lang="pl-PL" smtClean="0"/>
              <a:t>2018-11-28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1827028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240222A-308D-44DF-9CC0-DABAA4EEDA04}" type="datetimeFigureOut">
              <a:rPr lang="pl-PL" smtClean="0"/>
              <a:t>2018-11-28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40377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520C7B1E-D09F-44FA-99B5-AC1A9000CC03}" type="datetimeFigureOut">
              <a:rPr lang="pl-PL"/>
              <a:pPr>
                <a:defRPr/>
              </a:pPr>
              <a:t>2018-11-28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51F046F-0A01-43BB-B631-7C6B5E588817}"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240222A-308D-44DF-9CC0-DABAA4EEDA0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4265602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240222A-308D-44DF-9CC0-DABAA4EEDA0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577058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0222A-308D-44DF-9CC0-DABAA4EEDA0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77141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40222A-308D-44DF-9CC0-DABAA4EEDA0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43755-C73A-4698-9422-BD53885EF02A}" type="slidenum">
              <a:rPr lang="pl-PL" smtClean="0"/>
              <a:t>‹#›</a:t>
            </a:fld>
            <a:endParaRPr lang="pl-PL"/>
          </a:p>
        </p:txBody>
      </p:sp>
    </p:spTree>
    <p:extLst>
      <p:ext uri="{BB962C8B-B14F-4D97-AF65-F5344CB8AC3E}">
        <p14:creationId xmlns:p14="http://schemas.microsoft.com/office/powerpoint/2010/main" val="614496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486ABE0-D103-4E32-93C8-FAE9CA23FE37}"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28250063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486ABE0-D103-4E32-93C8-FAE9CA23FE37}"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19794270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486ABE0-D103-4E32-93C8-FAE9CA23FE37}"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13982718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486ABE0-D103-4E32-93C8-FAE9CA23FE37}"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1438488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486ABE0-D103-4E32-93C8-FAE9CA23FE37}" type="datetimeFigureOut">
              <a:rPr lang="pl-PL" smtClean="0"/>
              <a:t>2018-11-28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302469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486ABE0-D103-4E32-93C8-FAE9CA23FE37}" type="datetimeFigureOut">
              <a:rPr lang="pl-PL" smtClean="0"/>
              <a:t>2018-11-28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38398109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486ABE0-D103-4E32-93C8-FAE9CA23FE37}" type="datetimeFigureOut">
              <a:rPr lang="pl-PL" smtClean="0"/>
              <a:t>2018-11-28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2146447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486ABE0-D103-4E32-93C8-FAE9CA23FE37}"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2983594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486ABE0-D103-4E32-93C8-FAE9CA23FE37}"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36439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486ABE0-D103-4E32-93C8-FAE9CA23FE37}"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4076689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486ABE0-D103-4E32-93C8-FAE9CA23FE37}"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22A312-F8FF-42B0-A9FD-2DCEA0CBB238}" type="slidenum">
              <a:rPr lang="pl-PL" smtClean="0"/>
              <a:t>‹#›</a:t>
            </a:fld>
            <a:endParaRPr lang="pl-PL"/>
          </a:p>
        </p:txBody>
      </p:sp>
    </p:spTree>
    <p:extLst>
      <p:ext uri="{BB962C8B-B14F-4D97-AF65-F5344CB8AC3E}">
        <p14:creationId xmlns:p14="http://schemas.microsoft.com/office/powerpoint/2010/main" val="27338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6120ADE9-EE02-4855-BE1D-2353EAB4A454}" type="datetimeFigureOut">
              <a:rPr lang="pl-PL"/>
              <a:pPr>
                <a:defRPr/>
              </a:pPr>
              <a:t>2018-11-28</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CA727E40-30E0-4C66-B06C-5633BFB0DEE4}"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a:prstGeom prst="rect">
            <a:avLst/>
          </a:prstGeom>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1C498261-875D-4C22-B9DA-F95C800681E9}" type="datetimeFigureOut">
              <a:rPr lang="pl-PL"/>
              <a:pPr>
                <a:defRPr/>
              </a:pPr>
              <a:t>2018-11-28</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F22D0D2-36A0-4518-BAEB-A0D453B6802C}"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DD45D3BB-A4D7-423B-8399-95A103996879}" type="datetimeFigureOut">
              <a:rPr lang="pl-PL"/>
              <a:pPr>
                <a:defRPr/>
              </a:pPr>
              <a:t>2018-11-28</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260AB0D-C2DC-4DB0-8E8E-8429E059B1A9}"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98B5850-9233-43F7-93A4-15849981FCB4}" type="datetimeFigureOut">
              <a:rPr lang="pl-PL"/>
              <a:pPr>
                <a:defRPr/>
              </a:pPr>
              <a:t>2018-11-28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7C982D4-8A21-406D-B176-62E9154549A1}"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7E58DAF-7AFA-4940-9D8F-323507B0A1F1}" type="datetimeFigureOut">
              <a:rPr lang="pl-PL"/>
              <a:pPr>
                <a:defRPr/>
              </a:pPr>
              <a:t>2018-11-28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893BCE9-585D-4606-A2F9-3BAE2684320D}" type="slidenum">
              <a:rPr lang="pl-PL"/>
              <a:pPr>
                <a:defRPr/>
              </a:pPr>
              <a:t>‹#›</a:t>
            </a:fld>
            <a:endParaRPr lang="pl-P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Symbol zastępczy tekstu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FB886B-F508-4CA3-9B5B-39C2EF27EC66}" type="datetimeFigureOut">
              <a:rPr lang="pl-PL"/>
              <a:pPr>
                <a:defRPr/>
              </a:pPr>
              <a:t>2018-11-28</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Prostokąt 5"/>
          <p:cNvSpPr/>
          <p:nvPr userDrawn="1"/>
        </p:nvSpPr>
        <p:spPr bwMode="auto">
          <a:xfrm>
            <a:off x="179512" y="141480"/>
            <a:ext cx="8784976" cy="486054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BE2894-B6A2-4FE6-AA20-B0395869DBA2}" type="datetimeFigureOut">
              <a:rPr lang="pl-PL" smtClean="0"/>
              <a:t>2018-11-28</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AA741F-6C71-4D4D-AF1C-191E90350E2E}" type="slidenum">
              <a:rPr lang="pl-PL" smtClean="0"/>
              <a:t>‹#›</a:t>
            </a:fld>
            <a:endParaRPr lang="pl-PL"/>
          </a:p>
        </p:txBody>
      </p:sp>
    </p:spTree>
    <p:extLst>
      <p:ext uri="{BB962C8B-B14F-4D97-AF65-F5344CB8AC3E}">
        <p14:creationId xmlns:p14="http://schemas.microsoft.com/office/powerpoint/2010/main" val="206640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40222A-308D-44DF-9CC0-DABAA4EEDA04}" type="datetimeFigureOut">
              <a:rPr lang="pl-PL" smtClean="0"/>
              <a:t>2018-11-28</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143755-C73A-4698-9422-BD53885EF02A}" type="slidenum">
              <a:rPr lang="pl-PL" smtClean="0"/>
              <a:t>‹#›</a:t>
            </a:fld>
            <a:endParaRPr lang="pl-PL"/>
          </a:p>
        </p:txBody>
      </p:sp>
    </p:spTree>
    <p:extLst>
      <p:ext uri="{BB962C8B-B14F-4D97-AF65-F5344CB8AC3E}">
        <p14:creationId xmlns:p14="http://schemas.microsoft.com/office/powerpoint/2010/main" val="2108486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486ABE0-D103-4E32-93C8-FAE9CA23FE37}" type="datetimeFigureOut">
              <a:rPr lang="pl-PL" smtClean="0"/>
              <a:t>2018-11-28</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22A312-F8FF-42B0-A9FD-2DCEA0CBB238}" type="slidenum">
              <a:rPr lang="pl-PL" smtClean="0"/>
              <a:t>‹#›</a:t>
            </a:fld>
            <a:endParaRPr lang="pl-PL"/>
          </a:p>
        </p:txBody>
      </p:sp>
    </p:spTree>
    <p:extLst>
      <p:ext uri="{BB962C8B-B14F-4D97-AF65-F5344CB8AC3E}">
        <p14:creationId xmlns:p14="http://schemas.microsoft.com/office/powerpoint/2010/main" val="3479367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bwMode="auto">
          <a:xfrm>
            <a:off x="85487" y="4336712"/>
            <a:ext cx="8928992" cy="51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GB" sz="1600" dirty="0" smtClean="0">
                <a:solidFill>
                  <a:schemeClr val="accent1">
                    <a:lumMod val="75000"/>
                  </a:schemeClr>
                </a:solidFill>
                <a:ea typeface="Calibri"/>
              </a:rPr>
              <a:t>Kazimierz Murzyn, </a:t>
            </a:r>
            <a:r>
              <a:rPr lang="en-GB" sz="1600" dirty="0" err="1" smtClean="0">
                <a:solidFill>
                  <a:schemeClr val="accent1">
                    <a:lumMod val="75000"/>
                  </a:schemeClr>
                </a:solidFill>
              </a:rPr>
              <a:t>Lifescience</a:t>
            </a:r>
            <a:r>
              <a:rPr lang="en-GB" sz="1600" dirty="0" smtClean="0">
                <a:solidFill>
                  <a:schemeClr val="accent1">
                    <a:lumMod val="75000"/>
                  </a:schemeClr>
                </a:solidFill>
              </a:rPr>
              <a:t> </a:t>
            </a:r>
            <a:r>
              <a:rPr lang="en-GB" sz="1600" dirty="0" err="1" smtClean="0">
                <a:solidFill>
                  <a:schemeClr val="accent1">
                    <a:lumMod val="75000"/>
                  </a:schemeClr>
                </a:solidFill>
              </a:rPr>
              <a:t>Krak</a:t>
            </a:r>
            <a:r>
              <a:rPr lang="pl-PL" sz="1600" dirty="0" smtClean="0">
                <a:solidFill>
                  <a:schemeClr val="accent1">
                    <a:lumMod val="75000"/>
                  </a:schemeClr>
                </a:solidFill>
              </a:rPr>
              <a:t>ó</a:t>
            </a:r>
            <a:r>
              <a:rPr lang="en-GB" sz="1600" dirty="0" smtClean="0">
                <a:solidFill>
                  <a:schemeClr val="accent1">
                    <a:lumMod val="75000"/>
                  </a:schemeClr>
                </a:solidFill>
              </a:rPr>
              <a:t>w</a:t>
            </a:r>
            <a:endParaRPr lang="en-GB" sz="1600" dirty="0" smtClean="0">
              <a:solidFill>
                <a:schemeClr val="accent1">
                  <a:lumMod val="75000"/>
                </a:schemeClr>
              </a:solidFill>
            </a:endParaRPr>
          </a:p>
        </p:txBody>
      </p:sp>
      <p:sp>
        <p:nvSpPr>
          <p:cNvPr id="7" name="Rounded Rectangle 6"/>
          <p:cNvSpPr/>
          <p:nvPr/>
        </p:nvSpPr>
        <p:spPr>
          <a:xfrm>
            <a:off x="251520" y="1347614"/>
            <a:ext cx="8475568" cy="1512168"/>
          </a:xfrm>
          <a:prstGeom prst="roundRect">
            <a:avLst>
              <a:gd name="adj" fmla="val 21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lgn="ctr">
              <a:buFont typeface="Arial" panose="020B0604020202020204" pitchFamily="34" charset="0"/>
              <a:buChar char="•"/>
            </a:pPr>
            <a:r>
              <a:rPr lang="pl-PL" sz="2800" b="1" dirty="0">
                <a:solidFill>
                  <a:schemeClr val="accent1">
                    <a:lumMod val="50000"/>
                  </a:schemeClr>
                </a:solidFill>
              </a:rPr>
              <a:t>Medycyna </a:t>
            </a:r>
            <a:r>
              <a:rPr lang="pl-PL" sz="2800" b="1" dirty="0" smtClean="0">
                <a:solidFill>
                  <a:schemeClr val="accent1">
                    <a:lumMod val="50000"/>
                  </a:schemeClr>
                </a:solidFill>
              </a:rPr>
              <a:t>obliczeniowa: </a:t>
            </a:r>
            <a:r>
              <a:rPr lang="pl-PL" sz="2800" b="1" dirty="0" smtClean="0">
                <a:solidFill>
                  <a:schemeClr val="tx2">
                    <a:lumMod val="50000"/>
                  </a:schemeClr>
                </a:solidFill>
              </a:rPr>
              <a:t>Program </a:t>
            </a:r>
            <a:r>
              <a:rPr lang="pl-PL" sz="2800" b="1" dirty="0">
                <a:solidFill>
                  <a:schemeClr val="tx2">
                    <a:lumMod val="50000"/>
                  </a:schemeClr>
                </a:solidFill>
              </a:rPr>
              <a:t>Digital Health </a:t>
            </a:r>
            <a:endParaRPr lang="pl-PL" sz="2800" b="1" dirty="0">
              <a:solidFill>
                <a:schemeClr val="accent1">
                  <a:lumMod val="50000"/>
                </a:schemeClr>
              </a:solidFill>
            </a:endParaRPr>
          </a:p>
          <a:p>
            <a:pPr marL="914400" lvl="1" indent="-457200" algn="ctr">
              <a:buFont typeface="Arial" panose="020B0604020202020204" pitchFamily="34" charset="0"/>
              <a:buChar char="•"/>
            </a:pPr>
            <a:r>
              <a:rPr lang="pl-PL" sz="2800" b="1" dirty="0" smtClean="0">
                <a:solidFill>
                  <a:schemeClr val="accent1">
                    <a:lumMod val="50000"/>
                  </a:schemeClr>
                </a:solidFill>
              </a:rPr>
              <a:t>Zdrowie psychiczne: </a:t>
            </a:r>
            <a:r>
              <a:rPr lang="pl-PL" sz="2800" b="1" dirty="0" smtClean="0">
                <a:solidFill>
                  <a:schemeClr val="tx2">
                    <a:lumMod val="50000"/>
                  </a:schemeClr>
                </a:solidFill>
              </a:rPr>
              <a:t>Program WHO </a:t>
            </a:r>
            <a:r>
              <a:rPr lang="pl-PL" sz="2800" b="1" dirty="0" err="1" smtClean="0">
                <a:solidFill>
                  <a:schemeClr val="tx2">
                    <a:lumMod val="50000"/>
                  </a:schemeClr>
                </a:solidFill>
              </a:rPr>
              <a:t>mhGAP</a:t>
            </a:r>
            <a:endParaRPr lang="pl-PL" sz="2800" b="1" dirty="0" smtClean="0">
              <a:solidFill>
                <a:schemeClr val="tx2">
                  <a:lumMod val="50000"/>
                </a:schemeClr>
              </a:solidFill>
            </a:endParaRPr>
          </a:p>
        </p:txBody>
      </p:sp>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4284872"/>
            <a:ext cx="1130752" cy="564897"/>
          </a:xfrm>
          <a:prstGeom prst="rect">
            <a:avLst/>
          </a:prstGeom>
        </p:spPr>
      </p:pic>
      <p:sp>
        <p:nvSpPr>
          <p:cNvPr id="2" name="Prostokąt 1"/>
          <p:cNvSpPr/>
          <p:nvPr/>
        </p:nvSpPr>
        <p:spPr>
          <a:xfrm>
            <a:off x="2430016" y="3167989"/>
            <a:ext cx="4572000" cy="923330"/>
          </a:xfrm>
          <a:prstGeom prst="rect">
            <a:avLst/>
          </a:prstGeom>
        </p:spPr>
        <p:txBody>
          <a:bodyPr>
            <a:spAutoFit/>
          </a:bodyPr>
          <a:lstStyle/>
          <a:p>
            <a:pPr algn="ctr"/>
            <a:r>
              <a:rPr lang="pl-PL" b="1" dirty="0" smtClean="0">
                <a:latin typeface="+mn-lt"/>
              </a:rPr>
              <a:t>Posiedzenie plenarne</a:t>
            </a:r>
            <a:endParaRPr lang="pl-PL" dirty="0">
              <a:latin typeface="+mn-lt"/>
            </a:endParaRPr>
          </a:p>
          <a:p>
            <a:pPr algn="ctr"/>
            <a:r>
              <a:rPr lang="pl-PL" b="1" dirty="0">
                <a:latin typeface="+mn-lt"/>
              </a:rPr>
              <a:t>Rady Naukowej przy Ministrze Zdrowia </a:t>
            </a:r>
            <a:endParaRPr lang="pl-PL" b="1" dirty="0" smtClean="0">
              <a:latin typeface="+mn-lt"/>
            </a:endParaRPr>
          </a:p>
          <a:p>
            <a:pPr algn="ctr"/>
            <a:r>
              <a:rPr lang="pl-PL" sz="1600" dirty="0" smtClean="0">
                <a:latin typeface="+mn-lt"/>
              </a:rPr>
              <a:t>29 listopada 2018</a:t>
            </a:r>
            <a:endParaRPr lang="pl-PL" dirty="0">
              <a:latin typeface="+mn-lt"/>
            </a:endParaRPr>
          </a:p>
        </p:txBody>
      </p:sp>
    </p:spTree>
    <p:extLst>
      <p:ext uri="{BB962C8B-B14F-4D97-AF65-F5344CB8AC3E}">
        <p14:creationId xmlns:p14="http://schemas.microsoft.com/office/powerpoint/2010/main" val="1222120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41480"/>
            <a:ext cx="6851104" cy="486054"/>
          </a:xfrm>
        </p:spPr>
        <p:txBody>
          <a:bodyPr/>
          <a:lstStyle/>
          <a:p>
            <a:r>
              <a:rPr lang="en-US" sz="2800" dirty="0">
                <a:solidFill>
                  <a:schemeClr val="tx2">
                    <a:lumMod val="50000"/>
                  </a:schemeClr>
                </a:solidFill>
              </a:rPr>
              <a:t>The mental health Gap Action </a:t>
            </a:r>
            <a:r>
              <a:rPr lang="en-US" sz="2800" dirty="0" err="1">
                <a:solidFill>
                  <a:schemeClr val="tx2">
                    <a:lumMod val="50000"/>
                  </a:schemeClr>
                </a:solidFill>
              </a:rPr>
              <a:t>Programme</a:t>
            </a:r>
            <a:r>
              <a:rPr lang="en-US" sz="2800" dirty="0">
                <a:solidFill>
                  <a:schemeClr val="tx2">
                    <a:lumMod val="50000"/>
                  </a:schemeClr>
                </a:solidFill>
              </a:rPr>
              <a:t> </a:t>
            </a:r>
            <a:endParaRPr lang="pl-PL" sz="2800" dirty="0">
              <a:solidFill>
                <a:schemeClr val="tx2">
                  <a:lumMod val="50000"/>
                </a:schemeClr>
              </a:solidFill>
            </a:endParaRPr>
          </a:p>
        </p:txBody>
      </p:sp>
      <p:sp>
        <p:nvSpPr>
          <p:cNvPr id="3" name="Symbol zastępczy zawartości 2"/>
          <p:cNvSpPr>
            <a:spLocks noGrp="1"/>
          </p:cNvSpPr>
          <p:nvPr>
            <p:ph idx="1"/>
          </p:nvPr>
        </p:nvSpPr>
        <p:spPr>
          <a:xfrm>
            <a:off x="357181" y="1112838"/>
            <a:ext cx="4464496" cy="3331120"/>
          </a:xfrm>
        </p:spPr>
        <p:txBody>
          <a:bodyPr>
            <a:normAutofit fontScale="92500" lnSpcReduction="10000"/>
          </a:bodyPr>
          <a:lstStyle/>
          <a:p>
            <a:pPr marL="176213" indent="-176213"/>
            <a:r>
              <a:rPr lang="pl-PL" sz="2000" dirty="0" smtClean="0"/>
              <a:t>The </a:t>
            </a:r>
            <a:r>
              <a:rPr lang="en-US" sz="2000" dirty="0" smtClean="0"/>
              <a:t>WHO </a:t>
            </a:r>
            <a:r>
              <a:rPr lang="en-US" sz="2000" dirty="0" err="1"/>
              <a:t>programme</a:t>
            </a:r>
            <a:r>
              <a:rPr lang="en-US" sz="2000" dirty="0"/>
              <a:t> </a:t>
            </a:r>
            <a:r>
              <a:rPr lang="en-US" sz="2000" dirty="0" smtClean="0"/>
              <a:t>seeks </a:t>
            </a:r>
            <a:r>
              <a:rPr lang="en-US" sz="2000" dirty="0"/>
              <a:t>to address the lack of care for people suffering from mental, neurological and substance use (MNS) conditions. </a:t>
            </a:r>
            <a:endParaRPr lang="pl-PL" sz="2000" dirty="0" smtClean="0"/>
          </a:p>
          <a:p>
            <a:pPr marL="176213" indent="-176213"/>
            <a:r>
              <a:rPr lang="en-US" sz="2000" dirty="0" smtClean="0"/>
              <a:t>As </a:t>
            </a:r>
            <a:r>
              <a:rPr lang="en-US" sz="2000" dirty="0"/>
              <a:t>part of this </a:t>
            </a:r>
            <a:r>
              <a:rPr lang="en-US" sz="2000" dirty="0" err="1"/>
              <a:t>programme</a:t>
            </a:r>
            <a:r>
              <a:rPr lang="en-US" sz="2000" dirty="0"/>
              <a:t>, the </a:t>
            </a:r>
            <a:r>
              <a:rPr lang="en-US" sz="2000" dirty="0" err="1"/>
              <a:t>mhGAP</a:t>
            </a:r>
            <a:r>
              <a:rPr lang="en-US" sz="2000" dirty="0"/>
              <a:t> Intervention Guide (</a:t>
            </a:r>
            <a:r>
              <a:rPr lang="en-US" sz="2000" dirty="0" err="1"/>
              <a:t>mhGAPIG</a:t>
            </a:r>
            <a:r>
              <a:rPr lang="en-US" sz="2000" dirty="0"/>
              <a:t>) was issued in 2010. </a:t>
            </a:r>
            <a:endParaRPr lang="pl-PL" sz="2000" dirty="0" smtClean="0"/>
          </a:p>
          <a:p>
            <a:pPr marL="176213" indent="-176213"/>
            <a:r>
              <a:rPr lang="en-US" sz="2000" dirty="0" err="1" smtClean="0"/>
              <a:t>mhGAP</a:t>
            </a:r>
            <a:r>
              <a:rPr lang="en-US" sz="2000" dirty="0" smtClean="0"/>
              <a:t>-IG </a:t>
            </a:r>
            <a:r>
              <a:rPr lang="en-US" sz="2000" dirty="0"/>
              <a:t>is a clinical guide on mental, neurological and substance use disorders </a:t>
            </a:r>
            <a:r>
              <a:rPr lang="en-US" sz="2000" dirty="0">
                <a:solidFill>
                  <a:schemeClr val="tx2">
                    <a:lumMod val="50000"/>
                  </a:schemeClr>
                </a:solidFill>
              </a:rPr>
              <a:t>for general health-care providers who work in nonspecialized health-care set</a:t>
            </a:r>
            <a:endParaRPr lang="pl-PL" sz="2000" dirty="0">
              <a:solidFill>
                <a:schemeClr val="tx2">
                  <a:lumMod val="5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60338"/>
            <a:ext cx="15144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736" y="1851670"/>
            <a:ext cx="413475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05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1216" y="141480"/>
            <a:ext cx="6779096" cy="486054"/>
          </a:xfrm>
        </p:spPr>
        <p:txBody>
          <a:bodyPr/>
          <a:lstStyle/>
          <a:p>
            <a:r>
              <a:rPr lang="en-US" sz="2800" dirty="0"/>
              <a:t>Mental Health Gap Action </a:t>
            </a:r>
            <a:r>
              <a:rPr lang="en-US" sz="2800" dirty="0" err="1" smtClean="0"/>
              <a:t>Programme</a:t>
            </a:r>
            <a:endParaRPr lang="pl-PL" sz="2800" dirty="0"/>
          </a:p>
        </p:txBody>
      </p:sp>
      <p:sp>
        <p:nvSpPr>
          <p:cNvPr id="3" name="Symbol zastępczy zawartości 2"/>
          <p:cNvSpPr>
            <a:spLocks noGrp="1"/>
          </p:cNvSpPr>
          <p:nvPr>
            <p:ph idx="1"/>
          </p:nvPr>
        </p:nvSpPr>
        <p:spPr>
          <a:xfrm>
            <a:off x="169168" y="915566"/>
            <a:ext cx="4690864" cy="3636404"/>
          </a:xfrm>
        </p:spPr>
        <p:txBody>
          <a:bodyPr>
            <a:noAutofit/>
          </a:bodyPr>
          <a:lstStyle/>
          <a:p>
            <a:pPr marL="176213" indent="-176213" algn="just"/>
            <a:r>
              <a:rPr lang="pl-PL" sz="1800" dirty="0" smtClean="0"/>
              <a:t>MNS </a:t>
            </a:r>
            <a:r>
              <a:rPr lang="en-US" sz="1800" dirty="0" smtClean="0"/>
              <a:t>are </a:t>
            </a:r>
            <a:r>
              <a:rPr lang="en-US" sz="1800" dirty="0"/>
              <a:t>common in all regions of the world, affecting every community and age group across all income countries. </a:t>
            </a:r>
            <a:endParaRPr lang="pl-PL" sz="1800" dirty="0" smtClean="0"/>
          </a:p>
          <a:p>
            <a:pPr marL="176213" indent="-176213" algn="just"/>
            <a:r>
              <a:rPr lang="en-US" sz="1800" dirty="0" smtClean="0"/>
              <a:t>While </a:t>
            </a:r>
            <a:r>
              <a:rPr lang="en-US" sz="1800" dirty="0"/>
              <a:t>14% of the global burden of disease is attributed to these disorders, most of the people affected - 75% in many low-income countries - do not have access to the treatment they need.</a:t>
            </a:r>
          </a:p>
          <a:p>
            <a:pPr marL="176213" indent="-176213"/>
            <a:r>
              <a:rPr lang="en-US" sz="1800" dirty="0"/>
              <a:t>The WHO Mental Health Gap Action </a:t>
            </a:r>
            <a:r>
              <a:rPr lang="en-US" sz="1800" dirty="0" err="1" smtClean="0"/>
              <a:t>Programme</a:t>
            </a:r>
            <a:r>
              <a:rPr lang="pl-PL" sz="1800" dirty="0"/>
              <a:t> </a:t>
            </a:r>
            <a:r>
              <a:rPr lang="en-US" sz="1800" dirty="0" smtClean="0"/>
              <a:t>aims </a:t>
            </a:r>
            <a:r>
              <a:rPr lang="en-US" sz="1800" dirty="0"/>
              <a:t>at scaling up services for </a:t>
            </a:r>
            <a:r>
              <a:rPr lang="pl-PL" sz="1800" dirty="0" smtClean="0"/>
              <a:t> MNS </a:t>
            </a:r>
            <a:r>
              <a:rPr lang="en-US" sz="1800" dirty="0" smtClean="0"/>
              <a:t>for </a:t>
            </a:r>
            <a:r>
              <a:rPr lang="en-US" sz="1800" dirty="0"/>
              <a:t>countries especially with low- and middle-income. </a:t>
            </a:r>
          </a:p>
        </p:txBody>
      </p:sp>
      <p:sp>
        <p:nvSpPr>
          <p:cNvPr id="4" name="AutoShape 2" descr="https://www.who.int/mental_health/mhgap/mhgap_logo_r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60338"/>
            <a:ext cx="15144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5148064" y="1419622"/>
            <a:ext cx="3635896" cy="2554545"/>
          </a:xfrm>
          <a:prstGeom prst="rect">
            <a:avLst/>
          </a:prstGeom>
          <a:solidFill>
            <a:schemeClr val="accent3">
              <a:lumMod val="20000"/>
              <a:lumOff val="80000"/>
            </a:schemeClr>
          </a:solidFill>
        </p:spPr>
        <p:txBody>
          <a:bodyPr wrap="square">
            <a:spAutoFit/>
          </a:bodyPr>
          <a:lstStyle/>
          <a:p>
            <a:r>
              <a:rPr lang="en-US" sz="2000" dirty="0">
                <a:latin typeface="+mn-lt"/>
              </a:rPr>
              <a:t>The </a:t>
            </a:r>
            <a:r>
              <a:rPr lang="en-US" sz="2000" dirty="0" err="1">
                <a:latin typeface="+mn-lt"/>
              </a:rPr>
              <a:t>programme</a:t>
            </a:r>
            <a:r>
              <a:rPr lang="en-US" sz="2000" dirty="0">
                <a:latin typeface="+mn-lt"/>
              </a:rPr>
              <a:t> asserts that with proper care, psychosocial assistance and medication, tens of millions could be treated for depression, schizophrenia, and epilepsy, prevented from suicide and begin to lead normal lives– even where resources are scarce.</a:t>
            </a:r>
            <a:endParaRPr lang="pl-PL" sz="2000" dirty="0">
              <a:latin typeface="+mn-lt"/>
            </a:endParaRPr>
          </a:p>
        </p:txBody>
      </p:sp>
    </p:spTree>
    <p:extLst>
      <p:ext uri="{BB962C8B-B14F-4D97-AF65-F5344CB8AC3E}">
        <p14:creationId xmlns:p14="http://schemas.microsoft.com/office/powerpoint/2010/main" val="52215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1696" y="627534"/>
            <a:ext cx="556583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307975" y="141480"/>
            <a:ext cx="8512497" cy="486054"/>
          </a:xfrm>
        </p:spPr>
        <p:txBody>
          <a:bodyPr/>
          <a:lstStyle/>
          <a:p>
            <a:r>
              <a:rPr lang="en-US" sz="2800" dirty="0"/>
              <a:t>Mental Health Gap Action </a:t>
            </a:r>
            <a:r>
              <a:rPr lang="en-US" sz="2800" dirty="0" err="1" smtClean="0"/>
              <a:t>Programme</a:t>
            </a:r>
            <a:r>
              <a:rPr lang="pl-PL" sz="2800" dirty="0" smtClean="0"/>
              <a:t> – pilot in  Poland</a:t>
            </a:r>
            <a:endParaRPr lang="pl-PL" sz="2800" dirty="0"/>
          </a:p>
        </p:txBody>
      </p:sp>
      <p:sp>
        <p:nvSpPr>
          <p:cNvPr id="3" name="Symbol zastępczy zawartości 2"/>
          <p:cNvSpPr>
            <a:spLocks noGrp="1"/>
          </p:cNvSpPr>
          <p:nvPr>
            <p:ph idx="1"/>
          </p:nvPr>
        </p:nvSpPr>
        <p:spPr>
          <a:xfrm>
            <a:off x="251520" y="699542"/>
            <a:ext cx="4048001" cy="4248472"/>
          </a:xfrm>
        </p:spPr>
        <p:txBody>
          <a:bodyPr>
            <a:noAutofit/>
          </a:bodyPr>
          <a:lstStyle/>
          <a:p>
            <a:pPr marL="0" indent="0">
              <a:buNone/>
            </a:pPr>
            <a:r>
              <a:rPr lang="pl-PL" sz="1600" dirty="0"/>
              <a:t>W oparciu</a:t>
            </a:r>
            <a:r>
              <a:rPr lang="pl-PL" sz="1600" dirty="0"/>
              <a:t> o </a:t>
            </a:r>
            <a:r>
              <a:rPr lang="pl-PL" sz="1600" dirty="0"/>
              <a:t> </a:t>
            </a:r>
            <a:r>
              <a:rPr lang="pl-PL" sz="1600" b="1" dirty="0">
                <a:solidFill>
                  <a:schemeClr val="accent5">
                    <a:lumMod val="75000"/>
                  </a:schemeClr>
                </a:solidFill>
              </a:rPr>
              <a:t>narzędzia </a:t>
            </a:r>
            <a:r>
              <a:rPr lang="pl-PL" sz="1600" b="1" dirty="0" smtClean="0">
                <a:solidFill>
                  <a:schemeClr val="accent5">
                    <a:lumMod val="75000"/>
                  </a:schemeClr>
                </a:solidFill>
              </a:rPr>
              <a:t>WHO </a:t>
            </a:r>
            <a:r>
              <a:rPr lang="pl-PL" sz="1600" dirty="0" smtClean="0"/>
              <a:t>proponujemy opracowanie i przeprowadzenie pilotażowego programu profilaktycznego obejmującego:</a:t>
            </a:r>
          </a:p>
          <a:p>
            <a:pPr marL="177800" indent="-177800">
              <a:buFont typeface="+mj-lt"/>
              <a:buAutoNum type="alphaLcParenR"/>
            </a:pPr>
            <a:r>
              <a:rPr lang="pl-PL" sz="1600" dirty="0" smtClean="0"/>
              <a:t>podnoszenie kompetencji na trzech poziomach  profesjonalistów:  </a:t>
            </a:r>
            <a:r>
              <a:rPr lang="pl-PL" sz="1600" dirty="0"/>
              <a:t>zawodów pomocowych, </a:t>
            </a:r>
            <a:r>
              <a:rPr lang="pl-PL" sz="1600" dirty="0" smtClean="0"/>
              <a:t>profesjonalistów opieki zdrowotnej oraz specjalistów  </a:t>
            </a:r>
            <a:r>
              <a:rPr lang="pl-PL" sz="1600" dirty="0"/>
              <a:t>z zakresu zdrowia </a:t>
            </a:r>
            <a:r>
              <a:rPr lang="pl-PL" sz="1600" dirty="0" smtClean="0"/>
              <a:t>psychicznego</a:t>
            </a:r>
            <a:r>
              <a:rPr lang="pl-PL" sz="1600" dirty="0"/>
              <a:t> </a:t>
            </a:r>
          </a:p>
          <a:p>
            <a:pPr marL="177800" indent="-177800">
              <a:buFont typeface="+mj-lt"/>
              <a:buAutoNum type="alphaLcParenR"/>
            </a:pPr>
            <a:r>
              <a:rPr lang="pl-PL" sz="1600" dirty="0" smtClean="0"/>
              <a:t>edukację społeczną w </a:t>
            </a:r>
            <a:r>
              <a:rPr lang="pl-PL" sz="1600" dirty="0"/>
              <a:t>zakresie profilaktyki zdrowia psychicznego i </a:t>
            </a:r>
            <a:r>
              <a:rPr lang="pl-PL" sz="1600" dirty="0" smtClean="0"/>
              <a:t>samobójstw </a:t>
            </a:r>
            <a:r>
              <a:rPr lang="pl-PL" sz="1600" dirty="0"/>
              <a:t>w zakresie pierwszych interwencji oraz udzielanego </a:t>
            </a:r>
            <a:r>
              <a:rPr lang="pl-PL" sz="1600" dirty="0" smtClean="0"/>
              <a:t>wsparcia</a:t>
            </a:r>
          </a:p>
          <a:p>
            <a:pPr marL="177800" indent="-177800">
              <a:buFont typeface="+mj-lt"/>
              <a:buAutoNum type="alphaLcParenR"/>
            </a:pPr>
            <a:r>
              <a:rPr lang="pl-PL" sz="1600" dirty="0"/>
              <a:t>kampanie promocyjne adresowane do społeczeństwa mające na celu podniesienie świadomości i </a:t>
            </a:r>
            <a:r>
              <a:rPr lang="pl-PL" sz="1600" dirty="0" err="1"/>
              <a:t>destygmatyzowanie</a:t>
            </a:r>
            <a:r>
              <a:rPr lang="pl-PL" sz="1600" dirty="0"/>
              <a:t> </a:t>
            </a:r>
            <a:r>
              <a:rPr lang="pl-PL" sz="1600" dirty="0" smtClean="0"/>
              <a:t>problemu</a:t>
            </a:r>
          </a:p>
          <a:p>
            <a:pPr marL="177800" indent="-177800">
              <a:buFont typeface="+mj-lt"/>
              <a:buAutoNum type="alphaLcParenR"/>
            </a:pPr>
            <a:r>
              <a:rPr lang="pl-PL" sz="1600" dirty="0" smtClean="0"/>
              <a:t>inne działania </a:t>
            </a:r>
            <a:r>
              <a:rPr lang="pl-PL" sz="1600" dirty="0" err="1" smtClean="0"/>
              <a:t>koplementarne</a:t>
            </a:r>
            <a:r>
              <a:rPr lang="pl-PL" sz="1600" dirty="0" smtClean="0"/>
              <a:t> </a:t>
            </a:r>
          </a:p>
          <a:p>
            <a:pPr marL="177800" indent="-177800">
              <a:buFont typeface="+mj-lt"/>
              <a:buAutoNum type="alphaLcParenR"/>
            </a:pPr>
            <a:endParaRPr lang="pl-PL" sz="1600" dirty="0"/>
          </a:p>
        </p:txBody>
      </p:sp>
      <p:sp>
        <p:nvSpPr>
          <p:cNvPr id="4" name="AutoShape 2" descr="Image result for mhgap p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pole tekstowe 4"/>
          <p:cNvSpPr txBox="1"/>
          <p:nvPr/>
        </p:nvSpPr>
        <p:spPr>
          <a:xfrm>
            <a:off x="4542864" y="3579862"/>
            <a:ext cx="4385531" cy="1477328"/>
          </a:xfrm>
          <a:prstGeom prst="rect">
            <a:avLst/>
          </a:prstGeom>
          <a:solidFill>
            <a:schemeClr val="tx2">
              <a:lumMod val="75000"/>
            </a:schemeClr>
          </a:solidFill>
        </p:spPr>
        <p:txBody>
          <a:bodyPr wrap="square" rtlCol="0">
            <a:spAutoFit/>
          </a:bodyPr>
          <a:lstStyle/>
          <a:p>
            <a:pPr algn="ctr"/>
            <a:r>
              <a:rPr lang="pl-PL" dirty="0" smtClean="0">
                <a:solidFill>
                  <a:schemeClr val="bg1"/>
                </a:solidFill>
                <a:latin typeface="+mn-lt"/>
              </a:rPr>
              <a:t>Rezultatem programu będzie:</a:t>
            </a:r>
          </a:p>
          <a:p>
            <a:pPr marL="285750" indent="-285750">
              <a:buFontTx/>
              <a:buChar char="-"/>
            </a:pPr>
            <a:r>
              <a:rPr lang="pl-PL" dirty="0" smtClean="0">
                <a:solidFill>
                  <a:schemeClr val="bg1"/>
                </a:solidFill>
                <a:latin typeface="+mn-lt"/>
              </a:rPr>
              <a:t>zmniejszenie wskaźnika liczby samobójstw  </a:t>
            </a:r>
          </a:p>
          <a:p>
            <a:pPr marL="285750" indent="-285750">
              <a:buFontTx/>
              <a:buChar char="-"/>
            </a:pPr>
            <a:r>
              <a:rPr lang="pl-PL" dirty="0" smtClean="0">
                <a:solidFill>
                  <a:schemeClr val="bg1"/>
                </a:solidFill>
                <a:latin typeface="+mn-lt"/>
              </a:rPr>
              <a:t>zmniejszenie kosztów społecznych i ekonomicznych związanych z nieleczonymi MNS</a:t>
            </a:r>
            <a:endParaRPr lang="pl-PL" dirty="0">
              <a:solidFill>
                <a:schemeClr val="bg1"/>
              </a:solidFill>
              <a:latin typeface="+mn-lt"/>
            </a:endParaRPr>
          </a:p>
        </p:txBody>
      </p:sp>
    </p:spTree>
    <p:extLst>
      <p:ext uri="{BB962C8B-B14F-4D97-AF65-F5344CB8AC3E}">
        <p14:creationId xmlns:p14="http://schemas.microsoft.com/office/powerpoint/2010/main" val="193019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1005948"/>
            <a:ext cx="4392488" cy="35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059" name="Grupa 10"/>
          <p:cNvGrpSpPr>
            <a:grpSpLocks/>
          </p:cNvGrpSpPr>
          <p:nvPr/>
        </p:nvGrpSpPr>
        <p:grpSpPr bwMode="auto">
          <a:xfrm>
            <a:off x="4929189" y="1553766"/>
            <a:ext cx="3571875" cy="1585049"/>
            <a:chOff x="4286248" y="4357695"/>
            <a:chExt cx="3214710" cy="1697647"/>
          </a:xfrm>
        </p:grpSpPr>
        <p:pic>
          <p:nvPicPr>
            <p:cNvPr id="45062" name="Obraz 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48" y="4429132"/>
              <a:ext cx="642942" cy="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Prostokąt 8"/>
            <p:cNvSpPr>
              <a:spLocks noChangeArrowheads="1"/>
            </p:cNvSpPr>
            <p:nvPr/>
          </p:nvSpPr>
          <p:spPr bwMode="auto">
            <a:xfrm>
              <a:off x="5000628" y="4357695"/>
              <a:ext cx="2500330" cy="169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1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1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1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1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1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9pPr>
            </a:lstStyle>
            <a:p>
              <a:pPr eaLnBrk="1" hangingPunct="1">
                <a:spcBef>
                  <a:spcPct val="0"/>
                </a:spcBef>
                <a:buClrTx/>
                <a:buSzTx/>
                <a:buFontTx/>
                <a:buNone/>
              </a:pPr>
              <a:r>
                <a:rPr lang="en-US" altLang="pl-PL" sz="1800" dirty="0" err="1">
                  <a:solidFill>
                    <a:srgbClr val="808080"/>
                  </a:solidFill>
                  <a:latin typeface="Arial Black" pitchFamily="34" charset="0"/>
                  <a:cs typeface="Times New Roman" pitchFamily="18" charset="0"/>
                </a:rPr>
                <a:t>Kazimierz</a:t>
              </a:r>
              <a:r>
                <a:rPr lang="en-US" altLang="pl-PL" sz="1800" dirty="0">
                  <a:solidFill>
                    <a:srgbClr val="808080"/>
                  </a:solidFill>
                  <a:latin typeface="Arial Black" pitchFamily="34" charset="0"/>
                  <a:cs typeface="Times New Roman" pitchFamily="18" charset="0"/>
                </a:rPr>
                <a:t> MURZYN</a:t>
              </a:r>
              <a:endParaRPr lang="pl-PL" altLang="pl-PL" sz="1100" dirty="0">
                <a:solidFill>
                  <a:srgbClr val="000000"/>
                </a:solidFill>
              </a:endParaRPr>
            </a:p>
            <a:p>
              <a:pPr>
                <a:spcBef>
                  <a:spcPct val="0"/>
                </a:spcBef>
                <a:buClrTx/>
                <a:buSzTx/>
                <a:buFontTx/>
                <a:buNone/>
              </a:pPr>
              <a:r>
                <a:rPr lang="en-US" altLang="pl-PL" sz="1800" dirty="0">
                  <a:solidFill>
                    <a:srgbClr val="808080"/>
                  </a:solidFill>
                  <a:latin typeface="Calibri" pitchFamily="34" charset="0"/>
                  <a:cs typeface="Times New Roman" pitchFamily="18" charset="0"/>
                </a:rPr>
                <a:t>Managing Director </a:t>
              </a:r>
              <a:endParaRPr lang="pl-PL" altLang="pl-PL" sz="1100" dirty="0">
                <a:solidFill>
                  <a:srgbClr val="000000"/>
                </a:solidFill>
              </a:endParaRPr>
            </a:p>
            <a:p>
              <a:pPr>
                <a:spcBef>
                  <a:spcPct val="0"/>
                </a:spcBef>
                <a:buClrTx/>
                <a:buSzTx/>
                <a:buFontTx/>
                <a:buNone/>
              </a:pPr>
              <a:r>
                <a:rPr lang="en-US" altLang="pl-PL" sz="1800" dirty="0">
                  <a:solidFill>
                    <a:srgbClr val="808080"/>
                  </a:solidFill>
                  <a:latin typeface="Calibri" pitchFamily="34" charset="0"/>
                  <a:cs typeface="Times New Roman" pitchFamily="18" charset="0"/>
                </a:rPr>
                <a:t>LifeScience </a:t>
              </a:r>
              <a:r>
                <a:rPr lang="en-US" altLang="pl-PL" sz="1800" dirty="0" err="1" smtClean="0">
                  <a:solidFill>
                    <a:srgbClr val="808080"/>
                  </a:solidFill>
                  <a:latin typeface="Calibri" pitchFamily="34" charset="0"/>
                  <a:cs typeface="Times New Roman" pitchFamily="18" charset="0"/>
                </a:rPr>
                <a:t>Krak</a:t>
              </a:r>
              <a:r>
                <a:rPr lang="pl-PL" altLang="pl-PL" sz="1800" dirty="0" smtClean="0">
                  <a:solidFill>
                    <a:srgbClr val="808080"/>
                  </a:solidFill>
                  <a:latin typeface="Calibri" pitchFamily="34" charset="0"/>
                  <a:cs typeface="Times New Roman" pitchFamily="18" charset="0"/>
                </a:rPr>
                <a:t>ó</a:t>
              </a:r>
              <a:r>
                <a:rPr lang="en-US" altLang="pl-PL" sz="1800" dirty="0" smtClean="0">
                  <a:solidFill>
                    <a:srgbClr val="808080"/>
                  </a:solidFill>
                  <a:latin typeface="Calibri" pitchFamily="34" charset="0"/>
                  <a:cs typeface="Times New Roman" pitchFamily="18" charset="0"/>
                </a:rPr>
                <a:t>w</a:t>
              </a:r>
              <a:endParaRPr lang="pl-PL" altLang="pl-PL" sz="1100" dirty="0">
                <a:solidFill>
                  <a:srgbClr val="000000"/>
                </a:solidFill>
              </a:endParaRPr>
            </a:p>
            <a:p>
              <a:pPr>
                <a:spcBef>
                  <a:spcPct val="0"/>
                </a:spcBef>
                <a:buClrTx/>
                <a:buSzTx/>
                <a:buFontTx/>
                <a:buNone/>
              </a:pPr>
              <a:endParaRPr lang="pl-PL" altLang="pl-PL" sz="1100" dirty="0">
                <a:solidFill>
                  <a:srgbClr val="000000"/>
                </a:solidFill>
              </a:endParaRPr>
            </a:p>
            <a:p>
              <a:pPr>
                <a:spcBef>
                  <a:spcPct val="0"/>
                </a:spcBef>
                <a:buClrTx/>
                <a:buSzTx/>
                <a:buFontTx/>
                <a:buNone/>
              </a:pPr>
              <a:endParaRPr lang="pl-PL" altLang="pl-PL" sz="3200" dirty="0">
                <a:solidFill>
                  <a:srgbClr val="000000"/>
                </a:solidFill>
              </a:endParaRPr>
            </a:p>
          </p:txBody>
        </p:sp>
      </p:grpSp>
      <p:sp>
        <p:nvSpPr>
          <p:cNvPr id="45060" name="Prostokąt 6"/>
          <p:cNvSpPr>
            <a:spLocks noChangeArrowheads="1"/>
          </p:cNvSpPr>
          <p:nvPr/>
        </p:nvSpPr>
        <p:spPr bwMode="auto">
          <a:xfrm>
            <a:off x="5500688" y="2625328"/>
            <a:ext cx="33575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eaLnBrk="0" hangingPunct="0">
              <a:spcBef>
                <a:spcPts val="600"/>
              </a:spcBef>
              <a:buClr>
                <a:schemeClr val="accent1"/>
              </a:buClr>
              <a:buSzPct val="76000"/>
              <a:buFont typeface="Wingdings 3" pitchFamily="18" charset="2"/>
              <a:buChar char=""/>
              <a:defRPr sz="2600">
                <a:solidFill>
                  <a:schemeClr val="tx1"/>
                </a:solidFill>
                <a:latin typeface="Gill Sans MT" pitchFamily="34" charset="-1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1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1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1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1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18"/>
              </a:defRPr>
            </a:lvl9pPr>
          </a:lstStyle>
          <a:p>
            <a:pPr>
              <a:spcBef>
                <a:spcPct val="0"/>
              </a:spcBef>
              <a:buClrTx/>
              <a:buSzTx/>
              <a:buFontTx/>
              <a:buNone/>
            </a:pPr>
            <a:r>
              <a:rPr lang="pl-PL" altLang="pl-PL" sz="1800" dirty="0">
                <a:solidFill>
                  <a:srgbClr val="808080"/>
                </a:solidFill>
              </a:rPr>
              <a:t>LifeScience </a:t>
            </a:r>
            <a:r>
              <a:rPr lang="pl-PL" altLang="pl-PL" sz="1800" dirty="0" smtClean="0">
                <a:solidFill>
                  <a:srgbClr val="808080"/>
                </a:solidFill>
              </a:rPr>
              <a:t>Kraków Foundation</a:t>
            </a:r>
            <a:endParaRPr lang="pl-PL" altLang="pl-PL" sz="1800" dirty="0">
              <a:solidFill>
                <a:srgbClr val="808080"/>
              </a:solidFill>
            </a:endParaRPr>
          </a:p>
          <a:p>
            <a:pPr>
              <a:spcBef>
                <a:spcPct val="0"/>
              </a:spcBef>
              <a:buClrTx/>
              <a:buSzTx/>
              <a:buFontTx/>
              <a:buNone/>
            </a:pPr>
            <a:r>
              <a:rPr lang="pl-PL" altLang="pl-PL" sz="1800" dirty="0">
                <a:solidFill>
                  <a:srgbClr val="808080"/>
                </a:solidFill>
              </a:rPr>
              <a:t>30-387 </a:t>
            </a:r>
            <a:r>
              <a:rPr lang="pl-PL" altLang="pl-PL" sz="1800" dirty="0" smtClean="0">
                <a:solidFill>
                  <a:srgbClr val="808080"/>
                </a:solidFill>
              </a:rPr>
              <a:t>Kraków</a:t>
            </a:r>
            <a:endParaRPr lang="pl-PL" altLang="pl-PL" sz="1800" dirty="0">
              <a:solidFill>
                <a:srgbClr val="808080"/>
              </a:solidFill>
            </a:endParaRPr>
          </a:p>
          <a:p>
            <a:pPr>
              <a:spcBef>
                <a:spcPct val="0"/>
              </a:spcBef>
              <a:buClrTx/>
              <a:buSzTx/>
              <a:buFontTx/>
              <a:buNone/>
            </a:pPr>
            <a:r>
              <a:rPr lang="pl-PL" altLang="pl-PL" sz="1800" dirty="0">
                <a:solidFill>
                  <a:srgbClr val="808080"/>
                </a:solidFill>
              </a:rPr>
              <a:t>ul. Bobrzyńskiego 14</a:t>
            </a:r>
            <a:r>
              <a:rPr lang="pl-PL" altLang="pl-PL" sz="1800" dirty="0">
                <a:solidFill>
                  <a:srgbClr val="000099"/>
                </a:solidFill>
              </a:rPr>
              <a:t> </a:t>
            </a:r>
          </a:p>
          <a:p>
            <a:pPr>
              <a:spcBef>
                <a:spcPct val="0"/>
              </a:spcBef>
              <a:buClrTx/>
              <a:buSzTx/>
              <a:buFontTx/>
              <a:buNone/>
            </a:pPr>
            <a:r>
              <a:rPr lang="pl-PL" altLang="pl-PL" sz="1800" dirty="0">
                <a:solidFill>
                  <a:srgbClr val="808080"/>
                </a:solidFill>
              </a:rPr>
              <a:t>tel. +48 12 297 4 605</a:t>
            </a:r>
            <a:r>
              <a:rPr lang="pl-PL" altLang="pl-PL" sz="1800" dirty="0">
                <a:solidFill>
                  <a:srgbClr val="000099"/>
                </a:solidFill>
              </a:rPr>
              <a:t> </a:t>
            </a:r>
          </a:p>
          <a:p>
            <a:pPr>
              <a:spcBef>
                <a:spcPct val="0"/>
              </a:spcBef>
              <a:buClrTx/>
              <a:buSzTx/>
              <a:buFontTx/>
              <a:buNone/>
            </a:pPr>
            <a:r>
              <a:rPr lang="pl-PL" altLang="pl-PL" sz="1800" dirty="0" err="1">
                <a:solidFill>
                  <a:srgbClr val="808080"/>
                </a:solidFill>
              </a:rPr>
              <a:t>mob</a:t>
            </a:r>
            <a:r>
              <a:rPr lang="pl-PL" altLang="pl-PL" sz="1800" dirty="0">
                <a:solidFill>
                  <a:srgbClr val="808080"/>
                </a:solidFill>
              </a:rPr>
              <a:t>. +48 504 106 466</a:t>
            </a:r>
            <a:r>
              <a:rPr lang="pl-PL" altLang="pl-PL" sz="1800" dirty="0">
                <a:solidFill>
                  <a:srgbClr val="000099"/>
                </a:solidFill>
              </a:rPr>
              <a:t> </a:t>
            </a:r>
          </a:p>
          <a:p>
            <a:pPr>
              <a:spcBef>
                <a:spcPct val="0"/>
              </a:spcBef>
              <a:buClrTx/>
              <a:buSzTx/>
              <a:buFontTx/>
              <a:buNone/>
            </a:pPr>
            <a:r>
              <a:rPr lang="pl-PL" altLang="pl-PL" sz="1800" dirty="0" err="1"/>
              <a:t>klaster@lifescience.pl</a:t>
            </a:r>
            <a:endParaRPr lang="pl-PL" altLang="pl-PL" sz="1800" dirty="0"/>
          </a:p>
          <a:p>
            <a:pPr>
              <a:spcBef>
                <a:spcPct val="0"/>
              </a:spcBef>
              <a:buClrTx/>
              <a:buSzTx/>
              <a:buFontTx/>
              <a:buNone/>
            </a:pPr>
            <a:r>
              <a:rPr lang="pl-PL" altLang="pl-PL" sz="1800" dirty="0"/>
              <a:t>http://www.lifescience.pl/</a:t>
            </a:r>
          </a:p>
        </p:txBody>
      </p:sp>
      <p:sp>
        <p:nvSpPr>
          <p:cNvPr id="4" name="Right Arrow 3"/>
          <p:cNvSpPr/>
          <p:nvPr/>
        </p:nvSpPr>
        <p:spPr>
          <a:xfrm>
            <a:off x="530424" y="1867316"/>
            <a:ext cx="3744416" cy="19442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400"/>
              <a:t>For more </a:t>
            </a:r>
            <a:r>
              <a:rPr lang="pl-PL" altLang="pl-PL" sz="2400" smtClean="0"/>
              <a:t>information</a:t>
            </a:r>
            <a:r>
              <a:rPr lang="en-GB" altLang="pl-PL" sz="2400" smtClean="0"/>
              <a:t>,</a:t>
            </a:r>
          </a:p>
          <a:p>
            <a:pPr algn="ctr"/>
            <a:r>
              <a:rPr lang="pl-PL" altLang="pl-PL" sz="2400" smtClean="0"/>
              <a:t>please contact</a:t>
            </a:r>
            <a:r>
              <a:rPr lang="en-GB" altLang="pl-PL" sz="2400" smtClean="0"/>
              <a:t>…</a:t>
            </a:r>
            <a:endParaRPr lang="en-GB" sz="2400"/>
          </a:p>
        </p:txBody>
      </p:sp>
    </p:spTree>
    <p:extLst>
      <p:ext uri="{BB962C8B-B14F-4D97-AF65-F5344CB8AC3E}">
        <p14:creationId xmlns:p14="http://schemas.microsoft.com/office/powerpoint/2010/main" val="27673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bm-website-assets.s3.amazonaws.com/mdtmag.com/s3fs-public/VPP-ima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9622"/>
            <a:ext cx="3960440" cy="2930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rostokąt 3"/>
          <p:cNvSpPr/>
          <p:nvPr/>
        </p:nvSpPr>
        <p:spPr>
          <a:xfrm>
            <a:off x="4139952" y="1491630"/>
            <a:ext cx="4752528" cy="3528392"/>
          </a:xfrm>
          <a:prstGeom prst="rect">
            <a:avLst/>
          </a:prstGeom>
          <a:ln w="3175">
            <a:solidFill>
              <a:schemeClr val="accent1">
                <a:lumMod val="60000"/>
                <a:lumOff val="40000"/>
              </a:schemeClr>
            </a:solidFill>
          </a:ln>
        </p:spPr>
        <p:txBody>
          <a:bodyPr wrap="square">
            <a:noAutofit/>
          </a:bodyPr>
          <a:lstStyle/>
          <a:p>
            <a:pPr>
              <a:spcAft>
                <a:spcPts val="0"/>
              </a:spcAft>
            </a:pPr>
            <a:r>
              <a:rPr lang="pl-PL" sz="2000" dirty="0" smtClean="0">
                <a:solidFill>
                  <a:srgbClr val="C00000"/>
                </a:solidFill>
                <a:latin typeface="+mn-lt"/>
              </a:rPr>
              <a:t>The </a:t>
            </a:r>
            <a:r>
              <a:rPr lang="en-US" sz="2000" dirty="0" smtClean="0">
                <a:solidFill>
                  <a:srgbClr val="C00000"/>
                </a:solidFill>
                <a:latin typeface="+mn-lt"/>
              </a:rPr>
              <a:t>framework to </a:t>
            </a:r>
            <a:r>
              <a:rPr lang="en-US" sz="2000" dirty="0">
                <a:solidFill>
                  <a:srgbClr val="C00000"/>
                </a:solidFill>
                <a:latin typeface="+mn-lt"/>
              </a:rPr>
              <a:t>enable </a:t>
            </a:r>
            <a:r>
              <a:rPr lang="en-US" sz="2000" dirty="0" smtClean="0">
                <a:solidFill>
                  <a:srgbClr val="C00000"/>
                </a:solidFill>
                <a:latin typeface="+mn-lt"/>
              </a:rPr>
              <a:t>investigation </a:t>
            </a:r>
            <a:r>
              <a:rPr lang="en-US" sz="2000" dirty="0">
                <a:solidFill>
                  <a:srgbClr val="C00000"/>
                </a:solidFill>
                <a:latin typeface="+mn-lt"/>
              </a:rPr>
              <a:t>of the human body as a single complex </a:t>
            </a:r>
            <a:r>
              <a:rPr lang="en-US" sz="2000" dirty="0" smtClean="0">
                <a:solidFill>
                  <a:srgbClr val="C00000"/>
                </a:solidFill>
                <a:latin typeface="+mn-lt"/>
              </a:rPr>
              <a:t>system</a:t>
            </a:r>
            <a:r>
              <a:rPr lang="pl-PL" sz="2000" dirty="0" smtClean="0">
                <a:solidFill>
                  <a:srgbClr val="C00000"/>
                </a:solidFill>
                <a:latin typeface="+mn-lt"/>
              </a:rPr>
              <a:t>:</a:t>
            </a:r>
          </a:p>
          <a:p>
            <a:pPr marL="342900" indent="-342900">
              <a:spcAft>
                <a:spcPts val="0"/>
              </a:spcAft>
              <a:buFont typeface="Arial" panose="020B0604020202020204" pitchFamily="34" charset="0"/>
              <a:buChar char="•"/>
            </a:pPr>
            <a:r>
              <a:rPr lang="en-US" sz="2000" dirty="0" err="1" smtClean="0">
                <a:latin typeface="+mn-lt"/>
              </a:rPr>
              <a:t>Personalised</a:t>
            </a:r>
            <a:r>
              <a:rPr lang="en-US" sz="2000" dirty="0" smtClean="0">
                <a:latin typeface="+mn-lt"/>
              </a:rPr>
              <a:t> healthcare</a:t>
            </a:r>
            <a:endParaRPr lang="en-US" sz="2000" dirty="0">
              <a:latin typeface="+mn-lt"/>
            </a:endParaRPr>
          </a:p>
          <a:p>
            <a:pPr marL="342900" indent="-342900">
              <a:spcAft>
                <a:spcPts val="0"/>
              </a:spcAft>
              <a:buFont typeface="Arial" panose="020B0604020202020204" pitchFamily="34" charset="0"/>
              <a:buChar char="•"/>
            </a:pPr>
            <a:r>
              <a:rPr lang="en-US" sz="2000" dirty="0">
                <a:latin typeface="+mn-lt"/>
              </a:rPr>
              <a:t>Preventative approach to combatting disease</a:t>
            </a:r>
          </a:p>
          <a:p>
            <a:pPr marL="342900" indent="-342900">
              <a:spcAft>
                <a:spcPts val="0"/>
              </a:spcAft>
              <a:buFont typeface="Arial" panose="020B0604020202020204" pitchFamily="34" charset="0"/>
              <a:buChar char="•"/>
            </a:pPr>
            <a:r>
              <a:rPr lang="en-US" sz="2000" dirty="0">
                <a:latin typeface="+mn-lt"/>
              </a:rPr>
              <a:t>Holistic </a:t>
            </a:r>
            <a:r>
              <a:rPr lang="en-US" sz="2000" i="1" dirty="0" smtClean="0">
                <a:latin typeface="+mn-lt"/>
              </a:rPr>
              <a:t>multi-morbidity</a:t>
            </a:r>
            <a:r>
              <a:rPr lang="en-US" sz="2000" dirty="0" smtClean="0">
                <a:latin typeface="+mn-lt"/>
              </a:rPr>
              <a:t> medical treatments</a:t>
            </a:r>
            <a:endParaRPr lang="en-US" sz="2000" dirty="0">
              <a:latin typeface="+mn-lt"/>
            </a:endParaRPr>
          </a:p>
          <a:p>
            <a:pPr marL="342900" indent="-342900">
              <a:spcAft>
                <a:spcPts val="0"/>
              </a:spcAft>
              <a:buFont typeface="Arial" panose="020B0604020202020204" pitchFamily="34" charset="0"/>
              <a:buChar char="•"/>
            </a:pPr>
            <a:r>
              <a:rPr lang="en-US" sz="2000" dirty="0" smtClean="0">
                <a:latin typeface="+mn-lt"/>
              </a:rPr>
              <a:t>Reduced </a:t>
            </a:r>
            <a:r>
              <a:rPr lang="en-US" sz="2000" dirty="0">
                <a:latin typeface="+mn-lt"/>
              </a:rPr>
              <a:t>need for </a:t>
            </a:r>
            <a:r>
              <a:rPr lang="en-US" sz="2000" dirty="0" smtClean="0">
                <a:latin typeface="+mn-lt"/>
              </a:rPr>
              <a:t>animal experiments</a:t>
            </a:r>
          </a:p>
          <a:p>
            <a:pPr marL="342900" indent="-342900">
              <a:spcAft>
                <a:spcPts val="0"/>
              </a:spcAft>
              <a:buFont typeface="Arial" panose="020B0604020202020204" pitchFamily="34" charset="0"/>
              <a:buChar char="•"/>
            </a:pPr>
            <a:r>
              <a:rPr lang="en-US" sz="2000" dirty="0" smtClean="0">
                <a:latin typeface="+mn-lt"/>
              </a:rPr>
              <a:t>Industrial partnerships: New products &amp; systems</a:t>
            </a:r>
            <a:endParaRPr lang="en-US" sz="2000" dirty="0">
              <a:latin typeface="+mn-lt"/>
            </a:endParaRPr>
          </a:p>
        </p:txBody>
      </p:sp>
      <p:sp>
        <p:nvSpPr>
          <p:cNvPr id="5" name="Tytuł 4"/>
          <p:cNvSpPr>
            <a:spLocks noGrp="1"/>
          </p:cNvSpPr>
          <p:nvPr>
            <p:ph type="title"/>
          </p:nvPr>
        </p:nvSpPr>
        <p:spPr>
          <a:xfrm>
            <a:off x="1439863" y="180976"/>
            <a:ext cx="6515100" cy="4264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l-PL" sz="3200" dirty="0">
                <a:solidFill>
                  <a:schemeClr val="accent1">
                    <a:lumMod val="75000"/>
                  </a:schemeClr>
                </a:solidFill>
              </a:rPr>
              <a:t>In</a:t>
            </a:r>
            <a:r>
              <a:rPr lang="en-GB" sz="3200" dirty="0">
                <a:solidFill>
                  <a:schemeClr val="accent1">
                    <a:lumMod val="75000"/>
                  </a:schemeClr>
                </a:solidFill>
              </a:rPr>
              <a:t> </a:t>
            </a:r>
            <a:r>
              <a:rPr lang="pl-PL" sz="3200" dirty="0" err="1">
                <a:solidFill>
                  <a:schemeClr val="accent1">
                    <a:lumMod val="75000"/>
                  </a:schemeClr>
                </a:solidFill>
              </a:rPr>
              <a:t>Silico</a:t>
            </a:r>
            <a:r>
              <a:rPr lang="pl-PL" sz="3200" dirty="0">
                <a:solidFill>
                  <a:schemeClr val="accent1">
                    <a:lumMod val="75000"/>
                  </a:schemeClr>
                </a:solidFill>
              </a:rPr>
              <a:t> </a:t>
            </a:r>
            <a:r>
              <a:rPr lang="pl-PL" sz="3200" dirty="0" err="1">
                <a:solidFill>
                  <a:schemeClr val="accent1">
                    <a:lumMod val="75000"/>
                  </a:schemeClr>
                </a:solidFill>
              </a:rPr>
              <a:t>Medicine</a:t>
            </a:r>
            <a:r>
              <a:rPr lang="en-GB" sz="3200" dirty="0">
                <a:solidFill>
                  <a:schemeClr val="accent1">
                    <a:lumMod val="75000"/>
                  </a:schemeClr>
                </a:solidFill>
              </a:rPr>
              <a:t>: </a:t>
            </a:r>
            <a:r>
              <a:rPr lang="pl-PL" sz="3200" dirty="0" smtClean="0">
                <a:solidFill>
                  <a:schemeClr val="accent1">
                    <a:lumMod val="75000"/>
                  </a:schemeClr>
                </a:solidFill>
              </a:rPr>
              <a:t>t</a:t>
            </a:r>
            <a:r>
              <a:rPr lang="en-GB" sz="3200" dirty="0" smtClean="0">
                <a:solidFill>
                  <a:schemeClr val="accent1">
                    <a:lumMod val="75000"/>
                  </a:schemeClr>
                </a:solidFill>
              </a:rPr>
              <a:t>he </a:t>
            </a:r>
            <a:r>
              <a:rPr lang="pl-PL" sz="3200" dirty="0">
                <a:solidFill>
                  <a:schemeClr val="accent1">
                    <a:lumMod val="75000"/>
                  </a:schemeClr>
                </a:solidFill>
              </a:rPr>
              <a:t>c</a:t>
            </a:r>
            <a:r>
              <a:rPr lang="en-GB" sz="3200" dirty="0" err="1" smtClean="0">
                <a:solidFill>
                  <a:schemeClr val="accent1">
                    <a:lumMod val="75000"/>
                  </a:schemeClr>
                </a:solidFill>
              </a:rPr>
              <a:t>oncept</a:t>
            </a:r>
            <a:endParaRPr lang="pl-PL" sz="3200" dirty="0">
              <a:solidFill>
                <a:schemeClr val="accent1">
                  <a:lumMod val="75000"/>
                </a:schemeClr>
              </a:solidFill>
            </a:endParaRPr>
          </a:p>
        </p:txBody>
      </p:sp>
      <p:sp>
        <p:nvSpPr>
          <p:cNvPr id="8" name="Tytuł 1"/>
          <p:cNvSpPr txBox="1">
            <a:spLocks/>
          </p:cNvSpPr>
          <p:nvPr/>
        </p:nvSpPr>
        <p:spPr bwMode="auto">
          <a:xfrm>
            <a:off x="4540390" y="607472"/>
            <a:ext cx="4474840" cy="53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algn="l"/>
            <a:endParaRPr lang="pl-PL" sz="3200" i="1">
              <a:solidFill>
                <a:schemeClr val="accent1">
                  <a:lumMod val="75000"/>
                </a:schemeClr>
              </a:solidFill>
              <a:latin typeface="+mn-lt"/>
            </a:endParaRPr>
          </a:p>
        </p:txBody>
      </p:sp>
      <p:sp>
        <p:nvSpPr>
          <p:cNvPr id="9" name="Prostokąt 8"/>
          <p:cNvSpPr/>
          <p:nvPr/>
        </p:nvSpPr>
        <p:spPr>
          <a:xfrm>
            <a:off x="155576" y="627534"/>
            <a:ext cx="8859655" cy="830997"/>
          </a:xfrm>
          <a:prstGeom prst="rect">
            <a:avLst/>
          </a:prstGeom>
          <a:solidFill>
            <a:schemeClr val="accent1">
              <a:lumMod val="40000"/>
              <a:lumOff val="60000"/>
            </a:schemeClr>
          </a:solidFill>
          <a:ln>
            <a:noFill/>
          </a:ln>
        </p:spPr>
        <p:txBody>
          <a:bodyPr wrap="square">
            <a:spAutoFit/>
          </a:bodyPr>
          <a:lstStyle/>
          <a:p>
            <a:pPr algn="ctr"/>
            <a:r>
              <a:rPr lang="en-US" sz="2400" dirty="0" smtClean="0">
                <a:latin typeface="+mn-lt"/>
              </a:rPr>
              <a:t>The </a:t>
            </a:r>
            <a:r>
              <a:rPr lang="en-US" sz="2400" dirty="0">
                <a:latin typeface="+mn-lt"/>
              </a:rPr>
              <a:t>direct use of computer </a:t>
            </a:r>
            <a:r>
              <a:rPr lang="en-US" sz="2400" dirty="0" smtClean="0">
                <a:latin typeface="+mn-lt"/>
              </a:rPr>
              <a:t>simulation</a:t>
            </a:r>
          </a:p>
          <a:p>
            <a:pPr algn="ctr"/>
            <a:r>
              <a:rPr lang="en-US" sz="2400" dirty="0" smtClean="0">
                <a:latin typeface="+mn-lt"/>
              </a:rPr>
              <a:t>in </a:t>
            </a:r>
            <a:r>
              <a:rPr lang="en-US" sz="2400" dirty="0">
                <a:latin typeface="+mn-lt"/>
              </a:rPr>
              <a:t>the diagnosis, </a:t>
            </a:r>
            <a:r>
              <a:rPr lang="en-US" sz="2400" dirty="0" smtClean="0">
                <a:latin typeface="+mn-lt"/>
              </a:rPr>
              <a:t>treatment and </a:t>
            </a:r>
            <a:r>
              <a:rPr lang="en-US" sz="2400" dirty="0">
                <a:latin typeface="+mn-lt"/>
              </a:rPr>
              <a:t>prevention of </a:t>
            </a:r>
            <a:r>
              <a:rPr lang="en-US" sz="2400" dirty="0" smtClean="0">
                <a:latin typeface="+mn-lt"/>
              </a:rPr>
              <a:t>disease</a:t>
            </a:r>
            <a:endParaRPr lang="pl-PL" sz="2400" dirty="0" smtClean="0">
              <a:latin typeface="+mn-lt"/>
            </a:endParaRPr>
          </a:p>
        </p:txBody>
      </p:sp>
      <p:sp>
        <p:nvSpPr>
          <p:cNvPr id="10" name="Prostokąt 9"/>
          <p:cNvSpPr/>
          <p:nvPr/>
        </p:nvSpPr>
        <p:spPr>
          <a:xfrm>
            <a:off x="179513" y="4336815"/>
            <a:ext cx="3960440" cy="646331"/>
          </a:xfrm>
          <a:prstGeom prst="rect">
            <a:avLst/>
          </a:prstGeom>
          <a:solidFill>
            <a:schemeClr val="accent1">
              <a:lumMod val="50000"/>
            </a:schemeClr>
          </a:solidFill>
        </p:spPr>
        <p:txBody>
          <a:bodyPr wrap="square">
            <a:spAutoFit/>
          </a:bodyPr>
          <a:lstStyle/>
          <a:p>
            <a:pPr algn="ctr">
              <a:spcAft>
                <a:spcPts val="1200"/>
              </a:spcAft>
            </a:pPr>
            <a:r>
              <a:rPr lang="pl-PL" b="1" dirty="0" smtClean="0">
                <a:solidFill>
                  <a:schemeClr val="bg1"/>
                </a:solidFill>
                <a:latin typeface="+mn-lt"/>
              </a:rPr>
              <a:t>The </a:t>
            </a:r>
            <a:r>
              <a:rPr lang="en-GB" b="1" dirty="0" smtClean="0">
                <a:solidFill>
                  <a:schemeClr val="bg1"/>
                </a:solidFill>
                <a:latin typeface="+mn-lt"/>
              </a:rPr>
              <a:t>Digital </a:t>
            </a:r>
            <a:r>
              <a:rPr lang="en-GB" b="1" dirty="0">
                <a:solidFill>
                  <a:schemeClr val="bg1"/>
                </a:solidFill>
                <a:latin typeface="+mn-lt"/>
              </a:rPr>
              <a:t>Twin </a:t>
            </a:r>
            <a:r>
              <a:rPr lang="en-GB" b="1" dirty="0" smtClean="0">
                <a:solidFill>
                  <a:schemeClr val="bg1"/>
                </a:solidFill>
                <a:latin typeface="+mn-lt"/>
              </a:rPr>
              <a:t>– Philips:                               virtual representation of health status </a:t>
            </a:r>
            <a:endParaRPr lang="en-GB" b="1" dirty="0">
              <a:solidFill>
                <a:schemeClr val="bg1"/>
              </a:solidFill>
              <a:latin typeface="+mn-lt"/>
            </a:endParaRPr>
          </a:p>
        </p:txBody>
      </p:sp>
    </p:spTree>
    <p:extLst>
      <p:ext uri="{BB962C8B-B14F-4D97-AF65-F5344CB8AC3E}">
        <p14:creationId xmlns:p14="http://schemas.microsoft.com/office/powerpoint/2010/main" val="280899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bm-website-assets.s3.amazonaws.com/mdtmag.com/s3fs-public/VPP-ima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Tytuł 4"/>
          <p:cNvSpPr>
            <a:spLocks noGrp="1"/>
          </p:cNvSpPr>
          <p:nvPr>
            <p:ph type="title"/>
          </p:nvPr>
        </p:nvSpPr>
        <p:spPr>
          <a:xfrm>
            <a:off x="219070" y="160338"/>
            <a:ext cx="6515100" cy="4264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l-PL" sz="3200" dirty="0">
                <a:solidFill>
                  <a:schemeClr val="accent1">
                    <a:lumMod val="75000"/>
                  </a:schemeClr>
                </a:solidFill>
              </a:rPr>
              <a:t>In</a:t>
            </a:r>
            <a:r>
              <a:rPr lang="en-GB" sz="3200" dirty="0">
                <a:solidFill>
                  <a:schemeClr val="accent1">
                    <a:lumMod val="75000"/>
                  </a:schemeClr>
                </a:solidFill>
              </a:rPr>
              <a:t> </a:t>
            </a:r>
            <a:r>
              <a:rPr lang="pl-PL" sz="3200" dirty="0" err="1">
                <a:solidFill>
                  <a:schemeClr val="accent1">
                    <a:lumMod val="75000"/>
                  </a:schemeClr>
                </a:solidFill>
              </a:rPr>
              <a:t>Silico</a:t>
            </a:r>
            <a:r>
              <a:rPr lang="pl-PL" sz="3200" dirty="0">
                <a:solidFill>
                  <a:schemeClr val="accent1">
                    <a:lumMod val="75000"/>
                  </a:schemeClr>
                </a:solidFill>
              </a:rPr>
              <a:t> </a:t>
            </a:r>
            <a:r>
              <a:rPr lang="pl-PL" sz="3200" dirty="0" err="1">
                <a:solidFill>
                  <a:schemeClr val="accent1">
                    <a:lumMod val="75000"/>
                  </a:schemeClr>
                </a:solidFill>
              </a:rPr>
              <a:t>Medicine</a:t>
            </a:r>
            <a:r>
              <a:rPr lang="en-GB" sz="3200" dirty="0">
                <a:solidFill>
                  <a:schemeClr val="accent1">
                    <a:lumMod val="75000"/>
                  </a:schemeClr>
                </a:solidFill>
              </a:rPr>
              <a:t>: </a:t>
            </a:r>
            <a:r>
              <a:rPr lang="pl-PL" sz="3200" dirty="0" smtClean="0">
                <a:solidFill>
                  <a:schemeClr val="accent1">
                    <a:lumMod val="75000"/>
                  </a:schemeClr>
                </a:solidFill>
              </a:rPr>
              <a:t>t</a:t>
            </a:r>
            <a:r>
              <a:rPr lang="en-GB" sz="3200" dirty="0" smtClean="0">
                <a:solidFill>
                  <a:schemeClr val="accent1">
                    <a:lumMod val="75000"/>
                  </a:schemeClr>
                </a:solidFill>
              </a:rPr>
              <a:t>he </a:t>
            </a:r>
            <a:r>
              <a:rPr lang="pl-PL" sz="3200" dirty="0" smtClean="0">
                <a:solidFill>
                  <a:schemeClr val="accent1">
                    <a:lumMod val="75000"/>
                  </a:schemeClr>
                </a:solidFill>
              </a:rPr>
              <a:t>c</a:t>
            </a:r>
            <a:r>
              <a:rPr lang="en-GB" sz="3200" dirty="0" err="1" smtClean="0">
                <a:solidFill>
                  <a:schemeClr val="accent1">
                    <a:lumMod val="75000"/>
                  </a:schemeClr>
                </a:solidFill>
              </a:rPr>
              <a:t>oncept</a:t>
            </a:r>
            <a:endParaRPr lang="pl-PL" sz="3200" dirty="0">
              <a:solidFill>
                <a:schemeClr val="accent1">
                  <a:lumMod val="75000"/>
                </a:schemeClr>
              </a:solidFill>
            </a:endParaRPr>
          </a:p>
        </p:txBody>
      </p:sp>
      <p:sp>
        <p:nvSpPr>
          <p:cNvPr id="8" name="Tytuł 1"/>
          <p:cNvSpPr txBox="1">
            <a:spLocks/>
          </p:cNvSpPr>
          <p:nvPr/>
        </p:nvSpPr>
        <p:spPr bwMode="auto">
          <a:xfrm>
            <a:off x="4540390" y="607472"/>
            <a:ext cx="4474840" cy="53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algn="l"/>
            <a:endParaRPr lang="pl-PL" sz="3200" i="1">
              <a:solidFill>
                <a:schemeClr val="accent1">
                  <a:lumMod val="75000"/>
                </a:schemeClr>
              </a:solidFill>
              <a:latin typeface="+mn-lt"/>
            </a:endParaRPr>
          </a:p>
        </p:txBody>
      </p:sp>
      <p:sp>
        <p:nvSpPr>
          <p:cNvPr id="9" name="Prostokąt 8"/>
          <p:cNvSpPr/>
          <p:nvPr/>
        </p:nvSpPr>
        <p:spPr>
          <a:xfrm>
            <a:off x="155576" y="627534"/>
            <a:ext cx="8859655" cy="830997"/>
          </a:xfrm>
          <a:prstGeom prst="rect">
            <a:avLst/>
          </a:prstGeom>
          <a:solidFill>
            <a:schemeClr val="accent1">
              <a:lumMod val="40000"/>
              <a:lumOff val="60000"/>
            </a:schemeClr>
          </a:solidFill>
          <a:ln>
            <a:noFill/>
          </a:ln>
        </p:spPr>
        <p:txBody>
          <a:bodyPr wrap="square">
            <a:spAutoFit/>
          </a:bodyPr>
          <a:lstStyle/>
          <a:p>
            <a:pPr algn="ctr"/>
            <a:r>
              <a:rPr lang="en-US" sz="2400" dirty="0">
                <a:latin typeface="+mn-lt"/>
              </a:rPr>
              <a:t>The </a:t>
            </a:r>
            <a:r>
              <a:rPr lang="en-US" sz="2400" dirty="0">
                <a:latin typeface="+mn-lt"/>
              </a:rPr>
              <a:t>direct use of computer </a:t>
            </a:r>
            <a:r>
              <a:rPr lang="en-US" sz="2400" dirty="0">
                <a:latin typeface="+mn-lt"/>
              </a:rPr>
              <a:t>simulation</a:t>
            </a:r>
          </a:p>
          <a:p>
            <a:pPr algn="ctr"/>
            <a:r>
              <a:rPr lang="en-US" sz="2400" dirty="0">
                <a:latin typeface="+mn-lt"/>
              </a:rPr>
              <a:t>in </a:t>
            </a:r>
            <a:r>
              <a:rPr lang="en-US" sz="2400" dirty="0">
                <a:latin typeface="+mn-lt"/>
              </a:rPr>
              <a:t>the diagnosis, </a:t>
            </a:r>
            <a:r>
              <a:rPr lang="en-US" sz="2400" dirty="0">
                <a:latin typeface="+mn-lt"/>
              </a:rPr>
              <a:t>treatment and </a:t>
            </a:r>
            <a:r>
              <a:rPr lang="en-US" sz="2400" dirty="0">
                <a:latin typeface="+mn-lt"/>
              </a:rPr>
              <a:t>prevention of </a:t>
            </a:r>
            <a:r>
              <a:rPr lang="en-US" sz="2400" dirty="0">
                <a:latin typeface="+mn-lt"/>
              </a:rPr>
              <a:t>disease</a:t>
            </a:r>
            <a:endParaRPr lang="pl-PL" sz="2400" dirty="0">
              <a:latin typeface="+mn-lt"/>
            </a:endParaRPr>
          </a:p>
        </p:txBody>
      </p:sp>
      <p:sp>
        <p:nvSpPr>
          <p:cNvPr id="16" name="Rectangle 15"/>
          <p:cNvSpPr/>
          <p:nvPr/>
        </p:nvSpPr>
        <p:spPr>
          <a:xfrm>
            <a:off x="268968" y="1537717"/>
            <a:ext cx="3232985" cy="923330"/>
          </a:xfrm>
          <a:prstGeom prst="rect">
            <a:avLst/>
          </a:prstGeom>
        </p:spPr>
        <p:txBody>
          <a:bodyPr wrap="square">
            <a:spAutoFit/>
          </a:bodyPr>
          <a:lstStyle/>
          <a:p>
            <a:pPr>
              <a:spcAft>
                <a:spcPts val="1200"/>
              </a:spcAft>
            </a:pPr>
            <a:r>
              <a:rPr lang="en-GB" b="1" dirty="0">
                <a:latin typeface="+mn-lt"/>
              </a:rPr>
              <a:t>Digital Health: </a:t>
            </a:r>
            <a:r>
              <a:rPr lang="en-GB" dirty="0" smtClean="0">
                <a:latin typeface="+mn-lt"/>
              </a:rPr>
              <a:t>the use of information and communication technologies IT for health </a:t>
            </a:r>
            <a:endParaRPr lang="en-GB" dirty="0">
              <a:latin typeface="+mn-lt"/>
            </a:endParaRPr>
          </a:p>
        </p:txBody>
      </p:sp>
      <p:sp>
        <p:nvSpPr>
          <p:cNvPr id="23" name="TextBox 22"/>
          <p:cNvSpPr txBox="1"/>
          <p:nvPr/>
        </p:nvSpPr>
        <p:spPr>
          <a:xfrm>
            <a:off x="3501953" y="1455376"/>
            <a:ext cx="5318520" cy="584775"/>
          </a:xfrm>
          <a:prstGeom prst="rect">
            <a:avLst/>
          </a:prstGeom>
          <a:noFill/>
        </p:spPr>
        <p:txBody>
          <a:bodyPr wrap="square" rtlCol="0">
            <a:spAutoFit/>
          </a:bodyPr>
          <a:lstStyle/>
          <a:p>
            <a:pPr algn="just"/>
            <a:r>
              <a:rPr lang="en-GB" sz="1600" b="1" dirty="0">
                <a:latin typeface="+mn-lt"/>
              </a:rPr>
              <a:t>The Human Factor in Digital </a:t>
            </a:r>
            <a:r>
              <a:rPr lang="en-GB" sz="1600" b="1" dirty="0" smtClean="0">
                <a:latin typeface="+mn-lt"/>
              </a:rPr>
              <a:t>Health</a:t>
            </a:r>
            <a:r>
              <a:rPr lang="pl-PL" sz="1600" b="1" dirty="0" smtClean="0">
                <a:latin typeface="+mn-lt"/>
              </a:rPr>
              <a:t>: i</a:t>
            </a:r>
            <a:r>
              <a:rPr lang="en-GB" sz="1600" dirty="0" smtClean="0">
                <a:latin typeface="+mn-lt"/>
              </a:rPr>
              <a:t>t </a:t>
            </a:r>
            <a:r>
              <a:rPr lang="en-GB" sz="1600" dirty="0" smtClean="0">
                <a:latin typeface="+mn-lt"/>
              </a:rPr>
              <a:t>is not just about the technologies, but also about the </a:t>
            </a:r>
            <a:r>
              <a:rPr lang="en-GB" sz="1600" b="1" dirty="0" smtClean="0">
                <a:latin typeface="+mn-lt"/>
              </a:rPr>
              <a:t>people</a:t>
            </a:r>
            <a:endParaRPr lang="en-GB" sz="1600" b="1" dirty="0">
              <a:latin typeface="+mn-lt"/>
            </a:endParaRPr>
          </a:p>
        </p:txBody>
      </p:sp>
      <p:sp>
        <p:nvSpPr>
          <p:cNvPr id="24" name="TextBox 23"/>
          <p:cNvSpPr txBox="1"/>
          <p:nvPr/>
        </p:nvSpPr>
        <p:spPr>
          <a:xfrm>
            <a:off x="269503" y="2496254"/>
            <a:ext cx="3232450" cy="2523768"/>
          </a:xfrm>
          <a:prstGeom prst="rect">
            <a:avLst/>
          </a:prstGeom>
          <a:noFill/>
        </p:spPr>
        <p:txBody>
          <a:bodyPr wrap="square" rtlCol="0">
            <a:spAutoFit/>
          </a:bodyPr>
          <a:lstStyle/>
          <a:p>
            <a:r>
              <a:rPr lang="en-GB" sz="1400" b="1" dirty="0"/>
              <a:t>Challenges:</a:t>
            </a:r>
            <a:endParaRPr lang="pl-PL" sz="1400" dirty="0" smtClean="0">
              <a:latin typeface="+mj-lt"/>
            </a:endParaRPr>
          </a:p>
          <a:p>
            <a:pPr marL="93663" indent="-93663">
              <a:buFontTx/>
              <a:buChar char="-"/>
            </a:pPr>
            <a:r>
              <a:rPr lang="en-GB" sz="1400" dirty="0" smtClean="0">
                <a:latin typeface="+mj-lt"/>
              </a:rPr>
              <a:t>Engage more people with the “digital healthcare wave”</a:t>
            </a:r>
          </a:p>
          <a:p>
            <a:pPr marL="93663" indent="-93663">
              <a:buFontTx/>
              <a:buChar char="-"/>
            </a:pPr>
            <a:r>
              <a:rPr lang="en-GB" sz="1400" dirty="0" smtClean="0">
                <a:latin typeface="+mj-lt"/>
              </a:rPr>
              <a:t>User-centred designed solutions and reduce complexity</a:t>
            </a:r>
          </a:p>
          <a:p>
            <a:pPr marL="93663" indent="-93663">
              <a:buFontTx/>
              <a:buChar char="-"/>
            </a:pPr>
            <a:r>
              <a:rPr lang="en-GB" sz="1400" dirty="0" smtClean="0">
                <a:latin typeface="+mj-lt"/>
              </a:rPr>
              <a:t>Training </a:t>
            </a:r>
            <a:r>
              <a:rPr lang="en-GB" sz="1400" dirty="0" smtClean="0">
                <a:latin typeface="+mn-lt"/>
              </a:rPr>
              <a:t>healthcare</a:t>
            </a:r>
            <a:r>
              <a:rPr lang="en-GB" sz="1400" dirty="0" smtClean="0">
                <a:latin typeface="+mj-lt"/>
              </a:rPr>
              <a:t> workforce</a:t>
            </a:r>
          </a:p>
          <a:p>
            <a:pPr marL="93663" indent="-93663">
              <a:buFontTx/>
              <a:buChar char="-"/>
            </a:pPr>
            <a:r>
              <a:rPr lang="en-GB" sz="1400" dirty="0" smtClean="0">
                <a:latin typeface="+mj-lt"/>
              </a:rPr>
              <a:t>Protect the data</a:t>
            </a:r>
          </a:p>
          <a:p>
            <a:pPr marL="93663" indent="-93663">
              <a:buFontTx/>
              <a:buChar char="-"/>
            </a:pPr>
            <a:r>
              <a:rPr lang="en-GB" sz="1400" dirty="0" smtClean="0">
                <a:latin typeface="+mj-lt"/>
              </a:rPr>
              <a:t>Research translation to the clinic and in business</a:t>
            </a:r>
          </a:p>
          <a:p>
            <a:pPr marL="93663" indent="-93663">
              <a:buFontTx/>
              <a:buChar char="-"/>
            </a:pPr>
            <a:r>
              <a:rPr lang="en-GB" sz="1400" dirty="0" smtClean="0">
                <a:latin typeface="+mj-lt"/>
              </a:rPr>
              <a:t>More engagement with business and evaluation of risks</a:t>
            </a:r>
            <a:endParaRPr lang="en-GB" sz="1400" dirty="0">
              <a:latin typeface="+mj-lt"/>
            </a:endParaRPr>
          </a:p>
        </p:txBody>
      </p:sp>
      <p:pic>
        <p:nvPicPr>
          <p:cNvPr id="25" name="Picture 24"/>
          <p:cNvPicPr>
            <a:picLocks noChangeAspect="1"/>
          </p:cNvPicPr>
          <p:nvPr/>
        </p:nvPicPr>
        <p:blipFill>
          <a:blip r:embed="rId2"/>
          <a:stretch>
            <a:fillRect/>
          </a:stretch>
        </p:blipFill>
        <p:spPr>
          <a:xfrm>
            <a:off x="3501953" y="2216242"/>
            <a:ext cx="5102495" cy="2659764"/>
          </a:xfrm>
          <a:prstGeom prst="rect">
            <a:avLst/>
          </a:prstGeom>
        </p:spPr>
      </p:pic>
      <p:sp>
        <p:nvSpPr>
          <p:cNvPr id="26" name="TextBox 25"/>
          <p:cNvSpPr txBox="1"/>
          <p:nvPr/>
        </p:nvSpPr>
        <p:spPr>
          <a:xfrm>
            <a:off x="3851921" y="4803998"/>
            <a:ext cx="2654225" cy="246221"/>
          </a:xfrm>
          <a:prstGeom prst="rect">
            <a:avLst/>
          </a:prstGeom>
          <a:noFill/>
        </p:spPr>
        <p:txBody>
          <a:bodyPr wrap="square" rtlCol="0">
            <a:spAutoFit/>
          </a:bodyPr>
          <a:lstStyle/>
          <a:p>
            <a:r>
              <a:rPr lang="en-GB" sz="1000" dirty="0" err="1" smtClean="0"/>
              <a:t>Greenhalgh</a:t>
            </a:r>
            <a:r>
              <a:rPr lang="en-GB" sz="1000" dirty="0" smtClean="0"/>
              <a:t> et al, J Med Internet Research</a:t>
            </a:r>
            <a:endParaRPr lang="en-GB" sz="1000" dirty="0"/>
          </a:p>
        </p:txBody>
      </p:sp>
    </p:spTree>
    <p:extLst>
      <p:ext uri="{BB962C8B-B14F-4D97-AF65-F5344CB8AC3E}">
        <p14:creationId xmlns:p14="http://schemas.microsoft.com/office/powerpoint/2010/main" val="108435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zaokrąglony 16"/>
          <p:cNvSpPr/>
          <p:nvPr/>
        </p:nvSpPr>
        <p:spPr>
          <a:xfrm>
            <a:off x="251520" y="3435846"/>
            <a:ext cx="6392686" cy="1584176"/>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698" name="Picture 2" descr="http://www.vph-institute.org/upload/modello3d_51b1f0e32d8b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944724"/>
            <a:ext cx="2293524" cy="362524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7547" y="195486"/>
            <a:ext cx="8686209" cy="74923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t>SANO - The C</a:t>
            </a:r>
            <a:r>
              <a:rPr lang="en-US" sz="2400" b="1" dirty="0" smtClean="0"/>
              <a:t>entre </a:t>
            </a:r>
            <a:r>
              <a:rPr lang="en-US" sz="2400" b="1" dirty="0"/>
              <a:t>for New Methods </a:t>
            </a:r>
          </a:p>
          <a:p>
            <a:pPr algn="ctr"/>
            <a:r>
              <a:rPr lang="en-US" sz="2400" b="1" dirty="0"/>
              <a:t>in Computational Diagnostics and </a:t>
            </a:r>
            <a:r>
              <a:rPr lang="en-US" sz="2400" b="1" dirty="0" err="1"/>
              <a:t>Personalised</a:t>
            </a:r>
            <a:r>
              <a:rPr lang="en-US" sz="2400" b="1" dirty="0"/>
              <a:t> </a:t>
            </a:r>
            <a:r>
              <a:rPr lang="en-US" sz="2400" b="1" dirty="0" smtClean="0"/>
              <a:t>Therapy</a:t>
            </a:r>
            <a:endParaRPr lang="en-GB" sz="2400" dirty="0"/>
          </a:p>
        </p:txBody>
      </p:sp>
      <p:sp>
        <p:nvSpPr>
          <p:cNvPr id="3" name="Prostokąt 2"/>
          <p:cNvSpPr/>
          <p:nvPr/>
        </p:nvSpPr>
        <p:spPr>
          <a:xfrm>
            <a:off x="395536" y="1034608"/>
            <a:ext cx="6480720" cy="2185214"/>
          </a:xfrm>
          <a:prstGeom prst="rect">
            <a:avLst/>
          </a:prstGeom>
        </p:spPr>
        <p:txBody>
          <a:bodyPr wrap="square">
            <a:spAutoFit/>
          </a:bodyPr>
          <a:lstStyle/>
          <a:p>
            <a:r>
              <a:rPr lang="en-US" dirty="0" smtClean="0"/>
              <a:t>The </a:t>
            </a:r>
            <a:r>
              <a:rPr lang="pl-PL" dirty="0"/>
              <a:t>a</a:t>
            </a:r>
            <a:r>
              <a:rPr lang="en-US" dirty="0" err="1" smtClean="0"/>
              <a:t>pplied</a:t>
            </a:r>
            <a:r>
              <a:rPr lang="en-US" dirty="0" smtClean="0"/>
              <a:t> </a:t>
            </a:r>
            <a:r>
              <a:rPr lang="pl-PL" dirty="0"/>
              <a:t>r</a:t>
            </a:r>
            <a:r>
              <a:rPr lang="en-US" dirty="0" err="1" smtClean="0"/>
              <a:t>es</a:t>
            </a:r>
            <a:r>
              <a:rPr lang="pl-PL" dirty="0" smtClean="0"/>
              <a:t>e</a:t>
            </a:r>
            <a:r>
              <a:rPr lang="en-US" dirty="0" smtClean="0"/>
              <a:t>arch</a:t>
            </a:r>
            <a:r>
              <a:rPr lang="pl-PL" dirty="0" smtClean="0"/>
              <a:t> </a:t>
            </a:r>
            <a:r>
              <a:rPr lang="pl-PL" dirty="0" err="1" smtClean="0"/>
              <a:t>centre</a:t>
            </a:r>
            <a:r>
              <a:rPr lang="pl-PL" dirty="0" smtClean="0"/>
              <a:t> </a:t>
            </a:r>
            <a:r>
              <a:rPr lang="en-US" dirty="0" smtClean="0"/>
              <a:t>and </a:t>
            </a:r>
            <a:r>
              <a:rPr lang="en-US" dirty="0"/>
              <a:t>the </a:t>
            </a:r>
            <a:r>
              <a:rPr lang="pl-PL" dirty="0"/>
              <a:t>c</a:t>
            </a:r>
            <a:r>
              <a:rPr lang="en-US" dirty="0" err="1" smtClean="0"/>
              <a:t>ollaboration</a:t>
            </a:r>
            <a:r>
              <a:rPr lang="en-US" dirty="0" smtClean="0"/>
              <a:t> </a:t>
            </a:r>
            <a:r>
              <a:rPr lang="pl-PL" dirty="0"/>
              <a:t>p</a:t>
            </a:r>
            <a:r>
              <a:rPr lang="en-US" dirty="0" err="1" smtClean="0"/>
              <a:t>latform</a:t>
            </a:r>
            <a:r>
              <a:rPr lang="pl-PL" dirty="0" smtClean="0"/>
              <a:t> </a:t>
            </a:r>
            <a:r>
              <a:rPr lang="en-US" dirty="0" smtClean="0">
                <a:latin typeface="+mn-lt"/>
                <a:ea typeface="Calibri"/>
              </a:rPr>
              <a:t>for…</a:t>
            </a:r>
            <a:endParaRPr lang="pl-PL" dirty="0" smtClean="0">
              <a:latin typeface="+mn-lt"/>
              <a:ea typeface="Calibri"/>
            </a:endParaRPr>
          </a:p>
          <a:p>
            <a:pPr marL="342900" indent="-342900">
              <a:spcAft>
                <a:spcPts val="1200"/>
              </a:spcAft>
              <a:buFont typeface="Arial" panose="020B0604020202020204" pitchFamily="34" charset="0"/>
              <a:buChar char="•"/>
            </a:pPr>
            <a:r>
              <a:rPr lang="pl-PL" dirty="0" smtClean="0">
                <a:latin typeface="+mn-lt"/>
                <a:ea typeface="Calibri"/>
              </a:rPr>
              <a:t>t</a:t>
            </a:r>
            <a:r>
              <a:rPr lang="en-US" dirty="0" smtClean="0">
                <a:latin typeface="+mn-lt"/>
                <a:ea typeface="Calibri"/>
              </a:rPr>
              <a:t>he </a:t>
            </a:r>
            <a:r>
              <a:rPr lang="en-US" dirty="0">
                <a:latin typeface="+mn-lt"/>
                <a:ea typeface="Calibri"/>
              </a:rPr>
              <a:t>identification, development and implementation of new techniques for </a:t>
            </a:r>
            <a:r>
              <a:rPr lang="pl-PL" b="1" i="1" dirty="0">
                <a:solidFill>
                  <a:schemeClr val="accent1">
                    <a:lumMod val="75000"/>
                  </a:schemeClr>
                </a:solidFill>
                <a:latin typeface="+mn-lt"/>
                <a:ea typeface="Calibri"/>
              </a:rPr>
              <a:t>in</a:t>
            </a:r>
            <a:r>
              <a:rPr lang="en-GB" b="1" i="1" dirty="0">
                <a:solidFill>
                  <a:schemeClr val="accent1">
                    <a:lumMod val="75000"/>
                  </a:schemeClr>
                </a:solidFill>
                <a:latin typeface="+mn-lt"/>
                <a:ea typeface="Calibri"/>
              </a:rPr>
              <a:t> </a:t>
            </a:r>
            <a:r>
              <a:rPr lang="pl-PL" b="1" i="1" dirty="0" err="1">
                <a:solidFill>
                  <a:schemeClr val="accent1">
                    <a:lumMod val="75000"/>
                  </a:schemeClr>
                </a:solidFill>
                <a:latin typeface="+mn-lt"/>
                <a:ea typeface="Calibri"/>
              </a:rPr>
              <a:t>Silico</a:t>
            </a:r>
            <a:r>
              <a:rPr lang="pl-PL" b="1" i="1" dirty="0">
                <a:solidFill>
                  <a:schemeClr val="accent1">
                    <a:lumMod val="75000"/>
                  </a:schemeClr>
                </a:solidFill>
                <a:latin typeface="+mn-lt"/>
                <a:ea typeface="Calibri"/>
              </a:rPr>
              <a:t> </a:t>
            </a:r>
            <a:r>
              <a:rPr lang="en-US" b="1" dirty="0">
                <a:solidFill>
                  <a:schemeClr val="accent1">
                    <a:lumMod val="75000"/>
                  </a:schemeClr>
                </a:solidFill>
                <a:latin typeface="+mn-lt"/>
                <a:ea typeface="Calibri"/>
              </a:rPr>
              <a:t>Medicine;</a:t>
            </a:r>
            <a:r>
              <a:rPr lang="en-US" b="1" dirty="0">
                <a:latin typeface="+mn-lt"/>
                <a:ea typeface="Calibri"/>
              </a:rPr>
              <a:t> </a:t>
            </a:r>
          </a:p>
          <a:p>
            <a:pPr marL="342900" indent="-342900">
              <a:spcAft>
                <a:spcPts val="1200"/>
              </a:spcAft>
              <a:buFont typeface="Arial" panose="020B0604020202020204" pitchFamily="34" charset="0"/>
              <a:buChar char="•"/>
            </a:pPr>
            <a:r>
              <a:rPr lang="pl-PL" dirty="0">
                <a:latin typeface="+mn-lt"/>
                <a:ea typeface="Calibri"/>
              </a:rPr>
              <a:t>s</a:t>
            </a:r>
            <a:r>
              <a:rPr lang="en-US" dirty="0" err="1" smtClean="0">
                <a:latin typeface="+mn-lt"/>
                <a:ea typeface="Calibri"/>
              </a:rPr>
              <a:t>ustained</a:t>
            </a:r>
            <a:r>
              <a:rPr lang="en-US" dirty="0" smtClean="0">
                <a:latin typeface="+mn-lt"/>
                <a:ea typeface="Calibri"/>
              </a:rPr>
              <a:t> </a:t>
            </a:r>
            <a:r>
              <a:rPr lang="en-US" dirty="0">
                <a:latin typeface="+mn-lt"/>
                <a:ea typeface="Calibri"/>
              </a:rPr>
              <a:t>industrial success through constant innovation, intellectual property, practical </a:t>
            </a:r>
            <a:r>
              <a:rPr lang="pl-PL" dirty="0" err="1">
                <a:latin typeface="+mn-lt"/>
                <a:ea typeface="Calibri"/>
              </a:rPr>
              <a:t>healthcare</a:t>
            </a:r>
            <a:r>
              <a:rPr lang="en-GB" dirty="0">
                <a:latin typeface="+mn-lt"/>
                <a:ea typeface="Calibri"/>
              </a:rPr>
              <a:t> developments</a:t>
            </a:r>
            <a:r>
              <a:rPr lang="pl-PL" dirty="0">
                <a:latin typeface="+mn-lt"/>
                <a:ea typeface="Calibri"/>
              </a:rPr>
              <a:t>, </a:t>
            </a:r>
            <a:r>
              <a:rPr lang="en-US" dirty="0">
                <a:latin typeface="+mn-lt"/>
                <a:ea typeface="Calibri"/>
              </a:rPr>
              <a:t>higher education </a:t>
            </a:r>
            <a:r>
              <a:rPr lang="en-US" dirty="0" err="1">
                <a:latin typeface="+mn-lt"/>
                <a:ea typeface="Calibri"/>
              </a:rPr>
              <a:t>programmes</a:t>
            </a:r>
            <a:r>
              <a:rPr lang="en-US" dirty="0">
                <a:latin typeface="+mn-lt"/>
                <a:ea typeface="Calibri"/>
              </a:rPr>
              <a:t> and professional training. </a:t>
            </a:r>
            <a:endParaRPr lang="pl-PL" dirty="0">
              <a:latin typeface="+mn-lt"/>
            </a:endParaRPr>
          </a:p>
        </p:txBody>
      </p:sp>
      <p:sp>
        <p:nvSpPr>
          <p:cNvPr id="6" name="Prostokąt 5"/>
          <p:cNvSpPr/>
          <p:nvPr/>
        </p:nvSpPr>
        <p:spPr>
          <a:xfrm>
            <a:off x="251520" y="3435846"/>
            <a:ext cx="6264696" cy="369332"/>
          </a:xfrm>
          <a:prstGeom prst="rect">
            <a:avLst/>
          </a:prstGeom>
        </p:spPr>
        <p:txBody>
          <a:bodyPr wrap="square">
            <a:spAutoFit/>
          </a:bodyPr>
          <a:lstStyle/>
          <a:p>
            <a:r>
              <a:rPr lang="pl-PL" dirty="0" smtClean="0">
                <a:latin typeface="+mn-lt"/>
              </a:rPr>
              <a:t>Centre </a:t>
            </a:r>
            <a:r>
              <a:rPr lang="pl-PL" dirty="0" err="1" smtClean="0">
                <a:latin typeface="+mn-lt"/>
              </a:rPr>
              <a:t>will</a:t>
            </a:r>
            <a:r>
              <a:rPr lang="pl-PL" dirty="0" smtClean="0">
                <a:latin typeface="+mn-lt"/>
              </a:rPr>
              <a:t> be </a:t>
            </a:r>
            <a:r>
              <a:rPr lang="pl-PL" dirty="0" err="1" smtClean="0">
                <a:latin typeface="+mn-lt"/>
              </a:rPr>
              <a:t>established</a:t>
            </a:r>
            <a:r>
              <a:rPr lang="pl-PL" dirty="0" smtClean="0">
                <a:latin typeface="+mn-lt"/>
              </a:rPr>
              <a:t> as a F</a:t>
            </a:r>
            <a:r>
              <a:rPr lang="en-US" dirty="0" err="1" smtClean="0">
                <a:latin typeface="+mn-lt"/>
              </a:rPr>
              <a:t>oundation</a:t>
            </a:r>
            <a:r>
              <a:rPr lang="en-US" dirty="0" smtClean="0">
                <a:latin typeface="+mn-lt"/>
              </a:rPr>
              <a:t> </a:t>
            </a:r>
            <a:r>
              <a:rPr lang="pl-PL" dirty="0" smtClean="0">
                <a:latin typeface="+mn-lt"/>
              </a:rPr>
              <a:t>in K</a:t>
            </a:r>
            <a:r>
              <a:rPr lang="en-US" dirty="0" err="1" smtClean="0">
                <a:latin typeface="+mn-lt"/>
              </a:rPr>
              <a:t>rakow</a:t>
            </a:r>
            <a:r>
              <a:rPr lang="pl-PL" dirty="0" smtClean="0">
                <a:latin typeface="+mn-lt"/>
              </a:rPr>
              <a:t>, Poland </a:t>
            </a:r>
            <a:r>
              <a:rPr lang="en-US" dirty="0" smtClean="0">
                <a:latin typeface="+mn-lt"/>
              </a:rPr>
              <a:t> </a:t>
            </a:r>
            <a:r>
              <a:rPr lang="pl-PL" dirty="0" smtClean="0">
                <a:latin typeface="+mn-lt"/>
              </a:rPr>
              <a:t>by:  </a:t>
            </a:r>
            <a:endParaRPr lang="en-US" b="1" dirty="0">
              <a:latin typeface="+mn-lt"/>
            </a:endParaRPr>
          </a:p>
        </p:txBody>
      </p:sp>
      <p:grpSp>
        <p:nvGrpSpPr>
          <p:cNvPr id="16" name="Grupa 15"/>
          <p:cNvGrpSpPr/>
          <p:nvPr/>
        </p:nvGrpSpPr>
        <p:grpSpPr>
          <a:xfrm>
            <a:off x="1400398" y="3979664"/>
            <a:ext cx="993859" cy="816567"/>
            <a:chOff x="1366807" y="4092384"/>
            <a:chExt cx="993859" cy="816567"/>
          </a:xfrm>
        </p:grpSpPr>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807" y="4424445"/>
              <a:ext cx="993859" cy="484506"/>
            </a:xfrm>
            <a:prstGeom prst="rect">
              <a:avLst/>
            </a:prstGeom>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92384"/>
              <a:ext cx="920078" cy="279566"/>
            </a:xfrm>
            <a:prstGeom prst="rect">
              <a:avLst/>
            </a:prstGeom>
          </p:spPr>
        </p:pic>
      </p:grpSp>
      <p:pic>
        <p:nvPicPr>
          <p:cNvPr id="12" name="Obraz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038" y="4183703"/>
            <a:ext cx="1439349" cy="408489"/>
          </a:xfrm>
          <a:prstGeom prst="rect">
            <a:avLst/>
          </a:prstGeom>
        </p:spPr>
      </p:pic>
      <p:pic>
        <p:nvPicPr>
          <p:cNvPr id="13" name="Obraz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3168" y="4210353"/>
            <a:ext cx="1108188" cy="355189"/>
          </a:xfrm>
          <a:prstGeom prst="rect">
            <a:avLst/>
          </a:prstGeom>
        </p:spPr>
      </p:pic>
      <p:pic>
        <p:nvPicPr>
          <p:cNvPr id="14" name="Obraz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4176109"/>
            <a:ext cx="848070" cy="423676"/>
          </a:xfrm>
          <a:prstGeom prst="rect">
            <a:avLst/>
          </a:prstGeom>
        </p:spPr>
      </p:pic>
      <p:grpSp>
        <p:nvGrpSpPr>
          <p:cNvPr id="7" name="Grupa 6"/>
          <p:cNvGrpSpPr/>
          <p:nvPr/>
        </p:nvGrpSpPr>
        <p:grpSpPr>
          <a:xfrm>
            <a:off x="267547" y="3878745"/>
            <a:ext cx="848070" cy="1018405"/>
            <a:chOff x="267547" y="3890546"/>
            <a:chExt cx="848070" cy="1018405"/>
          </a:xfrm>
        </p:grpSpPr>
        <p:pic>
          <p:nvPicPr>
            <p:cNvPr id="9" name="Picture 2"/>
            <p:cNvPicPr>
              <a:picLocks noChangeAspect="1" noChangeArrowheads="1"/>
            </p:cNvPicPr>
            <p:nvPr/>
          </p:nvPicPr>
          <p:blipFill>
            <a:blip r:embed="rId9" cstate="print"/>
            <a:srcRect/>
            <a:stretch>
              <a:fillRect/>
            </a:stretch>
          </p:blipFill>
          <p:spPr bwMode="auto">
            <a:xfrm>
              <a:off x="423592" y="4343191"/>
              <a:ext cx="315731" cy="565760"/>
            </a:xfrm>
            <a:prstGeom prst="rect">
              <a:avLst/>
            </a:prstGeom>
            <a:noFill/>
            <a:ln w="9525">
              <a:noFill/>
              <a:miter lim="800000"/>
              <a:headEnd/>
              <a:tailEnd/>
            </a:ln>
            <a:effectLst/>
          </p:spPr>
        </p:pic>
        <p:pic>
          <p:nvPicPr>
            <p:cNvPr id="15" name="Picture 2" descr="E:\Teaming2\cyfronet_logo_kol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547" y="3890546"/>
              <a:ext cx="848070" cy="409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184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23478"/>
            <a:ext cx="8229600" cy="4935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l-PL" sz="3200" dirty="0">
                <a:solidFill>
                  <a:schemeClr val="accent1">
                    <a:lumMod val="75000"/>
                  </a:schemeClr>
                </a:solidFill>
              </a:rPr>
              <a:t>SANO </a:t>
            </a:r>
            <a:r>
              <a:rPr lang="pl-PL" sz="3200" dirty="0" err="1">
                <a:solidFill>
                  <a:schemeClr val="accent1">
                    <a:lumMod val="75000"/>
                  </a:schemeClr>
                </a:solidFill>
              </a:rPr>
              <a:t>objectives</a:t>
            </a:r>
            <a:r>
              <a:rPr lang="pl-PL" sz="3200" dirty="0">
                <a:solidFill>
                  <a:schemeClr val="accent1">
                    <a:lumMod val="75000"/>
                  </a:schemeClr>
                </a:solidFill>
              </a:rPr>
              <a:t> </a:t>
            </a:r>
            <a:endParaRPr lang="pl-PL" sz="3200" dirty="0">
              <a:solidFill>
                <a:schemeClr val="accent1">
                  <a:lumMod val="75000"/>
                </a:schemeClr>
              </a:solidFill>
            </a:endParaRPr>
          </a:p>
        </p:txBody>
      </p:sp>
      <p:sp>
        <p:nvSpPr>
          <p:cNvPr id="4" name="Pięciokąt 3"/>
          <p:cNvSpPr/>
          <p:nvPr/>
        </p:nvSpPr>
        <p:spPr>
          <a:xfrm>
            <a:off x="323528" y="627534"/>
            <a:ext cx="3672408" cy="3744416"/>
          </a:xfrm>
          <a:prstGeom prst="homePlate">
            <a:avLst>
              <a:gd name="adj" fmla="val 944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a:spcAft>
                <a:spcPts val="600"/>
              </a:spcAft>
              <a:buFont typeface="Arial" panose="020B0604020202020204" pitchFamily="34" charset="0"/>
              <a:buChar char="•"/>
            </a:pPr>
            <a:r>
              <a:rPr lang="en-GB" dirty="0"/>
              <a:t>the development of new technologies for prevention, diagnosis and therapy;</a:t>
            </a:r>
            <a:endParaRPr lang="pl-PL" dirty="0"/>
          </a:p>
          <a:p>
            <a:pPr marL="180975" lvl="0" indent="-180975">
              <a:spcAft>
                <a:spcPts val="600"/>
              </a:spcAft>
              <a:buFont typeface="Arial" panose="020B0604020202020204" pitchFamily="34" charset="0"/>
              <a:buChar char="•"/>
            </a:pPr>
            <a:r>
              <a:rPr lang="en-GB" dirty="0"/>
              <a:t>integration of existing and novel preventive, diagnostic and therapeutic solutions to increase clinical objectivity and improve outcomes for patient benefit;</a:t>
            </a:r>
            <a:endParaRPr lang="pl-PL" dirty="0"/>
          </a:p>
          <a:p>
            <a:pPr marL="180975" lvl="0" indent="-180975">
              <a:spcAft>
                <a:spcPts val="600"/>
              </a:spcAft>
              <a:buFont typeface="Arial" panose="020B0604020202020204" pitchFamily="34" charset="0"/>
              <a:buChar char="•"/>
            </a:pPr>
            <a:r>
              <a:rPr lang="en-US" dirty="0"/>
              <a:t>acceleration of regulatory and certification processes for clinical usage of computational </a:t>
            </a:r>
            <a:r>
              <a:rPr lang="en-US" dirty="0" smtClean="0"/>
              <a:t>technologies</a:t>
            </a:r>
            <a:r>
              <a:rPr lang="pl-PL" dirty="0" smtClean="0"/>
              <a:t>;</a:t>
            </a:r>
            <a:endParaRPr lang="pl-PL" dirty="0"/>
          </a:p>
        </p:txBody>
      </p:sp>
      <p:sp>
        <p:nvSpPr>
          <p:cNvPr id="9" name="Prostokąt zaokrąglony 8"/>
          <p:cNvSpPr/>
          <p:nvPr/>
        </p:nvSpPr>
        <p:spPr>
          <a:xfrm>
            <a:off x="3996662" y="627534"/>
            <a:ext cx="2231522" cy="3744416"/>
          </a:xfrm>
          <a:prstGeom prst="roundRect">
            <a:avLst>
              <a:gd name="adj" fmla="val 4680"/>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spcAft>
                <a:spcPts val="600"/>
              </a:spcAft>
              <a:buFont typeface="Arial" panose="020B0604020202020204" pitchFamily="34" charset="0"/>
              <a:buChar char="•"/>
            </a:pPr>
            <a:r>
              <a:rPr lang="pl-PL" sz="1600" b="1" dirty="0" err="1">
                <a:solidFill>
                  <a:schemeClr val="accent1">
                    <a:lumMod val="50000"/>
                  </a:schemeClr>
                </a:solidFill>
              </a:rPr>
              <a:t>Clinical</a:t>
            </a:r>
            <a:r>
              <a:rPr lang="pl-PL" sz="1600" b="1" dirty="0">
                <a:solidFill>
                  <a:schemeClr val="accent1">
                    <a:lumMod val="50000"/>
                  </a:schemeClr>
                </a:solidFill>
              </a:rPr>
              <a:t> </a:t>
            </a:r>
            <a:r>
              <a:rPr lang="pl-PL" sz="1600" b="1" dirty="0" err="1">
                <a:solidFill>
                  <a:schemeClr val="accent1">
                    <a:lumMod val="50000"/>
                  </a:schemeClr>
                </a:solidFill>
              </a:rPr>
              <a:t>Decision</a:t>
            </a:r>
            <a:r>
              <a:rPr lang="pl-PL" sz="1600" b="1" dirty="0">
                <a:solidFill>
                  <a:schemeClr val="accent1">
                    <a:lumMod val="50000"/>
                  </a:schemeClr>
                </a:solidFill>
              </a:rPr>
              <a:t> </a:t>
            </a:r>
            <a:r>
              <a:rPr lang="pl-PL" sz="1600" b="1" dirty="0" err="1">
                <a:solidFill>
                  <a:schemeClr val="accent1">
                    <a:lumMod val="50000"/>
                  </a:schemeClr>
                </a:solidFill>
              </a:rPr>
              <a:t>Support</a:t>
            </a:r>
            <a:r>
              <a:rPr lang="pl-PL" sz="1600" b="1" dirty="0">
                <a:solidFill>
                  <a:schemeClr val="accent1">
                    <a:lumMod val="50000"/>
                  </a:schemeClr>
                </a:solidFill>
              </a:rPr>
              <a:t> </a:t>
            </a:r>
            <a:r>
              <a:rPr lang="pl-PL" sz="1600" b="1" dirty="0" smtClean="0">
                <a:solidFill>
                  <a:schemeClr val="accent1">
                    <a:lumMod val="50000"/>
                  </a:schemeClr>
                </a:solidFill>
              </a:rPr>
              <a:t>Systems </a:t>
            </a:r>
            <a:r>
              <a:rPr lang="pl-PL" sz="1600" b="1" dirty="0">
                <a:solidFill>
                  <a:schemeClr val="accent1">
                    <a:lumMod val="50000"/>
                  </a:schemeClr>
                </a:solidFill>
              </a:rPr>
              <a:t>(CDSS)</a:t>
            </a:r>
          </a:p>
          <a:p>
            <a:pPr marL="180975" indent="-180975">
              <a:spcAft>
                <a:spcPts val="600"/>
              </a:spcAft>
              <a:buFont typeface="Arial" panose="020B0604020202020204" pitchFamily="34" charset="0"/>
              <a:buChar char="•"/>
            </a:pPr>
            <a:r>
              <a:rPr lang="pl-PL" sz="1600" b="1" dirty="0" err="1">
                <a:solidFill>
                  <a:schemeClr val="accent1">
                    <a:lumMod val="50000"/>
                  </a:schemeClr>
                </a:solidFill>
              </a:rPr>
              <a:t>Clinical</a:t>
            </a:r>
            <a:r>
              <a:rPr lang="pl-PL" sz="1600" b="1" dirty="0">
                <a:solidFill>
                  <a:schemeClr val="accent1">
                    <a:lumMod val="50000"/>
                  </a:schemeClr>
                </a:solidFill>
              </a:rPr>
              <a:t> Trial </a:t>
            </a:r>
            <a:r>
              <a:rPr lang="pl-PL" sz="1600" b="1" dirty="0" err="1">
                <a:solidFill>
                  <a:schemeClr val="accent1">
                    <a:lumMod val="50000"/>
                  </a:schemeClr>
                </a:solidFill>
              </a:rPr>
              <a:t>Simulation</a:t>
            </a:r>
            <a:r>
              <a:rPr lang="pl-PL" sz="1600" b="1" dirty="0">
                <a:solidFill>
                  <a:schemeClr val="accent1">
                    <a:lumMod val="50000"/>
                  </a:schemeClr>
                </a:solidFill>
              </a:rPr>
              <a:t> (CTS) </a:t>
            </a:r>
          </a:p>
          <a:p>
            <a:pPr marL="180975" indent="-180975">
              <a:spcAft>
                <a:spcPts val="600"/>
              </a:spcAft>
              <a:buFont typeface="Arial" panose="020B0604020202020204" pitchFamily="34" charset="0"/>
              <a:buChar char="•"/>
            </a:pPr>
            <a:r>
              <a:rPr lang="pl-PL" sz="1600" b="1" dirty="0" err="1">
                <a:solidFill>
                  <a:schemeClr val="accent1">
                    <a:lumMod val="50000"/>
                  </a:schemeClr>
                </a:solidFill>
              </a:rPr>
              <a:t>Automated</a:t>
            </a:r>
            <a:r>
              <a:rPr lang="pl-PL" sz="1600" b="1" dirty="0">
                <a:solidFill>
                  <a:schemeClr val="accent1">
                    <a:lumMod val="50000"/>
                  </a:schemeClr>
                </a:solidFill>
              </a:rPr>
              <a:t> </a:t>
            </a:r>
            <a:r>
              <a:rPr lang="pl-PL" sz="1600" b="1" dirty="0" err="1">
                <a:solidFill>
                  <a:schemeClr val="accent1">
                    <a:lumMod val="50000"/>
                  </a:schemeClr>
                </a:solidFill>
              </a:rPr>
              <a:t>Clinical</a:t>
            </a:r>
            <a:r>
              <a:rPr lang="pl-PL" sz="1600" b="1" dirty="0">
                <a:solidFill>
                  <a:schemeClr val="accent1">
                    <a:lumMod val="50000"/>
                  </a:schemeClr>
                </a:solidFill>
              </a:rPr>
              <a:t> Data Analysis</a:t>
            </a:r>
          </a:p>
          <a:p>
            <a:pPr marL="180975" indent="-180975">
              <a:spcAft>
                <a:spcPts val="600"/>
              </a:spcAft>
              <a:buFont typeface="Arial" panose="020B0604020202020204" pitchFamily="34" charset="0"/>
              <a:buChar char="•"/>
            </a:pPr>
            <a:r>
              <a:rPr lang="pl-PL" sz="1600" b="1" dirty="0">
                <a:solidFill>
                  <a:schemeClr val="accent1">
                    <a:lumMod val="50000"/>
                  </a:schemeClr>
                </a:solidFill>
              </a:rPr>
              <a:t>In </a:t>
            </a:r>
            <a:r>
              <a:rPr lang="pl-PL" sz="1600" b="1" dirty="0" err="1">
                <a:solidFill>
                  <a:schemeClr val="accent1">
                    <a:lumMod val="50000"/>
                  </a:schemeClr>
                </a:solidFill>
              </a:rPr>
              <a:t>silico</a:t>
            </a:r>
            <a:r>
              <a:rPr lang="pl-PL" sz="1600" b="1" dirty="0">
                <a:solidFill>
                  <a:schemeClr val="accent1">
                    <a:lumMod val="50000"/>
                  </a:schemeClr>
                </a:solidFill>
              </a:rPr>
              <a:t> </a:t>
            </a:r>
            <a:r>
              <a:rPr lang="pl-PL" sz="1600" b="1" dirty="0" err="1">
                <a:solidFill>
                  <a:schemeClr val="accent1">
                    <a:lumMod val="50000"/>
                  </a:schemeClr>
                </a:solidFill>
              </a:rPr>
              <a:t>device</a:t>
            </a:r>
            <a:r>
              <a:rPr lang="pl-PL" sz="1600" b="1" dirty="0">
                <a:solidFill>
                  <a:schemeClr val="accent1">
                    <a:lumMod val="50000"/>
                  </a:schemeClr>
                </a:solidFill>
              </a:rPr>
              <a:t> development</a:t>
            </a:r>
          </a:p>
          <a:p>
            <a:pPr marL="180975" indent="-180975">
              <a:spcAft>
                <a:spcPts val="600"/>
              </a:spcAft>
              <a:buFont typeface="Arial" panose="020B0604020202020204" pitchFamily="34" charset="0"/>
              <a:buChar char="•"/>
            </a:pPr>
            <a:r>
              <a:rPr lang="pl-PL" sz="1600" b="1" dirty="0">
                <a:solidFill>
                  <a:schemeClr val="accent1">
                    <a:lumMod val="50000"/>
                  </a:schemeClr>
                </a:solidFill>
              </a:rPr>
              <a:t>In </a:t>
            </a:r>
            <a:r>
              <a:rPr lang="pl-PL" sz="1600" b="1" dirty="0" err="1">
                <a:solidFill>
                  <a:schemeClr val="accent1">
                    <a:lumMod val="50000"/>
                  </a:schemeClr>
                </a:solidFill>
              </a:rPr>
              <a:t>silico</a:t>
            </a:r>
            <a:r>
              <a:rPr lang="pl-PL" sz="1600" b="1" dirty="0">
                <a:solidFill>
                  <a:schemeClr val="accent1">
                    <a:lumMod val="50000"/>
                  </a:schemeClr>
                </a:solidFill>
              </a:rPr>
              <a:t> </a:t>
            </a:r>
            <a:r>
              <a:rPr lang="pl-PL" sz="1600" b="1" dirty="0" err="1">
                <a:solidFill>
                  <a:schemeClr val="accent1">
                    <a:lumMod val="50000"/>
                  </a:schemeClr>
                </a:solidFill>
              </a:rPr>
              <a:t>drug</a:t>
            </a:r>
            <a:r>
              <a:rPr lang="pl-PL" sz="1600" b="1" dirty="0">
                <a:solidFill>
                  <a:schemeClr val="accent1">
                    <a:lumMod val="50000"/>
                  </a:schemeClr>
                </a:solidFill>
              </a:rPr>
              <a:t> </a:t>
            </a:r>
            <a:r>
              <a:rPr lang="pl-PL" sz="1600" b="1" dirty="0" smtClean="0">
                <a:solidFill>
                  <a:schemeClr val="accent1">
                    <a:lumMod val="50000"/>
                  </a:schemeClr>
                </a:solidFill>
              </a:rPr>
              <a:t>development</a:t>
            </a:r>
            <a:endParaRPr lang="pl-PL" sz="1600" b="1" dirty="0">
              <a:solidFill>
                <a:schemeClr val="accent1">
                  <a:lumMod val="50000"/>
                </a:schemeClr>
              </a:solidFill>
            </a:endParaRPr>
          </a:p>
        </p:txBody>
      </p:sp>
      <p:sp>
        <p:nvSpPr>
          <p:cNvPr id="10" name="Strzałka w lewo 9"/>
          <p:cNvSpPr/>
          <p:nvPr/>
        </p:nvSpPr>
        <p:spPr>
          <a:xfrm>
            <a:off x="6228184" y="627534"/>
            <a:ext cx="2592288" cy="3744416"/>
          </a:xfrm>
          <a:prstGeom prst="leftArrow">
            <a:avLst>
              <a:gd name="adj1" fmla="val 100000"/>
              <a:gd name="adj2" fmla="val 11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1" dirty="0">
                <a:ea typeface="Calibri"/>
              </a:rPr>
              <a:t>Computational models</a:t>
            </a:r>
            <a:r>
              <a:rPr lang="en-GB" sz="1600" b="1" dirty="0">
                <a:ea typeface="Calibri"/>
              </a:rPr>
              <a:t> </a:t>
            </a:r>
            <a:r>
              <a:rPr lang="en-GB" sz="1600" dirty="0">
                <a:ea typeface="Calibri"/>
              </a:rPr>
              <a:t>of human physiology </a:t>
            </a:r>
            <a:endParaRPr lang="pl-PL" sz="1600" dirty="0" smtClean="0">
              <a:ea typeface="Calibri"/>
            </a:endParaRPr>
          </a:p>
          <a:p>
            <a:endParaRPr lang="en-GB" sz="1600" dirty="0">
              <a:ea typeface="Calibri"/>
            </a:endParaRPr>
          </a:p>
          <a:p>
            <a:pPr marL="180975" indent="-180975">
              <a:buFont typeface="Arial" panose="020B0604020202020204" pitchFamily="34" charset="0"/>
              <a:buChar char="•"/>
            </a:pPr>
            <a:r>
              <a:rPr lang="en-GB" sz="1600" dirty="0">
                <a:ea typeface="Calibri"/>
              </a:rPr>
              <a:t>Conceived in response to clinical need</a:t>
            </a:r>
          </a:p>
          <a:p>
            <a:pPr marL="180975" indent="-180975">
              <a:buFont typeface="Arial" panose="020B0604020202020204" pitchFamily="34" charset="0"/>
              <a:buChar char="•"/>
            </a:pPr>
            <a:r>
              <a:rPr lang="en-GB" sz="1600" dirty="0">
                <a:ea typeface="Calibri"/>
              </a:rPr>
              <a:t>Built in the context of related diseases</a:t>
            </a:r>
          </a:p>
          <a:p>
            <a:pPr marL="180975" indent="-180975">
              <a:buFont typeface="Arial" panose="020B0604020202020204" pitchFamily="34" charset="0"/>
              <a:buChar char="•"/>
            </a:pPr>
            <a:r>
              <a:rPr lang="en-GB" sz="1600" dirty="0">
                <a:ea typeface="Calibri"/>
              </a:rPr>
              <a:t>Intended to provide medical (analytical, preventive, diagnostic, and therapeutic) solutions. </a:t>
            </a:r>
          </a:p>
          <a:p>
            <a:endParaRPr lang="pl-PL" sz="160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2145" y="4495427"/>
            <a:ext cx="798835" cy="389432"/>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452" y="4611740"/>
            <a:ext cx="920078" cy="279566"/>
          </a:xfrm>
          <a:prstGeom prst="rect">
            <a:avLst/>
          </a:prstGeom>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595" y="4529670"/>
            <a:ext cx="1439349" cy="408489"/>
          </a:xfrm>
          <a:prstGeom prst="rect">
            <a:avLst/>
          </a:prstGeom>
        </p:spPr>
      </p:pic>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559" y="4529670"/>
            <a:ext cx="1108188" cy="355189"/>
          </a:xfrm>
          <a:prstGeom prst="rect">
            <a:avLst/>
          </a:prstGeom>
        </p:spPr>
      </p:pic>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4464672"/>
            <a:ext cx="848070" cy="423676"/>
          </a:xfrm>
          <a:prstGeom prst="rect">
            <a:avLst/>
          </a:prstGeom>
        </p:spPr>
      </p:pic>
      <p:pic>
        <p:nvPicPr>
          <p:cNvPr id="15" name="Picture 2"/>
          <p:cNvPicPr>
            <a:picLocks noChangeAspect="1" noChangeArrowheads="1"/>
          </p:cNvPicPr>
          <p:nvPr/>
        </p:nvPicPr>
        <p:blipFill>
          <a:blip r:embed="rId7" cstate="print"/>
          <a:srcRect/>
          <a:stretch>
            <a:fillRect/>
          </a:stretch>
        </p:blipFill>
        <p:spPr bwMode="auto">
          <a:xfrm>
            <a:off x="1507106" y="4451034"/>
            <a:ext cx="315731" cy="565760"/>
          </a:xfrm>
          <a:prstGeom prst="rect">
            <a:avLst/>
          </a:prstGeom>
          <a:noFill/>
          <a:ln w="9525">
            <a:noFill/>
            <a:miter lim="800000"/>
            <a:headEnd/>
            <a:tailEnd/>
          </a:ln>
          <a:effectLst/>
        </p:spPr>
      </p:pic>
      <p:pic>
        <p:nvPicPr>
          <p:cNvPr id="16" name="Picture 2" descr="E:\Teaming2\cyfronet_logo_kol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421" y="4509707"/>
            <a:ext cx="848070" cy="40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5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9456"/>
            <a:ext cx="8424935" cy="4920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l-PL" sz="3200" dirty="0" smtClean="0">
                <a:solidFill>
                  <a:schemeClr val="accent1">
                    <a:lumMod val="50000"/>
                  </a:schemeClr>
                </a:solidFill>
              </a:rPr>
              <a:t>SANO s</a:t>
            </a:r>
            <a:r>
              <a:rPr lang="en-GB" sz="3200" dirty="0" err="1" smtClean="0">
                <a:solidFill>
                  <a:schemeClr val="accent1">
                    <a:lumMod val="50000"/>
                  </a:schemeClr>
                </a:solidFill>
              </a:rPr>
              <a:t>takeholders</a:t>
            </a:r>
            <a:r>
              <a:rPr lang="pl-PL" sz="3200" dirty="0" smtClean="0">
                <a:solidFill>
                  <a:schemeClr val="accent1">
                    <a:lumMod val="50000"/>
                  </a:schemeClr>
                </a:solidFill>
              </a:rPr>
              <a:t> </a:t>
            </a:r>
            <a:r>
              <a:rPr lang="pl-PL" sz="3200" dirty="0" smtClean="0">
                <a:solidFill>
                  <a:schemeClr val="accent1">
                    <a:lumMod val="50000"/>
                  </a:schemeClr>
                </a:solidFill>
              </a:rPr>
              <a:t>and </a:t>
            </a:r>
            <a:r>
              <a:rPr lang="pl-PL" sz="3200" dirty="0" err="1" smtClean="0">
                <a:solidFill>
                  <a:schemeClr val="accent1">
                    <a:lumMod val="50000"/>
                  </a:schemeClr>
                </a:solidFill>
              </a:rPr>
              <a:t>value</a:t>
            </a:r>
            <a:r>
              <a:rPr lang="pl-PL" sz="3200" dirty="0" smtClean="0">
                <a:solidFill>
                  <a:schemeClr val="accent1">
                    <a:lumMod val="50000"/>
                  </a:schemeClr>
                </a:solidFill>
              </a:rPr>
              <a:t> </a:t>
            </a:r>
            <a:r>
              <a:rPr lang="pl-PL" sz="3200" dirty="0" err="1" smtClean="0">
                <a:solidFill>
                  <a:schemeClr val="accent1">
                    <a:lumMod val="50000"/>
                  </a:schemeClr>
                </a:solidFill>
              </a:rPr>
              <a:t>proposition</a:t>
            </a:r>
            <a:endParaRPr lang="en-GB" sz="3200" dirty="0">
              <a:solidFill>
                <a:schemeClr val="accent1">
                  <a:lumMod val="50000"/>
                </a:schemeClr>
              </a:solidFill>
            </a:endParaRPr>
          </a:p>
        </p:txBody>
      </p:sp>
      <p:sp>
        <p:nvSpPr>
          <p:cNvPr id="24" name="Pięciokąt 23"/>
          <p:cNvSpPr/>
          <p:nvPr/>
        </p:nvSpPr>
        <p:spPr>
          <a:xfrm>
            <a:off x="6804248" y="1275606"/>
            <a:ext cx="2196000" cy="576064"/>
          </a:xfrm>
          <a:prstGeom prst="homePlate">
            <a:avLst>
              <a:gd name="adj" fmla="val 13241"/>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Healthcare </a:t>
            </a:r>
          </a:p>
          <a:p>
            <a:pPr algn="ctr"/>
            <a:r>
              <a:rPr lang="pl-PL" sz="1600" b="1" dirty="0"/>
              <a:t>services</a:t>
            </a:r>
          </a:p>
        </p:txBody>
      </p:sp>
      <p:sp>
        <p:nvSpPr>
          <p:cNvPr id="23" name="Pięciokąt 22"/>
          <p:cNvSpPr/>
          <p:nvPr/>
        </p:nvSpPr>
        <p:spPr>
          <a:xfrm>
            <a:off x="4620004" y="1275606"/>
            <a:ext cx="2196000" cy="576064"/>
          </a:xfrm>
          <a:prstGeom prst="homePlate">
            <a:avLst>
              <a:gd name="adj" fmla="val 13241"/>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H</a:t>
            </a:r>
            <a:r>
              <a:rPr lang="en-US" sz="1600" b="1" dirty="0" err="1"/>
              <a:t>ealth</a:t>
            </a:r>
            <a:r>
              <a:rPr lang="en-US" sz="1600" b="1" dirty="0"/>
              <a:t> industry </a:t>
            </a:r>
            <a:endParaRPr lang="pl-PL" sz="1600" b="1" dirty="0"/>
          </a:p>
          <a:p>
            <a:pPr algn="ctr"/>
            <a:r>
              <a:rPr lang="en-US" sz="1600" b="1" dirty="0" err="1"/>
              <a:t>medtech</a:t>
            </a:r>
            <a:r>
              <a:rPr lang="en-US" sz="1600" b="1" dirty="0"/>
              <a:t> and pharma</a:t>
            </a:r>
            <a:endParaRPr lang="pl-PL" sz="1600" b="1" dirty="0"/>
          </a:p>
        </p:txBody>
      </p:sp>
      <p:sp>
        <p:nvSpPr>
          <p:cNvPr id="22" name="Pięciokąt 21"/>
          <p:cNvSpPr/>
          <p:nvPr/>
        </p:nvSpPr>
        <p:spPr>
          <a:xfrm>
            <a:off x="2435761" y="1275606"/>
            <a:ext cx="2196000" cy="576064"/>
          </a:xfrm>
          <a:prstGeom prst="homePlate">
            <a:avLst>
              <a:gd name="adj" fmla="val 13241"/>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Health </a:t>
            </a:r>
            <a:r>
              <a:rPr lang="pl-PL" sz="1600" b="1" dirty="0" err="1"/>
              <a:t>industry</a:t>
            </a:r>
            <a:endParaRPr lang="pl-PL" sz="1600" b="1" dirty="0"/>
          </a:p>
          <a:p>
            <a:pPr algn="ctr"/>
            <a:r>
              <a:rPr lang="pl-PL" sz="1600" b="1" dirty="0" err="1"/>
              <a:t>SMEs</a:t>
            </a:r>
            <a:r>
              <a:rPr lang="pl-PL" sz="1600" b="1" dirty="0"/>
              <a:t> and </a:t>
            </a:r>
            <a:r>
              <a:rPr lang="pl-PL" sz="1600" b="1" dirty="0" err="1"/>
              <a:t>StartUps</a:t>
            </a:r>
            <a:endParaRPr lang="pl-PL" sz="1600" b="1" dirty="0"/>
          </a:p>
        </p:txBody>
      </p:sp>
      <p:sp>
        <p:nvSpPr>
          <p:cNvPr id="21" name="Pięciokąt 20"/>
          <p:cNvSpPr/>
          <p:nvPr/>
        </p:nvSpPr>
        <p:spPr>
          <a:xfrm>
            <a:off x="251518" y="1275606"/>
            <a:ext cx="2196000" cy="576064"/>
          </a:xfrm>
          <a:prstGeom prst="homePlate">
            <a:avLst>
              <a:gd name="adj" fmla="val 13241"/>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H</a:t>
            </a:r>
            <a:r>
              <a:rPr lang="en-US" sz="1600" b="1" dirty="0" err="1"/>
              <a:t>ealth</a:t>
            </a:r>
            <a:r>
              <a:rPr lang="en-US" sz="1600" b="1" dirty="0"/>
              <a:t> science</a:t>
            </a:r>
            <a:endParaRPr lang="pl-PL" sz="1600" b="1" dirty="0"/>
          </a:p>
        </p:txBody>
      </p:sp>
      <p:sp>
        <p:nvSpPr>
          <p:cNvPr id="25" name="Prostokąt 24"/>
          <p:cNvSpPr/>
          <p:nvPr/>
        </p:nvSpPr>
        <p:spPr>
          <a:xfrm>
            <a:off x="251518" y="685843"/>
            <a:ext cx="8676730" cy="584775"/>
          </a:xfrm>
          <a:prstGeom prst="rect">
            <a:avLst/>
          </a:prstGeom>
        </p:spPr>
        <p:txBody>
          <a:bodyPr wrap="square">
            <a:spAutoFit/>
          </a:bodyPr>
          <a:lstStyle/>
          <a:p>
            <a:pPr algn="ctr"/>
            <a:r>
              <a:rPr lang="pl-PL" sz="1600" dirty="0" smtClean="0">
                <a:latin typeface="+mn-lt"/>
              </a:rPr>
              <a:t>Public </a:t>
            </a:r>
            <a:r>
              <a:rPr lang="pl-PL" sz="1600" dirty="0" smtClean="0">
                <a:latin typeface="+mn-lt"/>
              </a:rPr>
              <a:t>and </a:t>
            </a:r>
            <a:r>
              <a:rPr lang="pl-PL" sz="1600" dirty="0" err="1" smtClean="0">
                <a:latin typeface="+mn-lt"/>
              </a:rPr>
              <a:t>private</a:t>
            </a:r>
            <a:r>
              <a:rPr lang="pl-PL" sz="1600" dirty="0" smtClean="0">
                <a:latin typeface="+mn-lt"/>
              </a:rPr>
              <a:t> </a:t>
            </a:r>
            <a:r>
              <a:rPr lang="pl-PL" sz="1600" dirty="0" err="1" smtClean="0">
                <a:latin typeface="+mn-lt"/>
              </a:rPr>
              <a:t>organisations</a:t>
            </a:r>
            <a:r>
              <a:rPr lang="pl-PL" sz="1600" dirty="0" smtClean="0">
                <a:latin typeface="+mn-lt"/>
              </a:rPr>
              <a:t> </a:t>
            </a:r>
            <a:r>
              <a:rPr lang="pl-PL" sz="1600" dirty="0" err="1" smtClean="0">
                <a:latin typeface="+mn-lt"/>
              </a:rPr>
              <a:t>can</a:t>
            </a:r>
            <a:r>
              <a:rPr lang="pl-PL" sz="1600" dirty="0" smtClean="0">
                <a:latin typeface="+mn-lt"/>
              </a:rPr>
              <a:t> </a:t>
            </a:r>
            <a:r>
              <a:rPr lang="pl-PL" sz="1600" dirty="0" err="1" smtClean="0">
                <a:latin typeface="+mn-lt"/>
              </a:rPr>
              <a:t>closely</a:t>
            </a:r>
            <a:r>
              <a:rPr lang="pl-PL" sz="1600" dirty="0" smtClean="0">
                <a:latin typeface="+mn-lt"/>
              </a:rPr>
              <a:t> </a:t>
            </a:r>
            <a:r>
              <a:rPr lang="pl-PL" sz="1600" dirty="0" err="1" smtClean="0">
                <a:latin typeface="+mn-lt"/>
              </a:rPr>
              <a:t>collaborate</a:t>
            </a:r>
            <a:r>
              <a:rPr lang="pl-PL" sz="1600" dirty="0" smtClean="0">
                <a:latin typeface="+mn-lt"/>
              </a:rPr>
              <a:t> in development </a:t>
            </a:r>
            <a:r>
              <a:rPr lang="en-US" sz="1600" dirty="0" smtClean="0">
                <a:latin typeface="+mn-lt"/>
              </a:rPr>
              <a:t>and </a:t>
            </a:r>
            <a:r>
              <a:rPr lang="en-US" sz="1600" dirty="0">
                <a:latin typeface="+mn-lt"/>
              </a:rPr>
              <a:t>implementation of advanced programs </a:t>
            </a:r>
            <a:r>
              <a:rPr lang="pl-PL" sz="1600" dirty="0" smtClean="0">
                <a:latin typeface="+mn-lt"/>
              </a:rPr>
              <a:t> </a:t>
            </a:r>
            <a:r>
              <a:rPr lang="en-US" sz="1600" dirty="0" smtClean="0">
                <a:latin typeface="+mn-lt"/>
              </a:rPr>
              <a:t>aimed </a:t>
            </a:r>
            <a:r>
              <a:rPr lang="en-US" sz="1600" dirty="0">
                <a:latin typeface="+mn-lt"/>
              </a:rPr>
              <a:t>at solving specific clinical problems through computational methods </a:t>
            </a:r>
            <a:endParaRPr lang="en-US" sz="1600" b="1" dirty="0">
              <a:latin typeface="+mn-lt"/>
            </a:endParaRPr>
          </a:p>
        </p:txBody>
      </p:sp>
      <p:sp>
        <p:nvSpPr>
          <p:cNvPr id="28" name="Prostokąt 27"/>
          <p:cNvSpPr/>
          <p:nvPr/>
        </p:nvSpPr>
        <p:spPr>
          <a:xfrm>
            <a:off x="2987824" y="4299942"/>
            <a:ext cx="5940424" cy="6480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84138" indent="-84138">
              <a:buFont typeface="Arial" panose="020B0604020202020204" pitchFamily="34" charset="0"/>
              <a:buChar char="•"/>
            </a:pPr>
            <a:r>
              <a:rPr lang="pl-PL" sz="1400" dirty="0" err="1" smtClean="0"/>
              <a:t>Translation</a:t>
            </a:r>
            <a:r>
              <a:rPr lang="pl-PL" sz="1400" dirty="0" smtClean="0"/>
              <a:t> management</a:t>
            </a:r>
          </a:p>
          <a:p>
            <a:pPr marL="84138" indent="-84138">
              <a:buFont typeface="Arial" panose="020B0604020202020204" pitchFamily="34" charset="0"/>
              <a:buChar char="•"/>
            </a:pPr>
            <a:r>
              <a:rPr lang="pl-PL" sz="1400" dirty="0" smtClean="0"/>
              <a:t>Business </a:t>
            </a:r>
            <a:r>
              <a:rPr lang="pl-PL" sz="1400" dirty="0" err="1" smtClean="0"/>
              <a:t>incubation</a:t>
            </a:r>
            <a:r>
              <a:rPr lang="pl-PL" sz="1400" dirty="0" smtClean="0"/>
              <a:t>  and </a:t>
            </a:r>
            <a:r>
              <a:rPr lang="pl-PL" sz="1400" dirty="0" err="1" smtClean="0"/>
              <a:t>acceleration</a:t>
            </a:r>
            <a:r>
              <a:rPr lang="pl-PL" sz="1400" dirty="0" smtClean="0"/>
              <a:t> </a:t>
            </a:r>
          </a:p>
          <a:p>
            <a:pPr marL="84138" indent="-84138">
              <a:buFont typeface="Arial" panose="020B0604020202020204" pitchFamily="34" charset="0"/>
              <a:buChar char="•"/>
            </a:pPr>
            <a:r>
              <a:rPr lang="pl-PL" sz="1400" dirty="0" err="1" smtClean="0"/>
              <a:t>Support</a:t>
            </a:r>
            <a:r>
              <a:rPr lang="pl-PL" sz="1400" dirty="0" smtClean="0"/>
              <a:t> in </a:t>
            </a:r>
            <a:r>
              <a:rPr lang="pl-PL" sz="1400" dirty="0" err="1" smtClean="0"/>
              <a:t>legal</a:t>
            </a:r>
            <a:r>
              <a:rPr lang="pl-PL" sz="1400" dirty="0"/>
              <a:t> and regulatory </a:t>
            </a:r>
            <a:r>
              <a:rPr lang="pl-PL" sz="1400" dirty="0" err="1" smtClean="0"/>
              <a:t>issues</a:t>
            </a:r>
            <a:endParaRPr lang="pl-PL" sz="1400" dirty="0" smtClean="0"/>
          </a:p>
          <a:p>
            <a:pPr marL="84138" indent="-84138">
              <a:buFont typeface="Arial" panose="020B0604020202020204" pitchFamily="34" charset="0"/>
              <a:buChar char="•"/>
            </a:pPr>
            <a:r>
              <a:rPr lang="pl-PL" sz="1400" dirty="0" smtClean="0"/>
              <a:t>IP </a:t>
            </a:r>
            <a:r>
              <a:rPr lang="pl-PL" sz="1400" dirty="0"/>
              <a:t>and </a:t>
            </a:r>
            <a:r>
              <a:rPr lang="pl-PL" sz="1400" dirty="0" err="1" smtClean="0"/>
              <a:t>patents</a:t>
            </a:r>
            <a:endParaRPr lang="pl-PL" sz="1400" dirty="0" smtClean="0"/>
          </a:p>
          <a:p>
            <a:pPr marL="84138" indent="-84138">
              <a:buFont typeface="Arial" panose="020B0604020202020204" pitchFamily="34" charset="0"/>
              <a:buChar char="•"/>
            </a:pPr>
            <a:r>
              <a:rPr lang="pl-PL" sz="1400" dirty="0" err="1" smtClean="0"/>
              <a:t>Individual</a:t>
            </a:r>
            <a:r>
              <a:rPr lang="pl-PL" sz="1400" dirty="0" smtClean="0"/>
              <a:t> market  </a:t>
            </a:r>
            <a:r>
              <a:rPr lang="pl-PL" sz="1400" dirty="0" err="1" smtClean="0"/>
              <a:t>studies</a:t>
            </a:r>
            <a:r>
              <a:rPr lang="pl-PL" sz="1400" dirty="0" smtClean="0"/>
              <a:t> </a:t>
            </a:r>
          </a:p>
        </p:txBody>
      </p:sp>
      <p:sp>
        <p:nvSpPr>
          <p:cNvPr id="29" name="Pięciokąt 28"/>
          <p:cNvSpPr/>
          <p:nvPr/>
        </p:nvSpPr>
        <p:spPr>
          <a:xfrm>
            <a:off x="251520" y="4256303"/>
            <a:ext cx="2736304" cy="691711"/>
          </a:xfrm>
          <a:prstGeom prst="homePlate">
            <a:avLst>
              <a:gd name="adj" fmla="val 13241"/>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smtClean="0"/>
              <a:t>Business development </a:t>
            </a:r>
          </a:p>
          <a:p>
            <a:pPr algn="ctr"/>
            <a:r>
              <a:rPr lang="pl-PL" sz="1600" b="1" dirty="0" smtClean="0"/>
              <a:t>&amp; regulatory</a:t>
            </a:r>
            <a:endParaRPr lang="pl-PL" sz="1600" b="1" dirty="0"/>
          </a:p>
        </p:txBody>
      </p:sp>
      <p:sp>
        <p:nvSpPr>
          <p:cNvPr id="31" name="Pięciokąt 30"/>
          <p:cNvSpPr/>
          <p:nvPr/>
        </p:nvSpPr>
        <p:spPr>
          <a:xfrm>
            <a:off x="251520" y="1923678"/>
            <a:ext cx="2196000" cy="2304256"/>
          </a:xfrm>
          <a:prstGeom prst="homePlate">
            <a:avLst>
              <a:gd name="adj" fmla="val 5483"/>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buFont typeface="Arial" panose="020B0604020202020204" pitchFamily="34" charset="0"/>
              <a:buChar char="•"/>
            </a:pPr>
            <a:r>
              <a:rPr lang="en-GB" sz="1600" dirty="0"/>
              <a:t>Publically-funded projects</a:t>
            </a:r>
            <a:endParaRPr lang="pl-PL" sz="1600" dirty="0"/>
          </a:p>
          <a:p>
            <a:pPr marL="84138" indent="-84138">
              <a:buFont typeface="Arial" panose="020B0604020202020204" pitchFamily="34" charset="0"/>
              <a:buChar char="•"/>
            </a:pPr>
            <a:r>
              <a:rPr lang="en-GB" sz="1600" dirty="0"/>
              <a:t>Dissemination in academic contexts</a:t>
            </a:r>
            <a:endParaRPr lang="pl-PL" sz="1600" dirty="0"/>
          </a:p>
          <a:p>
            <a:pPr marL="84138" indent="-84138">
              <a:buFont typeface="Arial" panose="020B0604020202020204" pitchFamily="34" charset="0"/>
              <a:buChar char="•"/>
            </a:pPr>
            <a:r>
              <a:rPr lang="en-GB" sz="1600" dirty="0" smtClean="0"/>
              <a:t>Shared links with industry partners</a:t>
            </a:r>
          </a:p>
          <a:p>
            <a:pPr marL="84138" indent="-84138">
              <a:buFont typeface="Arial" panose="020B0604020202020204" pitchFamily="34" charset="0"/>
              <a:buChar char="•"/>
            </a:pPr>
            <a:r>
              <a:rPr lang="pl-PL" sz="1600" dirty="0" err="1" smtClean="0"/>
              <a:t>Shared</a:t>
            </a:r>
            <a:r>
              <a:rPr lang="pl-PL" sz="1600" dirty="0" smtClean="0"/>
              <a:t> </a:t>
            </a:r>
            <a:r>
              <a:rPr lang="pl-PL" sz="1600" dirty="0"/>
              <a:t>PhD </a:t>
            </a:r>
            <a:r>
              <a:rPr lang="pl-PL" sz="1600" dirty="0" err="1"/>
              <a:t>programs</a:t>
            </a:r>
            <a:endParaRPr lang="pl-PL" sz="1600" dirty="0"/>
          </a:p>
          <a:p>
            <a:pPr algn="ctr"/>
            <a:endParaRPr lang="pl-PL" sz="1600" dirty="0"/>
          </a:p>
        </p:txBody>
      </p:sp>
      <p:sp>
        <p:nvSpPr>
          <p:cNvPr id="32" name="Pięciokąt 31"/>
          <p:cNvSpPr/>
          <p:nvPr/>
        </p:nvSpPr>
        <p:spPr>
          <a:xfrm>
            <a:off x="2448876" y="1923678"/>
            <a:ext cx="2196000" cy="2304256"/>
          </a:xfrm>
          <a:prstGeom prst="homePlate">
            <a:avLst>
              <a:gd name="adj" fmla="val 6666"/>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buFont typeface="Arial" panose="020B0604020202020204" pitchFamily="34" charset="0"/>
              <a:buChar char="•"/>
            </a:pPr>
            <a:r>
              <a:rPr lang="en-US" sz="1600" dirty="0"/>
              <a:t>Fast product development   </a:t>
            </a:r>
            <a:endParaRPr lang="pl-PL" sz="1600" dirty="0"/>
          </a:p>
          <a:p>
            <a:pPr marL="84138" indent="-84138">
              <a:buFont typeface="Arial" panose="020B0604020202020204" pitchFamily="34" charset="0"/>
              <a:buChar char="•"/>
            </a:pPr>
            <a:r>
              <a:rPr lang="pl-PL" sz="1600" dirty="0"/>
              <a:t>Access to </a:t>
            </a:r>
            <a:r>
              <a:rPr lang="pl-PL" sz="1600" dirty="0" err="1"/>
              <a:t>curated</a:t>
            </a:r>
            <a:r>
              <a:rPr lang="pl-PL" sz="1600" dirty="0"/>
              <a:t> data </a:t>
            </a:r>
          </a:p>
          <a:p>
            <a:pPr marL="84138" indent="-84138">
              <a:buFont typeface="Arial" panose="020B0604020202020204" pitchFamily="34" charset="0"/>
              <a:buChar char="•"/>
            </a:pPr>
            <a:r>
              <a:rPr lang="en-US" sz="1600" dirty="0"/>
              <a:t>Validation and testing tools and methods</a:t>
            </a:r>
          </a:p>
          <a:p>
            <a:pPr marL="84138" indent="-84138">
              <a:buFont typeface="Arial" panose="020B0604020202020204" pitchFamily="34" charset="0"/>
              <a:buChar char="•"/>
            </a:pPr>
            <a:r>
              <a:rPr lang="en-US" sz="1600" dirty="0" smtClean="0"/>
              <a:t>Business </a:t>
            </a:r>
            <a:r>
              <a:rPr lang="en-US" sz="1600" dirty="0"/>
              <a:t>up-scaling</a:t>
            </a:r>
            <a:r>
              <a:rPr lang="pl-PL" sz="1600" dirty="0"/>
              <a:t> &amp; a</a:t>
            </a:r>
            <a:r>
              <a:rPr lang="en-US" sz="1600" dirty="0" err="1"/>
              <a:t>ccess</a:t>
            </a:r>
            <a:r>
              <a:rPr lang="en-US" sz="1600" dirty="0"/>
              <a:t> to </a:t>
            </a:r>
            <a:r>
              <a:rPr lang="en-US" sz="1600" dirty="0" smtClean="0"/>
              <a:t>markets</a:t>
            </a:r>
            <a:endParaRPr lang="pl-PL" sz="1600" dirty="0" smtClean="0"/>
          </a:p>
          <a:p>
            <a:pPr marL="84138" indent="-84138">
              <a:buFont typeface="Arial" panose="020B0604020202020204" pitchFamily="34" charset="0"/>
              <a:buChar char="•"/>
            </a:pPr>
            <a:r>
              <a:rPr lang="en-GB" sz="1600" dirty="0">
                <a:ea typeface="Calibri"/>
                <a:cs typeface="Times New Roman"/>
              </a:rPr>
              <a:t>Biomarker </a:t>
            </a:r>
            <a:r>
              <a:rPr lang="en-GB" sz="1600" dirty="0" smtClean="0">
                <a:ea typeface="Calibri"/>
                <a:cs typeface="Times New Roman"/>
              </a:rPr>
              <a:t>development</a:t>
            </a:r>
            <a:endParaRPr lang="en-GB" sz="1600" dirty="0">
              <a:ea typeface="Calibri"/>
              <a:cs typeface="Times New Roman"/>
            </a:endParaRPr>
          </a:p>
        </p:txBody>
      </p:sp>
      <p:sp>
        <p:nvSpPr>
          <p:cNvPr id="33" name="Pięciokąt 32"/>
          <p:cNvSpPr/>
          <p:nvPr/>
        </p:nvSpPr>
        <p:spPr>
          <a:xfrm>
            <a:off x="4646232" y="1923678"/>
            <a:ext cx="2196000" cy="2304256"/>
          </a:xfrm>
          <a:prstGeom prst="homePlate">
            <a:avLst>
              <a:gd name="adj" fmla="val 6666"/>
            </a:avLst>
          </a:prstGeom>
          <a:solidFill>
            <a:schemeClr val="accent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buFont typeface="Arial" panose="020B0604020202020204" pitchFamily="34" charset="0"/>
              <a:buChar char="•"/>
            </a:pPr>
            <a:r>
              <a:rPr lang="pl-PL" sz="1600" dirty="0"/>
              <a:t>Co-development of </a:t>
            </a:r>
            <a:r>
              <a:rPr lang="pl-PL" sz="1600" dirty="0" err="1" smtClean="0"/>
              <a:t>medical</a:t>
            </a:r>
            <a:r>
              <a:rPr lang="pl-PL" sz="1600" dirty="0" smtClean="0"/>
              <a:t> </a:t>
            </a:r>
            <a:r>
              <a:rPr lang="pl-PL" sz="1600" dirty="0" err="1" smtClean="0"/>
              <a:t>technologies</a:t>
            </a:r>
            <a:endParaRPr lang="pl-PL" sz="1600" dirty="0"/>
          </a:p>
          <a:p>
            <a:pPr marL="84138" indent="-84138">
              <a:buFont typeface="Arial" panose="020B0604020202020204" pitchFamily="34" charset="0"/>
              <a:buChar char="•"/>
            </a:pPr>
            <a:r>
              <a:rPr lang="en-US" sz="1600" dirty="0"/>
              <a:t>Access to HPC capability and expertise</a:t>
            </a:r>
          </a:p>
          <a:p>
            <a:pPr marL="84138" indent="-84138">
              <a:buFont typeface="Arial" panose="020B0604020202020204" pitchFamily="34" charset="0"/>
              <a:buChar char="•"/>
            </a:pPr>
            <a:r>
              <a:rPr lang="pl-PL" sz="1600" dirty="0" err="1"/>
              <a:t>Early</a:t>
            </a:r>
            <a:r>
              <a:rPr lang="pl-PL" sz="1600" dirty="0"/>
              <a:t> </a:t>
            </a:r>
            <a:r>
              <a:rPr lang="pl-PL" sz="1600" dirty="0" err="1"/>
              <a:t>access</a:t>
            </a:r>
            <a:r>
              <a:rPr lang="pl-PL" sz="1600" dirty="0"/>
              <a:t> to IP </a:t>
            </a:r>
          </a:p>
          <a:p>
            <a:pPr marL="84138" indent="-84138">
              <a:buFont typeface="Arial" panose="020B0604020202020204" pitchFamily="34" charset="0"/>
              <a:buChar char="•"/>
            </a:pPr>
            <a:r>
              <a:rPr lang="pl-PL" sz="1600" dirty="0" err="1"/>
              <a:t>Industrial</a:t>
            </a:r>
            <a:r>
              <a:rPr lang="pl-PL" sz="1600" dirty="0"/>
              <a:t> PhD </a:t>
            </a:r>
            <a:r>
              <a:rPr lang="pl-PL" sz="1600" dirty="0" err="1" smtClean="0"/>
              <a:t>programs</a:t>
            </a:r>
            <a:endParaRPr lang="pl-PL" sz="1600" dirty="0" smtClean="0"/>
          </a:p>
          <a:p>
            <a:pPr marL="84138" indent="-84138">
              <a:buFont typeface="Arial" panose="020B0604020202020204" pitchFamily="34" charset="0"/>
              <a:buChar char="•"/>
            </a:pPr>
            <a:r>
              <a:rPr lang="pl-PL" sz="1600" dirty="0" smtClean="0"/>
              <a:t>Training</a:t>
            </a:r>
            <a:r>
              <a:rPr lang="pl-PL" sz="1600" b="1" dirty="0" smtClean="0"/>
              <a:t> </a:t>
            </a:r>
            <a:endParaRPr lang="pl-PL" sz="1600" b="1" dirty="0"/>
          </a:p>
        </p:txBody>
      </p:sp>
      <p:sp>
        <p:nvSpPr>
          <p:cNvPr id="34" name="Pięciokąt 33"/>
          <p:cNvSpPr/>
          <p:nvPr/>
        </p:nvSpPr>
        <p:spPr>
          <a:xfrm>
            <a:off x="6843587" y="1923678"/>
            <a:ext cx="2196000" cy="2304256"/>
          </a:xfrm>
          <a:prstGeom prst="homePlate">
            <a:avLst>
              <a:gd name="adj" fmla="val 666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buFont typeface="Arial" panose="020B0604020202020204" pitchFamily="34" charset="0"/>
              <a:buChar char="•"/>
            </a:pPr>
            <a:r>
              <a:rPr lang="en-US" sz="1600" dirty="0"/>
              <a:t>Exploitation of advanced simulation models </a:t>
            </a:r>
            <a:r>
              <a:rPr lang="pl-PL" sz="1600" dirty="0" smtClean="0"/>
              <a:t> and CDSS</a:t>
            </a:r>
            <a:endParaRPr lang="pl-PL" sz="1600" dirty="0"/>
          </a:p>
          <a:p>
            <a:pPr marL="84138" indent="-84138" algn="just">
              <a:lnSpc>
                <a:spcPct val="115000"/>
              </a:lnSpc>
              <a:spcAft>
                <a:spcPts val="0"/>
              </a:spcAft>
              <a:buFont typeface="Arial" panose="020B0604020202020204" pitchFamily="34" charset="0"/>
              <a:buChar char="•"/>
            </a:pPr>
            <a:r>
              <a:rPr lang="en-GB" sz="1600" dirty="0"/>
              <a:t>Workflow integration</a:t>
            </a:r>
          </a:p>
          <a:p>
            <a:pPr marL="84138" indent="-84138" algn="just">
              <a:lnSpc>
                <a:spcPct val="115000"/>
              </a:lnSpc>
              <a:spcAft>
                <a:spcPts val="0"/>
              </a:spcAft>
              <a:buFont typeface="Arial" panose="020B0604020202020204" pitchFamily="34" charset="0"/>
              <a:buChar char="•"/>
            </a:pPr>
            <a:r>
              <a:rPr lang="en-GB" sz="1600" dirty="0"/>
              <a:t>Computational optimisation</a:t>
            </a:r>
            <a:endParaRPr lang="pl-PL" sz="1600" dirty="0"/>
          </a:p>
          <a:p>
            <a:pPr marL="84138" indent="-84138" algn="just">
              <a:lnSpc>
                <a:spcPct val="115000"/>
              </a:lnSpc>
              <a:spcAft>
                <a:spcPts val="0"/>
              </a:spcAft>
              <a:buFont typeface="Arial" panose="020B0604020202020204" pitchFamily="34" charset="0"/>
              <a:buChar char="•"/>
            </a:pPr>
            <a:r>
              <a:rPr lang="pl-PL" sz="1600" i="1" dirty="0" err="1"/>
              <a:t>inSilico</a:t>
            </a:r>
            <a:r>
              <a:rPr lang="pl-PL" sz="1600" dirty="0"/>
              <a:t> </a:t>
            </a:r>
            <a:r>
              <a:rPr lang="pl-PL" sz="1600" dirty="0" err="1"/>
              <a:t>clinical</a:t>
            </a:r>
            <a:r>
              <a:rPr lang="pl-PL" sz="1600" dirty="0"/>
              <a:t> </a:t>
            </a:r>
            <a:r>
              <a:rPr lang="pl-PL" sz="1600" dirty="0" err="1" smtClean="0"/>
              <a:t>trials</a:t>
            </a:r>
            <a:r>
              <a:rPr lang="pl-PL" sz="1600" dirty="0" smtClean="0"/>
              <a:t> </a:t>
            </a:r>
          </a:p>
          <a:p>
            <a:pPr marL="84138" indent="-84138" algn="just">
              <a:lnSpc>
                <a:spcPct val="115000"/>
              </a:lnSpc>
              <a:spcAft>
                <a:spcPts val="0"/>
              </a:spcAft>
              <a:buFont typeface="Arial" panose="020B0604020202020204" pitchFamily="34" charset="0"/>
              <a:buChar char="•"/>
            </a:pPr>
            <a:r>
              <a:rPr lang="pl-PL" sz="1600" dirty="0" err="1" smtClean="0"/>
              <a:t>Education</a:t>
            </a:r>
            <a:endParaRPr lang="pl-PL" sz="1600" dirty="0"/>
          </a:p>
        </p:txBody>
      </p:sp>
    </p:spTree>
    <p:extLst>
      <p:ext uri="{BB962C8B-B14F-4D97-AF65-F5344CB8AC3E}">
        <p14:creationId xmlns:p14="http://schemas.microsoft.com/office/powerpoint/2010/main" val="125230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2" grpId="0" animBg="1"/>
      <p:bldP spid="21" grpId="0" animBg="1"/>
      <p:bldP spid="28" grpId="0" animBg="1"/>
      <p:bldP spid="29"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23478"/>
            <a:ext cx="8229600" cy="486054"/>
          </a:xfrm>
        </p:spPr>
        <p:txBody>
          <a:bodyPr/>
          <a:lstStyle/>
          <a:p>
            <a:r>
              <a:rPr lang="pl-PL" sz="3200" b="1" dirty="0" smtClean="0">
                <a:solidFill>
                  <a:schemeClr val="tx2">
                    <a:lumMod val="50000"/>
                  </a:schemeClr>
                </a:solidFill>
              </a:rPr>
              <a:t>Program Digital Health Poland</a:t>
            </a:r>
            <a:endParaRPr lang="pl-PL" sz="3200" b="1" dirty="0">
              <a:solidFill>
                <a:schemeClr val="tx2">
                  <a:lumMod val="50000"/>
                </a:schemeClr>
              </a:solidFill>
            </a:endParaRPr>
          </a:p>
        </p:txBody>
      </p:sp>
      <p:sp>
        <p:nvSpPr>
          <p:cNvPr id="3" name="Symbol zastępczy zawartości 2"/>
          <p:cNvSpPr>
            <a:spLocks noGrp="1"/>
          </p:cNvSpPr>
          <p:nvPr>
            <p:ph idx="1"/>
          </p:nvPr>
        </p:nvSpPr>
        <p:spPr>
          <a:xfrm>
            <a:off x="251520" y="627534"/>
            <a:ext cx="8712968" cy="4248472"/>
          </a:xfrm>
        </p:spPr>
        <p:txBody>
          <a:bodyPr>
            <a:noAutofit/>
          </a:bodyPr>
          <a:lstStyle/>
          <a:p>
            <a:pPr marL="180975" indent="-180975"/>
            <a:r>
              <a:rPr lang="pl-PL" sz="1800" dirty="0" smtClean="0"/>
              <a:t>Proponujemy </a:t>
            </a:r>
            <a:r>
              <a:rPr lang="pl-PL" sz="1800" dirty="0"/>
              <a:t>utworzenie </a:t>
            </a:r>
            <a:r>
              <a:rPr lang="pl-PL" sz="1800" dirty="0" smtClean="0"/>
              <a:t>programu </a:t>
            </a:r>
            <a:r>
              <a:rPr lang="pl-PL" sz="1800" dirty="0"/>
              <a:t>i strategii Digital Health </a:t>
            </a:r>
            <a:r>
              <a:rPr lang="pl-PL" sz="1800" dirty="0" smtClean="0"/>
              <a:t>dla Polski (DHP), </a:t>
            </a:r>
            <a:r>
              <a:rPr lang="pl-PL" sz="1800" dirty="0"/>
              <a:t>których celem byłoby wsparcie rozwoju tej </a:t>
            </a:r>
            <a:r>
              <a:rPr lang="pl-PL" sz="1800" dirty="0" smtClean="0"/>
              <a:t>dziedziny, jako podstawowego  paradygmatu nowoczesnego leczenia – powstałego jako </a:t>
            </a:r>
            <a:r>
              <a:rPr lang="pl-PL" sz="1800" dirty="0"/>
              <a:t>konwergencja </a:t>
            </a:r>
            <a:r>
              <a:rPr lang="pl-PL" sz="1800" dirty="0" smtClean="0"/>
              <a:t>nauki, technologii i praktyki klinicznej. </a:t>
            </a:r>
          </a:p>
          <a:p>
            <a:pPr marL="180975" indent="-180975"/>
            <a:r>
              <a:rPr lang="pl-PL" sz="1800" dirty="0" smtClean="0"/>
              <a:t>Zdefiniowanie </a:t>
            </a:r>
            <a:r>
              <a:rPr lang="pl-PL" sz="1800" dirty="0"/>
              <a:t>programu </a:t>
            </a:r>
            <a:r>
              <a:rPr lang="pl-PL" sz="1800" dirty="0" smtClean="0"/>
              <a:t>DHP </a:t>
            </a:r>
            <a:r>
              <a:rPr lang="pl-PL" sz="1800" dirty="0"/>
              <a:t>z założeniem wpisania go do strategii </a:t>
            </a:r>
            <a:r>
              <a:rPr lang="pl-PL" sz="1800" dirty="0" smtClean="0"/>
              <a:t>sektorowych otwierałoby </a:t>
            </a:r>
            <a:r>
              <a:rPr lang="pl-PL" sz="1800" dirty="0"/>
              <a:t>możliwość </a:t>
            </a:r>
            <a:r>
              <a:rPr lang="pl-PL" sz="1800" dirty="0" smtClean="0"/>
              <a:t> dalszego </a:t>
            </a:r>
            <a:r>
              <a:rPr lang="pl-PL" sz="1800" dirty="0"/>
              <a:t>integrowania działań w formie projektów, wydarzeń i innych czynników, które wspólnie pozwoliłyby </a:t>
            </a:r>
            <a:r>
              <a:rPr lang="pl-PL" sz="1800" dirty="0" smtClean="0"/>
              <a:t>uzyskać </a:t>
            </a:r>
            <a:r>
              <a:rPr lang="pl-PL" sz="1800" dirty="0"/>
              <a:t>w perspektywie </a:t>
            </a:r>
            <a:r>
              <a:rPr lang="pl-PL" sz="1800" dirty="0" smtClean="0"/>
              <a:t>dekady wymierne korzyści:</a:t>
            </a:r>
          </a:p>
          <a:p>
            <a:pPr marL="361950" lvl="1" indent="-180975"/>
            <a:r>
              <a:rPr lang="pl-PL" sz="1600" dirty="0" smtClean="0"/>
              <a:t>wzrost </a:t>
            </a:r>
            <a:r>
              <a:rPr lang="pl-PL" sz="1600" dirty="0"/>
              <a:t>aktywności w zakresie badań i rozwoju mierzony ilością i wartością </a:t>
            </a:r>
            <a:r>
              <a:rPr lang="pl-PL" sz="1600" dirty="0" smtClean="0"/>
              <a:t>projektów </a:t>
            </a:r>
            <a:r>
              <a:rPr lang="pl-PL" sz="1600" dirty="0"/>
              <a:t>B&amp;R </a:t>
            </a:r>
            <a:r>
              <a:rPr lang="pl-PL" sz="1600" dirty="0"/>
              <a:t>wdrażanych </a:t>
            </a:r>
            <a:r>
              <a:rPr lang="pl-PL" sz="1600" dirty="0" smtClean="0"/>
              <a:t>do praktyki klinicznej</a:t>
            </a:r>
          </a:p>
          <a:p>
            <a:pPr marL="361950" lvl="1" indent="-180975"/>
            <a:r>
              <a:rPr lang="pl-PL" sz="1600" dirty="0" smtClean="0"/>
              <a:t>wzrost skali wykorzystania w sektorze opieki zdrowotnej  nowoczesnych technologii -&gt; wzrost efektywności leczenia, wypełnienie luk kadrowych i kompetencyjnych , obniżenie kosztów leczenia  </a:t>
            </a:r>
          </a:p>
          <a:p>
            <a:pPr marL="361950" lvl="1" indent="-180975"/>
            <a:r>
              <a:rPr lang="pl-PL" sz="1600" dirty="0" smtClean="0"/>
              <a:t>rozwój </a:t>
            </a:r>
            <a:r>
              <a:rPr lang="pl-PL" sz="1600" dirty="0"/>
              <a:t>innowacyjność i przedsiębiorczości, mierzone liczbą startupów, liczbą produktów oraz liczbą osób zatrudnionych w tym </a:t>
            </a:r>
            <a:r>
              <a:rPr lang="pl-PL" sz="1600" dirty="0" smtClean="0"/>
              <a:t>obszarze</a:t>
            </a:r>
          </a:p>
          <a:p>
            <a:pPr marL="361950" lvl="1" indent="-180975"/>
            <a:r>
              <a:rPr lang="pl-PL" sz="1600" dirty="0" smtClean="0"/>
              <a:t>silna pozycja pośród </a:t>
            </a:r>
            <a:r>
              <a:rPr lang="pl-PL" sz="1600" dirty="0"/>
              <a:t>liderów </a:t>
            </a:r>
            <a:r>
              <a:rPr lang="pl-PL" sz="1600" dirty="0" smtClean="0"/>
              <a:t>Digital Health dziedziny </a:t>
            </a:r>
            <a:r>
              <a:rPr lang="pl-PL" sz="1600" dirty="0"/>
              <a:t>w </a:t>
            </a:r>
            <a:r>
              <a:rPr lang="pl-PL" sz="1600" dirty="0" smtClean="0"/>
              <a:t>Europie</a:t>
            </a:r>
            <a:endParaRPr lang="pl-PL" sz="1600" dirty="0"/>
          </a:p>
          <a:p>
            <a:endParaRPr lang="pl-PL" sz="1800" dirty="0"/>
          </a:p>
          <a:p>
            <a:endParaRPr lang="pl-PL" sz="1800" dirty="0"/>
          </a:p>
        </p:txBody>
      </p:sp>
    </p:spTree>
    <p:extLst>
      <p:ext uri="{BB962C8B-B14F-4D97-AF65-F5344CB8AC3E}">
        <p14:creationId xmlns:p14="http://schemas.microsoft.com/office/powerpoint/2010/main" val="407882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49" y="328214"/>
            <a:ext cx="4475783" cy="447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57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23478"/>
            <a:ext cx="7128792" cy="486054"/>
          </a:xfrm>
        </p:spPr>
        <p:txBody>
          <a:bodyPr/>
          <a:lstStyle/>
          <a:p>
            <a:r>
              <a:rPr lang="en-US" sz="2800" dirty="0"/>
              <a:t>The mental health Gap Action </a:t>
            </a:r>
            <a:r>
              <a:rPr lang="en-US" sz="2800" dirty="0" err="1"/>
              <a:t>Programme</a:t>
            </a:r>
            <a:endParaRPr lang="pl-PL" sz="2800" dirty="0"/>
          </a:p>
        </p:txBody>
      </p:sp>
      <p:sp>
        <p:nvSpPr>
          <p:cNvPr id="3" name="Symbol zastępczy zawartości 2"/>
          <p:cNvSpPr>
            <a:spLocks noGrp="1"/>
          </p:cNvSpPr>
          <p:nvPr>
            <p:ph idx="1"/>
          </p:nvPr>
        </p:nvSpPr>
        <p:spPr/>
        <p:txBody>
          <a:bodyPr>
            <a:normAutofit fontScale="62500" lnSpcReduction="20000"/>
          </a:bodyPr>
          <a:lstStyle/>
          <a:p>
            <a:r>
              <a:rPr lang="en-US" dirty="0">
                <a:solidFill>
                  <a:schemeClr val="accent1">
                    <a:lumMod val="75000"/>
                  </a:schemeClr>
                </a:solidFill>
              </a:rPr>
              <a:t>Mental, neurological, and substance use (MNS) disorders </a:t>
            </a:r>
            <a:r>
              <a:rPr lang="en-US" dirty="0"/>
              <a:t>contribute approximately 10 percent of the global burden of </a:t>
            </a:r>
            <a:r>
              <a:rPr lang="en-US" dirty="0" smtClean="0"/>
              <a:t>disease.</a:t>
            </a:r>
            <a:endParaRPr lang="pl-PL" dirty="0" smtClean="0"/>
          </a:p>
          <a:p>
            <a:r>
              <a:rPr lang="en-US" dirty="0" smtClean="0"/>
              <a:t>They </a:t>
            </a:r>
            <a:r>
              <a:rPr lang="en-US" dirty="0"/>
              <a:t>often run a chronic course, are highly disabling, and are associated with significant premature mortality. </a:t>
            </a:r>
            <a:endParaRPr lang="pl-PL" dirty="0" smtClean="0"/>
          </a:p>
          <a:p>
            <a:r>
              <a:rPr lang="en-US" dirty="0" smtClean="0"/>
              <a:t>Moreover</a:t>
            </a:r>
            <a:r>
              <a:rPr lang="en-US" dirty="0"/>
              <a:t>, beyond their health consequences, the impact of these disorders on the social and economic well-being of individuals, families, and societies is enormous. </a:t>
            </a:r>
            <a:endParaRPr lang="pl-PL" dirty="0" smtClean="0"/>
          </a:p>
          <a:p>
            <a:r>
              <a:rPr lang="en-US" dirty="0" smtClean="0"/>
              <a:t>Despite </a:t>
            </a:r>
            <a:r>
              <a:rPr lang="en-US" dirty="0"/>
              <a:t>this burden, MNS disorders have been systematically neglected in most of the world, particularly in low- and middle-income countries (LMICs), </a:t>
            </a:r>
            <a:r>
              <a:rPr lang="en-US" dirty="0">
                <a:solidFill>
                  <a:schemeClr val="accent1">
                    <a:lumMod val="75000"/>
                  </a:schemeClr>
                </a:solidFill>
              </a:rPr>
              <a:t>with pitifully small contributions to prevention and treatment by governments and development agencies</a:t>
            </a:r>
            <a:r>
              <a:rPr lang="en-US" dirty="0"/>
              <a:t>.</a:t>
            </a:r>
            <a:endParaRPr lang="pl-P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60338"/>
            <a:ext cx="15144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51792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25401</TotalTime>
  <Words>1104</Words>
  <Application>Microsoft Office PowerPoint</Application>
  <PresentationFormat>Pokaz na ekranie (16:9)</PresentationFormat>
  <Paragraphs>128</Paragraphs>
  <Slides>13</Slides>
  <Notes>2</Notes>
  <HiddenSlides>0</HiddenSlides>
  <MMClips>0</MMClips>
  <ScaleCrop>false</ScaleCrop>
  <HeadingPairs>
    <vt:vector size="4" baseType="variant">
      <vt:variant>
        <vt:lpstr>Motyw</vt:lpstr>
      </vt:variant>
      <vt:variant>
        <vt:i4>4</vt:i4>
      </vt:variant>
      <vt:variant>
        <vt:lpstr>Tytuły slajdów</vt:lpstr>
      </vt:variant>
      <vt:variant>
        <vt:i4>13</vt:i4>
      </vt:variant>
    </vt:vector>
  </HeadingPairs>
  <TitlesOfParts>
    <vt:vector size="17" baseType="lpstr">
      <vt:lpstr>Motyw pakietu Office</vt:lpstr>
      <vt:lpstr>1_Projekt niestandardowy</vt:lpstr>
      <vt:lpstr>2_Projekt niestandardowy</vt:lpstr>
      <vt:lpstr>Projekt niestandardowy</vt:lpstr>
      <vt:lpstr>Prezentacja programu PowerPoint</vt:lpstr>
      <vt:lpstr>In Silico Medicine: the concept</vt:lpstr>
      <vt:lpstr>In Silico Medicine: the concept</vt:lpstr>
      <vt:lpstr>Prezentacja programu PowerPoint</vt:lpstr>
      <vt:lpstr>SANO objectives </vt:lpstr>
      <vt:lpstr>SANO stakeholders and value proposition</vt:lpstr>
      <vt:lpstr>Program Digital Health Poland</vt:lpstr>
      <vt:lpstr>Prezentacja programu PowerPoint</vt:lpstr>
      <vt:lpstr>The mental health Gap Action Programme</vt:lpstr>
      <vt:lpstr>The mental health Gap Action Programme </vt:lpstr>
      <vt:lpstr>Mental Health Gap Action Programme</vt:lpstr>
      <vt:lpstr>Mental Health Gap Action Programme – pilot in  Poland</vt:lpstr>
      <vt:lpstr>Prezentacja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xxx</dc:creator>
  <cp:lastModifiedBy>KazM</cp:lastModifiedBy>
  <cp:revision>402</cp:revision>
  <cp:lastPrinted>2014-10-07T13:23:22Z</cp:lastPrinted>
  <dcterms:created xsi:type="dcterms:W3CDTF">2010-11-08T12:49:16Z</dcterms:created>
  <dcterms:modified xsi:type="dcterms:W3CDTF">2018-11-29T08:46:54Z</dcterms:modified>
</cp:coreProperties>
</file>